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 end đằng trước,html css</a:t>
            </a:r>
            <a:endParaRPr/>
          </a:p>
          <a:p>
            <a:pPr indent="0" lvl="0" marL="0" rtl="0" algn="l">
              <a:spcBef>
                <a:spcPts val="0"/>
              </a:spcBef>
              <a:spcAft>
                <a:spcPts val="0"/>
              </a:spcAft>
              <a:buNone/>
            </a:pPr>
            <a:r>
              <a:rPr lang="en"/>
              <a:t>Backend đằng sau , php, python  db logic</a:t>
            </a:r>
            <a:endParaRPr/>
          </a:p>
          <a:p>
            <a:pPr indent="0" lvl="0" marL="0" rtl="0" algn="l">
              <a:spcBef>
                <a:spcPts val="0"/>
              </a:spcBef>
              <a:spcAft>
                <a:spcPts val="0"/>
              </a:spcAft>
              <a:buNone/>
            </a:pPr>
            <a:r>
              <a:rPr lang="en"/>
              <a:t>Cho google về flask và làm theo</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5a2bf50b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5a2bf50b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5a2bf50b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5a2bf50b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5a2bf50b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5a2bf50b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5a2bf50b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5a2bf50b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5a2bf50b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5a2bf50b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5a2bf50b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5a2bf50b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5a2bf50b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5a2bf50b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5a2bf50b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5a2bf50b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5a2bf50b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5a2bf50b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5a2bf50b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5a2bf50b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5613ea515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613ea515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5a2bf50b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5a2bf50b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flask template?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5a2bf50b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5a2bf50b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flask template?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a9b57ca7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a9b57ca7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flask template?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5a2bf50b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5a2bf50b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613ea5152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613ea5152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5a2bf50b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5a2bf50b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5a2bf50b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5a2bf50b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5a2bf50b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5a2bf50b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5a2bf50b0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5a2bf50b0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5a2bf50b0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5a2bf50b0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613ea51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613ea51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613ea515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613ea515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Định nghĩa website. WEBSITE (Tạm dịch là "Trang mạng"), còn gọi là trang web, là một tập hợp các trang web con, bao gồm văn bản, hình ảnh, video, flash v.v..</a:t>
            </a:r>
            <a:endParaRPr/>
          </a:p>
          <a:p>
            <a:pPr indent="0" lvl="0" marL="0" rtl="0" algn="l">
              <a:spcBef>
                <a:spcPts val="0"/>
              </a:spcBef>
              <a:spcAft>
                <a:spcPts val="0"/>
              </a:spcAft>
              <a:buNone/>
            </a:pPr>
            <a:r>
              <a:rPr lang="en"/>
              <a:t>+ </a:t>
            </a:r>
            <a:r>
              <a:rPr lang="en"/>
              <a:t>Web là cách dễ và nhanh để đưa ứng dụng đến người dùng: phần mềm kế toán, web kế toán</a:t>
            </a:r>
            <a:endParaRPr/>
          </a:p>
          <a:p>
            <a:pPr indent="0" lvl="0" marL="0" rtl="0" algn="l">
              <a:spcBef>
                <a:spcPts val="0"/>
              </a:spcBef>
              <a:spcAft>
                <a:spcPts val="0"/>
              </a:spcAft>
              <a:buNone/>
            </a:pPr>
            <a:r>
              <a:rPr lang="en"/>
              <a:t>+ Có nhiều ngôn ngữ có thể làm web: php, c#, java, javascript, python</a:t>
            </a:r>
            <a:endParaRPr/>
          </a:p>
          <a:p>
            <a:pPr indent="0" lvl="0" marL="0" rtl="0" algn="l">
              <a:spcBef>
                <a:spcPts val="0"/>
              </a:spcBef>
              <a:spcAft>
                <a:spcPts val="0"/>
              </a:spcAft>
              <a:buNone/>
            </a:pPr>
            <a:r>
              <a:rPr lang="en"/>
              <a:t>+ Cơ bản các ngôn ngữ lập trình web sẽ tạo ra html - Ngôn ngữ đánh dấu siêu văn bản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613ea51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613ea51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613ea5152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613ea5152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X</a:t>
            </a:r>
            <a:r>
              <a:rPr lang="en"/>
              <a:t>óa host và port đi để sử dụng mặc định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613ea5152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613ea5152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a9b90c3c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a9b90c3c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5a2bf50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5a2bf50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1">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jinja.pocoo.org/" TargetMode="External"/><Relationship Id="rId4" Type="http://schemas.openxmlformats.org/officeDocument/2006/relationships/hyperlink" Target="http://jinja.pocoo.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28.png"/><Relationship Id="rId6"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0.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marketplace.visualstudio.com/items?itemName=cstrap.flask-snippets" TargetMode="External"/><Relationship Id="rId4" Type="http://schemas.openxmlformats.org/officeDocument/2006/relationships/hyperlink" Target="https://marketplace.visualstudio.com/items?itemName=cstrap.flask-snippe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quantrimang.com/dia-chi-ip-la-gi-143625" TargetMode="External"/><Relationship Id="rId4" Type="http://schemas.openxmlformats.org/officeDocument/2006/relationships/hyperlink" Target="https://quantrimang.com/nhung-dieu-ban-can-biet-ve-dia-chi-ip-rieng-159931" TargetMode="External"/><Relationship Id="rId5" Type="http://schemas.openxmlformats.org/officeDocument/2006/relationships/hyperlink" Target="https://quantrimang.com/tai-sao-dia-chi-ip-cua-localhost-la-127001-12568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Lesson 1	</a:t>
            </a:r>
            <a:endParaRPr/>
          </a:p>
        </p:txBody>
      </p:sp>
      <p:sp>
        <p:nvSpPr>
          <p:cNvPr id="58" name="Google Shape;58;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5200">
                <a:solidFill>
                  <a:schemeClr val="dk1"/>
                </a:solidFill>
              </a:rPr>
              <a:t>Web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Flask</a:t>
            </a:r>
            <a:endParaRPr/>
          </a:p>
        </p:txBody>
      </p:sp>
      <p:pic>
        <p:nvPicPr>
          <p:cNvPr id="114" name="Google Shape;114;p23"/>
          <p:cNvPicPr preferRelativeResize="0"/>
          <p:nvPr/>
        </p:nvPicPr>
        <p:blipFill>
          <a:blip r:embed="rId3">
            <a:alphaModFix/>
          </a:blip>
          <a:stretch>
            <a:fillRect/>
          </a:stretch>
        </p:blipFill>
        <p:spPr>
          <a:xfrm>
            <a:off x="1253275" y="1182175"/>
            <a:ext cx="5816826" cy="1389575"/>
          </a:xfrm>
          <a:prstGeom prst="rect">
            <a:avLst/>
          </a:prstGeom>
          <a:noFill/>
          <a:ln>
            <a:noFill/>
          </a:ln>
        </p:spPr>
      </p:pic>
      <p:pic>
        <p:nvPicPr>
          <p:cNvPr id="115" name="Google Shape;115;p23"/>
          <p:cNvPicPr preferRelativeResize="0"/>
          <p:nvPr/>
        </p:nvPicPr>
        <p:blipFill>
          <a:blip r:embed="rId4">
            <a:alphaModFix/>
          </a:blip>
          <a:stretch>
            <a:fillRect/>
          </a:stretch>
        </p:blipFill>
        <p:spPr>
          <a:xfrm>
            <a:off x="1253275" y="2880750"/>
            <a:ext cx="5313150" cy="1576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Flask</a:t>
            </a:r>
            <a:endParaRPr/>
          </a:p>
        </p:txBody>
      </p:sp>
      <p:pic>
        <p:nvPicPr>
          <p:cNvPr id="121" name="Google Shape;121;p24"/>
          <p:cNvPicPr preferRelativeResize="0"/>
          <p:nvPr/>
        </p:nvPicPr>
        <p:blipFill>
          <a:blip r:embed="rId3">
            <a:alphaModFix/>
          </a:blip>
          <a:stretch>
            <a:fillRect/>
          </a:stretch>
        </p:blipFill>
        <p:spPr>
          <a:xfrm>
            <a:off x="1253275" y="3185550"/>
            <a:ext cx="5313150" cy="1576150"/>
          </a:xfrm>
          <a:prstGeom prst="rect">
            <a:avLst/>
          </a:prstGeom>
          <a:noFill/>
          <a:ln>
            <a:noFill/>
          </a:ln>
        </p:spPr>
      </p:pic>
      <p:pic>
        <p:nvPicPr>
          <p:cNvPr id="122" name="Google Shape;122;p24"/>
          <p:cNvPicPr preferRelativeResize="0"/>
          <p:nvPr/>
        </p:nvPicPr>
        <p:blipFill>
          <a:blip r:embed="rId4">
            <a:alphaModFix/>
          </a:blip>
          <a:stretch>
            <a:fillRect/>
          </a:stretch>
        </p:blipFill>
        <p:spPr>
          <a:xfrm>
            <a:off x="1253275" y="1017726"/>
            <a:ext cx="4837900" cy="2090050"/>
          </a:xfrm>
          <a:prstGeom prst="rect">
            <a:avLst/>
          </a:prstGeom>
          <a:noFill/>
          <a:ln>
            <a:noFill/>
          </a:ln>
        </p:spPr>
      </p:pic>
      <p:sp>
        <p:nvSpPr>
          <p:cNvPr id="123" name="Google Shape;123;p24"/>
          <p:cNvSpPr txBox="1"/>
          <p:nvPr/>
        </p:nvSpPr>
        <p:spPr>
          <a:xfrm>
            <a:off x="6552850" y="746825"/>
            <a:ext cx="2288700" cy="3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M</a:t>
            </a:r>
            <a:r>
              <a:rPr lang="en"/>
              <a:t>ỗi route c</a:t>
            </a:r>
            <a:r>
              <a:rPr lang="en"/>
              <a:t>h</a:t>
            </a:r>
            <a:r>
              <a:rPr lang="en"/>
              <a:t>ào được mỗi một người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Muốn chào thêm một người lại phải thêm 1 route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=&gt; Làm thế nào để viết chung được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Flask</a:t>
            </a:r>
            <a:endParaRPr/>
          </a:p>
        </p:txBody>
      </p:sp>
      <p:sp>
        <p:nvSpPr>
          <p:cNvPr id="129" name="Google Shape;129;p25"/>
          <p:cNvSpPr txBox="1"/>
          <p:nvPr/>
        </p:nvSpPr>
        <p:spPr>
          <a:xfrm>
            <a:off x="6617350" y="1205263"/>
            <a:ext cx="2288700" cy="13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=&gt; variable</a:t>
            </a:r>
            <a:endParaRPr sz="2400"/>
          </a:p>
        </p:txBody>
      </p:sp>
      <p:pic>
        <p:nvPicPr>
          <p:cNvPr id="130" name="Google Shape;130;p25"/>
          <p:cNvPicPr preferRelativeResize="0"/>
          <p:nvPr/>
        </p:nvPicPr>
        <p:blipFill>
          <a:blip r:embed="rId3">
            <a:alphaModFix/>
          </a:blip>
          <a:stretch>
            <a:fillRect/>
          </a:stretch>
        </p:blipFill>
        <p:spPr>
          <a:xfrm>
            <a:off x="1253275" y="1121925"/>
            <a:ext cx="5233700" cy="1516075"/>
          </a:xfrm>
          <a:prstGeom prst="rect">
            <a:avLst/>
          </a:prstGeom>
          <a:noFill/>
          <a:ln>
            <a:noFill/>
          </a:ln>
        </p:spPr>
      </p:pic>
      <p:pic>
        <p:nvPicPr>
          <p:cNvPr id="131" name="Google Shape;131;p25"/>
          <p:cNvPicPr preferRelativeResize="0"/>
          <p:nvPr/>
        </p:nvPicPr>
        <p:blipFill>
          <a:blip r:embed="rId4">
            <a:alphaModFix/>
          </a:blip>
          <a:stretch>
            <a:fillRect/>
          </a:stretch>
        </p:blipFill>
        <p:spPr>
          <a:xfrm>
            <a:off x="1253275" y="2790400"/>
            <a:ext cx="4768025" cy="1690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t>
            </a:r>
            <a:endParaRPr/>
          </a:p>
        </p:txBody>
      </p:sp>
      <p:pic>
        <p:nvPicPr>
          <p:cNvPr id="137" name="Google Shape;137;p26"/>
          <p:cNvPicPr preferRelativeResize="0"/>
          <p:nvPr/>
        </p:nvPicPr>
        <p:blipFill>
          <a:blip r:embed="rId3">
            <a:alphaModFix/>
          </a:blip>
          <a:stretch>
            <a:fillRect/>
          </a:stretch>
        </p:blipFill>
        <p:spPr>
          <a:xfrm>
            <a:off x="898925" y="1358375"/>
            <a:ext cx="3324225" cy="962025"/>
          </a:xfrm>
          <a:prstGeom prst="rect">
            <a:avLst/>
          </a:prstGeom>
          <a:noFill/>
          <a:ln>
            <a:noFill/>
          </a:ln>
        </p:spPr>
      </p:pic>
      <p:pic>
        <p:nvPicPr>
          <p:cNvPr id="138" name="Google Shape;138;p26"/>
          <p:cNvPicPr preferRelativeResize="0"/>
          <p:nvPr/>
        </p:nvPicPr>
        <p:blipFill>
          <a:blip r:embed="rId4">
            <a:alphaModFix/>
          </a:blip>
          <a:stretch>
            <a:fillRect/>
          </a:stretch>
        </p:blipFill>
        <p:spPr>
          <a:xfrm>
            <a:off x="5163400" y="1358375"/>
            <a:ext cx="3057525" cy="1114425"/>
          </a:xfrm>
          <a:prstGeom prst="rect">
            <a:avLst/>
          </a:prstGeom>
          <a:noFill/>
          <a:ln>
            <a:noFill/>
          </a:ln>
        </p:spPr>
      </p:pic>
      <p:pic>
        <p:nvPicPr>
          <p:cNvPr id="139" name="Google Shape;139;p26"/>
          <p:cNvPicPr preferRelativeResize="0"/>
          <p:nvPr/>
        </p:nvPicPr>
        <p:blipFill>
          <a:blip r:embed="rId5">
            <a:alphaModFix/>
          </a:blip>
          <a:stretch>
            <a:fillRect/>
          </a:stretch>
        </p:blipFill>
        <p:spPr>
          <a:xfrm>
            <a:off x="2139925" y="2901950"/>
            <a:ext cx="3886200" cy="962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t>
            </a:r>
            <a:endParaRPr/>
          </a:p>
        </p:txBody>
      </p:sp>
      <p:pic>
        <p:nvPicPr>
          <p:cNvPr id="145" name="Google Shape;145;p27"/>
          <p:cNvPicPr preferRelativeResize="0"/>
          <p:nvPr/>
        </p:nvPicPr>
        <p:blipFill>
          <a:blip r:embed="rId3">
            <a:alphaModFix/>
          </a:blip>
          <a:stretch>
            <a:fillRect/>
          </a:stretch>
        </p:blipFill>
        <p:spPr>
          <a:xfrm>
            <a:off x="1500188" y="1170125"/>
            <a:ext cx="6143625" cy="3352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Flask</a:t>
            </a:r>
            <a:endParaRPr/>
          </a:p>
        </p:txBody>
      </p:sp>
      <p:pic>
        <p:nvPicPr>
          <p:cNvPr id="151" name="Google Shape;151;p28"/>
          <p:cNvPicPr preferRelativeResize="0"/>
          <p:nvPr/>
        </p:nvPicPr>
        <p:blipFill>
          <a:blip r:embed="rId3">
            <a:alphaModFix/>
          </a:blip>
          <a:stretch>
            <a:fillRect/>
          </a:stretch>
        </p:blipFill>
        <p:spPr>
          <a:xfrm>
            <a:off x="836150" y="1147675"/>
            <a:ext cx="4538301" cy="3431050"/>
          </a:xfrm>
          <a:prstGeom prst="rect">
            <a:avLst/>
          </a:prstGeom>
          <a:noFill/>
          <a:ln>
            <a:noFill/>
          </a:ln>
        </p:spPr>
      </p:pic>
      <p:sp>
        <p:nvSpPr>
          <p:cNvPr id="152" name="Google Shape;152;p28"/>
          <p:cNvSpPr txBox="1"/>
          <p:nvPr/>
        </p:nvSpPr>
        <p:spPr>
          <a:xfrm>
            <a:off x="5886300" y="1168275"/>
            <a:ext cx="2381400" cy="34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l</a:t>
            </a:r>
            <a:r>
              <a:rPr lang="en"/>
              <a:t>àm sao để có một trang web đẹp thế này? Có ảnh, có link, video...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Flask</a:t>
            </a:r>
            <a:endParaRPr/>
          </a:p>
        </p:txBody>
      </p:sp>
      <p:pic>
        <p:nvPicPr>
          <p:cNvPr id="158" name="Google Shape;158;p29"/>
          <p:cNvPicPr preferRelativeResize="0"/>
          <p:nvPr/>
        </p:nvPicPr>
        <p:blipFill>
          <a:blip r:embed="rId3">
            <a:alphaModFix/>
          </a:blip>
          <a:stretch>
            <a:fillRect/>
          </a:stretch>
        </p:blipFill>
        <p:spPr>
          <a:xfrm>
            <a:off x="0" y="0"/>
            <a:ext cx="9477875" cy="3377500"/>
          </a:xfrm>
          <a:prstGeom prst="rect">
            <a:avLst/>
          </a:prstGeom>
          <a:noFill/>
          <a:ln>
            <a:noFill/>
          </a:ln>
        </p:spPr>
      </p:pic>
      <p:pic>
        <p:nvPicPr>
          <p:cNvPr id="159" name="Google Shape;159;p29"/>
          <p:cNvPicPr preferRelativeResize="0"/>
          <p:nvPr/>
        </p:nvPicPr>
        <p:blipFill>
          <a:blip r:embed="rId4">
            <a:alphaModFix/>
          </a:blip>
          <a:stretch>
            <a:fillRect/>
          </a:stretch>
        </p:blipFill>
        <p:spPr>
          <a:xfrm>
            <a:off x="2839138" y="1017725"/>
            <a:ext cx="3465725" cy="3475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8"/>
                                        </p:tgtEl>
                                      </p:cBhvr>
                                    </p:animEffect>
                                    <p:set>
                                      <p:cBhvr>
                                        <p:cTn dur="1" fill="hold">
                                          <p:stCondLst>
                                            <p:cond delay="1000"/>
                                          </p:stCondLst>
                                        </p:cTn>
                                        <p:tgtEl>
                                          <p:spTgt spid="15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Flask - Str</a:t>
            </a:r>
            <a:r>
              <a:rPr lang="en"/>
              <a:t>ucture</a:t>
            </a:r>
            <a:endParaRPr/>
          </a:p>
        </p:txBody>
      </p:sp>
      <p:sp>
        <p:nvSpPr>
          <p:cNvPr id="165" name="Google Shape;165;p30"/>
          <p:cNvSpPr txBox="1"/>
          <p:nvPr/>
        </p:nvSpPr>
        <p:spPr>
          <a:xfrm>
            <a:off x="5941200" y="1451100"/>
            <a:ext cx="2891100" cy="31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a:t>
            </a:r>
            <a:r>
              <a:rPr lang="en"/>
              <a:t>pp.py: Chứa code python </a:t>
            </a:r>
            <a:endParaRPr/>
          </a:p>
          <a:p>
            <a:pPr indent="0" lvl="0" marL="0" rtl="0" algn="l">
              <a:spcBef>
                <a:spcPts val="0"/>
              </a:spcBef>
              <a:spcAft>
                <a:spcPts val="0"/>
              </a:spcAft>
              <a:buNone/>
            </a:pPr>
            <a:r>
              <a:rPr lang="en"/>
              <a:t>- Thư mục templates chứa các file html</a:t>
            </a:r>
            <a:endParaRPr/>
          </a:p>
        </p:txBody>
      </p:sp>
      <p:pic>
        <p:nvPicPr>
          <p:cNvPr id="166" name="Google Shape;166;p30"/>
          <p:cNvPicPr preferRelativeResize="0"/>
          <p:nvPr/>
        </p:nvPicPr>
        <p:blipFill>
          <a:blip r:embed="rId3">
            <a:alphaModFix/>
          </a:blip>
          <a:stretch>
            <a:fillRect/>
          </a:stretch>
        </p:blipFill>
        <p:spPr>
          <a:xfrm>
            <a:off x="304800" y="1392850"/>
            <a:ext cx="5636400" cy="329648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Flask - Structure</a:t>
            </a:r>
            <a:endParaRPr/>
          </a:p>
        </p:txBody>
      </p:sp>
      <p:sp>
        <p:nvSpPr>
          <p:cNvPr id="172" name="Google Shape;172;p31"/>
          <p:cNvSpPr txBox="1"/>
          <p:nvPr/>
        </p:nvSpPr>
        <p:spPr>
          <a:xfrm>
            <a:off x="6480575" y="1254450"/>
            <a:ext cx="2351700" cy="3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oem.html: Chứa nội dung của bài thơ.</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app.py: code python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làm thế nào để ráp hai phần này lại?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=&gt; render_template</a:t>
            </a:r>
            <a:endParaRPr/>
          </a:p>
          <a:p>
            <a:pPr indent="0" lvl="0" marL="0" rtl="0" algn="l">
              <a:spcBef>
                <a:spcPts val="0"/>
              </a:spcBef>
              <a:spcAft>
                <a:spcPts val="0"/>
              </a:spcAft>
              <a:buNone/>
            </a:pPr>
            <a:r>
              <a:t/>
            </a:r>
            <a:endParaRPr/>
          </a:p>
        </p:txBody>
      </p:sp>
      <p:pic>
        <p:nvPicPr>
          <p:cNvPr id="173" name="Google Shape;173;p31"/>
          <p:cNvPicPr preferRelativeResize="0"/>
          <p:nvPr/>
        </p:nvPicPr>
        <p:blipFill>
          <a:blip r:embed="rId3">
            <a:alphaModFix/>
          </a:blip>
          <a:stretch>
            <a:fillRect/>
          </a:stretch>
        </p:blipFill>
        <p:spPr>
          <a:xfrm>
            <a:off x="417400" y="1254450"/>
            <a:ext cx="6002949" cy="3431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Flask - Structure</a:t>
            </a:r>
            <a:endParaRPr/>
          </a:p>
        </p:txBody>
      </p:sp>
      <p:sp>
        <p:nvSpPr>
          <p:cNvPr id="179" name="Google Shape;179;p32"/>
          <p:cNvSpPr txBox="1"/>
          <p:nvPr/>
        </p:nvSpPr>
        <p:spPr>
          <a:xfrm>
            <a:off x="426900" y="1242400"/>
            <a:ext cx="8290200" cy="3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 sz="2400"/>
              <a:t>HTML kh</a:t>
            </a:r>
            <a:r>
              <a:rPr b="1" lang="en" sz="2400"/>
              <a:t>ông phải là ngôn ngữ lập trình</a:t>
            </a:r>
            <a:endParaRPr b="1" sz="2400"/>
          </a:p>
          <a:p>
            <a:pPr indent="0" lvl="0" marL="0" rtl="0" algn="l">
              <a:spcBef>
                <a:spcPts val="0"/>
              </a:spcBef>
              <a:spcAft>
                <a:spcPts val="0"/>
              </a:spcAft>
              <a:buNone/>
            </a:pPr>
            <a:r>
              <a:t/>
            </a:r>
            <a:endParaRPr sz="1800"/>
          </a:p>
          <a:p>
            <a:pPr indent="0" lvl="0" marL="0" rtl="0" algn="l">
              <a:spcBef>
                <a:spcPts val="0"/>
              </a:spcBef>
              <a:spcAft>
                <a:spcPts val="0"/>
              </a:spcAft>
              <a:buNone/>
            </a:pPr>
            <a:r>
              <a:rPr lang="en" sz="1800"/>
              <a:t>- Phần html chỉ hiển thị thông tin chứ không chịu trách nhiệm sinh ra bài thơ</a:t>
            </a:r>
            <a:endParaRPr sz="1800"/>
          </a:p>
          <a:p>
            <a:pPr indent="0" lvl="0" marL="0" rtl="0" algn="l">
              <a:spcBef>
                <a:spcPts val="0"/>
              </a:spcBef>
              <a:spcAft>
                <a:spcPts val="0"/>
              </a:spcAft>
              <a:buNone/>
            </a:pPr>
            <a:r>
              <a:rPr lang="en" sz="1800"/>
              <a:t>- Quá trình tổng hợp và xử lý dữ liệu sẽ xử lý ở app.py - ngôn ngữ python</a:t>
            </a:r>
            <a:endParaRPr sz="1800"/>
          </a:p>
          <a:p>
            <a:pPr indent="0" lvl="0" marL="0" rtl="0" algn="l">
              <a:spcBef>
                <a:spcPts val="0"/>
              </a:spcBef>
              <a:spcAft>
                <a:spcPts val="0"/>
              </a:spcAft>
              <a:buNone/>
            </a:pPr>
            <a:r>
              <a:rPr lang="en" sz="1800"/>
              <a:t>- Do HTML không phải là ngôn ngữ lập trình nên không có các cấu trúc điều khiển như: if, while, for...</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pic>
        <p:nvPicPr>
          <p:cNvPr id="63" name="Google Shape;63;p15"/>
          <p:cNvPicPr preferRelativeResize="0"/>
          <p:nvPr/>
        </p:nvPicPr>
        <p:blipFill rotWithShape="1">
          <a:blip r:embed="rId3">
            <a:alphaModFix/>
          </a:blip>
          <a:srcRect b="0" l="3583" r="3574" t="0"/>
          <a:stretch/>
        </p:blipFill>
        <p:spPr>
          <a:xfrm>
            <a:off x="0" y="0"/>
            <a:ext cx="9144000"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Flask - Structure</a:t>
            </a:r>
            <a:endParaRPr/>
          </a:p>
        </p:txBody>
      </p:sp>
      <p:sp>
        <p:nvSpPr>
          <p:cNvPr id="185" name="Google Shape;185;p33"/>
          <p:cNvSpPr txBox="1"/>
          <p:nvPr/>
        </p:nvSpPr>
        <p:spPr>
          <a:xfrm>
            <a:off x="426900" y="1242400"/>
            <a:ext cx="6487200" cy="3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 sz="2400"/>
              <a:t>Templates?</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 sz="2400"/>
              <a:t>HTML # T</a:t>
            </a:r>
            <a:r>
              <a:rPr b="1" lang="en" sz="2400"/>
              <a:t>emplates </a:t>
            </a:r>
            <a:endParaRPr b="1" sz="2400"/>
          </a:p>
        </p:txBody>
      </p:sp>
      <p:sp>
        <p:nvSpPr>
          <p:cNvPr id="186" name="Google Shape;186;p33"/>
          <p:cNvSpPr txBox="1"/>
          <p:nvPr/>
        </p:nvSpPr>
        <p:spPr>
          <a:xfrm>
            <a:off x="538125" y="3180050"/>
            <a:ext cx="6938400" cy="809400"/>
          </a:xfrm>
          <a:prstGeom prst="rect">
            <a:avLst/>
          </a:prstGeom>
          <a:noFill/>
          <a:ln>
            <a:noFill/>
          </a:ln>
        </p:spPr>
        <p:txBody>
          <a:bodyPr anchorCtr="0" anchor="t" bIns="91425" lIns="91425" spcFirstLastPara="1" rIns="91425" wrap="square" tIns="91425">
            <a:noAutofit/>
          </a:bodyPr>
          <a:lstStyle/>
          <a:p>
            <a:pPr indent="0" lvl="0" marL="0" rtl="0" algn="l">
              <a:lnSpc>
                <a:spcPct val="133000"/>
              </a:lnSpc>
              <a:spcBef>
                <a:spcPts val="0"/>
              </a:spcBef>
              <a:spcAft>
                <a:spcPts val="0"/>
              </a:spcAft>
              <a:buClr>
                <a:schemeClr val="dk1"/>
              </a:buClr>
              <a:buSzPts val="1100"/>
              <a:buFont typeface="Arial"/>
              <a:buNone/>
            </a:pPr>
            <a:r>
              <a:rPr lang="en" sz="1350" u="sng">
                <a:solidFill>
                  <a:srgbClr val="660099"/>
                </a:solidFill>
                <a:highlight>
                  <a:srgbClr val="FFFFFF"/>
                </a:highlight>
                <a:hlinkClick r:id="rId3"/>
              </a:rPr>
              <a:t>Jinja2 (The Python Template Engine)</a:t>
            </a:r>
            <a:endParaRPr sz="1350" u="sng">
              <a:solidFill>
                <a:srgbClr val="660099"/>
              </a:solidFill>
              <a:highlight>
                <a:srgbClr val="FFFFFF"/>
              </a:highlight>
              <a:hlinkClick r:id="rId4"/>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Flask - Structure</a:t>
            </a:r>
            <a:endParaRPr/>
          </a:p>
        </p:txBody>
      </p:sp>
      <p:pic>
        <p:nvPicPr>
          <p:cNvPr id="192" name="Google Shape;192;p34"/>
          <p:cNvPicPr preferRelativeResize="0"/>
          <p:nvPr/>
        </p:nvPicPr>
        <p:blipFill>
          <a:blip r:embed="rId3">
            <a:alphaModFix/>
          </a:blip>
          <a:stretch>
            <a:fillRect/>
          </a:stretch>
        </p:blipFill>
        <p:spPr>
          <a:xfrm>
            <a:off x="1886975" y="1170150"/>
            <a:ext cx="5557250" cy="3701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pic>
        <p:nvPicPr>
          <p:cNvPr id="197" name="Google Shape;197;p35"/>
          <p:cNvPicPr preferRelativeResize="0"/>
          <p:nvPr/>
        </p:nvPicPr>
        <p:blipFill>
          <a:blip r:embed="rId3">
            <a:alphaModFix/>
          </a:blip>
          <a:stretch>
            <a:fillRect/>
          </a:stretch>
        </p:blipFill>
        <p:spPr>
          <a:xfrm>
            <a:off x="3390000" y="1971675"/>
            <a:ext cx="4762500" cy="3171825"/>
          </a:xfrm>
          <a:prstGeom prst="rect">
            <a:avLst/>
          </a:prstGeom>
          <a:noFill/>
          <a:ln>
            <a:noFill/>
          </a:ln>
        </p:spPr>
      </p:pic>
      <p:sp>
        <p:nvSpPr>
          <p:cNvPr id="198" name="Google Shape;19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Flask - Structure</a:t>
            </a:r>
            <a:endParaRPr/>
          </a:p>
        </p:txBody>
      </p:sp>
      <p:pic>
        <p:nvPicPr>
          <p:cNvPr id="199" name="Google Shape;199;p35"/>
          <p:cNvPicPr preferRelativeResize="0"/>
          <p:nvPr/>
        </p:nvPicPr>
        <p:blipFill>
          <a:blip r:embed="rId4">
            <a:alphaModFix/>
          </a:blip>
          <a:stretch>
            <a:fillRect/>
          </a:stretch>
        </p:blipFill>
        <p:spPr>
          <a:xfrm>
            <a:off x="2328250" y="1814575"/>
            <a:ext cx="4607575" cy="3068650"/>
          </a:xfrm>
          <a:prstGeom prst="rect">
            <a:avLst/>
          </a:prstGeom>
          <a:noFill/>
          <a:ln>
            <a:noFill/>
          </a:ln>
        </p:spPr>
      </p:pic>
      <p:pic>
        <p:nvPicPr>
          <p:cNvPr id="200" name="Google Shape;200;p35"/>
          <p:cNvPicPr preferRelativeResize="0"/>
          <p:nvPr/>
        </p:nvPicPr>
        <p:blipFill>
          <a:blip r:embed="rId5">
            <a:alphaModFix/>
          </a:blip>
          <a:stretch>
            <a:fillRect/>
          </a:stretch>
        </p:blipFill>
        <p:spPr>
          <a:xfrm>
            <a:off x="1211650" y="1436313"/>
            <a:ext cx="4762500" cy="3171825"/>
          </a:xfrm>
          <a:prstGeom prst="rect">
            <a:avLst/>
          </a:prstGeom>
          <a:noFill/>
          <a:ln>
            <a:noFill/>
          </a:ln>
        </p:spPr>
      </p:pic>
      <p:pic>
        <p:nvPicPr>
          <p:cNvPr id="201" name="Google Shape;201;p35"/>
          <p:cNvPicPr preferRelativeResize="0"/>
          <p:nvPr/>
        </p:nvPicPr>
        <p:blipFill>
          <a:blip r:embed="rId6">
            <a:alphaModFix/>
          </a:blip>
          <a:stretch>
            <a:fillRect/>
          </a:stretch>
        </p:blipFill>
        <p:spPr>
          <a:xfrm>
            <a:off x="465950" y="1070963"/>
            <a:ext cx="4762500" cy="3171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1"/>
                                        </p:tgtEl>
                                      </p:cBhvr>
                                    </p:animEffect>
                                    <p:set>
                                      <p:cBhvr>
                                        <p:cTn dur="1" fill="hold">
                                          <p:stCondLst>
                                            <p:cond delay="1000"/>
                                          </p:stCondLst>
                                        </p:cTn>
                                        <p:tgtEl>
                                          <p:spTgt spid="201"/>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0"/>
                                        </p:tgtEl>
                                      </p:cBhvr>
                                    </p:animEffect>
                                    <p:set>
                                      <p:cBhvr>
                                        <p:cTn dur="1" fill="hold">
                                          <p:stCondLst>
                                            <p:cond delay="1000"/>
                                          </p:stCondLst>
                                        </p:cTn>
                                        <p:tgtEl>
                                          <p:spTgt spid="200"/>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99"/>
                                        </p:tgtEl>
                                      </p:cBhvr>
                                    </p:animEffect>
                                    <p:set>
                                      <p:cBhvr>
                                        <p:cTn dur="1" fill="hold">
                                          <p:stCondLst>
                                            <p:cond delay="1000"/>
                                          </p:stCondLst>
                                        </p:cTn>
                                        <p:tgtEl>
                                          <p:spTgt spid="199"/>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97"/>
                                        </p:tgtEl>
                                      </p:cBhvr>
                                    </p:animEffect>
                                    <p:set>
                                      <p:cBhvr>
                                        <p:cTn dur="1" fill="hold">
                                          <p:stCondLst>
                                            <p:cond delay="1000"/>
                                          </p:stCondLst>
                                        </p:cTn>
                                        <p:tgtEl>
                                          <p:spTgt spid="19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Flask - Structure</a:t>
            </a:r>
            <a:endParaRPr/>
          </a:p>
        </p:txBody>
      </p:sp>
      <p:pic>
        <p:nvPicPr>
          <p:cNvPr id="207" name="Google Shape;207;p36"/>
          <p:cNvPicPr preferRelativeResize="0"/>
          <p:nvPr/>
        </p:nvPicPr>
        <p:blipFill>
          <a:blip r:embed="rId3">
            <a:alphaModFix/>
          </a:blip>
          <a:stretch>
            <a:fillRect/>
          </a:stretch>
        </p:blipFill>
        <p:spPr>
          <a:xfrm>
            <a:off x="734800" y="1522375"/>
            <a:ext cx="7674399" cy="240809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Flask - Structure</a:t>
            </a:r>
            <a:endParaRPr/>
          </a:p>
          <a:p>
            <a:pPr indent="0" lvl="0" marL="0" rtl="0" algn="l">
              <a:spcBef>
                <a:spcPts val="0"/>
              </a:spcBef>
              <a:spcAft>
                <a:spcPts val="0"/>
              </a:spcAft>
              <a:buNone/>
            </a:pPr>
            <a:r>
              <a:t/>
            </a:r>
            <a:endParaRPr/>
          </a:p>
        </p:txBody>
      </p:sp>
      <p:pic>
        <p:nvPicPr>
          <p:cNvPr id="213" name="Google Shape;213;p37"/>
          <p:cNvPicPr preferRelativeResize="0"/>
          <p:nvPr/>
        </p:nvPicPr>
        <p:blipFill>
          <a:blip r:embed="rId3">
            <a:alphaModFix/>
          </a:blip>
          <a:stretch>
            <a:fillRect/>
          </a:stretch>
        </p:blipFill>
        <p:spPr>
          <a:xfrm>
            <a:off x="474600" y="1522588"/>
            <a:ext cx="7905750" cy="2676525"/>
          </a:xfrm>
          <a:prstGeom prst="rect">
            <a:avLst/>
          </a:prstGeom>
          <a:noFill/>
          <a:ln>
            <a:noFill/>
          </a:ln>
        </p:spPr>
      </p:pic>
      <p:sp>
        <p:nvSpPr>
          <p:cNvPr id="214" name="Google Shape;214;p37"/>
          <p:cNvSpPr/>
          <p:nvPr/>
        </p:nvSpPr>
        <p:spPr>
          <a:xfrm rot="-5400000">
            <a:off x="5806025" y="1867100"/>
            <a:ext cx="409500" cy="2144100"/>
          </a:xfrm>
          <a:prstGeom prst="rightBrace">
            <a:avLst>
              <a:gd fmla="val 8333" name="adj1"/>
              <a:gd fmla="val 50000" name="adj2"/>
            </a:avLst>
          </a:prstGeom>
          <a:noFill/>
          <a:ln cap="flat" cmpd="sng" w="9525">
            <a:solidFill>
              <a:schemeClr val="dk2"/>
            </a:solidFill>
            <a:prstDash val="solid"/>
            <a:round/>
            <a:headEnd len="sm" w="sm" type="none"/>
            <a:tailEnd len="sm" w="sm" type="none"/>
          </a:ln>
          <a:effectLst>
            <a:outerShdw blurRad="57150" rotWithShape="0" algn="bl" dir="5400000" dist="19050">
              <a:srgbClr val="FF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
        <p:nvSpPr>
          <p:cNvPr id="215" name="Google Shape;215;p37"/>
          <p:cNvSpPr txBox="1"/>
          <p:nvPr/>
        </p:nvSpPr>
        <p:spPr>
          <a:xfrm>
            <a:off x="4023250" y="2319450"/>
            <a:ext cx="4281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Sử dụng 3 biến =&gt; Có cách nào quản lý tốt hơn?</a:t>
            </a:r>
            <a:endParaRPr>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Flask - Structure</a:t>
            </a:r>
            <a:endParaRPr/>
          </a:p>
          <a:p>
            <a:pPr indent="0" lvl="0" marL="0" rtl="0" algn="l">
              <a:spcBef>
                <a:spcPts val="0"/>
              </a:spcBef>
              <a:spcAft>
                <a:spcPts val="0"/>
              </a:spcAft>
              <a:buNone/>
            </a:pPr>
            <a:r>
              <a:t/>
            </a:r>
            <a:endParaRPr/>
          </a:p>
        </p:txBody>
      </p:sp>
      <p:pic>
        <p:nvPicPr>
          <p:cNvPr id="221" name="Google Shape;221;p38"/>
          <p:cNvPicPr preferRelativeResize="0"/>
          <p:nvPr/>
        </p:nvPicPr>
        <p:blipFill>
          <a:blip r:embed="rId3">
            <a:alphaModFix/>
          </a:blip>
          <a:stretch>
            <a:fillRect/>
          </a:stretch>
        </p:blipFill>
        <p:spPr>
          <a:xfrm>
            <a:off x="778775" y="1549675"/>
            <a:ext cx="7364100" cy="2939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Flask - Structure</a:t>
            </a:r>
            <a:endParaRPr/>
          </a:p>
          <a:p>
            <a:pPr indent="0" lvl="0" marL="0" rtl="0" algn="l">
              <a:spcBef>
                <a:spcPts val="0"/>
              </a:spcBef>
              <a:spcAft>
                <a:spcPts val="0"/>
              </a:spcAft>
              <a:buNone/>
            </a:pPr>
            <a:r>
              <a:t/>
            </a:r>
            <a:endParaRPr/>
          </a:p>
        </p:txBody>
      </p:sp>
      <p:pic>
        <p:nvPicPr>
          <p:cNvPr id="227" name="Google Shape;227;p39"/>
          <p:cNvPicPr preferRelativeResize="0"/>
          <p:nvPr/>
        </p:nvPicPr>
        <p:blipFill>
          <a:blip r:embed="rId3">
            <a:alphaModFix/>
          </a:blip>
          <a:stretch>
            <a:fillRect/>
          </a:stretch>
        </p:blipFill>
        <p:spPr>
          <a:xfrm>
            <a:off x="822725" y="1724450"/>
            <a:ext cx="7069000" cy="2052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Flask - Structure</a:t>
            </a:r>
            <a:endParaRPr/>
          </a:p>
        </p:txBody>
      </p:sp>
      <p:sp>
        <p:nvSpPr>
          <p:cNvPr id="233" name="Google Shape;233;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Để quản lý dữ liệu bài thơ tốt hơn =&gt; Dùng dictionary để chia từng phần title, body, author</a:t>
            </a:r>
            <a:endParaRPr sz="2400"/>
          </a:p>
          <a:p>
            <a:pPr indent="0" lvl="0" marL="0" rtl="0" algn="l">
              <a:spcBef>
                <a:spcPts val="1600"/>
              </a:spcBef>
              <a:spcAft>
                <a:spcPts val="1600"/>
              </a:spcAft>
              <a:buNone/>
            </a:pPr>
            <a:r>
              <a:rPr lang="en" sz="2400"/>
              <a:t>=&gt; Quản lý nhiều bài thơ thì sao?</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Flask - Structure</a:t>
            </a:r>
            <a:endParaRPr/>
          </a:p>
        </p:txBody>
      </p:sp>
      <p:pic>
        <p:nvPicPr>
          <p:cNvPr id="239" name="Google Shape;239;p41"/>
          <p:cNvPicPr preferRelativeResize="0"/>
          <p:nvPr/>
        </p:nvPicPr>
        <p:blipFill>
          <a:blip r:embed="rId3">
            <a:alphaModFix/>
          </a:blip>
          <a:stretch>
            <a:fillRect/>
          </a:stretch>
        </p:blipFill>
        <p:spPr>
          <a:xfrm>
            <a:off x="477625" y="1017725"/>
            <a:ext cx="4171804" cy="3820975"/>
          </a:xfrm>
          <a:prstGeom prst="rect">
            <a:avLst/>
          </a:prstGeom>
          <a:noFill/>
          <a:ln>
            <a:noFill/>
          </a:ln>
        </p:spPr>
      </p:pic>
      <p:pic>
        <p:nvPicPr>
          <p:cNvPr id="240" name="Google Shape;240;p41"/>
          <p:cNvPicPr preferRelativeResize="0"/>
          <p:nvPr/>
        </p:nvPicPr>
        <p:blipFill>
          <a:blip r:embed="rId4">
            <a:alphaModFix/>
          </a:blip>
          <a:stretch>
            <a:fillRect/>
          </a:stretch>
        </p:blipFill>
        <p:spPr>
          <a:xfrm>
            <a:off x="4765700" y="1017725"/>
            <a:ext cx="3871049" cy="24273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Flask - Structure</a:t>
            </a:r>
            <a:endParaRPr/>
          </a:p>
        </p:txBody>
      </p:sp>
      <p:sp>
        <p:nvSpPr>
          <p:cNvPr id="246" name="Google Shape;246;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Giả sử có thêm thông tin giới tính tác giả, cần thêm xưng danh trước tên tác giả:</a:t>
            </a:r>
            <a:endParaRPr sz="2400"/>
          </a:p>
          <a:p>
            <a:pPr indent="0" lvl="0" marL="0" rtl="0" algn="l">
              <a:spcBef>
                <a:spcPts val="1600"/>
              </a:spcBef>
              <a:spcAft>
                <a:spcPts val="0"/>
              </a:spcAft>
              <a:buNone/>
            </a:pPr>
            <a:r>
              <a:rPr lang="en" sz="2400"/>
              <a:t>+ Nếu là nam thì thêm Mr &lt;Tên tác giả&gt;</a:t>
            </a:r>
            <a:endParaRPr sz="2400"/>
          </a:p>
          <a:p>
            <a:pPr indent="0" lvl="0" marL="0" rtl="0" algn="l">
              <a:spcBef>
                <a:spcPts val="1600"/>
              </a:spcBef>
              <a:spcAft>
                <a:spcPts val="0"/>
              </a:spcAft>
              <a:buNone/>
            </a:pPr>
            <a:r>
              <a:rPr lang="en" sz="2400"/>
              <a:t>+ Nếu là nữ thì thêm Ms &lt;Tên tác giả&gt;</a:t>
            </a:r>
            <a:endParaRPr sz="2400"/>
          </a:p>
          <a:p>
            <a:pPr indent="0" lvl="0" marL="0" rtl="0" algn="l">
              <a:spcBef>
                <a:spcPts val="1600"/>
              </a:spcBef>
              <a:spcAft>
                <a:spcPts val="1600"/>
              </a:spcAft>
              <a:buNone/>
            </a:pPr>
            <a:r>
              <a:rPr lang="en" sz="2400">
                <a:solidFill>
                  <a:srgbClr val="0000FF"/>
                </a:solidFill>
              </a:rPr>
              <a:t>Google is my teacher</a:t>
            </a:r>
            <a:endParaRPr sz="240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7" name="Shape 67"/>
        <p:cNvGrpSpPr/>
        <p:nvPr/>
      </p:nvGrpSpPr>
      <p:grpSpPr>
        <a:xfrm>
          <a:off x="0" y="0"/>
          <a:ext cx="0" cy="0"/>
          <a:chOff x="0" y="0"/>
          <a:chExt cx="0" cy="0"/>
        </a:xfrm>
      </p:grpSpPr>
      <p:sp>
        <p:nvSpPr>
          <p:cNvPr id="68" name="Google Shape;6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ục tiêu</a:t>
            </a:r>
            <a:endParaRPr/>
          </a:p>
        </p:txBody>
      </p:sp>
      <p:sp>
        <p:nvSpPr>
          <p:cNvPr id="69" name="Google Shape;6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ô hình - các thành phần cơ bản</a:t>
            </a:r>
            <a:endParaRPr/>
          </a:p>
          <a:p>
            <a:pPr indent="0" lvl="0" marL="0" rtl="0" algn="l">
              <a:spcBef>
                <a:spcPts val="1600"/>
              </a:spcBef>
              <a:spcAft>
                <a:spcPts val="0"/>
              </a:spcAft>
              <a:buNone/>
            </a:pPr>
            <a:r>
              <a:rPr lang="en"/>
              <a:t>Cấu trúc cơ bản - Cách tổ chức code của flask</a:t>
            </a:r>
            <a:endParaRPr/>
          </a:p>
          <a:p>
            <a:pPr indent="0" lvl="0" marL="0" rtl="0" algn="l">
              <a:spcBef>
                <a:spcPts val="1600"/>
              </a:spcBef>
              <a:spcAft>
                <a:spcPts val="1600"/>
              </a:spcAft>
              <a:buNone/>
            </a:pPr>
            <a:r>
              <a:rPr lang="en"/>
              <a:t>Truyền dữ liệu từ server - client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a:t>
            </a:r>
            <a:endParaRPr/>
          </a:p>
        </p:txBody>
      </p:sp>
      <p:sp>
        <p:nvSpPr>
          <p:cNvPr id="75" name="Google Shape;75;p17"/>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là gì ?</a:t>
            </a:r>
            <a:endParaRPr/>
          </a:p>
          <a:p>
            <a:pPr indent="0" lvl="0" marL="0" rtl="0" algn="l">
              <a:spcBef>
                <a:spcPts val="1600"/>
              </a:spcBef>
              <a:spcAft>
                <a:spcPts val="0"/>
              </a:spcAft>
              <a:buNone/>
            </a:pPr>
            <a:r>
              <a:rPr lang="en"/>
              <a:t>Tại sao nên học web?</a:t>
            </a:r>
            <a:endParaRPr/>
          </a:p>
          <a:p>
            <a:pPr indent="0" lvl="0" marL="0" rtl="0" algn="l">
              <a:spcBef>
                <a:spcPts val="1600"/>
              </a:spcBef>
              <a:spcAft>
                <a:spcPts val="1600"/>
              </a:spcAft>
              <a:buNone/>
            </a:pPr>
            <a:r>
              <a:rPr lang="en"/>
              <a:t>Làm web bằng cách nào?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t>
            </a:r>
            <a:r>
              <a:rPr lang="en"/>
              <a:t>uẩn bị</a:t>
            </a:r>
            <a:endParaRPr/>
          </a:p>
        </p:txBody>
      </p:sp>
      <p:sp>
        <p:nvSpPr>
          <p:cNvPr id="81" name="Google Shape;81;p18"/>
          <p:cNvSpPr txBox="1"/>
          <p:nvPr>
            <p:ph idx="1" type="body"/>
          </p:nvPr>
        </p:nvSpPr>
        <p:spPr>
          <a:xfrm>
            <a:off x="311700" y="1152475"/>
            <a:ext cx="8724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ài đặt:</a:t>
            </a:r>
            <a:endParaRPr/>
          </a:p>
          <a:p>
            <a:pPr indent="0" lvl="0" marL="0" rtl="0" algn="l">
              <a:spcBef>
                <a:spcPts val="1600"/>
              </a:spcBef>
              <a:spcAft>
                <a:spcPts val="0"/>
              </a:spcAft>
              <a:buNone/>
            </a:pPr>
            <a:r>
              <a:rPr lang="en"/>
              <a:t>- flask</a:t>
            </a:r>
            <a:endParaRPr/>
          </a:p>
          <a:p>
            <a:pPr indent="457200" lvl="0" marL="0" rtl="0" algn="l">
              <a:spcBef>
                <a:spcPts val="1600"/>
              </a:spcBef>
              <a:spcAft>
                <a:spcPts val="0"/>
              </a:spcAft>
              <a:buNone/>
            </a:pPr>
            <a:r>
              <a:rPr lang="en"/>
              <a:t>python -m pip install Flask</a:t>
            </a:r>
            <a:endParaRPr/>
          </a:p>
          <a:p>
            <a:pPr indent="0" lvl="0" marL="0" rtl="0" algn="l">
              <a:spcBef>
                <a:spcPts val="1600"/>
              </a:spcBef>
              <a:spcAft>
                <a:spcPts val="0"/>
              </a:spcAft>
              <a:buNone/>
            </a:pPr>
            <a:r>
              <a:rPr lang="en"/>
              <a:t>- flask snippet: Plugin của visual code</a:t>
            </a:r>
            <a:endParaRPr/>
          </a:p>
          <a:p>
            <a:pPr indent="0" lvl="0" marL="0" rtl="0" algn="l">
              <a:spcBef>
                <a:spcPts val="1600"/>
              </a:spcBef>
              <a:spcAft>
                <a:spcPts val="0"/>
              </a:spcAft>
              <a:buNone/>
            </a:pPr>
            <a:r>
              <a:rPr lang="en"/>
              <a:t>Cài đặt: </a:t>
            </a:r>
            <a:r>
              <a:rPr lang="en" u="sng">
                <a:solidFill>
                  <a:schemeClr val="accent5"/>
                </a:solidFill>
                <a:hlinkClick r:id="rId3"/>
              </a:rPr>
              <a:t>https://marketplace.visualstudio.com/items?itemName=cstrap.flask-snippets</a:t>
            </a:r>
            <a:endParaRPr/>
          </a:p>
          <a:p>
            <a:pPr indent="0" lvl="0" marL="0" rtl="0" algn="l">
              <a:spcBef>
                <a:spcPts val="1600"/>
              </a:spcBef>
              <a:spcAft>
                <a:spcPts val="0"/>
              </a:spcAft>
              <a:buNone/>
            </a:pPr>
            <a:r>
              <a:rPr lang="en"/>
              <a:t>Sử dụng: </a:t>
            </a:r>
            <a:r>
              <a:rPr lang="en" u="sng">
                <a:solidFill>
                  <a:schemeClr val="hlink"/>
                </a:solidFill>
                <a:hlinkClick r:id="rId4"/>
              </a:rPr>
              <a:t>https://marketplace.visualstudio.com/items?itemName=cstrap.flask-snippets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t>
            </a:r>
            <a:r>
              <a:rPr lang="en"/>
              <a:t>ask</a:t>
            </a:r>
            <a:endParaRPr/>
          </a:p>
        </p:txBody>
      </p:sp>
      <p:pic>
        <p:nvPicPr>
          <p:cNvPr id="87" name="Google Shape;87;p19"/>
          <p:cNvPicPr preferRelativeResize="0"/>
          <p:nvPr/>
        </p:nvPicPr>
        <p:blipFill>
          <a:blip r:embed="rId3">
            <a:alphaModFix/>
          </a:blip>
          <a:stretch>
            <a:fillRect/>
          </a:stretch>
        </p:blipFill>
        <p:spPr>
          <a:xfrm>
            <a:off x="742625" y="1133975"/>
            <a:ext cx="7605025" cy="3438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t>
            </a:r>
            <a:r>
              <a:rPr lang="en"/>
              <a:t>ask</a:t>
            </a:r>
            <a:endParaRPr/>
          </a:p>
        </p:txBody>
      </p:sp>
      <p:pic>
        <p:nvPicPr>
          <p:cNvPr id="93" name="Google Shape;93;p20"/>
          <p:cNvPicPr preferRelativeResize="0"/>
          <p:nvPr/>
        </p:nvPicPr>
        <p:blipFill>
          <a:blip r:embed="rId3">
            <a:alphaModFix/>
          </a:blip>
          <a:stretch>
            <a:fillRect/>
          </a:stretch>
        </p:blipFill>
        <p:spPr>
          <a:xfrm>
            <a:off x="694463" y="3455538"/>
            <a:ext cx="4143375" cy="1209675"/>
          </a:xfrm>
          <a:prstGeom prst="rect">
            <a:avLst/>
          </a:prstGeom>
          <a:noFill/>
          <a:ln>
            <a:noFill/>
          </a:ln>
        </p:spPr>
      </p:pic>
      <p:pic>
        <p:nvPicPr>
          <p:cNvPr id="94" name="Google Shape;94;p20"/>
          <p:cNvPicPr preferRelativeResize="0"/>
          <p:nvPr/>
        </p:nvPicPr>
        <p:blipFill>
          <a:blip r:embed="rId4">
            <a:alphaModFix/>
          </a:blip>
          <a:stretch>
            <a:fillRect/>
          </a:stretch>
        </p:blipFill>
        <p:spPr>
          <a:xfrm>
            <a:off x="694475" y="1314675"/>
            <a:ext cx="6153150" cy="1638300"/>
          </a:xfrm>
          <a:prstGeom prst="rect">
            <a:avLst/>
          </a:prstGeom>
          <a:noFill/>
          <a:ln>
            <a:noFill/>
          </a:ln>
        </p:spPr>
      </p:pic>
      <p:sp>
        <p:nvSpPr>
          <p:cNvPr id="95" name="Google Shape;95;p20"/>
          <p:cNvSpPr txBox="1"/>
          <p:nvPr/>
        </p:nvSpPr>
        <p:spPr>
          <a:xfrm>
            <a:off x="5468725" y="3408925"/>
            <a:ext cx="2903100" cy="12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 template chưa dùng nên xóa đi</a:t>
            </a:r>
            <a:endParaRPr>
              <a:solidFill>
                <a:srgbClr val="0000FF"/>
              </a:solidFill>
            </a:endParaRPr>
          </a:p>
          <a:p>
            <a:pPr indent="0" lvl="0" marL="0" rtl="0" algn="l">
              <a:spcBef>
                <a:spcPts val="0"/>
              </a:spcBef>
              <a:spcAft>
                <a:spcPts val="0"/>
              </a:spcAft>
              <a:buNone/>
            </a:pPr>
            <a:r>
              <a:rPr lang="en">
                <a:solidFill>
                  <a:srgbClr val="0000FF"/>
                </a:solidFill>
              </a:rPr>
              <a:t>+ host và post trong code</a:t>
            </a:r>
            <a:endParaRPr>
              <a:solidFill>
                <a:srgbClr val="0000FF"/>
              </a:solidFill>
            </a:endParaRPr>
          </a:p>
          <a:p>
            <a:pPr indent="0" lvl="0" marL="0" rtl="0" algn="l">
              <a:spcBef>
                <a:spcPts val="0"/>
              </a:spcBef>
              <a:spcAft>
                <a:spcPts val="0"/>
              </a:spcAft>
              <a:buNone/>
            </a:pPr>
            <a:r>
              <a:rPr lang="en">
                <a:solidFill>
                  <a:srgbClr val="0000FF"/>
                </a:solidFill>
              </a:rPr>
              <a:t>+ 127.0.0.1 là địa chỉ loopback</a:t>
            </a:r>
            <a:endParaRPr>
              <a:solidFill>
                <a:srgbClr val="0000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127.0.0.1</a:t>
            </a:r>
            <a:endParaRPr/>
          </a:p>
        </p:txBody>
      </p:sp>
      <p:sp>
        <p:nvSpPr>
          <p:cNvPr id="101" name="Google Shape;10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Clr>
                <a:schemeClr val="dk1"/>
              </a:buClr>
              <a:buSzPts val="1100"/>
              <a:buFont typeface="Arial"/>
              <a:buNone/>
            </a:pPr>
            <a:r>
              <a:rPr lang="en" sz="1400">
                <a:solidFill>
                  <a:schemeClr val="dk1"/>
                </a:solidFill>
              </a:rPr>
              <a:t>Địa chỉ IP 127.0.0.1 là địa chỉ IPv4 có mục đích đặc biệt được gọi là localhost hoặc địa chỉ loopback. Tất cả các máy tính đều sử dụng địa chỉ này nhưng chúng không được phép giao tiếp với các thiết bị khác như </a:t>
            </a:r>
            <a:r>
              <a:rPr lang="en" sz="1400" u="sng">
                <a:solidFill>
                  <a:srgbClr val="003399"/>
                </a:solidFill>
                <a:hlinkClick r:id="rId3"/>
              </a:rPr>
              <a:t>địa chỉ IP</a:t>
            </a:r>
            <a:r>
              <a:rPr lang="en" sz="1400">
                <a:solidFill>
                  <a:schemeClr val="dk1"/>
                </a:solidFill>
              </a:rPr>
              <a:t> thực.</a:t>
            </a:r>
            <a:endParaRPr sz="1400">
              <a:solidFill>
                <a:schemeClr val="dk1"/>
              </a:solidFill>
            </a:endParaRPr>
          </a:p>
          <a:p>
            <a:pPr indent="0" lvl="0" marL="0" rtl="0" algn="l">
              <a:spcBef>
                <a:spcPts val="800"/>
              </a:spcBef>
              <a:spcAft>
                <a:spcPts val="0"/>
              </a:spcAft>
              <a:buClr>
                <a:schemeClr val="dk1"/>
              </a:buClr>
              <a:buSzPts val="1100"/>
              <a:buFont typeface="Arial"/>
              <a:buNone/>
            </a:pPr>
            <a:r>
              <a:rPr lang="en" sz="1400">
                <a:solidFill>
                  <a:schemeClr val="dk1"/>
                </a:solidFill>
              </a:rPr>
              <a:t>Máy tính của bạn có thể được gán địa chỉ </a:t>
            </a:r>
            <a:r>
              <a:rPr lang="en" sz="1400" u="sng">
                <a:solidFill>
                  <a:srgbClr val="003399"/>
                </a:solidFill>
                <a:hlinkClick r:id="rId4"/>
              </a:rPr>
              <a:t>Private IP</a:t>
            </a:r>
            <a:r>
              <a:rPr lang="en" sz="1400">
                <a:solidFill>
                  <a:schemeClr val="dk1"/>
                </a:solidFill>
              </a:rPr>
              <a:t> 192.168.1.115 để giao tiếp với một router và các thiết bị kết nối mạng khác. Tuy nhiên, nó vẫn gắn liền với địa chỉ 127.0.0.1 đặc biệt này, với ý nghĩa là "máy tính này" hoặc địa chỉ bạn đang sử dụng.</a:t>
            </a:r>
            <a:endParaRPr sz="1400">
              <a:solidFill>
                <a:schemeClr val="dk1"/>
              </a:solidFill>
            </a:endParaRPr>
          </a:p>
          <a:p>
            <a:pPr indent="0" lvl="0" marL="0" rtl="0" algn="l">
              <a:spcBef>
                <a:spcPts val="800"/>
              </a:spcBef>
              <a:spcAft>
                <a:spcPts val="0"/>
              </a:spcAft>
              <a:buClr>
                <a:schemeClr val="dk1"/>
              </a:buClr>
              <a:buSzPts val="1100"/>
              <a:buFont typeface="Arial"/>
              <a:buNone/>
            </a:pPr>
            <a:r>
              <a:rPr lang="en" sz="1400">
                <a:solidFill>
                  <a:schemeClr val="dk1"/>
                </a:solidFill>
              </a:rPr>
              <a:t>Địa chỉ loopback chỉ được sử dụng bởi máy tính bạn đang truy cập và chỉ dành cho các trường hợp đặc biệt. Điều này không giống như một địa chỉ IP thông thường, được sử dụng để truyền file đến và từ các thiết bị được kết nối mạng khác.</a:t>
            </a:r>
            <a:endParaRPr sz="1400">
              <a:solidFill>
                <a:schemeClr val="dk1"/>
              </a:solidFill>
            </a:endParaRPr>
          </a:p>
          <a:p>
            <a:pPr indent="0" lvl="0" marL="0" rtl="0" algn="l">
              <a:spcBef>
                <a:spcPts val="800"/>
              </a:spcBef>
              <a:spcAft>
                <a:spcPts val="0"/>
              </a:spcAft>
              <a:buNone/>
            </a:pPr>
            <a:r>
              <a:t/>
            </a:r>
            <a:endParaRPr sz="1400"/>
          </a:p>
          <a:p>
            <a:pPr indent="0" lvl="0" marL="0" rtl="0" algn="l">
              <a:spcBef>
                <a:spcPts val="1600"/>
              </a:spcBef>
              <a:spcAft>
                <a:spcPts val="1600"/>
              </a:spcAft>
              <a:buNone/>
            </a:pPr>
            <a:r>
              <a:rPr lang="en" sz="1100" u="sng">
                <a:solidFill>
                  <a:schemeClr val="hlink"/>
                </a:solidFill>
                <a:hlinkClick r:id="rId5"/>
              </a:rPr>
              <a:t>https://quantrimang.com/tai-sao-dia-chi-ip-cua-localhost-la-127001-125681</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Flask</a:t>
            </a:r>
            <a:endParaRPr/>
          </a:p>
        </p:txBody>
      </p:sp>
      <p:pic>
        <p:nvPicPr>
          <p:cNvPr id="107" name="Google Shape;107;p22"/>
          <p:cNvPicPr preferRelativeResize="0"/>
          <p:nvPr/>
        </p:nvPicPr>
        <p:blipFill>
          <a:blip r:embed="rId3">
            <a:alphaModFix/>
          </a:blip>
          <a:stretch>
            <a:fillRect/>
          </a:stretch>
        </p:blipFill>
        <p:spPr>
          <a:xfrm>
            <a:off x="1253275" y="3093875"/>
            <a:ext cx="4047508" cy="1209600"/>
          </a:xfrm>
          <a:prstGeom prst="rect">
            <a:avLst/>
          </a:prstGeom>
          <a:noFill/>
          <a:ln>
            <a:noFill/>
          </a:ln>
        </p:spPr>
      </p:pic>
      <p:pic>
        <p:nvPicPr>
          <p:cNvPr id="108" name="Google Shape;108;p22"/>
          <p:cNvPicPr preferRelativeResize="0"/>
          <p:nvPr/>
        </p:nvPicPr>
        <p:blipFill>
          <a:blip r:embed="rId4">
            <a:alphaModFix/>
          </a:blip>
          <a:stretch>
            <a:fillRect/>
          </a:stretch>
        </p:blipFill>
        <p:spPr>
          <a:xfrm>
            <a:off x="1253275" y="1121950"/>
            <a:ext cx="5183825" cy="136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