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9"/>
  </p:notesMasterIdLst>
  <p:sldIdLst>
    <p:sldId id="306" r:id="rId5"/>
    <p:sldId id="307" r:id="rId6"/>
    <p:sldId id="308" r:id="rId7"/>
    <p:sldId id="309" r:id="rId8"/>
    <p:sldId id="294" r:id="rId9"/>
    <p:sldId id="295" r:id="rId10"/>
    <p:sldId id="314" r:id="rId11"/>
    <p:sldId id="310" r:id="rId12"/>
    <p:sldId id="303" r:id="rId13"/>
    <p:sldId id="315" r:id="rId14"/>
    <p:sldId id="316" r:id="rId15"/>
    <p:sldId id="318" r:id="rId16"/>
    <p:sldId id="319" r:id="rId17"/>
    <p:sldId id="31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ED760"/>
    <a:srgbClr val="20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549" autoAdjust="0"/>
  </p:normalViewPr>
  <p:slideViewPr>
    <p:cSldViewPr snapToGrid="0">
      <p:cViewPr varScale="1">
        <p:scale>
          <a:sx n="57" d="100"/>
          <a:sy n="57" d="100"/>
        </p:scale>
        <p:origin x="1632" y="4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wants to look at user interaction and music recommendation based on public playlists made by Spotify users in the million playlist dataset challenge. Since this is such a broad question, I want to look at metrics that can be use to quantify user interaction and music recommendation through playlists which will be explored using these questions, specifically artist’s success in followers, playlist count, and popularity scores.</a:t>
            </a:r>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1233479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can use a track’s/artist playlist count, follower count, and popularity score as a metrics for user interaction and recommendation, I can use this information for future work.</a:t>
            </a:r>
          </a:p>
          <a:p>
            <a:r>
              <a:rPr lang="en-US" dirty="0"/>
              <a:t>Future work, does average position of a track in a playlist mean for user interaction. </a:t>
            </a:r>
          </a:p>
          <a:p>
            <a:r>
              <a:rPr lang="en-US" dirty="0"/>
              <a:t>What does this mean for the demographics of users who use Spotify since 74% of users are between 18-34 years old. Explore about artist genre and playlist titles as well.</a:t>
            </a:r>
          </a:p>
          <a:p>
            <a:r>
              <a:rPr lang="en-US" dirty="0"/>
              <a:t>age prop</a:t>
            </a:r>
          </a:p>
          <a:p>
            <a:r>
              <a:rPr lang="en-US" dirty="0"/>
              <a:t>18-24 0.43</a:t>
            </a:r>
          </a:p>
          <a:p>
            <a:r>
              <a:rPr lang="en-US" dirty="0"/>
              <a:t>25-34 0.31</a:t>
            </a:r>
          </a:p>
          <a:p>
            <a:r>
              <a:rPr lang="en-US" dirty="0"/>
              <a:t>35-44 0.09</a:t>
            </a:r>
          </a:p>
          <a:p>
            <a:r>
              <a:rPr lang="en-US" dirty="0"/>
              <a:t>45-54 0.04</a:t>
            </a:r>
          </a:p>
          <a:p>
            <a:r>
              <a:rPr lang="en-US" dirty="0"/>
              <a:t>55+ 0.03</a:t>
            </a:r>
          </a:p>
          <a:p>
            <a:r>
              <a:rPr lang="en-US" dirty="0"/>
              <a:t>other 0.10</a:t>
            </a:r>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44521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cleaned data from around 2.2 million tracks to around100k tracks in the dataset, and from 298k artists to 113k artists in the dataset</a:t>
            </a:r>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130848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260326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is a moderate degree of correlation between popularity and three other variables: count, loudness, and acousticness. </a:t>
            </a:r>
          </a:p>
          <a:p>
            <a:pPr marL="171450" indent="-171450">
              <a:buFont typeface="Arial" panose="020B0604020202020204" pitchFamily="34" charset="0"/>
              <a:buChar char="•"/>
            </a:pPr>
            <a:r>
              <a:rPr lang="en-US" dirty="0"/>
              <a:t>There is a moderate positive degree of correlation between popularity and 2 variables.</a:t>
            </a:r>
          </a:p>
          <a:p>
            <a:pPr marL="171450" indent="-171450">
              <a:buFont typeface="Arial" panose="020B0604020202020204" pitchFamily="34" charset="0"/>
              <a:buChar char="•"/>
            </a:pPr>
            <a:r>
              <a:rPr lang="en-US" dirty="0"/>
              <a:t>These are count and loudness with a correlation of 0.331 and 0.345 respectively. </a:t>
            </a:r>
          </a:p>
          <a:p>
            <a:pPr marL="171450" indent="-171450">
              <a:buFont typeface="Arial" panose="020B0604020202020204" pitchFamily="34" charset="0"/>
              <a:buChar char="•"/>
            </a:pPr>
            <a:r>
              <a:rPr lang="en-US" dirty="0"/>
              <a:t>Also notable is the correlation between popularity and energy. Although low, it has a correlation coefficient of 0.278.</a:t>
            </a:r>
          </a:p>
          <a:p>
            <a:pPr marL="171450" indent="-171450">
              <a:buFont typeface="Arial" panose="020B0604020202020204" pitchFamily="34" charset="0"/>
              <a:buChar char="•"/>
            </a:pPr>
            <a:r>
              <a:rPr lang="en-US" dirty="0"/>
              <a:t>Correlation Test between popularity and valence/</a:t>
            </a:r>
            <a:r>
              <a:rPr lang="en-US" dirty="0" err="1"/>
              <a:t>duration_min</a:t>
            </a:r>
            <a:r>
              <a:rPr lang="en-US" dirty="0"/>
              <a:t>. Accept the null hypothesis for valence at an alpha level of 0.05 and </a:t>
            </a:r>
            <a:r>
              <a:rPr lang="en-US" dirty="0" err="1"/>
              <a:t>duration_min</a:t>
            </a:r>
            <a:r>
              <a:rPr lang="en-US" dirty="0"/>
              <a:t> at an alpha level of 0.01 that the true correlation coefficient is equal to 0. </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422397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Lines in blue are generalized additive models which adapts the curve to the data and lines in red are the linear model of the data. </a:t>
            </a:r>
          </a:p>
          <a:p>
            <a:pPr marL="171450" indent="-171450">
              <a:buFont typeface="Arial" panose="020B0604020202020204" pitchFamily="34" charset="0"/>
              <a:buChar char="•"/>
            </a:pPr>
            <a:r>
              <a:rPr lang="en-US" dirty="0"/>
              <a:t>Most of these variables are linear except count, </a:t>
            </a:r>
            <a:r>
              <a:rPr lang="en-US" dirty="0" err="1"/>
              <a:t>duration_min</a:t>
            </a:r>
            <a:r>
              <a:rPr lang="en-US" dirty="0"/>
              <a:t>, loudness, and speechiness. </a:t>
            </a:r>
          </a:p>
          <a:p>
            <a:pPr marL="171450" indent="-171450">
              <a:buFont typeface="Arial" panose="020B0604020202020204" pitchFamily="34" charset="0"/>
              <a:buChar char="•"/>
            </a:pPr>
            <a:r>
              <a:rPr lang="en-US" dirty="0"/>
              <a:t>However, count and loudness have a highest correlation coefficient.</a:t>
            </a:r>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3629840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Categorization of popularity scores based on IQR.</a:t>
            </a:r>
          </a:p>
          <a:p>
            <a:pPr marL="171450" indent="-171450">
              <a:buFont typeface="Arial" panose="020B0604020202020204" pitchFamily="34" charset="0"/>
              <a:buChar char="•"/>
            </a:pPr>
            <a:r>
              <a:rPr lang="en-US" dirty="0"/>
              <a:t>Values below Q1 will be categorized as low(0-28). Values between Q3 and Q1 will be categorized as mid (29-49), and values above Q3 will be categorized as a high(50-79). Outliers are categorized as high outlier(80-100).</a:t>
            </a:r>
          </a:p>
          <a:p>
            <a:pPr marL="171450" indent="-171450">
              <a:buFont typeface="Arial" panose="020B0604020202020204" pitchFamily="34" charset="0"/>
              <a:buChar char="•"/>
            </a:pPr>
            <a:r>
              <a:rPr lang="en-US" dirty="0"/>
              <a:t>Playlist count is also based on IQR. A low playlist count is between 1 and 2 playlists. A medium playlist count is between 3 to 37 playlists, and a high playlist count is between 37 to 46574 playlists</a:t>
            </a:r>
          </a:p>
          <a:p>
            <a:pPr marL="171450" indent="-171450">
              <a:buFont typeface="Arial" panose="020B0604020202020204" pitchFamily="34" charset="0"/>
              <a:buChar char="•"/>
            </a:pPr>
            <a:r>
              <a:rPr lang="en-US" dirty="0"/>
              <a:t>Points out percentages of interest, specifically in high/high outlier popularity scores with high playlist counts and low popularity scores with low playlist counts. </a:t>
            </a:r>
          </a:p>
          <a:p>
            <a:pPr marL="171450" indent="-171450">
              <a:buFont typeface="Arial" panose="020B0604020202020204" pitchFamily="34" charset="0"/>
              <a:buChar char="•"/>
            </a:pPr>
            <a:r>
              <a:rPr lang="en-US" dirty="0"/>
              <a:t>A track with high popularity scores (which are scores between 50 to 100) is 15 times more likely to have a high playlist count than a track with a mid to low popularity score</a:t>
            </a:r>
          </a:p>
          <a:p>
            <a:pPr marL="171450" indent="-171450">
              <a:buFont typeface="Arial" panose="020B0604020202020204" pitchFamily="34" charset="0"/>
              <a:buChar char="•"/>
            </a:pPr>
            <a:r>
              <a:rPr lang="en-US" dirty="0"/>
              <a:t>Conducted a Chi Square test of independence, and the p-value is &lt;2.2e-16 which is less than the p-value. We reject the null hypothesis. The data suggests that popularity score is not independent of playlist count. </a:t>
            </a:r>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3179816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Previously discussed dependency between popularity scores and playlist count. Would an increase in playlist count and follower count influence an artist’s popularity, assuming that popularity score is an indicator of interaction with an artist?</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2669472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the high correlation between playlist count and follower count. </a:t>
            </a:r>
          </a:p>
          <a:p>
            <a:pPr marL="171450" indent="-171450">
              <a:buFont typeface="Arial" panose="020B0604020202020204" pitchFamily="34" charset="0"/>
              <a:buChar char="•"/>
            </a:pPr>
            <a:r>
              <a:rPr lang="en-US" dirty="0"/>
              <a:t>Again, the categorization is based on IQR but anything above Q3 is categorized as high and below Q3 is categorized as low. </a:t>
            </a:r>
          </a:p>
          <a:p>
            <a:pPr marL="171450" indent="-171450">
              <a:buFont typeface="Arial" panose="020B0604020202020204" pitchFamily="34" charset="0"/>
              <a:buChar char="•"/>
            </a:pPr>
            <a:r>
              <a:rPr lang="en-US" dirty="0"/>
              <a:t>Artists with a high popularity score are 10.47 times more likely to have a high playlist count than artists with low popularity scores.</a:t>
            </a:r>
          </a:p>
          <a:p>
            <a:pPr marL="171450" indent="-171450">
              <a:buFont typeface="Arial" panose="020B0604020202020204" pitchFamily="34" charset="0"/>
              <a:buChar char="•"/>
            </a:pPr>
            <a:r>
              <a:rPr lang="en-US" dirty="0"/>
              <a:t>The relative likelihood for an artist with a high popularity score to have a high playlist count is 9.94 times the likelihood of an artist with a low popularity score to have a high playlist count.</a:t>
            </a:r>
          </a:p>
          <a:p>
            <a:pPr marL="171450" indent="-171450">
              <a:buFont typeface="Arial" panose="020B0604020202020204" pitchFamily="34" charset="0"/>
              <a:buChar char="•"/>
            </a:pPr>
            <a:r>
              <a:rPr lang="en-US" dirty="0"/>
              <a:t>Artists with a higher popularity score are 42.59 times more likely to have a high follower count than artists with a low popularity count.</a:t>
            </a:r>
          </a:p>
          <a:p>
            <a:pPr marL="171450" indent="-171450">
              <a:buFont typeface="Arial" panose="020B0604020202020204" pitchFamily="34" charset="0"/>
              <a:buChar char="•"/>
            </a:pPr>
            <a:r>
              <a:rPr lang="en-US" dirty="0"/>
              <a:t>The relative likelihood for an artist with a high popularity score to have a high follower count is 4.65 times the likelihood that an artist with a low popularity score to have a high follower count.</a:t>
            </a:r>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967317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Two permutation tests, one for playlist count and one for follower count to compare if the differences in these proportions equal through resampling of the dataset.</a:t>
            </a:r>
          </a:p>
          <a:p>
            <a:pPr marL="171450" indent="-171450">
              <a:buFont typeface="Arial" panose="020B0604020202020204" pitchFamily="34" charset="0"/>
              <a:buChar char="•"/>
            </a:pPr>
            <a:r>
              <a:rPr lang="en-US" dirty="0"/>
              <a:t>Difference in mean for playlist count based on artist popularity score (high or low) is 1272.685 playlists. Differences in means for follower count is at 204,527.6 followers. </a:t>
            </a:r>
          </a:p>
          <a:p>
            <a:pPr marL="171450" indent="-171450">
              <a:buFont typeface="Arial" panose="020B0604020202020204" pitchFamily="34" charset="0"/>
              <a:buChar char="•"/>
            </a:pPr>
            <a:r>
              <a:rPr lang="en-US" dirty="0"/>
              <a:t>In both cases, the p-value is statistically significant at the 1% significance level. This suggests that the probability of having a higher playlist count is higher for artists with high popularity scores than artists with low popularity scores and the probability of having a higher follower count is higher for artists with high popularity scores than artists with low popularity scores.</a:t>
            </a:r>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106073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4"/>
            </a:gs>
            <a:gs pos="0">
              <a:schemeClr val="accent2"/>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microsoft.com/office/2007/relationships/hdphoto" Target="../media/hdphoto2.wdp"/><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2157984"/>
            <a:ext cx="9909244" cy="1280160"/>
          </a:xfrm>
        </p:spPr>
        <p:txBody>
          <a:bodyPr>
            <a:normAutofit/>
          </a:bodyPr>
          <a:lstStyle/>
          <a:p>
            <a:r>
              <a:rPr lang="en-US" sz="4000" spc="400" dirty="0"/>
              <a:t>Analysis of Spotify Million Playlist DATASET Challenge</a:t>
            </a:r>
            <a:endParaRPr lang="en-US" sz="4000" spc="400" dirty="0">
              <a:solidFill>
                <a:schemeClr val="bg1"/>
              </a:solidFill>
            </a:endParaRP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Nguyen Ly</a:t>
            </a:r>
          </a:p>
          <a:p>
            <a:r>
              <a:rPr lang="en-US" sz="2000" dirty="0">
                <a:solidFill>
                  <a:schemeClr val="bg1"/>
                </a:solidFill>
              </a:rPr>
              <a:t>MATH 448</a:t>
            </a:r>
          </a:p>
          <a:p>
            <a:r>
              <a:rPr lang="en-US" dirty="0"/>
              <a:t>5/17/2021</a:t>
            </a:r>
            <a:endParaRPr lang="en-US" sz="2000" dirty="0">
              <a:solidFill>
                <a:schemeClr val="bg1"/>
              </a:solidFill>
            </a:endParaRPr>
          </a:p>
          <a:p>
            <a:endParaRPr lang="en-US" dirty="0"/>
          </a:p>
        </p:txBody>
      </p:sp>
      <p:pic>
        <p:nvPicPr>
          <p:cNvPr id="7" name="Picture 6" descr="A picture containing logo&#10;&#10;Description automatically generated">
            <a:extLst>
              <a:ext uri="{FF2B5EF4-FFF2-40B4-BE49-F238E27FC236}">
                <a16:creationId xmlns:a16="http://schemas.microsoft.com/office/drawing/2014/main" id="{07E22605-40F7-435C-AF3F-E750FF72A23A}"/>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7500" b="94091" l="1796" r="97543">
                        <a14:foregroundMark x1="7656" y1="38409" x2="7656" y2="38409"/>
                        <a14:foregroundMark x1="1796" y1="29773" x2="1796" y2="29773"/>
                        <a14:foregroundMark x1="9735" y1="7727" x2="9735" y2="7727"/>
                        <a14:foregroundMark x1="24291" y1="17500" x2="24291" y2="17500"/>
                        <a14:foregroundMark x1="30813" y1="21364" x2="30813" y2="21364"/>
                        <a14:foregroundMark x1="38847" y1="23864" x2="38847" y2="23864"/>
                        <a14:foregroundMark x1="42533" y1="20000" x2="42533" y2="20000"/>
                        <a14:foregroundMark x1="44991" y1="21818" x2="44991" y2="21818"/>
                        <a14:foregroundMark x1="46030" y1="16818" x2="46030" y2="16818"/>
                        <a14:foregroundMark x1="48299" y1="21818" x2="48299" y2="21818"/>
                        <a14:foregroundMark x1="64272" y1="29773" x2="64272" y2="29773"/>
                        <a14:foregroundMark x1="71834" y1="26591" x2="71834" y2="26591"/>
                        <a14:foregroundMark x1="71834" y1="17500" x2="71834" y2="17500"/>
                        <a14:foregroundMark x1="74575" y1="20227" x2="74575" y2="20227"/>
                        <a14:foregroundMark x1="77505" y1="22727" x2="77505" y2="22727"/>
                        <a14:foregroundMark x1="79773" y1="22955" x2="79773" y2="22955"/>
                        <a14:foregroundMark x1="80246" y1="16364" x2="80246" y2="16364"/>
                        <a14:foregroundMark x1="86484" y1="25455" x2="86484" y2="25455"/>
                        <a14:foregroundMark x1="89225" y1="27273" x2="89225" y2="27273"/>
                        <a14:foregroundMark x1="92817" y1="29773" x2="92817" y2="29773"/>
                        <a14:foregroundMark x1="65217" y1="49773" x2="65217" y2="49773"/>
                        <a14:foregroundMark x1="63138" y1="47045" x2="63138" y2="47045"/>
                        <a14:foregroundMark x1="61815" y1="47727" x2="61815" y2="47727"/>
                        <a14:foregroundMark x1="68053" y1="52045" x2="68053" y2="52045"/>
                        <a14:foregroundMark x1="73062" y1="55227" x2="73062" y2="55227"/>
                        <a14:foregroundMark x1="73629" y1="55227" x2="73629" y2="55227"/>
                        <a14:foregroundMark x1="73251" y1="58864" x2="73251" y2="58864"/>
                        <a14:foregroundMark x1="76560" y1="57273" x2="76560" y2="57273"/>
                        <a14:foregroundMark x1="77316" y1="62273" x2="77316" y2="62273"/>
                        <a14:foregroundMark x1="82042" y1="53636" x2="82042" y2="53636"/>
                        <a14:foregroundMark x1="84877" y1="54773" x2="84877" y2="54773"/>
                        <a14:foregroundMark x1="85539" y1="47045" x2="85539" y2="47045"/>
                        <a14:foregroundMark x1="88752" y1="52955" x2="88752" y2="52955"/>
                        <a14:foregroundMark x1="93289" y1="53182" x2="93289" y2="53182"/>
                        <a14:foregroundMark x1="90076" y1="60682" x2="90076" y2="60682"/>
                        <a14:foregroundMark x1="67013" y1="87045" x2="67013" y2="87045"/>
                        <a14:foregroundMark x1="65123" y1="93182" x2="65123" y2="93182"/>
                        <a14:foregroundMark x1="61815" y1="94091" x2="61815" y2="94091"/>
                        <a14:foregroundMark x1="72590" y1="86136" x2="72590" y2="86136"/>
                        <a14:foregroundMark x1="75425" y1="84545" x2="75425" y2="84545"/>
                        <a14:foregroundMark x1="82609" y1="87045" x2="82609" y2="87045"/>
                        <a14:foregroundMark x1="85350" y1="88182" x2="85350" y2="88182"/>
                        <a14:foregroundMark x1="88091" y1="63864" x2="88091" y2="63864"/>
                        <a14:foregroundMark x1="93856" y1="87727" x2="93856" y2="87727"/>
                        <a14:foregroundMark x1="97543" y1="85000" x2="97543" y2="85000"/>
                        <a14:foregroundMark x1="61815" y1="21591" x2="61815" y2="21591"/>
                        <a14:foregroundMark x1="62287" y1="21364" x2="62287" y2="21364"/>
                        <a14:foregroundMark x1="62287" y1="21364" x2="62098" y2="20682"/>
                        <a14:foregroundMark x1="61909" y1="21136" x2="61909" y2="21591"/>
                        <a14:foregroundMark x1="61909" y1="21591" x2="61909" y2="21591"/>
                        <a14:foregroundMark x1="61909" y1="21591" x2="61909" y2="21591"/>
                        <a14:foregroundMark x1="62287" y1="21364" x2="62287" y2="21364"/>
                        <a14:foregroundMark x1="62287" y1="21591" x2="62287" y2="21591"/>
                        <a14:foregroundMark x1="62004" y1="21136" x2="62004" y2="21136"/>
                        <a14:foregroundMark x1="61909" y1="21818" x2="61909" y2="21818"/>
                        <a14:foregroundMark x1="61909" y1="21818" x2="61909" y2="21818"/>
                        <a14:backgroundMark x1="33081" y1="52500" x2="33081" y2="52500"/>
                        <a14:backgroundMark x1="33081" y1="52500" x2="20605" y2="60227"/>
                        <a14:backgroundMark x1="20605" y1="60227" x2="21078" y2="60227"/>
                        <a14:backgroundMark x1="56049" y1="22500" x2="56049" y2="22500"/>
                        <a14:backgroundMark x1="56081" y1="22273" x2="55955" y2="22727"/>
                        <a14:backgroundMark x1="71834" y1="60909" x2="71834" y2="60909"/>
                        <a14:backgroundMark x1="70699" y1="91818" x2="70699" y2="91818"/>
                        <a14:backgroundMark x1="92060" y1="86591" x2="92060" y2="86591"/>
                        <a14:backgroundMark x1="81002" y1="92045" x2="81002" y2="92045"/>
                        <a14:backgroundMark x1="62098" y1="22045" x2="62098" y2="22045"/>
                        <a14:backgroundMark x1="62004" y1="21591" x2="62004" y2="21591"/>
                        <a14:backgroundMark x1="57750" y1="22273" x2="57750" y2="22273"/>
                        <a14:backgroundMark x1="56711" y1="21591" x2="56711" y2="21591"/>
                        <a14:backgroundMark x1="57089" y1="21591" x2="57089" y2="21591"/>
                        <a14:backgroundMark x1="56711" y1="21591" x2="56711" y2="21591"/>
                        <a14:backgroundMark x1="56711" y1="22273" x2="56711" y2="22273"/>
                        <a14:backgroundMark x1="56616" y1="22500" x2="57750" y2="22273"/>
                        <a14:backgroundMark x1="57467" y1="20682" x2="56238" y2="21818"/>
                      </a14:backgroundRemoval>
                    </a14:imgEffect>
                  </a14:imgLayer>
                </a14:imgProps>
              </a:ext>
            </a:extLst>
          </a:blip>
          <a:stretch>
            <a:fillRect/>
          </a:stretch>
        </p:blipFill>
        <p:spPr>
          <a:xfrm>
            <a:off x="1456944" y="3520404"/>
            <a:ext cx="5716749" cy="2377476"/>
          </a:xfrm>
          <a:prstGeom prst="rect">
            <a:avLst/>
          </a:prstGeom>
        </p:spPr>
      </p:pic>
    </p:spTree>
    <p:extLst>
      <p:ext uri="{BB962C8B-B14F-4D97-AF65-F5344CB8AC3E}">
        <p14:creationId xmlns:p14="http://schemas.microsoft.com/office/powerpoint/2010/main" val="1147698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2744-3714-4134-AC96-9FE3E2040851}"/>
              </a:ext>
            </a:extLst>
          </p:cNvPr>
          <p:cNvSpPr>
            <a:spLocks noGrp="1"/>
          </p:cNvSpPr>
          <p:nvPr>
            <p:ph type="ctrTitle"/>
          </p:nvPr>
        </p:nvSpPr>
        <p:spPr>
          <a:xfrm>
            <a:off x="1524000" y="1958340"/>
            <a:ext cx="9144000" cy="2340864"/>
          </a:xfrm>
        </p:spPr>
        <p:txBody>
          <a:bodyPr vert="horz" lIns="91440" tIns="45720" rIns="91440" bIns="45720" rtlCol="0" anchor="b">
            <a:normAutofit/>
          </a:bodyPr>
          <a:lstStyle/>
          <a:p>
            <a:pPr algn="ctr"/>
            <a:r>
              <a:rPr lang="en-US" sz="4000" dirty="0"/>
              <a:t>Does having a high playlist and follower count influence an artist’s popularity?</a:t>
            </a:r>
            <a:endParaRPr lang="en-US" sz="4000" b="1" i="0" kern="1200" cap="all" baseline="0" dirty="0">
              <a:solidFill>
                <a:schemeClr val="bg1"/>
              </a:solidFill>
              <a:latin typeface="+mj-lt"/>
              <a:ea typeface="+mj-ea"/>
              <a:cs typeface="+mj-cs"/>
            </a:endParaRPr>
          </a:p>
        </p:txBody>
      </p:sp>
      <p:sp>
        <p:nvSpPr>
          <p:cNvPr id="5" name="Slide Number Placeholder 4">
            <a:extLst>
              <a:ext uri="{FF2B5EF4-FFF2-40B4-BE49-F238E27FC236}">
                <a16:creationId xmlns:a16="http://schemas.microsoft.com/office/drawing/2014/main" id="{AC50769D-070F-4BBC-869E-1BC310E7902B}"/>
              </a:ext>
            </a:extLst>
          </p:cNvPr>
          <p:cNvSpPr>
            <a:spLocks noGrp="1"/>
          </p:cNvSpPr>
          <p:nvPr>
            <p:ph type="sldNum" sz="quarter" idx="4294967295"/>
          </p:nvPr>
        </p:nvSpPr>
        <p:spPr>
          <a:xfrm>
            <a:off x="9448800" y="613410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10</a:t>
            </a:fld>
            <a:endParaRPr lang="en-US">
              <a:solidFill>
                <a:schemeClr val="bg1"/>
              </a:solidFill>
            </a:endParaRPr>
          </a:p>
        </p:txBody>
      </p:sp>
    </p:spTree>
    <p:extLst>
      <p:ext uri="{BB962C8B-B14F-4D97-AF65-F5344CB8AC3E}">
        <p14:creationId xmlns:p14="http://schemas.microsoft.com/office/powerpoint/2010/main" val="279072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D27B232-8BFD-4F32-8E9A-3CFEB6151330}"/>
              </a:ext>
            </a:extLst>
          </p:cNvPr>
          <p:cNvSpPr>
            <a:spLocks noGrp="1"/>
          </p:cNvSpPr>
          <p:nvPr>
            <p:ph type="sldNum" sz="quarter" idx="12"/>
          </p:nvPr>
        </p:nvSpPr>
        <p:spPr/>
        <p:txBody>
          <a:bodyPr/>
          <a:lstStyle/>
          <a:p>
            <a:fld id="{D8DA9DAA-006C-4F4B-980E-E3DF019B24E2}" type="slidenum">
              <a:rPr lang="en-US" smtClean="0"/>
              <a:pPr/>
              <a:t>11</a:t>
            </a:fld>
            <a:endParaRPr lang="en-US" dirty="0"/>
          </a:p>
        </p:txBody>
      </p:sp>
      <p:pic>
        <p:nvPicPr>
          <p:cNvPr id="9" name="Picture 8">
            <a:extLst>
              <a:ext uri="{FF2B5EF4-FFF2-40B4-BE49-F238E27FC236}">
                <a16:creationId xmlns:a16="http://schemas.microsoft.com/office/drawing/2014/main" id="{261742E1-9B54-400A-8792-AA2CB38B5AB7}"/>
              </a:ext>
            </a:extLst>
          </p:cNvPr>
          <p:cNvPicPr>
            <a:picLocks noChangeAspect="1"/>
          </p:cNvPicPr>
          <p:nvPr/>
        </p:nvPicPr>
        <p:blipFill rotWithShape="1">
          <a:blip r:embed="rId3"/>
          <a:srcRect l="5720" t="7515" r="5260" b="6065"/>
          <a:stretch/>
        </p:blipFill>
        <p:spPr>
          <a:xfrm>
            <a:off x="786063" y="1074821"/>
            <a:ext cx="6982429" cy="4786717"/>
          </a:xfrm>
          <a:prstGeom prst="rect">
            <a:avLst/>
          </a:prstGeom>
        </p:spPr>
      </p:pic>
      <p:graphicFrame>
        <p:nvGraphicFramePr>
          <p:cNvPr id="12" name="Table 11">
            <a:extLst>
              <a:ext uri="{FF2B5EF4-FFF2-40B4-BE49-F238E27FC236}">
                <a16:creationId xmlns:a16="http://schemas.microsoft.com/office/drawing/2014/main" id="{186E27CE-649F-4E38-87A6-26ED1E8F80C5}"/>
              </a:ext>
            </a:extLst>
          </p:cNvPr>
          <p:cNvGraphicFramePr>
            <a:graphicFrameLocks noGrp="1"/>
          </p:cNvGraphicFramePr>
          <p:nvPr>
            <p:extLst>
              <p:ext uri="{D42A27DB-BD31-4B8C-83A1-F6EECF244321}">
                <p14:modId xmlns:p14="http://schemas.microsoft.com/office/powerpoint/2010/main" val="438258109"/>
              </p:ext>
            </p:extLst>
          </p:nvPr>
        </p:nvGraphicFramePr>
        <p:xfrm>
          <a:off x="7908759" y="3396594"/>
          <a:ext cx="3994251" cy="2560320"/>
        </p:xfrm>
        <a:graphic>
          <a:graphicData uri="http://schemas.openxmlformats.org/drawingml/2006/table">
            <a:tbl>
              <a:tblPr/>
              <a:tblGrid>
                <a:gridCol w="1331417">
                  <a:extLst>
                    <a:ext uri="{9D8B030D-6E8A-4147-A177-3AD203B41FA5}">
                      <a16:colId xmlns:a16="http://schemas.microsoft.com/office/drawing/2014/main" val="3875640783"/>
                    </a:ext>
                  </a:extLst>
                </a:gridCol>
                <a:gridCol w="1331417">
                  <a:extLst>
                    <a:ext uri="{9D8B030D-6E8A-4147-A177-3AD203B41FA5}">
                      <a16:colId xmlns:a16="http://schemas.microsoft.com/office/drawing/2014/main" val="2567139409"/>
                    </a:ext>
                  </a:extLst>
                </a:gridCol>
                <a:gridCol w="1331417">
                  <a:extLst>
                    <a:ext uri="{9D8B030D-6E8A-4147-A177-3AD203B41FA5}">
                      <a16:colId xmlns:a16="http://schemas.microsoft.com/office/drawing/2014/main" val="1925959447"/>
                    </a:ext>
                  </a:extLst>
                </a:gridCol>
              </a:tblGrid>
              <a:tr h="0">
                <a:tc gridSpan="3">
                  <a:txBody>
                    <a:bodyPr/>
                    <a:lstStyle/>
                    <a:p>
                      <a:r>
                        <a:rPr lang="en-US" dirty="0"/>
                        <a:t>Proportion table of an artist’s popularity score versus their playlist count. The rows represent playlist count, and the column represent popularity score.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70085508"/>
                  </a:ext>
                </a:extLst>
              </a:tr>
              <a:tr h="0">
                <a:tc>
                  <a:txBody>
                    <a:bodyPr/>
                    <a:lstStyle/>
                    <a:p>
                      <a:pPr algn="l"/>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High</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984520"/>
                  </a:ext>
                </a:extLst>
              </a:tr>
              <a:tr h="0">
                <a:tc>
                  <a:txBody>
                    <a:bodyPr/>
                    <a:lstStyle/>
                    <a:p>
                      <a:pPr algn="l"/>
                      <a:r>
                        <a:rPr lang="en-US"/>
                        <a:t>Low</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0.8678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0.3853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5549584"/>
                  </a:ext>
                </a:extLst>
              </a:tr>
              <a:tr h="0">
                <a:tc>
                  <a:txBody>
                    <a:bodyPr/>
                    <a:lstStyle/>
                    <a:p>
                      <a:pPr algn="l"/>
                      <a:r>
                        <a:rPr lang="en-US"/>
                        <a:t>High</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0.1322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0.6147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806660"/>
                  </a:ext>
                </a:extLst>
              </a:tr>
            </a:tbl>
          </a:graphicData>
        </a:graphic>
      </p:graphicFrame>
      <p:graphicFrame>
        <p:nvGraphicFramePr>
          <p:cNvPr id="14" name="Table 13">
            <a:extLst>
              <a:ext uri="{FF2B5EF4-FFF2-40B4-BE49-F238E27FC236}">
                <a16:creationId xmlns:a16="http://schemas.microsoft.com/office/drawing/2014/main" id="{B662189E-0C7E-4ED3-A72E-8FCD91B18A9C}"/>
              </a:ext>
            </a:extLst>
          </p:cNvPr>
          <p:cNvGraphicFramePr>
            <a:graphicFrameLocks noGrp="1"/>
          </p:cNvGraphicFramePr>
          <p:nvPr>
            <p:extLst>
              <p:ext uri="{D42A27DB-BD31-4B8C-83A1-F6EECF244321}">
                <p14:modId xmlns:p14="http://schemas.microsoft.com/office/powerpoint/2010/main" val="4194757004"/>
              </p:ext>
            </p:extLst>
          </p:nvPr>
        </p:nvGraphicFramePr>
        <p:xfrm>
          <a:off x="7908759" y="443751"/>
          <a:ext cx="3994251" cy="2560320"/>
        </p:xfrm>
        <a:graphic>
          <a:graphicData uri="http://schemas.openxmlformats.org/drawingml/2006/table">
            <a:tbl>
              <a:tblPr/>
              <a:tblGrid>
                <a:gridCol w="1331417">
                  <a:extLst>
                    <a:ext uri="{9D8B030D-6E8A-4147-A177-3AD203B41FA5}">
                      <a16:colId xmlns:a16="http://schemas.microsoft.com/office/drawing/2014/main" val="3909370056"/>
                    </a:ext>
                  </a:extLst>
                </a:gridCol>
                <a:gridCol w="1331417">
                  <a:extLst>
                    <a:ext uri="{9D8B030D-6E8A-4147-A177-3AD203B41FA5}">
                      <a16:colId xmlns:a16="http://schemas.microsoft.com/office/drawing/2014/main" val="3054691396"/>
                    </a:ext>
                  </a:extLst>
                </a:gridCol>
                <a:gridCol w="1331417">
                  <a:extLst>
                    <a:ext uri="{9D8B030D-6E8A-4147-A177-3AD203B41FA5}">
                      <a16:colId xmlns:a16="http://schemas.microsoft.com/office/drawing/2014/main" val="2394489745"/>
                    </a:ext>
                  </a:extLst>
                </a:gridCol>
              </a:tblGrid>
              <a:tr h="0">
                <a:tc gridSpan="3">
                  <a:txBody>
                    <a:bodyPr/>
                    <a:lstStyle/>
                    <a:p>
                      <a:r>
                        <a:rPr lang="en-US" dirty="0"/>
                        <a:t>Proportion table of an artist’s popularity score versus their follower count. The rows represent follower count, and the columns represent popularity score.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9462255"/>
                  </a:ext>
                </a:extLst>
              </a:tr>
              <a:tr h="0">
                <a:tc>
                  <a:txBody>
                    <a:bodyPr/>
                    <a:lstStyle/>
                    <a:p>
                      <a:pPr algn="l"/>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High</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6776192"/>
                  </a:ext>
                </a:extLst>
              </a:tr>
              <a:tr h="0">
                <a:tc>
                  <a:txBody>
                    <a:bodyPr/>
                    <a:lstStyle/>
                    <a:p>
                      <a:pPr algn="l"/>
                      <a:r>
                        <a:rPr lang="en-US"/>
                        <a:t>Low</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0.921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0.2149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1362556"/>
                  </a:ext>
                </a:extLst>
              </a:tr>
              <a:tr h="0">
                <a:tc>
                  <a:txBody>
                    <a:bodyPr/>
                    <a:lstStyle/>
                    <a:p>
                      <a:pPr algn="l"/>
                      <a:r>
                        <a:rPr lang="en-US"/>
                        <a:t>High</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0.079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0.7851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21525"/>
                  </a:ext>
                </a:extLst>
              </a:tr>
            </a:tbl>
          </a:graphicData>
        </a:graphic>
      </p:graphicFrame>
    </p:spTree>
    <p:extLst>
      <p:ext uri="{BB962C8B-B14F-4D97-AF65-F5344CB8AC3E}">
        <p14:creationId xmlns:p14="http://schemas.microsoft.com/office/powerpoint/2010/main" val="55050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9E0E40-8C48-4C8A-ADA2-CF285D40AFF5}"/>
              </a:ext>
            </a:extLst>
          </p:cNvPr>
          <p:cNvSpPr>
            <a:spLocks noGrp="1"/>
          </p:cNvSpPr>
          <p:nvPr>
            <p:ph type="sldNum" sz="quarter" idx="12"/>
          </p:nvPr>
        </p:nvSpPr>
        <p:spPr/>
        <p:txBody>
          <a:bodyPr/>
          <a:lstStyle/>
          <a:p>
            <a:fld id="{D8DA9DAA-006C-4F4B-980E-E3DF019B24E2}" type="slidenum">
              <a:rPr lang="en-US" smtClean="0"/>
              <a:t>12</a:t>
            </a:fld>
            <a:endParaRPr lang="en-US" dirty="0"/>
          </a:p>
        </p:txBody>
      </p:sp>
      <p:pic>
        <p:nvPicPr>
          <p:cNvPr id="7" name="Picture 6">
            <a:extLst>
              <a:ext uri="{FF2B5EF4-FFF2-40B4-BE49-F238E27FC236}">
                <a16:creationId xmlns:a16="http://schemas.microsoft.com/office/drawing/2014/main" id="{091B7EE6-B697-4167-9374-9060875FE517}"/>
              </a:ext>
            </a:extLst>
          </p:cNvPr>
          <p:cNvPicPr>
            <a:picLocks noChangeAspect="1"/>
          </p:cNvPicPr>
          <p:nvPr/>
        </p:nvPicPr>
        <p:blipFill>
          <a:blip r:embed="rId3"/>
          <a:stretch>
            <a:fillRect/>
          </a:stretch>
        </p:blipFill>
        <p:spPr>
          <a:xfrm>
            <a:off x="838200" y="3144077"/>
            <a:ext cx="5788274" cy="3577398"/>
          </a:xfrm>
          <a:prstGeom prst="rect">
            <a:avLst/>
          </a:prstGeom>
        </p:spPr>
      </p:pic>
      <p:pic>
        <p:nvPicPr>
          <p:cNvPr id="8" name="Picture 7">
            <a:extLst>
              <a:ext uri="{FF2B5EF4-FFF2-40B4-BE49-F238E27FC236}">
                <a16:creationId xmlns:a16="http://schemas.microsoft.com/office/drawing/2014/main" id="{E79218A9-DCED-4FFE-BC23-8BE0D27E194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80" b="94410" l="1536" r="98273">
                        <a14:foregroundMark x1="5182" y1="13975" x2="11516" y2="25155"/>
                        <a14:foregroundMark x1="11516" y1="25155" x2="33013" y2="38199"/>
                        <a14:foregroundMark x1="33013" y1="38199" x2="12860" y2="44410"/>
                        <a14:foregroundMark x1="12860" y1="44410" x2="57198" y2="53727"/>
                        <a14:foregroundMark x1="57198" y1="53727" x2="57198" y2="70497"/>
                        <a14:foregroundMark x1="57198" y1="70497" x2="5182" y2="63043"/>
                        <a14:foregroundMark x1="5182" y1="63043" x2="23033" y2="90683"/>
                        <a14:foregroundMark x1="23033" y1="90683" x2="9021" y2="69876"/>
                        <a14:foregroundMark x1="9021" y1="69876" x2="5950" y2="40994"/>
                        <a14:foregroundMark x1="5950" y1="40994" x2="13052" y2="5901"/>
                        <a14:foregroundMark x1="13052" y1="5901" x2="98464" y2="22050"/>
                        <a14:foregroundMark x1="98464" y1="22050" x2="84261" y2="85404"/>
                        <a14:foregroundMark x1="84261" y1="85404" x2="87140" y2="91925"/>
                        <a14:foregroundMark x1="8829" y1="63975" x2="960" y2="31056"/>
                        <a14:foregroundMark x1="960" y1="31056" x2="960" y2="10248"/>
                        <a14:foregroundMark x1="960" y1="10248" x2="82917" y2="3106"/>
                        <a14:foregroundMark x1="82917" y1="3106" x2="97697" y2="98137"/>
                        <a14:foregroundMark x1="97697" y1="98137" x2="22073" y2="86025"/>
                        <a14:foregroundMark x1="22073" y1="86025" x2="3647" y2="61491"/>
                        <a14:foregroundMark x1="3647" y1="61491" x2="2495" y2="60559"/>
                        <a14:foregroundMark x1="22649" y1="89130" x2="85605" y2="92236"/>
                        <a14:foregroundMark x1="88676" y1="71739" x2="87716" y2="80745"/>
                        <a14:foregroundMark x1="78695" y1="95652" x2="29367" y2="94720"/>
                        <a14:foregroundMark x1="29367" y1="94720" x2="41651" y2="94099"/>
                        <a14:foregroundMark x1="41651" y1="94099" x2="65451" y2="95342"/>
                        <a14:foregroundMark x1="65451" y1="95342" x2="31670" y2="94099"/>
                        <a14:foregroundMark x1="31670" y1="94099" x2="22265" y2="89441"/>
                        <a14:foregroundMark x1="22265" y1="89441" x2="44146" y2="91925"/>
                        <a14:foregroundMark x1="22073" y1="89752" x2="24184" y2="94410"/>
                        <a14:foregroundMark x1="22265" y1="90683" x2="22649" y2="94720"/>
                        <a14:foregroundMark x1="23800" y1="92857" x2="28983" y2="93789"/>
                        <a14:foregroundMark x1="7678" y1="5590" x2="22841" y2="6522"/>
                        <a14:foregroundMark x1="22841" y1="6522" x2="38388" y2="5590"/>
                        <a14:foregroundMark x1="38388" y1="5590" x2="91939" y2="6522"/>
                        <a14:foregroundMark x1="91939" y1="6522" x2="98273" y2="5280"/>
                        <a14:backgroundMark x1="11516" y1="86025" x2="3071" y2="90683"/>
                        <a14:backgroundMark x1="3071" y1="90683" x2="3071" y2="90373"/>
                        <a14:backgroundMark x1="384" y1="92236" x2="8445" y2="99068"/>
                        <a14:backgroundMark x1="8445" y1="99068" x2="8253" y2="99689"/>
                      </a14:backgroundRemoval>
                    </a14:imgEffect>
                  </a14:imgLayer>
                </a14:imgProps>
              </a:ext>
            </a:extLst>
          </a:blip>
          <a:stretch>
            <a:fillRect/>
          </a:stretch>
        </p:blipFill>
        <p:spPr>
          <a:xfrm>
            <a:off x="5888694" y="279980"/>
            <a:ext cx="5917201" cy="3657080"/>
          </a:xfrm>
          <a:prstGeom prst="rect">
            <a:avLst/>
          </a:prstGeom>
        </p:spPr>
      </p:pic>
    </p:spTree>
    <p:extLst>
      <p:ext uri="{BB962C8B-B14F-4D97-AF65-F5344CB8AC3E}">
        <p14:creationId xmlns:p14="http://schemas.microsoft.com/office/powerpoint/2010/main" val="402717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EB6D02-F0D6-443B-819B-BDB3469A806E}"/>
              </a:ext>
            </a:extLst>
          </p:cNvPr>
          <p:cNvSpPr>
            <a:spLocks noGrp="1"/>
          </p:cNvSpPr>
          <p:nvPr>
            <p:ph type="title"/>
          </p:nvPr>
        </p:nvSpPr>
        <p:spPr/>
        <p:txBody>
          <a:bodyPr/>
          <a:lstStyle/>
          <a:p>
            <a:r>
              <a:rPr lang="en-US" dirty="0"/>
              <a:t>Summary</a:t>
            </a:r>
          </a:p>
        </p:txBody>
      </p:sp>
      <p:sp>
        <p:nvSpPr>
          <p:cNvPr id="8" name="Content Placeholder 7">
            <a:extLst>
              <a:ext uri="{FF2B5EF4-FFF2-40B4-BE49-F238E27FC236}">
                <a16:creationId xmlns:a16="http://schemas.microsoft.com/office/drawing/2014/main" id="{87270394-3654-405F-BA90-19A65EBB9E17}"/>
              </a:ext>
            </a:extLst>
          </p:cNvPr>
          <p:cNvSpPr>
            <a:spLocks noGrp="1"/>
          </p:cNvSpPr>
          <p:nvPr>
            <p:ph idx="1"/>
          </p:nvPr>
        </p:nvSpPr>
        <p:spPr>
          <a:xfrm>
            <a:off x="576072" y="1552576"/>
            <a:ext cx="10771632" cy="4351338"/>
          </a:xfrm>
        </p:spPr>
        <p:txBody>
          <a:bodyPr>
            <a:noAutofit/>
          </a:bodyPr>
          <a:lstStyle/>
          <a:p>
            <a:r>
              <a:rPr lang="en-US" sz="1800" dirty="0"/>
              <a:t>Of the 11 numerical variables, playlist count and loudness have the highest value of positive correlation to popularity, with a correlation coefficient of 0.331 and 0.345 respectively.</a:t>
            </a:r>
          </a:p>
          <a:p>
            <a:r>
              <a:rPr lang="en-US" sz="1800" dirty="0"/>
              <a:t>A track that has a high popularity score ranging from 50 to 100, is 15 times more likely to have a high playlist count than a track with a mid to low popularity score. </a:t>
            </a:r>
          </a:p>
          <a:p>
            <a:r>
              <a:rPr lang="en-US" sz="1800" dirty="0"/>
              <a:t>Based on the Chi-Square Test of Independence, the p-value is statistically significant. Therefore, the popularity score is not independent of playlist count. </a:t>
            </a:r>
          </a:p>
          <a:p>
            <a:r>
              <a:rPr lang="en-US" sz="1800" dirty="0"/>
              <a:t>Having a high popularity score also mean that an artist will have a higher probability of having a high follower count and high playlist count, assuming follower count and playlist count are metrics for user's interactions with an artist. </a:t>
            </a:r>
          </a:p>
          <a:p>
            <a:r>
              <a:rPr lang="en-US" sz="1800" dirty="0"/>
              <a:t>Artists with a high popularity score are 10.47 times more likely to have a high playlist count than artists with low popularity scores. Artists with a higher popularity score are 42.59 times more likely to have a high follower count than artists with a low popularity count. </a:t>
            </a:r>
          </a:p>
          <a:p>
            <a:r>
              <a:rPr lang="en-US" sz="1800" dirty="0"/>
              <a:t>Using the permutation test, it is determined that the probability of having a higher playlist count is higher for artists with high popularity scores than artists with low popularity scores, and the probability of having a higher follower count is higher for artists with high popularity scores than artists with low popularity scores.</a:t>
            </a:r>
          </a:p>
        </p:txBody>
      </p:sp>
      <p:sp>
        <p:nvSpPr>
          <p:cNvPr id="4" name="Slide Number Placeholder 3">
            <a:extLst>
              <a:ext uri="{FF2B5EF4-FFF2-40B4-BE49-F238E27FC236}">
                <a16:creationId xmlns:a16="http://schemas.microsoft.com/office/drawing/2014/main" id="{3739881A-35E8-457B-BD01-CAF74009644A}"/>
              </a:ext>
            </a:extLst>
          </p:cNvPr>
          <p:cNvSpPr>
            <a:spLocks noGrp="1"/>
          </p:cNvSpPr>
          <p:nvPr>
            <p:ph type="sldNum" sz="quarter" idx="12"/>
          </p:nvPr>
        </p:nvSpPr>
        <p:spPr/>
        <p:txBody>
          <a:bodyPr/>
          <a:lstStyle/>
          <a:p>
            <a:fld id="{D8DA9DAA-006C-4F4B-980E-E3DF019B24E2}" type="slidenum">
              <a:rPr lang="en-US" smtClean="0"/>
              <a:t>13</a:t>
            </a:fld>
            <a:endParaRPr lang="en-US" dirty="0"/>
          </a:p>
        </p:txBody>
      </p:sp>
    </p:spTree>
    <p:extLst>
      <p:ext uri="{BB962C8B-B14F-4D97-AF65-F5344CB8AC3E}">
        <p14:creationId xmlns:p14="http://schemas.microsoft.com/office/powerpoint/2010/main" val="294555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381C03-28CF-46AF-912F-8758C43FAA60}"/>
              </a:ext>
            </a:extLst>
          </p:cNvPr>
          <p:cNvSpPr>
            <a:spLocks noGrp="1"/>
          </p:cNvSpPr>
          <p:nvPr>
            <p:ph type="ctr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7FE1C139-5122-4F9B-BFF1-CFB1CD8849A5}"/>
              </a:ext>
            </a:extLst>
          </p:cNvPr>
          <p:cNvSpPr>
            <a:spLocks noGrp="1"/>
          </p:cNvSpPr>
          <p:nvPr>
            <p:ph type="sldNum" sz="quarter" idx="4294967295"/>
          </p:nvPr>
        </p:nvSpPr>
        <p:spPr>
          <a:xfrm>
            <a:off x="9448800" y="6356350"/>
            <a:ext cx="2743200" cy="365125"/>
          </a:xfrm>
        </p:spPr>
        <p:txBody>
          <a:bodyPr/>
          <a:lstStyle/>
          <a:p>
            <a:fld id="{D8DA9DAA-006C-4F4B-980E-E3DF019B24E2}" type="slidenum">
              <a:rPr lang="en-US" smtClean="0"/>
              <a:t>14</a:t>
            </a:fld>
            <a:endParaRPr lang="en-US" dirty="0"/>
          </a:p>
        </p:txBody>
      </p:sp>
    </p:spTree>
    <p:extLst>
      <p:ext uri="{BB962C8B-B14F-4D97-AF65-F5344CB8AC3E}">
        <p14:creationId xmlns:p14="http://schemas.microsoft.com/office/powerpoint/2010/main" val="58321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Logo, icon&#10;&#10;Description automatically generated">
            <a:extLst>
              <a:ext uri="{FF2B5EF4-FFF2-40B4-BE49-F238E27FC236}">
                <a16:creationId xmlns:a16="http://schemas.microsoft.com/office/drawing/2014/main" id="{C3E1C401-BF5E-4196-A300-8B449DB33D8A}"/>
              </a:ext>
            </a:extLst>
          </p:cNvPr>
          <p:cNvPicPr>
            <a:picLocks noGrp="1" noChangeAspect="1"/>
          </p:cNvPicPr>
          <p:nvPr>
            <p:ph type="pic" sz="quarter" idx="14"/>
          </p:nvPr>
        </p:nvPicPr>
        <p:blipFill>
          <a:blip r:embed="rId4"/>
          <a:srcRect l="21875" r="21875"/>
          <a:stretch>
            <a:fillRect/>
          </a:stretch>
        </p:blipFill>
        <p:spPr/>
      </p:pic>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Research Questions</a:t>
            </a:r>
            <a:endParaRPr lang="en-US" dirty="0"/>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marL="342900" indent="-342900" algn="l">
              <a:buFont typeface="+mj-lt"/>
              <a:buAutoNum type="arabicPeriod"/>
            </a:pPr>
            <a:r>
              <a:rPr lang="en-US" dirty="0"/>
              <a:t>What variables increase the popularity of a song?</a:t>
            </a:r>
          </a:p>
          <a:p>
            <a:pPr marL="342900" indent="-342900" algn="l">
              <a:buFont typeface="+mj-lt"/>
              <a:buAutoNum type="arabicPeriod"/>
            </a:pPr>
            <a:r>
              <a:rPr lang="en-US" dirty="0"/>
              <a:t> What is the effect of a track’s popularity on the number of Spotify playlist a track is in? </a:t>
            </a:r>
          </a:p>
          <a:p>
            <a:pPr marL="342900" indent="-342900" algn="l">
              <a:buFont typeface="+mj-lt"/>
              <a:buAutoNum type="arabicPeriod"/>
            </a:pPr>
            <a:r>
              <a:rPr lang="en-US" dirty="0"/>
              <a:t>Does having a high playlist and follower count influence an artist’s popularity?</a:t>
            </a:r>
            <a:endParaRPr lang="en-US" sz="1800" dirty="0">
              <a:solidFill>
                <a:schemeClr val="bg1"/>
              </a:solidFill>
            </a:endParaRPr>
          </a:p>
        </p:txBody>
      </p:sp>
    </p:spTree>
    <p:extLst>
      <p:ext uri="{BB962C8B-B14F-4D97-AF65-F5344CB8AC3E}">
        <p14:creationId xmlns:p14="http://schemas.microsoft.com/office/powerpoint/2010/main" val="161359806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Data Sources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pPr marL="342900" indent="-342900">
              <a:buFont typeface="Arial" panose="020B0604020202020204" pitchFamily="34" charset="0"/>
              <a:buChar char="•"/>
            </a:pPr>
            <a:r>
              <a:rPr lang="en-US" dirty="0"/>
              <a:t>Spotify Million Playlist Dataset</a:t>
            </a:r>
          </a:p>
          <a:p>
            <a:pPr marL="342900" indent="-342900">
              <a:buFont typeface="Arial" panose="020B0604020202020204" pitchFamily="34" charset="0"/>
              <a:buChar char="•"/>
            </a:pPr>
            <a:r>
              <a:rPr lang="en-US" dirty="0"/>
              <a:t>Kaggle Spotify Dataset 1922-2021, ~600k Tracks</a:t>
            </a:r>
          </a:p>
          <a:p>
            <a:r>
              <a:rPr lang="en-US" dirty="0"/>
              <a:t>Sources: </a:t>
            </a:r>
          </a:p>
          <a:p>
            <a:r>
              <a:rPr lang="en-US" dirty="0"/>
              <a:t>https://www.kaggle.com/yamaerenay/spotify-dataset-19212020-160k-tracks</a:t>
            </a:r>
          </a:p>
          <a:p>
            <a:r>
              <a:rPr lang="en-US" dirty="0"/>
              <a:t>https://www.aicrowd.com/challenges/spotify-million-playlist-dataset-challenge#dataset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7" name="Picture Placeholder 6" descr="Logo, company name&#10;&#10;Description automatically generated">
            <a:extLst>
              <a:ext uri="{FF2B5EF4-FFF2-40B4-BE49-F238E27FC236}">
                <a16:creationId xmlns:a16="http://schemas.microsoft.com/office/drawing/2014/main" id="{27B58C8A-A69F-4375-AB8C-A6D794C3F064}"/>
              </a:ext>
            </a:extLst>
          </p:cNvPr>
          <p:cNvPicPr>
            <a:picLocks noGrp="1" noChangeAspect="1"/>
          </p:cNvPicPr>
          <p:nvPr>
            <p:ph type="pic" sz="quarter" idx="13"/>
          </p:nvPr>
        </p:nvPicPr>
        <p:blipFill rotWithShape="1">
          <a:blip r:embed="rId4"/>
          <a:srcRect l="2269" t="-61795" r="2507" b="-47700"/>
          <a:stretch/>
        </p:blipFill>
        <p:spPr>
          <a:xfrm>
            <a:off x="7451965" y="1665520"/>
            <a:ext cx="4266960" cy="4266968"/>
          </a:xfrm>
        </p:spPr>
      </p:pic>
    </p:spTree>
    <p:extLst>
      <p:ext uri="{BB962C8B-B14F-4D97-AF65-F5344CB8AC3E}">
        <p14:creationId xmlns:p14="http://schemas.microsoft.com/office/powerpoint/2010/main" val="36533491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000" dirty="0"/>
              <a:t>What variables increase the popularity of a song?</a:t>
            </a:r>
          </a:p>
        </p:txBody>
      </p:sp>
    </p:spTree>
    <p:extLst>
      <p:ext uri="{BB962C8B-B14F-4D97-AF65-F5344CB8AC3E}">
        <p14:creationId xmlns:p14="http://schemas.microsoft.com/office/powerpoint/2010/main" val="222788251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p:txBody>
          <a:bodyPr/>
          <a:lstStyle/>
          <a:p>
            <a:fld id="{D8DA9DAA-006C-4F4B-980E-E3DF019B24E2}" type="slidenum">
              <a:rPr lang="en-US" b="1" cap="all" spc="100" smtClean="0">
                <a:solidFill>
                  <a:schemeClr val="accent2"/>
                </a:solidFill>
              </a:rPr>
              <a:t>5</a:t>
            </a:fld>
            <a:endParaRPr lang="en-US" b="1" cap="all" spc="100" dirty="0">
              <a:solidFill>
                <a:schemeClr val="accent2"/>
              </a:solidFill>
            </a:endParaRPr>
          </a:p>
        </p:txBody>
      </p:sp>
      <p:pic>
        <p:nvPicPr>
          <p:cNvPr id="15" name="Picture 14">
            <a:extLst>
              <a:ext uri="{FF2B5EF4-FFF2-40B4-BE49-F238E27FC236}">
                <a16:creationId xmlns:a16="http://schemas.microsoft.com/office/drawing/2014/main" id="{B76E6797-7846-4591-9CB1-B5DCC89B148A}"/>
              </a:ext>
            </a:extLst>
          </p:cNvPr>
          <p:cNvPicPr>
            <a:picLocks noChangeAspect="1"/>
          </p:cNvPicPr>
          <p:nvPr/>
        </p:nvPicPr>
        <p:blipFill>
          <a:blip r:embed="rId3"/>
          <a:stretch>
            <a:fillRect/>
          </a:stretch>
        </p:blipFill>
        <p:spPr>
          <a:xfrm>
            <a:off x="4366580" y="1538637"/>
            <a:ext cx="7685461" cy="4743027"/>
          </a:xfrm>
          <a:prstGeom prst="rect">
            <a:avLst/>
          </a:prstGeom>
        </p:spPr>
      </p:pic>
      <p:sp>
        <p:nvSpPr>
          <p:cNvPr id="18" name="TextBox 17">
            <a:extLst>
              <a:ext uri="{FF2B5EF4-FFF2-40B4-BE49-F238E27FC236}">
                <a16:creationId xmlns:a16="http://schemas.microsoft.com/office/drawing/2014/main" id="{11C50BB0-0BC6-4BE9-A1ED-AB1991AAF87F}"/>
              </a:ext>
            </a:extLst>
          </p:cNvPr>
          <p:cNvSpPr txBox="1"/>
          <p:nvPr/>
        </p:nvSpPr>
        <p:spPr>
          <a:xfrm>
            <a:off x="818147" y="436997"/>
            <a:ext cx="6941324" cy="707886"/>
          </a:xfrm>
          <a:prstGeom prst="rect">
            <a:avLst/>
          </a:prstGeom>
          <a:noFill/>
        </p:spPr>
        <p:txBody>
          <a:bodyPr wrap="none" rtlCol="0">
            <a:spAutoFit/>
          </a:bodyPr>
          <a:lstStyle/>
          <a:p>
            <a:r>
              <a:rPr lang="en-US" sz="4000" dirty="0">
                <a:latin typeface="+mj-lt"/>
              </a:rPr>
              <a:t>Some Descriptive Statistics </a:t>
            </a:r>
          </a:p>
        </p:txBody>
      </p:sp>
      <p:sp>
        <p:nvSpPr>
          <p:cNvPr id="19" name="TextBox 18">
            <a:extLst>
              <a:ext uri="{FF2B5EF4-FFF2-40B4-BE49-F238E27FC236}">
                <a16:creationId xmlns:a16="http://schemas.microsoft.com/office/drawing/2014/main" id="{A64528D3-20ED-4FEC-A90B-11D8976D5737}"/>
              </a:ext>
            </a:extLst>
          </p:cNvPr>
          <p:cNvSpPr txBox="1"/>
          <p:nvPr/>
        </p:nvSpPr>
        <p:spPr>
          <a:xfrm>
            <a:off x="700192" y="2274838"/>
            <a:ext cx="3666388" cy="2308324"/>
          </a:xfrm>
          <a:prstGeom prst="rect">
            <a:avLst/>
          </a:prstGeom>
          <a:noFill/>
        </p:spPr>
        <p:txBody>
          <a:bodyPr wrap="none" rtlCol="0">
            <a:spAutoFit/>
          </a:bodyPr>
          <a:lstStyle/>
          <a:p>
            <a:pPr marL="285750" indent="-285750">
              <a:buFont typeface="Arial" panose="020B0604020202020204" pitchFamily="34" charset="0"/>
              <a:buChar char="•"/>
            </a:pPr>
            <a:r>
              <a:rPr lang="en-US" dirty="0"/>
              <a:t>Median: 39</a:t>
            </a:r>
          </a:p>
          <a:p>
            <a:pPr marL="285750" indent="-285750">
              <a:buFont typeface="Arial" panose="020B0604020202020204" pitchFamily="34" charset="0"/>
              <a:buChar char="•"/>
            </a:pPr>
            <a:r>
              <a:rPr lang="en-US" dirty="0"/>
              <a:t>Mean: 38.92942</a:t>
            </a:r>
          </a:p>
          <a:p>
            <a:pPr marL="285750" indent="-285750">
              <a:buFont typeface="Arial" panose="020B0604020202020204" pitchFamily="34" charset="0"/>
              <a:buChar char="•"/>
            </a:pPr>
            <a:r>
              <a:rPr lang="en-US" dirty="0"/>
              <a:t>Standard Deviation: 14.81091</a:t>
            </a:r>
          </a:p>
          <a:p>
            <a:pPr marL="285750" indent="-285750">
              <a:buFont typeface="Arial" panose="020B0604020202020204" pitchFamily="34" charset="0"/>
              <a:buChar char="•"/>
            </a:pPr>
            <a:r>
              <a:rPr lang="en-US" dirty="0"/>
              <a:t>n: 113051</a:t>
            </a:r>
          </a:p>
          <a:p>
            <a:pPr marL="285750" indent="-285750">
              <a:buFont typeface="Arial" panose="020B0604020202020204" pitchFamily="34" charset="0"/>
              <a:buChar char="•"/>
            </a:pPr>
            <a:r>
              <a:rPr lang="en-US" dirty="0"/>
              <a:t>Min: 0</a:t>
            </a:r>
          </a:p>
          <a:p>
            <a:pPr marL="285750" indent="-285750">
              <a:buFont typeface="Arial" panose="020B0604020202020204" pitchFamily="34" charset="0"/>
              <a:buChar char="•"/>
            </a:pPr>
            <a:r>
              <a:rPr lang="en-US" dirty="0"/>
              <a:t>Q1: 29</a:t>
            </a:r>
          </a:p>
          <a:p>
            <a:pPr marL="285750" indent="-285750">
              <a:buFont typeface="Arial" panose="020B0604020202020204" pitchFamily="34" charset="0"/>
              <a:buChar char="•"/>
            </a:pPr>
            <a:r>
              <a:rPr lang="en-US" dirty="0"/>
              <a:t>Q3: 49</a:t>
            </a:r>
          </a:p>
          <a:p>
            <a:pPr marL="285750" indent="-285750">
              <a:buFont typeface="Arial" panose="020B0604020202020204" pitchFamily="34" charset="0"/>
              <a:buChar char="•"/>
            </a:pPr>
            <a:r>
              <a:rPr lang="en-US" dirty="0"/>
              <a:t>Max: 90</a:t>
            </a:r>
          </a:p>
        </p:txBody>
      </p:sp>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p:txBody>
          <a:bodyPr/>
          <a:lstStyle/>
          <a:p>
            <a:fld id="{D8DA9DAA-006C-4F4B-980E-E3DF019B24E2}" type="slidenum">
              <a:rPr lang="en-US" b="1" cap="all" spc="100" smtClean="0">
                <a:solidFill>
                  <a:schemeClr val="accent2"/>
                </a:solidFill>
              </a:rPr>
              <a:t>6</a:t>
            </a:fld>
            <a:endParaRPr lang="en-US" b="1" cap="all" spc="100" dirty="0">
              <a:solidFill>
                <a:schemeClr val="accent2"/>
              </a:solidFill>
            </a:endParaRPr>
          </a:p>
        </p:txBody>
      </p:sp>
      <p:graphicFrame>
        <p:nvGraphicFramePr>
          <p:cNvPr id="9" name="Table 8">
            <a:extLst>
              <a:ext uri="{FF2B5EF4-FFF2-40B4-BE49-F238E27FC236}">
                <a16:creationId xmlns:a16="http://schemas.microsoft.com/office/drawing/2014/main" id="{85F49490-1DE8-4C09-8D8E-44B386D91DDC}"/>
              </a:ext>
            </a:extLst>
          </p:cNvPr>
          <p:cNvGraphicFramePr>
            <a:graphicFrameLocks noGrp="1"/>
          </p:cNvGraphicFramePr>
          <p:nvPr>
            <p:extLst>
              <p:ext uri="{D42A27DB-BD31-4B8C-83A1-F6EECF244321}">
                <p14:modId xmlns:p14="http://schemas.microsoft.com/office/powerpoint/2010/main" val="2749974164"/>
              </p:ext>
            </p:extLst>
          </p:nvPr>
        </p:nvGraphicFramePr>
        <p:xfrm>
          <a:off x="958166" y="818147"/>
          <a:ext cx="9982550" cy="5149516"/>
        </p:xfrm>
        <a:graphic>
          <a:graphicData uri="http://schemas.openxmlformats.org/drawingml/2006/table">
            <a:tbl>
              <a:tblPr/>
              <a:tblGrid>
                <a:gridCol w="1852431">
                  <a:extLst>
                    <a:ext uri="{9D8B030D-6E8A-4147-A177-3AD203B41FA5}">
                      <a16:colId xmlns:a16="http://schemas.microsoft.com/office/drawing/2014/main" val="1701805013"/>
                    </a:ext>
                  </a:extLst>
                </a:gridCol>
                <a:gridCol w="2881562">
                  <a:extLst>
                    <a:ext uri="{9D8B030D-6E8A-4147-A177-3AD203B41FA5}">
                      <a16:colId xmlns:a16="http://schemas.microsoft.com/office/drawing/2014/main" val="3290361030"/>
                    </a:ext>
                  </a:extLst>
                </a:gridCol>
                <a:gridCol w="1852431">
                  <a:extLst>
                    <a:ext uri="{9D8B030D-6E8A-4147-A177-3AD203B41FA5}">
                      <a16:colId xmlns:a16="http://schemas.microsoft.com/office/drawing/2014/main" val="3116995666"/>
                    </a:ext>
                  </a:extLst>
                </a:gridCol>
                <a:gridCol w="3396126">
                  <a:extLst>
                    <a:ext uri="{9D8B030D-6E8A-4147-A177-3AD203B41FA5}">
                      <a16:colId xmlns:a16="http://schemas.microsoft.com/office/drawing/2014/main" val="2459161932"/>
                    </a:ext>
                  </a:extLst>
                </a:gridCol>
              </a:tblGrid>
              <a:tr h="316748">
                <a:tc gridSpan="4">
                  <a:txBody>
                    <a:bodyPr/>
                    <a:lstStyle/>
                    <a:p>
                      <a:pPr algn="r"/>
                      <a:r>
                        <a:rPr lang="en-US" sz="1400" dirty="0"/>
                        <a:t>Correlation Between Popularity and the 11 Numerical Variables.</a:t>
                      </a:r>
                    </a:p>
                  </a:txBody>
                  <a:tcPr marL="70183" marR="70183" marT="35091" marB="3509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5844497"/>
                  </a:ext>
                </a:extLst>
              </a:tr>
              <a:tr h="555096">
                <a:tc>
                  <a:txBody>
                    <a:bodyPr/>
                    <a:lstStyle/>
                    <a:p>
                      <a:pPr algn="r"/>
                      <a:r>
                        <a:rPr lang="en-US" sz="1400"/>
                        <a:t>Variables</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Correlation to Popularity</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Cor.Test P-value</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95% Confidence Interval</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2453938"/>
                  </a:ext>
                </a:extLst>
              </a:tr>
              <a:tr h="316748">
                <a:tc>
                  <a:txBody>
                    <a:bodyPr/>
                    <a:lstStyle/>
                    <a:p>
                      <a:pPr algn="r"/>
                      <a:r>
                        <a:rPr lang="en-US" sz="1400" dirty="0"/>
                        <a:t>count</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0.3305338</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2.2e-16</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(0.3322173,0.3425487)</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85713"/>
                  </a:ext>
                </a:extLst>
              </a:tr>
              <a:tr h="316748">
                <a:tc>
                  <a:txBody>
                    <a:bodyPr/>
                    <a:lstStyle/>
                    <a:p>
                      <a:pPr algn="r"/>
                      <a:r>
                        <a:rPr lang="en-US" sz="1400"/>
                        <a:t>popularity</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1.0000000</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n/a</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n/a</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737811"/>
                  </a:ext>
                </a:extLst>
              </a:tr>
              <a:tr h="316748">
                <a:tc>
                  <a:txBody>
                    <a:bodyPr/>
                    <a:lstStyle/>
                    <a:p>
                      <a:pPr algn="r"/>
                      <a:r>
                        <a:rPr lang="en-US" sz="1400"/>
                        <a:t>danceability</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0.1676688</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2.2e-16</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(0.1625810, 0.1739094)</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5072174"/>
                  </a:ext>
                </a:extLst>
              </a:tr>
              <a:tr h="316748">
                <a:tc>
                  <a:txBody>
                    <a:bodyPr/>
                    <a:lstStyle/>
                    <a:p>
                      <a:pPr algn="r"/>
                      <a:r>
                        <a:rPr lang="en-US" sz="1400"/>
                        <a:t>energy</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0.2778534</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2.2e-16</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(0.2723210, 0.2830804)</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971248"/>
                  </a:ext>
                </a:extLst>
              </a:tr>
              <a:tr h="316748">
                <a:tc>
                  <a:txBody>
                    <a:bodyPr/>
                    <a:lstStyle/>
                    <a:p>
                      <a:pPr algn="r"/>
                      <a:r>
                        <a:rPr lang="en-US" sz="1400"/>
                        <a:t>loudness</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0.3451695</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2.2e-16</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(0.3407502, 0.3510139)</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5350552"/>
                  </a:ext>
                </a:extLst>
              </a:tr>
              <a:tr h="316748">
                <a:tc>
                  <a:txBody>
                    <a:bodyPr/>
                    <a:lstStyle/>
                    <a:p>
                      <a:pPr algn="r"/>
                      <a:r>
                        <a:rPr lang="en-US" sz="1400" dirty="0"/>
                        <a:t>speechiness</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0.0478933</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2.2e-16</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(0.04209035, 0.05372206)</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313673"/>
                  </a:ext>
                </a:extLst>
              </a:tr>
              <a:tr h="316748">
                <a:tc>
                  <a:txBody>
                    <a:bodyPr/>
                    <a:lstStyle/>
                    <a:p>
                      <a:pPr algn="r"/>
                      <a:r>
                        <a:rPr lang="en-US" sz="1400" dirty="0"/>
                        <a:t>acousticness</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-0.3172420</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2.2e-16</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(-0.3228308,-0.3123483)</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859704"/>
                  </a:ext>
                </a:extLst>
              </a:tr>
              <a:tr h="555096">
                <a:tc>
                  <a:txBody>
                    <a:bodyPr/>
                    <a:lstStyle/>
                    <a:p>
                      <a:pPr algn="r"/>
                      <a:r>
                        <a:rPr lang="en-US" sz="1400"/>
                        <a:t>instrumentalness</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-0.1760148</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2.2e-16</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(-0.1821274, -0.1708320)</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4910786"/>
                  </a:ext>
                </a:extLst>
              </a:tr>
              <a:tr h="316748">
                <a:tc>
                  <a:txBody>
                    <a:bodyPr/>
                    <a:lstStyle/>
                    <a:p>
                      <a:pPr algn="r"/>
                      <a:r>
                        <a:rPr lang="en-US" sz="1400"/>
                        <a:t>liveness</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-0.0264352</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2.2e-16</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(-0.03287435, -0.02122440)</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919025"/>
                  </a:ext>
                </a:extLst>
              </a:tr>
              <a:tr h="555096">
                <a:tc>
                  <a:txBody>
                    <a:bodyPr/>
                    <a:lstStyle/>
                    <a:p>
                      <a:pPr algn="r"/>
                      <a:r>
                        <a:rPr lang="en-US" sz="1400"/>
                        <a:t>valence</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0.0054542</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0.08202</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(-0.0006568744, 0.0110012881)</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0947933"/>
                  </a:ext>
                </a:extLst>
              </a:tr>
              <a:tr h="316748">
                <a:tc>
                  <a:txBody>
                    <a:bodyPr/>
                    <a:lstStyle/>
                    <a:p>
                      <a:pPr algn="r"/>
                      <a:r>
                        <a:rPr lang="en-US" sz="1400"/>
                        <a:t>tempo</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0.0579349</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2.2e-16</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(0.05142450, 0.06304479)</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4205685"/>
                  </a:ext>
                </a:extLst>
              </a:tr>
              <a:tr h="316748">
                <a:tc>
                  <a:txBody>
                    <a:bodyPr/>
                    <a:lstStyle/>
                    <a:p>
                      <a:pPr algn="r"/>
                      <a:r>
                        <a:rPr lang="en-US" sz="1400"/>
                        <a:t>duration_min</a:t>
                      </a:r>
                    </a:p>
                  </a:txBody>
                  <a:tcPr marL="70183" marR="70183" marT="35091" marB="3509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0.0077919</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a:t>0.01657</a:t>
                      </a:r>
                    </a:p>
                  </a:txBody>
                  <a:tcPr marL="70183" marR="70183" marT="35091" marB="350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t>(0.001296902, 0.012954784)</a:t>
                      </a:r>
                    </a:p>
                  </a:txBody>
                  <a:tcPr marL="70183" marR="70183" marT="35091" marB="3509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644518"/>
                  </a:ext>
                </a:extLst>
              </a:tr>
            </a:tbl>
          </a:graphicData>
        </a:graphic>
      </p:graphicFrame>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257C2-FD80-4D0E-82E5-9E5C544FB4E5}"/>
              </a:ext>
            </a:extLst>
          </p:cNvPr>
          <p:cNvSpPr>
            <a:spLocks noGrp="1"/>
          </p:cNvSpPr>
          <p:nvPr>
            <p:ph type="sldNum" sz="quarter" idx="12"/>
          </p:nvPr>
        </p:nvSpPr>
        <p:spPr/>
        <p:txBody>
          <a:bodyPr/>
          <a:lstStyle/>
          <a:p>
            <a:fld id="{D8DA9DAA-006C-4F4B-980E-E3DF019B24E2}" type="slidenum">
              <a:rPr lang="en-US" smtClean="0"/>
              <a:t>7</a:t>
            </a:fld>
            <a:endParaRPr lang="en-US" dirty="0"/>
          </a:p>
        </p:txBody>
      </p:sp>
      <p:pic>
        <p:nvPicPr>
          <p:cNvPr id="5" name="Picture 4">
            <a:extLst>
              <a:ext uri="{FF2B5EF4-FFF2-40B4-BE49-F238E27FC236}">
                <a16:creationId xmlns:a16="http://schemas.microsoft.com/office/drawing/2014/main" id="{BD15A87F-65BA-4021-9EF4-E72F2FF0004F}"/>
              </a:ext>
            </a:extLst>
          </p:cNvPr>
          <p:cNvPicPr>
            <a:picLocks noChangeAspect="1"/>
          </p:cNvPicPr>
          <p:nvPr/>
        </p:nvPicPr>
        <p:blipFill>
          <a:blip r:embed="rId3"/>
          <a:stretch>
            <a:fillRect/>
          </a:stretch>
        </p:blipFill>
        <p:spPr>
          <a:xfrm>
            <a:off x="838200" y="301383"/>
            <a:ext cx="10133637" cy="6255233"/>
          </a:xfrm>
          <a:prstGeom prst="rect">
            <a:avLst/>
          </a:prstGeom>
        </p:spPr>
      </p:pic>
    </p:spTree>
    <p:extLst>
      <p:ext uri="{BB962C8B-B14F-4D97-AF65-F5344CB8AC3E}">
        <p14:creationId xmlns:p14="http://schemas.microsoft.com/office/powerpoint/2010/main" val="263807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7F878C-9D0B-4F65-8D1C-14B8AA0CCFCC}"/>
              </a:ext>
            </a:extLst>
          </p:cNvPr>
          <p:cNvSpPr>
            <a:spLocks noGrp="1"/>
          </p:cNvSpPr>
          <p:nvPr>
            <p:ph type="ctrTitle"/>
          </p:nvPr>
        </p:nvSpPr>
        <p:spPr/>
        <p:txBody>
          <a:bodyPr>
            <a:noAutofit/>
          </a:bodyPr>
          <a:lstStyle/>
          <a:p>
            <a:r>
              <a:rPr lang="en-US" sz="4000" dirty="0"/>
              <a:t>What is the effect of a track’s popularity on the number of Spotify playlist a track is in?</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4294967295"/>
          </p:nvPr>
        </p:nvSpPr>
        <p:spPr>
          <a:xfrm>
            <a:off x="9448800" y="6356350"/>
            <a:ext cx="2743200" cy="365125"/>
          </a:xfrm>
        </p:spPr>
        <p:txBody>
          <a:bodyPr/>
          <a:lstStyle/>
          <a:p>
            <a:fld id="{D8DA9DAA-006C-4F4B-980E-E3DF019B24E2}" type="slidenum">
              <a:rPr lang="en-US" smtClean="0"/>
              <a:pPr/>
              <a:t>8</a:t>
            </a:fld>
            <a:endParaRPr lang="en-US" dirty="0"/>
          </a:p>
        </p:txBody>
      </p:sp>
    </p:spTree>
    <p:extLst>
      <p:ext uri="{BB962C8B-B14F-4D97-AF65-F5344CB8AC3E}">
        <p14:creationId xmlns:p14="http://schemas.microsoft.com/office/powerpoint/2010/main" val="356147347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9</a:t>
            </a:fld>
            <a:endParaRPr lang="en-US" b="1" cap="all" spc="100" dirty="0">
              <a:solidFill>
                <a:schemeClr val="accent2"/>
              </a:solidFill>
            </a:endParaRPr>
          </a:p>
        </p:txBody>
      </p:sp>
      <p:pic>
        <p:nvPicPr>
          <p:cNvPr id="8" name="Picture 7">
            <a:extLst>
              <a:ext uri="{FF2B5EF4-FFF2-40B4-BE49-F238E27FC236}">
                <a16:creationId xmlns:a16="http://schemas.microsoft.com/office/drawing/2014/main" id="{F82DDAF9-167C-461C-86E9-60F58FC442D2}"/>
              </a:ext>
            </a:extLst>
          </p:cNvPr>
          <p:cNvPicPr>
            <a:picLocks noChangeAspect="1"/>
          </p:cNvPicPr>
          <p:nvPr/>
        </p:nvPicPr>
        <p:blipFill rotWithShape="1">
          <a:blip r:embed="rId3"/>
          <a:srcRect l="10732" r="5550"/>
          <a:stretch/>
        </p:blipFill>
        <p:spPr>
          <a:xfrm>
            <a:off x="814137" y="1566440"/>
            <a:ext cx="5053263" cy="3725119"/>
          </a:xfrm>
          <a:prstGeom prst="rect">
            <a:avLst/>
          </a:prstGeom>
        </p:spPr>
      </p:pic>
      <p:graphicFrame>
        <p:nvGraphicFramePr>
          <p:cNvPr id="11" name="Table 10">
            <a:extLst>
              <a:ext uri="{FF2B5EF4-FFF2-40B4-BE49-F238E27FC236}">
                <a16:creationId xmlns:a16="http://schemas.microsoft.com/office/drawing/2014/main" id="{344224AD-DFEE-4C85-B22D-C1685809AB4F}"/>
              </a:ext>
            </a:extLst>
          </p:cNvPr>
          <p:cNvGraphicFramePr>
            <a:graphicFrameLocks noGrp="1"/>
          </p:cNvGraphicFramePr>
          <p:nvPr>
            <p:extLst>
              <p:ext uri="{D42A27DB-BD31-4B8C-83A1-F6EECF244321}">
                <p14:modId xmlns:p14="http://schemas.microsoft.com/office/powerpoint/2010/main" val="366183605"/>
              </p:ext>
            </p:extLst>
          </p:nvPr>
        </p:nvGraphicFramePr>
        <p:xfrm>
          <a:off x="5981700" y="1373725"/>
          <a:ext cx="5937585" cy="1864635"/>
        </p:xfrm>
        <a:graphic>
          <a:graphicData uri="http://schemas.openxmlformats.org/drawingml/2006/table">
            <a:tbl>
              <a:tblPr/>
              <a:tblGrid>
                <a:gridCol w="1187517">
                  <a:extLst>
                    <a:ext uri="{9D8B030D-6E8A-4147-A177-3AD203B41FA5}">
                      <a16:colId xmlns:a16="http://schemas.microsoft.com/office/drawing/2014/main" val="3326313306"/>
                    </a:ext>
                  </a:extLst>
                </a:gridCol>
                <a:gridCol w="1187517">
                  <a:extLst>
                    <a:ext uri="{9D8B030D-6E8A-4147-A177-3AD203B41FA5}">
                      <a16:colId xmlns:a16="http://schemas.microsoft.com/office/drawing/2014/main" val="525522745"/>
                    </a:ext>
                  </a:extLst>
                </a:gridCol>
                <a:gridCol w="1187517">
                  <a:extLst>
                    <a:ext uri="{9D8B030D-6E8A-4147-A177-3AD203B41FA5}">
                      <a16:colId xmlns:a16="http://schemas.microsoft.com/office/drawing/2014/main" val="1028521809"/>
                    </a:ext>
                  </a:extLst>
                </a:gridCol>
                <a:gridCol w="1187517">
                  <a:extLst>
                    <a:ext uri="{9D8B030D-6E8A-4147-A177-3AD203B41FA5}">
                      <a16:colId xmlns:a16="http://schemas.microsoft.com/office/drawing/2014/main" val="3220127473"/>
                    </a:ext>
                  </a:extLst>
                </a:gridCol>
                <a:gridCol w="1187517">
                  <a:extLst>
                    <a:ext uri="{9D8B030D-6E8A-4147-A177-3AD203B41FA5}">
                      <a16:colId xmlns:a16="http://schemas.microsoft.com/office/drawing/2014/main" val="2328186216"/>
                    </a:ext>
                  </a:extLst>
                </a:gridCol>
              </a:tblGrid>
              <a:tr h="493035">
                <a:tc>
                  <a:txBody>
                    <a:bodyPr/>
                    <a:lstStyle/>
                    <a:p>
                      <a:pPr algn="l"/>
                      <a:endParaRPr lang="en-US"/>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High Outlier</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5782819"/>
                  </a:ext>
                </a:extLst>
              </a:tr>
              <a:tr h="281734">
                <a:tc>
                  <a:txBody>
                    <a:bodyPr/>
                    <a:lstStyle/>
                    <a:p>
                      <a:pPr algn="l"/>
                      <a:r>
                        <a:rPr lang="en-US" dirty="0"/>
                        <a:t>Low</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15917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16910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1959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1667957"/>
                  </a:ext>
                </a:extLst>
              </a:tr>
              <a:tr h="493035">
                <a:tc>
                  <a:txBody>
                    <a:bodyPr/>
                    <a:lstStyle/>
                    <a:p>
                      <a:pPr algn="l"/>
                      <a:r>
                        <a:rPr lang="en-US"/>
                        <a:t>Medium</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10599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32331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6824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2</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7398410"/>
                  </a:ext>
                </a:extLst>
              </a:tr>
              <a:tr h="281734">
                <a:tc>
                  <a:txBody>
                    <a:bodyPr/>
                    <a:lstStyle/>
                    <a:p>
                      <a:pPr algn="l"/>
                      <a:r>
                        <a:rPr lang="en-US"/>
                        <a:t>High</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426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9883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18017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183</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001349"/>
                  </a:ext>
                </a:extLst>
              </a:tr>
            </a:tbl>
          </a:graphicData>
        </a:graphic>
      </p:graphicFrame>
      <p:sp>
        <p:nvSpPr>
          <p:cNvPr id="12" name="Rectangle 2">
            <a:extLst>
              <a:ext uri="{FF2B5EF4-FFF2-40B4-BE49-F238E27FC236}">
                <a16:creationId xmlns:a16="http://schemas.microsoft.com/office/drawing/2014/main" id="{F5E09D35-865E-49CF-88D5-C32E2F6A1485}"/>
              </a:ext>
            </a:extLst>
          </p:cNvPr>
          <p:cNvSpPr>
            <a:spLocks noChangeArrowheads="1"/>
          </p:cNvSpPr>
          <p:nvPr/>
        </p:nvSpPr>
        <p:spPr bwMode="auto">
          <a:xfrm>
            <a:off x="5981699" y="450395"/>
            <a:ext cx="59375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Contingency table of popularity scores and playlist count, with columns being Spotify popularity scores and rows being playlist counts.</a:t>
            </a:r>
          </a:p>
        </p:txBody>
      </p:sp>
      <p:graphicFrame>
        <p:nvGraphicFramePr>
          <p:cNvPr id="13" name="Table 12">
            <a:extLst>
              <a:ext uri="{FF2B5EF4-FFF2-40B4-BE49-F238E27FC236}">
                <a16:creationId xmlns:a16="http://schemas.microsoft.com/office/drawing/2014/main" id="{4DF8E4BB-5527-400A-8985-0ADAB2FAC993}"/>
              </a:ext>
            </a:extLst>
          </p:cNvPr>
          <p:cNvGraphicFramePr>
            <a:graphicFrameLocks noGrp="1"/>
          </p:cNvGraphicFramePr>
          <p:nvPr>
            <p:extLst>
              <p:ext uri="{D42A27DB-BD31-4B8C-83A1-F6EECF244321}">
                <p14:modId xmlns:p14="http://schemas.microsoft.com/office/powerpoint/2010/main" val="95662349"/>
              </p:ext>
            </p:extLst>
          </p:nvPr>
        </p:nvGraphicFramePr>
        <p:xfrm>
          <a:off x="5981698" y="4497940"/>
          <a:ext cx="5937585" cy="1737360"/>
        </p:xfrm>
        <a:graphic>
          <a:graphicData uri="http://schemas.openxmlformats.org/drawingml/2006/table">
            <a:tbl>
              <a:tblPr/>
              <a:tblGrid>
                <a:gridCol w="1187517">
                  <a:extLst>
                    <a:ext uri="{9D8B030D-6E8A-4147-A177-3AD203B41FA5}">
                      <a16:colId xmlns:a16="http://schemas.microsoft.com/office/drawing/2014/main" val="3144133626"/>
                    </a:ext>
                  </a:extLst>
                </a:gridCol>
                <a:gridCol w="1187517">
                  <a:extLst>
                    <a:ext uri="{9D8B030D-6E8A-4147-A177-3AD203B41FA5}">
                      <a16:colId xmlns:a16="http://schemas.microsoft.com/office/drawing/2014/main" val="2959827026"/>
                    </a:ext>
                  </a:extLst>
                </a:gridCol>
                <a:gridCol w="1187517">
                  <a:extLst>
                    <a:ext uri="{9D8B030D-6E8A-4147-A177-3AD203B41FA5}">
                      <a16:colId xmlns:a16="http://schemas.microsoft.com/office/drawing/2014/main" val="4028775743"/>
                    </a:ext>
                  </a:extLst>
                </a:gridCol>
                <a:gridCol w="1187517">
                  <a:extLst>
                    <a:ext uri="{9D8B030D-6E8A-4147-A177-3AD203B41FA5}">
                      <a16:colId xmlns:a16="http://schemas.microsoft.com/office/drawing/2014/main" val="1316901676"/>
                    </a:ext>
                  </a:extLst>
                </a:gridCol>
                <a:gridCol w="1187517">
                  <a:extLst>
                    <a:ext uri="{9D8B030D-6E8A-4147-A177-3AD203B41FA5}">
                      <a16:colId xmlns:a16="http://schemas.microsoft.com/office/drawing/2014/main" val="4259421737"/>
                    </a:ext>
                  </a:extLst>
                </a:gridCol>
              </a:tblGrid>
              <a:tr h="0">
                <a:tc>
                  <a:txBody>
                    <a:bodyPr/>
                    <a:lstStyle/>
                    <a:p>
                      <a:pPr algn="l"/>
                      <a:endParaRPr lang="en-US"/>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High Outlier</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1251358"/>
                  </a:ext>
                </a:extLst>
              </a:tr>
              <a:tr h="0">
                <a:tc>
                  <a:txBody>
                    <a:bodyPr/>
                    <a:lstStyle/>
                    <a:p>
                      <a:pPr algn="l"/>
                      <a:r>
                        <a:rPr lang="en-US"/>
                        <a:t>Low</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59.08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7.31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0.00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6921992"/>
                  </a:ext>
                </a:extLst>
              </a:tr>
              <a:tr h="0">
                <a:tc>
                  <a:txBody>
                    <a:bodyPr/>
                    <a:lstStyle/>
                    <a:p>
                      <a:pPr algn="l"/>
                      <a:r>
                        <a:rPr lang="en-US"/>
                        <a:t>Medium</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39.34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54.68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25.46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1.08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247674"/>
                  </a:ext>
                </a:extLst>
              </a:tr>
              <a:tr h="0">
                <a:tc>
                  <a:txBody>
                    <a:bodyPr/>
                    <a:lstStyle/>
                    <a:p>
                      <a:pPr algn="l"/>
                      <a:r>
                        <a:rPr lang="en-US"/>
                        <a:t>High</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1.58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t>16.72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67.23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98.92</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820890"/>
                  </a:ext>
                </a:extLst>
              </a:tr>
            </a:tbl>
          </a:graphicData>
        </a:graphic>
      </p:graphicFrame>
      <p:sp>
        <p:nvSpPr>
          <p:cNvPr id="15" name="Rectangle 3">
            <a:extLst>
              <a:ext uri="{FF2B5EF4-FFF2-40B4-BE49-F238E27FC236}">
                <a16:creationId xmlns:a16="http://schemas.microsoft.com/office/drawing/2014/main" id="{7EB4F599-0871-4B45-8651-0DC2C0F84FA7}"/>
              </a:ext>
            </a:extLst>
          </p:cNvPr>
          <p:cNvSpPr>
            <a:spLocks noChangeArrowheads="1"/>
          </p:cNvSpPr>
          <p:nvPr/>
        </p:nvSpPr>
        <p:spPr bwMode="auto">
          <a:xfrm>
            <a:off x="5981698" y="3574610"/>
            <a:ext cx="585885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Percentage Contingency table of popularity scores and playlist count, with columns being Spotify popularity scores and rows being playlist counts.</a:t>
            </a:r>
          </a:p>
        </p:txBody>
      </p:sp>
    </p:spTree>
    <p:extLst>
      <p:ext uri="{BB962C8B-B14F-4D97-AF65-F5344CB8AC3E}">
        <p14:creationId xmlns:p14="http://schemas.microsoft.com/office/powerpoint/2010/main" val="315928863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themeOverride>
</file>

<file path=ppt/theme/themeOverride2.xml><?xml version="1.0" encoding="utf-8"?>
<a:themeOverride xmlns:a="http://schemas.openxmlformats.org/drawingml/2006/main">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themeOverride>
</file>

<file path=ppt/theme/themeOverride3.xml><?xml version="1.0" encoding="utf-8"?>
<a:themeOverride xmlns:a="http://schemas.openxmlformats.org/drawingml/2006/main">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themeOverride>
</file>

<file path=ppt/theme/themeOverride4.xml><?xml version="1.0" encoding="utf-8"?>
<a:themeOverride xmlns:a="http://schemas.openxmlformats.org/drawingml/2006/main">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themeOverride>
</file>

<file path=ppt/theme/themeOverride5.xml><?xml version="1.0" encoding="utf-8"?>
<a:themeOverride xmlns:a="http://schemas.openxmlformats.org/drawingml/2006/main">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71af3243-3dd4-4a8d-8c0d-dd76da1f02a5"/>
    <ds:schemaRef ds:uri="http://schemas.microsoft.com/office/infopath/2007/PartnerControls"/>
    <ds:schemaRef ds:uri="http://schemas.openxmlformats.org/package/2006/metadata/core-properties"/>
    <ds:schemaRef ds:uri="http://schemas.microsoft.com/office/2006/documentManagement/types"/>
    <ds:schemaRef ds:uri="http://purl.org/dc/terms/"/>
    <ds:schemaRef ds:uri="http://purl.org/dc/elements/1.1/"/>
    <ds:schemaRef ds:uri="http://www.w3.org/XML/1998/namespace"/>
    <ds:schemaRef ds:uri="16c05727-aa75-4e4a-9b5f-8a80a116589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709</TotalTime>
  <Words>1582</Words>
  <Application>Microsoft Office PowerPoint</Application>
  <PresentationFormat>Widescreen</PresentationFormat>
  <Paragraphs>203</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Univers</vt:lpstr>
      <vt:lpstr>GradientUnivers</vt:lpstr>
      <vt:lpstr>Analysis of Spotify Million Playlist DATASET Challenge</vt:lpstr>
      <vt:lpstr>Research Questions</vt:lpstr>
      <vt:lpstr>Data Sources</vt:lpstr>
      <vt:lpstr>What variables increase the popularity of a song?</vt:lpstr>
      <vt:lpstr>PowerPoint Presentation</vt:lpstr>
      <vt:lpstr>PowerPoint Presentation</vt:lpstr>
      <vt:lpstr>PowerPoint Presentation</vt:lpstr>
      <vt:lpstr>What is the effect of a track’s popularity on the number of Spotify playlist a track is in?</vt:lpstr>
      <vt:lpstr>PowerPoint Presentation</vt:lpstr>
      <vt:lpstr>Does having a high playlist and follower count influence an artist’s popularity?</vt:lpstr>
      <vt:lpstr>PowerPoint Presentation</vt:lpstr>
      <vt:lpstr>PowerPoint Presentation</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Spotify Million Playlist Dataset</dc:title>
  <dc:creator>Nguyen</dc:creator>
  <cp:lastModifiedBy>Nguyen</cp:lastModifiedBy>
  <cp:revision>34</cp:revision>
  <dcterms:created xsi:type="dcterms:W3CDTF">2021-05-17T06:47:05Z</dcterms:created>
  <dcterms:modified xsi:type="dcterms:W3CDTF">2021-05-18T03:24:30Z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