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9" r:id="rId4"/>
    <p:sldId id="258" r:id="rId5"/>
    <p:sldId id="260" r:id="rId6"/>
    <p:sldId id="280" r:id="rId7"/>
    <p:sldId id="281" r:id="rId8"/>
    <p:sldId id="268" r:id="rId9"/>
    <p:sldId id="274" r:id="rId10"/>
    <p:sldId id="273" r:id="rId11"/>
    <p:sldId id="261" r:id="rId12"/>
    <p:sldId id="262" r:id="rId13"/>
    <p:sldId id="265" r:id="rId14"/>
    <p:sldId id="264" r:id="rId15"/>
    <p:sldId id="263" r:id="rId16"/>
    <p:sldId id="266" r:id="rId17"/>
    <p:sldId id="267" r:id="rId18"/>
    <p:sldId id="270" r:id="rId19"/>
    <p:sldId id="282" r:id="rId20"/>
    <p:sldId id="271" r:id="rId21"/>
    <p:sldId id="275" r:id="rId22"/>
    <p:sldId id="276" r:id="rId23"/>
    <p:sldId id="277" r:id="rId24"/>
    <p:sldId id="278" r:id="rId25"/>
    <p:sldId id="279" r:id="rId26"/>
    <p:sldId id="283" r:id="rId2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4B02"/>
    <a:srgbClr val="F05222"/>
    <a:srgbClr val="FBFBFB"/>
    <a:srgbClr val="F3E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3" autoAdjust="0"/>
    <p:restoredTop sz="94660"/>
  </p:normalViewPr>
  <p:slideViewPr>
    <p:cSldViewPr snapToGrid="0" showGuides="1">
      <p:cViewPr>
        <p:scale>
          <a:sx n="50" d="100"/>
          <a:sy n="50" d="100"/>
        </p:scale>
        <p:origin x="1973" y="106"/>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96C4E-5041-4518-A097-5123827B043E}" type="datetimeFigureOut">
              <a:rPr lang="en-US" smtClean="0"/>
              <a:t>12/9/2024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ACDC8-9594-482E-AD34-18E8D671EBCE}" type="slidenum">
              <a:rPr lang="en-US" smtClean="0"/>
              <a:t>‹#›</a:t>
            </a:fld>
            <a:endParaRPr lang="en-US"/>
          </a:p>
        </p:txBody>
      </p:sp>
    </p:spTree>
    <p:extLst>
      <p:ext uri="{BB962C8B-B14F-4D97-AF65-F5344CB8AC3E}">
        <p14:creationId xmlns:p14="http://schemas.microsoft.com/office/powerpoint/2010/main" val="406571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ACDC8-9594-482E-AD34-18E8D671EBCE}" type="slidenum">
              <a:rPr lang="en-US" smtClean="0"/>
              <a:t>14</a:t>
            </a:fld>
            <a:endParaRPr lang="en-US"/>
          </a:p>
        </p:txBody>
      </p:sp>
    </p:spTree>
    <p:extLst>
      <p:ext uri="{BB962C8B-B14F-4D97-AF65-F5344CB8AC3E}">
        <p14:creationId xmlns:p14="http://schemas.microsoft.com/office/powerpoint/2010/main" val="248712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417190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272240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98027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47926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BA8CF-DD17-4A72-80FE-9E25C88A3D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8521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BA8CF-DD17-4A72-80FE-9E25C88A3D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58768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BA8CF-DD17-4A72-80FE-9E25C88A3D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13838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BA8CF-DD17-4A72-80FE-9E25C88A3DD4}"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21805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BA8CF-DD17-4A72-80FE-9E25C88A3DD4}"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45959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6EBA8CF-DD17-4A72-80FE-9E25C88A3D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652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6EBA8CF-DD17-4A72-80FE-9E25C88A3D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34735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66EBA8CF-DD17-4A72-80FE-9E25C88A3DD4}" type="datetimeFigureOut">
              <a:rPr lang="en-US" smtClean="0"/>
              <a:t>12/9/2024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16E6602A-CD87-47E6-A788-AC2A1FF2E254}" type="slidenum">
              <a:rPr lang="en-US" smtClean="0"/>
              <a:t>‹#›</a:t>
            </a:fld>
            <a:endParaRPr lang="en-US"/>
          </a:p>
        </p:txBody>
      </p:sp>
    </p:spTree>
    <p:extLst>
      <p:ext uri="{BB962C8B-B14F-4D97-AF65-F5344CB8AC3E}">
        <p14:creationId xmlns:p14="http://schemas.microsoft.com/office/powerpoint/2010/main" val="18579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The School of Information and Communications Technology - Hanoi University  of Science and Technology">
            <a:extLst>
              <a:ext uri="{FF2B5EF4-FFF2-40B4-BE49-F238E27FC236}">
                <a16:creationId xmlns:a16="http://schemas.microsoft.com/office/drawing/2014/main" id="{A6026F7D-6129-65CE-115E-8B76DD234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82" y="316744"/>
            <a:ext cx="2237505" cy="908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AEF2E3-DC27-937B-E9FB-7659106897CC}"/>
              </a:ext>
            </a:extLst>
          </p:cNvPr>
          <p:cNvSpPr txBox="1"/>
          <p:nvPr/>
        </p:nvSpPr>
        <p:spPr>
          <a:xfrm>
            <a:off x="317482" y="4953000"/>
            <a:ext cx="2771913" cy="523220"/>
          </a:xfrm>
          <a:prstGeom prst="rect">
            <a:avLst/>
          </a:prstGeom>
          <a:noFill/>
        </p:spPr>
        <p:txBody>
          <a:bodyPr wrap="none" rtlCol="0">
            <a:spAutoFit/>
          </a:bodyPr>
          <a:lstStyle/>
          <a:p>
            <a:r>
              <a:rPr lang="en-US" sz="2800" dirty="0">
                <a:latin typeface="Be Vietnam Pro" pitchFamily="2" charset="-93"/>
              </a:rPr>
              <a:t>Project Report</a:t>
            </a:r>
          </a:p>
        </p:txBody>
      </p:sp>
      <p:sp>
        <p:nvSpPr>
          <p:cNvPr id="6" name="TextBox 5">
            <a:extLst>
              <a:ext uri="{FF2B5EF4-FFF2-40B4-BE49-F238E27FC236}">
                <a16:creationId xmlns:a16="http://schemas.microsoft.com/office/drawing/2014/main" id="{6FB3DC71-DD55-8E49-760A-ACBA6F3D4E2C}"/>
              </a:ext>
            </a:extLst>
          </p:cNvPr>
          <p:cNvSpPr txBox="1"/>
          <p:nvPr/>
        </p:nvSpPr>
        <p:spPr>
          <a:xfrm>
            <a:off x="0" y="5584973"/>
            <a:ext cx="4781195" cy="1200329"/>
          </a:xfrm>
          <a:prstGeom prst="rect">
            <a:avLst/>
          </a:prstGeom>
          <a:noFill/>
        </p:spPr>
        <p:txBody>
          <a:bodyPr wrap="square" rtlCol="0">
            <a:spAutoFit/>
          </a:bodyPr>
          <a:lstStyle/>
          <a:p>
            <a:pPr algn="ctr"/>
            <a:r>
              <a:rPr lang="en-US" sz="3600" dirty="0">
                <a:latin typeface="Be Vietnam Pro" pitchFamily="2" charset="-93"/>
              </a:rPr>
              <a:t>Movies Streaming System Database</a:t>
            </a:r>
          </a:p>
        </p:txBody>
      </p:sp>
      <p:sp>
        <p:nvSpPr>
          <p:cNvPr id="7" name="TextBox 6">
            <a:extLst>
              <a:ext uri="{FF2B5EF4-FFF2-40B4-BE49-F238E27FC236}">
                <a16:creationId xmlns:a16="http://schemas.microsoft.com/office/drawing/2014/main" id="{628B1090-C753-EB23-03DB-47530B2A787F}"/>
              </a:ext>
            </a:extLst>
          </p:cNvPr>
          <p:cNvSpPr txBox="1"/>
          <p:nvPr/>
        </p:nvSpPr>
        <p:spPr>
          <a:xfrm>
            <a:off x="249381" y="8617605"/>
            <a:ext cx="3948517" cy="646331"/>
          </a:xfrm>
          <a:prstGeom prst="rect">
            <a:avLst/>
          </a:prstGeom>
          <a:noFill/>
        </p:spPr>
        <p:txBody>
          <a:bodyPr wrap="none" rtlCol="0">
            <a:spAutoFit/>
          </a:bodyPr>
          <a:lstStyle/>
          <a:p>
            <a:r>
              <a:rPr lang="en-US" dirty="0">
                <a:latin typeface="Be Vietnam Pro" pitchFamily="2" charset="-93"/>
              </a:rPr>
              <a:t>Course: Database Lab – IT3290E</a:t>
            </a:r>
          </a:p>
          <a:p>
            <a:r>
              <a:rPr lang="en-US" dirty="0">
                <a:latin typeface="Be Vietnam Pro" pitchFamily="2" charset="-93"/>
              </a:rPr>
              <a:t>Supervisor: Dr. Vu Tuyet Trinh</a:t>
            </a:r>
          </a:p>
        </p:txBody>
      </p:sp>
      <p:sp>
        <p:nvSpPr>
          <p:cNvPr id="2" name="TextBox 1">
            <a:extLst>
              <a:ext uri="{FF2B5EF4-FFF2-40B4-BE49-F238E27FC236}">
                <a16:creationId xmlns:a16="http://schemas.microsoft.com/office/drawing/2014/main" id="{8645CC68-9C58-0320-6BFF-0F3890128B3A}"/>
              </a:ext>
            </a:extLst>
          </p:cNvPr>
          <p:cNvSpPr txBox="1"/>
          <p:nvPr/>
        </p:nvSpPr>
        <p:spPr>
          <a:xfrm>
            <a:off x="317482" y="1288395"/>
            <a:ext cx="6824239" cy="646331"/>
          </a:xfrm>
          <a:prstGeom prst="rect">
            <a:avLst/>
          </a:prstGeom>
          <a:noFill/>
        </p:spPr>
        <p:txBody>
          <a:bodyPr wrap="square" rtlCol="0">
            <a:spAutoFit/>
          </a:bodyPr>
          <a:lstStyle/>
          <a:p>
            <a:r>
              <a:rPr lang="en-US" dirty="0">
                <a:latin typeface="Bahnschrift SemiBold" panose="020B0502040204020203" pitchFamily="34" charset="0"/>
              </a:rPr>
              <a:t>Hanoi University of Science and Technology</a:t>
            </a:r>
          </a:p>
          <a:p>
            <a:r>
              <a:rPr lang="en-US" dirty="0">
                <a:latin typeface="Bahnschrift SemiBold" panose="020B0502040204020203" pitchFamily="34" charset="0"/>
              </a:rPr>
              <a:t>School of Information and Communication Technology</a:t>
            </a:r>
          </a:p>
        </p:txBody>
      </p:sp>
      <p:sp>
        <p:nvSpPr>
          <p:cNvPr id="3" name="TextBox 2">
            <a:extLst>
              <a:ext uri="{FF2B5EF4-FFF2-40B4-BE49-F238E27FC236}">
                <a16:creationId xmlns:a16="http://schemas.microsoft.com/office/drawing/2014/main" id="{C1A2C1B7-519C-3CF7-F193-4E40B4D67CA3}"/>
              </a:ext>
            </a:extLst>
          </p:cNvPr>
          <p:cNvSpPr txBox="1"/>
          <p:nvPr/>
        </p:nvSpPr>
        <p:spPr>
          <a:xfrm>
            <a:off x="283721" y="6785302"/>
            <a:ext cx="1585690" cy="523220"/>
          </a:xfrm>
          <a:prstGeom prst="rect">
            <a:avLst/>
          </a:prstGeom>
          <a:noFill/>
        </p:spPr>
        <p:txBody>
          <a:bodyPr wrap="none" rtlCol="0">
            <a:spAutoFit/>
          </a:bodyPr>
          <a:lstStyle/>
          <a:p>
            <a:r>
              <a:rPr lang="en-US" sz="2800" dirty="0">
                <a:latin typeface="Be Vietnam Pro" pitchFamily="2" charset="-93"/>
              </a:rPr>
              <a:t>Group 8</a:t>
            </a:r>
          </a:p>
        </p:txBody>
      </p:sp>
    </p:spTree>
    <p:extLst>
      <p:ext uri="{BB962C8B-B14F-4D97-AF65-F5344CB8AC3E}">
        <p14:creationId xmlns:p14="http://schemas.microsoft.com/office/powerpoint/2010/main" val="154517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a:extLst>
            <a:ext uri="{FF2B5EF4-FFF2-40B4-BE49-F238E27FC236}">
              <a16:creationId xmlns:a16="http://schemas.microsoft.com/office/drawing/2014/main" id="{A1F7A6AA-CEF5-13EC-2216-116234682E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11101E4-9FB7-0F42-B7A2-341E92CC05E7}"/>
              </a:ext>
            </a:extLst>
          </p:cNvPr>
          <p:cNvPicPr>
            <a:picLocks noChangeAspect="1"/>
          </p:cNvPicPr>
          <p:nvPr/>
        </p:nvPicPr>
        <p:blipFill>
          <a:blip r:embed="rId2">
            <a:extLst>
              <a:ext uri="{28A0092B-C50C-407E-A947-70E740481C1C}">
                <a14:useLocalDpi xmlns:a14="http://schemas.microsoft.com/office/drawing/2010/main" val="0"/>
              </a:ext>
            </a:extLst>
          </a:blip>
          <a:srcRect r="2135" b="6608"/>
          <a:stretch/>
        </p:blipFill>
        <p:spPr>
          <a:xfrm rot="5400000">
            <a:off x="-1422714" y="2224721"/>
            <a:ext cx="9314640" cy="5289222"/>
          </a:xfrm>
          <a:prstGeom prst="rect">
            <a:avLst/>
          </a:prstGeom>
        </p:spPr>
      </p:pic>
      <p:sp>
        <p:nvSpPr>
          <p:cNvPr id="3" name="TextBox 2">
            <a:extLst>
              <a:ext uri="{FF2B5EF4-FFF2-40B4-BE49-F238E27FC236}">
                <a16:creationId xmlns:a16="http://schemas.microsoft.com/office/drawing/2014/main" id="{E64FA6E1-95AD-B8C3-A77F-3FF4B230115D}"/>
              </a:ext>
            </a:extLst>
          </p:cNvPr>
          <p:cNvSpPr txBox="1"/>
          <p:nvPr/>
        </p:nvSpPr>
        <p:spPr>
          <a:xfrm rot="5400000">
            <a:off x="3573780" y="2791769"/>
            <a:ext cx="5318760" cy="707886"/>
          </a:xfrm>
          <a:prstGeom prst="rect">
            <a:avLst/>
          </a:prstGeom>
          <a:noFill/>
        </p:spPr>
        <p:txBody>
          <a:bodyPr wrap="square" rtlCol="0">
            <a:spAutoFit/>
          </a:bodyPr>
          <a:lstStyle/>
          <a:p>
            <a:r>
              <a:rPr lang="en-US" sz="4000" dirty="0">
                <a:latin typeface="#9Slide03 BoosterNextFYBlack" panose="02000A03000000020004" pitchFamily="2" charset="-93"/>
              </a:rPr>
              <a:t>Relational schema</a:t>
            </a:r>
            <a:endParaRPr lang="en-US" sz="2400" dirty="0">
              <a:latin typeface="#9Slide03 BoosterNextFYBlack" panose="02000A03000000020004" pitchFamily="2" charset="-93"/>
            </a:endParaRPr>
          </a:p>
        </p:txBody>
      </p:sp>
    </p:spTree>
    <p:extLst>
      <p:ext uri="{BB962C8B-B14F-4D97-AF65-F5344CB8AC3E}">
        <p14:creationId xmlns:p14="http://schemas.microsoft.com/office/powerpoint/2010/main" val="305742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519875-058E-A5D1-E65E-B43BDC6E92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DEAD69-5900-77B6-33BB-9770618473F5}"/>
              </a:ext>
            </a:extLst>
          </p:cNvPr>
          <p:cNvSpPr txBox="1"/>
          <p:nvPr/>
        </p:nvSpPr>
        <p:spPr>
          <a:xfrm>
            <a:off x="348584" y="363086"/>
            <a:ext cx="3380809" cy="707886"/>
          </a:xfrm>
          <a:prstGeom prst="rect">
            <a:avLst/>
          </a:prstGeom>
          <a:noFill/>
        </p:spPr>
        <p:txBody>
          <a:bodyPr wrap="square" rtlCol="0">
            <a:spAutoFit/>
          </a:bodyPr>
          <a:lstStyle/>
          <a:p>
            <a:r>
              <a:rPr lang="en-US" sz="4000" dirty="0">
                <a:latin typeface="#9Slide03 BoosterNextFYBlack" panose="02000A03000000020004" pitchFamily="2" charset="-93"/>
              </a:rPr>
              <a:t>04. TABLES</a:t>
            </a:r>
            <a:endParaRPr lang="en-US" sz="2400" dirty="0">
              <a:latin typeface="#9Slide03 BoosterNextFYBlack" panose="02000A03000000020004" pitchFamily="2" charset="-93"/>
            </a:endParaRPr>
          </a:p>
        </p:txBody>
      </p:sp>
      <p:sp>
        <p:nvSpPr>
          <p:cNvPr id="4" name="TextBox 3">
            <a:extLst>
              <a:ext uri="{FF2B5EF4-FFF2-40B4-BE49-F238E27FC236}">
                <a16:creationId xmlns:a16="http://schemas.microsoft.com/office/drawing/2014/main" id="{BB634710-CFD4-703B-C47A-31B06E24B9F7}"/>
              </a:ext>
            </a:extLst>
          </p:cNvPr>
          <p:cNvSpPr txBox="1"/>
          <p:nvPr/>
        </p:nvSpPr>
        <p:spPr>
          <a:xfrm>
            <a:off x="348584" y="2267311"/>
            <a:ext cx="6113173" cy="1282402"/>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Represents the countries where the platform is available.</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country_id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country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country_name</a:t>
            </a:r>
            <a:r>
              <a:rPr lang="en-US" sz="1600" b="1" kern="100" dirty="0">
                <a:effectLst/>
                <a:latin typeface="Be Vietnam Pro" pitchFamily="2" charset="-93"/>
                <a:ea typeface="DengXian" panose="02010600030101010101" pitchFamily="2" charset="-122"/>
                <a:cs typeface="Times New Roman" panose="02020603050405020304" pitchFamily="18" charset="0"/>
              </a:rPr>
              <a:t>:</a:t>
            </a:r>
            <a:r>
              <a:rPr lang="en-US" sz="1600" kern="100" dirty="0">
                <a:effectLst/>
                <a:latin typeface="Be Vietnam Pro" pitchFamily="2" charset="-93"/>
                <a:ea typeface="DengXian" panose="02010600030101010101" pitchFamily="2" charset="-122"/>
                <a:cs typeface="Times New Roman" panose="02020603050405020304" pitchFamily="18" charset="0"/>
              </a:rPr>
              <a:t> Name of the country (e.g., 'USA', 'India').</a:t>
            </a:r>
          </a:p>
        </p:txBody>
      </p:sp>
      <p:sp>
        <p:nvSpPr>
          <p:cNvPr id="7" name="TextBox 6">
            <a:extLst>
              <a:ext uri="{FF2B5EF4-FFF2-40B4-BE49-F238E27FC236}">
                <a16:creationId xmlns:a16="http://schemas.microsoft.com/office/drawing/2014/main" id="{4E7EA461-C7AE-A53D-571F-6512A64F4C58}"/>
              </a:ext>
            </a:extLst>
          </p:cNvPr>
          <p:cNvSpPr txBox="1"/>
          <p:nvPr/>
        </p:nvSpPr>
        <p:spPr>
          <a:xfrm>
            <a:off x="348585" y="1600050"/>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Country</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9" name="Straight Connector 8">
            <a:extLst>
              <a:ext uri="{FF2B5EF4-FFF2-40B4-BE49-F238E27FC236}">
                <a16:creationId xmlns:a16="http://schemas.microsoft.com/office/drawing/2014/main" id="{A8BAC662-63E0-4678-8B3A-890578C78018}"/>
              </a:ext>
            </a:extLst>
          </p:cNvPr>
          <p:cNvCxnSpPr>
            <a:cxnSpLocks/>
          </p:cNvCxnSpPr>
          <p:nvPr/>
        </p:nvCxnSpPr>
        <p:spPr>
          <a:xfrm>
            <a:off x="454307" y="208832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DF8A68F-7D21-F047-5F86-C0059D10C5B6}"/>
              </a:ext>
            </a:extLst>
          </p:cNvPr>
          <p:cNvSpPr txBox="1"/>
          <p:nvPr/>
        </p:nvSpPr>
        <p:spPr>
          <a:xfrm>
            <a:off x="348585" y="4103028"/>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Users</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0ED1386-EFC9-9470-BF99-C6DCFE3711D4}"/>
              </a:ext>
            </a:extLst>
          </p:cNvPr>
          <p:cNvCxnSpPr>
            <a:cxnSpLocks/>
          </p:cNvCxnSpPr>
          <p:nvPr/>
        </p:nvCxnSpPr>
        <p:spPr>
          <a:xfrm>
            <a:off x="454307" y="4591303"/>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91131A6-055B-CD9D-AFA7-F28C36424683}"/>
              </a:ext>
            </a:extLst>
          </p:cNvPr>
          <p:cNvSpPr txBox="1"/>
          <p:nvPr/>
        </p:nvSpPr>
        <p:spPr>
          <a:xfrm>
            <a:off x="348586" y="4724821"/>
            <a:ext cx="6113174" cy="3339632"/>
          </a:xfrm>
          <a:prstGeom prst="rect">
            <a:avLst/>
          </a:prstGeom>
          <a:noFill/>
        </p:spPr>
        <p:txBody>
          <a:bodyPr wrap="square">
            <a:spAutoFit/>
          </a:bodyPr>
          <a:lstStyle/>
          <a:p>
            <a:pPr>
              <a:lnSpc>
                <a:spcPct val="115000"/>
              </a:lnSpc>
              <a:spcAft>
                <a:spcPts val="800"/>
              </a:spcAft>
            </a:pPr>
            <a:r>
              <a:rPr lang="en-US" sz="1600" kern="100" dirty="0">
                <a:latin typeface="Be Vietnam Pro" pitchFamily="2" charset="-93"/>
                <a:ea typeface="DengXian" panose="02010600030101010101" pitchFamily="2" charset="-122"/>
                <a:cs typeface="Times New Roman" panose="02020603050405020304" pitchFamily="18" charset="0"/>
              </a:rPr>
              <a:t>Stores user information and their registration details.</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user_id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Unique identifier for each user (Primary Key).</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first_name</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User's first name.</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last_name</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User's last name.</a:t>
            </a:r>
          </a:p>
          <a:p>
            <a:pPr lvl="0">
              <a:lnSpc>
                <a:spcPct val="115000"/>
              </a:lnSpc>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email: </a:t>
            </a:r>
            <a:r>
              <a:rPr lang="en-US" sz="1600" kern="100" dirty="0">
                <a:latin typeface="Be Vietnam Pro" pitchFamily="2" charset="-93"/>
                <a:ea typeface="DengXian" panose="02010600030101010101" pitchFamily="2" charset="-122"/>
                <a:cs typeface="Times New Roman" panose="02020603050405020304" pitchFamily="18" charset="0"/>
              </a:rPr>
              <a:t>Unique email address for the user</a:t>
            </a:r>
          </a:p>
          <a:p>
            <a:pPr lvl="0">
              <a:lnSpc>
                <a:spcPct val="115000"/>
              </a:lnSpc>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password: </a:t>
            </a:r>
            <a:r>
              <a:rPr lang="en-US" sz="1600" kern="100" dirty="0">
                <a:latin typeface="Be Vietnam Pro" pitchFamily="2" charset="-93"/>
                <a:ea typeface="DengXian" panose="02010600030101010101" pitchFamily="2" charset="-122"/>
                <a:cs typeface="Times New Roman" panose="02020603050405020304" pitchFamily="18" charset="0"/>
              </a:rPr>
              <a:t>User’s account password</a:t>
            </a:r>
          </a:p>
          <a:p>
            <a:pPr lvl="0">
              <a:lnSpc>
                <a:spcPct val="115000"/>
              </a:lnSpc>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status: </a:t>
            </a:r>
            <a:r>
              <a:rPr lang="en-US" sz="1600" kern="100" dirty="0">
                <a:latin typeface="Be Vietnam Pro" pitchFamily="2" charset="-93"/>
                <a:ea typeface="DengXian" panose="02010600030101010101" pitchFamily="2" charset="-122"/>
                <a:cs typeface="Times New Roman" panose="02020603050405020304" pitchFamily="18" charset="0"/>
              </a:rPr>
              <a:t>Current status of the user (active</a:t>
            </a:r>
            <a:r>
              <a:rPr lang="en-US" sz="1600" kern="100">
                <a:latin typeface="Be Vietnam Pro" pitchFamily="2" charset="-93"/>
                <a:ea typeface="DengXian" panose="02010600030101010101" pitchFamily="2" charset="-122"/>
                <a:cs typeface="Times New Roman" panose="02020603050405020304" pitchFamily="18" charset="0"/>
              </a:rPr>
              <a:t>, inactive).</a:t>
            </a:r>
            <a:endParaRPr lang="en-US" sz="1600" kern="100" dirty="0">
              <a:latin typeface="Be Vietnam Pro" pitchFamily="2" charset="-93"/>
              <a:ea typeface="DengXian" panose="02010600030101010101" pitchFamily="2" charset="-122"/>
              <a:cs typeface="Times New Roman" panose="02020603050405020304" pitchFamily="18" charset="0"/>
            </a:endParaRP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country_id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Country associated with the user (Foreign Key referencing </a:t>
            </a:r>
            <a:r>
              <a:rPr lang="en-US" sz="1600" kern="100" dirty="0" err="1">
                <a:latin typeface="Be Vietnam Pro" pitchFamily="2" charset="-93"/>
                <a:ea typeface="DengXian" panose="02010600030101010101" pitchFamily="2" charset="-122"/>
                <a:cs typeface="Times New Roman" panose="02020603050405020304" pitchFamily="18" charset="0"/>
              </a:rPr>
              <a:t>Country.country_id</a:t>
            </a:r>
            <a:r>
              <a:rPr lang="en-US" sz="1600" kern="100" dirty="0">
                <a:latin typeface="Be Vietnam Pro" pitchFamily="2" charset="-93"/>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93243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CD2E28-3564-DC25-C245-E82EE2AA73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50F7738-0A39-6EBE-A5CD-E25D2B5A8CA6}"/>
              </a:ext>
            </a:extLst>
          </p:cNvPr>
          <p:cNvSpPr txBox="1"/>
          <p:nvPr/>
        </p:nvSpPr>
        <p:spPr>
          <a:xfrm>
            <a:off x="372413" y="1680309"/>
            <a:ext cx="6113173" cy="3272691"/>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Represents movies and series available on the platform.</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content (Primary Key).</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title: </a:t>
            </a:r>
            <a:r>
              <a:rPr lang="en-US" sz="1600" kern="100" dirty="0">
                <a:effectLst/>
                <a:latin typeface="Be Vietnam Pro" pitchFamily="2" charset="-93"/>
                <a:ea typeface="DengXian" panose="02010600030101010101" pitchFamily="2" charset="-122"/>
                <a:cs typeface="Times New Roman" panose="02020603050405020304" pitchFamily="18" charset="0"/>
              </a:rPr>
              <a:t>Title of the movie or series.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release_date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Release date of the content.</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director: </a:t>
            </a:r>
            <a:r>
              <a:rPr lang="en-US" sz="1600" kern="100" dirty="0">
                <a:effectLst/>
                <a:latin typeface="Be Vietnam Pro" pitchFamily="2" charset="-93"/>
                <a:ea typeface="DengXian" panose="02010600030101010101" pitchFamily="2" charset="-122"/>
                <a:cs typeface="Times New Roman" panose="02020603050405020304" pitchFamily="18" charset="0"/>
              </a:rPr>
              <a:t>Name of the director.</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rating: </a:t>
            </a:r>
            <a:r>
              <a:rPr lang="en-US" sz="1600" kern="100" dirty="0">
                <a:effectLst/>
                <a:latin typeface="Be Vietnam Pro" pitchFamily="2" charset="-93"/>
                <a:ea typeface="DengXian" panose="02010600030101010101" pitchFamily="2" charset="-122"/>
                <a:cs typeface="Times New Roman" panose="02020603050405020304" pitchFamily="18" charset="0"/>
              </a:rPr>
              <a:t>Viewer rating for the content (1.0 to 5.0).</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content_type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Type of content ('movie' or 'series').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access_level</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Minimum a</a:t>
            </a:r>
            <a:r>
              <a:rPr lang="en-US" sz="1600" kern="100" dirty="0">
                <a:effectLst/>
                <a:latin typeface="Be Vietnam Pro" pitchFamily="2" charset="-93"/>
                <a:ea typeface="DengXian" panose="02010600030101010101" pitchFamily="2" charset="-122"/>
                <a:cs typeface="Times New Roman" panose="02020603050405020304" pitchFamily="18" charset="0"/>
              </a:rPr>
              <a:t>ccess level required to view the content (1 to 3).</a:t>
            </a:r>
          </a:p>
        </p:txBody>
      </p:sp>
      <p:sp>
        <p:nvSpPr>
          <p:cNvPr id="7" name="TextBox 6">
            <a:extLst>
              <a:ext uri="{FF2B5EF4-FFF2-40B4-BE49-F238E27FC236}">
                <a16:creationId xmlns:a16="http://schemas.microsoft.com/office/drawing/2014/main" id="{518CD39E-267E-219F-22B3-4807419C35EF}"/>
              </a:ext>
            </a:extLst>
          </p:cNvPr>
          <p:cNvSpPr txBox="1"/>
          <p:nvPr/>
        </p:nvSpPr>
        <p:spPr>
          <a:xfrm>
            <a:off x="372414" y="1013048"/>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Content</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9" name="Straight Connector 8">
            <a:extLst>
              <a:ext uri="{FF2B5EF4-FFF2-40B4-BE49-F238E27FC236}">
                <a16:creationId xmlns:a16="http://schemas.microsoft.com/office/drawing/2014/main" id="{AD2A6432-9546-AECC-08EF-F9704809A065}"/>
              </a:ext>
            </a:extLst>
          </p:cNvPr>
          <p:cNvCxnSpPr>
            <a:cxnSpLocks/>
          </p:cNvCxnSpPr>
          <p:nvPr/>
        </p:nvCxnSpPr>
        <p:spPr>
          <a:xfrm>
            <a:off x="478136" y="1501323"/>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A4BF469-5445-0381-F311-91B1FC537D4F}"/>
              </a:ext>
            </a:extLst>
          </p:cNvPr>
          <p:cNvSpPr txBox="1"/>
          <p:nvPr/>
        </p:nvSpPr>
        <p:spPr>
          <a:xfrm>
            <a:off x="372413" y="6180318"/>
            <a:ext cx="6113173" cy="2441694"/>
          </a:xfrm>
          <a:prstGeom prst="rect">
            <a:avLst/>
          </a:prstGeom>
          <a:noFill/>
        </p:spPr>
        <p:txBody>
          <a:bodyPr wrap="square">
            <a:spAutoFit/>
          </a:bodyPr>
          <a:lstStyle/>
          <a:p>
            <a:pPr>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Details episodes for series content.</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for the series (Primary </a:t>
            </a:r>
            <a:r>
              <a:rPr lang="en-US" kern="100" dirty="0">
                <a:latin typeface="Aptos" panose="020B0004020202020204" pitchFamily="34" charset="0"/>
                <a:ea typeface="DengXian" panose="02010600030101010101" pitchFamily="2" charset="-122"/>
                <a:cs typeface="Times New Roman" panose="02020603050405020304" pitchFamily="18" charset="0"/>
              </a:rPr>
              <a:t>Key,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episode_no</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Episode number within the series (Primary Key in combination with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title: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Title of the episode.</a:t>
            </a:r>
          </a:p>
          <a:p>
            <a:pPr lvl="0">
              <a:spcAft>
                <a:spcPts val="800"/>
              </a:spcAft>
              <a:buSzPts val="1000"/>
              <a:tabLst>
                <a:tab pos="457200" algn="l"/>
              </a:tabLst>
            </a:pP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duration: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Duration of the episode.</a:t>
            </a:r>
          </a:p>
        </p:txBody>
      </p:sp>
      <p:sp>
        <p:nvSpPr>
          <p:cNvPr id="5" name="TextBox 4">
            <a:extLst>
              <a:ext uri="{FF2B5EF4-FFF2-40B4-BE49-F238E27FC236}">
                <a16:creationId xmlns:a16="http://schemas.microsoft.com/office/drawing/2014/main" id="{A657E0A7-AE6F-C7B7-E14D-F8A982F402C9}"/>
              </a:ext>
            </a:extLst>
          </p:cNvPr>
          <p:cNvSpPr txBox="1"/>
          <p:nvPr/>
        </p:nvSpPr>
        <p:spPr>
          <a:xfrm>
            <a:off x="372414" y="5513056"/>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Episode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6" name="Straight Connector 5">
            <a:extLst>
              <a:ext uri="{FF2B5EF4-FFF2-40B4-BE49-F238E27FC236}">
                <a16:creationId xmlns:a16="http://schemas.microsoft.com/office/drawing/2014/main" id="{8489D318-0DF7-7111-CBBE-FBBA5510C2DB}"/>
              </a:ext>
            </a:extLst>
          </p:cNvPr>
          <p:cNvCxnSpPr>
            <a:cxnSpLocks/>
          </p:cNvCxnSpPr>
          <p:nvPr/>
        </p:nvCxnSpPr>
        <p:spPr>
          <a:xfrm>
            <a:off x="478136" y="6001331"/>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11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7B1072-B436-DB00-E68A-7F6FE837858C}"/>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96596BEB-A675-CE8E-B808-096667D7D477}"/>
              </a:ext>
            </a:extLst>
          </p:cNvPr>
          <p:cNvSpPr txBox="1"/>
          <p:nvPr/>
        </p:nvSpPr>
        <p:spPr>
          <a:xfrm>
            <a:off x="348584" y="1678152"/>
            <a:ext cx="6113173" cy="1036181"/>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Defines the different genres for content classification.</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genre_id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genre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genre_name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Name of the genre (e.g., 'Action', 'Comedy').</a:t>
            </a:r>
          </a:p>
        </p:txBody>
      </p:sp>
      <p:sp>
        <p:nvSpPr>
          <p:cNvPr id="21" name="TextBox 20">
            <a:extLst>
              <a:ext uri="{FF2B5EF4-FFF2-40B4-BE49-F238E27FC236}">
                <a16:creationId xmlns:a16="http://schemas.microsoft.com/office/drawing/2014/main" id="{F323AB84-C1B6-F532-B86C-CFEBD1F74B61}"/>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Genre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C015C3AD-12C6-436E-13DA-2673822515E4}"/>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99F7E72-6ED2-5088-737F-B263F036E203}"/>
              </a:ext>
            </a:extLst>
          </p:cNvPr>
          <p:cNvSpPr txBox="1"/>
          <p:nvPr/>
        </p:nvSpPr>
        <p:spPr>
          <a:xfrm>
            <a:off x="348584" y="3916819"/>
            <a:ext cx="6113173" cy="1796646"/>
          </a:xfrm>
          <a:prstGeom prst="rect">
            <a:avLst/>
          </a:prstGeom>
          <a:noFill/>
        </p:spPr>
        <p:txBody>
          <a:bodyPr wrap="square">
            <a:spAutoFit/>
          </a:bodyPr>
          <a:lstStyle/>
          <a:p>
            <a:pPr>
              <a:lnSpc>
                <a:spcPct val="115000"/>
              </a:lnSpc>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Stores information about actors or actresses in content.</a:t>
            </a:r>
          </a:p>
          <a:p>
            <a:pPr lvl="0">
              <a:lnSpc>
                <a:spcPct val="115000"/>
              </a:lnSpc>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cast_id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cast member (Primary Key).</a:t>
            </a:r>
          </a:p>
          <a:p>
            <a:pPr lvl="0">
              <a:lnSpc>
                <a:spcPct val="115000"/>
              </a:lnSpc>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first_name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First name of the cast member.</a:t>
            </a:r>
          </a:p>
          <a:p>
            <a:pPr lvl="0">
              <a:lnSpc>
                <a:spcPct val="115000"/>
              </a:lnSpc>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last_name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Last name of the cast member.</a:t>
            </a:r>
          </a:p>
        </p:txBody>
      </p:sp>
      <p:sp>
        <p:nvSpPr>
          <p:cNvPr id="4" name="TextBox 3">
            <a:extLst>
              <a:ext uri="{FF2B5EF4-FFF2-40B4-BE49-F238E27FC236}">
                <a16:creationId xmlns:a16="http://schemas.microsoft.com/office/drawing/2014/main" id="{19D10C0D-69C6-C14A-5692-7761EA86A3A0}"/>
              </a:ext>
            </a:extLst>
          </p:cNvPr>
          <p:cNvSpPr txBox="1"/>
          <p:nvPr/>
        </p:nvSpPr>
        <p:spPr>
          <a:xfrm>
            <a:off x="348585" y="3249557"/>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Casts</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5" name="Straight Connector 4">
            <a:extLst>
              <a:ext uri="{FF2B5EF4-FFF2-40B4-BE49-F238E27FC236}">
                <a16:creationId xmlns:a16="http://schemas.microsoft.com/office/drawing/2014/main" id="{78CFF6CD-7613-22F5-46F9-147598297C3D}"/>
              </a:ext>
            </a:extLst>
          </p:cNvPr>
          <p:cNvCxnSpPr>
            <a:cxnSpLocks/>
          </p:cNvCxnSpPr>
          <p:nvPr/>
        </p:nvCxnSpPr>
        <p:spPr>
          <a:xfrm>
            <a:off x="454307" y="3737832"/>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74A6AA-2126-0423-03B3-F024BEB760C2}"/>
              </a:ext>
            </a:extLst>
          </p:cNvPr>
          <p:cNvSpPr txBox="1"/>
          <p:nvPr/>
        </p:nvSpPr>
        <p:spPr>
          <a:xfrm>
            <a:off x="348584" y="6915951"/>
            <a:ext cx="6113173" cy="2226250"/>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Records user ratings for content.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Content.content_id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user_id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time: </a:t>
            </a:r>
            <a:r>
              <a:rPr lang="en-US" sz="1600" kern="100" dirty="0">
                <a:effectLst/>
                <a:latin typeface="Be Vietnam Pro" pitchFamily="2" charset="-93"/>
                <a:ea typeface="DengXian" panose="02010600030101010101" pitchFamily="2" charset="-122"/>
                <a:cs typeface="Times New Roman" panose="02020603050405020304" pitchFamily="18" charset="0"/>
              </a:rPr>
              <a:t>Timestamp when the rating was given.</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rating: </a:t>
            </a:r>
            <a:r>
              <a:rPr lang="en-US" sz="1600" kern="100" dirty="0">
                <a:effectLst/>
                <a:latin typeface="Be Vietnam Pro" pitchFamily="2" charset="-93"/>
                <a:ea typeface="DengXian" panose="02010600030101010101" pitchFamily="2" charset="-122"/>
                <a:cs typeface="Times New Roman" panose="02020603050405020304" pitchFamily="18" charset="0"/>
              </a:rPr>
              <a:t>User's rating for the content (1 to 5).</a:t>
            </a:r>
          </a:p>
        </p:txBody>
      </p:sp>
      <p:sp>
        <p:nvSpPr>
          <p:cNvPr id="7" name="TextBox 6">
            <a:extLst>
              <a:ext uri="{FF2B5EF4-FFF2-40B4-BE49-F238E27FC236}">
                <a16:creationId xmlns:a16="http://schemas.microsoft.com/office/drawing/2014/main" id="{14187E2D-3B5E-A717-C639-B0E3878163B5}"/>
              </a:ext>
            </a:extLst>
          </p:cNvPr>
          <p:cNvSpPr txBox="1"/>
          <p:nvPr/>
        </p:nvSpPr>
        <p:spPr>
          <a:xfrm>
            <a:off x="348585" y="6248689"/>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Rate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8" name="Straight Connector 7">
            <a:extLst>
              <a:ext uri="{FF2B5EF4-FFF2-40B4-BE49-F238E27FC236}">
                <a16:creationId xmlns:a16="http://schemas.microsoft.com/office/drawing/2014/main" id="{360A2C49-62DA-60D2-AE66-E509E9ACDB69}"/>
              </a:ext>
            </a:extLst>
          </p:cNvPr>
          <p:cNvCxnSpPr>
            <a:cxnSpLocks/>
          </p:cNvCxnSpPr>
          <p:nvPr/>
        </p:nvCxnSpPr>
        <p:spPr>
          <a:xfrm>
            <a:off x="454307" y="6736964"/>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16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87FF49-7459-AD43-3919-37D749598A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82AF61-F77E-6BEA-8E62-9A46435101BB}"/>
              </a:ext>
            </a:extLst>
          </p:cNvPr>
          <p:cNvSpPr txBox="1"/>
          <p:nvPr/>
        </p:nvSpPr>
        <p:spPr>
          <a:xfrm>
            <a:off x="372413" y="1680309"/>
            <a:ext cx="6113173" cy="257506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Details the subscription plans offered by the platform.</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pack_id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subscription plan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pack_name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Name of the subscription plan.</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price: </a:t>
            </a:r>
            <a:r>
              <a:rPr lang="en-US" sz="1600" kern="100" dirty="0">
                <a:effectLst/>
                <a:latin typeface="Be Vietnam Pro" pitchFamily="2" charset="-93"/>
                <a:ea typeface="DengXian" panose="02010600030101010101" pitchFamily="2" charset="-122"/>
                <a:cs typeface="Times New Roman" panose="02020603050405020304" pitchFamily="18" charset="0"/>
              </a:rPr>
              <a:t>Cost of the subscription plan.</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duration: </a:t>
            </a:r>
            <a:r>
              <a:rPr lang="en-US" sz="1600" kern="100" dirty="0">
                <a:effectLst/>
                <a:latin typeface="Be Vietnam Pro" pitchFamily="2" charset="-93"/>
                <a:ea typeface="DengXian" panose="02010600030101010101" pitchFamily="2" charset="-122"/>
                <a:cs typeface="Times New Roman" panose="02020603050405020304" pitchFamily="18" charset="0"/>
              </a:rPr>
              <a:t>Duration of the subscription ('6', '12', or 'infinity').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access_level</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Access level provided by the subscription plan (1 to 3).</a:t>
            </a:r>
          </a:p>
        </p:txBody>
      </p:sp>
      <p:sp>
        <p:nvSpPr>
          <p:cNvPr id="7" name="TextBox 6">
            <a:extLst>
              <a:ext uri="{FF2B5EF4-FFF2-40B4-BE49-F238E27FC236}">
                <a16:creationId xmlns:a16="http://schemas.microsoft.com/office/drawing/2014/main" id="{1A8721BA-801C-A416-05C3-236DB9D27044}"/>
              </a:ext>
            </a:extLst>
          </p:cNvPr>
          <p:cNvSpPr txBox="1"/>
          <p:nvPr/>
        </p:nvSpPr>
        <p:spPr>
          <a:xfrm>
            <a:off x="372414" y="1013048"/>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Subscription_pack</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9" name="Straight Connector 8">
            <a:extLst>
              <a:ext uri="{FF2B5EF4-FFF2-40B4-BE49-F238E27FC236}">
                <a16:creationId xmlns:a16="http://schemas.microsoft.com/office/drawing/2014/main" id="{16AFCC49-294D-1DF2-BB89-B2FAA118278B}"/>
              </a:ext>
            </a:extLst>
          </p:cNvPr>
          <p:cNvCxnSpPr>
            <a:cxnSpLocks/>
          </p:cNvCxnSpPr>
          <p:nvPr/>
        </p:nvCxnSpPr>
        <p:spPr>
          <a:xfrm>
            <a:off x="478136" y="1501323"/>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D91F62E-F975-D331-BEE8-E427071C3300}"/>
              </a:ext>
            </a:extLst>
          </p:cNvPr>
          <p:cNvSpPr txBox="1"/>
          <p:nvPr/>
        </p:nvSpPr>
        <p:spPr>
          <a:xfrm>
            <a:off x="372413" y="5378080"/>
            <a:ext cx="6113173" cy="2472472"/>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Tracks users' subscriptions.</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user_id</a:t>
            </a:r>
            <a:r>
              <a:rPr lang="en-US" sz="1600" kern="100" dirty="0">
                <a:effectLst/>
                <a:latin typeface="Be Vietnam Pro" pitchFamily="2" charset="-93"/>
                <a:ea typeface="DengXian" panose="02010600030101010101" pitchFamily="2" charset="-122"/>
                <a:cs typeface="Times New Roman" panose="02020603050405020304" pitchFamily="18" charset="0"/>
              </a:rPr>
              <a:t>: 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pack_id</a:t>
            </a:r>
            <a:r>
              <a:rPr lang="en-US" sz="1600" kern="100" dirty="0">
                <a:effectLst/>
                <a:latin typeface="Be Vietnam Pro" pitchFamily="2" charset="-93"/>
                <a:ea typeface="DengXian" panose="02010600030101010101" pitchFamily="2" charset="-122"/>
                <a:cs typeface="Times New Roman" panose="02020603050405020304" pitchFamily="18" charset="0"/>
              </a:rPr>
              <a:t>: Identifier of the subscription plan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Subscription_pack.pack_id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start_time</a:t>
            </a:r>
            <a:r>
              <a:rPr lang="en-US" sz="1600" kern="100" dirty="0">
                <a:effectLst/>
                <a:latin typeface="Be Vietnam Pro" pitchFamily="2" charset="-93"/>
                <a:ea typeface="DengXian" panose="02010600030101010101" pitchFamily="2" charset="-122"/>
                <a:cs typeface="Times New Roman" panose="02020603050405020304" pitchFamily="18" charset="0"/>
              </a:rPr>
              <a:t>: Start date of the subscription (Primary Key in combination with </a:t>
            </a:r>
            <a:r>
              <a:rPr lang="en-US" sz="1600" kern="100" dirty="0" err="1">
                <a:effectLst/>
                <a:latin typeface="Be Vietnam Pro" pitchFamily="2" charset="-93"/>
                <a:ea typeface="DengXian" panose="02010600030101010101" pitchFamily="2" charset="-122"/>
                <a:cs typeface="Times New Roman" panose="02020603050405020304" pitchFamily="18" charset="0"/>
              </a:rPr>
              <a:t>user_id</a:t>
            </a:r>
            <a:r>
              <a:rPr lang="en-US" sz="1600" kern="100" dirty="0">
                <a:effectLst/>
                <a:latin typeface="Be Vietnam Pro" pitchFamily="2" charset="-93"/>
                <a:ea typeface="DengXian" panose="02010600030101010101" pitchFamily="2" charset="-122"/>
                <a:cs typeface="Times New Roman" panose="02020603050405020304" pitchFamily="18" charset="0"/>
              </a:rPr>
              <a:t> and </a:t>
            </a:r>
            <a:r>
              <a:rPr lang="en-US" sz="1600" kern="100" dirty="0" err="1">
                <a:effectLst/>
                <a:latin typeface="Be Vietnam Pro" pitchFamily="2" charset="-93"/>
                <a:ea typeface="DengXian" panose="02010600030101010101" pitchFamily="2" charset="-122"/>
                <a:cs typeface="Times New Roman" panose="02020603050405020304" pitchFamily="18" charset="0"/>
              </a:rPr>
              <a:t>pack_id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end_time</a:t>
            </a:r>
            <a:r>
              <a:rPr lang="en-US" sz="1600" kern="100" dirty="0">
                <a:effectLst/>
                <a:latin typeface="Be Vietnam Pro" pitchFamily="2" charset="-93"/>
                <a:ea typeface="DengXian" panose="02010600030101010101" pitchFamily="2" charset="-122"/>
                <a:cs typeface="Times New Roman" panose="02020603050405020304" pitchFamily="18" charset="0"/>
              </a:rPr>
              <a:t>: End date of the subscription, defaults to 'infinity'.</a:t>
            </a:r>
          </a:p>
        </p:txBody>
      </p:sp>
      <p:sp>
        <p:nvSpPr>
          <p:cNvPr id="12" name="TextBox 11">
            <a:extLst>
              <a:ext uri="{FF2B5EF4-FFF2-40B4-BE49-F238E27FC236}">
                <a16:creationId xmlns:a16="http://schemas.microsoft.com/office/drawing/2014/main" id="{B3833C56-A59B-2CE1-530C-9333EDD6942D}"/>
              </a:ext>
            </a:extLst>
          </p:cNvPr>
          <p:cNvSpPr txBox="1"/>
          <p:nvPr/>
        </p:nvSpPr>
        <p:spPr>
          <a:xfrm>
            <a:off x="372414" y="4710819"/>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Subscription</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06A398C8-105E-7474-E7EF-90E29036AA82}"/>
              </a:ext>
            </a:extLst>
          </p:cNvPr>
          <p:cNvCxnSpPr>
            <a:cxnSpLocks/>
          </p:cNvCxnSpPr>
          <p:nvPr/>
        </p:nvCxnSpPr>
        <p:spPr>
          <a:xfrm>
            <a:off x="478136" y="5199094"/>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4BAC4E-1F4D-F573-887B-2874EDA2B836}"/>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D3F27D52-D05C-38E8-4C49-CE3270F46BD6}"/>
              </a:ext>
            </a:extLst>
          </p:cNvPr>
          <p:cNvSpPr txBox="1"/>
          <p:nvPr/>
        </p:nvSpPr>
        <p:spPr>
          <a:xfrm>
            <a:off x="348584" y="1678152"/>
            <a:ext cx="6113173" cy="152862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Maps content items to their respective genres.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a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Content.content_id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r>
              <a:rPr lang="en-US" sz="1600" b="1" dirty="0" err="1">
                <a:effectLst/>
                <a:latin typeface="Be Vietnam Pro" pitchFamily="2" charset="-93"/>
                <a:ea typeface="DengXian" panose="02010600030101010101" pitchFamily="2" charset="-122"/>
                <a:cs typeface="Times New Roman" panose="02020603050405020304" pitchFamily="18" charset="0"/>
              </a:rPr>
              <a:t>genre_id</a:t>
            </a:r>
            <a:r>
              <a:rPr lang="en-US" sz="1600" b="1" dirty="0">
                <a:effectLst/>
                <a:latin typeface="Be Vietnam Pro" pitchFamily="2" charset="-93"/>
                <a:ea typeface="DengXian" panose="02010600030101010101" pitchFamily="2" charset="-122"/>
                <a:cs typeface="Times New Roman" panose="02020603050405020304" pitchFamily="18" charset="0"/>
              </a:rPr>
              <a:t>: </a:t>
            </a:r>
            <a:r>
              <a:rPr lang="en-US" sz="1600" dirty="0">
                <a:effectLst/>
                <a:latin typeface="Be Vietnam Pro" pitchFamily="2" charset="-93"/>
                <a:ea typeface="DengXian" panose="02010600030101010101" pitchFamily="2" charset="-122"/>
                <a:cs typeface="Times New Roman" panose="02020603050405020304" pitchFamily="18" charset="0"/>
              </a:rPr>
              <a:t>Identifier of the genre (Foreign Key referencing </a:t>
            </a:r>
            <a:r>
              <a:rPr lang="en-US" sz="1600" dirty="0" err="1">
                <a:effectLst/>
                <a:latin typeface="Be Vietnam Pro" pitchFamily="2" charset="-93"/>
                <a:ea typeface="DengXian" panose="02010600030101010101" pitchFamily="2" charset="-122"/>
                <a:cs typeface="Times New Roman" panose="02020603050405020304" pitchFamily="18" charset="0"/>
              </a:rPr>
              <a:t>Genre.genre_id</a:t>
            </a:r>
            <a:r>
              <a:rPr lang="en-US" sz="1600" dirty="0">
                <a:effectLst/>
                <a:latin typeface="Be Vietnam Pro" pitchFamily="2" charset="-93"/>
                <a:ea typeface="DengXian" panose="02010600030101010101" pitchFamily="2" charset="-122"/>
                <a:cs typeface="Times New Roman" panose="02020603050405020304" pitchFamily="18" charset="0"/>
              </a:rPr>
              <a:t>).</a:t>
            </a:r>
            <a:endParaRPr lang="en-US" sz="1600" kern="100" dirty="0">
              <a:effectLst/>
              <a:latin typeface="Be Vietnam Pro" pitchFamily="2" charset="-93"/>
              <a:ea typeface="DengXian" panose="02010600030101010101" pitchFamily="2" charset="-122"/>
              <a:cs typeface="Times New Roman" panose="02020603050405020304" pitchFamily="18" charset="0"/>
            </a:endParaRPr>
          </a:p>
        </p:txBody>
      </p:sp>
      <p:sp>
        <p:nvSpPr>
          <p:cNvPr id="21" name="TextBox 20">
            <a:extLst>
              <a:ext uri="{FF2B5EF4-FFF2-40B4-BE49-F238E27FC236}">
                <a16:creationId xmlns:a16="http://schemas.microsoft.com/office/drawing/2014/main" id="{5A623888-AEFA-7607-7B0D-2899B03BDB2A}"/>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Content_genre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47C88ECE-4C2D-D3C4-0BD4-4366BDC533EC}"/>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67E8DEC-7F51-083D-4BFC-1BED907B78B2}"/>
              </a:ext>
            </a:extLst>
          </p:cNvPr>
          <p:cNvSpPr txBox="1"/>
          <p:nvPr/>
        </p:nvSpPr>
        <p:spPr>
          <a:xfrm>
            <a:off x="454307" y="4362736"/>
            <a:ext cx="6113173" cy="1682512"/>
          </a:xfrm>
          <a:prstGeom prst="rect">
            <a:avLst/>
          </a:prstGeom>
          <a:noFill/>
        </p:spPr>
        <p:txBody>
          <a:bodyPr wrap="square">
            <a:spAutoFit/>
          </a:bodyPr>
          <a:lstStyle/>
          <a:p>
            <a:pPr>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Links content items to their cast members.</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content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cast_id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a cast member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Casts.cast_id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p:txBody>
      </p:sp>
      <p:sp>
        <p:nvSpPr>
          <p:cNvPr id="12" name="TextBox 11">
            <a:extLst>
              <a:ext uri="{FF2B5EF4-FFF2-40B4-BE49-F238E27FC236}">
                <a16:creationId xmlns:a16="http://schemas.microsoft.com/office/drawing/2014/main" id="{4660B205-FD9C-E2E9-9299-086FCE8B9FDE}"/>
              </a:ext>
            </a:extLst>
          </p:cNvPr>
          <p:cNvSpPr txBox="1"/>
          <p:nvPr/>
        </p:nvSpPr>
        <p:spPr>
          <a:xfrm>
            <a:off x="454308" y="3695474"/>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Content_cast</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2463F70C-ACA2-1029-57C5-925C37F761C2}"/>
              </a:ext>
            </a:extLst>
          </p:cNvPr>
          <p:cNvCxnSpPr>
            <a:cxnSpLocks/>
          </p:cNvCxnSpPr>
          <p:nvPr/>
        </p:nvCxnSpPr>
        <p:spPr>
          <a:xfrm>
            <a:off x="560030" y="4183749"/>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152B25E-0BC7-DBC2-BBB1-195B9E844249}"/>
              </a:ext>
            </a:extLst>
          </p:cNvPr>
          <p:cNvSpPr txBox="1"/>
          <p:nvPr/>
        </p:nvSpPr>
        <p:spPr>
          <a:xfrm>
            <a:off x="454307" y="7393248"/>
            <a:ext cx="6113173" cy="152862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Tracks users' favorite content.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a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Content.content_id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user_id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p:txBody>
      </p:sp>
      <p:sp>
        <p:nvSpPr>
          <p:cNvPr id="15" name="TextBox 14">
            <a:extLst>
              <a:ext uri="{FF2B5EF4-FFF2-40B4-BE49-F238E27FC236}">
                <a16:creationId xmlns:a16="http://schemas.microsoft.com/office/drawing/2014/main" id="{61EEC0E3-335F-E9DD-C325-63839792CBD7}"/>
              </a:ext>
            </a:extLst>
          </p:cNvPr>
          <p:cNvSpPr txBox="1"/>
          <p:nvPr/>
        </p:nvSpPr>
        <p:spPr>
          <a:xfrm>
            <a:off x="454308" y="6725986"/>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Favourite</a:t>
            </a:r>
            <a:r>
              <a:rPr lang="en-US" sz="2400" b="1" kern="100" dirty="0">
                <a:effectLst/>
                <a:latin typeface="Be Vietnam Pro" pitchFamily="2" charset="-93"/>
                <a:ea typeface="DengXian" panose="02010600030101010101" pitchFamily="2" charset="-122"/>
                <a:cs typeface="Times New Roman" panose="02020603050405020304" pitchFamily="18" charset="0"/>
              </a:rPr>
              <a:t> list</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02D219F9-7BE1-460E-3589-9920A1624633}"/>
              </a:ext>
            </a:extLst>
          </p:cNvPr>
          <p:cNvCxnSpPr>
            <a:cxnSpLocks/>
          </p:cNvCxnSpPr>
          <p:nvPr/>
        </p:nvCxnSpPr>
        <p:spPr>
          <a:xfrm>
            <a:off x="560030" y="7214261"/>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6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9C0781-E68C-7996-F5F1-3A70251C0B53}"/>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AC5B516-1D92-D556-F9B6-55A02407A038}"/>
              </a:ext>
            </a:extLst>
          </p:cNvPr>
          <p:cNvSpPr txBox="1"/>
          <p:nvPr/>
        </p:nvSpPr>
        <p:spPr>
          <a:xfrm>
            <a:off x="348584" y="1678152"/>
            <a:ext cx="6113173" cy="152862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Represents the available languages.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language_id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language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language_name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Name of the language (e.g., 'English', 'Spanish').</a:t>
            </a:r>
          </a:p>
        </p:txBody>
      </p:sp>
      <p:sp>
        <p:nvSpPr>
          <p:cNvPr id="21" name="TextBox 20">
            <a:extLst>
              <a:ext uri="{FF2B5EF4-FFF2-40B4-BE49-F238E27FC236}">
                <a16:creationId xmlns:a16="http://schemas.microsoft.com/office/drawing/2014/main" id="{25E1A4F2-F7AD-ABD3-3957-A8340059A1AE}"/>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Language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2EA35BF7-4242-95FD-9EFC-E06A320109BD}"/>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709E606-7FD4-200A-5727-BF4C79C9CC3A}"/>
              </a:ext>
            </a:extLst>
          </p:cNvPr>
          <p:cNvSpPr txBox="1"/>
          <p:nvPr/>
        </p:nvSpPr>
        <p:spPr>
          <a:xfrm>
            <a:off x="454307" y="4362736"/>
            <a:ext cx="6113173" cy="1874552"/>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Tracks languages in which content is available.</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content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language_id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language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Language.language_id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p:txBody>
      </p:sp>
      <p:sp>
        <p:nvSpPr>
          <p:cNvPr id="12" name="TextBox 11">
            <a:extLst>
              <a:ext uri="{FF2B5EF4-FFF2-40B4-BE49-F238E27FC236}">
                <a16:creationId xmlns:a16="http://schemas.microsoft.com/office/drawing/2014/main" id="{86AF26A7-BA74-38EE-458C-152AE5C2B1ED}"/>
              </a:ext>
            </a:extLst>
          </p:cNvPr>
          <p:cNvSpPr txBox="1"/>
          <p:nvPr/>
        </p:nvSpPr>
        <p:spPr>
          <a:xfrm>
            <a:off x="454308" y="3695474"/>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Language_available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E1D79F43-C200-FC6A-7DCA-26909AA62F36}"/>
              </a:ext>
            </a:extLst>
          </p:cNvPr>
          <p:cNvCxnSpPr>
            <a:cxnSpLocks/>
          </p:cNvCxnSpPr>
          <p:nvPr/>
        </p:nvCxnSpPr>
        <p:spPr>
          <a:xfrm>
            <a:off x="560030" y="4183749"/>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8DD88AE7-F6AC-FFF3-044B-B38532881C7E}"/>
              </a:ext>
            </a:extLst>
          </p:cNvPr>
          <p:cNvSpPr txBox="1"/>
          <p:nvPr/>
        </p:nvSpPr>
        <p:spPr>
          <a:xfrm>
            <a:off x="454307" y="7393248"/>
            <a:ext cx="6113173" cy="1874552"/>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Maps countries to their officially supported languages.</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country_id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country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Country.country_id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language_id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language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Language.language_id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p:txBody>
      </p:sp>
      <p:sp>
        <p:nvSpPr>
          <p:cNvPr id="15" name="TextBox 14">
            <a:extLst>
              <a:ext uri="{FF2B5EF4-FFF2-40B4-BE49-F238E27FC236}">
                <a16:creationId xmlns:a16="http://schemas.microsoft.com/office/drawing/2014/main" id="{4BC79834-EE5B-FEAA-FF9C-143501DCB730}"/>
              </a:ext>
            </a:extLst>
          </p:cNvPr>
          <p:cNvSpPr txBox="1"/>
          <p:nvPr/>
        </p:nvSpPr>
        <p:spPr>
          <a:xfrm>
            <a:off x="454308" y="6725986"/>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Country_language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8E411E65-17EA-A92A-2832-FEBBC8988C08}"/>
              </a:ext>
            </a:extLst>
          </p:cNvPr>
          <p:cNvCxnSpPr>
            <a:cxnSpLocks/>
          </p:cNvCxnSpPr>
          <p:nvPr/>
        </p:nvCxnSpPr>
        <p:spPr>
          <a:xfrm>
            <a:off x="560030" y="7214261"/>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24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97BBA4-EA5A-0E8A-9186-02EF738921C3}"/>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88F56B2-5A28-B767-F19B-23143BF5177E}"/>
              </a:ext>
            </a:extLst>
          </p:cNvPr>
          <p:cNvSpPr txBox="1"/>
          <p:nvPr/>
        </p:nvSpPr>
        <p:spPr>
          <a:xfrm>
            <a:off x="348584" y="1678152"/>
            <a:ext cx="6113173" cy="3662541"/>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Tracks users' viewing activities on the platform.</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user_id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Episode.content_id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episode_no</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Episode number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Episode.episode_no</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view_time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Timestamp of when the viewing occurred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check_point</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The timestamp in the video where the user paused or stopped.</a:t>
            </a:r>
          </a:p>
          <a:p>
            <a:pPr lvl="0">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PK(</a:t>
            </a:r>
            <a:r>
              <a:rPr lang="en-US" sz="1600" b="1" kern="100" dirty="0" err="1">
                <a:latin typeface="Be Vietnam Pro" pitchFamily="2" charset="-93"/>
                <a:ea typeface="DengXian" panose="02010600030101010101" pitchFamily="2" charset="-122"/>
                <a:cs typeface="Times New Roman" panose="02020603050405020304" pitchFamily="18" charset="0"/>
              </a:rPr>
              <a:t>user_id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b="1" kern="100" dirty="0" err="1">
                <a:latin typeface="Be Vietnam Pro" pitchFamily="2" charset="-93"/>
                <a:ea typeface="DengXian" panose="02010600030101010101" pitchFamily="2" charset="-122"/>
                <a:cs typeface="Times New Roman" panose="02020603050405020304" pitchFamily="18" charset="0"/>
              </a:rPr>
              <a:t>content_id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b="1" kern="100" dirty="0" err="1">
                <a:latin typeface="Be Vietnam Pro" pitchFamily="2" charset="-93"/>
                <a:ea typeface="DengXian" panose="02010600030101010101" pitchFamily="2" charset="-122"/>
                <a:cs typeface="Times New Roman" panose="02020603050405020304" pitchFamily="18" charset="0"/>
              </a:rPr>
              <a:t>episode_id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b="1" kern="100" dirty="0" err="1">
                <a:latin typeface="Be Vietnam Pro" pitchFamily="2" charset="-93"/>
                <a:ea typeface="DengXian" panose="02010600030101010101" pitchFamily="2" charset="-122"/>
                <a:cs typeface="Times New Roman" panose="02020603050405020304" pitchFamily="18" charset="0"/>
              </a:rPr>
              <a:t>view_time</a:t>
            </a:r>
            <a:r>
              <a:rPr lang="en-US" sz="1600" b="1" kern="100" dirty="0">
                <a:latin typeface="Be Vietnam Pro" pitchFamily="2" charset="-93"/>
                <a:ea typeface="DengXian" panose="02010600030101010101" pitchFamily="2" charset="-122"/>
                <a:cs typeface="Times New Roman" panose="02020603050405020304" pitchFamily="18" charset="0"/>
              </a:rPr>
              <a:t>)</a:t>
            </a:r>
            <a:endParaRPr lang="en-US" sz="1600" b="1" kern="100" dirty="0">
              <a:effectLst/>
              <a:latin typeface="Be Vietnam Pro" pitchFamily="2" charset="-93"/>
              <a:ea typeface="DengXian" panose="02010600030101010101" pitchFamily="2" charset="-122"/>
              <a:cs typeface="Times New Roman" panose="02020603050405020304" pitchFamily="18" charset="0"/>
            </a:endParaRPr>
          </a:p>
        </p:txBody>
      </p:sp>
      <p:sp>
        <p:nvSpPr>
          <p:cNvPr id="21" name="TextBox 20">
            <a:extLst>
              <a:ext uri="{FF2B5EF4-FFF2-40B4-BE49-F238E27FC236}">
                <a16:creationId xmlns:a16="http://schemas.microsoft.com/office/drawing/2014/main" id="{0A25522C-0DAC-4093-72A4-BE9D01D8BA2D}"/>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View_history</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DA412720-3364-3571-8D83-E56F6C50F3E1}"/>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45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597CFC-C354-AB4F-CD9F-92A8BA4BD5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F3BBFD-03BA-A0F1-9F2D-DB754F014E50}"/>
              </a:ext>
            </a:extLst>
          </p:cNvPr>
          <p:cNvSpPr txBox="1"/>
          <p:nvPr/>
        </p:nvSpPr>
        <p:spPr>
          <a:xfrm>
            <a:off x="378080" y="561206"/>
            <a:ext cx="3380809" cy="707886"/>
          </a:xfrm>
          <a:prstGeom prst="rect">
            <a:avLst/>
          </a:prstGeom>
          <a:noFill/>
        </p:spPr>
        <p:txBody>
          <a:bodyPr wrap="square" rtlCol="0">
            <a:spAutoFit/>
          </a:bodyPr>
          <a:lstStyle/>
          <a:p>
            <a:r>
              <a:rPr lang="en-US" sz="4000" dirty="0">
                <a:latin typeface="#9Slide03 BoosterNextFYBlack" panose="02000A03000000020004" pitchFamily="2" charset="-93"/>
              </a:rPr>
              <a:t>05. TRIGGER</a:t>
            </a:r>
            <a:endParaRPr lang="en-US" sz="24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1C8B71F5-260F-9DEB-FB85-1AFAC947B299}"/>
              </a:ext>
            </a:extLst>
          </p:cNvPr>
          <p:cNvSpPr txBox="1"/>
          <p:nvPr/>
        </p:nvSpPr>
        <p:spPr>
          <a:xfrm>
            <a:off x="378080" y="1700575"/>
            <a:ext cx="5641720" cy="861774"/>
          </a:xfrm>
          <a:prstGeom prst="rect">
            <a:avLst/>
          </a:prstGeom>
          <a:noFill/>
        </p:spPr>
        <p:txBody>
          <a:bodyPr wrap="square" rtlCol="0">
            <a:spAutoFit/>
          </a:bodyPr>
          <a:lstStyle/>
          <a:p>
            <a:r>
              <a:rPr lang="en-US" sz="2500" b="1" dirty="0">
                <a:solidFill>
                  <a:srgbClr val="FF3300"/>
                </a:solidFill>
                <a:latin typeface="Be Vietnam Pro" pitchFamily="2" charset="-93"/>
              </a:rPr>
              <a:t>Trigger 1: </a:t>
            </a:r>
          </a:p>
          <a:p>
            <a:r>
              <a:rPr lang="en-US" sz="2500" b="1" dirty="0" err="1">
                <a:latin typeface="Be Vietnam Pro" pitchFamily="2" charset="-93"/>
              </a:rPr>
              <a:t>update_content_rating</a:t>
            </a:r>
            <a:r>
              <a:rPr lang="en-US" sz="2500" b="1" dirty="0">
                <a:latin typeface="Be Vietnam Pro" pitchFamily="2" charset="-93"/>
              </a:rPr>
              <a:t> </a:t>
            </a:r>
          </a:p>
        </p:txBody>
      </p:sp>
      <p:sp>
        <p:nvSpPr>
          <p:cNvPr id="5" name="TextBox 4">
            <a:extLst>
              <a:ext uri="{FF2B5EF4-FFF2-40B4-BE49-F238E27FC236}">
                <a16:creationId xmlns:a16="http://schemas.microsoft.com/office/drawing/2014/main" id="{1636002E-C5B7-A5CD-F458-73FD6ED1D681}"/>
              </a:ext>
            </a:extLst>
          </p:cNvPr>
          <p:cNvSpPr txBox="1"/>
          <p:nvPr/>
        </p:nvSpPr>
        <p:spPr>
          <a:xfrm>
            <a:off x="378080" y="2704777"/>
            <a:ext cx="5931280" cy="1200329"/>
          </a:xfrm>
          <a:prstGeom prst="rect">
            <a:avLst/>
          </a:prstGeom>
          <a:noFill/>
        </p:spPr>
        <p:txBody>
          <a:bodyPr wrap="square" rtlCol="0">
            <a:spAutoFit/>
          </a:bodyPr>
          <a:lstStyle/>
          <a:p>
            <a:pPr algn="just"/>
            <a:r>
              <a:rPr lang="en-US" dirty="0">
                <a:latin typeface="Be Vietnam Pro" pitchFamily="2" charset="-93"/>
              </a:rPr>
              <a:t>This trigger will update the average rating attributes of each content in table Content whenever a record of rating of that content is inserted or deleted in </a:t>
            </a:r>
            <a:r>
              <a:rPr lang="en-US" b="1" dirty="0">
                <a:latin typeface="Be Vietnam Pro" pitchFamily="2" charset="-93"/>
              </a:rPr>
              <a:t>Rate</a:t>
            </a:r>
            <a:r>
              <a:rPr lang="en-US" dirty="0">
                <a:latin typeface="Be Vietnam Pro" pitchFamily="2" charset="-93"/>
              </a:rPr>
              <a:t> table. </a:t>
            </a:r>
          </a:p>
        </p:txBody>
      </p:sp>
      <p:sp>
        <p:nvSpPr>
          <p:cNvPr id="6" name="TextBox 5">
            <a:extLst>
              <a:ext uri="{FF2B5EF4-FFF2-40B4-BE49-F238E27FC236}">
                <a16:creationId xmlns:a16="http://schemas.microsoft.com/office/drawing/2014/main" id="{8C16DFD6-AC4B-8270-A2D4-08550E307698}"/>
              </a:ext>
            </a:extLst>
          </p:cNvPr>
          <p:cNvSpPr txBox="1"/>
          <p:nvPr/>
        </p:nvSpPr>
        <p:spPr>
          <a:xfrm>
            <a:off x="378080" y="4254588"/>
            <a:ext cx="5931280" cy="861774"/>
          </a:xfrm>
          <a:prstGeom prst="rect">
            <a:avLst/>
          </a:prstGeom>
          <a:noFill/>
        </p:spPr>
        <p:txBody>
          <a:bodyPr wrap="square" rtlCol="0">
            <a:spAutoFit/>
          </a:bodyPr>
          <a:lstStyle/>
          <a:p>
            <a:r>
              <a:rPr lang="en-US" sz="2500" b="1" dirty="0">
                <a:solidFill>
                  <a:srgbClr val="FF3300"/>
                </a:solidFill>
                <a:latin typeface="Be Vietnam Pro" pitchFamily="2" charset="-93"/>
              </a:rPr>
              <a:t>Trigger 2:</a:t>
            </a:r>
          </a:p>
          <a:p>
            <a:r>
              <a:rPr lang="en-US" sz="2500" b="1" dirty="0" err="1">
                <a:latin typeface="Be Vietnam Pro" pitchFamily="2" charset="-93"/>
              </a:rPr>
              <a:t>check_subscription_overlapping</a:t>
            </a:r>
            <a:endParaRPr lang="en-US" sz="2500" b="1" dirty="0">
              <a:latin typeface="Be Vietnam Pro" pitchFamily="2" charset="-93"/>
            </a:endParaRPr>
          </a:p>
        </p:txBody>
      </p:sp>
      <p:sp>
        <p:nvSpPr>
          <p:cNvPr id="7" name="TextBox 6">
            <a:extLst>
              <a:ext uri="{FF2B5EF4-FFF2-40B4-BE49-F238E27FC236}">
                <a16:creationId xmlns:a16="http://schemas.microsoft.com/office/drawing/2014/main" id="{B0780177-E2A3-E4FE-5EDE-A9AA34F43B1C}"/>
              </a:ext>
            </a:extLst>
          </p:cNvPr>
          <p:cNvSpPr txBox="1"/>
          <p:nvPr/>
        </p:nvSpPr>
        <p:spPr>
          <a:xfrm>
            <a:off x="378080" y="5298204"/>
            <a:ext cx="5931280" cy="1477328"/>
          </a:xfrm>
          <a:prstGeom prst="rect">
            <a:avLst/>
          </a:prstGeom>
          <a:noFill/>
        </p:spPr>
        <p:txBody>
          <a:bodyPr wrap="square" rtlCol="0">
            <a:spAutoFit/>
          </a:bodyPr>
          <a:lstStyle/>
          <a:p>
            <a:pPr algn="just"/>
            <a:r>
              <a:rPr lang="en-US" dirty="0">
                <a:latin typeface="Be Vietnam Pro" pitchFamily="2" charset="-93"/>
              </a:rPr>
              <a:t>This trigger will check whether a user can subscribe to a new pack. The condition is that the access level of the new pack must be greater than the current pack. If the condition is false, the trigger will raise exception.</a:t>
            </a:r>
          </a:p>
        </p:txBody>
      </p:sp>
      <p:sp>
        <p:nvSpPr>
          <p:cNvPr id="8" name="TextBox 7">
            <a:extLst>
              <a:ext uri="{FF2B5EF4-FFF2-40B4-BE49-F238E27FC236}">
                <a16:creationId xmlns:a16="http://schemas.microsoft.com/office/drawing/2014/main" id="{191B0D80-6341-66EC-077D-97689505EF80}"/>
              </a:ext>
            </a:extLst>
          </p:cNvPr>
          <p:cNvSpPr txBox="1"/>
          <p:nvPr/>
        </p:nvSpPr>
        <p:spPr>
          <a:xfrm>
            <a:off x="378080" y="6957374"/>
            <a:ext cx="5931280" cy="861774"/>
          </a:xfrm>
          <a:prstGeom prst="rect">
            <a:avLst/>
          </a:prstGeom>
          <a:noFill/>
        </p:spPr>
        <p:txBody>
          <a:bodyPr wrap="square" rtlCol="0">
            <a:spAutoFit/>
          </a:bodyPr>
          <a:lstStyle/>
          <a:p>
            <a:r>
              <a:rPr lang="en-US" sz="2500" b="1" dirty="0">
                <a:solidFill>
                  <a:srgbClr val="FF3300"/>
                </a:solidFill>
                <a:latin typeface="Be Vietnam Pro" pitchFamily="2" charset="-93"/>
              </a:rPr>
              <a:t>Trigger 3: </a:t>
            </a:r>
            <a:endParaRPr lang="en-US" sz="2500" b="1" dirty="0">
              <a:latin typeface="Be Vietnam Pro" pitchFamily="2" charset="-93"/>
            </a:endParaRPr>
          </a:p>
          <a:p>
            <a:r>
              <a:rPr lang="en-US" sz="2500" b="1" dirty="0" err="1">
                <a:latin typeface="Be Vietnam Pro" pitchFamily="2" charset="-93"/>
              </a:rPr>
              <a:t>new_user_pack</a:t>
            </a:r>
            <a:endParaRPr lang="en-US" sz="2500" b="1" dirty="0">
              <a:latin typeface="Be Vietnam Pro" pitchFamily="2" charset="-93"/>
            </a:endParaRPr>
          </a:p>
        </p:txBody>
      </p:sp>
      <p:sp>
        <p:nvSpPr>
          <p:cNvPr id="9" name="TextBox 8">
            <a:extLst>
              <a:ext uri="{FF2B5EF4-FFF2-40B4-BE49-F238E27FC236}">
                <a16:creationId xmlns:a16="http://schemas.microsoft.com/office/drawing/2014/main" id="{6CDF916D-F0F0-EE19-C2B2-A75FE376C583}"/>
              </a:ext>
            </a:extLst>
          </p:cNvPr>
          <p:cNvSpPr txBox="1"/>
          <p:nvPr/>
        </p:nvSpPr>
        <p:spPr>
          <a:xfrm>
            <a:off x="378080" y="8000990"/>
            <a:ext cx="5931280" cy="923330"/>
          </a:xfrm>
          <a:prstGeom prst="rect">
            <a:avLst/>
          </a:prstGeom>
          <a:noFill/>
        </p:spPr>
        <p:txBody>
          <a:bodyPr wrap="square" rtlCol="0">
            <a:spAutoFit/>
          </a:bodyPr>
          <a:lstStyle/>
          <a:p>
            <a:pPr algn="just"/>
            <a:r>
              <a:rPr lang="en-US" dirty="0">
                <a:latin typeface="Be Vietnam Pro" pitchFamily="2" charset="-93"/>
              </a:rPr>
              <a:t>Whenever there is a new user, this trigger will automatically add a subscription record for that user with the free pack with unlimited duration.</a:t>
            </a:r>
          </a:p>
        </p:txBody>
      </p:sp>
    </p:spTree>
    <p:extLst>
      <p:ext uri="{BB962C8B-B14F-4D97-AF65-F5344CB8AC3E}">
        <p14:creationId xmlns:p14="http://schemas.microsoft.com/office/powerpoint/2010/main" val="420674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C0A246-2162-B74C-53CC-FFE5C3C89F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42E638-8416-FDCD-BCD4-AB7DD2588FDF}"/>
              </a:ext>
            </a:extLst>
          </p:cNvPr>
          <p:cNvSpPr txBox="1"/>
          <p:nvPr/>
        </p:nvSpPr>
        <p:spPr>
          <a:xfrm>
            <a:off x="378080" y="561206"/>
            <a:ext cx="3380809" cy="707886"/>
          </a:xfrm>
          <a:prstGeom prst="rect">
            <a:avLst/>
          </a:prstGeom>
          <a:noFill/>
        </p:spPr>
        <p:txBody>
          <a:bodyPr wrap="square" rtlCol="0">
            <a:spAutoFit/>
          </a:bodyPr>
          <a:lstStyle/>
          <a:p>
            <a:r>
              <a:rPr lang="en-US" sz="4000" dirty="0">
                <a:latin typeface="#9Slide03 BoosterNextFYBlack" panose="02000A03000000020004" pitchFamily="2" charset="-93"/>
              </a:rPr>
              <a:t>05. TRIGGER</a:t>
            </a:r>
            <a:endParaRPr lang="en-US" sz="24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F3328B34-A95F-7A42-3BD1-CDA87069046B}"/>
              </a:ext>
            </a:extLst>
          </p:cNvPr>
          <p:cNvSpPr txBox="1"/>
          <p:nvPr/>
        </p:nvSpPr>
        <p:spPr>
          <a:xfrm>
            <a:off x="378080" y="1517695"/>
            <a:ext cx="5641720" cy="861774"/>
          </a:xfrm>
          <a:prstGeom prst="rect">
            <a:avLst/>
          </a:prstGeom>
          <a:noFill/>
        </p:spPr>
        <p:txBody>
          <a:bodyPr wrap="square" rtlCol="0">
            <a:spAutoFit/>
          </a:bodyPr>
          <a:lstStyle/>
          <a:p>
            <a:r>
              <a:rPr lang="en-US" sz="2500" b="1" dirty="0">
                <a:solidFill>
                  <a:srgbClr val="FF3300"/>
                </a:solidFill>
                <a:latin typeface="Be Vietnam Pro" pitchFamily="2" charset="-93"/>
              </a:rPr>
              <a:t>Trigger 4: </a:t>
            </a:r>
          </a:p>
          <a:p>
            <a:r>
              <a:rPr lang="en-US" sz="2500" b="1" dirty="0" err="1">
                <a:latin typeface="Be Vietnam Pro" pitchFamily="2" charset="-93"/>
              </a:rPr>
              <a:t>check_user_can_rate_content</a:t>
            </a:r>
            <a:endParaRPr lang="en-US" sz="2500" b="1" dirty="0">
              <a:latin typeface="Be Vietnam Pro" pitchFamily="2" charset="-93"/>
            </a:endParaRPr>
          </a:p>
        </p:txBody>
      </p:sp>
      <p:sp>
        <p:nvSpPr>
          <p:cNvPr id="5" name="TextBox 4">
            <a:extLst>
              <a:ext uri="{FF2B5EF4-FFF2-40B4-BE49-F238E27FC236}">
                <a16:creationId xmlns:a16="http://schemas.microsoft.com/office/drawing/2014/main" id="{1DD662B4-4B12-EA3A-C117-C23F7DF8689E}"/>
              </a:ext>
            </a:extLst>
          </p:cNvPr>
          <p:cNvSpPr txBox="1"/>
          <p:nvPr/>
        </p:nvSpPr>
        <p:spPr>
          <a:xfrm>
            <a:off x="378080" y="2521897"/>
            <a:ext cx="5931280" cy="1477328"/>
          </a:xfrm>
          <a:prstGeom prst="rect">
            <a:avLst/>
          </a:prstGeom>
          <a:noFill/>
        </p:spPr>
        <p:txBody>
          <a:bodyPr wrap="square" rtlCol="0">
            <a:spAutoFit/>
          </a:bodyPr>
          <a:lstStyle/>
          <a:p>
            <a:pPr algn="just"/>
            <a:r>
              <a:rPr lang="en-US" dirty="0">
                <a:latin typeface="Be Vietnam Pro" pitchFamily="2" charset="-93"/>
              </a:rPr>
              <a:t>This trigger check if a user can rate a content. If a user haven’t finished any episode of that content, they cannot rate it. If we try to add a new record into </a:t>
            </a:r>
            <a:r>
              <a:rPr lang="en-US" b="1" dirty="0">
                <a:latin typeface="Be Vietnam Pro" pitchFamily="2" charset="-93"/>
              </a:rPr>
              <a:t>Rate</a:t>
            </a:r>
            <a:r>
              <a:rPr lang="en-US" dirty="0">
                <a:latin typeface="Be Vietnam Pro" pitchFamily="2" charset="-93"/>
              </a:rPr>
              <a:t> table, the database will raise an exception.</a:t>
            </a:r>
          </a:p>
        </p:txBody>
      </p:sp>
      <p:sp>
        <p:nvSpPr>
          <p:cNvPr id="6" name="TextBox 5">
            <a:extLst>
              <a:ext uri="{FF2B5EF4-FFF2-40B4-BE49-F238E27FC236}">
                <a16:creationId xmlns:a16="http://schemas.microsoft.com/office/drawing/2014/main" id="{AB8C8081-6799-1491-C8A4-2AEA204D9B88}"/>
              </a:ext>
            </a:extLst>
          </p:cNvPr>
          <p:cNvSpPr txBox="1"/>
          <p:nvPr/>
        </p:nvSpPr>
        <p:spPr>
          <a:xfrm>
            <a:off x="378080" y="4339233"/>
            <a:ext cx="5931280" cy="861774"/>
          </a:xfrm>
          <a:prstGeom prst="rect">
            <a:avLst/>
          </a:prstGeom>
          <a:noFill/>
        </p:spPr>
        <p:txBody>
          <a:bodyPr wrap="square" rtlCol="0">
            <a:spAutoFit/>
          </a:bodyPr>
          <a:lstStyle/>
          <a:p>
            <a:r>
              <a:rPr lang="en-US" sz="2500" b="1" dirty="0">
                <a:solidFill>
                  <a:srgbClr val="FF3300"/>
                </a:solidFill>
                <a:latin typeface="Be Vietnam Pro" pitchFamily="2" charset="-93"/>
              </a:rPr>
              <a:t>Trigger 5:</a:t>
            </a:r>
          </a:p>
          <a:p>
            <a:r>
              <a:rPr lang="en-US" sz="2500" b="1" dirty="0" err="1">
                <a:latin typeface="Be Vietnam Pro" pitchFamily="2" charset="-93"/>
              </a:rPr>
              <a:t>check_user_access</a:t>
            </a:r>
            <a:endParaRPr lang="en-US" sz="2500" b="1" dirty="0">
              <a:latin typeface="Be Vietnam Pro" pitchFamily="2" charset="-93"/>
            </a:endParaRPr>
          </a:p>
        </p:txBody>
      </p:sp>
      <p:sp>
        <p:nvSpPr>
          <p:cNvPr id="7" name="TextBox 6">
            <a:extLst>
              <a:ext uri="{FF2B5EF4-FFF2-40B4-BE49-F238E27FC236}">
                <a16:creationId xmlns:a16="http://schemas.microsoft.com/office/drawing/2014/main" id="{EA79D721-F615-59BF-F0EA-52D30932B39A}"/>
              </a:ext>
            </a:extLst>
          </p:cNvPr>
          <p:cNvSpPr txBox="1"/>
          <p:nvPr/>
        </p:nvSpPr>
        <p:spPr>
          <a:xfrm>
            <a:off x="378080" y="5382849"/>
            <a:ext cx="5931280" cy="1477328"/>
          </a:xfrm>
          <a:prstGeom prst="rect">
            <a:avLst/>
          </a:prstGeom>
          <a:noFill/>
        </p:spPr>
        <p:txBody>
          <a:bodyPr wrap="square" rtlCol="0">
            <a:spAutoFit/>
          </a:bodyPr>
          <a:lstStyle/>
          <a:p>
            <a:pPr algn="just"/>
            <a:r>
              <a:rPr lang="en-US" dirty="0">
                <a:latin typeface="Be Vietnam Pro" pitchFamily="2" charset="-93"/>
              </a:rPr>
              <a:t>This trigger checks whether users can access a content based on their current subscribed pack. If a user cannot access into a content, inserting new record into </a:t>
            </a:r>
            <a:r>
              <a:rPr lang="en-US" b="1" dirty="0" err="1">
                <a:latin typeface="Be Vietnam Pro" pitchFamily="2" charset="-93"/>
              </a:rPr>
              <a:t>View_history</a:t>
            </a:r>
            <a:r>
              <a:rPr lang="en-US" b="1" dirty="0">
                <a:latin typeface="Be Vietnam Pro" pitchFamily="2" charset="-93"/>
              </a:rPr>
              <a:t> </a:t>
            </a:r>
            <a:r>
              <a:rPr lang="en-US" dirty="0">
                <a:latin typeface="Be Vietnam Pro" pitchFamily="2" charset="-93"/>
              </a:rPr>
              <a:t>corresponding to that user and that content will raise an exception.</a:t>
            </a:r>
          </a:p>
        </p:txBody>
      </p:sp>
      <p:sp>
        <p:nvSpPr>
          <p:cNvPr id="8" name="TextBox 7">
            <a:extLst>
              <a:ext uri="{FF2B5EF4-FFF2-40B4-BE49-F238E27FC236}">
                <a16:creationId xmlns:a16="http://schemas.microsoft.com/office/drawing/2014/main" id="{4D9C9F89-BB82-F8C8-40A7-CC90BED401AD}"/>
              </a:ext>
            </a:extLst>
          </p:cNvPr>
          <p:cNvSpPr txBox="1"/>
          <p:nvPr/>
        </p:nvSpPr>
        <p:spPr>
          <a:xfrm>
            <a:off x="378080" y="7270619"/>
            <a:ext cx="5931280" cy="861774"/>
          </a:xfrm>
          <a:prstGeom prst="rect">
            <a:avLst/>
          </a:prstGeom>
          <a:noFill/>
        </p:spPr>
        <p:txBody>
          <a:bodyPr wrap="square" rtlCol="0">
            <a:spAutoFit/>
          </a:bodyPr>
          <a:lstStyle/>
          <a:p>
            <a:r>
              <a:rPr lang="en-US" sz="2500" b="1" dirty="0">
                <a:solidFill>
                  <a:srgbClr val="FF3300"/>
                </a:solidFill>
                <a:latin typeface="Be Vietnam Pro" pitchFamily="2" charset="-93"/>
              </a:rPr>
              <a:t>Trigger 6: </a:t>
            </a:r>
            <a:endParaRPr lang="en-US" sz="2500" b="1" dirty="0">
              <a:latin typeface="Be Vietnam Pro" pitchFamily="2" charset="-93"/>
            </a:endParaRPr>
          </a:p>
          <a:p>
            <a:r>
              <a:rPr lang="en-US" sz="2500" b="1" dirty="0" err="1">
                <a:latin typeface="Be Vietnam Pro" pitchFamily="2" charset="-93"/>
              </a:rPr>
              <a:t>before_rate_insert</a:t>
            </a:r>
            <a:endParaRPr lang="en-US" sz="2500" b="1" dirty="0">
              <a:latin typeface="Be Vietnam Pro" pitchFamily="2" charset="-93"/>
            </a:endParaRPr>
          </a:p>
        </p:txBody>
      </p:sp>
      <p:sp>
        <p:nvSpPr>
          <p:cNvPr id="9" name="TextBox 8">
            <a:extLst>
              <a:ext uri="{FF2B5EF4-FFF2-40B4-BE49-F238E27FC236}">
                <a16:creationId xmlns:a16="http://schemas.microsoft.com/office/drawing/2014/main" id="{664FD010-1B89-9F4B-935A-0D09956978BC}"/>
              </a:ext>
            </a:extLst>
          </p:cNvPr>
          <p:cNvSpPr txBox="1"/>
          <p:nvPr/>
        </p:nvSpPr>
        <p:spPr>
          <a:xfrm>
            <a:off x="378080" y="8314235"/>
            <a:ext cx="5931280" cy="1200329"/>
          </a:xfrm>
          <a:prstGeom prst="rect">
            <a:avLst/>
          </a:prstGeom>
          <a:noFill/>
        </p:spPr>
        <p:txBody>
          <a:bodyPr wrap="square" rtlCol="0">
            <a:spAutoFit/>
          </a:bodyPr>
          <a:lstStyle/>
          <a:p>
            <a:pPr algn="just"/>
            <a:r>
              <a:rPr lang="en-US" dirty="0">
                <a:latin typeface="Be Vietnam Pro" pitchFamily="2" charset="-93"/>
              </a:rPr>
              <a:t>This will delete old record of users’ rating to a content if they are trying to rate that content again. This makes sure that there is only a record corresponding to a pair of user and content.</a:t>
            </a:r>
          </a:p>
        </p:txBody>
      </p:sp>
    </p:spTree>
    <p:extLst>
      <p:ext uri="{BB962C8B-B14F-4D97-AF65-F5344CB8AC3E}">
        <p14:creationId xmlns:p14="http://schemas.microsoft.com/office/powerpoint/2010/main" val="309232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1B8291-70FE-2EF0-2953-5FE79A6F130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1BEFACA-1FE1-FE28-30F9-656363BDD192}"/>
              </a:ext>
            </a:extLst>
          </p:cNvPr>
          <p:cNvSpPr txBox="1"/>
          <p:nvPr/>
        </p:nvSpPr>
        <p:spPr>
          <a:xfrm>
            <a:off x="420071" y="371069"/>
            <a:ext cx="3981548" cy="1200329"/>
          </a:xfrm>
          <a:prstGeom prst="rect">
            <a:avLst/>
          </a:prstGeom>
          <a:noFill/>
        </p:spPr>
        <p:txBody>
          <a:bodyPr wrap="square" rtlCol="0">
            <a:spAutoFit/>
          </a:bodyPr>
          <a:lstStyle/>
          <a:p>
            <a:r>
              <a:rPr lang="en-US" sz="3600" dirty="0">
                <a:latin typeface="#9Slide03 BoosterNextFYBlack" panose="02000A03000000020004" pitchFamily="2" charset="-93"/>
              </a:rPr>
              <a:t>PROJECT DISTRIBUTION</a:t>
            </a:r>
          </a:p>
        </p:txBody>
      </p:sp>
      <p:sp>
        <p:nvSpPr>
          <p:cNvPr id="9" name="TextBox 8">
            <a:extLst>
              <a:ext uri="{FF2B5EF4-FFF2-40B4-BE49-F238E27FC236}">
                <a16:creationId xmlns:a16="http://schemas.microsoft.com/office/drawing/2014/main" id="{73B20D59-579E-A2DE-7BFA-97D6BAC77DE3}"/>
              </a:ext>
            </a:extLst>
          </p:cNvPr>
          <p:cNvSpPr txBox="1"/>
          <p:nvPr/>
        </p:nvSpPr>
        <p:spPr>
          <a:xfrm>
            <a:off x="174074" y="3225086"/>
            <a:ext cx="2315712" cy="461665"/>
          </a:xfrm>
          <a:prstGeom prst="rect">
            <a:avLst/>
          </a:prstGeom>
          <a:noFill/>
        </p:spPr>
        <p:txBody>
          <a:bodyPr wrap="square" rtlCol="0">
            <a:spAutoFit/>
          </a:bodyPr>
          <a:lstStyle/>
          <a:p>
            <a:r>
              <a:rPr lang="en-US" sz="2400" dirty="0">
                <a:latin typeface="#9Slide03 BoosterNextFYBlack" panose="02000A03000000020004" pitchFamily="2" charset="-93"/>
              </a:rPr>
              <a:t>GROUP 8</a:t>
            </a:r>
          </a:p>
        </p:txBody>
      </p:sp>
      <p:graphicFrame>
        <p:nvGraphicFramePr>
          <p:cNvPr id="10" name="Table 9">
            <a:extLst>
              <a:ext uri="{FF2B5EF4-FFF2-40B4-BE49-F238E27FC236}">
                <a16:creationId xmlns:a16="http://schemas.microsoft.com/office/drawing/2014/main" id="{062CC6D4-EA7B-3655-4E26-60C46E9BD29F}"/>
              </a:ext>
            </a:extLst>
          </p:cNvPr>
          <p:cNvGraphicFramePr>
            <a:graphicFrameLocks noGrp="1"/>
          </p:cNvGraphicFramePr>
          <p:nvPr>
            <p:extLst>
              <p:ext uri="{D42A27DB-BD31-4B8C-83A1-F6EECF244321}">
                <p14:modId xmlns:p14="http://schemas.microsoft.com/office/powerpoint/2010/main" val="633184707"/>
              </p:ext>
            </p:extLst>
          </p:nvPr>
        </p:nvGraphicFramePr>
        <p:xfrm>
          <a:off x="420071" y="3964999"/>
          <a:ext cx="6017858" cy="2635554"/>
        </p:xfrm>
        <a:graphic>
          <a:graphicData uri="http://schemas.openxmlformats.org/drawingml/2006/table">
            <a:tbl>
              <a:tblPr firstRow="1" bandRow="1">
                <a:tableStyleId>{5940675A-B579-460E-94D1-54222C63F5DA}</a:tableStyleId>
              </a:tblPr>
              <a:tblGrid>
                <a:gridCol w="721175">
                  <a:extLst>
                    <a:ext uri="{9D8B030D-6E8A-4147-A177-3AD203B41FA5}">
                      <a16:colId xmlns:a16="http://schemas.microsoft.com/office/drawing/2014/main" val="2022482116"/>
                    </a:ext>
                  </a:extLst>
                </a:gridCol>
                <a:gridCol w="2400607">
                  <a:extLst>
                    <a:ext uri="{9D8B030D-6E8A-4147-A177-3AD203B41FA5}">
                      <a16:colId xmlns:a16="http://schemas.microsoft.com/office/drawing/2014/main" val="3589522982"/>
                    </a:ext>
                  </a:extLst>
                </a:gridCol>
                <a:gridCol w="2896076">
                  <a:extLst>
                    <a:ext uri="{9D8B030D-6E8A-4147-A177-3AD203B41FA5}">
                      <a16:colId xmlns:a16="http://schemas.microsoft.com/office/drawing/2014/main" val="3718375607"/>
                    </a:ext>
                  </a:extLst>
                </a:gridCol>
              </a:tblGrid>
              <a:tr h="720000">
                <a:tc>
                  <a:txBody>
                    <a:bodyPr/>
                    <a:lstStyle/>
                    <a:p>
                      <a:endParaRPr lang="en-US" sz="2000" dirty="0">
                        <a:latin typeface="Be Vietnam Pro" pitchFamily="2" charset="-93"/>
                      </a:endParaRPr>
                    </a:p>
                  </a:txBody>
                  <a:tcPr marL="120358" marR="120358" marT="60179" marB="60179" anchor="ctr"/>
                </a:tc>
                <a:tc>
                  <a:txBody>
                    <a:bodyPr/>
                    <a:lstStyle/>
                    <a:p>
                      <a:r>
                        <a:rPr lang="en-US" sz="2000" dirty="0">
                          <a:latin typeface="Be Vietnam Pro" pitchFamily="2" charset="-93"/>
                        </a:rPr>
                        <a:t>Name</a:t>
                      </a:r>
                    </a:p>
                  </a:txBody>
                  <a:tcPr marL="120358" marR="120358" marT="60179" marB="60179" anchor="ctr"/>
                </a:tc>
                <a:tc>
                  <a:txBody>
                    <a:bodyPr/>
                    <a:lstStyle/>
                    <a:p>
                      <a:r>
                        <a:rPr lang="en-US" sz="2000" dirty="0">
                          <a:latin typeface="Be Vietnam Pro" pitchFamily="2" charset="-93"/>
                        </a:rPr>
                        <a:t>Task</a:t>
                      </a:r>
                    </a:p>
                  </a:txBody>
                  <a:tcPr marL="120358" marR="120358" marT="60179" marB="60179" anchor="ctr"/>
                </a:tc>
                <a:extLst>
                  <a:ext uri="{0D108BD9-81ED-4DB2-BD59-A6C34878D82A}">
                    <a16:rowId xmlns:a16="http://schemas.microsoft.com/office/drawing/2014/main" val="1957468429"/>
                  </a:ext>
                </a:extLst>
              </a:tr>
              <a:tr h="612000">
                <a:tc>
                  <a:txBody>
                    <a:bodyPr/>
                    <a:lstStyle/>
                    <a:p>
                      <a:pPr algn="ctr"/>
                      <a:r>
                        <a:rPr lang="en-US" sz="1700" dirty="0">
                          <a:latin typeface="Be Vietnam Pro" pitchFamily="2" charset="-93"/>
                        </a:rPr>
                        <a:t>1</a:t>
                      </a:r>
                    </a:p>
                  </a:txBody>
                  <a:tcPr marL="120358" marR="120358" marT="60179" marB="60179" anchor="ctr"/>
                </a:tc>
                <a:tc>
                  <a:txBody>
                    <a:bodyPr/>
                    <a:lstStyle/>
                    <a:p>
                      <a:r>
                        <a:rPr lang="en-US" sz="1700" dirty="0">
                          <a:latin typeface="Be Vietnam Pro" pitchFamily="2" charset="-93"/>
                        </a:rPr>
                        <a:t>Pham Quang Anh</a:t>
                      </a:r>
                    </a:p>
                    <a:p>
                      <a:r>
                        <a:rPr lang="en-US" sz="1700" dirty="0">
                          <a:latin typeface="Be Vietnam Pro" pitchFamily="2" charset="-93"/>
                        </a:rPr>
                        <a:t>20220071</a:t>
                      </a:r>
                    </a:p>
                  </a:txBody>
                  <a:tcPr marL="120358" marR="120358" marT="60179" marB="60179" anchor="ctr"/>
                </a:tc>
                <a:tc>
                  <a:txBody>
                    <a:bodyPr/>
                    <a:lstStyle/>
                    <a:p>
                      <a:r>
                        <a:rPr lang="en-US" sz="1700" dirty="0">
                          <a:latin typeface="Be Vietnam Pro" pitchFamily="2" charset="-93"/>
                        </a:rPr>
                        <a:t>Index</a:t>
                      </a:r>
                      <a:r>
                        <a:rPr lang="en-US" sz="1700">
                          <a:latin typeface="Be Vietnam Pro" pitchFamily="2" charset="-93"/>
                        </a:rPr>
                        <a:t>, Function, DB Demo</a:t>
                      </a:r>
                      <a:endParaRPr lang="en-US" sz="1700" dirty="0">
                        <a:latin typeface="Be Vietnam Pro" pitchFamily="2" charset="-93"/>
                      </a:endParaRPr>
                    </a:p>
                  </a:txBody>
                  <a:tcPr marL="120358" marR="120358" marT="60179" marB="60179" anchor="ctr"/>
                </a:tc>
                <a:extLst>
                  <a:ext uri="{0D108BD9-81ED-4DB2-BD59-A6C34878D82A}">
                    <a16:rowId xmlns:a16="http://schemas.microsoft.com/office/drawing/2014/main" val="1661683056"/>
                  </a:ext>
                </a:extLst>
              </a:tr>
              <a:tr h="612000">
                <a:tc>
                  <a:txBody>
                    <a:bodyPr/>
                    <a:lstStyle/>
                    <a:p>
                      <a:pPr algn="ctr"/>
                      <a:r>
                        <a:rPr lang="en-US" sz="1700" dirty="0">
                          <a:latin typeface="Be Vietnam Pro" pitchFamily="2" charset="-93"/>
                        </a:rPr>
                        <a:t>2</a:t>
                      </a:r>
                    </a:p>
                  </a:txBody>
                  <a:tcPr marL="120358" marR="120358" marT="60179" marB="60179" anchor="ctr"/>
                </a:tc>
                <a:tc>
                  <a:txBody>
                    <a:bodyPr/>
                    <a:lstStyle/>
                    <a:p>
                      <a:r>
                        <a:rPr lang="en-US" sz="1700" dirty="0">
                          <a:latin typeface="Be Vietnam Pro" pitchFamily="2" charset="-93"/>
                        </a:rPr>
                        <a:t>Ngo Minh Trung</a:t>
                      </a:r>
                    </a:p>
                    <a:p>
                      <a:r>
                        <a:rPr lang="en-US" sz="1700" dirty="0">
                          <a:latin typeface="Be Vietnam Pro" pitchFamily="2" charset="-93"/>
                        </a:rPr>
                        <a:t>20226004</a:t>
                      </a:r>
                    </a:p>
                  </a:txBody>
                  <a:tcPr marL="120358" marR="120358" marT="60179" marB="60179" anchor="ctr"/>
                </a:tc>
                <a:tc>
                  <a:txBody>
                    <a:bodyPr/>
                    <a:lstStyle/>
                    <a:p>
                      <a:r>
                        <a:rPr lang="en-US" sz="1700" dirty="0">
                          <a:latin typeface="Be Vietnam Pro" pitchFamily="2" charset="-93"/>
                        </a:rPr>
                        <a:t>ERD, Schema, Trigger, Report</a:t>
                      </a:r>
                    </a:p>
                  </a:txBody>
                  <a:tcPr marL="120358" marR="120358" marT="60179" marB="60179" anchor="ctr"/>
                </a:tc>
                <a:extLst>
                  <a:ext uri="{0D108BD9-81ED-4DB2-BD59-A6C34878D82A}">
                    <a16:rowId xmlns:a16="http://schemas.microsoft.com/office/drawing/2014/main" val="1548189397"/>
                  </a:ext>
                </a:extLst>
              </a:tr>
              <a:tr h="612000">
                <a:tc>
                  <a:txBody>
                    <a:bodyPr/>
                    <a:lstStyle/>
                    <a:p>
                      <a:pPr algn="ctr"/>
                      <a:r>
                        <a:rPr lang="en-US" sz="1700" dirty="0">
                          <a:latin typeface="Be Vietnam Pro" pitchFamily="2" charset="-93"/>
                        </a:rPr>
                        <a:t>3</a:t>
                      </a:r>
                    </a:p>
                  </a:txBody>
                  <a:tcPr marL="120358" marR="120358" marT="60179" marB="60179" anchor="ctr"/>
                </a:tc>
                <a:tc>
                  <a:txBody>
                    <a:bodyPr/>
                    <a:lstStyle/>
                    <a:p>
                      <a:r>
                        <a:rPr lang="en-US" sz="1700" dirty="0">
                          <a:latin typeface="Be Vietnam Pro" pitchFamily="2" charset="-93"/>
                        </a:rPr>
                        <a:t>Nguyen Long Vu</a:t>
                      </a:r>
                    </a:p>
                    <a:p>
                      <a:r>
                        <a:rPr lang="en-US" sz="1700" dirty="0">
                          <a:latin typeface="Be Vietnam Pro" pitchFamily="2" charset="-93"/>
                        </a:rPr>
                        <a:t>20226006</a:t>
                      </a:r>
                    </a:p>
                  </a:txBody>
                  <a:tcPr marL="120358" marR="120358" marT="60179" marB="60179" anchor="ctr"/>
                </a:tc>
                <a:tc>
                  <a:txBody>
                    <a:bodyPr/>
                    <a:lstStyle/>
                    <a:p>
                      <a:r>
                        <a:rPr lang="en-US" sz="1700" dirty="0">
                          <a:latin typeface="Be Vietnam Pro" pitchFamily="2" charset="-93"/>
                        </a:rPr>
                        <a:t>Create tables, Data Generation, View</a:t>
                      </a:r>
                    </a:p>
                  </a:txBody>
                  <a:tcPr marL="120358" marR="120358" marT="60179" marB="60179" anchor="ctr"/>
                </a:tc>
                <a:extLst>
                  <a:ext uri="{0D108BD9-81ED-4DB2-BD59-A6C34878D82A}">
                    <a16:rowId xmlns:a16="http://schemas.microsoft.com/office/drawing/2014/main" val="1021045340"/>
                  </a:ext>
                </a:extLst>
              </a:tr>
            </a:tbl>
          </a:graphicData>
        </a:graphic>
      </p:graphicFrame>
    </p:spTree>
    <p:extLst>
      <p:ext uri="{BB962C8B-B14F-4D97-AF65-F5344CB8AC3E}">
        <p14:creationId xmlns:p14="http://schemas.microsoft.com/office/powerpoint/2010/main" val="3813790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0380B2-70E0-ACED-190A-2510D910D6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61C3FC-1D4F-B62D-4D0E-55B3DD96C26B}"/>
              </a:ext>
            </a:extLst>
          </p:cNvPr>
          <p:cNvSpPr txBox="1"/>
          <p:nvPr/>
        </p:nvSpPr>
        <p:spPr>
          <a:xfrm>
            <a:off x="378080" y="488693"/>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06. VIEWS</a:t>
            </a:r>
            <a:endParaRPr lang="en-US" sz="24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9CBED0C6-7DF7-02F0-A53B-27ECD0D9CE4F}"/>
              </a:ext>
            </a:extLst>
          </p:cNvPr>
          <p:cNvSpPr txBox="1"/>
          <p:nvPr/>
        </p:nvSpPr>
        <p:spPr>
          <a:xfrm>
            <a:off x="378080" y="1700575"/>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1. User subscription history</a:t>
            </a:r>
          </a:p>
        </p:txBody>
      </p:sp>
      <p:sp>
        <p:nvSpPr>
          <p:cNvPr id="8" name="TextBox 7">
            <a:extLst>
              <a:ext uri="{FF2B5EF4-FFF2-40B4-BE49-F238E27FC236}">
                <a16:creationId xmlns:a16="http://schemas.microsoft.com/office/drawing/2014/main" id="{9B4AE049-DFFB-4C10-E4AC-4CE2EE9979F7}"/>
              </a:ext>
            </a:extLst>
          </p:cNvPr>
          <p:cNvSpPr txBox="1"/>
          <p:nvPr/>
        </p:nvSpPr>
        <p:spPr>
          <a:xfrm>
            <a:off x="378080" y="2177629"/>
            <a:ext cx="5899355" cy="1854482"/>
          </a:xfrm>
          <a:prstGeom prst="rect">
            <a:avLst/>
          </a:prstGeom>
          <a:noFill/>
        </p:spPr>
        <p:txBody>
          <a:bodyPr wrap="square">
            <a:spAutoFit/>
          </a:bodyPr>
          <a:lstStyle/>
          <a:p>
            <a:pPr algn="just">
              <a:lnSpc>
                <a:spcPct val="107000"/>
              </a:lnSpc>
              <a:spcAft>
                <a:spcPts val="800"/>
              </a:spcAft>
            </a:pPr>
            <a:r>
              <a:rPr lang="en-US" sz="1800" dirty="0">
                <a:effectLst/>
                <a:latin typeface="Be Vietnam Pro" pitchFamily="2" charset="-93"/>
                <a:ea typeface="Times New Roman" panose="02020603050405020304" pitchFamily="18" charset="0"/>
                <a:cs typeface="Times New Roman" panose="02020603050405020304" pitchFamily="18" charset="0"/>
              </a:rPr>
              <a:t>This view provides a detailed history of users' subscription activities, including their full name, the subscription pack they chose, the price of the pack, and the subscription's start and end times. It helps track users' subscription patterns and analyze subscription trends.</a:t>
            </a:r>
            <a:endParaRPr lang="en-US" sz="1600" dirty="0">
              <a:effectLst/>
              <a:latin typeface="Be Vietnam Pro" pitchFamily="2" charset="-93"/>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65B7C45-19C0-1A14-336D-B9FDF331B9B4}"/>
              </a:ext>
            </a:extLst>
          </p:cNvPr>
          <p:cNvSpPr txBox="1"/>
          <p:nvPr/>
        </p:nvSpPr>
        <p:spPr>
          <a:xfrm>
            <a:off x="378080" y="4403375"/>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2. User </a:t>
            </a:r>
            <a:r>
              <a:rPr lang="en-US" sz="2500" b="1" dirty="0" err="1">
                <a:solidFill>
                  <a:srgbClr val="FF3300"/>
                </a:solidFill>
                <a:latin typeface="Be Vietnam Pro" pitchFamily="2" charset="-93"/>
              </a:rPr>
              <a:t>favourite</a:t>
            </a:r>
            <a:r>
              <a:rPr lang="en-US" sz="2500" b="1" dirty="0">
                <a:solidFill>
                  <a:srgbClr val="FF3300"/>
                </a:solidFill>
                <a:latin typeface="Be Vietnam Pro" pitchFamily="2" charset="-93"/>
              </a:rPr>
              <a:t> list</a:t>
            </a:r>
          </a:p>
        </p:txBody>
      </p:sp>
      <p:sp>
        <p:nvSpPr>
          <p:cNvPr id="11" name="TextBox 10">
            <a:extLst>
              <a:ext uri="{FF2B5EF4-FFF2-40B4-BE49-F238E27FC236}">
                <a16:creationId xmlns:a16="http://schemas.microsoft.com/office/drawing/2014/main" id="{BFF6FCE1-61D1-D889-7F16-0560B85AA56A}"/>
              </a:ext>
            </a:extLst>
          </p:cNvPr>
          <p:cNvSpPr txBox="1"/>
          <p:nvPr/>
        </p:nvSpPr>
        <p:spPr>
          <a:xfrm>
            <a:off x="378080" y="4880429"/>
            <a:ext cx="5899355" cy="1754326"/>
          </a:xfrm>
          <a:prstGeom prst="rect">
            <a:avLst/>
          </a:prstGeom>
          <a:noFill/>
        </p:spPr>
        <p:txBody>
          <a:bodyPr wrap="square">
            <a:spAutoFit/>
          </a:bodyPr>
          <a:lstStyle/>
          <a:p>
            <a:pPr algn="just"/>
            <a:r>
              <a:rPr lang="en-US" dirty="0">
                <a:latin typeface="Be Vietnam Pro" pitchFamily="2" charset="-93"/>
                <a:cs typeface="Times New Roman" panose="02020603050405020304" pitchFamily="18" charset="0"/>
              </a:rPr>
              <a:t>This view displays the list of content marked as favorites by users. It includes the user's full name, the title of the content, its type (e.g., movie or series), and its rating. This is useful for understanding user preferences and building recommendation systems</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12" name="TextBox 11">
            <a:extLst>
              <a:ext uri="{FF2B5EF4-FFF2-40B4-BE49-F238E27FC236}">
                <a16:creationId xmlns:a16="http://schemas.microsoft.com/office/drawing/2014/main" id="{468F358A-66A1-A14A-1D0D-A4DA0862C3A7}"/>
              </a:ext>
            </a:extLst>
          </p:cNvPr>
          <p:cNvSpPr txBox="1"/>
          <p:nvPr/>
        </p:nvSpPr>
        <p:spPr>
          <a:xfrm>
            <a:off x="378080" y="7006019"/>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3. User watch history</a:t>
            </a:r>
          </a:p>
        </p:txBody>
      </p:sp>
      <p:sp>
        <p:nvSpPr>
          <p:cNvPr id="14" name="TextBox 13">
            <a:extLst>
              <a:ext uri="{FF2B5EF4-FFF2-40B4-BE49-F238E27FC236}">
                <a16:creationId xmlns:a16="http://schemas.microsoft.com/office/drawing/2014/main" id="{5B47DE1D-5805-D70B-B379-4DE86CBB155E}"/>
              </a:ext>
            </a:extLst>
          </p:cNvPr>
          <p:cNvSpPr txBox="1"/>
          <p:nvPr/>
        </p:nvSpPr>
        <p:spPr>
          <a:xfrm>
            <a:off x="378080" y="7483073"/>
            <a:ext cx="5899355" cy="2031325"/>
          </a:xfrm>
          <a:prstGeom prst="rect">
            <a:avLst/>
          </a:prstGeom>
          <a:noFill/>
        </p:spPr>
        <p:txBody>
          <a:bodyPr wrap="square">
            <a:spAutoFit/>
          </a:bodyPr>
          <a:lstStyle/>
          <a:p>
            <a:pPr algn="just"/>
            <a:r>
              <a:rPr lang="en-US" dirty="0">
                <a:latin typeface="Be Vietnam Pro" pitchFamily="2" charset="-93"/>
                <a:cs typeface="Times New Roman" panose="02020603050405020304" pitchFamily="18" charset="0"/>
              </a:rPr>
              <a:t>This view shows users' watch histories, including the user's full name, the content title, episode number (if applicable), viewing progress (checkpoint), whether they finished watching, and the time of viewing. It is essential for tracking user engagement and </a:t>
            </a:r>
            <a:r>
              <a:rPr lang="en-US" sz="1800" dirty="0">
                <a:effectLst/>
                <a:latin typeface="Be Vietnam Pro" pitchFamily="2" charset="-93"/>
                <a:ea typeface="Times New Roman" panose="02020603050405020304" pitchFamily="18" charset="0"/>
              </a:rPr>
              <a:t>building personalized viewing experiences.</a:t>
            </a:r>
            <a:endParaRPr lang="en-US" dirty="0">
              <a:latin typeface="Be Vietnam Pro" pitchFamily="2" charset="-93"/>
            </a:endParaRPr>
          </a:p>
        </p:txBody>
      </p:sp>
    </p:spTree>
    <p:extLst>
      <p:ext uri="{BB962C8B-B14F-4D97-AF65-F5344CB8AC3E}">
        <p14:creationId xmlns:p14="http://schemas.microsoft.com/office/powerpoint/2010/main" val="74912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4CCAAC-3BCB-621E-F7D5-FE1805DA74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6BECA6-BA16-477F-EE2B-E0FF5A52DFD8}"/>
              </a:ext>
            </a:extLst>
          </p:cNvPr>
          <p:cNvSpPr txBox="1"/>
          <p:nvPr/>
        </p:nvSpPr>
        <p:spPr>
          <a:xfrm>
            <a:off x="378080" y="488693"/>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06. VIEWS</a:t>
            </a:r>
            <a:endParaRPr lang="en-US" sz="24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83EB9F6D-A8B5-DD25-04CF-ACF4F5FC2880}"/>
              </a:ext>
            </a:extLst>
          </p:cNvPr>
          <p:cNvSpPr txBox="1"/>
          <p:nvPr/>
        </p:nvSpPr>
        <p:spPr>
          <a:xfrm>
            <a:off x="378080" y="1700575"/>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4. Content management</a:t>
            </a:r>
          </a:p>
        </p:txBody>
      </p:sp>
      <p:sp>
        <p:nvSpPr>
          <p:cNvPr id="8" name="TextBox 7">
            <a:extLst>
              <a:ext uri="{FF2B5EF4-FFF2-40B4-BE49-F238E27FC236}">
                <a16:creationId xmlns:a16="http://schemas.microsoft.com/office/drawing/2014/main" id="{596B0DD7-1104-96D9-168E-45680D35527D}"/>
              </a:ext>
            </a:extLst>
          </p:cNvPr>
          <p:cNvSpPr txBox="1"/>
          <p:nvPr/>
        </p:nvSpPr>
        <p:spPr>
          <a:xfrm>
            <a:off x="378080" y="2177629"/>
            <a:ext cx="5899355" cy="1854482"/>
          </a:xfrm>
          <a:prstGeom prst="rect">
            <a:avLst/>
          </a:prstGeom>
          <a:noFill/>
        </p:spPr>
        <p:txBody>
          <a:bodyPr wrap="square">
            <a:spAutoFit/>
          </a:bodyPr>
          <a:lstStyle/>
          <a:p>
            <a:pPr algn="just">
              <a:lnSpc>
                <a:spcPct val="107000"/>
              </a:lnSpc>
              <a:spcAft>
                <a:spcPts val="800"/>
              </a:spcAft>
            </a:pPr>
            <a:r>
              <a:rPr lang="en-US" sz="1800" dirty="0">
                <a:effectLst/>
                <a:latin typeface="Be Vietnam Pro" pitchFamily="2" charset="-93"/>
                <a:ea typeface="Times New Roman" panose="02020603050405020304" pitchFamily="18" charset="0"/>
              </a:rPr>
              <a:t>This view provides an overview of content metadata, including the title, release date, director, rating, content type, access level, and associated genres. It groups content by genre and is useful for managing and categorizing the content library.</a:t>
            </a:r>
            <a:endParaRPr lang="en-US" sz="1600" dirty="0">
              <a:effectLst/>
              <a:latin typeface="Be Vietnam Pro" pitchFamily="2" charset="-93"/>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35C0936-D415-B3E5-1016-E986DDCD8EEA}"/>
              </a:ext>
            </a:extLst>
          </p:cNvPr>
          <p:cNvSpPr txBox="1"/>
          <p:nvPr/>
        </p:nvSpPr>
        <p:spPr>
          <a:xfrm>
            <a:off x="378080" y="4403375"/>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5. Episode management</a:t>
            </a:r>
          </a:p>
        </p:txBody>
      </p:sp>
      <p:sp>
        <p:nvSpPr>
          <p:cNvPr id="11" name="TextBox 10">
            <a:extLst>
              <a:ext uri="{FF2B5EF4-FFF2-40B4-BE49-F238E27FC236}">
                <a16:creationId xmlns:a16="http://schemas.microsoft.com/office/drawing/2014/main" id="{4220A820-A1AE-6F85-972E-0885A07D048F}"/>
              </a:ext>
            </a:extLst>
          </p:cNvPr>
          <p:cNvSpPr txBox="1"/>
          <p:nvPr/>
        </p:nvSpPr>
        <p:spPr>
          <a:xfrm>
            <a:off x="378080" y="4880429"/>
            <a:ext cx="5899355" cy="1558119"/>
          </a:xfrm>
          <a:prstGeom prst="rect">
            <a:avLst/>
          </a:prstGeom>
          <a:noFill/>
        </p:spPr>
        <p:txBody>
          <a:bodyPr wrap="square">
            <a:spAutoFit/>
          </a:bodyPr>
          <a:lstStyle/>
          <a:p>
            <a:pPr algn="just">
              <a:lnSpc>
                <a:spcPct val="107000"/>
              </a:lnSpc>
              <a:spcAft>
                <a:spcPts val="800"/>
              </a:spcAft>
            </a:pPr>
            <a:r>
              <a:rPr lang="en-US" dirty="0">
                <a:latin typeface="Be Vietnam Pro" pitchFamily="2" charset="-93"/>
              </a:rPr>
              <a:t>This view lists detailed information about episodes in a series, including the content title, episode number, episode title, and duration. It focuses exclusively on series content and is useful for managing episode-level data.</a:t>
            </a:r>
          </a:p>
        </p:txBody>
      </p:sp>
      <p:sp>
        <p:nvSpPr>
          <p:cNvPr id="12" name="TextBox 11">
            <a:extLst>
              <a:ext uri="{FF2B5EF4-FFF2-40B4-BE49-F238E27FC236}">
                <a16:creationId xmlns:a16="http://schemas.microsoft.com/office/drawing/2014/main" id="{EE28561F-95B7-EA53-51EF-3E2304D2385F}"/>
              </a:ext>
            </a:extLst>
          </p:cNvPr>
          <p:cNvSpPr txBox="1"/>
          <p:nvPr/>
        </p:nvSpPr>
        <p:spPr>
          <a:xfrm>
            <a:off x="378080" y="7006019"/>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6. User management</a:t>
            </a:r>
          </a:p>
        </p:txBody>
      </p:sp>
      <p:sp>
        <p:nvSpPr>
          <p:cNvPr id="14" name="TextBox 13">
            <a:extLst>
              <a:ext uri="{FF2B5EF4-FFF2-40B4-BE49-F238E27FC236}">
                <a16:creationId xmlns:a16="http://schemas.microsoft.com/office/drawing/2014/main" id="{F7414CDA-F278-3D25-CF3E-76E1E5E3D5F0}"/>
              </a:ext>
            </a:extLst>
          </p:cNvPr>
          <p:cNvSpPr txBox="1"/>
          <p:nvPr/>
        </p:nvSpPr>
        <p:spPr>
          <a:xfrm>
            <a:off x="378080" y="7483073"/>
            <a:ext cx="5899355" cy="1558119"/>
          </a:xfrm>
          <a:prstGeom prst="rect">
            <a:avLst/>
          </a:prstGeom>
          <a:noFill/>
        </p:spPr>
        <p:txBody>
          <a:bodyPr wrap="square">
            <a:spAutoFit/>
          </a:bodyPr>
          <a:lstStyle/>
          <a:p>
            <a:pPr algn="just">
              <a:lnSpc>
                <a:spcPct val="107000"/>
              </a:lnSpc>
              <a:spcAft>
                <a:spcPts val="800"/>
              </a:spcAft>
            </a:pPr>
            <a:r>
              <a:rPr lang="en-US" dirty="0">
                <a:latin typeface="Be Vietnam Pro" pitchFamily="2" charset="-93"/>
              </a:rPr>
              <a:t>This view displays user account information, including the user's full name, email, account status, and country of residence. It helps administrators manage user accounts and monitor user activity geographically.</a:t>
            </a:r>
          </a:p>
        </p:txBody>
      </p:sp>
    </p:spTree>
    <p:extLst>
      <p:ext uri="{BB962C8B-B14F-4D97-AF65-F5344CB8AC3E}">
        <p14:creationId xmlns:p14="http://schemas.microsoft.com/office/powerpoint/2010/main" val="233777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F8655E-94F9-1BC8-8C76-329135FB2E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A4D081-84CE-0C5D-28BA-AB682058256C}"/>
              </a:ext>
            </a:extLst>
          </p:cNvPr>
          <p:cNvSpPr txBox="1"/>
          <p:nvPr/>
        </p:nvSpPr>
        <p:spPr>
          <a:xfrm>
            <a:off x="378080" y="488693"/>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06. VIEWS</a:t>
            </a:r>
            <a:endParaRPr lang="en-US" sz="24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8F153A7B-42ED-C27A-3CE2-ABF6805ABF08}"/>
              </a:ext>
            </a:extLst>
          </p:cNvPr>
          <p:cNvSpPr txBox="1"/>
          <p:nvPr/>
        </p:nvSpPr>
        <p:spPr>
          <a:xfrm>
            <a:off x="378080" y="1700575"/>
            <a:ext cx="4444642" cy="477054"/>
          </a:xfrm>
          <a:prstGeom prst="rect">
            <a:avLst/>
          </a:prstGeom>
          <a:noFill/>
        </p:spPr>
        <p:txBody>
          <a:bodyPr wrap="square" rtlCol="0">
            <a:spAutoFit/>
          </a:bodyPr>
          <a:lstStyle/>
          <a:p>
            <a:r>
              <a:rPr lang="en-US" sz="2500" b="1" dirty="0">
                <a:solidFill>
                  <a:srgbClr val="FF3300"/>
                </a:solidFill>
                <a:latin typeface="Be Vietnam Pro" pitchFamily="2" charset="-93"/>
              </a:rPr>
              <a:t>7. Top rated content</a:t>
            </a:r>
          </a:p>
        </p:txBody>
      </p:sp>
      <p:sp>
        <p:nvSpPr>
          <p:cNvPr id="8" name="TextBox 7">
            <a:extLst>
              <a:ext uri="{FF2B5EF4-FFF2-40B4-BE49-F238E27FC236}">
                <a16:creationId xmlns:a16="http://schemas.microsoft.com/office/drawing/2014/main" id="{F2309401-B79F-8F62-CF46-87C73CB6019A}"/>
              </a:ext>
            </a:extLst>
          </p:cNvPr>
          <p:cNvSpPr txBox="1"/>
          <p:nvPr/>
        </p:nvSpPr>
        <p:spPr>
          <a:xfrm>
            <a:off x="378080" y="2177629"/>
            <a:ext cx="5899355" cy="1558119"/>
          </a:xfrm>
          <a:prstGeom prst="rect">
            <a:avLst/>
          </a:prstGeom>
          <a:noFill/>
        </p:spPr>
        <p:txBody>
          <a:bodyPr wrap="square">
            <a:spAutoFit/>
          </a:bodyPr>
          <a:lstStyle/>
          <a:p>
            <a:pPr algn="just">
              <a:lnSpc>
                <a:spcPct val="107000"/>
              </a:lnSpc>
              <a:spcAft>
                <a:spcPts val="800"/>
              </a:spcAft>
            </a:pPr>
            <a:r>
              <a:rPr lang="en-US" dirty="0">
                <a:latin typeface="Be Vietnam Pro" pitchFamily="2" charset="-93"/>
              </a:rPr>
              <a:t>This view lists the highest-rated content, including the title, rating, and associated genres. It is sorted by rating in descending order and is useful for highlighting popular or critically acclaimed content.</a:t>
            </a:r>
          </a:p>
        </p:txBody>
      </p:sp>
    </p:spTree>
    <p:extLst>
      <p:ext uri="{BB962C8B-B14F-4D97-AF65-F5344CB8AC3E}">
        <p14:creationId xmlns:p14="http://schemas.microsoft.com/office/powerpoint/2010/main" val="271479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13759F-93DF-4622-BC7A-8E090411A6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ED5A59-B4FC-88D8-A2E1-B245BCBC4E34}"/>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07. FUNCTION</a:t>
            </a:r>
            <a:endParaRPr lang="en-US" sz="2400" dirty="0">
              <a:latin typeface="#9Slide03 BoosterNextFYBlack" panose="02000A03000000020004" pitchFamily="2" charset="-93"/>
            </a:endParaRPr>
          </a:p>
        </p:txBody>
      </p:sp>
      <p:sp>
        <p:nvSpPr>
          <p:cNvPr id="4" name="TextBox 3">
            <a:extLst>
              <a:ext uri="{FF2B5EF4-FFF2-40B4-BE49-F238E27FC236}">
                <a16:creationId xmlns:a16="http://schemas.microsoft.com/office/drawing/2014/main" id="{0E2734BF-F68A-F8D2-DB57-BAAB58CD73BA}"/>
              </a:ext>
            </a:extLst>
          </p:cNvPr>
          <p:cNvSpPr txBox="1"/>
          <p:nvPr/>
        </p:nvSpPr>
        <p:spPr>
          <a:xfrm>
            <a:off x="348584" y="1732266"/>
            <a:ext cx="6110226" cy="738664"/>
          </a:xfrm>
          <a:prstGeom prst="rect">
            <a:avLst/>
          </a:prstGeom>
          <a:noFill/>
        </p:spPr>
        <p:txBody>
          <a:bodyPr wrap="square">
            <a:spAutoFit/>
          </a:bodyPr>
          <a:lstStyle/>
          <a:p>
            <a:r>
              <a:rPr lang="en-US" sz="2400" b="1" dirty="0">
                <a:solidFill>
                  <a:srgbClr val="FF3300"/>
                </a:solidFill>
                <a:effectLst/>
                <a:latin typeface="Be Vietnam Pro" pitchFamily="2" charset="-93"/>
                <a:ea typeface="DengXian" panose="02010600030101010101" pitchFamily="2" charset="-122"/>
                <a:cs typeface="Times New Roman" panose="02020603050405020304" pitchFamily="18" charset="0"/>
              </a:rPr>
              <a:t>1. </a:t>
            </a:r>
            <a:r>
              <a:rPr lang="en-US" sz="1800" b="1" dirty="0" err="1">
                <a:effectLst/>
                <a:latin typeface="Be Vietnam Pro" pitchFamily="2" charset="-93"/>
                <a:ea typeface="DengXian" panose="02010600030101010101" pitchFamily="2" charset="-122"/>
                <a:cs typeface="Times New Roman" panose="02020603050405020304" pitchFamily="18" charset="0"/>
              </a:rPr>
              <a:t>recommend_content_by_location</a:t>
            </a:r>
            <a:r>
              <a:rPr lang="en-US" sz="1800" b="1" dirty="0">
                <a:effectLst/>
                <a:latin typeface="Be Vietnam Pro" pitchFamily="2" charset="-93"/>
                <a:ea typeface="DengXian" panose="02010600030101010101" pitchFamily="2" charset="-122"/>
                <a:cs typeface="Times New Roman" panose="02020603050405020304" pitchFamily="18" charset="0"/>
              </a:rPr>
              <a:t>(</a:t>
            </a:r>
            <a:r>
              <a:rPr lang="en-US" sz="1800" b="1" dirty="0" err="1">
                <a:effectLst/>
                <a:latin typeface="Be Vietnam Pro" pitchFamily="2" charset="-93"/>
                <a:ea typeface="DengXian" panose="02010600030101010101" pitchFamily="2" charset="-122"/>
                <a:cs typeface="Times New Roman" panose="02020603050405020304" pitchFamily="18" charset="0"/>
              </a:rPr>
              <a:t>user_id_input</a:t>
            </a:r>
            <a:r>
              <a:rPr lang="en-US" sz="1800" b="1" dirty="0">
                <a:effectLst/>
                <a:latin typeface="Be Vietnam Pro" pitchFamily="2" charset="-93"/>
                <a:ea typeface="DengXian" panose="02010600030101010101" pitchFamily="2" charset="-122"/>
                <a:cs typeface="Times New Roman" panose="02020603050405020304" pitchFamily="18" charset="0"/>
              </a:rPr>
              <a:t> INTEGER)</a:t>
            </a:r>
            <a:endParaRPr lang="en-US" dirty="0">
              <a:latin typeface="Be Vietnam Pro" pitchFamily="2" charset="-93"/>
            </a:endParaRPr>
          </a:p>
        </p:txBody>
      </p:sp>
      <p:sp>
        <p:nvSpPr>
          <p:cNvPr id="9" name="TextBox 8">
            <a:extLst>
              <a:ext uri="{FF2B5EF4-FFF2-40B4-BE49-F238E27FC236}">
                <a16:creationId xmlns:a16="http://schemas.microsoft.com/office/drawing/2014/main" id="{9252B73A-DED5-938C-2705-93028DA4AC09}"/>
              </a:ext>
            </a:extLst>
          </p:cNvPr>
          <p:cNvSpPr txBox="1"/>
          <p:nvPr/>
        </p:nvSpPr>
        <p:spPr>
          <a:xfrm>
            <a:off x="318104" y="2794542"/>
            <a:ext cx="6140706" cy="5999015"/>
          </a:xfrm>
          <a:prstGeom prst="rect">
            <a:avLst/>
          </a:prstGeom>
          <a:noFill/>
        </p:spPr>
        <p:txBody>
          <a:bodyPr wrap="square">
            <a:spAutoFit/>
          </a:bodyPr>
          <a:lstStyle/>
          <a:p>
            <a:pPr algn="just">
              <a:lnSpc>
                <a:spcPct val="115000"/>
              </a:lnSpc>
              <a:spcAft>
                <a:spcPts val="800"/>
              </a:spcAft>
            </a:pPr>
            <a:r>
              <a:rPr lang="en-US" sz="1800" b="1" kern="100" dirty="0">
                <a:effectLst/>
                <a:latin typeface="Be Vietnam Pro" pitchFamily="2" charset="-93"/>
                <a:ea typeface="DengXian" panose="02010600030101010101" pitchFamily="2" charset="-122"/>
                <a:cs typeface="Times New Roman" panose="02020603050405020304" pitchFamily="18" charset="0"/>
              </a:rPr>
              <a:t>Purpose:</a:t>
            </a:r>
            <a:r>
              <a:rPr lang="en-US" sz="1800" kern="100" dirty="0">
                <a:effectLst/>
                <a:latin typeface="Be Vietnam Pro" pitchFamily="2" charset="-93"/>
                <a:ea typeface="DengXian" panose="02010600030101010101" pitchFamily="2" charset="-122"/>
                <a:cs typeface="Times New Roman" panose="02020603050405020304" pitchFamily="18" charset="0"/>
              </a:rPr>
              <a:t> This function recommends content to a user based on the content viewed by others in the same location (country) within the last 30 days. The recommendations are based on popularity (most viewed) and rating.</a:t>
            </a:r>
          </a:p>
          <a:p>
            <a:pPr algn="just">
              <a:lnSpc>
                <a:spcPct val="115000"/>
              </a:lnSpc>
              <a:spcAft>
                <a:spcPts val="800"/>
              </a:spcAft>
            </a:pPr>
            <a:r>
              <a:rPr lang="en-US" sz="1800" b="1" kern="100" dirty="0">
                <a:effectLst/>
                <a:latin typeface="Be Vietnam Pro" pitchFamily="2" charset="-93"/>
                <a:ea typeface="DengXian" panose="02010600030101010101" pitchFamily="2" charset="-122"/>
                <a:cs typeface="Times New Roman" panose="02020603050405020304" pitchFamily="18" charset="0"/>
              </a:rPr>
              <a:t>How it works:</a:t>
            </a:r>
            <a:endParaRPr lang="en-US" sz="1800" kern="100" dirty="0">
              <a:effectLst/>
              <a:latin typeface="Be Vietnam Pro" pitchFamily="2" charset="-93"/>
              <a:ea typeface="DengXian" panose="02010600030101010101" pitchFamily="2" charset="-122"/>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The function first finds the country of the input user (</a:t>
            </a:r>
            <a:r>
              <a:rPr lang="en-US" sz="1800" kern="100" dirty="0" err="1">
                <a:effectLst/>
                <a:latin typeface="Be Vietnam Pro" pitchFamily="2" charset="-93"/>
                <a:ea typeface="DengXian" panose="02010600030101010101" pitchFamily="2" charset="-122"/>
                <a:cs typeface="Times New Roman" panose="02020603050405020304" pitchFamily="18" charset="0"/>
              </a:rPr>
              <a:t>user_id_input</a:t>
            </a:r>
            <a:r>
              <a:rPr lang="en-US" sz="1800" kern="100" dirty="0">
                <a:effectLst/>
                <a:latin typeface="Be Vietnam Pro" pitchFamily="2" charset="-93"/>
                <a:ea typeface="DengXian" panose="02010600030101010101" pitchFamily="2" charset="-122"/>
                <a:cs typeface="Times New Roman" panose="02020603050405020304" pitchFamily="18" charset="0"/>
              </a:rPr>
              <a:t>).</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It then aggregates content viewed by users from the same country in the last 30 days, joining </a:t>
            </a:r>
            <a:r>
              <a:rPr lang="en-US" sz="1800" kern="100" dirty="0" err="1">
                <a:effectLst/>
                <a:latin typeface="Be Vietnam Pro" pitchFamily="2" charset="-93"/>
                <a:ea typeface="DengXian" panose="02010600030101010101" pitchFamily="2" charset="-122"/>
                <a:cs typeface="Times New Roman" panose="02020603050405020304" pitchFamily="18" charset="0"/>
              </a:rPr>
              <a:t>view_history</a:t>
            </a:r>
            <a:r>
              <a:rPr lang="en-US" sz="1800" kern="100" dirty="0">
                <a:effectLst/>
                <a:latin typeface="Be Vietnam Pro" pitchFamily="2" charset="-93"/>
                <a:ea typeface="DengXian" panose="02010600030101010101" pitchFamily="2" charset="-122"/>
                <a:cs typeface="Times New Roman" panose="02020603050405020304" pitchFamily="18" charset="0"/>
              </a:rPr>
              <a:t>, content, </a:t>
            </a:r>
            <a:r>
              <a:rPr lang="en-US" sz="1800" kern="100" dirty="0" err="1">
                <a:effectLst/>
                <a:latin typeface="Be Vietnam Pro" pitchFamily="2" charset="-93"/>
                <a:ea typeface="DengXian" panose="02010600030101010101" pitchFamily="2" charset="-122"/>
                <a:cs typeface="Times New Roman" panose="02020603050405020304" pitchFamily="18" charset="0"/>
              </a:rPr>
              <a:t>content_genre</a:t>
            </a:r>
            <a:r>
              <a:rPr lang="en-US" sz="1800" kern="100" dirty="0">
                <a:effectLst/>
                <a:latin typeface="Be Vietnam Pro" pitchFamily="2" charset="-93"/>
                <a:ea typeface="DengXian" panose="02010600030101010101" pitchFamily="2" charset="-122"/>
                <a:cs typeface="Times New Roman" panose="02020603050405020304" pitchFamily="18" charset="0"/>
              </a:rPr>
              <a:t>, and genre tables.</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The results are ordered by the most viewed content and highest rating, limiting the results to the top 10 content.</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The STRING_AGG function is used to gather distinct genre names for each content.</a:t>
            </a:r>
          </a:p>
        </p:txBody>
      </p:sp>
    </p:spTree>
    <p:extLst>
      <p:ext uri="{BB962C8B-B14F-4D97-AF65-F5344CB8AC3E}">
        <p14:creationId xmlns:p14="http://schemas.microsoft.com/office/powerpoint/2010/main" val="184864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2C0DC-4243-473D-A55A-C8E269ACFF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84FBD1-ED7A-21FD-EBD0-BF5884F8C295}"/>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07. FUNCTION</a:t>
            </a:r>
            <a:endParaRPr lang="en-US" sz="2400" dirty="0">
              <a:latin typeface="#9Slide03 BoosterNextFYBlack" panose="02000A03000000020004" pitchFamily="2" charset="-93"/>
            </a:endParaRPr>
          </a:p>
        </p:txBody>
      </p:sp>
      <p:sp>
        <p:nvSpPr>
          <p:cNvPr id="4" name="TextBox 3">
            <a:extLst>
              <a:ext uri="{FF2B5EF4-FFF2-40B4-BE49-F238E27FC236}">
                <a16:creationId xmlns:a16="http://schemas.microsoft.com/office/drawing/2014/main" id="{D6080A6E-9C53-F0E7-BDB0-C91EDA073F85}"/>
              </a:ext>
            </a:extLst>
          </p:cNvPr>
          <p:cNvSpPr txBox="1"/>
          <p:nvPr/>
        </p:nvSpPr>
        <p:spPr>
          <a:xfrm>
            <a:off x="419151" y="1664876"/>
            <a:ext cx="5869889" cy="814005"/>
          </a:xfrm>
          <a:prstGeom prst="rect">
            <a:avLst/>
          </a:prstGeom>
          <a:noFill/>
        </p:spPr>
        <p:txBody>
          <a:bodyPr wrap="square">
            <a:spAutoFit/>
          </a:bodyPr>
          <a:lstStyle/>
          <a:p>
            <a:pPr>
              <a:lnSpc>
                <a:spcPct val="115000"/>
              </a:lnSpc>
              <a:spcAft>
                <a:spcPts val="800"/>
              </a:spcAft>
            </a:pPr>
            <a:r>
              <a:rPr lang="en-US" sz="2400" b="1" kern="100" dirty="0">
                <a:solidFill>
                  <a:srgbClr val="FF3300"/>
                </a:solidFill>
                <a:effectLst/>
                <a:latin typeface="Be Vietnam Pro" pitchFamily="2" charset="-93"/>
                <a:ea typeface="DengXian" panose="02010600030101010101" pitchFamily="2" charset="-122"/>
                <a:cs typeface="Times New Roman" panose="02020603050405020304" pitchFamily="18" charset="0"/>
              </a:rPr>
              <a:t>2. </a:t>
            </a:r>
            <a:r>
              <a:rPr lang="en-US" b="1" kern="100" dirty="0" err="1">
                <a:effectLst/>
                <a:latin typeface="Be Vietnam Pro" pitchFamily="2" charset="-93"/>
                <a:ea typeface="DengXian" panose="02010600030101010101" pitchFamily="2" charset="-122"/>
                <a:cs typeface="Times New Roman" panose="02020603050405020304" pitchFamily="18" charset="0"/>
              </a:rPr>
              <a:t>recommend_content_by_genre</a:t>
            </a:r>
            <a:r>
              <a:rPr lang="en-US" b="1" kern="100" dirty="0">
                <a:effectLst/>
                <a:latin typeface="Be Vietnam Pro" pitchFamily="2" charset="-93"/>
                <a:ea typeface="DengXian" panose="02010600030101010101" pitchFamily="2" charset="-122"/>
                <a:cs typeface="Times New Roman" panose="02020603050405020304" pitchFamily="18" charset="0"/>
              </a:rPr>
              <a:t>(</a:t>
            </a:r>
            <a:r>
              <a:rPr lang="en-US" b="1" kern="100" dirty="0" err="1">
                <a:effectLst/>
                <a:latin typeface="Be Vietnam Pro" pitchFamily="2" charset="-93"/>
                <a:ea typeface="DengXian" panose="02010600030101010101" pitchFamily="2" charset="-122"/>
                <a:cs typeface="Times New Roman" panose="02020603050405020304" pitchFamily="18" charset="0"/>
              </a:rPr>
              <a:t>user_id_input</a:t>
            </a:r>
            <a:r>
              <a:rPr lang="en-US" b="1" kern="100" dirty="0">
                <a:effectLst/>
                <a:latin typeface="Be Vietnam Pro" pitchFamily="2" charset="-93"/>
                <a:ea typeface="DengXian" panose="02010600030101010101" pitchFamily="2" charset="-122"/>
                <a:cs typeface="Times New Roman" panose="02020603050405020304" pitchFamily="18" charset="0"/>
              </a:rPr>
              <a:t> INTEGER, </a:t>
            </a:r>
            <a:r>
              <a:rPr lang="en-US" b="1" kern="100" dirty="0" err="1">
                <a:effectLst/>
                <a:latin typeface="Be Vietnam Pro" pitchFamily="2" charset="-93"/>
                <a:ea typeface="DengXian" panose="02010600030101010101" pitchFamily="2" charset="-122"/>
                <a:cs typeface="Times New Roman" panose="02020603050405020304" pitchFamily="18" charset="0"/>
              </a:rPr>
              <a:t>top_genres_count</a:t>
            </a:r>
            <a:r>
              <a:rPr lang="en-US" b="1" kern="100" dirty="0">
                <a:effectLst/>
                <a:latin typeface="Be Vietnam Pro" pitchFamily="2" charset="-93"/>
                <a:ea typeface="DengXian" panose="02010600030101010101" pitchFamily="2" charset="-122"/>
                <a:cs typeface="Times New Roman" panose="02020603050405020304" pitchFamily="18" charset="0"/>
              </a:rPr>
              <a:t> INTEGER DEFAULT 3)</a:t>
            </a:r>
            <a:endParaRPr lang="en-US" kern="100" dirty="0">
              <a:effectLst/>
              <a:latin typeface="Be Vietnam Pro" pitchFamily="2" charset="-93"/>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A83DB7DF-9C76-4821-047E-73D9D884B38E}"/>
              </a:ext>
            </a:extLst>
          </p:cNvPr>
          <p:cNvSpPr txBox="1"/>
          <p:nvPr/>
        </p:nvSpPr>
        <p:spPr>
          <a:xfrm>
            <a:off x="318104" y="2794542"/>
            <a:ext cx="6140706" cy="6317563"/>
          </a:xfrm>
          <a:prstGeom prst="rect">
            <a:avLst/>
          </a:prstGeom>
          <a:noFill/>
        </p:spPr>
        <p:txBody>
          <a:bodyPr wrap="square">
            <a:spAutoFit/>
          </a:bodyPr>
          <a:lstStyle/>
          <a:p>
            <a:pPr algn="just">
              <a:lnSpc>
                <a:spcPct val="115000"/>
              </a:lnSpc>
              <a:spcAft>
                <a:spcPts val="800"/>
              </a:spcAft>
            </a:pPr>
            <a:r>
              <a:rPr lang="en-US" sz="1800" b="1" kern="100" dirty="0">
                <a:effectLst/>
                <a:latin typeface="Be Vietnam Pro" pitchFamily="2" charset="-93"/>
                <a:ea typeface="DengXian" panose="02010600030101010101" pitchFamily="2" charset="-122"/>
                <a:cs typeface="Times New Roman" panose="02020603050405020304" pitchFamily="18" charset="0"/>
              </a:rPr>
              <a:t>Purpose:</a:t>
            </a:r>
            <a:r>
              <a:rPr lang="en-US" sz="1800" kern="100" dirty="0">
                <a:effectLst/>
                <a:latin typeface="Be Vietnam Pro" pitchFamily="2" charset="-93"/>
                <a:ea typeface="DengXian" panose="02010600030101010101" pitchFamily="2" charset="-122"/>
                <a:cs typeface="Times New Roman" panose="02020603050405020304" pitchFamily="18" charset="0"/>
              </a:rPr>
              <a:t> This function recommends content based on the user's most viewed genres. It returns content matching the user's favorite genres that the user has not yet watched, with the highest-rated and newest content prioritized.</a:t>
            </a:r>
          </a:p>
          <a:p>
            <a:pPr algn="just">
              <a:lnSpc>
                <a:spcPct val="115000"/>
              </a:lnSpc>
              <a:spcAft>
                <a:spcPts val="800"/>
              </a:spcAft>
            </a:pPr>
            <a:r>
              <a:rPr lang="en-US" sz="1800" b="1" kern="100" dirty="0">
                <a:effectLst/>
                <a:latin typeface="Be Vietnam Pro" pitchFamily="2" charset="-93"/>
                <a:ea typeface="DengXian" panose="02010600030101010101" pitchFamily="2" charset="-122"/>
                <a:cs typeface="Times New Roman" panose="02020603050405020304" pitchFamily="18" charset="0"/>
              </a:rPr>
              <a:t>How it works:</a:t>
            </a:r>
            <a:endParaRPr lang="en-US" sz="1800" kern="100" dirty="0">
              <a:effectLst/>
              <a:latin typeface="Be Vietnam Pro" pitchFamily="2" charset="-93"/>
              <a:ea typeface="DengXian" panose="02010600030101010101" pitchFamily="2" charset="-122"/>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The function first identifies the top N genres (default is 3) that the user has watched most frequently, using the </a:t>
            </a:r>
            <a:r>
              <a:rPr lang="en-US" sz="1800" kern="100" dirty="0" err="1">
                <a:effectLst/>
                <a:latin typeface="Be Vietnam Pro" pitchFamily="2" charset="-93"/>
                <a:ea typeface="DengXian" panose="02010600030101010101" pitchFamily="2" charset="-122"/>
                <a:cs typeface="Times New Roman" panose="02020603050405020304" pitchFamily="18" charset="0"/>
              </a:rPr>
              <a:t>view_history</a:t>
            </a:r>
            <a:r>
              <a:rPr lang="en-US" sz="1800" kern="100" dirty="0">
                <a:effectLst/>
                <a:latin typeface="Be Vietnam Pro" pitchFamily="2" charset="-93"/>
                <a:ea typeface="DengXian" panose="02010600030101010101" pitchFamily="2" charset="-122"/>
                <a:cs typeface="Times New Roman" panose="02020603050405020304" pitchFamily="18" charset="0"/>
              </a:rPr>
              <a:t> and genre tables.</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Then, it selects content that belongs to these genres, ensuring the content has not been watched by the user.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The results are sorted by rating and release date, limiting the results to the top 10 recommendations.</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Be Vietnam Pro" pitchFamily="2" charset="-93"/>
                <a:ea typeface="DengXian" panose="02010600030101010101" pitchFamily="2" charset="-122"/>
                <a:cs typeface="Times New Roman" panose="02020603050405020304" pitchFamily="18" charset="0"/>
              </a:rPr>
              <a:t>STRING_AGG again aggregates all genres associated with the content.</a:t>
            </a:r>
          </a:p>
        </p:txBody>
      </p:sp>
    </p:spTree>
    <p:extLst>
      <p:ext uri="{BB962C8B-B14F-4D97-AF65-F5344CB8AC3E}">
        <p14:creationId xmlns:p14="http://schemas.microsoft.com/office/powerpoint/2010/main" val="212952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55E263-52A9-7640-B840-6464DC15F4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3035BC8-53A1-561B-9B13-FE47AD039283}"/>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07. FUNCTION</a:t>
            </a:r>
            <a:endParaRPr lang="en-US" sz="2400" dirty="0">
              <a:latin typeface="#9Slide03 BoosterNextFYBlack" panose="02000A03000000020004" pitchFamily="2" charset="-93"/>
            </a:endParaRPr>
          </a:p>
        </p:txBody>
      </p:sp>
      <p:sp>
        <p:nvSpPr>
          <p:cNvPr id="4" name="TextBox 3">
            <a:extLst>
              <a:ext uri="{FF2B5EF4-FFF2-40B4-BE49-F238E27FC236}">
                <a16:creationId xmlns:a16="http://schemas.microsoft.com/office/drawing/2014/main" id="{C07B3A29-7AAF-53F2-37E9-52D06A59131C}"/>
              </a:ext>
            </a:extLst>
          </p:cNvPr>
          <p:cNvSpPr txBox="1"/>
          <p:nvPr/>
        </p:nvSpPr>
        <p:spPr>
          <a:xfrm>
            <a:off x="419151" y="1710918"/>
            <a:ext cx="5880049" cy="814005"/>
          </a:xfrm>
          <a:prstGeom prst="rect">
            <a:avLst/>
          </a:prstGeom>
          <a:noFill/>
        </p:spPr>
        <p:txBody>
          <a:bodyPr wrap="square">
            <a:spAutoFit/>
          </a:bodyPr>
          <a:lstStyle/>
          <a:p>
            <a:pPr>
              <a:lnSpc>
                <a:spcPct val="115000"/>
              </a:lnSpc>
              <a:spcAft>
                <a:spcPts val="800"/>
              </a:spcAft>
            </a:pPr>
            <a:r>
              <a:rPr lang="en-US" sz="2400" b="1" kern="100" dirty="0">
                <a:solidFill>
                  <a:srgbClr val="FF3300"/>
                </a:solidFill>
                <a:latin typeface="Be Vietnam Pro" pitchFamily="2" charset="-93"/>
                <a:ea typeface="DengXian" panose="02010600030101010101" pitchFamily="2" charset="-122"/>
                <a:cs typeface="Times New Roman" panose="02020603050405020304" pitchFamily="18" charset="0"/>
              </a:rPr>
              <a:t>3</a:t>
            </a:r>
            <a:r>
              <a:rPr lang="en-US" sz="2400" b="1" kern="100" dirty="0">
                <a:solidFill>
                  <a:srgbClr val="FF3300"/>
                </a:solidFill>
                <a:effectLst/>
                <a:latin typeface="Be Vietnam Pro" pitchFamily="2" charset="-93"/>
                <a:ea typeface="DengXian" panose="02010600030101010101" pitchFamily="2" charset="-122"/>
                <a:cs typeface="Times New Roman" panose="02020603050405020304" pitchFamily="18" charset="0"/>
              </a:rPr>
              <a:t>. </a:t>
            </a:r>
            <a:r>
              <a:rPr lang="en-US" sz="1800" b="1" dirty="0" err="1">
                <a:effectLst/>
                <a:latin typeface="Be Vietnam Pro" pitchFamily="2" charset="-93"/>
                <a:ea typeface="DengXian" panose="02010600030101010101" pitchFamily="2" charset="-122"/>
                <a:cs typeface="Times New Roman" panose="02020603050405020304" pitchFamily="18" charset="0"/>
              </a:rPr>
              <a:t>subscribe_to_pack</a:t>
            </a:r>
            <a:r>
              <a:rPr lang="en-US" sz="1800" b="1" dirty="0">
                <a:effectLst/>
                <a:latin typeface="Be Vietnam Pro" pitchFamily="2" charset="-93"/>
                <a:ea typeface="DengXian" panose="02010600030101010101" pitchFamily="2" charset="-122"/>
                <a:cs typeface="Times New Roman" panose="02020603050405020304" pitchFamily="18" charset="0"/>
              </a:rPr>
              <a:t>(NEW_USER_ID INT, NEW_PACK_ID INT)</a:t>
            </a:r>
            <a:endParaRPr lang="en-US" kern="100" dirty="0">
              <a:effectLst/>
              <a:latin typeface="Be Vietnam Pro" pitchFamily="2" charset="-93"/>
              <a:ea typeface="DengXia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81C19C03-AF0A-4234-AE2A-F6AACD8782E8}"/>
              </a:ext>
            </a:extLst>
          </p:cNvPr>
          <p:cNvSpPr txBox="1"/>
          <p:nvPr/>
        </p:nvSpPr>
        <p:spPr>
          <a:xfrm>
            <a:off x="419151" y="2534626"/>
            <a:ext cx="6052769" cy="1350819"/>
          </a:xfrm>
          <a:prstGeom prst="rect">
            <a:avLst/>
          </a:prstGeom>
          <a:noFill/>
        </p:spPr>
        <p:txBody>
          <a:bodyPr wrap="square">
            <a:spAutoFit/>
          </a:bodyPr>
          <a:lstStyle/>
          <a:p>
            <a:pPr algn="just">
              <a:lnSpc>
                <a:spcPct val="115000"/>
              </a:lnSpc>
              <a:spcAft>
                <a:spcPts val="800"/>
              </a:spcAft>
            </a:pP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Purpose: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This function subscribes a user to a specific subscription pack, ensuring that they are not already subscribed to the same pack and updating their subscription if necessary.</a:t>
            </a:r>
          </a:p>
        </p:txBody>
      </p:sp>
      <p:sp>
        <p:nvSpPr>
          <p:cNvPr id="6" name="TextBox 5">
            <a:extLst>
              <a:ext uri="{FF2B5EF4-FFF2-40B4-BE49-F238E27FC236}">
                <a16:creationId xmlns:a16="http://schemas.microsoft.com/office/drawing/2014/main" id="{29A99AE9-06BC-A905-36BE-6AB943A02A92}"/>
              </a:ext>
            </a:extLst>
          </p:cNvPr>
          <p:cNvSpPr txBox="1"/>
          <p:nvPr/>
        </p:nvSpPr>
        <p:spPr>
          <a:xfrm>
            <a:off x="348584" y="4443958"/>
            <a:ext cx="5880049" cy="488275"/>
          </a:xfrm>
          <a:prstGeom prst="rect">
            <a:avLst/>
          </a:prstGeom>
          <a:noFill/>
        </p:spPr>
        <p:txBody>
          <a:bodyPr wrap="square">
            <a:spAutoFit/>
          </a:bodyPr>
          <a:lstStyle/>
          <a:p>
            <a:pPr>
              <a:lnSpc>
                <a:spcPct val="115000"/>
              </a:lnSpc>
              <a:spcAft>
                <a:spcPts val="800"/>
              </a:spcAft>
            </a:pPr>
            <a:r>
              <a:rPr lang="en-US" sz="2400" b="1" kern="100" dirty="0">
                <a:solidFill>
                  <a:srgbClr val="FF3300"/>
                </a:solidFill>
                <a:effectLst/>
                <a:latin typeface="Be Vietnam Pro" pitchFamily="2" charset="-93"/>
                <a:ea typeface="DengXian" panose="02010600030101010101" pitchFamily="2" charset="-122"/>
                <a:cs typeface="Times New Roman" panose="02020603050405020304" pitchFamily="18" charset="0"/>
              </a:rPr>
              <a:t>4. </a:t>
            </a:r>
            <a:r>
              <a:rPr lang="en-US" sz="1800" b="1" dirty="0">
                <a:effectLst/>
                <a:latin typeface="Be Vietnam Pro" pitchFamily="2" charset="-93"/>
                <a:ea typeface="DengXian" panose="02010600030101010101" pitchFamily="2" charset="-122"/>
                <a:cs typeface="Times New Roman" panose="02020603050405020304" pitchFamily="18" charset="0"/>
              </a:rPr>
              <a:t>unsubscribe(NEW_USER_ID INT)</a:t>
            </a:r>
            <a:endParaRPr lang="en-US" kern="100" dirty="0">
              <a:effectLst/>
              <a:latin typeface="Be Vietnam Pro" pitchFamily="2" charset="-93"/>
              <a:ea typeface="DengXian"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FA78182C-87F2-7245-982E-05981556E233}"/>
              </a:ext>
            </a:extLst>
          </p:cNvPr>
          <p:cNvSpPr txBox="1"/>
          <p:nvPr/>
        </p:nvSpPr>
        <p:spPr>
          <a:xfrm>
            <a:off x="348584" y="4953000"/>
            <a:ext cx="6052769" cy="1032270"/>
          </a:xfrm>
          <a:prstGeom prst="rect">
            <a:avLst/>
          </a:prstGeom>
          <a:noFill/>
        </p:spPr>
        <p:txBody>
          <a:bodyPr wrap="square">
            <a:spAutoFit/>
          </a:bodyPr>
          <a:lstStyle/>
          <a:p>
            <a:pPr>
              <a:lnSpc>
                <a:spcPct val="115000"/>
              </a:lnSpc>
              <a:spcAft>
                <a:spcPts val="800"/>
              </a:spcAft>
            </a:pP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Purpose:</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This function allows a user to unsubscribe from their current pack and revert to the default subscription pack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pack_id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 1).</a:t>
            </a:r>
          </a:p>
        </p:txBody>
      </p:sp>
    </p:spTree>
    <p:extLst>
      <p:ext uri="{BB962C8B-B14F-4D97-AF65-F5344CB8AC3E}">
        <p14:creationId xmlns:p14="http://schemas.microsoft.com/office/powerpoint/2010/main" val="214341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693772-BD07-CD0D-E983-19F97DF4C5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B2842D-C391-709B-B377-516A2D07A74E}"/>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08. INDEX</a:t>
            </a:r>
            <a:endParaRPr lang="en-US" sz="2400" dirty="0">
              <a:latin typeface="#9Slide03 BoosterNextFYBlack" panose="02000A03000000020004" pitchFamily="2" charset="-93"/>
            </a:endParaRPr>
          </a:p>
        </p:txBody>
      </p:sp>
      <p:sp>
        <p:nvSpPr>
          <p:cNvPr id="4" name="TextBox 3">
            <a:extLst>
              <a:ext uri="{FF2B5EF4-FFF2-40B4-BE49-F238E27FC236}">
                <a16:creationId xmlns:a16="http://schemas.microsoft.com/office/drawing/2014/main" id="{9799B8BA-F235-98F1-150B-2E7AA5BC73AA}"/>
              </a:ext>
            </a:extLst>
          </p:cNvPr>
          <p:cNvSpPr txBox="1"/>
          <p:nvPr/>
        </p:nvSpPr>
        <p:spPr>
          <a:xfrm>
            <a:off x="348584" y="2640061"/>
            <a:ext cx="6301740" cy="6682214"/>
          </a:xfrm>
          <a:prstGeom prst="rect">
            <a:avLst/>
          </a:prstGeom>
          <a:noFill/>
        </p:spPr>
        <p:txBody>
          <a:bodyPr wrap="square">
            <a:spAutoFit/>
          </a:bodyPr>
          <a:lstStyle/>
          <a:p>
            <a:pPr>
              <a:lnSpc>
                <a:spcPct val="150000"/>
              </a:lnSpc>
            </a:pPr>
            <a:r>
              <a:rPr lang="en-US" sz="2400" b="1" i="0" dirty="0">
                <a:solidFill>
                  <a:srgbClr val="374151"/>
                </a:solidFill>
                <a:effectLst/>
                <a:latin typeface="__Inter_d65c78"/>
              </a:rPr>
              <a:t>1.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a:t>
            </a:r>
            <a:r>
              <a:rPr lang="en-US" sz="2400" b="0" i="0" dirty="0" err="1">
                <a:solidFill>
                  <a:srgbClr val="374151"/>
                </a:solidFill>
                <a:effectLst/>
                <a:latin typeface="__Inter_d65c78"/>
              </a:rPr>
              <a:t>user_id</a:t>
            </a:r>
            <a:r>
              <a:rPr lang="en-US" sz="2400" b="0" i="0" dirty="0">
                <a:solidFill>
                  <a:srgbClr val="374151"/>
                </a:solidFill>
                <a:effectLst/>
                <a:latin typeface="__Inter_d65c78"/>
              </a:rPr>
              <a:t>, </a:t>
            </a:r>
            <a:r>
              <a:rPr lang="en-US" sz="2400" b="0" i="0" dirty="0" err="1">
                <a:solidFill>
                  <a:srgbClr val="374151"/>
                </a:solidFill>
                <a:effectLst/>
                <a:latin typeface="__Inter_d65c78"/>
              </a:rPr>
              <a:t>view_time</a:t>
            </a:r>
            <a:r>
              <a:rPr lang="en-US" sz="2400" b="0" i="0" dirty="0">
                <a:solidFill>
                  <a:srgbClr val="374151"/>
                </a:solidFill>
                <a:effectLst/>
                <a:latin typeface="__Inter_d65c78"/>
              </a:rPr>
              <a:t> desc, </a:t>
            </a:r>
            <a:r>
              <a:rPr lang="en-US" sz="2400" b="0" i="0" dirty="0" err="1">
                <a:solidFill>
                  <a:srgbClr val="374151"/>
                </a:solidFill>
                <a:effectLst/>
                <a:latin typeface="__Inter_d65c78"/>
              </a:rPr>
              <a:t>content_id</a:t>
            </a:r>
            <a:r>
              <a:rPr lang="en-US" sz="2400" b="0" i="0" dirty="0">
                <a:solidFill>
                  <a:srgbClr val="374151"/>
                </a:solidFill>
                <a:effectLst/>
                <a:latin typeface="__Inter_d65c78"/>
              </a:rPr>
              <a:t> in </a:t>
            </a:r>
            <a:r>
              <a:rPr lang="en-US" sz="2400" b="0" i="0" dirty="0" err="1">
                <a:solidFill>
                  <a:srgbClr val="374151"/>
                </a:solidFill>
                <a:effectLst/>
                <a:latin typeface="__Inter_d65c78"/>
              </a:rPr>
              <a:t>View_history</a:t>
            </a:r>
            <a:r>
              <a:rPr lang="en-US" sz="2400" b="0" i="0" dirty="0">
                <a:solidFill>
                  <a:srgbClr val="374151"/>
                </a:solidFill>
                <a:effectLst/>
                <a:latin typeface="__Inter_d65c78"/>
              </a:rPr>
              <a:t> table</a:t>
            </a:r>
            <a:br>
              <a:rPr lang="en-US" sz="2400" dirty="0"/>
            </a:br>
            <a:r>
              <a:rPr lang="en-US" sz="2400" b="1" i="0" dirty="0">
                <a:solidFill>
                  <a:srgbClr val="374151"/>
                </a:solidFill>
                <a:effectLst/>
                <a:latin typeface="__Inter_d65c78"/>
              </a:rPr>
              <a:t>2. </a:t>
            </a:r>
            <a:r>
              <a:rPr lang="en-US" sz="2400" b="0" i="0" dirty="0">
                <a:solidFill>
                  <a:srgbClr val="374151"/>
                </a:solidFill>
                <a:effectLst/>
                <a:latin typeface="__Inter_d65c78"/>
              </a:rPr>
              <a:t>brin index on </a:t>
            </a:r>
            <a:r>
              <a:rPr lang="en-US" sz="2400" b="0" i="0" dirty="0" err="1">
                <a:solidFill>
                  <a:srgbClr val="374151"/>
                </a:solidFill>
                <a:effectLst/>
                <a:latin typeface="__Inter_d65c78"/>
              </a:rPr>
              <a:t>content_id</a:t>
            </a:r>
            <a:r>
              <a:rPr lang="en-US" sz="2400" b="0" i="0" dirty="0">
                <a:solidFill>
                  <a:srgbClr val="374151"/>
                </a:solidFill>
                <a:effectLst/>
                <a:latin typeface="__Inter_d65c78"/>
              </a:rPr>
              <a:t> in </a:t>
            </a:r>
            <a:r>
              <a:rPr lang="en-US" sz="2400" b="0" i="0" dirty="0" err="1">
                <a:solidFill>
                  <a:srgbClr val="374151"/>
                </a:solidFill>
                <a:effectLst/>
                <a:latin typeface="__Inter_d65c78"/>
              </a:rPr>
              <a:t>View_history</a:t>
            </a:r>
            <a:r>
              <a:rPr lang="en-US" sz="2400" b="0" i="0" dirty="0">
                <a:solidFill>
                  <a:srgbClr val="374151"/>
                </a:solidFill>
                <a:effectLst/>
                <a:latin typeface="__Inter_d65c78"/>
              </a:rPr>
              <a:t> table</a:t>
            </a:r>
            <a:br>
              <a:rPr lang="en-US" sz="2400" dirty="0"/>
            </a:br>
            <a:r>
              <a:rPr lang="en-US" sz="2400" b="1" i="0" dirty="0">
                <a:solidFill>
                  <a:srgbClr val="374151"/>
                </a:solidFill>
                <a:effectLst/>
                <a:latin typeface="__Inter_d65c78"/>
              </a:rPr>
              <a:t>3.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a:t>
            </a:r>
            <a:r>
              <a:rPr lang="en-US" sz="2400" b="0" i="0" dirty="0" err="1">
                <a:solidFill>
                  <a:srgbClr val="374151"/>
                </a:solidFill>
                <a:effectLst/>
                <a:latin typeface="__Inter_d65c78"/>
              </a:rPr>
              <a:t>user_id</a:t>
            </a:r>
            <a:r>
              <a:rPr lang="en-US" sz="2400" b="0" i="0" dirty="0">
                <a:solidFill>
                  <a:srgbClr val="374151"/>
                </a:solidFill>
                <a:effectLst/>
                <a:latin typeface="__Inter_d65c78"/>
              </a:rPr>
              <a:t>, </a:t>
            </a:r>
            <a:r>
              <a:rPr lang="en-US" sz="2400" b="0" i="0" dirty="0" err="1">
                <a:solidFill>
                  <a:srgbClr val="374151"/>
                </a:solidFill>
                <a:effectLst/>
                <a:latin typeface="__Inter_d65c78"/>
              </a:rPr>
              <a:t>country_id</a:t>
            </a:r>
            <a:r>
              <a:rPr lang="en-US" sz="2400" b="0" i="0" dirty="0">
                <a:solidFill>
                  <a:srgbClr val="374151"/>
                </a:solidFill>
                <a:effectLst/>
                <a:latin typeface="__Inter_d65c78"/>
              </a:rPr>
              <a:t> in Users table</a:t>
            </a:r>
            <a:br>
              <a:rPr lang="en-US" sz="2400" dirty="0"/>
            </a:br>
            <a:r>
              <a:rPr lang="en-US" sz="2400" b="1" i="0" dirty="0">
                <a:solidFill>
                  <a:srgbClr val="374151"/>
                </a:solidFill>
                <a:effectLst/>
                <a:latin typeface="__Inter_d65c78"/>
              </a:rPr>
              <a:t>4.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a:t>
            </a:r>
            <a:r>
              <a:rPr lang="en-US" sz="2400" b="0" i="0" dirty="0" err="1">
                <a:solidFill>
                  <a:srgbClr val="374151"/>
                </a:solidFill>
                <a:effectLst/>
                <a:latin typeface="__Inter_d65c78"/>
              </a:rPr>
              <a:t>content_id</a:t>
            </a:r>
            <a:r>
              <a:rPr lang="en-US" sz="2400" b="0" i="0" dirty="0">
                <a:solidFill>
                  <a:srgbClr val="374151"/>
                </a:solidFill>
                <a:effectLst/>
                <a:latin typeface="__Inter_d65c78"/>
              </a:rPr>
              <a:t>, </a:t>
            </a:r>
            <a:r>
              <a:rPr lang="en-US" sz="2400" b="0" i="0" dirty="0" err="1">
                <a:solidFill>
                  <a:srgbClr val="374151"/>
                </a:solidFill>
                <a:effectLst/>
                <a:latin typeface="__Inter_d65c78"/>
              </a:rPr>
              <a:t>genre_id</a:t>
            </a:r>
            <a:r>
              <a:rPr lang="en-US" sz="2400" b="0" i="0" dirty="0">
                <a:solidFill>
                  <a:srgbClr val="374151"/>
                </a:solidFill>
                <a:effectLst/>
                <a:latin typeface="__Inter_d65c78"/>
              </a:rPr>
              <a:t> in </a:t>
            </a:r>
            <a:r>
              <a:rPr lang="en-US" sz="2400" b="0" i="0" dirty="0" err="1">
                <a:solidFill>
                  <a:srgbClr val="374151"/>
                </a:solidFill>
                <a:effectLst/>
                <a:latin typeface="__Inter_d65c78"/>
              </a:rPr>
              <a:t>Content_genre</a:t>
            </a:r>
            <a:r>
              <a:rPr lang="en-US" sz="2400" b="0" i="0" dirty="0">
                <a:solidFill>
                  <a:srgbClr val="374151"/>
                </a:solidFill>
                <a:effectLst/>
                <a:latin typeface="__Inter_d65c78"/>
              </a:rPr>
              <a:t> table</a:t>
            </a:r>
            <a:br>
              <a:rPr lang="en-US" sz="2400" dirty="0"/>
            </a:br>
            <a:r>
              <a:rPr lang="en-US" sz="2400" b="1" i="0" dirty="0">
                <a:solidFill>
                  <a:srgbClr val="374151"/>
                </a:solidFill>
                <a:effectLst/>
                <a:latin typeface="__Inter_d65c78"/>
              </a:rPr>
              <a:t>5.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a:t>
            </a:r>
            <a:r>
              <a:rPr lang="en-US" sz="2400" b="0" i="0" dirty="0" err="1">
                <a:solidFill>
                  <a:srgbClr val="374151"/>
                </a:solidFill>
                <a:effectLst/>
                <a:latin typeface="__Inter_d65c78"/>
              </a:rPr>
              <a:t>content_id</a:t>
            </a:r>
            <a:r>
              <a:rPr lang="en-US" sz="2400" b="0" i="0" dirty="0">
                <a:solidFill>
                  <a:srgbClr val="374151"/>
                </a:solidFill>
                <a:effectLst/>
                <a:latin typeface="__Inter_d65c78"/>
              </a:rPr>
              <a:t> in Content table</a:t>
            </a:r>
            <a:br>
              <a:rPr lang="en-US" sz="2400" dirty="0"/>
            </a:br>
            <a:r>
              <a:rPr lang="en-US" sz="2400" b="1" i="0" dirty="0">
                <a:solidFill>
                  <a:srgbClr val="374151"/>
                </a:solidFill>
                <a:effectLst/>
                <a:latin typeface="__Inter_d65c78"/>
              </a:rPr>
              <a:t>6.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rating desc in Content table</a:t>
            </a:r>
            <a:br>
              <a:rPr lang="en-US" sz="2400" dirty="0"/>
            </a:br>
            <a:r>
              <a:rPr lang="en-US" sz="2400" b="1" i="0" dirty="0">
                <a:solidFill>
                  <a:srgbClr val="374151"/>
                </a:solidFill>
                <a:effectLst/>
                <a:latin typeface="__Inter_d65c78"/>
              </a:rPr>
              <a:t>7.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a:t>
            </a:r>
            <a:r>
              <a:rPr lang="en-US" sz="2400" b="0" i="0" dirty="0" err="1">
                <a:solidFill>
                  <a:srgbClr val="374151"/>
                </a:solidFill>
                <a:effectLst/>
                <a:latin typeface="__Inter_d65c78"/>
              </a:rPr>
              <a:t>genre_id</a:t>
            </a:r>
            <a:r>
              <a:rPr lang="en-US" sz="2400" b="0" i="0" dirty="0">
                <a:solidFill>
                  <a:srgbClr val="374151"/>
                </a:solidFill>
                <a:effectLst/>
                <a:latin typeface="__Inter_d65c78"/>
              </a:rPr>
              <a:t> in Genre table</a:t>
            </a:r>
            <a:br>
              <a:rPr lang="en-US" sz="2400" dirty="0"/>
            </a:br>
            <a:r>
              <a:rPr lang="en-US" sz="2400" b="1" i="0" dirty="0">
                <a:solidFill>
                  <a:srgbClr val="374151"/>
                </a:solidFill>
                <a:effectLst/>
                <a:latin typeface="__Inter_d65c78"/>
              </a:rPr>
              <a:t>8. </a:t>
            </a:r>
            <a:r>
              <a:rPr lang="en-US" sz="2400" b="0" i="0" dirty="0" err="1">
                <a:solidFill>
                  <a:srgbClr val="374151"/>
                </a:solidFill>
                <a:effectLst/>
                <a:latin typeface="__Inter_d65c78"/>
              </a:rPr>
              <a:t>btree</a:t>
            </a:r>
            <a:r>
              <a:rPr lang="en-US" sz="2400" b="0" i="0" dirty="0">
                <a:solidFill>
                  <a:srgbClr val="374151"/>
                </a:solidFill>
                <a:effectLst/>
                <a:latin typeface="__Inter_d65c78"/>
              </a:rPr>
              <a:t> index on </a:t>
            </a:r>
            <a:r>
              <a:rPr lang="en-US" sz="2400" b="0" i="0" dirty="0" err="1">
                <a:solidFill>
                  <a:srgbClr val="374151"/>
                </a:solidFill>
                <a:effectLst/>
                <a:latin typeface="__Inter_d65c78"/>
              </a:rPr>
              <a:t>user_id</a:t>
            </a:r>
            <a:r>
              <a:rPr lang="en-US" sz="2400" b="0" i="0" dirty="0">
                <a:solidFill>
                  <a:srgbClr val="374151"/>
                </a:solidFill>
                <a:effectLst/>
                <a:latin typeface="__Inter_d65c78"/>
              </a:rPr>
              <a:t> in Subscription table where </a:t>
            </a:r>
            <a:r>
              <a:rPr lang="en-US" sz="2400" b="0" i="0" dirty="0" err="1">
                <a:solidFill>
                  <a:srgbClr val="374151"/>
                </a:solidFill>
                <a:effectLst/>
                <a:latin typeface="__Inter_d65c78"/>
              </a:rPr>
              <a:t>end_time</a:t>
            </a:r>
            <a:r>
              <a:rPr lang="en-US" sz="2400" b="0" i="0" dirty="0">
                <a:solidFill>
                  <a:srgbClr val="374151"/>
                </a:solidFill>
                <a:effectLst/>
                <a:latin typeface="__Inter_d65c78"/>
              </a:rPr>
              <a:t> = 'infinity'</a:t>
            </a:r>
            <a:endParaRPr lang="en-US" sz="2400" dirty="0">
              <a:latin typeface="Be Vietnam Pro" pitchFamily="2" charset="-93"/>
            </a:endParaRPr>
          </a:p>
        </p:txBody>
      </p:sp>
      <p:sp>
        <p:nvSpPr>
          <p:cNvPr id="3" name="TextBox 2">
            <a:extLst>
              <a:ext uri="{FF2B5EF4-FFF2-40B4-BE49-F238E27FC236}">
                <a16:creationId xmlns:a16="http://schemas.microsoft.com/office/drawing/2014/main" id="{BDB88BF0-E708-8752-7B72-102207563715}"/>
              </a:ext>
            </a:extLst>
          </p:cNvPr>
          <p:cNvSpPr txBox="1"/>
          <p:nvPr/>
        </p:nvSpPr>
        <p:spPr>
          <a:xfrm>
            <a:off x="348584" y="1290426"/>
            <a:ext cx="6052769" cy="1130181"/>
          </a:xfrm>
          <a:prstGeom prst="rect">
            <a:avLst/>
          </a:prstGeom>
          <a:noFill/>
        </p:spPr>
        <p:txBody>
          <a:bodyPr wrap="square">
            <a:spAutoFit/>
          </a:bodyPr>
          <a:lstStyle/>
          <a:p>
            <a:pPr algn="just">
              <a:lnSpc>
                <a:spcPct val="115000"/>
              </a:lnSpc>
              <a:spcAft>
                <a:spcPts val="800"/>
              </a:spcAft>
            </a:pPr>
            <a:r>
              <a:rPr lang="en-US" sz="2000" b="1" kern="100" dirty="0">
                <a:effectLst/>
                <a:latin typeface="Be Vietnam Pro" pitchFamily="2" charset="-93"/>
                <a:ea typeface="DengXian" panose="02010600030101010101" pitchFamily="2" charset="-122"/>
                <a:cs typeface="Times New Roman" panose="02020603050405020304" pitchFamily="18" charset="0"/>
              </a:rPr>
              <a:t>Purpose:</a:t>
            </a:r>
            <a:r>
              <a:rPr lang="en-US" sz="2000" kern="100" dirty="0">
                <a:effectLst/>
                <a:latin typeface="Be Vietnam Pro" pitchFamily="2" charset="-93"/>
                <a:ea typeface="DengXian" panose="02010600030101010101" pitchFamily="2" charset="-122"/>
                <a:cs typeface="Times New Roman" panose="02020603050405020304" pitchFamily="18" charset="0"/>
              </a:rPr>
              <a:t> This indices are trying to optimize the process of recommendation by user</a:t>
            </a:r>
            <a:r>
              <a:rPr lang="en-US" sz="2000" kern="100" dirty="0">
                <a:latin typeface="Be Vietnam Pro" pitchFamily="2" charset="-93"/>
                <a:ea typeface="DengXian" panose="02010600030101010101" pitchFamily="2" charset="-122"/>
                <a:cs typeface="Times New Roman" panose="02020603050405020304" pitchFamily="18" charset="0"/>
              </a:rPr>
              <a:t>s’ most viewed genre and their country</a:t>
            </a:r>
            <a:endParaRPr lang="en-US" sz="2000" kern="100" dirty="0">
              <a:effectLst/>
              <a:latin typeface="Be Vietnam Pro" pitchFamily="2" charset="-93"/>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325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E1E17F-8EA8-F3B1-72D7-1B11BE57DA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8752C9-40A4-7FA9-751F-BC515182EDE1}"/>
              </a:ext>
            </a:extLst>
          </p:cNvPr>
          <p:cNvSpPr txBox="1"/>
          <p:nvPr/>
        </p:nvSpPr>
        <p:spPr>
          <a:xfrm>
            <a:off x="413143" y="475857"/>
            <a:ext cx="3981548" cy="1754326"/>
          </a:xfrm>
          <a:prstGeom prst="rect">
            <a:avLst/>
          </a:prstGeom>
          <a:noFill/>
        </p:spPr>
        <p:txBody>
          <a:bodyPr wrap="square" rtlCol="0">
            <a:spAutoFit/>
          </a:bodyPr>
          <a:lstStyle/>
          <a:p>
            <a:r>
              <a:rPr lang="en-US" sz="5400" dirty="0">
                <a:latin typeface="#9Slide03 BoosterNextFYBlack" panose="02000A03000000020004" pitchFamily="2" charset="-93"/>
              </a:rPr>
              <a:t>TABLE OF CONTENT</a:t>
            </a:r>
          </a:p>
        </p:txBody>
      </p:sp>
      <p:sp>
        <p:nvSpPr>
          <p:cNvPr id="5" name="TextBox 4">
            <a:extLst>
              <a:ext uri="{FF2B5EF4-FFF2-40B4-BE49-F238E27FC236}">
                <a16:creationId xmlns:a16="http://schemas.microsoft.com/office/drawing/2014/main" id="{F95D3A0B-BB70-D986-AC85-59676988367B}"/>
              </a:ext>
            </a:extLst>
          </p:cNvPr>
          <p:cNvSpPr txBox="1"/>
          <p:nvPr/>
        </p:nvSpPr>
        <p:spPr>
          <a:xfrm>
            <a:off x="413143" y="265068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01</a:t>
            </a:r>
          </a:p>
        </p:txBody>
      </p:sp>
      <p:sp>
        <p:nvSpPr>
          <p:cNvPr id="6" name="TextBox 5">
            <a:extLst>
              <a:ext uri="{FF2B5EF4-FFF2-40B4-BE49-F238E27FC236}">
                <a16:creationId xmlns:a16="http://schemas.microsoft.com/office/drawing/2014/main" id="{98C0C32A-B9F2-D53C-1022-62AA6F039A88}"/>
              </a:ext>
            </a:extLst>
          </p:cNvPr>
          <p:cNvSpPr txBox="1"/>
          <p:nvPr/>
        </p:nvSpPr>
        <p:spPr>
          <a:xfrm>
            <a:off x="413143" y="3420123"/>
            <a:ext cx="2773680" cy="769441"/>
          </a:xfrm>
          <a:prstGeom prst="rect">
            <a:avLst/>
          </a:prstGeom>
          <a:noFill/>
        </p:spPr>
        <p:txBody>
          <a:bodyPr wrap="square" rtlCol="0">
            <a:spAutoFit/>
          </a:bodyPr>
          <a:lstStyle/>
          <a:p>
            <a:r>
              <a:rPr lang="en-US" sz="2200" dirty="0">
                <a:latin typeface="Be Vietnam Pro" pitchFamily="2" charset="-93"/>
              </a:rPr>
              <a:t>PROJECT DESCRIPTION</a:t>
            </a:r>
          </a:p>
        </p:txBody>
      </p:sp>
      <p:sp>
        <p:nvSpPr>
          <p:cNvPr id="25" name="TextBox 24">
            <a:extLst>
              <a:ext uri="{FF2B5EF4-FFF2-40B4-BE49-F238E27FC236}">
                <a16:creationId xmlns:a16="http://schemas.microsoft.com/office/drawing/2014/main" id="{026923A1-3E5E-ED90-2F71-885AB1748A25}"/>
              </a:ext>
            </a:extLst>
          </p:cNvPr>
          <p:cNvSpPr txBox="1"/>
          <p:nvPr/>
        </p:nvSpPr>
        <p:spPr>
          <a:xfrm>
            <a:off x="413143" y="444900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02</a:t>
            </a:r>
          </a:p>
        </p:txBody>
      </p:sp>
      <p:sp>
        <p:nvSpPr>
          <p:cNvPr id="26" name="TextBox 25">
            <a:extLst>
              <a:ext uri="{FF2B5EF4-FFF2-40B4-BE49-F238E27FC236}">
                <a16:creationId xmlns:a16="http://schemas.microsoft.com/office/drawing/2014/main" id="{C58BCDAC-1154-A1C6-C3BC-0207D23D00F5}"/>
              </a:ext>
            </a:extLst>
          </p:cNvPr>
          <p:cNvSpPr txBox="1"/>
          <p:nvPr/>
        </p:nvSpPr>
        <p:spPr>
          <a:xfrm>
            <a:off x="413143" y="5218443"/>
            <a:ext cx="2773680" cy="430887"/>
          </a:xfrm>
          <a:prstGeom prst="rect">
            <a:avLst/>
          </a:prstGeom>
          <a:noFill/>
        </p:spPr>
        <p:txBody>
          <a:bodyPr wrap="square" rtlCol="0">
            <a:spAutoFit/>
          </a:bodyPr>
          <a:lstStyle/>
          <a:p>
            <a:r>
              <a:rPr lang="en-US" sz="2200" dirty="0">
                <a:latin typeface="Be Vietnam Pro" pitchFamily="2" charset="-93"/>
              </a:rPr>
              <a:t>REQUIREMENTS</a:t>
            </a:r>
          </a:p>
        </p:txBody>
      </p:sp>
      <p:sp>
        <p:nvSpPr>
          <p:cNvPr id="29" name="TextBox 28">
            <a:extLst>
              <a:ext uri="{FF2B5EF4-FFF2-40B4-BE49-F238E27FC236}">
                <a16:creationId xmlns:a16="http://schemas.microsoft.com/office/drawing/2014/main" id="{4841741E-3078-4D78-D360-EBCED62CB319}"/>
              </a:ext>
            </a:extLst>
          </p:cNvPr>
          <p:cNvSpPr txBox="1"/>
          <p:nvPr/>
        </p:nvSpPr>
        <p:spPr>
          <a:xfrm>
            <a:off x="413143" y="624732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03</a:t>
            </a:r>
          </a:p>
        </p:txBody>
      </p:sp>
      <p:sp>
        <p:nvSpPr>
          <p:cNvPr id="30" name="TextBox 29">
            <a:extLst>
              <a:ext uri="{FF2B5EF4-FFF2-40B4-BE49-F238E27FC236}">
                <a16:creationId xmlns:a16="http://schemas.microsoft.com/office/drawing/2014/main" id="{3259AD9F-64CF-9272-C01A-DEAC215D92B3}"/>
              </a:ext>
            </a:extLst>
          </p:cNvPr>
          <p:cNvSpPr txBox="1"/>
          <p:nvPr/>
        </p:nvSpPr>
        <p:spPr>
          <a:xfrm>
            <a:off x="413143" y="7016763"/>
            <a:ext cx="2070977" cy="769441"/>
          </a:xfrm>
          <a:prstGeom prst="rect">
            <a:avLst/>
          </a:prstGeom>
          <a:noFill/>
        </p:spPr>
        <p:txBody>
          <a:bodyPr wrap="square" rtlCol="0">
            <a:spAutoFit/>
          </a:bodyPr>
          <a:lstStyle/>
          <a:p>
            <a:r>
              <a:rPr lang="en-US" sz="2200" dirty="0">
                <a:latin typeface="Be Vietnam Pro" pitchFamily="2" charset="-93"/>
              </a:rPr>
              <a:t>DATABASE </a:t>
            </a:r>
          </a:p>
          <a:p>
            <a:r>
              <a:rPr lang="en-US" sz="2200" dirty="0">
                <a:latin typeface="Be Vietnam Pro" pitchFamily="2" charset="-93"/>
              </a:rPr>
              <a:t>DESIGN</a:t>
            </a:r>
          </a:p>
        </p:txBody>
      </p:sp>
      <p:sp>
        <p:nvSpPr>
          <p:cNvPr id="31" name="TextBox 30">
            <a:extLst>
              <a:ext uri="{FF2B5EF4-FFF2-40B4-BE49-F238E27FC236}">
                <a16:creationId xmlns:a16="http://schemas.microsoft.com/office/drawing/2014/main" id="{E29DF0A8-FB33-FF30-EE94-BB8E2F2334FF}"/>
              </a:ext>
            </a:extLst>
          </p:cNvPr>
          <p:cNvSpPr txBox="1"/>
          <p:nvPr/>
        </p:nvSpPr>
        <p:spPr>
          <a:xfrm>
            <a:off x="413143" y="804564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04</a:t>
            </a:r>
          </a:p>
        </p:txBody>
      </p:sp>
      <p:sp>
        <p:nvSpPr>
          <p:cNvPr id="32" name="TextBox 31">
            <a:extLst>
              <a:ext uri="{FF2B5EF4-FFF2-40B4-BE49-F238E27FC236}">
                <a16:creationId xmlns:a16="http://schemas.microsoft.com/office/drawing/2014/main" id="{02C35B74-1789-96CC-2482-9D20320179E9}"/>
              </a:ext>
            </a:extLst>
          </p:cNvPr>
          <p:cNvSpPr txBox="1"/>
          <p:nvPr/>
        </p:nvSpPr>
        <p:spPr>
          <a:xfrm>
            <a:off x="413143" y="8815083"/>
            <a:ext cx="2773680" cy="430887"/>
          </a:xfrm>
          <a:prstGeom prst="rect">
            <a:avLst/>
          </a:prstGeom>
          <a:noFill/>
        </p:spPr>
        <p:txBody>
          <a:bodyPr wrap="square" rtlCol="0">
            <a:spAutoFit/>
          </a:bodyPr>
          <a:lstStyle/>
          <a:p>
            <a:r>
              <a:rPr lang="en-US" sz="2200" dirty="0">
                <a:latin typeface="Be Vietnam Pro" pitchFamily="2" charset="-93"/>
              </a:rPr>
              <a:t>TABLES</a:t>
            </a:r>
          </a:p>
        </p:txBody>
      </p:sp>
      <p:sp>
        <p:nvSpPr>
          <p:cNvPr id="33" name="TextBox 32">
            <a:extLst>
              <a:ext uri="{FF2B5EF4-FFF2-40B4-BE49-F238E27FC236}">
                <a16:creationId xmlns:a16="http://schemas.microsoft.com/office/drawing/2014/main" id="{E1D8E955-21A0-18BE-3113-5DD950F4AE92}"/>
              </a:ext>
            </a:extLst>
          </p:cNvPr>
          <p:cNvSpPr txBox="1"/>
          <p:nvPr/>
        </p:nvSpPr>
        <p:spPr>
          <a:xfrm>
            <a:off x="3930259" y="265704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05</a:t>
            </a:r>
          </a:p>
        </p:txBody>
      </p:sp>
      <p:sp>
        <p:nvSpPr>
          <p:cNvPr id="34" name="TextBox 33">
            <a:extLst>
              <a:ext uri="{FF2B5EF4-FFF2-40B4-BE49-F238E27FC236}">
                <a16:creationId xmlns:a16="http://schemas.microsoft.com/office/drawing/2014/main" id="{B9B22E40-DE3B-698F-494D-468861D8E708}"/>
              </a:ext>
            </a:extLst>
          </p:cNvPr>
          <p:cNvSpPr txBox="1"/>
          <p:nvPr/>
        </p:nvSpPr>
        <p:spPr>
          <a:xfrm>
            <a:off x="3930259" y="3426486"/>
            <a:ext cx="2773680" cy="430887"/>
          </a:xfrm>
          <a:prstGeom prst="rect">
            <a:avLst/>
          </a:prstGeom>
          <a:noFill/>
        </p:spPr>
        <p:txBody>
          <a:bodyPr wrap="square" rtlCol="0">
            <a:spAutoFit/>
          </a:bodyPr>
          <a:lstStyle/>
          <a:p>
            <a:r>
              <a:rPr lang="en-US" sz="2200" dirty="0">
                <a:latin typeface="Be Vietnam Pro" pitchFamily="2" charset="-93"/>
              </a:rPr>
              <a:t>TRIGGERS</a:t>
            </a:r>
          </a:p>
        </p:txBody>
      </p:sp>
      <p:sp>
        <p:nvSpPr>
          <p:cNvPr id="35" name="TextBox 34">
            <a:extLst>
              <a:ext uri="{FF2B5EF4-FFF2-40B4-BE49-F238E27FC236}">
                <a16:creationId xmlns:a16="http://schemas.microsoft.com/office/drawing/2014/main" id="{17A1009A-7D28-F786-D216-4D3634293EDE}"/>
              </a:ext>
            </a:extLst>
          </p:cNvPr>
          <p:cNvSpPr txBox="1"/>
          <p:nvPr/>
        </p:nvSpPr>
        <p:spPr>
          <a:xfrm>
            <a:off x="3930259" y="445536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06</a:t>
            </a:r>
          </a:p>
        </p:txBody>
      </p:sp>
      <p:sp>
        <p:nvSpPr>
          <p:cNvPr id="36" name="TextBox 35">
            <a:extLst>
              <a:ext uri="{FF2B5EF4-FFF2-40B4-BE49-F238E27FC236}">
                <a16:creationId xmlns:a16="http://schemas.microsoft.com/office/drawing/2014/main" id="{C76D586E-C502-C68B-0DCE-79408F156E6B}"/>
              </a:ext>
            </a:extLst>
          </p:cNvPr>
          <p:cNvSpPr txBox="1"/>
          <p:nvPr/>
        </p:nvSpPr>
        <p:spPr>
          <a:xfrm>
            <a:off x="3930259" y="5224806"/>
            <a:ext cx="2773680" cy="430887"/>
          </a:xfrm>
          <a:prstGeom prst="rect">
            <a:avLst/>
          </a:prstGeom>
          <a:noFill/>
        </p:spPr>
        <p:txBody>
          <a:bodyPr wrap="square" rtlCol="0">
            <a:spAutoFit/>
          </a:bodyPr>
          <a:lstStyle/>
          <a:p>
            <a:r>
              <a:rPr lang="en-US" sz="2200" dirty="0">
                <a:latin typeface="Be Vietnam Pro" pitchFamily="2" charset="-93"/>
              </a:rPr>
              <a:t>VIEWS</a:t>
            </a:r>
          </a:p>
        </p:txBody>
      </p:sp>
      <p:sp>
        <p:nvSpPr>
          <p:cNvPr id="37" name="TextBox 36">
            <a:extLst>
              <a:ext uri="{FF2B5EF4-FFF2-40B4-BE49-F238E27FC236}">
                <a16:creationId xmlns:a16="http://schemas.microsoft.com/office/drawing/2014/main" id="{258D551C-BEB7-7ECF-E672-3230AEB1270A}"/>
              </a:ext>
            </a:extLst>
          </p:cNvPr>
          <p:cNvSpPr txBox="1"/>
          <p:nvPr/>
        </p:nvSpPr>
        <p:spPr>
          <a:xfrm>
            <a:off x="3930259" y="625368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07</a:t>
            </a:r>
          </a:p>
        </p:txBody>
      </p:sp>
      <p:sp>
        <p:nvSpPr>
          <p:cNvPr id="38" name="TextBox 37">
            <a:extLst>
              <a:ext uri="{FF2B5EF4-FFF2-40B4-BE49-F238E27FC236}">
                <a16:creationId xmlns:a16="http://schemas.microsoft.com/office/drawing/2014/main" id="{128873A0-2A60-A841-0879-FE2ED9149F81}"/>
              </a:ext>
            </a:extLst>
          </p:cNvPr>
          <p:cNvSpPr txBox="1"/>
          <p:nvPr/>
        </p:nvSpPr>
        <p:spPr>
          <a:xfrm>
            <a:off x="3930259" y="7023126"/>
            <a:ext cx="2773680" cy="430887"/>
          </a:xfrm>
          <a:prstGeom prst="rect">
            <a:avLst/>
          </a:prstGeom>
          <a:noFill/>
        </p:spPr>
        <p:txBody>
          <a:bodyPr wrap="square" rtlCol="0">
            <a:spAutoFit/>
          </a:bodyPr>
          <a:lstStyle/>
          <a:p>
            <a:r>
              <a:rPr lang="en-US" sz="2200" dirty="0">
                <a:latin typeface="Be Vietnam Pro" pitchFamily="2" charset="-93"/>
              </a:rPr>
              <a:t>FUNCTIONS</a:t>
            </a:r>
          </a:p>
        </p:txBody>
      </p:sp>
      <p:sp>
        <p:nvSpPr>
          <p:cNvPr id="39" name="TextBox 38">
            <a:extLst>
              <a:ext uri="{FF2B5EF4-FFF2-40B4-BE49-F238E27FC236}">
                <a16:creationId xmlns:a16="http://schemas.microsoft.com/office/drawing/2014/main" id="{7113BB56-2F2A-0702-F9AA-D66C5A8525FB}"/>
              </a:ext>
            </a:extLst>
          </p:cNvPr>
          <p:cNvSpPr txBox="1"/>
          <p:nvPr/>
        </p:nvSpPr>
        <p:spPr>
          <a:xfrm>
            <a:off x="3930259" y="805200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08</a:t>
            </a:r>
          </a:p>
        </p:txBody>
      </p:sp>
      <p:sp>
        <p:nvSpPr>
          <p:cNvPr id="40" name="TextBox 39">
            <a:extLst>
              <a:ext uri="{FF2B5EF4-FFF2-40B4-BE49-F238E27FC236}">
                <a16:creationId xmlns:a16="http://schemas.microsoft.com/office/drawing/2014/main" id="{8FD5A1C3-6A8D-2F82-2310-13BBAD0978A3}"/>
              </a:ext>
            </a:extLst>
          </p:cNvPr>
          <p:cNvSpPr txBox="1"/>
          <p:nvPr/>
        </p:nvSpPr>
        <p:spPr>
          <a:xfrm>
            <a:off x="3930259" y="8821446"/>
            <a:ext cx="2773680" cy="430887"/>
          </a:xfrm>
          <a:prstGeom prst="rect">
            <a:avLst/>
          </a:prstGeom>
          <a:noFill/>
        </p:spPr>
        <p:txBody>
          <a:bodyPr wrap="square" rtlCol="0">
            <a:spAutoFit/>
          </a:bodyPr>
          <a:lstStyle/>
          <a:p>
            <a:r>
              <a:rPr lang="en-US" sz="2200" dirty="0">
                <a:latin typeface="Be Vietnam Pro" pitchFamily="2" charset="-93"/>
              </a:rPr>
              <a:t>INDEX</a:t>
            </a:r>
          </a:p>
        </p:txBody>
      </p:sp>
    </p:spTree>
    <p:extLst>
      <p:ext uri="{BB962C8B-B14F-4D97-AF65-F5344CB8AC3E}">
        <p14:creationId xmlns:p14="http://schemas.microsoft.com/office/powerpoint/2010/main" val="31366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82E8B6-4FFF-93FA-BCBA-6855A146BC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D6526D-D9FC-E602-F8A1-987ECB888DAF}"/>
              </a:ext>
            </a:extLst>
          </p:cNvPr>
          <p:cNvSpPr txBox="1"/>
          <p:nvPr/>
        </p:nvSpPr>
        <p:spPr>
          <a:xfrm>
            <a:off x="1229287" y="782568"/>
            <a:ext cx="4399426" cy="1446550"/>
          </a:xfrm>
          <a:prstGeom prst="rect">
            <a:avLst/>
          </a:prstGeom>
          <a:noFill/>
        </p:spPr>
        <p:txBody>
          <a:bodyPr wrap="square" rtlCol="0">
            <a:spAutoFit/>
          </a:bodyPr>
          <a:lstStyle/>
          <a:p>
            <a:pPr algn="ctr"/>
            <a:r>
              <a:rPr lang="en-US" sz="4400" dirty="0">
                <a:latin typeface="#9Slide03 BoosterNextFYBlack" panose="02000A03000000020004" pitchFamily="2" charset="-93"/>
              </a:rPr>
              <a:t>PROJECT </a:t>
            </a:r>
            <a:br>
              <a:rPr lang="en-US" sz="4400" dirty="0">
                <a:latin typeface="#9Slide03 BoosterNextFYBlack" panose="02000A03000000020004" pitchFamily="2" charset="-93"/>
              </a:rPr>
            </a:br>
            <a:r>
              <a:rPr lang="en-US" sz="4400" dirty="0">
                <a:latin typeface="#9Slide03 BoosterNextFYBlack" panose="02000A03000000020004" pitchFamily="2" charset="-93"/>
              </a:rPr>
              <a:t>DESCRIPTION</a:t>
            </a:r>
          </a:p>
        </p:txBody>
      </p:sp>
      <p:sp>
        <p:nvSpPr>
          <p:cNvPr id="3" name="TextBox 2">
            <a:extLst>
              <a:ext uri="{FF2B5EF4-FFF2-40B4-BE49-F238E27FC236}">
                <a16:creationId xmlns:a16="http://schemas.microsoft.com/office/drawing/2014/main" id="{F52A93EF-E76D-FB03-BA4D-7107F11A603A}"/>
              </a:ext>
            </a:extLst>
          </p:cNvPr>
          <p:cNvSpPr txBox="1"/>
          <p:nvPr/>
        </p:nvSpPr>
        <p:spPr>
          <a:xfrm>
            <a:off x="213359" y="257279"/>
            <a:ext cx="1182930" cy="923330"/>
          </a:xfrm>
          <a:prstGeom prst="rect">
            <a:avLst/>
          </a:prstGeom>
          <a:noFill/>
        </p:spPr>
        <p:txBody>
          <a:bodyPr wrap="square" rtlCol="0">
            <a:spAutoFit/>
          </a:bodyPr>
          <a:lstStyle/>
          <a:p>
            <a:pPr algn="ctr"/>
            <a:r>
              <a:rPr lang="en-US" sz="5400" dirty="0">
                <a:latin typeface="#9Slide03 BoosterNextFYBlack" panose="02000A03000000020004" pitchFamily="2" charset="-93"/>
              </a:rPr>
              <a:t>01</a:t>
            </a:r>
            <a:endParaRPr lang="en-US" sz="3600" dirty="0">
              <a:latin typeface="#9Slide03 BoosterNextFYBlack" panose="02000A03000000020004" pitchFamily="2" charset="-93"/>
            </a:endParaRPr>
          </a:p>
        </p:txBody>
      </p:sp>
      <p:sp>
        <p:nvSpPr>
          <p:cNvPr id="5" name="TextBox 4">
            <a:extLst>
              <a:ext uri="{FF2B5EF4-FFF2-40B4-BE49-F238E27FC236}">
                <a16:creationId xmlns:a16="http://schemas.microsoft.com/office/drawing/2014/main" id="{C5AEAADB-D508-F21D-C7B1-565C5ACBA604}"/>
              </a:ext>
            </a:extLst>
          </p:cNvPr>
          <p:cNvSpPr txBox="1"/>
          <p:nvPr/>
        </p:nvSpPr>
        <p:spPr>
          <a:xfrm>
            <a:off x="614643" y="2754407"/>
            <a:ext cx="5628713" cy="5251887"/>
          </a:xfrm>
          <a:prstGeom prst="rect">
            <a:avLst/>
          </a:prstGeom>
          <a:noFill/>
        </p:spPr>
        <p:txBody>
          <a:bodyPr wrap="square">
            <a:spAutoFit/>
          </a:bodyPr>
          <a:lstStyle/>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The movie streaming service database system is designed to manage user subscriptions, payments, and content. </a:t>
            </a:r>
          </a:p>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Each account is uniquely identified by an id, some attributes of user account including password hash, account status (active/</a:t>
            </a:r>
            <a:r>
              <a:rPr lang="en-US" sz="1250" kern="100" dirty="0">
                <a:latin typeface="Be Vietnam Pro" pitchFamily="2" charset="-93"/>
                <a:ea typeface="DengXian" panose="02010600030101010101" pitchFamily="2" charset="-122"/>
                <a:cs typeface="Times New Roman" panose="02020603050405020304" pitchFamily="18" charset="0"/>
              </a:rPr>
              <a:t>inactive</a:t>
            </a:r>
            <a:r>
              <a:rPr lang="en-US" sz="1250" kern="100" dirty="0">
                <a:effectLst/>
                <a:latin typeface="Be Vietnam Pro" pitchFamily="2" charset="-93"/>
                <a:ea typeface="DengXian" panose="02010600030101010101" pitchFamily="2" charset="-122"/>
                <a:cs typeface="Times New Roman" panose="02020603050405020304" pitchFamily="18" charset="0"/>
              </a:rPr>
              <a:t>), their name (first name and last name) and their nationality. An account can subscribe to a pre-determined subscription pack. The available subscription packs differs by level of access (1, 2, 3 – Default level is 1) and duration ( 6 months and 12 months). When they pay for the pack, a record of that subscription is added. Each level can access a certain number of contents. When a user is created, the user will automatically subscribe to a level 1 pack with unlimited duration.</a:t>
            </a:r>
          </a:p>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Each content (includes movies and series) contains at least 1 episode. We consider movies as a series that have only one episode. Each content can belong to many different genres and involves different actors or actresses. Each content also has a list of available subtitles (language) which correspond to some countries. </a:t>
            </a:r>
          </a:p>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Each time an user watches an episode, the timestamp and the last checkpoint of the episodes will be recorded. We also consider if the user has finished their movies or not. Users can also mark some contents as their favorite and rate each content by giving a point from 1 to 5.</a:t>
            </a:r>
          </a:p>
        </p:txBody>
      </p:sp>
    </p:spTree>
    <p:extLst>
      <p:ext uri="{BB962C8B-B14F-4D97-AF65-F5344CB8AC3E}">
        <p14:creationId xmlns:p14="http://schemas.microsoft.com/office/powerpoint/2010/main" val="38509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1E38AB-6557-0905-422B-BB870AA4E6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18325A-ED4A-28B6-632F-CB14A62F8EAA}"/>
              </a:ext>
            </a:extLst>
          </p:cNvPr>
          <p:cNvSpPr txBox="1"/>
          <p:nvPr/>
        </p:nvSpPr>
        <p:spPr>
          <a:xfrm>
            <a:off x="409744" y="563585"/>
            <a:ext cx="5318760" cy="707886"/>
          </a:xfrm>
          <a:prstGeom prst="rect">
            <a:avLst/>
          </a:prstGeom>
          <a:noFill/>
        </p:spPr>
        <p:txBody>
          <a:bodyPr wrap="square" rtlCol="0">
            <a:spAutoFit/>
          </a:bodyPr>
          <a:lstStyle/>
          <a:p>
            <a:r>
              <a:rPr lang="en-US" sz="4000" dirty="0">
                <a:latin typeface="#9Slide03 BoosterNextFYBlack" panose="02000A03000000020004" pitchFamily="2" charset="-93"/>
              </a:rPr>
              <a:t>02. REQUIREMENTS</a:t>
            </a:r>
            <a:endParaRPr lang="en-US" sz="2400" dirty="0">
              <a:latin typeface="#9Slide03 BoosterNextFYBlack" panose="02000A03000000020004" pitchFamily="2" charset="-93"/>
            </a:endParaRPr>
          </a:p>
        </p:txBody>
      </p:sp>
      <p:cxnSp>
        <p:nvCxnSpPr>
          <p:cNvPr id="5" name="Straight Connector 4">
            <a:extLst>
              <a:ext uri="{FF2B5EF4-FFF2-40B4-BE49-F238E27FC236}">
                <a16:creationId xmlns:a16="http://schemas.microsoft.com/office/drawing/2014/main" id="{D47D0584-A4E7-3559-02E1-2FB94FE3ABC1}"/>
              </a:ext>
            </a:extLst>
          </p:cNvPr>
          <p:cNvCxnSpPr>
            <a:cxnSpLocks/>
          </p:cNvCxnSpPr>
          <p:nvPr/>
        </p:nvCxnSpPr>
        <p:spPr>
          <a:xfrm>
            <a:off x="409744" y="1271471"/>
            <a:ext cx="5532120" cy="0"/>
          </a:xfrm>
          <a:prstGeom prst="line">
            <a:avLst/>
          </a:prstGeom>
          <a:ln w="28575">
            <a:solidFill>
              <a:srgbClr val="FF4B02"/>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3830630-F384-373E-AAF4-F512AE4DC621}"/>
              </a:ext>
            </a:extLst>
          </p:cNvPr>
          <p:cNvSpPr txBox="1"/>
          <p:nvPr/>
        </p:nvSpPr>
        <p:spPr>
          <a:xfrm>
            <a:off x="409744" y="1865454"/>
            <a:ext cx="2796444" cy="477054"/>
          </a:xfrm>
          <a:prstGeom prst="rect">
            <a:avLst/>
          </a:prstGeom>
          <a:noFill/>
        </p:spPr>
        <p:txBody>
          <a:bodyPr wrap="square" rtlCol="0">
            <a:spAutoFit/>
          </a:bodyPr>
          <a:lstStyle/>
          <a:p>
            <a:r>
              <a:rPr lang="en-US" sz="2500" dirty="0">
                <a:solidFill>
                  <a:srgbClr val="FF3300"/>
                </a:solidFill>
                <a:latin typeface="#9Slide03 BoosterNextFYBlack" panose="02000A03000000020004" pitchFamily="2" charset="-93"/>
              </a:rPr>
              <a:t>Authentication</a:t>
            </a:r>
          </a:p>
        </p:txBody>
      </p:sp>
      <p:sp>
        <p:nvSpPr>
          <p:cNvPr id="6" name="TextBox 5">
            <a:extLst>
              <a:ext uri="{FF2B5EF4-FFF2-40B4-BE49-F238E27FC236}">
                <a16:creationId xmlns:a16="http://schemas.microsoft.com/office/drawing/2014/main" id="{9433A35F-51C7-3EE3-02A2-2F30DF0C003E}"/>
              </a:ext>
            </a:extLst>
          </p:cNvPr>
          <p:cNvSpPr txBox="1"/>
          <p:nvPr/>
        </p:nvSpPr>
        <p:spPr>
          <a:xfrm>
            <a:off x="409743" y="2471489"/>
            <a:ext cx="6037355" cy="1822230"/>
          </a:xfrm>
          <a:prstGeom prst="rect">
            <a:avLst/>
          </a:prstGeom>
          <a:noFill/>
        </p:spPr>
        <p:txBody>
          <a:bodyPr wrap="square">
            <a:spAutoFit/>
          </a:bodyPr>
          <a:lstStyle/>
          <a:p>
            <a:pPr lvl="0" algn="just">
              <a:lnSpc>
                <a:spcPct val="115000"/>
              </a:lnSpc>
              <a:spcAft>
                <a:spcPts val="800"/>
              </a:spcAft>
              <a:tabLst>
                <a:tab pos="457200" algn="l"/>
              </a:tabLst>
            </a:pPr>
            <a:r>
              <a:rPr lang="en-US" sz="1550" b="1" kern="100" dirty="0">
                <a:effectLst/>
                <a:latin typeface="Be Vietnam Pro" pitchFamily="2" charset="-93"/>
                <a:ea typeface="Yu Gothic" panose="020B0400000000000000" pitchFamily="34" charset="-128"/>
                <a:cs typeface="Times New Roman" panose="02020603050405020304" pitchFamily="18" charset="0"/>
              </a:rPr>
              <a:t>User Registration: </a:t>
            </a:r>
            <a:r>
              <a:rPr lang="en-US" sz="1550" kern="100" dirty="0">
                <a:effectLst/>
                <a:latin typeface="Be Vietnam Pro" pitchFamily="2" charset="-93"/>
                <a:ea typeface="Yu Gothic" panose="020B0400000000000000" pitchFamily="34" charset="-128"/>
                <a:cs typeface="Times New Roman" panose="02020603050405020304" pitchFamily="18" charset="0"/>
              </a:rPr>
              <a:t>Implement functionality for new users to register accounts.</a:t>
            </a:r>
          </a:p>
          <a:p>
            <a:pPr lvl="0" algn="just">
              <a:lnSpc>
                <a:spcPct val="115000"/>
              </a:lnSpc>
              <a:spcAft>
                <a:spcPts val="800"/>
              </a:spcAft>
              <a:tabLst>
                <a:tab pos="457200" algn="l"/>
              </a:tabLst>
            </a:pPr>
            <a:r>
              <a:rPr lang="en-US" sz="1550" b="1" kern="100" dirty="0">
                <a:effectLst/>
                <a:latin typeface="Be Vietnam Pro" pitchFamily="2" charset="-93"/>
                <a:ea typeface="Yu Gothic" panose="020B0400000000000000" pitchFamily="34" charset="-128"/>
                <a:cs typeface="Times New Roman" panose="02020603050405020304" pitchFamily="18" charset="0"/>
              </a:rPr>
              <a:t>Account Attributes: </a:t>
            </a:r>
            <a:r>
              <a:rPr lang="en-US" sz="1550" kern="100" dirty="0">
                <a:effectLst/>
                <a:latin typeface="Be Vietnam Pro" pitchFamily="2" charset="-93"/>
                <a:ea typeface="Yu Gothic" panose="020B0400000000000000" pitchFamily="34" charset="-128"/>
                <a:cs typeface="Times New Roman" panose="02020603050405020304" pitchFamily="18" charset="0"/>
              </a:rPr>
              <a:t>Store user account details including:</a:t>
            </a:r>
            <a:r>
              <a:rPr lang="en-US" sz="1550" kern="100" dirty="0">
                <a:latin typeface="Be Vietnam Pro" pitchFamily="2" charset="-93"/>
                <a:ea typeface="Yu Gothic" panose="020B0400000000000000" pitchFamily="34" charset="-128"/>
                <a:cs typeface="Times New Roman" panose="02020603050405020304" pitchFamily="18" charset="0"/>
              </a:rPr>
              <a:t> </a:t>
            </a:r>
            <a:r>
              <a:rPr lang="en-US" sz="1550" kern="100" dirty="0">
                <a:effectLst/>
                <a:latin typeface="Be Vietnam Pro" pitchFamily="2" charset="-93"/>
                <a:ea typeface="Yu Gothic" panose="020B0400000000000000" pitchFamily="34" charset="-128"/>
                <a:cs typeface="Times New Roman" panose="02020603050405020304" pitchFamily="18" charset="0"/>
              </a:rPr>
              <a:t>unique account ID</a:t>
            </a:r>
            <a:r>
              <a:rPr lang="en-US" sz="1550" kern="100" dirty="0">
                <a:latin typeface="Be Vietnam Pro" pitchFamily="2" charset="-93"/>
                <a:ea typeface="Yu Gothic" panose="020B0400000000000000" pitchFamily="34" charset="-128"/>
                <a:cs typeface="Times New Roman" panose="02020603050405020304" pitchFamily="18" charset="0"/>
              </a:rPr>
              <a:t>, </a:t>
            </a:r>
            <a:r>
              <a:rPr lang="en-US" sz="1550" kern="100" dirty="0">
                <a:effectLst/>
                <a:latin typeface="Be Vietnam Pro" pitchFamily="2" charset="-93"/>
                <a:ea typeface="Yu Gothic" panose="020B0400000000000000" pitchFamily="34" charset="-128"/>
                <a:cs typeface="Times New Roman" panose="02020603050405020304" pitchFamily="18" charset="0"/>
              </a:rPr>
              <a:t>password hash</a:t>
            </a:r>
            <a:r>
              <a:rPr lang="en-US" sz="1550" kern="100" dirty="0">
                <a:latin typeface="Be Vietnam Pro" pitchFamily="2" charset="-93"/>
                <a:ea typeface="Yu Gothic" panose="020B0400000000000000" pitchFamily="34" charset="-128"/>
                <a:cs typeface="Times New Roman" panose="02020603050405020304" pitchFamily="18" charset="0"/>
              </a:rPr>
              <a:t>, </a:t>
            </a:r>
            <a:r>
              <a:rPr lang="en-US" sz="1550" kern="100" dirty="0">
                <a:effectLst/>
                <a:latin typeface="Be Vietnam Pro" pitchFamily="2" charset="-93"/>
                <a:ea typeface="Yu Gothic" panose="020B0400000000000000" pitchFamily="34" charset="-128"/>
                <a:cs typeface="Times New Roman" panose="02020603050405020304" pitchFamily="18" charset="0"/>
              </a:rPr>
              <a:t>account status (active, on hold, suspended, deleted)</a:t>
            </a:r>
            <a:r>
              <a:rPr lang="en-US" sz="1550" kern="100" dirty="0">
                <a:latin typeface="Be Vietnam Pro" pitchFamily="2" charset="-93"/>
                <a:ea typeface="Yu Gothic" panose="020B0400000000000000" pitchFamily="34" charset="-128"/>
                <a:cs typeface="Times New Roman" panose="02020603050405020304" pitchFamily="18" charset="0"/>
              </a:rPr>
              <a:t>, fi</a:t>
            </a:r>
            <a:r>
              <a:rPr lang="en-US" sz="1550" kern="100" dirty="0">
                <a:effectLst/>
                <a:latin typeface="Be Vietnam Pro" pitchFamily="2" charset="-93"/>
                <a:ea typeface="Yu Gothic" panose="020B0400000000000000" pitchFamily="34" charset="-128"/>
                <a:cs typeface="Times New Roman" panose="02020603050405020304" pitchFamily="18" charset="0"/>
              </a:rPr>
              <a:t>rst name</a:t>
            </a:r>
            <a:r>
              <a:rPr lang="en-US" sz="1550" kern="100" dirty="0">
                <a:latin typeface="Be Vietnam Pro" pitchFamily="2" charset="-93"/>
                <a:ea typeface="Yu Gothic" panose="020B0400000000000000" pitchFamily="34" charset="-128"/>
                <a:cs typeface="Times New Roman" panose="02020603050405020304" pitchFamily="18" charset="0"/>
              </a:rPr>
              <a:t>, l</a:t>
            </a:r>
            <a:r>
              <a:rPr lang="en-US" sz="1550" kern="100" dirty="0">
                <a:effectLst/>
                <a:latin typeface="Be Vietnam Pro" pitchFamily="2" charset="-93"/>
                <a:ea typeface="Yu Gothic" panose="020B0400000000000000" pitchFamily="34" charset="-128"/>
                <a:cs typeface="Times New Roman" panose="02020603050405020304" pitchFamily="18" charset="0"/>
              </a:rPr>
              <a:t>ast name</a:t>
            </a:r>
            <a:r>
              <a:rPr lang="en-US" sz="1550" kern="100" dirty="0">
                <a:latin typeface="Be Vietnam Pro" pitchFamily="2" charset="-93"/>
                <a:ea typeface="Yu Gothic" panose="020B0400000000000000" pitchFamily="34" charset="-128"/>
                <a:cs typeface="Times New Roman" panose="02020603050405020304" pitchFamily="18" charset="0"/>
              </a:rPr>
              <a:t>, </a:t>
            </a:r>
            <a:r>
              <a:rPr lang="en-US" sz="1550" kern="100" dirty="0">
                <a:effectLst/>
                <a:latin typeface="Be Vietnam Pro" pitchFamily="2" charset="-93"/>
                <a:ea typeface="Yu Gothic" panose="020B0400000000000000" pitchFamily="34" charset="-128"/>
                <a:cs typeface="Times New Roman" panose="02020603050405020304" pitchFamily="18" charset="0"/>
              </a:rPr>
              <a:t>nationality</a:t>
            </a:r>
          </a:p>
        </p:txBody>
      </p:sp>
      <p:sp>
        <p:nvSpPr>
          <p:cNvPr id="7" name="TextBox 6">
            <a:extLst>
              <a:ext uri="{FF2B5EF4-FFF2-40B4-BE49-F238E27FC236}">
                <a16:creationId xmlns:a16="http://schemas.microsoft.com/office/drawing/2014/main" id="{2796AC1D-332A-D75A-8FEB-2F11AE69F0E4}"/>
              </a:ext>
            </a:extLst>
          </p:cNvPr>
          <p:cNvSpPr txBox="1"/>
          <p:nvPr/>
        </p:nvSpPr>
        <p:spPr>
          <a:xfrm>
            <a:off x="409743" y="4714473"/>
            <a:ext cx="4440049" cy="477054"/>
          </a:xfrm>
          <a:prstGeom prst="rect">
            <a:avLst/>
          </a:prstGeom>
          <a:noFill/>
        </p:spPr>
        <p:txBody>
          <a:bodyPr wrap="square" rtlCol="0">
            <a:spAutoFit/>
          </a:bodyPr>
          <a:lstStyle/>
          <a:p>
            <a:r>
              <a:rPr lang="en-US" sz="2500" dirty="0">
                <a:solidFill>
                  <a:srgbClr val="FF3300"/>
                </a:solidFill>
                <a:latin typeface="#9Slide03 BoosterNextFYBlack" panose="02000A03000000020004" pitchFamily="2" charset="-93"/>
              </a:rPr>
              <a:t>Subscription management</a:t>
            </a:r>
          </a:p>
        </p:txBody>
      </p:sp>
      <p:sp>
        <p:nvSpPr>
          <p:cNvPr id="8" name="TextBox 7">
            <a:extLst>
              <a:ext uri="{FF2B5EF4-FFF2-40B4-BE49-F238E27FC236}">
                <a16:creationId xmlns:a16="http://schemas.microsoft.com/office/drawing/2014/main" id="{AD3D8113-6A8A-42B2-5966-4B719FCD42F3}"/>
              </a:ext>
            </a:extLst>
          </p:cNvPr>
          <p:cNvSpPr txBox="1"/>
          <p:nvPr/>
        </p:nvSpPr>
        <p:spPr>
          <a:xfrm>
            <a:off x="409743" y="5320508"/>
            <a:ext cx="6037356" cy="2929263"/>
          </a:xfrm>
          <a:prstGeom prst="rect">
            <a:avLst/>
          </a:prstGeom>
          <a:noFill/>
        </p:spPr>
        <p:txBody>
          <a:bodyPr wrap="square">
            <a:spAutoFit/>
          </a:bodyPr>
          <a:lstStyle/>
          <a:p>
            <a:pPr lvl="0" algn="just">
              <a:lnSpc>
                <a:spcPct val="115000"/>
              </a:lnSpc>
              <a:spcAft>
                <a:spcPts val="800"/>
              </a:spcAft>
              <a:tabLst>
                <a:tab pos="457200" algn="l"/>
              </a:tabLst>
            </a:pPr>
            <a:r>
              <a:rPr lang="en-US" sz="1550" b="1" kern="100" dirty="0">
                <a:effectLst/>
                <a:latin typeface="Be Vietnam Pro" pitchFamily="2" charset="-93"/>
                <a:ea typeface="Yu Gothic" panose="020B0400000000000000" pitchFamily="34" charset="-128"/>
                <a:cs typeface="Times New Roman" panose="02020603050405020304" pitchFamily="18" charset="0"/>
              </a:rPr>
              <a:t>Subscription Packs: </a:t>
            </a:r>
            <a:r>
              <a:rPr lang="en-US" sz="1550" kern="100" dirty="0">
                <a:effectLst/>
                <a:latin typeface="Be Vietnam Pro" pitchFamily="2" charset="-93"/>
                <a:ea typeface="Yu Gothic" panose="020B0400000000000000" pitchFamily="34" charset="-128"/>
                <a:cs typeface="Times New Roman" panose="02020603050405020304" pitchFamily="18" charset="0"/>
              </a:rPr>
              <a:t>Define pre-determined subscription packs with attributes: level of access (1, 2, 3; default is 1), duration (6 months, 12 months)</a:t>
            </a:r>
          </a:p>
          <a:p>
            <a:pPr lvl="0" algn="just">
              <a:lnSpc>
                <a:spcPct val="115000"/>
              </a:lnSpc>
              <a:spcAft>
                <a:spcPts val="800"/>
              </a:spcAft>
              <a:tabLst>
                <a:tab pos="457200" algn="l"/>
              </a:tabLst>
            </a:pPr>
            <a:r>
              <a:rPr lang="en-US" sz="1550" b="1" kern="100" dirty="0">
                <a:effectLst/>
                <a:latin typeface="Be Vietnam Pro" pitchFamily="2" charset="-93"/>
                <a:ea typeface="Yu Gothic" panose="020B0400000000000000" pitchFamily="34" charset="-128"/>
                <a:cs typeface="Times New Roman" panose="02020603050405020304" pitchFamily="18" charset="0"/>
              </a:rPr>
              <a:t>Automatic Subscription: </a:t>
            </a:r>
            <a:r>
              <a:rPr lang="en-US" sz="1550" kern="100" dirty="0">
                <a:effectLst/>
                <a:latin typeface="Be Vietnam Pro" pitchFamily="2" charset="-93"/>
                <a:ea typeface="Yu Gothic" panose="020B0400000000000000" pitchFamily="34" charset="-128"/>
                <a:cs typeface="Times New Roman" panose="02020603050405020304" pitchFamily="18" charset="0"/>
              </a:rPr>
              <a:t>Automatically subscribe new users to a level 1 pack with unlimited duration.</a:t>
            </a:r>
          </a:p>
          <a:p>
            <a:pPr lvl="0" algn="just">
              <a:lnSpc>
                <a:spcPct val="115000"/>
              </a:lnSpc>
              <a:spcAft>
                <a:spcPts val="800"/>
              </a:spcAft>
              <a:tabLst>
                <a:tab pos="457200" algn="l"/>
              </a:tabLst>
            </a:pPr>
            <a:r>
              <a:rPr lang="en-US" sz="1550" b="1" kern="100" dirty="0">
                <a:effectLst/>
                <a:latin typeface="Be Vietnam Pro" pitchFamily="2" charset="-93"/>
                <a:ea typeface="Yu Gothic" panose="020B0400000000000000" pitchFamily="34" charset="-128"/>
                <a:cs typeface="Times New Roman" panose="02020603050405020304" pitchFamily="18" charset="0"/>
              </a:rPr>
              <a:t>Payment Records: </a:t>
            </a:r>
            <a:r>
              <a:rPr lang="en-US" sz="1550" kern="100" dirty="0">
                <a:effectLst/>
                <a:latin typeface="Be Vietnam Pro" pitchFamily="2" charset="-93"/>
                <a:ea typeface="Yu Gothic" panose="020B0400000000000000" pitchFamily="34" charset="-128"/>
                <a:cs typeface="Times New Roman" panose="02020603050405020304" pitchFamily="18" charset="0"/>
              </a:rPr>
              <a:t>Maintain records of subscription purchases and payment history.</a:t>
            </a:r>
          </a:p>
          <a:p>
            <a:pPr lvl="0" algn="just">
              <a:lnSpc>
                <a:spcPct val="115000"/>
              </a:lnSpc>
              <a:spcAft>
                <a:spcPts val="800"/>
              </a:spcAft>
              <a:tabLst>
                <a:tab pos="457200" algn="l"/>
              </a:tabLst>
            </a:pPr>
            <a:r>
              <a:rPr lang="en-US" sz="1550" b="1" kern="100" dirty="0">
                <a:effectLst/>
                <a:latin typeface="Be Vietnam Pro" pitchFamily="2" charset="-93"/>
                <a:ea typeface="Yu Gothic" panose="020B0400000000000000" pitchFamily="34" charset="-128"/>
                <a:cs typeface="Times New Roman" panose="02020603050405020304" pitchFamily="18" charset="0"/>
              </a:rPr>
              <a:t>Unsubscribe: </a:t>
            </a:r>
            <a:r>
              <a:rPr lang="en-US" sz="1550" kern="100" dirty="0">
                <a:effectLst/>
                <a:latin typeface="Be Vietnam Pro" pitchFamily="2" charset="-93"/>
                <a:ea typeface="Yu Gothic" panose="020B0400000000000000" pitchFamily="34" charset="-128"/>
                <a:cs typeface="Times New Roman" panose="02020603050405020304" pitchFamily="18" charset="0"/>
              </a:rPr>
              <a:t>Allow users to unsubscribe from their subscription packs.</a:t>
            </a:r>
          </a:p>
        </p:txBody>
      </p:sp>
    </p:spTree>
    <p:extLst>
      <p:ext uri="{BB962C8B-B14F-4D97-AF65-F5344CB8AC3E}">
        <p14:creationId xmlns:p14="http://schemas.microsoft.com/office/powerpoint/2010/main" val="81806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D66F07-F06C-34CE-AF05-62FDA38FBD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3FD74C-7AA9-56C7-6728-CBF9E98E75A6}"/>
              </a:ext>
            </a:extLst>
          </p:cNvPr>
          <p:cNvSpPr txBox="1"/>
          <p:nvPr/>
        </p:nvSpPr>
        <p:spPr>
          <a:xfrm>
            <a:off x="409744" y="770104"/>
            <a:ext cx="3699269" cy="477054"/>
          </a:xfrm>
          <a:prstGeom prst="rect">
            <a:avLst/>
          </a:prstGeom>
          <a:noFill/>
        </p:spPr>
        <p:txBody>
          <a:bodyPr wrap="square" rtlCol="0">
            <a:spAutoFit/>
          </a:bodyPr>
          <a:lstStyle/>
          <a:p>
            <a:r>
              <a:rPr lang="en-US" sz="2500" dirty="0">
                <a:solidFill>
                  <a:srgbClr val="FF3300"/>
                </a:solidFill>
                <a:latin typeface="#9Slide03 BoosterNextFYBlack" panose="02000A03000000020004" pitchFamily="2" charset="-93"/>
              </a:rPr>
              <a:t>Content management</a:t>
            </a:r>
          </a:p>
        </p:txBody>
      </p:sp>
      <p:sp>
        <p:nvSpPr>
          <p:cNvPr id="6" name="TextBox 5">
            <a:extLst>
              <a:ext uri="{FF2B5EF4-FFF2-40B4-BE49-F238E27FC236}">
                <a16:creationId xmlns:a16="http://schemas.microsoft.com/office/drawing/2014/main" id="{A6EDA0D8-45D5-FB8F-7518-36AFF7CCEDA7}"/>
              </a:ext>
            </a:extLst>
          </p:cNvPr>
          <p:cNvSpPr txBox="1"/>
          <p:nvPr/>
        </p:nvSpPr>
        <p:spPr>
          <a:xfrm>
            <a:off x="409743" y="1376139"/>
            <a:ext cx="6037355" cy="3035383"/>
          </a:xfrm>
          <a:prstGeom prst="rect">
            <a:avLst/>
          </a:prstGeom>
          <a:noFill/>
        </p:spPr>
        <p:txBody>
          <a:bodyPr wrap="square">
            <a:spAutoFit/>
          </a:bodyPr>
          <a:lstStyle/>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Content Types: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Store information about content, differentiating between movies and series.</a:t>
            </a:r>
          </a:p>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Episodes: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Each content must have at least one episode.</a:t>
            </a:r>
          </a:p>
          <a:p>
            <a:pPr lvl="0" algn="just">
              <a:lnSpc>
                <a:spcPct val="115000"/>
              </a:lnSpc>
              <a:spcAft>
                <a:spcPts val="800"/>
              </a:spcAft>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Genres: Allow content to belong to multiple genres.</a:t>
            </a:r>
          </a:p>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Actors/Actresses: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Store information about actors and actresses associated with each content.</a:t>
            </a:r>
          </a:p>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Language: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Maintain a list of available languages for each content, corresponding to different countries.</a:t>
            </a:r>
          </a:p>
        </p:txBody>
      </p:sp>
      <p:sp>
        <p:nvSpPr>
          <p:cNvPr id="4" name="TextBox 3">
            <a:extLst>
              <a:ext uri="{FF2B5EF4-FFF2-40B4-BE49-F238E27FC236}">
                <a16:creationId xmlns:a16="http://schemas.microsoft.com/office/drawing/2014/main" id="{EA23631B-0998-A637-6C00-0BB96CB1F42D}"/>
              </a:ext>
            </a:extLst>
          </p:cNvPr>
          <p:cNvSpPr txBox="1"/>
          <p:nvPr/>
        </p:nvSpPr>
        <p:spPr>
          <a:xfrm>
            <a:off x="409744" y="4875783"/>
            <a:ext cx="3699269" cy="477054"/>
          </a:xfrm>
          <a:prstGeom prst="rect">
            <a:avLst/>
          </a:prstGeom>
          <a:noFill/>
        </p:spPr>
        <p:txBody>
          <a:bodyPr wrap="square" rtlCol="0">
            <a:spAutoFit/>
          </a:bodyPr>
          <a:lstStyle/>
          <a:p>
            <a:r>
              <a:rPr lang="en-US" sz="2500" dirty="0">
                <a:solidFill>
                  <a:srgbClr val="FF3300"/>
                </a:solidFill>
                <a:latin typeface="#9Slide03 BoosterNextFYBlack" panose="02000A03000000020004" pitchFamily="2" charset="-93"/>
              </a:rPr>
              <a:t>User interaction</a:t>
            </a:r>
          </a:p>
        </p:txBody>
      </p:sp>
      <p:sp>
        <p:nvSpPr>
          <p:cNvPr id="9" name="TextBox 8">
            <a:extLst>
              <a:ext uri="{FF2B5EF4-FFF2-40B4-BE49-F238E27FC236}">
                <a16:creationId xmlns:a16="http://schemas.microsoft.com/office/drawing/2014/main" id="{83C393B1-ECB9-8159-BDAB-E4A7FFFC43AE}"/>
              </a:ext>
            </a:extLst>
          </p:cNvPr>
          <p:cNvSpPr txBox="1"/>
          <p:nvPr/>
        </p:nvSpPr>
        <p:spPr>
          <a:xfrm>
            <a:off x="409743" y="5481818"/>
            <a:ext cx="6037355" cy="2932791"/>
          </a:xfrm>
          <a:prstGeom prst="rect">
            <a:avLst/>
          </a:prstGeom>
          <a:noFill/>
        </p:spPr>
        <p:txBody>
          <a:bodyPr wrap="square">
            <a:spAutoFit/>
          </a:bodyPr>
          <a:lstStyle/>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Watch History: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Record the timestamp and last checkpoint for each episode watched by a user.</a:t>
            </a:r>
          </a:p>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Completion Status: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Track whether users have finished watching movies or episodes.</a:t>
            </a:r>
          </a:p>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Favorites: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Allow users to mark content as favorites.</a:t>
            </a:r>
          </a:p>
          <a:p>
            <a:pPr lvl="0" algn="just">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Content Rating: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Enable users to rate content on a scale from 1 to 5. A user can only rate a content if they have finished one of episode in that content.</a:t>
            </a:r>
          </a:p>
        </p:txBody>
      </p:sp>
    </p:spTree>
    <p:extLst>
      <p:ext uri="{BB962C8B-B14F-4D97-AF65-F5344CB8AC3E}">
        <p14:creationId xmlns:p14="http://schemas.microsoft.com/office/powerpoint/2010/main" val="305564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9636AF-53CC-29C5-4E13-12A764AE3B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EAF0956-72F8-6998-A4EF-88FDE16BF662}"/>
              </a:ext>
            </a:extLst>
          </p:cNvPr>
          <p:cNvSpPr txBox="1"/>
          <p:nvPr/>
        </p:nvSpPr>
        <p:spPr>
          <a:xfrm>
            <a:off x="409744" y="770104"/>
            <a:ext cx="4238456" cy="477054"/>
          </a:xfrm>
          <a:prstGeom prst="rect">
            <a:avLst/>
          </a:prstGeom>
          <a:noFill/>
        </p:spPr>
        <p:txBody>
          <a:bodyPr wrap="square" rtlCol="0">
            <a:spAutoFit/>
          </a:bodyPr>
          <a:lstStyle/>
          <a:p>
            <a:r>
              <a:rPr lang="en-US" sz="2500" dirty="0">
                <a:solidFill>
                  <a:srgbClr val="FF3300"/>
                </a:solidFill>
                <a:latin typeface="#9Slide03 BoosterNextFYBlack" panose="02000A03000000020004" pitchFamily="2" charset="-93"/>
              </a:rPr>
              <a:t>Browsing and Searching</a:t>
            </a:r>
          </a:p>
        </p:txBody>
      </p:sp>
      <p:sp>
        <p:nvSpPr>
          <p:cNvPr id="6" name="TextBox 5">
            <a:extLst>
              <a:ext uri="{FF2B5EF4-FFF2-40B4-BE49-F238E27FC236}">
                <a16:creationId xmlns:a16="http://schemas.microsoft.com/office/drawing/2014/main" id="{FC49A25D-B1CD-80BF-C775-131D40BC822D}"/>
              </a:ext>
            </a:extLst>
          </p:cNvPr>
          <p:cNvSpPr txBox="1"/>
          <p:nvPr/>
        </p:nvSpPr>
        <p:spPr>
          <a:xfrm>
            <a:off x="409743" y="1376139"/>
            <a:ext cx="6037355" cy="2819426"/>
          </a:xfrm>
          <a:prstGeom prst="rect">
            <a:avLst/>
          </a:prstGeom>
          <a:noFill/>
        </p:spPr>
        <p:txBody>
          <a:bodyPr wrap="square">
            <a:spAutoFit/>
          </a:bodyPr>
          <a:lstStyle/>
          <a:p>
            <a:pPr lvl="0">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Content Search:</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 Implement search functionality for users to find content by:</a:t>
            </a: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Genre</a:t>
            </a: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Keywords (in title/description)</a:t>
            </a: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Actor</a:t>
            </a: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Director</a:t>
            </a:r>
          </a:p>
          <a:p>
            <a:pPr lvl="0">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Sorting: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Display search results sorted by rating.</a:t>
            </a:r>
          </a:p>
        </p:txBody>
      </p:sp>
      <p:sp>
        <p:nvSpPr>
          <p:cNvPr id="4" name="TextBox 3">
            <a:extLst>
              <a:ext uri="{FF2B5EF4-FFF2-40B4-BE49-F238E27FC236}">
                <a16:creationId xmlns:a16="http://schemas.microsoft.com/office/drawing/2014/main" id="{49211B05-85E2-7283-7EDC-D56517108B70}"/>
              </a:ext>
            </a:extLst>
          </p:cNvPr>
          <p:cNvSpPr txBox="1"/>
          <p:nvPr/>
        </p:nvSpPr>
        <p:spPr>
          <a:xfrm>
            <a:off x="409743" y="4552146"/>
            <a:ext cx="4238457" cy="477054"/>
          </a:xfrm>
          <a:prstGeom prst="rect">
            <a:avLst/>
          </a:prstGeom>
          <a:noFill/>
        </p:spPr>
        <p:txBody>
          <a:bodyPr wrap="square" rtlCol="0">
            <a:spAutoFit/>
          </a:bodyPr>
          <a:lstStyle/>
          <a:p>
            <a:r>
              <a:rPr lang="en-US" sz="2500" dirty="0">
                <a:solidFill>
                  <a:srgbClr val="FF3300"/>
                </a:solidFill>
                <a:latin typeface="#9Slide03 BoosterNextFYBlack" panose="02000A03000000020004" pitchFamily="2" charset="-93"/>
              </a:rPr>
              <a:t>Personalized experience</a:t>
            </a:r>
          </a:p>
        </p:txBody>
      </p:sp>
      <p:sp>
        <p:nvSpPr>
          <p:cNvPr id="9" name="TextBox 8">
            <a:extLst>
              <a:ext uri="{FF2B5EF4-FFF2-40B4-BE49-F238E27FC236}">
                <a16:creationId xmlns:a16="http://schemas.microsoft.com/office/drawing/2014/main" id="{10B19019-1222-443B-47A9-F922C64AF00D}"/>
              </a:ext>
            </a:extLst>
          </p:cNvPr>
          <p:cNvSpPr txBox="1"/>
          <p:nvPr/>
        </p:nvSpPr>
        <p:spPr>
          <a:xfrm>
            <a:off x="409742" y="5158181"/>
            <a:ext cx="6037355" cy="2295693"/>
          </a:xfrm>
          <a:prstGeom prst="rect">
            <a:avLst/>
          </a:prstGeom>
          <a:noFill/>
        </p:spPr>
        <p:txBody>
          <a:bodyPr wrap="square">
            <a:spAutoFit/>
          </a:bodyPr>
          <a:lstStyle/>
          <a:p>
            <a:pPr lvl="0">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Viewing History: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Maintain a history of content watched by each user.</a:t>
            </a:r>
          </a:p>
          <a:p>
            <a:pPr lvl="0">
              <a:lnSpc>
                <a:spcPct val="115000"/>
              </a:lnSpc>
              <a:spcAft>
                <a:spcPts val="800"/>
              </a:spcAft>
              <a:tabLst>
                <a:tab pos="457200" algn="l"/>
              </a:tabLst>
            </a:pPr>
            <a:r>
              <a:rPr lang="en-US" sz="1800" b="1" kern="100" dirty="0">
                <a:effectLst/>
                <a:latin typeface="Aptos" panose="020B0004020202020204" pitchFamily="34" charset="0"/>
                <a:ea typeface="Yu Gothic" panose="020B0400000000000000" pitchFamily="34" charset="-128"/>
                <a:cs typeface="Times New Roman" panose="02020603050405020304" pitchFamily="18" charset="0"/>
              </a:rPr>
              <a:t>Recommendation System: </a:t>
            </a: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Implement a recommendation system based on:</a:t>
            </a: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Top viewed in the user’s country</a:t>
            </a: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Yu Gothic" panose="020B0400000000000000" pitchFamily="34" charset="-128"/>
                <a:cs typeface="Times New Roman" panose="02020603050405020304" pitchFamily="18" charset="0"/>
              </a:rPr>
              <a:t>Based on the most viewed genre in user’s view history</a:t>
            </a:r>
          </a:p>
        </p:txBody>
      </p:sp>
    </p:spTree>
    <p:extLst>
      <p:ext uri="{BB962C8B-B14F-4D97-AF65-F5344CB8AC3E}">
        <p14:creationId xmlns:p14="http://schemas.microsoft.com/office/powerpoint/2010/main" val="9719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0F2F2E-8057-6486-E9B1-EBBC58753A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2548A6-45CE-59BD-7812-3328532F8085}"/>
              </a:ext>
            </a:extLst>
          </p:cNvPr>
          <p:cNvSpPr txBox="1"/>
          <p:nvPr/>
        </p:nvSpPr>
        <p:spPr>
          <a:xfrm>
            <a:off x="532294" y="968772"/>
            <a:ext cx="5793412" cy="830997"/>
          </a:xfrm>
          <a:prstGeom prst="rect">
            <a:avLst/>
          </a:prstGeom>
          <a:noFill/>
        </p:spPr>
        <p:txBody>
          <a:bodyPr wrap="square" rtlCol="0">
            <a:spAutoFit/>
          </a:bodyPr>
          <a:lstStyle/>
          <a:p>
            <a:pPr algn="ctr"/>
            <a:r>
              <a:rPr lang="en-US" sz="4800" dirty="0">
                <a:latin typeface="#9Slide03 BoosterNextFYBlack" panose="02000A03000000020004" pitchFamily="2" charset="-93"/>
              </a:rPr>
              <a:t>DATABASE DESIGN</a:t>
            </a:r>
            <a:endParaRPr lang="en-US" sz="32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D2C3D2DE-7FA3-105B-66CD-31572870F1C8}"/>
              </a:ext>
            </a:extLst>
          </p:cNvPr>
          <p:cNvSpPr txBox="1"/>
          <p:nvPr/>
        </p:nvSpPr>
        <p:spPr>
          <a:xfrm>
            <a:off x="474650" y="2222854"/>
            <a:ext cx="3359929" cy="523220"/>
          </a:xfrm>
          <a:prstGeom prst="rect">
            <a:avLst/>
          </a:prstGeom>
          <a:noFill/>
        </p:spPr>
        <p:txBody>
          <a:bodyPr wrap="square" rtlCol="0">
            <a:spAutoFit/>
          </a:bodyPr>
          <a:lstStyle/>
          <a:p>
            <a:r>
              <a:rPr lang="en-US" sz="2800" dirty="0">
                <a:latin typeface="#9Slide03 BoosterNextFYBlack" panose="02000A03000000020004" pitchFamily="2" charset="-93"/>
              </a:rPr>
              <a:t>Entities</a:t>
            </a:r>
          </a:p>
        </p:txBody>
      </p:sp>
      <p:sp>
        <p:nvSpPr>
          <p:cNvPr id="4" name="TextBox 3">
            <a:extLst>
              <a:ext uri="{FF2B5EF4-FFF2-40B4-BE49-F238E27FC236}">
                <a16:creationId xmlns:a16="http://schemas.microsoft.com/office/drawing/2014/main" id="{AD1AC80A-5E14-2316-77A0-E5C31ABB42CF}"/>
              </a:ext>
            </a:extLst>
          </p:cNvPr>
          <p:cNvSpPr txBox="1"/>
          <p:nvPr/>
        </p:nvSpPr>
        <p:spPr>
          <a:xfrm>
            <a:off x="474650" y="2979613"/>
            <a:ext cx="5987110" cy="5759269"/>
          </a:xfrm>
          <a:prstGeom prst="rect">
            <a:avLst/>
          </a:prstGeom>
          <a:noFill/>
        </p:spPr>
        <p:txBody>
          <a:bodyPr wrap="square" rtlCol="0">
            <a:spAutoFit/>
          </a:bodyPr>
          <a:lstStyle/>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Country:</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Information about countries where the service operates.</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Users:</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about the accounts registered on the platform.</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Content:</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of all available content, including movies and series.</a:t>
            </a:r>
          </a:p>
          <a:p>
            <a:pPr algn="just">
              <a:lnSpc>
                <a:spcPct val="115000"/>
              </a:lnSpc>
              <a:spcAft>
                <a:spcPts val="800"/>
              </a:spcAft>
            </a:pPr>
            <a:r>
              <a:rPr lang="en-US" sz="1500" b="1" kern="100" dirty="0" err="1">
                <a:effectLst/>
                <a:latin typeface="Be Vietnam Pro" pitchFamily="2" charset="-93"/>
                <a:ea typeface="Yu Gothic" panose="020B0400000000000000" pitchFamily="34" charset="-128"/>
                <a:cs typeface="Times New Roman" panose="02020603050405020304" pitchFamily="18" charset="0"/>
              </a:rPr>
              <a:t>View_history</a:t>
            </a:r>
            <a:r>
              <a:rPr lang="en-US" sz="1500" b="1" kern="100" dirty="0">
                <a:effectLst/>
                <a:latin typeface="Be Vietnam Pro" pitchFamily="2" charset="-93"/>
                <a:ea typeface="Yu Gothic" panose="020B0400000000000000" pitchFamily="34" charset="-128"/>
                <a:cs typeface="Times New Roman" panose="02020603050405020304" pitchFamily="18" charset="0"/>
              </a:rPr>
              <a:t> (Weak Entity):</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Tracks the viewing activity of users for specific episodes.</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Episode (Weak Entity):</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Represents individual episodes of series or standalone episodes for movies.</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Language:</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of languages available on the platform.</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Casts:</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Information about actors and actresses involved in the content.</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Genre:</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Categories of content available on the platform, such as drama, comedy, or thriller.</a:t>
            </a:r>
          </a:p>
          <a:p>
            <a:pPr algn="just">
              <a:lnSpc>
                <a:spcPct val="115000"/>
              </a:lnSpc>
              <a:spcAft>
                <a:spcPts val="800"/>
              </a:spcAft>
            </a:pPr>
            <a:r>
              <a:rPr lang="en-US" sz="1500" b="1" kern="100" dirty="0" err="1">
                <a:effectLst/>
                <a:latin typeface="Be Vietnam Pro" pitchFamily="2" charset="-93"/>
                <a:ea typeface="Yu Gothic" panose="020B0400000000000000" pitchFamily="34" charset="-128"/>
                <a:cs typeface="Times New Roman" panose="02020603050405020304" pitchFamily="18" charset="0"/>
              </a:rPr>
              <a:t>Subscription_pack</a:t>
            </a:r>
            <a:r>
              <a:rPr lang="en-US" sz="1500" b="1" kern="100" dirty="0">
                <a:effectLst/>
                <a:latin typeface="Be Vietnam Pro" pitchFamily="2" charset="-93"/>
                <a:ea typeface="Yu Gothic" panose="020B0400000000000000" pitchFamily="34" charset="-128"/>
                <a:cs typeface="Times New Roman" panose="02020603050405020304" pitchFamily="18" charset="0"/>
              </a:rPr>
              <a:t>:</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of subscription plans offered by the service: Free, Standard (6/12 months), Premium (6/12 months).</a:t>
            </a:r>
          </a:p>
          <a:p>
            <a:endParaRPr lang="en-US" sz="1500" dirty="0">
              <a:latin typeface="Be Vietnam Pro" pitchFamily="2" charset="-93"/>
            </a:endParaRPr>
          </a:p>
        </p:txBody>
      </p:sp>
      <p:sp>
        <p:nvSpPr>
          <p:cNvPr id="7" name="TextBox 6">
            <a:extLst>
              <a:ext uri="{FF2B5EF4-FFF2-40B4-BE49-F238E27FC236}">
                <a16:creationId xmlns:a16="http://schemas.microsoft.com/office/drawing/2014/main" id="{A7DFACC2-E38A-EBC2-B51E-17BE7F779255}"/>
              </a:ext>
            </a:extLst>
          </p:cNvPr>
          <p:cNvSpPr txBox="1"/>
          <p:nvPr/>
        </p:nvSpPr>
        <p:spPr>
          <a:xfrm>
            <a:off x="2628899" y="227402"/>
            <a:ext cx="1600201" cy="923330"/>
          </a:xfrm>
          <a:prstGeom prst="rect">
            <a:avLst/>
          </a:prstGeom>
          <a:noFill/>
        </p:spPr>
        <p:txBody>
          <a:bodyPr wrap="square">
            <a:spAutoFit/>
          </a:bodyPr>
          <a:lstStyle/>
          <a:p>
            <a:pPr algn="ctr"/>
            <a:r>
              <a:rPr lang="en-US" sz="5400" dirty="0">
                <a:latin typeface="#9Slide03 BoosterNextFYBlack" panose="02000A03000000020004" pitchFamily="2" charset="-93"/>
              </a:rPr>
              <a:t>03</a:t>
            </a:r>
            <a:endParaRPr lang="en-US" sz="5400" dirty="0"/>
          </a:p>
        </p:txBody>
      </p:sp>
    </p:spTree>
    <p:extLst>
      <p:ext uri="{BB962C8B-B14F-4D97-AF65-F5344CB8AC3E}">
        <p14:creationId xmlns:p14="http://schemas.microsoft.com/office/powerpoint/2010/main" val="24895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D7D135-5F57-A0F3-44C1-A7E9099B93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009DDAA-DB21-750D-A302-FD9B462DB4C0}"/>
              </a:ext>
            </a:extLst>
          </p:cNvPr>
          <p:cNvSpPr txBox="1"/>
          <p:nvPr/>
        </p:nvSpPr>
        <p:spPr>
          <a:xfrm rot="5400000">
            <a:off x="5234265" y="910303"/>
            <a:ext cx="1708229" cy="707886"/>
          </a:xfrm>
          <a:prstGeom prst="rect">
            <a:avLst/>
          </a:prstGeom>
          <a:noFill/>
        </p:spPr>
        <p:txBody>
          <a:bodyPr wrap="square" rtlCol="0">
            <a:spAutoFit/>
          </a:bodyPr>
          <a:lstStyle/>
          <a:p>
            <a:r>
              <a:rPr lang="en-US" sz="4000" b="1" dirty="0">
                <a:latin typeface="#9Slide03 BoosterNextFYBlack" panose="02000A03000000020004" pitchFamily="2" charset="-93"/>
              </a:rPr>
              <a:t>ERD</a:t>
            </a:r>
            <a:endParaRPr lang="en-US" sz="2400" b="1" dirty="0">
              <a:latin typeface="#9Slide03 BoosterNextFYBlack" panose="02000A03000000020004" pitchFamily="2" charset="-93"/>
            </a:endParaRPr>
          </a:p>
        </p:txBody>
      </p:sp>
      <p:pic>
        <p:nvPicPr>
          <p:cNvPr id="8" name="Picture 7" descr="A diagram of a flowchart&#10;&#10;Description automatically generated">
            <a:extLst>
              <a:ext uri="{FF2B5EF4-FFF2-40B4-BE49-F238E27FC236}">
                <a16:creationId xmlns:a16="http://schemas.microsoft.com/office/drawing/2014/main" id="{1D7735D6-9E40-30D4-9701-BBFE8A70D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39655" y="2313013"/>
            <a:ext cx="9268209" cy="5279972"/>
          </a:xfrm>
          <a:prstGeom prst="rect">
            <a:avLst/>
          </a:prstGeom>
        </p:spPr>
      </p:pic>
    </p:spTree>
    <p:extLst>
      <p:ext uri="{BB962C8B-B14F-4D97-AF65-F5344CB8AC3E}">
        <p14:creationId xmlns:p14="http://schemas.microsoft.com/office/powerpoint/2010/main" val="18316681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2994</Words>
  <Application>Microsoft Office PowerPoint</Application>
  <PresentationFormat>A4 Paper (210x297 mm)</PresentationFormat>
  <Paragraphs>244</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__Inter_d65c78</vt:lpstr>
      <vt:lpstr>#9Slide03 BoosterNextFYBlack</vt:lpstr>
      <vt:lpstr>Aptos</vt:lpstr>
      <vt:lpstr>Aptos Display</vt:lpstr>
      <vt:lpstr>Arial</vt:lpstr>
      <vt:lpstr>Bahnschrift SemiBold</vt:lpstr>
      <vt:lpstr>Be Vietnam Pro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Ngo Minh Trung 20226004</dc:creator>
  <cp:lastModifiedBy>Ngo Minh Trung 20226004</cp:lastModifiedBy>
  <cp:revision>348</cp:revision>
  <dcterms:created xsi:type="dcterms:W3CDTF">2024-12-01T14:03:44Z</dcterms:created>
  <dcterms:modified xsi:type="dcterms:W3CDTF">2024-12-09T15:47:16Z</dcterms:modified>
</cp:coreProperties>
</file>