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4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62" r:id="rId4"/>
    <p:sldId id="258" r:id="rId5"/>
    <p:sldId id="259" r:id="rId6"/>
    <p:sldId id="260" r:id="rId7"/>
    <p:sldId id="275" r:id="rId8"/>
    <p:sldId id="276" r:id="rId9"/>
    <p:sldId id="277" r:id="rId10"/>
    <p:sldId id="261" r:id="rId11"/>
    <p:sldId id="269" r:id="rId12"/>
    <p:sldId id="274" r:id="rId13"/>
    <p:sldId id="273" r:id="rId14"/>
    <p:sldId id="263" r:id="rId15"/>
    <p:sldId id="270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272" r:id="rId41"/>
    <p:sldId id="288" r:id="rId42"/>
    <p:sldId id="290" r:id="rId43"/>
    <p:sldId id="291" r:id="rId44"/>
    <p:sldId id="301" r:id="rId45"/>
    <p:sldId id="292" r:id="rId46"/>
    <p:sldId id="294" r:id="rId47"/>
    <p:sldId id="295" r:id="rId48"/>
    <p:sldId id="296" r:id="rId49"/>
    <p:sldId id="297" r:id="rId50"/>
    <p:sldId id="298" r:id="rId51"/>
    <p:sldId id="300" r:id="rId52"/>
    <p:sldId id="299" r:id="rId53"/>
    <p:sldId id="293" r:id="rId54"/>
    <p:sldId id="264" r:id="rId55"/>
    <p:sldId id="266" r:id="rId56"/>
    <p:sldId id="268" r:id="rId57"/>
    <p:sldId id="289" r:id="rId58"/>
    <p:sldId id="302" r:id="rId59"/>
    <p:sldId id="265" r:id="rId60"/>
    <p:sldId id="303" r:id="rId61"/>
    <p:sldId id="267" r:id="rId62"/>
    <p:sldId id="28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y%20Project\Advanced%20Data%20Mining\DocClustering\Report\final_statistic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y%20Project\Advanced%20Data%20Mining\DocClustering\Report\final_statistic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y%20Project\Advanced%20Data%20Mining\DocClustering\Report\final_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Sheet1!$A$2:$A$16</c:f>
              <c:numCache>
                <c:formatCode>General</c:formatCode>
                <c:ptCount val="15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7</c:v>
                </c:pt>
                <c:pt idx="14">
                  <c:v>2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4</c:v>
                </c:pt>
                <c:pt idx="1">
                  <c:v>9</c:v>
                </c:pt>
                <c:pt idx="2">
                  <c:v>9</c:v>
                </c:pt>
                <c:pt idx="3">
                  <c:v>4</c:v>
                </c:pt>
                <c:pt idx="4">
                  <c:v>9</c:v>
                </c:pt>
                <c:pt idx="5">
                  <c:v>1</c:v>
                </c:pt>
                <c:pt idx="6">
                  <c:v>4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6</c:v>
                </c:pt>
                <c:pt idx="13">
                  <c:v>3</c:v>
                </c:pt>
                <c:pt idx="1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039472"/>
        <c:axId val="788040016"/>
      </c:scatterChart>
      <c:valAx>
        <c:axId val="788039472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788040016"/>
        <c:crosses val="autoZero"/>
        <c:crossBetween val="midCat"/>
        <c:majorUnit val="1"/>
        <c:minorUnit val="1"/>
      </c:valAx>
      <c:valAx>
        <c:axId val="788040016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788039472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11712598425196E-2"/>
          <c:y val="4.7122783442587378E-2"/>
          <c:w val="0.86552394281902878"/>
          <c:h val="0.83526787838278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FFFF00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0615952"/>
        <c:axId val="900617584"/>
      </c:scatterChart>
      <c:valAx>
        <c:axId val="900615952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900617584"/>
        <c:crosses val="autoZero"/>
        <c:crossBetween val="midCat"/>
        <c:majorUnit val="1"/>
        <c:minorUnit val="1"/>
      </c:valAx>
      <c:valAx>
        <c:axId val="900617584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900615952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11712598425196E-2"/>
          <c:y val="4.7122783442587378E-2"/>
          <c:w val="0.86552394281902878"/>
          <c:h val="0.83526787838278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422928"/>
        <c:axId val="901421840"/>
      </c:scatterChart>
      <c:valAx>
        <c:axId val="901422928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901421840"/>
        <c:crosses val="autoZero"/>
        <c:crossBetween val="midCat"/>
        <c:majorUnit val="1"/>
        <c:minorUnit val="1"/>
      </c:valAx>
      <c:valAx>
        <c:axId val="901421840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901422928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11712598425196E-2"/>
          <c:y val="4.7122783442587378E-2"/>
          <c:w val="0.86552394281902878"/>
          <c:h val="0.83526787838278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423472"/>
        <c:axId val="901422384"/>
      </c:scatterChart>
      <c:valAx>
        <c:axId val="901423472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901422384"/>
        <c:crosses val="autoZero"/>
        <c:crossBetween val="midCat"/>
        <c:majorUnit val="1"/>
        <c:minorUnit val="1"/>
      </c:valAx>
      <c:valAx>
        <c:axId val="901422384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901423472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11712598425196E-2"/>
          <c:y val="4.7122783442587378E-2"/>
          <c:w val="0.86552394281902878"/>
          <c:h val="0.83526787838278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426192"/>
        <c:axId val="901419664"/>
      </c:scatterChart>
      <c:valAx>
        <c:axId val="901426192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901419664"/>
        <c:crosses val="autoZero"/>
        <c:crossBetween val="midCat"/>
        <c:majorUnit val="1"/>
        <c:minorUnit val="1"/>
      </c:valAx>
      <c:valAx>
        <c:axId val="901419664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901426192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11712598425196E-2"/>
          <c:y val="4.7122783442587378E-2"/>
          <c:w val="0.86552394281902878"/>
          <c:h val="0.83526787838278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92D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92D05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92D05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92D050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419120"/>
        <c:axId val="901425648"/>
      </c:scatterChart>
      <c:valAx>
        <c:axId val="901419120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901425648"/>
        <c:crosses val="autoZero"/>
        <c:crossBetween val="midCat"/>
        <c:majorUnit val="1"/>
        <c:minorUnit val="1"/>
      </c:valAx>
      <c:valAx>
        <c:axId val="901425648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901419120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0.05</c:v>
          </c:tx>
          <c:invertIfNegative val="0"/>
          <c:cat>
            <c:numRef>
              <c:f>'Error rate'!$A$20:$D$20</c:f>
              <c:numCache>
                <c:formatCode>General</c:formatCode>
                <c:ptCount val="4"/>
                <c:pt idx="0">
                  <c:v>50</c:v>
                </c:pt>
                <c:pt idx="1">
                  <c:v>80</c:v>
                </c:pt>
                <c:pt idx="2">
                  <c:v>90</c:v>
                </c:pt>
                <c:pt idx="3">
                  <c:v>100</c:v>
                </c:pt>
              </c:numCache>
            </c:numRef>
          </c:cat>
          <c:val>
            <c:numRef>
              <c:f>'Error rate'!$A$21:$D$21</c:f>
              <c:numCache>
                <c:formatCode>General</c:formatCode>
                <c:ptCount val="4"/>
                <c:pt idx="0">
                  <c:v>85.03</c:v>
                </c:pt>
                <c:pt idx="1">
                  <c:v>84.23</c:v>
                </c:pt>
                <c:pt idx="2">
                  <c:v>84.23</c:v>
                </c:pt>
                <c:pt idx="3">
                  <c:v>84.23</c:v>
                </c:pt>
              </c:numCache>
            </c:numRef>
          </c:val>
        </c:ser>
        <c:ser>
          <c:idx val="1"/>
          <c:order val="1"/>
          <c:tx>
            <c:v>0.045</c:v>
          </c:tx>
          <c:invertIfNegative val="0"/>
          <c:cat>
            <c:numRef>
              <c:f>'Error rate'!$A$20:$D$20</c:f>
              <c:numCache>
                <c:formatCode>General</c:formatCode>
                <c:ptCount val="4"/>
                <c:pt idx="0">
                  <c:v>50</c:v>
                </c:pt>
                <c:pt idx="1">
                  <c:v>80</c:v>
                </c:pt>
                <c:pt idx="2">
                  <c:v>90</c:v>
                </c:pt>
                <c:pt idx="3">
                  <c:v>100</c:v>
                </c:pt>
              </c:numCache>
            </c:numRef>
          </c:cat>
          <c:val>
            <c:numRef>
              <c:f>'Error rate'!$A$22:$D$22</c:f>
              <c:numCache>
                <c:formatCode>General</c:formatCode>
                <c:ptCount val="4"/>
                <c:pt idx="0">
                  <c:v>86.03</c:v>
                </c:pt>
                <c:pt idx="1">
                  <c:v>86.43</c:v>
                </c:pt>
                <c:pt idx="2">
                  <c:v>86.43</c:v>
                </c:pt>
                <c:pt idx="3">
                  <c:v>86.43</c:v>
                </c:pt>
              </c:numCache>
            </c:numRef>
          </c:val>
        </c:ser>
        <c:ser>
          <c:idx val="2"/>
          <c:order val="2"/>
          <c:tx>
            <c:v>0.055</c:v>
          </c:tx>
          <c:invertIfNegative val="0"/>
          <c:cat>
            <c:numRef>
              <c:f>'Error rate'!$A$20:$D$20</c:f>
              <c:numCache>
                <c:formatCode>General</c:formatCode>
                <c:ptCount val="4"/>
                <c:pt idx="0">
                  <c:v>50</c:v>
                </c:pt>
                <c:pt idx="1">
                  <c:v>80</c:v>
                </c:pt>
                <c:pt idx="2">
                  <c:v>90</c:v>
                </c:pt>
                <c:pt idx="3">
                  <c:v>100</c:v>
                </c:pt>
              </c:numCache>
            </c:numRef>
          </c:cat>
          <c:val>
            <c:numRef>
              <c:f>'Error rate'!$A$23:$D$23</c:f>
              <c:numCache>
                <c:formatCode>General</c:formatCode>
                <c:ptCount val="4"/>
                <c:pt idx="0">
                  <c:v>83.63</c:v>
                </c:pt>
                <c:pt idx="1">
                  <c:v>83.63</c:v>
                </c:pt>
                <c:pt idx="2">
                  <c:v>83.63</c:v>
                </c:pt>
                <c:pt idx="3">
                  <c:v>83.63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6566080"/>
        <c:axId val="696560640"/>
      </c:barChart>
      <c:catAx>
        <c:axId val="696566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MinPts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6560640"/>
        <c:crosses val="autoZero"/>
        <c:auto val="1"/>
        <c:lblAlgn val="ctr"/>
        <c:lblOffset val="100"/>
        <c:noMultiLvlLbl val="0"/>
      </c:catAx>
      <c:valAx>
        <c:axId val="696560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Error rate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6566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CLARA</c:v>
          </c:tx>
          <c:marker>
            <c:symbol val="none"/>
          </c:marker>
          <c:cat>
            <c:numRef>
              <c:f>'Elapsed time'!$B$2:$I$2</c:f>
              <c:numCache>
                <c:formatCode>General</c:formatCode>
                <c:ptCount val="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</c:numCache>
            </c:numRef>
          </c:cat>
          <c:val>
            <c:numRef>
              <c:f>'Elapsed time'!$B$3:$I$3</c:f>
              <c:numCache>
                <c:formatCode>General</c:formatCode>
                <c:ptCount val="8"/>
                <c:pt idx="0">
                  <c:v>296.7</c:v>
                </c:pt>
                <c:pt idx="1">
                  <c:v>322.39999999999998</c:v>
                </c:pt>
                <c:pt idx="2">
                  <c:v>381.1</c:v>
                </c:pt>
                <c:pt idx="3">
                  <c:v>441.6</c:v>
                </c:pt>
                <c:pt idx="4">
                  <c:v>446.8</c:v>
                </c:pt>
                <c:pt idx="5">
                  <c:v>507.6</c:v>
                </c:pt>
                <c:pt idx="6">
                  <c:v>514.1</c:v>
                </c:pt>
                <c:pt idx="7">
                  <c:v>594.4</c:v>
                </c:pt>
              </c:numCache>
            </c:numRef>
          </c:val>
          <c:smooth val="0"/>
        </c:ser>
        <c:ser>
          <c:idx val="1"/>
          <c:order val="1"/>
          <c:tx>
            <c:v>OPTICS</c:v>
          </c:tx>
          <c:marker>
            <c:symbol val="none"/>
          </c:marker>
          <c:val>
            <c:numRef>
              <c:f>'Elapsed time'!$B$4:$I$4</c:f>
              <c:numCache>
                <c:formatCode>General</c:formatCode>
                <c:ptCount val="8"/>
                <c:pt idx="0">
                  <c:v>1056</c:v>
                </c:pt>
                <c:pt idx="1">
                  <c:v>957.5</c:v>
                </c:pt>
                <c:pt idx="2">
                  <c:v>866.5</c:v>
                </c:pt>
                <c:pt idx="3">
                  <c:v>750.2</c:v>
                </c:pt>
                <c:pt idx="4">
                  <c:v>675.6</c:v>
                </c:pt>
                <c:pt idx="5">
                  <c:v>724.9</c:v>
                </c:pt>
                <c:pt idx="6">
                  <c:v>618.29999999999995</c:v>
                </c:pt>
                <c:pt idx="7">
                  <c:v>567.70000000000005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553024"/>
        <c:axId val="764186960"/>
      </c:lineChart>
      <c:catAx>
        <c:axId val="696553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4186960"/>
        <c:crosses val="autoZero"/>
        <c:auto val="1"/>
        <c:lblAlgn val="ctr"/>
        <c:lblOffset val="100"/>
        <c:noMultiLvlLbl val="0"/>
      </c:catAx>
      <c:valAx>
        <c:axId val="764186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Elapsed 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6553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CLARA</c:v>
          </c:tx>
          <c:marker>
            <c:symbol val="none"/>
          </c:marker>
          <c:cat>
            <c:numRef>
              <c:f>'Error rate'!$B$2:$I$2</c:f>
              <c:numCache>
                <c:formatCode>General</c:formatCode>
                <c:ptCount val="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</c:numCache>
            </c:numRef>
          </c:cat>
          <c:val>
            <c:numRef>
              <c:f>'Error rate'!$B$3:$I$3</c:f>
              <c:numCache>
                <c:formatCode>General</c:formatCode>
                <c:ptCount val="8"/>
                <c:pt idx="0">
                  <c:v>80.101000000000013</c:v>
                </c:pt>
                <c:pt idx="1">
                  <c:v>79.580000000000013</c:v>
                </c:pt>
                <c:pt idx="2">
                  <c:v>78.921999999999997</c:v>
                </c:pt>
                <c:pt idx="3">
                  <c:v>80.040000000000006</c:v>
                </c:pt>
                <c:pt idx="4">
                  <c:v>79.539999999999992</c:v>
                </c:pt>
                <c:pt idx="5">
                  <c:v>78.741</c:v>
                </c:pt>
                <c:pt idx="6">
                  <c:v>79.34</c:v>
                </c:pt>
                <c:pt idx="7">
                  <c:v>79.402000000000001</c:v>
                </c:pt>
              </c:numCache>
            </c:numRef>
          </c:val>
          <c:smooth val="0"/>
        </c:ser>
        <c:ser>
          <c:idx val="1"/>
          <c:order val="1"/>
          <c:tx>
            <c:v>OPTICS</c:v>
          </c:tx>
          <c:marker>
            <c:symbol val="none"/>
          </c:marker>
          <c:cat>
            <c:numRef>
              <c:f>'Error rate'!$B$2:$I$2</c:f>
              <c:numCache>
                <c:formatCode>General</c:formatCode>
                <c:ptCount val="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</c:numCache>
            </c:numRef>
          </c:cat>
          <c:val>
            <c:numRef>
              <c:f>'Error rate'!$B$4:$I$4</c:f>
              <c:numCache>
                <c:formatCode>General</c:formatCode>
                <c:ptCount val="8"/>
                <c:pt idx="0">
                  <c:v>80.239999999999995</c:v>
                </c:pt>
                <c:pt idx="1">
                  <c:v>80.239999999999995</c:v>
                </c:pt>
                <c:pt idx="2">
                  <c:v>80.84</c:v>
                </c:pt>
                <c:pt idx="3">
                  <c:v>82.04</c:v>
                </c:pt>
                <c:pt idx="4">
                  <c:v>81.040000000000006</c:v>
                </c:pt>
                <c:pt idx="5">
                  <c:v>81.64</c:v>
                </c:pt>
                <c:pt idx="6">
                  <c:v>83.43</c:v>
                </c:pt>
                <c:pt idx="7">
                  <c:v>83.03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98384"/>
        <c:axId val="764189136"/>
      </c:lineChart>
      <c:catAx>
        <c:axId val="764198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4189136"/>
        <c:crosses val="autoZero"/>
        <c:auto val="1"/>
        <c:lblAlgn val="ctr"/>
        <c:lblOffset val="100"/>
        <c:noMultiLvlLbl val="0"/>
      </c:catAx>
      <c:valAx>
        <c:axId val="764189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Error</a:t>
                </a:r>
                <a:r>
                  <a:rPr lang="en-US" baseline="0"/>
                  <a:t> rate (%)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4198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3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7</c:v>
                </c:pt>
                <c:pt idx="14">
                  <c:v>2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4</c:v>
                </c:pt>
                <c:pt idx="1">
                  <c:v>9</c:v>
                </c:pt>
                <c:pt idx="2">
                  <c:v>9</c:v>
                </c:pt>
                <c:pt idx="3">
                  <c:v>4</c:v>
                </c:pt>
                <c:pt idx="4">
                  <c:v>9</c:v>
                </c:pt>
                <c:pt idx="5">
                  <c:v>1</c:v>
                </c:pt>
                <c:pt idx="6">
                  <c:v>4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6</c:v>
                </c:pt>
                <c:pt idx="13">
                  <c:v>3</c:v>
                </c:pt>
                <c:pt idx="1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162112"/>
        <c:axId val="781170272"/>
      </c:scatterChart>
      <c:valAx>
        <c:axId val="781162112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781170272"/>
        <c:crosses val="autoZero"/>
        <c:crossBetween val="midCat"/>
        <c:majorUnit val="1"/>
        <c:minorUnit val="1"/>
      </c:valAx>
      <c:valAx>
        <c:axId val="781170272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781162112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3"/>
            <c:marker>
              <c:spPr>
                <a:solidFill>
                  <a:schemeClr val="accent1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7</c:v>
                </c:pt>
                <c:pt idx="14">
                  <c:v>2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4</c:v>
                </c:pt>
                <c:pt idx="1">
                  <c:v>9</c:v>
                </c:pt>
                <c:pt idx="2">
                  <c:v>9</c:v>
                </c:pt>
                <c:pt idx="3">
                  <c:v>4</c:v>
                </c:pt>
                <c:pt idx="4">
                  <c:v>9</c:v>
                </c:pt>
                <c:pt idx="5">
                  <c:v>1</c:v>
                </c:pt>
                <c:pt idx="6">
                  <c:v>4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6</c:v>
                </c:pt>
                <c:pt idx="13">
                  <c:v>3</c:v>
                </c:pt>
                <c:pt idx="1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165376"/>
        <c:axId val="781171360"/>
      </c:scatterChart>
      <c:valAx>
        <c:axId val="781165376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781171360"/>
        <c:crosses val="autoZero"/>
        <c:crossBetween val="midCat"/>
        <c:majorUnit val="1"/>
        <c:minorUnit val="1"/>
      </c:valAx>
      <c:valAx>
        <c:axId val="781171360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781165376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3"/>
            <c:marker>
              <c:spPr>
                <a:solidFill>
                  <a:schemeClr val="accent1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7</c:v>
                </c:pt>
                <c:pt idx="14">
                  <c:v>2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4</c:v>
                </c:pt>
                <c:pt idx="1">
                  <c:v>9</c:v>
                </c:pt>
                <c:pt idx="2">
                  <c:v>9</c:v>
                </c:pt>
                <c:pt idx="3">
                  <c:v>4</c:v>
                </c:pt>
                <c:pt idx="4">
                  <c:v>9</c:v>
                </c:pt>
                <c:pt idx="5">
                  <c:v>1</c:v>
                </c:pt>
                <c:pt idx="6">
                  <c:v>4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6</c:v>
                </c:pt>
                <c:pt idx="13">
                  <c:v>3</c:v>
                </c:pt>
                <c:pt idx="1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172992"/>
        <c:axId val="781173536"/>
      </c:scatterChart>
      <c:valAx>
        <c:axId val="781172992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781173536"/>
        <c:crosses val="autoZero"/>
        <c:crossBetween val="midCat"/>
        <c:majorUnit val="1"/>
        <c:minorUnit val="1"/>
      </c:valAx>
      <c:valAx>
        <c:axId val="781173536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781172992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3"/>
            <c:marker>
              <c:spPr>
                <a:solidFill>
                  <a:schemeClr val="accent1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7</c:v>
                </c:pt>
                <c:pt idx="14">
                  <c:v>2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4</c:v>
                </c:pt>
                <c:pt idx="1">
                  <c:v>9</c:v>
                </c:pt>
                <c:pt idx="2">
                  <c:v>9</c:v>
                </c:pt>
                <c:pt idx="3">
                  <c:v>4</c:v>
                </c:pt>
                <c:pt idx="4">
                  <c:v>9</c:v>
                </c:pt>
                <c:pt idx="5">
                  <c:v>1</c:v>
                </c:pt>
                <c:pt idx="6">
                  <c:v>4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6</c:v>
                </c:pt>
                <c:pt idx="13">
                  <c:v>3</c:v>
                </c:pt>
                <c:pt idx="1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176800"/>
        <c:axId val="781165920"/>
      </c:scatterChart>
      <c:valAx>
        <c:axId val="781176800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781165920"/>
        <c:crosses val="autoZero"/>
        <c:crossBetween val="midCat"/>
        <c:majorUnit val="1"/>
        <c:minorUnit val="1"/>
      </c:valAx>
      <c:valAx>
        <c:axId val="781165920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781176800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3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7</c:v>
                </c:pt>
                <c:pt idx="14">
                  <c:v>2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4</c:v>
                </c:pt>
                <c:pt idx="1">
                  <c:v>9</c:v>
                </c:pt>
                <c:pt idx="2">
                  <c:v>9</c:v>
                </c:pt>
                <c:pt idx="3">
                  <c:v>4</c:v>
                </c:pt>
                <c:pt idx="4">
                  <c:v>9</c:v>
                </c:pt>
                <c:pt idx="5">
                  <c:v>1</c:v>
                </c:pt>
                <c:pt idx="6">
                  <c:v>4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6</c:v>
                </c:pt>
                <c:pt idx="13">
                  <c:v>3</c:v>
                </c:pt>
                <c:pt idx="1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559552"/>
        <c:axId val="696553568"/>
      </c:scatterChart>
      <c:valAx>
        <c:axId val="696559552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696553568"/>
        <c:crosses val="autoZero"/>
        <c:crossBetween val="midCat"/>
        <c:majorUnit val="1"/>
        <c:minorUnit val="1"/>
      </c:valAx>
      <c:valAx>
        <c:axId val="696553568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696559552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11751193464541E-2"/>
          <c:y val="4.7122783442587378E-2"/>
          <c:w val="0.86552394281902878"/>
          <c:h val="0.83526787838278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8278464"/>
        <c:axId val="838280096"/>
      </c:scatterChart>
      <c:valAx>
        <c:axId val="838278464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838280096"/>
        <c:crosses val="autoZero"/>
        <c:crossBetween val="midCat"/>
        <c:majorUnit val="1"/>
        <c:minorUnit val="1"/>
      </c:valAx>
      <c:valAx>
        <c:axId val="838280096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838278464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11751193464541E-2"/>
          <c:y val="4.7122783442587378E-2"/>
          <c:w val="0.86552394281902878"/>
          <c:h val="0.83526787838278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0619216"/>
        <c:axId val="900620304"/>
      </c:scatterChart>
      <c:valAx>
        <c:axId val="900619216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900620304"/>
        <c:crosses val="autoZero"/>
        <c:crossBetween val="midCat"/>
        <c:majorUnit val="1"/>
        <c:minorUnit val="1"/>
      </c:valAx>
      <c:valAx>
        <c:axId val="900620304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900619216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11751193464541E-2"/>
          <c:y val="4.7122783442587378E-2"/>
          <c:w val="0.86552394281902878"/>
          <c:h val="0.83526787838278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FF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0617040"/>
        <c:axId val="900614864"/>
      </c:scatterChart>
      <c:valAx>
        <c:axId val="900617040"/>
        <c:scaling>
          <c:orientation val="minMax"/>
          <c:max val="10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900614864"/>
        <c:crosses val="autoZero"/>
        <c:crossBetween val="midCat"/>
        <c:majorUnit val="1"/>
        <c:minorUnit val="1"/>
      </c:valAx>
      <c:valAx>
        <c:axId val="900614864"/>
        <c:scaling>
          <c:orientation val="minMax"/>
        </c:scaling>
        <c:delete val="0"/>
        <c:axPos val="l"/>
        <c:minorGridlines/>
        <c:numFmt formatCode="General" sourceLinked="1"/>
        <c:majorTickMark val="out"/>
        <c:minorTickMark val="none"/>
        <c:tickLblPos val="nextTo"/>
        <c:crossAx val="900617040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5C93F-56A1-4627-8397-96170BBA904E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30767-15EE-4B9D-BE4B-7392BCA3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0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C047-822F-41FC-913D-9CDB46585FD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ADF1-7C67-47D7-94FB-2F0D7A63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ADF1-7C67-47D7-94FB-2F0D7A630B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ADF1-7C67-47D7-94FB-2F0D7A630B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2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ADF1-7C67-47D7-94FB-2F0D7A630B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ADF1-7C67-47D7-94FB-2F0D7A630B4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ADF1-7C67-47D7-94FB-2F0D7A630B4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8F82-5BC9-4E7C-A23B-37A6C6D805F5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0A8232F-59E4-4678-A065-F68A8C8F66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5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2924-8D89-407B-A078-0ACB976D3895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C5DD-8C02-454C-AC20-4C5916BC7440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DC97-3055-40C0-A498-B0F4E1A79F65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9D9E-5517-4A77-82E3-CD2533EE24B5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A5F6-7623-4D7A-B820-6A668C901DBC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8A9-A15D-4284-ABEE-C9028839EBDB}" type="datetime1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EB9E-8FA3-48EE-AB23-A56FFE45B66C}" type="datetime1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5788-984D-46E0-9AA5-96379B5C01CB}" type="datetime1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5317-0D41-4D55-B18F-0BCE261CD266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A1F-59EF-4F08-8B47-024093288663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1689-375C-4F6B-B3DC-C78D4624B6D6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232F-59E4-4678-A065-F68A8C8F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.wmf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PTICS_algorithm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GOM NHÓM VĂN BẢN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0668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Wall-E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1212084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- 1212124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6143"/>
            <a:ext cx="1720773" cy="13517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86891" y="269693"/>
            <a:ext cx="627058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7"/>
          <p:cNvSpPr>
            <a:spLocks noGrp="1"/>
          </p:cNvSpPr>
          <p:nvPr>
            <p:ph type="subTitle" idx="1"/>
          </p:nvPr>
        </p:nvSpPr>
        <p:spPr>
          <a:xfrm>
            <a:off x="313953" y="1905000"/>
            <a:ext cx="3800847" cy="46482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14470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10553"/>
              </p:ext>
            </p:extLst>
          </p:nvPr>
        </p:nvGraphicFramePr>
        <p:xfrm>
          <a:off x="325582" y="2590800"/>
          <a:ext cx="4246418" cy="94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Equation" r:id="rId5" imgW="1930320" imgH="482400" progId="Equation.3">
                  <p:embed/>
                </p:oleObj>
              </mc:Choice>
              <mc:Fallback>
                <p:oleObj name="Equation" r:id="rId5" imgW="19303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582" y="2590800"/>
                        <a:ext cx="4246418" cy="941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876800" y="1905000"/>
            <a:ext cx="3733800" cy="3733800"/>
            <a:chOff x="4876800" y="1905000"/>
            <a:chExt cx="3733800" cy="37338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715001" y="2590801"/>
              <a:ext cx="2895599" cy="2285999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715000" y="1905000"/>
              <a:ext cx="0" cy="3733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V="1">
              <a:off x="6743700" y="3009900"/>
              <a:ext cx="0" cy="3733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15000" y="3276600"/>
              <a:ext cx="114300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858000" y="2590801"/>
              <a:ext cx="1752600" cy="685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>
              <a:off x="5867400" y="3962400"/>
              <a:ext cx="914400" cy="914400"/>
            </a:xfrm>
            <a:prstGeom prst="arc">
              <a:avLst>
                <a:gd name="adj1" fmla="val 16402757"/>
                <a:gd name="adj2" fmla="val 1898279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426833"/>
                </p:ext>
              </p:extLst>
            </p:nvPr>
          </p:nvGraphicFramePr>
          <p:xfrm>
            <a:off x="6930736" y="2421084"/>
            <a:ext cx="1143000" cy="457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" name="Equation" r:id="rId7" imgW="495000" imgH="228600" progId="Equation.3">
                    <p:embed/>
                  </p:oleObj>
                </mc:Choice>
                <mc:Fallback>
                  <p:oleObj name="Equation" r:id="rId7" imgW="495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30736" y="2421084"/>
                          <a:ext cx="1143000" cy="4571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0464487"/>
                </p:ext>
              </p:extLst>
            </p:nvPr>
          </p:nvGraphicFramePr>
          <p:xfrm>
            <a:off x="6473825" y="2717800"/>
            <a:ext cx="38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3825" y="2717800"/>
                          <a:ext cx="3810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17936"/>
                </p:ext>
              </p:extLst>
            </p:nvPr>
          </p:nvGraphicFramePr>
          <p:xfrm>
            <a:off x="8135938" y="2132013"/>
            <a:ext cx="4095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5938" y="2132013"/>
                          <a:ext cx="40957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9966296"/>
                </p:ext>
              </p:extLst>
            </p:nvPr>
          </p:nvGraphicFramePr>
          <p:xfrm>
            <a:off x="6519863" y="3657600"/>
            <a:ext cx="2936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" name="Equation" r:id="rId13" imgW="126720" imgH="203040" progId="Equation.3">
                    <p:embed/>
                  </p:oleObj>
                </mc:Choice>
                <mc:Fallback>
                  <p:oleObj name="Equation" r:id="rId13" imgW="126720" imgH="2030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9863" y="3657600"/>
                          <a:ext cx="2936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7"/>
          <p:cNvSpPr>
            <a:spLocks noGrp="1"/>
          </p:cNvSpPr>
          <p:nvPr>
            <p:ph type="subTitle" idx="1"/>
          </p:nvPr>
        </p:nvSpPr>
        <p:spPr>
          <a:xfrm>
            <a:off x="313953" y="1905000"/>
            <a:ext cx="3800847" cy="6096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31867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963896"/>
              </p:ext>
            </p:extLst>
          </p:nvPr>
        </p:nvGraphicFramePr>
        <p:xfrm>
          <a:off x="325582" y="2590800"/>
          <a:ext cx="4246418" cy="94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" name="Equation" r:id="rId5" imgW="1930320" imgH="482400" progId="Equation.3">
                  <p:embed/>
                </p:oleObj>
              </mc:Choice>
              <mc:Fallback>
                <p:oleObj name="Equation" r:id="rId5" imgW="19303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582" y="2590800"/>
                        <a:ext cx="4246418" cy="941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7"/>
          <p:cNvSpPr txBox="1">
            <a:spLocks/>
          </p:cNvSpPr>
          <p:nvPr/>
        </p:nvSpPr>
        <p:spPr>
          <a:xfrm>
            <a:off x="304799" y="3886200"/>
            <a:ext cx="3800847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445064"/>
              </p:ext>
            </p:extLst>
          </p:nvPr>
        </p:nvGraphicFramePr>
        <p:xfrm>
          <a:off x="304800" y="4320179"/>
          <a:ext cx="3581400" cy="174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" name="Equation" r:id="rId7" imgW="1828800" imgH="888840" progId="Equation.3">
                  <p:embed/>
                </p:oleObj>
              </mc:Choice>
              <mc:Fallback>
                <p:oleObj name="Equation" r:id="rId7" imgW="1828800" imgH="888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4320179"/>
                        <a:ext cx="3581400" cy="1740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876800" y="1905000"/>
            <a:ext cx="3733800" cy="3733800"/>
            <a:chOff x="4876800" y="1905000"/>
            <a:chExt cx="3733800" cy="373380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5715001" y="2590801"/>
              <a:ext cx="2895599" cy="2285999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715000" y="1905000"/>
              <a:ext cx="0" cy="3733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V="1">
              <a:off x="6743700" y="3009900"/>
              <a:ext cx="0" cy="3733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15000" y="3276600"/>
              <a:ext cx="114300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858000" y="2590801"/>
              <a:ext cx="1752600" cy="685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>
              <a:off x="5867400" y="3962400"/>
              <a:ext cx="914400" cy="914400"/>
            </a:xfrm>
            <a:prstGeom prst="arc">
              <a:avLst>
                <a:gd name="adj1" fmla="val 16402757"/>
                <a:gd name="adj2" fmla="val 1898279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0137604"/>
                </p:ext>
              </p:extLst>
            </p:nvPr>
          </p:nvGraphicFramePr>
          <p:xfrm>
            <a:off x="6930736" y="2421084"/>
            <a:ext cx="1143000" cy="457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3" name="Equation" r:id="rId9" imgW="495000" imgH="228600" progId="Equation.3">
                    <p:embed/>
                  </p:oleObj>
                </mc:Choice>
                <mc:Fallback>
                  <p:oleObj name="Equation" r:id="rId9" imgW="495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930736" y="2421084"/>
                          <a:ext cx="1143000" cy="4571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7861158"/>
                </p:ext>
              </p:extLst>
            </p:nvPr>
          </p:nvGraphicFramePr>
          <p:xfrm>
            <a:off x="6473825" y="2717800"/>
            <a:ext cx="38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4" name="Equation" r:id="rId11" imgW="164880" imgH="215640" progId="Equation.3">
                    <p:embed/>
                  </p:oleObj>
                </mc:Choice>
                <mc:Fallback>
                  <p:oleObj name="Equation" r:id="rId11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3825" y="2717800"/>
                          <a:ext cx="3810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5469520"/>
                </p:ext>
              </p:extLst>
            </p:nvPr>
          </p:nvGraphicFramePr>
          <p:xfrm>
            <a:off x="8135938" y="2132013"/>
            <a:ext cx="4095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5" name="Equation" r:id="rId13" imgW="177480" imgH="215640" progId="Equation.3">
                    <p:embed/>
                  </p:oleObj>
                </mc:Choice>
                <mc:Fallback>
                  <p:oleObj name="Equation" r:id="rId1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5938" y="2132013"/>
                          <a:ext cx="40957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0231814"/>
                </p:ext>
              </p:extLst>
            </p:nvPr>
          </p:nvGraphicFramePr>
          <p:xfrm>
            <a:off x="6519863" y="3657600"/>
            <a:ext cx="2936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6" name="Equation" r:id="rId15" imgW="126720" imgH="203040" progId="Equation.3">
                    <p:embed/>
                  </p:oleObj>
                </mc:Choice>
                <mc:Fallback>
                  <p:oleObj name="Equation" r:id="rId15" imgW="126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9863" y="3657600"/>
                          <a:ext cx="2936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3810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Euclidean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cosine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Euclidean.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7"/>
          <p:cNvSpPr>
            <a:spLocks noGrp="1"/>
          </p:cNvSpPr>
          <p:nvPr>
            <p:ph type="subTitle" idx="1"/>
          </p:nvPr>
        </p:nvSpPr>
        <p:spPr>
          <a:xfrm>
            <a:off x="313953" y="1905000"/>
            <a:ext cx="3800847" cy="6096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816773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30432"/>
              </p:ext>
            </p:extLst>
          </p:nvPr>
        </p:nvGraphicFramePr>
        <p:xfrm>
          <a:off x="325582" y="2590800"/>
          <a:ext cx="4246418" cy="94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Equation" r:id="rId5" imgW="1930320" imgH="482400" progId="Equation.3">
                  <p:embed/>
                </p:oleObj>
              </mc:Choice>
              <mc:Fallback>
                <p:oleObj name="Equation" r:id="rId5" imgW="19303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582" y="2590800"/>
                        <a:ext cx="4246418" cy="941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7"/>
          <p:cNvSpPr txBox="1">
            <a:spLocks/>
          </p:cNvSpPr>
          <p:nvPr/>
        </p:nvSpPr>
        <p:spPr>
          <a:xfrm>
            <a:off x="304799" y="3886200"/>
            <a:ext cx="3800847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70244"/>
              </p:ext>
            </p:extLst>
          </p:nvPr>
        </p:nvGraphicFramePr>
        <p:xfrm>
          <a:off x="304800" y="4320179"/>
          <a:ext cx="3581400" cy="174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Equation" r:id="rId7" imgW="1828800" imgH="888840" progId="Equation.3">
                  <p:embed/>
                </p:oleObj>
              </mc:Choice>
              <mc:Fallback>
                <p:oleObj name="Equation" r:id="rId7" imgW="1828800" imgH="888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4320179"/>
                        <a:ext cx="3581400" cy="1740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523903" cy="53650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876800" y="1905000"/>
            <a:ext cx="3733800" cy="3733800"/>
            <a:chOff x="4876800" y="1905000"/>
            <a:chExt cx="3733800" cy="373380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5715001" y="2590801"/>
              <a:ext cx="2895599" cy="2285999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715000" y="1905000"/>
              <a:ext cx="0" cy="3733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V="1">
              <a:off x="6743700" y="3009900"/>
              <a:ext cx="0" cy="3733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15000" y="3276600"/>
              <a:ext cx="114300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858000" y="2590801"/>
              <a:ext cx="1752600" cy="685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>
              <a:off x="5867400" y="3962400"/>
              <a:ext cx="914400" cy="914400"/>
            </a:xfrm>
            <a:prstGeom prst="arc">
              <a:avLst>
                <a:gd name="adj1" fmla="val 16402757"/>
                <a:gd name="adj2" fmla="val 1898279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9867904"/>
                </p:ext>
              </p:extLst>
            </p:nvPr>
          </p:nvGraphicFramePr>
          <p:xfrm>
            <a:off x="6930736" y="2421084"/>
            <a:ext cx="1143000" cy="457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" name="Equation" r:id="rId10" imgW="495000" imgH="228600" progId="Equation.3">
                    <p:embed/>
                  </p:oleObj>
                </mc:Choice>
                <mc:Fallback>
                  <p:oleObj name="Equation" r:id="rId10" imgW="495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930736" y="2421084"/>
                          <a:ext cx="1143000" cy="4571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4099037"/>
                </p:ext>
              </p:extLst>
            </p:nvPr>
          </p:nvGraphicFramePr>
          <p:xfrm>
            <a:off x="6473825" y="2717800"/>
            <a:ext cx="38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9" name="Equation" r:id="rId12" imgW="164880" imgH="215640" progId="Equation.3">
                    <p:embed/>
                  </p:oleObj>
                </mc:Choice>
                <mc:Fallback>
                  <p:oleObj name="Equation" r:id="rId12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3825" y="2717800"/>
                          <a:ext cx="3810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6701357"/>
                </p:ext>
              </p:extLst>
            </p:nvPr>
          </p:nvGraphicFramePr>
          <p:xfrm>
            <a:off x="8135938" y="2132013"/>
            <a:ext cx="4095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0" name="Equation" r:id="rId14" imgW="177480" imgH="215640" progId="Equation.3">
                    <p:embed/>
                  </p:oleObj>
                </mc:Choice>
                <mc:Fallback>
                  <p:oleObj name="Equation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5938" y="2132013"/>
                          <a:ext cx="40957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1932569"/>
                </p:ext>
              </p:extLst>
            </p:nvPr>
          </p:nvGraphicFramePr>
          <p:xfrm>
            <a:off x="6519863" y="3657600"/>
            <a:ext cx="2936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name="Equation" r:id="rId16" imgW="126720" imgH="203040" progId="Equation.3">
                    <p:embed/>
                  </p:oleObj>
                </mc:Choice>
                <mc:Fallback>
                  <p:oleObj name="Equation" r:id="rId16" imgW="126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9863" y="3657600"/>
                          <a:ext cx="2936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927" y="2514600"/>
            <a:ext cx="838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CLARA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1990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Kaufmann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Rousseeuw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PAM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CLARA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medoid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medoid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→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So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sánh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ưu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dựa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phi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trung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ban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đầu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ea typeface="Malgun Gothic"/>
              <a:cs typeface="Times New Roman" panose="02020603050405020304" pitchFamily="18" charset="0"/>
            </a:endParaRPr>
          </a:p>
          <a:p>
            <a:pPr algn="just"/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19029"/>
              </p:ext>
            </p:extLst>
          </p:nvPr>
        </p:nvGraphicFramePr>
        <p:xfrm>
          <a:off x="1861858" y="5562600"/>
          <a:ext cx="5377142" cy="967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4" imgW="2400120" imgH="431640" progId="Equation.3">
                  <p:embed/>
                </p:oleObj>
              </mc:Choice>
              <mc:Fallback>
                <p:oleObj name="Equation" r:id="rId4" imgW="2400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1858" y="5562600"/>
                        <a:ext cx="5377142" cy="967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CLARA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7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382000" cy="9906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medoid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Subtitle 7"/>
          <p:cNvSpPr txBox="1">
            <a:spLocks/>
          </p:cNvSpPr>
          <p:nvPr/>
        </p:nvSpPr>
        <p:spPr>
          <a:xfrm>
            <a:off x="381000" y="2514600"/>
            <a:ext cx="8382000" cy="3962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CLARA(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∞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PAM(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Cost(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Cost(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bestM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CLARA (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,k =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2,m = 6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34920964"/>
              </p:ext>
            </p:extLst>
          </p:nvPr>
        </p:nvGraphicFramePr>
        <p:xfrm>
          <a:off x="838200" y="1465221"/>
          <a:ext cx="4481281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635750" y="1620982"/>
            <a:ext cx="144145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	4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9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9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4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9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4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8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0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6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3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2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42466" y="6019800"/>
            <a:ext cx="8420533" cy="533400"/>
          </a:xfrm>
        </p:spPr>
        <p:txBody>
          <a:bodyPr>
            <a:normAutofit/>
          </a:bodyPr>
          <a:lstStyle/>
          <a:p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∞,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bestM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= NULL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84830155"/>
              </p:ext>
            </p:extLst>
          </p:nvPr>
        </p:nvGraphicFramePr>
        <p:xfrm>
          <a:off x="838200" y="1465221"/>
          <a:ext cx="4481281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635750" y="1620982"/>
            <a:ext cx="1441450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	4</a:t>
            </a:r>
          </a:p>
          <a:p>
            <a:r>
              <a:rPr lang="en-US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</a:p>
          <a:p>
            <a:r>
              <a:rPr lang="en-US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</a:p>
          <a:p>
            <a:r>
              <a:rPr lang="en-US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2</a:t>
            </a:r>
          </a:p>
          <a:p>
            <a:r>
              <a:rPr lang="en-US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464752" y="3329142"/>
            <a:ext cx="2612448" cy="240065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cost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(10,4), (5,4) }	11.24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(10,4), (8,1) }	12.715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(10,4), (4,1) }	12.166</a:t>
            </a:r>
          </a:p>
          <a:p>
            <a:r>
              <a:rPr lang="en-US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(10,4), (6,2) }	8.1224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(10,4), (7,3) }	9.4919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(8,1) , (5,4) }	11.24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(4,1) , (5,4) }	13.472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(6,2) , (5,4) }	10.358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(7,3) , (5,4) }	9.9748</a:t>
            </a:r>
          </a:p>
        </p:txBody>
      </p:sp>
      <p:sp>
        <p:nvSpPr>
          <p:cNvPr id="9" name="Subtitle 7"/>
          <p:cNvSpPr>
            <a:spLocks noGrp="1"/>
          </p:cNvSpPr>
          <p:nvPr>
            <p:ph type="subTitle" idx="1"/>
          </p:nvPr>
        </p:nvSpPr>
        <p:spPr>
          <a:xfrm>
            <a:off x="342466" y="6019800"/>
            <a:ext cx="8420533" cy="5334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PAM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07963412"/>
              </p:ext>
            </p:extLst>
          </p:nvPr>
        </p:nvGraphicFramePr>
        <p:xfrm>
          <a:off x="838200" y="1465221"/>
          <a:ext cx="4481281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ubtitle 7"/>
          <p:cNvSpPr>
            <a:spLocks noGrp="1"/>
          </p:cNvSpPr>
          <p:nvPr>
            <p:ph type="subTitle" idx="1"/>
          </p:nvPr>
        </p:nvSpPr>
        <p:spPr>
          <a:xfrm>
            <a:off x="342466" y="6019800"/>
            <a:ext cx="8420533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→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minCost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= 49.473,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bestM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=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(10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(6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378450" y="1676400"/>
            <a:ext cx="3384550" cy="401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	cost	</a:t>
            </a:r>
            <a:r>
              <a:rPr lang="en-US" altLang="en-US" sz="1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en-US" alt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	4	0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9	8.0623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9	6.4031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4	2.2361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9	5.099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1	2.2361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4	2.2361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8	8.4853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0	2.8284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1	2.2361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2	0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2	2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6	2.2361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3	1.4142	2</a:t>
            </a:r>
          </a:p>
          <a:p>
            <a:r>
              <a:rPr lang="en-US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	2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	</a:t>
            </a:r>
            <a:r>
              <a:rPr lang="en-US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cost:		49.473</a:t>
            </a:r>
          </a:p>
        </p:txBody>
      </p:sp>
    </p:spTree>
    <p:extLst>
      <p:ext uri="{BB962C8B-B14F-4D97-AF65-F5344CB8AC3E}">
        <p14:creationId xmlns:p14="http://schemas.microsoft.com/office/powerpoint/2010/main" val="1367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CHAMELEON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68169584"/>
              </p:ext>
            </p:extLst>
          </p:nvPr>
        </p:nvGraphicFramePr>
        <p:xfrm>
          <a:off x="838200" y="1465221"/>
          <a:ext cx="4481281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635750" y="1620982"/>
            <a:ext cx="1441450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9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4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8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6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464752" y="3329142"/>
            <a:ext cx="2612448" cy="240065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cost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(2,9), (9,6) }	16.807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(2,9), (5,4) }	13.187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(2,9), (8,1) }	13.814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(2,9), (0,8) }	31.509</a:t>
            </a:r>
          </a:p>
          <a:p>
            <a:r>
              <a:rPr lang="en-US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(2,9), (6,2) }	11.708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(5,4) , (9,6) }	18.713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(8,1) , (9,6) }	23.314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(0,8) , (9,6) }	16.807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(6,2) , (9,6) }	20.573</a:t>
            </a:r>
          </a:p>
        </p:txBody>
      </p:sp>
      <p:sp>
        <p:nvSpPr>
          <p:cNvPr id="9" name="Subtitle 7"/>
          <p:cNvSpPr>
            <a:spLocks noGrp="1"/>
          </p:cNvSpPr>
          <p:nvPr>
            <p:ph type="subTitle" idx="1"/>
          </p:nvPr>
        </p:nvSpPr>
        <p:spPr>
          <a:xfrm>
            <a:off x="342466" y="6019800"/>
            <a:ext cx="8420533" cy="5334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PAM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50964869"/>
              </p:ext>
            </p:extLst>
          </p:nvPr>
        </p:nvGraphicFramePr>
        <p:xfrm>
          <a:off x="838200" y="1465221"/>
          <a:ext cx="4481281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ubtitle 7"/>
          <p:cNvSpPr>
            <a:spLocks noGrp="1"/>
          </p:cNvSpPr>
          <p:nvPr>
            <p:ph type="subTitle" idx="1"/>
          </p:nvPr>
        </p:nvSpPr>
        <p:spPr>
          <a:xfrm>
            <a:off x="342466" y="6019800"/>
            <a:ext cx="8420533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→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minCost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= 41.895,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bestM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(2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9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(6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378450" y="1676400"/>
            <a:ext cx="3384550" cy="401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	cost	</a:t>
            </a:r>
            <a:r>
              <a:rPr lang="en-US" altLang="en-US" sz="1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en-US" alt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	4	4.4721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9	0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9	4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4	2.2361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9	7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1	2.2361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4	2.2361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8	2.2361	1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0	2.8284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1	2.2361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2	0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2	2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6	5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3	1.4142	2</a:t>
            </a: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2	4	2</a:t>
            </a:r>
          </a:p>
          <a:p>
            <a:r>
              <a:rPr lang="en-US" alt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cost:		41.895</a:t>
            </a:r>
          </a:p>
        </p:txBody>
      </p:sp>
    </p:spTree>
    <p:extLst>
      <p:ext uri="{BB962C8B-B14F-4D97-AF65-F5344CB8AC3E}">
        <p14:creationId xmlns:p14="http://schemas.microsoft.com/office/powerpoint/2010/main" val="40487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505142753"/>
              </p:ext>
            </p:extLst>
          </p:nvPr>
        </p:nvGraphicFramePr>
        <p:xfrm>
          <a:off x="838200" y="1465221"/>
          <a:ext cx="4481281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ubtitle 7"/>
          <p:cNvSpPr>
            <a:spLocks noGrp="1"/>
          </p:cNvSpPr>
          <p:nvPr>
            <p:ph type="subTitle" idx="1"/>
          </p:nvPr>
        </p:nvSpPr>
        <p:spPr>
          <a:xfrm>
            <a:off x="342466" y="6019800"/>
            <a:ext cx="8420533" cy="533400"/>
          </a:xfrm>
        </p:spPr>
        <p:txBody>
          <a:bodyPr>
            <a:normAutofit/>
          </a:bodyPr>
          <a:lstStyle/>
          <a:p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bestM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= </a:t>
            </a:r>
            <a:r>
              <a:rPr lang="en-US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(2</a:t>
            </a:r>
            <a:r>
              <a:rPr lang="en-US" altLang="en-US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9</a:t>
            </a:r>
            <a:r>
              <a:rPr lang="en-US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(7, 3) </a:t>
            </a:r>
            <a:r>
              <a:rPr lang="en-US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5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CLARA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(40 + 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→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Khắc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phục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nhược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PAM (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– k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nghiệm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thấy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= 40 + 2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q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= 5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gom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1676400"/>
            <a:ext cx="7620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500" dirty="0" smtClean="0">
                <a:latin typeface="+mj-lt"/>
              </a:rPr>
              <a:t>Mở rộng các nhóm cho đến khi mật độ của</a:t>
            </a:r>
            <a:br>
              <a:rPr lang="vi-VN" sz="2500" dirty="0" smtClean="0">
                <a:latin typeface="+mj-lt"/>
              </a:rPr>
            </a:br>
            <a:r>
              <a:rPr lang="vi-VN" sz="2500" dirty="0" smtClean="0">
                <a:latin typeface="+mj-lt"/>
              </a:rPr>
              <a:t>đối tượng dữ liệu trong vùng lân cận vượt qua</a:t>
            </a:r>
            <a:br>
              <a:rPr lang="vi-VN" sz="2500" dirty="0" smtClean="0">
                <a:latin typeface="+mj-lt"/>
              </a:rPr>
            </a:br>
            <a:r>
              <a:rPr lang="vi-VN" sz="2500" dirty="0" smtClean="0">
                <a:latin typeface="+mj-lt"/>
              </a:rPr>
              <a:t>ngưỡng</a:t>
            </a:r>
            <a:r>
              <a:rPr lang="en-US" sz="2500" dirty="0" smtClean="0">
                <a:latin typeface="+mj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DENCLUE</a:t>
            </a:r>
          </a:p>
          <a:p>
            <a:pPr lvl="1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600200"/>
            <a:ext cx="82296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500" i="1" dirty="0" smtClean="0">
                <a:latin typeface="+mj-lt"/>
              </a:rPr>
              <a:t>Eps</a:t>
            </a:r>
            <a:r>
              <a:rPr lang="vi-VN" sz="2500" dirty="0">
                <a:latin typeface="+mj-lt"/>
              </a:rPr>
              <a:t>: bán kính cực đại của vùng </a:t>
            </a:r>
            <a:r>
              <a:rPr lang="vi-VN" sz="2500" dirty="0" smtClean="0">
                <a:latin typeface="+mj-lt"/>
              </a:rPr>
              <a:t>lân</a:t>
            </a:r>
            <a:r>
              <a:rPr lang="en-US" sz="2500" dirty="0" smtClean="0">
                <a:latin typeface="+mj-lt"/>
              </a:rPr>
              <a:t> </a:t>
            </a:r>
            <a:r>
              <a:rPr lang="vi-VN" sz="2500" dirty="0" smtClean="0">
                <a:latin typeface="+mj-lt"/>
              </a:rPr>
              <a:t>cận</a:t>
            </a:r>
            <a:r>
              <a:rPr lang="en-US" sz="2500" dirty="0" smtClean="0">
                <a:latin typeface="+mj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500" i="1" dirty="0" smtClean="0">
                <a:latin typeface="+mj-lt"/>
              </a:rPr>
              <a:t>MinPts</a:t>
            </a:r>
            <a:r>
              <a:rPr lang="vi-VN" sz="2500" dirty="0">
                <a:latin typeface="+mj-lt"/>
              </a:rPr>
              <a:t>: số đối tượng/điểm ít </a:t>
            </a:r>
            <a:r>
              <a:rPr lang="vi-VN" sz="2500" dirty="0" smtClean="0">
                <a:latin typeface="+mj-lt"/>
              </a:rPr>
              <a:t>nhất</a:t>
            </a:r>
            <a:r>
              <a:rPr lang="en-US" sz="2500" dirty="0" smtClean="0">
                <a:latin typeface="+mj-lt"/>
              </a:rPr>
              <a:t> </a:t>
            </a:r>
            <a:r>
              <a:rPr lang="vi-VN" sz="2500" dirty="0" smtClean="0">
                <a:latin typeface="+mj-lt"/>
              </a:rPr>
              <a:t>trong </a:t>
            </a:r>
            <a:r>
              <a:rPr lang="vi-VN" sz="2500" dirty="0">
                <a:latin typeface="+mj-lt"/>
              </a:rPr>
              <a:t>lân cận Eps của một đối </a:t>
            </a:r>
            <a:r>
              <a:rPr lang="vi-VN" sz="2500" dirty="0" smtClean="0">
                <a:latin typeface="+mj-lt"/>
              </a:rPr>
              <a:t>tượng</a:t>
            </a:r>
            <a:r>
              <a:rPr lang="en-US" sz="2500" dirty="0" smtClean="0">
                <a:latin typeface="+mj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500" i="1" dirty="0" smtClean="0">
                <a:latin typeface="+mj-lt"/>
              </a:rPr>
              <a:t>N</a:t>
            </a:r>
            <a:r>
              <a:rPr lang="vi-VN" sz="2500" i="1" baseline="-25000" dirty="0" smtClean="0">
                <a:latin typeface="+mj-lt"/>
              </a:rPr>
              <a:t>Eps(q</a:t>
            </a:r>
            <a:r>
              <a:rPr lang="vi-VN" sz="2500" i="1" baseline="-25000" dirty="0">
                <a:latin typeface="+mj-lt"/>
              </a:rPr>
              <a:t>)</a:t>
            </a:r>
            <a:r>
              <a:rPr lang="vi-VN" sz="2500" dirty="0">
                <a:latin typeface="+mj-lt"/>
              </a:rPr>
              <a:t>: tập hợp các đối </a:t>
            </a:r>
            <a:r>
              <a:rPr lang="vi-VN" sz="2500" dirty="0" smtClean="0">
                <a:latin typeface="+mj-lt"/>
              </a:rPr>
              <a:t>tượng/điểm</a:t>
            </a:r>
            <a:r>
              <a:rPr lang="en-US" sz="2500" dirty="0" smtClean="0">
                <a:latin typeface="+mj-lt"/>
              </a:rPr>
              <a:t> </a:t>
            </a:r>
            <a:r>
              <a:rPr lang="vi-VN" sz="2500" dirty="0" smtClean="0">
                <a:latin typeface="+mj-lt"/>
              </a:rPr>
              <a:t>nằm </a:t>
            </a:r>
            <a:r>
              <a:rPr lang="vi-VN" sz="2500" dirty="0">
                <a:latin typeface="+mj-lt"/>
              </a:rPr>
              <a:t>trong lân cận Eps của </a:t>
            </a:r>
            <a:r>
              <a:rPr lang="vi-VN" sz="2500" dirty="0" smtClean="0">
                <a:latin typeface="+mj-lt"/>
              </a:rPr>
              <a:t>q</a:t>
            </a:r>
            <a:r>
              <a:rPr lang="en-US" sz="2500" dirty="0" smtClean="0">
                <a:latin typeface="+mj-lt"/>
              </a:rPr>
              <a:t> </a:t>
            </a:r>
            <a:r>
              <a:rPr lang="vi-VN" sz="2500" dirty="0" smtClean="0">
                <a:latin typeface="+mj-lt"/>
              </a:rPr>
              <a:t>– </a:t>
            </a:r>
            <a:r>
              <a:rPr lang="vi-VN" sz="2500" dirty="0">
                <a:latin typeface="+mj-lt"/>
              </a:rPr>
              <a:t>{p thuộc D| dist(p,q) ≤ </a:t>
            </a:r>
            <a:r>
              <a:rPr lang="vi-VN" sz="2500" dirty="0" smtClean="0">
                <a:latin typeface="+mj-lt"/>
              </a:rPr>
              <a:t>Eps}</a:t>
            </a:r>
            <a:endParaRPr lang="en-US" sz="2500" dirty="0" smtClean="0">
              <a:latin typeface="+mj-lt"/>
            </a:endParaRPr>
          </a:p>
          <a:p>
            <a:pPr lvl="1"/>
            <a:endParaRPr lang="en-US" sz="25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22" y="4005262"/>
            <a:ext cx="5648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676400"/>
            <a:ext cx="82296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500" i="1" dirty="0">
                <a:latin typeface="+mj-lt"/>
              </a:rPr>
              <a:t>Đối tượng lõi </a:t>
            </a:r>
            <a:r>
              <a:rPr lang="vi-VN" sz="2500" dirty="0">
                <a:latin typeface="+mj-lt"/>
              </a:rPr>
              <a:t>(core object) là đối tượng thỏa Eps</a:t>
            </a:r>
            <a:r>
              <a:rPr lang="en-US" sz="2500" dirty="0">
                <a:latin typeface="+mj-lt"/>
              </a:rPr>
              <a:t> </a:t>
            </a:r>
            <a:r>
              <a:rPr lang="vi-VN" sz="2500" dirty="0">
                <a:latin typeface="+mj-lt"/>
              </a:rPr>
              <a:t>và MinPts</a:t>
            </a:r>
            <a:r>
              <a:rPr lang="en-US" sz="2500" dirty="0">
                <a:latin typeface="+mj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500" i="1" dirty="0">
                <a:latin typeface="+mj-lt"/>
              </a:rPr>
              <a:t>Đối tượng biên </a:t>
            </a:r>
            <a:r>
              <a:rPr lang="vi-VN" sz="2500" dirty="0">
                <a:latin typeface="+mj-lt"/>
              </a:rPr>
              <a:t>(border object) là đối tượng có số</a:t>
            </a:r>
            <a:r>
              <a:rPr lang="en-US" sz="2500" dirty="0">
                <a:latin typeface="+mj-lt"/>
              </a:rPr>
              <a:t> </a:t>
            </a:r>
            <a:r>
              <a:rPr lang="vi-VN" sz="2500" dirty="0">
                <a:latin typeface="+mj-lt"/>
              </a:rPr>
              <a:t>điểm lân</a:t>
            </a:r>
            <a:r>
              <a:rPr lang="en-US" sz="2500" dirty="0">
                <a:latin typeface="+mj-lt"/>
              </a:rPr>
              <a:t> </a:t>
            </a:r>
            <a:r>
              <a:rPr lang="vi-VN" sz="2500" dirty="0">
                <a:latin typeface="+mj-lt"/>
              </a:rPr>
              <a:t>cận ít hơn MinPts trong Eps nhưng là lân</a:t>
            </a:r>
            <a:r>
              <a:rPr lang="en-US" sz="2500" dirty="0">
                <a:latin typeface="+mj-lt"/>
              </a:rPr>
              <a:t> </a:t>
            </a:r>
            <a:r>
              <a:rPr lang="vi-VN" sz="2500" dirty="0">
                <a:latin typeface="+mj-lt"/>
              </a:rPr>
              <a:t>cận của đối tượng lõi</a:t>
            </a:r>
            <a:r>
              <a:rPr lang="en-US" sz="2500" dirty="0">
                <a:latin typeface="+mj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500" i="1" dirty="0">
                <a:latin typeface="+mj-lt"/>
              </a:rPr>
              <a:t>Đối tượng nhiễu </a:t>
            </a:r>
            <a:r>
              <a:rPr lang="vi-VN" sz="2500" dirty="0">
                <a:latin typeface="+mj-lt"/>
              </a:rPr>
              <a:t>(noise object) là bất kì điểm nào</a:t>
            </a:r>
            <a:r>
              <a:rPr lang="en-US" sz="2500" dirty="0">
                <a:latin typeface="+mj-lt"/>
              </a:rPr>
              <a:t> </a:t>
            </a:r>
            <a:r>
              <a:rPr lang="vi-VN" sz="2500" dirty="0">
                <a:latin typeface="+mj-lt"/>
              </a:rPr>
              <a:t>không phải là lõi hay biên</a:t>
            </a:r>
            <a:r>
              <a:rPr lang="en-US" sz="2500" dirty="0" smtClean="0">
                <a:latin typeface="+mj-lt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04535"/>
            <a:ext cx="4803042" cy="20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05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Core-distance</a:t>
            </a:r>
            <a:r>
              <a:rPr lang="en-US" dirty="0" smtClean="0"/>
              <a:t>: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Reachibility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-distance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7084"/>
            <a:ext cx="8153400" cy="67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68744"/>
            <a:ext cx="8077200" cy="62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16384"/>
            <a:ext cx="53816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05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 (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Identify the Clustering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1999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vởi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Mihael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Ankerst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Markus M.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Breunig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Hans-Peter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Jörg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Sander.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OPTICS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DBSCAN.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radius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core-object.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OPTICS/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339572"/>
            <a:ext cx="87058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927" y="2666999"/>
            <a:ext cx="838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OPTICS/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6112"/>
            <a:ext cx="8229600" cy="33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OPTICS/Example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524000" y="1828800"/>
          <a:ext cx="5867400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0" y="197914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Minpts</a:t>
            </a:r>
            <a:r>
              <a:rPr lang="en-US" dirty="0" smtClean="0"/>
              <a:t>=2</a:t>
            </a:r>
          </a:p>
          <a:p>
            <a:r>
              <a:rPr lang="en-US" dirty="0" smtClean="0"/>
              <a:t>Eps=1.5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OPTICS/Example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/>
          <p:nvPr>
            <p:extLst/>
          </p:nvPr>
        </p:nvGraphicFramePr>
        <p:xfrm>
          <a:off x="1524000" y="1828800"/>
          <a:ext cx="6096000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15200" y="197914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Minpts</a:t>
            </a:r>
            <a:r>
              <a:rPr lang="en-US" dirty="0" smtClean="0"/>
              <a:t>=2</a:t>
            </a:r>
          </a:p>
          <a:p>
            <a:r>
              <a:rPr lang="en-US" dirty="0" smtClean="0"/>
              <a:t>Eps=1.5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90800" y="4089400"/>
            <a:ext cx="520700" cy="482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152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Core-</a:t>
            </a:r>
            <a:r>
              <a:rPr lang="en-US" dirty="0" err="1" smtClean="0"/>
              <a:t>dist</a:t>
            </a:r>
            <a:r>
              <a:rPr lang="en-US" dirty="0" smtClean="0"/>
              <a:t>(p1) =1,41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828800" y="3848100"/>
            <a:ext cx="1524000" cy="1447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OPTICS/Example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524000" y="1828800"/>
          <a:ext cx="6096000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0" y="197914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Minpts</a:t>
            </a:r>
            <a:r>
              <a:rPr lang="en-US" dirty="0" smtClean="0"/>
              <a:t>=2</a:t>
            </a:r>
          </a:p>
          <a:p>
            <a:r>
              <a:rPr lang="en-US" dirty="0" smtClean="0"/>
              <a:t>Eps=1.5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OPTICS/Example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524000" y="1828800"/>
          <a:ext cx="6096000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657600" y="4622800"/>
            <a:ext cx="1066800" cy="1016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191000" y="5105400"/>
            <a:ext cx="53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3124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Core-</a:t>
            </a:r>
            <a:r>
              <a:rPr lang="en-US" dirty="0" err="1" smtClean="0"/>
              <a:t>dist</a:t>
            </a:r>
            <a:r>
              <a:rPr lang="en-US" dirty="0" smtClean="0"/>
              <a:t>(p3) = 1</a:t>
            </a:r>
          </a:p>
          <a:p>
            <a:r>
              <a:rPr lang="en-US" dirty="0" smtClean="0"/>
              <a:t>Seeds = P4,P5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8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OPTICS/Example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524000" y="1828800"/>
          <a:ext cx="6096000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65600" y="4597400"/>
            <a:ext cx="1066800" cy="1016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699000" y="5105400"/>
            <a:ext cx="53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31242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Core-</a:t>
            </a:r>
            <a:r>
              <a:rPr lang="en-US" dirty="0" err="1" smtClean="0"/>
              <a:t>dist</a:t>
            </a:r>
            <a:r>
              <a:rPr lang="en-US" dirty="0" smtClean="0"/>
              <a:t>(p5) = 1</a:t>
            </a:r>
          </a:p>
          <a:p>
            <a:r>
              <a:rPr lang="en-US" dirty="0"/>
              <a:t>Seeds = </a:t>
            </a:r>
            <a:r>
              <a:rPr lang="en-US" dirty="0" smtClean="0"/>
              <a:t>P5,P6</a:t>
            </a:r>
            <a:endParaRPr lang="en-US" dirty="0"/>
          </a:p>
          <a:p>
            <a:r>
              <a:rPr lang="en-US" dirty="0" smtClean="0"/>
              <a:t>P9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OPTICS/Example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524000" y="1828800"/>
          <a:ext cx="6096000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65600" y="4102100"/>
            <a:ext cx="1066800" cy="1016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" name="Straight Connector 8"/>
          <p:cNvCxnSpPr>
            <a:endCxn id="8" idx="4"/>
          </p:cNvCxnSpPr>
          <p:nvPr/>
        </p:nvCxnSpPr>
        <p:spPr>
          <a:xfrm>
            <a:off x="4699000" y="4610100"/>
            <a:ext cx="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31242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Core-</a:t>
            </a:r>
            <a:r>
              <a:rPr lang="en-US" dirty="0" err="1" smtClean="0"/>
              <a:t>dist</a:t>
            </a:r>
            <a:r>
              <a:rPr lang="en-US" dirty="0" smtClean="0"/>
              <a:t>(p6) = 1</a:t>
            </a:r>
          </a:p>
          <a:p>
            <a:r>
              <a:rPr lang="en-US" dirty="0"/>
              <a:t>Seeds = </a:t>
            </a:r>
            <a:r>
              <a:rPr lang="en-US" dirty="0" smtClean="0"/>
              <a:t>P5,P6</a:t>
            </a:r>
            <a:endParaRPr lang="en-US" dirty="0"/>
          </a:p>
          <a:p>
            <a:r>
              <a:rPr lang="en-US" dirty="0" smtClean="0"/>
              <a:t>P9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OPTICS/Example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524000" y="1828800"/>
          <a:ext cx="6096000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24400" y="4648200"/>
            <a:ext cx="1066800" cy="1016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43800" y="31242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Core-</a:t>
            </a:r>
            <a:r>
              <a:rPr lang="en-US" dirty="0" err="1" smtClean="0"/>
              <a:t>dist</a:t>
            </a:r>
            <a:r>
              <a:rPr lang="en-US" dirty="0" smtClean="0"/>
              <a:t>(p9) = 1</a:t>
            </a:r>
          </a:p>
          <a:p>
            <a:r>
              <a:rPr lang="en-US" dirty="0"/>
              <a:t>Seeds = </a:t>
            </a:r>
            <a:r>
              <a:rPr lang="en-US" dirty="0" smtClean="0"/>
              <a:t>P5,P6</a:t>
            </a:r>
            <a:endParaRPr lang="en-US" dirty="0"/>
          </a:p>
          <a:p>
            <a:r>
              <a:rPr lang="en-US" dirty="0" smtClean="0"/>
              <a:t>P9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9000" y="5105400"/>
            <a:ext cx="53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OPTICS/Example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524000" y="1828800"/>
          <a:ext cx="6096000" cy="430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31242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Core-</a:t>
            </a:r>
            <a:r>
              <a:rPr lang="en-US" dirty="0" err="1" smtClean="0"/>
              <a:t>dist</a:t>
            </a:r>
            <a:r>
              <a:rPr lang="en-US" dirty="0" smtClean="0"/>
              <a:t>(p9) = 1</a:t>
            </a:r>
          </a:p>
          <a:p>
            <a:r>
              <a:rPr lang="en-US" dirty="0"/>
              <a:t>Seeds = </a:t>
            </a:r>
            <a:r>
              <a:rPr lang="en-US" dirty="0" smtClean="0"/>
              <a:t>P5,P6</a:t>
            </a:r>
            <a:endParaRPr lang="en-US" dirty="0"/>
          </a:p>
          <a:p>
            <a:r>
              <a:rPr lang="en-US" dirty="0" smtClean="0"/>
              <a:t>P9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OPTICS/Review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39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676400"/>
            <a:ext cx="8229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O(n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3810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CHAMELEON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40</a:t>
            </a:fld>
            <a:endParaRPr lang="en-US"/>
          </a:p>
        </p:txBody>
      </p: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(K-means, PAM, CLARA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(ROCK)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(CURE)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CHAMELEON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Malgun Gothic"/>
                <a:ea typeface="Malgun Gothic"/>
                <a:cs typeface="Times New Roman" panose="02020603050405020304" pitchFamily="18" charset="0"/>
              </a:rPr>
              <a:t>→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CHAMELEON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41</a:t>
            </a:fld>
            <a:endParaRPr lang="en-US"/>
          </a:p>
        </p:txBody>
      </p: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81000" y="5957454"/>
            <a:ext cx="8382000" cy="519545"/>
          </a:xfrm>
        </p:spPr>
        <p:txBody>
          <a:bodyPr>
            <a:normAutofit/>
          </a:bodyPr>
          <a:lstStyle/>
          <a:p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74" y="1718830"/>
            <a:ext cx="6210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47" y="3962400"/>
            <a:ext cx="62103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9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CHAMELEON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42</a:t>
            </a:fld>
            <a:endParaRPr lang="en-US"/>
          </a:p>
        </p:txBody>
      </p: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CHAMELEON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7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CHAMELEON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43</a:t>
            </a:fld>
            <a:endParaRPr lang="en-US"/>
          </a:p>
        </p:txBody>
      </p: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69027" y="1524000"/>
            <a:ext cx="83820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CHAMELEON</a:t>
            </a: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CHAMELEON(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k-nearest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hMETIS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Sáp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sáp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673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CHAMELEON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44</a:t>
            </a:fld>
            <a:endParaRPr lang="en-US"/>
          </a:p>
        </p:txBody>
      </p: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69027" y="6019800"/>
            <a:ext cx="8382000" cy="533400"/>
          </a:xfrm>
        </p:spPr>
        <p:txBody>
          <a:bodyPr>
            <a:normAutofit/>
          </a:bodyPr>
          <a:lstStyle/>
          <a:p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CHAMELEON</a:t>
            </a:r>
          </a:p>
        </p:txBody>
      </p:sp>
      <p:grpSp>
        <p:nvGrpSpPr>
          <p:cNvPr id="8" name="Group 531"/>
          <p:cNvGrpSpPr>
            <a:grpSpLocks/>
          </p:cNvGrpSpPr>
          <p:nvPr/>
        </p:nvGrpSpPr>
        <p:grpSpPr bwMode="auto">
          <a:xfrm>
            <a:off x="341659" y="1506469"/>
            <a:ext cx="8424863" cy="4392613"/>
            <a:chOff x="347" y="1741"/>
            <a:chExt cx="4257" cy="2279"/>
          </a:xfrm>
        </p:grpSpPr>
        <p:sp>
          <p:nvSpPr>
            <p:cNvPr id="10" name="Oval 268"/>
            <p:cNvSpPr>
              <a:spLocks noChangeArrowheads="1"/>
            </p:cNvSpPr>
            <p:nvPr/>
          </p:nvSpPr>
          <p:spPr bwMode="auto">
            <a:xfrm>
              <a:off x="1575" y="1848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269"/>
            <p:cNvSpPr>
              <a:spLocks noChangeArrowheads="1"/>
            </p:cNvSpPr>
            <p:nvPr/>
          </p:nvSpPr>
          <p:spPr bwMode="auto">
            <a:xfrm>
              <a:off x="1495" y="1925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270"/>
            <p:cNvSpPr>
              <a:spLocks noChangeArrowheads="1"/>
            </p:cNvSpPr>
            <p:nvPr/>
          </p:nvSpPr>
          <p:spPr bwMode="auto">
            <a:xfrm>
              <a:off x="1606" y="1997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71"/>
            <p:cNvSpPr>
              <a:spLocks noChangeShapeType="1"/>
            </p:cNvSpPr>
            <p:nvPr/>
          </p:nvSpPr>
          <p:spPr bwMode="auto">
            <a:xfrm flipV="1">
              <a:off x="1495" y="1848"/>
              <a:ext cx="111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272"/>
            <p:cNvSpPr>
              <a:spLocks noChangeArrowheads="1"/>
            </p:cNvSpPr>
            <p:nvPr/>
          </p:nvSpPr>
          <p:spPr bwMode="auto">
            <a:xfrm>
              <a:off x="1501" y="2068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73"/>
            <p:cNvSpPr>
              <a:spLocks noChangeArrowheads="1"/>
            </p:cNvSpPr>
            <p:nvPr/>
          </p:nvSpPr>
          <p:spPr bwMode="auto">
            <a:xfrm>
              <a:off x="1347" y="2098"/>
              <a:ext cx="30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74"/>
            <p:cNvSpPr>
              <a:spLocks noChangeShapeType="1"/>
            </p:cNvSpPr>
            <p:nvPr/>
          </p:nvSpPr>
          <p:spPr bwMode="auto">
            <a:xfrm flipH="1">
              <a:off x="1347" y="1955"/>
              <a:ext cx="14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75"/>
            <p:cNvSpPr>
              <a:spLocks noChangeShapeType="1"/>
            </p:cNvSpPr>
            <p:nvPr/>
          </p:nvSpPr>
          <p:spPr bwMode="auto">
            <a:xfrm>
              <a:off x="1495" y="1955"/>
              <a:ext cx="37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76"/>
            <p:cNvSpPr>
              <a:spLocks noChangeShapeType="1"/>
            </p:cNvSpPr>
            <p:nvPr/>
          </p:nvSpPr>
          <p:spPr bwMode="auto">
            <a:xfrm flipH="1">
              <a:off x="1532" y="2026"/>
              <a:ext cx="74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277"/>
            <p:cNvSpPr>
              <a:spLocks noChangeArrowheads="1"/>
            </p:cNvSpPr>
            <p:nvPr/>
          </p:nvSpPr>
          <p:spPr bwMode="auto">
            <a:xfrm>
              <a:off x="1390" y="2211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78"/>
            <p:cNvSpPr>
              <a:spLocks noChangeArrowheads="1"/>
            </p:cNvSpPr>
            <p:nvPr/>
          </p:nvSpPr>
          <p:spPr bwMode="auto">
            <a:xfrm>
              <a:off x="1236" y="2205"/>
              <a:ext cx="30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79"/>
            <p:cNvSpPr>
              <a:spLocks noChangeArrowheads="1"/>
            </p:cNvSpPr>
            <p:nvPr/>
          </p:nvSpPr>
          <p:spPr bwMode="auto">
            <a:xfrm>
              <a:off x="1569" y="2211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80"/>
            <p:cNvSpPr>
              <a:spLocks noChangeArrowheads="1"/>
            </p:cNvSpPr>
            <p:nvPr/>
          </p:nvSpPr>
          <p:spPr bwMode="auto">
            <a:xfrm>
              <a:off x="1464" y="2348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81"/>
            <p:cNvSpPr>
              <a:spLocks noChangeArrowheads="1"/>
            </p:cNvSpPr>
            <p:nvPr/>
          </p:nvSpPr>
          <p:spPr bwMode="auto">
            <a:xfrm>
              <a:off x="1495" y="2497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82"/>
            <p:cNvSpPr>
              <a:spLocks noChangeArrowheads="1"/>
            </p:cNvSpPr>
            <p:nvPr/>
          </p:nvSpPr>
          <p:spPr bwMode="auto">
            <a:xfrm>
              <a:off x="1649" y="2419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83"/>
            <p:cNvSpPr>
              <a:spLocks noChangeShapeType="1"/>
            </p:cNvSpPr>
            <p:nvPr/>
          </p:nvSpPr>
          <p:spPr bwMode="auto">
            <a:xfrm>
              <a:off x="1347" y="2098"/>
              <a:ext cx="74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4"/>
            <p:cNvSpPr>
              <a:spLocks noChangeShapeType="1"/>
            </p:cNvSpPr>
            <p:nvPr/>
          </p:nvSpPr>
          <p:spPr bwMode="auto">
            <a:xfrm flipH="1">
              <a:off x="1236" y="2098"/>
              <a:ext cx="111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5"/>
            <p:cNvSpPr>
              <a:spLocks noChangeShapeType="1"/>
            </p:cNvSpPr>
            <p:nvPr/>
          </p:nvSpPr>
          <p:spPr bwMode="auto">
            <a:xfrm>
              <a:off x="1236" y="2205"/>
              <a:ext cx="185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6"/>
            <p:cNvSpPr>
              <a:spLocks noChangeShapeType="1"/>
            </p:cNvSpPr>
            <p:nvPr/>
          </p:nvSpPr>
          <p:spPr bwMode="auto">
            <a:xfrm flipV="1">
              <a:off x="1421" y="2062"/>
              <a:ext cx="111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87"/>
            <p:cNvSpPr>
              <a:spLocks noChangeArrowheads="1"/>
            </p:cNvSpPr>
            <p:nvPr/>
          </p:nvSpPr>
          <p:spPr bwMode="auto">
            <a:xfrm>
              <a:off x="1754" y="2348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88"/>
            <p:cNvSpPr>
              <a:spLocks noChangeArrowheads="1"/>
            </p:cNvSpPr>
            <p:nvPr/>
          </p:nvSpPr>
          <p:spPr bwMode="auto">
            <a:xfrm>
              <a:off x="1791" y="2497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9"/>
            <p:cNvSpPr>
              <a:spLocks noChangeArrowheads="1"/>
            </p:cNvSpPr>
            <p:nvPr/>
          </p:nvSpPr>
          <p:spPr bwMode="auto">
            <a:xfrm>
              <a:off x="2278" y="1884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0"/>
            <p:cNvSpPr>
              <a:spLocks noChangeArrowheads="1"/>
            </p:cNvSpPr>
            <p:nvPr/>
          </p:nvSpPr>
          <p:spPr bwMode="auto">
            <a:xfrm>
              <a:off x="2087" y="2205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91"/>
            <p:cNvSpPr>
              <a:spLocks noChangeArrowheads="1"/>
            </p:cNvSpPr>
            <p:nvPr/>
          </p:nvSpPr>
          <p:spPr bwMode="auto">
            <a:xfrm>
              <a:off x="2383" y="1818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92"/>
            <p:cNvSpPr>
              <a:spLocks noChangeArrowheads="1"/>
            </p:cNvSpPr>
            <p:nvPr/>
          </p:nvSpPr>
          <p:spPr bwMode="auto">
            <a:xfrm>
              <a:off x="2383" y="1955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293"/>
            <p:cNvSpPr>
              <a:spLocks noChangeArrowheads="1"/>
            </p:cNvSpPr>
            <p:nvPr/>
          </p:nvSpPr>
          <p:spPr bwMode="auto">
            <a:xfrm>
              <a:off x="2309" y="1991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294"/>
            <p:cNvSpPr>
              <a:spLocks noChangeArrowheads="1"/>
            </p:cNvSpPr>
            <p:nvPr/>
          </p:nvSpPr>
          <p:spPr bwMode="auto">
            <a:xfrm>
              <a:off x="2167" y="2169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5"/>
            <p:cNvSpPr>
              <a:spLocks noChangeArrowheads="1"/>
            </p:cNvSpPr>
            <p:nvPr/>
          </p:nvSpPr>
          <p:spPr bwMode="auto">
            <a:xfrm>
              <a:off x="2161" y="2276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296"/>
            <p:cNvSpPr>
              <a:spLocks noChangeArrowheads="1"/>
            </p:cNvSpPr>
            <p:nvPr/>
          </p:nvSpPr>
          <p:spPr bwMode="auto">
            <a:xfrm>
              <a:off x="2241" y="2312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297"/>
            <p:cNvSpPr>
              <a:spLocks noChangeArrowheads="1"/>
            </p:cNvSpPr>
            <p:nvPr/>
          </p:nvSpPr>
          <p:spPr bwMode="auto">
            <a:xfrm>
              <a:off x="2198" y="2348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98"/>
            <p:cNvSpPr>
              <a:spLocks noChangeShapeType="1"/>
            </p:cNvSpPr>
            <p:nvPr/>
          </p:nvSpPr>
          <p:spPr bwMode="auto">
            <a:xfrm flipV="1">
              <a:off x="1791" y="2205"/>
              <a:ext cx="333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99"/>
            <p:cNvSpPr>
              <a:spLocks noChangeShapeType="1"/>
            </p:cNvSpPr>
            <p:nvPr/>
          </p:nvSpPr>
          <p:spPr bwMode="auto">
            <a:xfrm flipV="1">
              <a:off x="2124" y="1884"/>
              <a:ext cx="185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00"/>
            <p:cNvSpPr>
              <a:spLocks noChangeShapeType="1"/>
            </p:cNvSpPr>
            <p:nvPr/>
          </p:nvSpPr>
          <p:spPr bwMode="auto">
            <a:xfrm flipV="1">
              <a:off x="2309" y="1848"/>
              <a:ext cx="74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01"/>
            <p:cNvSpPr>
              <a:spLocks noChangeShapeType="1"/>
            </p:cNvSpPr>
            <p:nvPr/>
          </p:nvSpPr>
          <p:spPr bwMode="auto">
            <a:xfrm>
              <a:off x="2309" y="1884"/>
              <a:ext cx="74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2"/>
            <p:cNvSpPr>
              <a:spLocks noChangeShapeType="1"/>
            </p:cNvSpPr>
            <p:nvPr/>
          </p:nvSpPr>
          <p:spPr bwMode="auto">
            <a:xfrm>
              <a:off x="2309" y="1884"/>
              <a:ext cx="1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3"/>
            <p:cNvSpPr>
              <a:spLocks noChangeShapeType="1"/>
            </p:cNvSpPr>
            <p:nvPr/>
          </p:nvSpPr>
          <p:spPr bwMode="auto">
            <a:xfrm flipV="1">
              <a:off x="2309" y="1955"/>
              <a:ext cx="74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04"/>
            <p:cNvSpPr>
              <a:spLocks noChangeShapeType="1"/>
            </p:cNvSpPr>
            <p:nvPr/>
          </p:nvSpPr>
          <p:spPr bwMode="auto">
            <a:xfrm>
              <a:off x="2161" y="2276"/>
              <a:ext cx="37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305"/>
            <p:cNvSpPr>
              <a:spLocks noChangeArrowheads="1"/>
            </p:cNvSpPr>
            <p:nvPr/>
          </p:nvSpPr>
          <p:spPr bwMode="auto">
            <a:xfrm>
              <a:off x="2500" y="2211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06"/>
            <p:cNvSpPr>
              <a:spLocks noChangeArrowheads="1"/>
            </p:cNvSpPr>
            <p:nvPr/>
          </p:nvSpPr>
          <p:spPr bwMode="auto">
            <a:xfrm>
              <a:off x="2611" y="2247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07"/>
            <p:cNvSpPr>
              <a:spLocks noChangeArrowheads="1"/>
            </p:cNvSpPr>
            <p:nvPr/>
          </p:nvSpPr>
          <p:spPr bwMode="auto">
            <a:xfrm>
              <a:off x="2093" y="2562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308"/>
            <p:cNvSpPr>
              <a:spLocks noChangeArrowheads="1"/>
            </p:cNvSpPr>
            <p:nvPr/>
          </p:nvSpPr>
          <p:spPr bwMode="auto">
            <a:xfrm>
              <a:off x="2050" y="2633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309"/>
            <p:cNvSpPr>
              <a:spLocks noChangeArrowheads="1"/>
            </p:cNvSpPr>
            <p:nvPr/>
          </p:nvSpPr>
          <p:spPr bwMode="auto">
            <a:xfrm>
              <a:off x="2161" y="2669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310"/>
            <p:cNvSpPr>
              <a:spLocks noChangeArrowheads="1"/>
            </p:cNvSpPr>
            <p:nvPr/>
          </p:nvSpPr>
          <p:spPr bwMode="auto">
            <a:xfrm>
              <a:off x="2087" y="2776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311"/>
            <p:cNvSpPr>
              <a:spLocks noChangeArrowheads="1"/>
            </p:cNvSpPr>
            <p:nvPr/>
          </p:nvSpPr>
          <p:spPr bwMode="auto">
            <a:xfrm>
              <a:off x="2574" y="2134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312"/>
            <p:cNvSpPr>
              <a:spLocks noChangeArrowheads="1"/>
            </p:cNvSpPr>
            <p:nvPr/>
          </p:nvSpPr>
          <p:spPr bwMode="auto">
            <a:xfrm>
              <a:off x="2050" y="2854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13"/>
            <p:cNvSpPr>
              <a:spLocks noChangeArrowheads="1"/>
            </p:cNvSpPr>
            <p:nvPr/>
          </p:nvSpPr>
          <p:spPr bwMode="auto">
            <a:xfrm>
              <a:off x="1982" y="2812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14"/>
            <p:cNvSpPr>
              <a:spLocks noChangeArrowheads="1"/>
            </p:cNvSpPr>
            <p:nvPr/>
          </p:nvSpPr>
          <p:spPr bwMode="auto">
            <a:xfrm>
              <a:off x="1945" y="2883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5"/>
            <p:cNvSpPr>
              <a:spLocks noChangeShapeType="1"/>
            </p:cNvSpPr>
            <p:nvPr/>
          </p:nvSpPr>
          <p:spPr bwMode="auto">
            <a:xfrm>
              <a:off x="2531" y="2241"/>
              <a:ext cx="11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316"/>
            <p:cNvSpPr>
              <a:spLocks noChangeShapeType="1"/>
            </p:cNvSpPr>
            <p:nvPr/>
          </p:nvSpPr>
          <p:spPr bwMode="auto">
            <a:xfrm>
              <a:off x="2605" y="2134"/>
              <a:ext cx="3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317"/>
            <p:cNvSpPr>
              <a:spLocks noChangeShapeType="1"/>
            </p:cNvSpPr>
            <p:nvPr/>
          </p:nvSpPr>
          <p:spPr bwMode="auto">
            <a:xfrm>
              <a:off x="2383" y="1955"/>
              <a:ext cx="222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318"/>
            <p:cNvSpPr>
              <a:spLocks noChangeShapeType="1"/>
            </p:cNvSpPr>
            <p:nvPr/>
          </p:nvSpPr>
          <p:spPr bwMode="auto">
            <a:xfrm>
              <a:off x="2309" y="1991"/>
              <a:ext cx="29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19"/>
            <p:cNvSpPr>
              <a:spLocks noChangeShapeType="1"/>
            </p:cNvSpPr>
            <p:nvPr/>
          </p:nvSpPr>
          <p:spPr bwMode="auto">
            <a:xfrm flipV="1">
              <a:off x="1791" y="2276"/>
              <a:ext cx="37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320"/>
            <p:cNvSpPr>
              <a:spLocks noChangeShapeType="1"/>
            </p:cNvSpPr>
            <p:nvPr/>
          </p:nvSpPr>
          <p:spPr bwMode="auto">
            <a:xfrm>
              <a:off x="1791" y="2526"/>
              <a:ext cx="259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321"/>
            <p:cNvSpPr>
              <a:spLocks noChangeShapeType="1"/>
            </p:cNvSpPr>
            <p:nvPr/>
          </p:nvSpPr>
          <p:spPr bwMode="auto">
            <a:xfrm flipH="1">
              <a:off x="2013" y="2633"/>
              <a:ext cx="37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322"/>
            <p:cNvSpPr>
              <a:spLocks noChangeShapeType="1"/>
            </p:cNvSpPr>
            <p:nvPr/>
          </p:nvSpPr>
          <p:spPr bwMode="auto">
            <a:xfrm>
              <a:off x="2050" y="2633"/>
              <a:ext cx="37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323"/>
            <p:cNvSpPr>
              <a:spLocks noChangeShapeType="1"/>
            </p:cNvSpPr>
            <p:nvPr/>
          </p:nvSpPr>
          <p:spPr bwMode="auto">
            <a:xfrm flipH="1">
              <a:off x="2087" y="2669"/>
              <a:ext cx="74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324"/>
            <p:cNvSpPr>
              <a:spLocks noChangeShapeType="1"/>
            </p:cNvSpPr>
            <p:nvPr/>
          </p:nvSpPr>
          <p:spPr bwMode="auto">
            <a:xfrm>
              <a:off x="2013" y="2812"/>
              <a:ext cx="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325"/>
            <p:cNvSpPr>
              <a:spLocks noChangeShapeType="1"/>
            </p:cNvSpPr>
            <p:nvPr/>
          </p:nvSpPr>
          <p:spPr bwMode="auto">
            <a:xfrm flipH="1">
              <a:off x="1976" y="2812"/>
              <a:ext cx="37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26"/>
            <p:cNvSpPr>
              <a:spLocks noChangeShapeType="1"/>
            </p:cNvSpPr>
            <p:nvPr/>
          </p:nvSpPr>
          <p:spPr bwMode="auto">
            <a:xfrm>
              <a:off x="1532" y="2062"/>
              <a:ext cx="37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27"/>
            <p:cNvSpPr>
              <a:spLocks noChangeShapeType="1"/>
            </p:cNvSpPr>
            <p:nvPr/>
          </p:nvSpPr>
          <p:spPr bwMode="auto">
            <a:xfrm>
              <a:off x="1606" y="2241"/>
              <a:ext cx="148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28"/>
            <p:cNvSpPr>
              <a:spLocks noChangeShapeType="1"/>
            </p:cNvSpPr>
            <p:nvPr/>
          </p:nvSpPr>
          <p:spPr bwMode="auto">
            <a:xfrm>
              <a:off x="1569" y="2241"/>
              <a:ext cx="7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29"/>
            <p:cNvSpPr>
              <a:spLocks noChangeShapeType="1"/>
            </p:cNvSpPr>
            <p:nvPr/>
          </p:nvSpPr>
          <p:spPr bwMode="auto">
            <a:xfrm>
              <a:off x="1643" y="2419"/>
              <a:ext cx="148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30"/>
            <p:cNvSpPr>
              <a:spLocks noChangeShapeType="1"/>
            </p:cNvSpPr>
            <p:nvPr/>
          </p:nvSpPr>
          <p:spPr bwMode="auto">
            <a:xfrm flipV="1">
              <a:off x="1643" y="2384"/>
              <a:ext cx="111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31"/>
            <p:cNvSpPr>
              <a:spLocks noChangeShapeType="1"/>
            </p:cNvSpPr>
            <p:nvPr/>
          </p:nvSpPr>
          <p:spPr bwMode="auto">
            <a:xfrm>
              <a:off x="1421" y="2241"/>
              <a:ext cx="74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2"/>
            <p:cNvSpPr>
              <a:spLocks noChangeShapeType="1"/>
            </p:cNvSpPr>
            <p:nvPr/>
          </p:nvSpPr>
          <p:spPr bwMode="auto">
            <a:xfrm flipH="1">
              <a:off x="1495" y="2241"/>
              <a:ext cx="74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33"/>
            <p:cNvSpPr>
              <a:spLocks noChangeShapeType="1"/>
            </p:cNvSpPr>
            <p:nvPr/>
          </p:nvSpPr>
          <p:spPr bwMode="auto">
            <a:xfrm>
              <a:off x="1495" y="2384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34"/>
            <p:cNvSpPr>
              <a:spLocks noChangeShapeType="1"/>
            </p:cNvSpPr>
            <p:nvPr/>
          </p:nvSpPr>
          <p:spPr bwMode="auto">
            <a:xfrm>
              <a:off x="1495" y="2526"/>
              <a:ext cx="2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35"/>
            <p:cNvSpPr>
              <a:spLocks noChangeShapeType="1"/>
            </p:cNvSpPr>
            <p:nvPr/>
          </p:nvSpPr>
          <p:spPr bwMode="auto">
            <a:xfrm flipV="1">
              <a:off x="1495" y="2455"/>
              <a:ext cx="148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36"/>
            <p:cNvSpPr>
              <a:spLocks noChangeShapeType="1"/>
            </p:cNvSpPr>
            <p:nvPr/>
          </p:nvSpPr>
          <p:spPr bwMode="auto">
            <a:xfrm flipV="1">
              <a:off x="2272" y="2241"/>
              <a:ext cx="259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37"/>
            <p:cNvSpPr>
              <a:spLocks noChangeShapeType="1"/>
            </p:cNvSpPr>
            <p:nvPr/>
          </p:nvSpPr>
          <p:spPr bwMode="auto">
            <a:xfrm>
              <a:off x="1495" y="2348"/>
              <a:ext cx="18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38"/>
            <p:cNvSpPr>
              <a:spLocks noChangeShapeType="1"/>
            </p:cNvSpPr>
            <p:nvPr/>
          </p:nvSpPr>
          <p:spPr bwMode="auto">
            <a:xfrm flipH="1">
              <a:off x="2198" y="1991"/>
              <a:ext cx="111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339"/>
            <p:cNvSpPr>
              <a:spLocks noChangeArrowheads="1"/>
            </p:cNvSpPr>
            <p:nvPr/>
          </p:nvSpPr>
          <p:spPr bwMode="auto">
            <a:xfrm>
              <a:off x="3345" y="2169"/>
              <a:ext cx="31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340"/>
            <p:cNvGrpSpPr>
              <a:grpSpLocks/>
            </p:cNvGrpSpPr>
            <p:nvPr/>
          </p:nvGrpSpPr>
          <p:grpSpPr bwMode="auto">
            <a:xfrm>
              <a:off x="3494" y="1919"/>
              <a:ext cx="141" cy="250"/>
              <a:chOff x="4128" y="1200"/>
              <a:chExt cx="184" cy="336"/>
            </a:xfrm>
          </p:grpSpPr>
          <p:sp>
            <p:nvSpPr>
              <p:cNvPr id="262" name="Oval 341"/>
              <p:cNvSpPr>
                <a:spLocks noChangeArrowheads="1"/>
              </p:cNvSpPr>
              <p:nvPr/>
            </p:nvSpPr>
            <p:spPr bwMode="auto">
              <a:xfrm>
                <a:off x="4224" y="12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Oval 342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Oval 343"/>
              <p:cNvSpPr>
                <a:spLocks noChangeArrowheads="1"/>
              </p:cNvSpPr>
              <p:nvPr/>
            </p:nvSpPr>
            <p:spPr bwMode="auto">
              <a:xfrm>
                <a:off x="4272" y="14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" name="Line 344"/>
              <p:cNvSpPr>
                <a:spLocks noChangeShapeType="1"/>
              </p:cNvSpPr>
              <p:nvPr/>
            </p:nvSpPr>
            <p:spPr bwMode="auto">
              <a:xfrm flipV="1">
                <a:off x="4176" y="120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345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346"/>
              <p:cNvSpPr>
                <a:spLocks noChangeShapeType="1"/>
              </p:cNvSpPr>
              <p:nvPr/>
            </p:nvSpPr>
            <p:spPr bwMode="auto">
              <a:xfrm>
                <a:off x="4272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Oval 347"/>
              <p:cNvSpPr>
                <a:spLocks noChangeArrowheads="1"/>
              </p:cNvSpPr>
              <p:nvPr/>
            </p:nvSpPr>
            <p:spPr bwMode="auto">
              <a:xfrm>
                <a:off x="4136" y="1496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348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349"/>
              <p:cNvSpPr>
                <a:spLocks noChangeShapeType="1"/>
              </p:cNvSpPr>
              <p:nvPr/>
            </p:nvSpPr>
            <p:spPr bwMode="auto">
              <a:xfrm flipH="1">
                <a:off x="4176" y="14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Oval 350"/>
            <p:cNvSpPr>
              <a:spLocks noChangeArrowheads="1"/>
            </p:cNvSpPr>
            <p:nvPr/>
          </p:nvSpPr>
          <p:spPr bwMode="auto">
            <a:xfrm>
              <a:off x="3389" y="2282"/>
              <a:ext cx="3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351"/>
            <p:cNvSpPr>
              <a:spLocks noChangeArrowheads="1"/>
            </p:cNvSpPr>
            <p:nvPr/>
          </p:nvSpPr>
          <p:spPr bwMode="auto">
            <a:xfrm>
              <a:off x="3234" y="2276"/>
              <a:ext cx="31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352"/>
            <p:cNvSpPr>
              <a:spLocks noChangeArrowheads="1"/>
            </p:cNvSpPr>
            <p:nvPr/>
          </p:nvSpPr>
          <p:spPr bwMode="auto">
            <a:xfrm>
              <a:off x="3568" y="2282"/>
              <a:ext cx="30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353"/>
            <p:cNvSpPr>
              <a:spLocks noChangeArrowheads="1"/>
            </p:cNvSpPr>
            <p:nvPr/>
          </p:nvSpPr>
          <p:spPr bwMode="auto">
            <a:xfrm>
              <a:off x="3463" y="2419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354"/>
            <p:cNvSpPr>
              <a:spLocks noChangeArrowheads="1"/>
            </p:cNvSpPr>
            <p:nvPr/>
          </p:nvSpPr>
          <p:spPr bwMode="auto">
            <a:xfrm>
              <a:off x="3494" y="2568"/>
              <a:ext cx="30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355"/>
            <p:cNvSpPr>
              <a:spLocks noChangeArrowheads="1"/>
            </p:cNvSpPr>
            <p:nvPr/>
          </p:nvSpPr>
          <p:spPr bwMode="auto">
            <a:xfrm>
              <a:off x="3648" y="2491"/>
              <a:ext cx="31" cy="2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56"/>
            <p:cNvSpPr>
              <a:spLocks noChangeShapeType="1"/>
            </p:cNvSpPr>
            <p:nvPr/>
          </p:nvSpPr>
          <p:spPr bwMode="auto">
            <a:xfrm>
              <a:off x="3345" y="2169"/>
              <a:ext cx="74" cy="14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57"/>
            <p:cNvSpPr>
              <a:spLocks noChangeShapeType="1"/>
            </p:cNvSpPr>
            <p:nvPr/>
          </p:nvSpPr>
          <p:spPr bwMode="auto">
            <a:xfrm flipH="1">
              <a:off x="3234" y="2169"/>
              <a:ext cx="111" cy="10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358"/>
            <p:cNvSpPr>
              <a:spLocks noChangeShapeType="1"/>
            </p:cNvSpPr>
            <p:nvPr/>
          </p:nvSpPr>
          <p:spPr bwMode="auto">
            <a:xfrm>
              <a:off x="3234" y="2276"/>
              <a:ext cx="185" cy="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359"/>
            <p:cNvSpPr>
              <a:spLocks noChangeArrowheads="1"/>
            </p:cNvSpPr>
            <p:nvPr/>
          </p:nvSpPr>
          <p:spPr bwMode="auto">
            <a:xfrm>
              <a:off x="3753" y="2419"/>
              <a:ext cx="30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360"/>
            <p:cNvSpPr>
              <a:spLocks noChangeArrowheads="1"/>
            </p:cNvSpPr>
            <p:nvPr/>
          </p:nvSpPr>
          <p:spPr bwMode="auto">
            <a:xfrm>
              <a:off x="3759" y="2568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361"/>
            <p:cNvSpPr>
              <a:spLocks noChangeArrowheads="1"/>
            </p:cNvSpPr>
            <p:nvPr/>
          </p:nvSpPr>
          <p:spPr bwMode="auto">
            <a:xfrm>
              <a:off x="3833" y="1812"/>
              <a:ext cx="31" cy="3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362"/>
            <p:cNvSpPr>
              <a:spLocks noChangeArrowheads="1"/>
            </p:cNvSpPr>
            <p:nvPr/>
          </p:nvSpPr>
          <p:spPr bwMode="auto">
            <a:xfrm>
              <a:off x="3753" y="2120"/>
              <a:ext cx="36" cy="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363"/>
            <p:cNvSpPr>
              <a:spLocks noChangeArrowheads="1"/>
            </p:cNvSpPr>
            <p:nvPr/>
          </p:nvSpPr>
          <p:spPr bwMode="auto">
            <a:xfrm>
              <a:off x="3938" y="1747"/>
              <a:ext cx="31" cy="3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364"/>
            <p:cNvSpPr>
              <a:spLocks noChangeArrowheads="1"/>
            </p:cNvSpPr>
            <p:nvPr/>
          </p:nvSpPr>
          <p:spPr bwMode="auto">
            <a:xfrm>
              <a:off x="3938" y="1884"/>
              <a:ext cx="31" cy="2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365"/>
            <p:cNvSpPr>
              <a:spLocks noChangeArrowheads="1"/>
            </p:cNvSpPr>
            <p:nvPr/>
          </p:nvSpPr>
          <p:spPr bwMode="auto">
            <a:xfrm>
              <a:off x="3864" y="1919"/>
              <a:ext cx="31" cy="3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366"/>
            <p:cNvSpPr>
              <a:spLocks noChangeArrowheads="1"/>
            </p:cNvSpPr>
            <p:nvPr/>
          </p:nvSpPr>
          <p:spPr bwMode="auto">
            <a:xfrm>
              <a:off x="3864" y="2085"/>
              <a:ext cx="36" cy="3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367"/>
            <p:cNvSpPr>
              <a:spLocks noChangeArrowheads="1"/>
            </p:cNvSpPr>
            <p:nvPr/>
          </p:nvSpPr>
          <p:spPr bwMode="auto">
            <a:xfrm>
              <a:off x="3827" y="2192"/>
              <a:ext cx="36" cy="3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368"/>
            <p:cNvSpPr>
              <a:spLocks noChangeArrowheads="1"/>
            </p:cNvSpPr>
            <p:nvPr/>
          </p:nvSpPr>
          <p:spPr bwMode="auto">
            <a:xfrm>
              <a:off x="3901" y="2198"/>
              <a:ext cx="36" cy="3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369"/>
            <p:cNvSpPr>
              <a:spLocks noChangeArrowheads="1"/>
            </p:cNvSpPr>
            <p:nvPr/>
          </p:nvSpPr>
          <p:spPr bwMode="auto">
            <a:xfrm>
              <a:off x="3864" y="2263"/>
              <a:ext cx="36" cy="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70"/>
            <p:cNvSpPr>
              <a:spLocks noChangeShapeType="1"/>
            </p:cNvSpPr>
            <p:nvPr/>
          </p:nvSpPr>
          <p:spPr bwMode="auto">
            <a:xfrm flipV="1">
              <a:off x="3864" y="1777"/>
              <a:ext cx="74" cy="35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371"/>
            <p:cNvSpPr>
              <a:spLocks noChangeShapeType="1"/>
            </p:cNvSpPr>
            <p:nvPr/>
          </p:nvSpPr>
          <p:spPr bwMode="auto">
            <a:xfrm>
              <a:off x="3864" y="1812"/>
              <a:ext cx="74" cy="7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372"/>
            <p:cNvSpPr>
              <a:spLocks noChangeShapeType="1"/>
            </p:cNvSpPr>
            <p:nvPr/>
          </p:nvSpPr>
          <p:spPr bwMode="auto">
            <a:xfrm>
              <a:off x="3864" y="1812"/>
              <a:ext cx="0" cy="10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73"/>
            <p:cNvSpPr>
              <a:spLocks noChangeShapeType="1"/>
            </p:cNvSpPr>
            <p:nvPr/>
          </p:nvSpPr>
          <p:spPr bwMode="auto">
            <a:xfrm flipV="1">
              <a:off x="3864" y="1884"/>
              <a:ext cx="74" cy="35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374"/>
            <p:cNvSpPr>
              <a:spLocks noChangeShapeType="1"/>
            </p:cNvSpPr>
            <p:nvPr/>
          </p:nvSpPr>
          <p:spPr bwMode="auto">
            <a:xfrm>
              <a:off x="3851" y="2198"/>
              <a:ext cx="5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75"/>
            <p:cNvSpPr>
              <a:spLocks noChangeShapeType="1"/>
            </p:cNvSpPr>
            <p:nvPr/>
          </p:nvSpPr>
          <p:spPr bwMode="auto">
            <a:xfrm>
              <a:off x="3841" y="2183"/>
              <a:ext cx="28" cy="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76"/>
            <p:cNvSpPr>
              <a:spLocks noChangeShapeType="1"/>
            </p:cNvSpPr>
            <p:nvPr/>
          </p:nvSpPr>
          <p:spPr bwMode="auto">
            <a:xfrm flipV="1">
              <a:off x="3878" y="2226"/>
              <a:ext cx="28" cy="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377"/>
            <p:cNvSpPr>
              <a:spLocks noChangeArrowheads="1"/>
            </p:cNvSpPr>
            <p:nvPr/>
          </p:nvSpPr>
          <p:spPr bwMode="auto">
            <a:xfrm>
              <a:off x="4092" y="2104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378"/>
            <p:cNvSpPr>
              <a:spLocks noChangeArrowheads="1"/>
            </p:cNvSpPr>
            <p:nvPr/>
          </p:nvSpPr>
          <p:spPr bwMode="auto">
            <a:xfrm>
              <a:off x="4203" y="2140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379"/>
            <p:cNvSpPr>
              <a:spLocks noChangeArrowheads="1"/>
            </p:cNvSpPr>
            <p:nvPr/>
          </p:nvSpPr>
          <p:spPr bwMode="auto">
            <a:xfrm>
              <a:off x="4049" y="2419"/>
              <a:ext cx="31" cy="3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380"/>
            <p:cNvSpPr>
              <a:spLocks noChangeArrowheads="1"/>
            </p:cNvSpPr>
            <p:nvPr/>
          </p:nvSpPr>
          <p:spPr bwMode="auto">
            <a:xfrm>
              <a:off x="3981" y="2526"/>
              <a:ext cx="31" cy="3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381"/>
            <p:cNvSpPr>
              <a:spLocks noChangeArrowheads="1"/>
            </p:cNvSpPr>
            <p:nvPr/>
          </p:nvSpPr>
          <p:spPr bwMode="auto">
            <a:xfrm>
              <a:off x="4123" y="2526"/>
              <a:ext cx="31" cy="3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382"/>
            <p:cNvSpPr>
              <a:spLocks noChangeArrowheads="1"/>
            </p:cNvSpPr>
            <p:nvPr/>
          </p:nvSpPr>
          <p:spPr bwMode="auto">
            <a:xfrm>
              <a:off x="4049" y="2639"/>
              <a:ext cx="31" cy="3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383"/>
            <p:cNvSpPr>
              <a:spLocks noChangeArrowheads="1"/>
            </p:cNvSpPr>
            <p:nvPr/>
          </p:nvSpPr>
          <p:spPr bwMode="auto">
            <a:xfrm>
              <a:off x="4166" y="2026"/>
              <a:ext cx="31" cy="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384"/>
            <p:cNvSpPr>
              <a:spLocks noChangeArrowheads="1"/>
            </p:cNvSpPr>
            <p:nvPr/>
          </p:nvSpPr>
          <p:spPr bwMode="auto">
            <a:xfrm>
              <a:off x="4012" y="2711"/>
              <a:ext cx="31" cy="3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385"/>
            <p:cNvSpPr>
              <a:spLocks noChangeArrowheads="1"/>
            </p:cNvSpPr>
            <p:nvPr/>
          </p:nvSpPr>
          <p:spPr bwMode="auto">
            <a:xfrm>
              <a:off x="3944" y="2669"/>
              <a:ext cx="31" cy="3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386"/>
            <p:cNvSpPr>
              <a:spLocks noChangeArrowheads="1"/>
            </p:cNvSpPr>
            <p:nvPr/>
          </p:nvSpPr>
          <p:spPr bwMode="auto">
            <a:xfrm>
              <a:off x="3907" y="2741"/>
              <a:ext cx="31" cy="29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87"/>
            <p:cNvSpPr>
              <a:spLocks noChangeShapeType="1"/>
            </p:cNvSpPr>
            <p:nvPr/>
          </p:nvSpPr>
          <p:spPr bwMode="auto">
            <a:xfrm>
              <a:off x="4123" y="2134"/>
              <a:ext cx="11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388"/>
            <p:cNvSpPr>
              <a:spLocks noChangeShapeType="1"/>
            </p:cNvSpPr>
            <p:nvPr/>
          </p:nvSpPr>
          <p:spPr bwMode="auto">
            <a:xfrm>
              <a:off x="4197" y="2026"/>
              <a:ext cx="37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389"/>
            <p:cNvSpPr>
              <a:spLocks noChangeShapeType="1"/>
            </p:cNvSpPr>
            <p:nvPr/>
          </p:nvSpPr>
          <p:spPr bwMode="auto">
            <a:xfrm flipH="1">
              <a:off x="3938" y="2669"/>
              <a:ext cx="37" cy="7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390"/>
            <p:cNvSpPr>
              <a:spLocks noChangeShapeType="1"/>
            </p:cNvSpPr>
            <p:nvPr/>
          </p:nvSpPr>
          <p:spPr bwMode="auto">
            <a:xfrm>
              <a:off x="3605" y="2312"/>
              <a:ext cx="148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391"/>
            <p:cNvSpPr>
              <a:spLocks noChangeShapeType="1"/>
            </p:cNvSpPr>
            <p:nvPr/>
          </p:nvSpPr>
          <p:spPr bwMode="auto">
            <a:xfrm>
              <a:off x="3568" y="2312"/>
              <a:ext cx="74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392"/>
            <p:cNvSpPr>
              <a:spLocks noChangeShapeType="1"/>
            </p:cNvSpPr>
            <p:nvPr/>
          </p:nvSpPr>
          <p:spPr bwMode="auto">
            <a:xfrm>
              <a:off x="3642" y="2491"/>
              <a:ext cx="148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393"/>
            <p:cNvSpPr>
              <a:spLocks noChangeShapeType="1"/>
            </p:cNvSpPr>
            <p:nvPr/>
          </p:nvSpPr>
          <p:spPr bwMode="auto">
            <a:xfrm flipV="1">
              <a:off x="3642" y="2455"/>
              <a:ext cx="111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394"/>
            <p:cNvSpPr>
              <a:spLocks noChangeShapeType="1"/>
            </p:cNvSpPr>
            <p:nvPr/>
          </p:nvSpPr>
          <p:spPr bwMode="auto">
            <a:xfrm flipH="1">
              <a:off x="3494" y="2312"/>
              <a:ext cx="74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395"/>
            <p:cNvSpPr>
              <a:spLocks noChangeShapeType="1"/>
            </p:cNvSpPr>
            <p:nvPr/>
          </p:nvSpPr>
          <p:spPr bwMode="auto">
            <a:xfrm>
              <a:off x="3494" y="2455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96"/>
            <p:cNvSpPr>
              <a:spLocks noChangeShapeType="1"/>
            </p:cNvSpPr>
            <p:nvPr/>
          </p:nvSpPr>
          <p:spPr bwMode="auto">
            <a:xfrm>
              <a:off x="3494" y="2598"/>
              <a:ext cx="2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97"/>
            <p:cNvSpPr>
              <a:spLocks noChangeShapeType="1"/>
            </p:cNvSpPr>
            <p:nvPr/>
          </p:nvSpPr>
          <p:spPr bwMode="auto">
            <a:xfrm flipV="1">
              <a:off x="3494" y="2526"/>
              <a:ext cx="148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98"/>
            <p:cNvSpPr>
              <a:spLocks noChangeShapeType="1"/>
            </p:cNvSpPr>
            <p:nvPr/>
          </p:nvSpPr>
          <p:spPr bwMode="auto">
            <a:xfrm>
              <a:off x="3494" y="2419"/>
              <a:ext cx="18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Oval 399"/>
            <p:cNvSpPr>
              <a:spLocks noChangeArrowheads="1"/>
            </p:cNvSpPr>
            <p:nvPr/>
          </p:nvSpPr>
          <p:spPr bwMode="auto">
            <a:xfrm>
              <a:off x="2543" y="2955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400"/>
            <p:cNvSpPr>
              <a:spLocks noChangeArrowheads="1"/>
            </p:cNvSpPr>
            <p:nvPr/>
          </p:nvSpPr>
          <p:spPr bwMode="auto">
            <a:xfrm>
              <a:off x="2463" y="3032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401"/>
            <p:cNvSpPr>
              <a:spLocks noChangeArrowheads="1"/>
            </p:cNvSpPr>
            <p:nvPr/>
          </p:nvSpPr>
          <p:spPr bwMode="auto">
            <a:xfrm>
              <a:off x="2574" y="3104"/>
              <a:ext cx="31" cy="2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402"/>
            <p:cNvSpPr>
              <a:spLocks noChangeShapeType="1"/>
            </p:cNvSpPr>
            <p:nvPr/>
          </p:nvSpPr>
          <p:spPr bwMode="auto">
            <a:xfrm flipV="1">
              <a:off x="2463" y="2955"/>
              <a:ext cx="11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3"/>
            <p:cNvSpPr>
              <a:spLocks noChangeShapeType="1"/>
            </p:cNvSpPr>
            <p:nvPr/>
          </p:nvSpPr>
          <p:spPr bwMode="auto">
            <a:xfrm>
              <a:off x="2463" y="3062"/>
              <a:ext cx="111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04"/>
            <p:cNvSpPr>
              <a:spLocks noChangeShapeType="1"/>
            </p:cNvSpPr>
            <p:nvPr/>
          </p:nvSpPr>
          <p:spPr bwMode="auto">
            <a:xfrm>
              <a:off x="2574" y="2955"/>
              <a:ext cx="1" cy="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405"/>
            <p:cNvSpPr>
              <a:spLocks noChangeArrowheads="1"/>
            </p:cNvSpPr>
            <p:nvPr/>
          </p:nvSpPr>
          <p:spPr bwMode="auto">
            <a:xfrm>
              <a:off x="2469" y="3175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406"/>
            <p:cNvSpPr>
              <a:spLocks noChangeArrowheads="1"/>
            </p:cNvSpPr>
            <p:nvPr/>
          </p:nvSpPr>
          <p:spPr bwMode="auto">
            <a:xfrm>
              <a:off x="2315" y="3205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407"/>
            <p:cNvSpPr>
              <a:spLocks noChangeShapeType="1"/>
            </p:cNvSpPr>
            <p:nvPr/>
          </p:nvSpPr>
          <p:spPr bwMode="auto">
            <a:xfrm flipH="1">
              <a:off x="2315" y="3062"/>
              <a:ext cx="148" cy="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08"/>
            <p:cNvSpPr>
              <a:spLocks noChangeShapeType="1"/>
            </p:cNvSpPr>
            <p:nvPr/>
          </p:nvSpPr>
          <p:spPr bwMode="auto">
            <a:xfrm>
              <a:off x="2463" y="3062"/>
              <a:ext cx="37" cy="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409"/>
            <p:cNvSpPr>
              <a:spLocks noChangeShapeType="1"/>
            </p:cNvSpPr>
            <p:nvPr/>
          </p:nvSpPr>
          <p:spPr bwMode="auto">
            <a:xfrm flipH="1">
              <a:off x="2500" y="3133"/>
              <a:ext cx="74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10"/>
            <p:cNvSpPr>
              <a:spLocks noChangeArrowheads="1"/>
            </p:cNvSpPr>
            <p:nvPr/>
          </p:nvSpPr>
          <p:spPr bwMode="auto">
            <a:xfrm>
              <a:off x="2358" y="3318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411"/>
            <p:cNvSpPr>
              <a:spLocks noChangeArrowheads="1"/>
            </p:cNvSpPr>
            <p:nvPr/>
          </p:nvSpPr>
          <p:spPr bwMode="auto">
            <a:xfrm>
              <a:off x="2204" y="3312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412"/>
            <p:cNvSpPr>
              <a:spLocks noChangeArrowheads="1"/>
            </p:cNvSpPr>
            <p:nvPr/>
          </p:nvSpPr>
          <p:spPr bwMode="auto">
            <a:xfrm>
              <a:off x="2537" y="3318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413"/>
            <p:cNvSpPr>
              <a:spLocks noChangeArrowheads="1"/>
            </p:cNvSpPr>
            <p:nvPr/>
          </p:nvSpPr>
          <p:spPr bwMode="auto">
            <a:xfrm>
              <a:off x="2432" y="3455"/>
              <a:ext cx="31" cy="2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414"/>
            <p:cNvSpPr>
              <a:spLocks noChangeArrowheads="1"/>
            </p:cNvSpPr>
            <p:nvPr/>
          </p:nvSpPr>
          <p:spPr bwMode="auto">
            <a:xfrm>
              <a:off x="2463" y="3603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Oval 415"/>
            <p:cNvSpPr>
              <a:spLocks noChangeArrowheads="1"/>
            </p:cNvSpPr>
            <p:nvPr/>
          </p:nvSpPr>
          <p:spPr bwMode="auto">
            <a:xfrm>
              <a:off x="2617" y="3526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416"/>
            <p:cNvSpPr>
              <a:spLocks noChangeShapeType="1"/>
            </p:cNvSpPr>
            <p:nvPr/>
          </p:nvSpPr>
          <p:spPr bwMode="auto">
            <a:xfrm>
              <a:off x="2315" y="3205"/>
              <a:ext cx="74" cy="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417"/>
            <p:cNvSpPr>
              <a:spLocks noChangeShapeType="1"/>
            </p:cNvSpPr>
            <p:nvPr/>
          </p:nvSpPr>
          <p:spPr bwMode="auto">
            <a:xfrm flipH="1">
              <a:off x="2204" y="3205"/>
              <a:ext cx="11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418"/>
            <p:cNvSpPr>
              <a:spLocks noChangeShapeType="1"/>
            </p:cNvSpPr>
            <p:nvPr/>
          </p:nvSpPr>
          <p:spPr bwMode="auto">
            <a:xfrm>
              <a:off x="2204" y="3312"/>
              <a:ext cx="185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419"/>
            <p:cNvSpPr>
              <a:spLocks noChangeShapeType="1"/>
            </p:cNvSpPr>
            <p:nvPr/>
          </p:nvSpPr>
          <p:spPr bwMode="auto">
            <a:xfrm flipV="1">
              <a:off x="2389" y="3169"/>
              <a:ext cx="111" cy="17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420"/>
            <p:cNvSpPr>
              <a:spLocks noChangeArrowheads="1"/>
            </p:cNvSpPr>
            <p:nvPr/>
          </p:nvSpPr>
          <p:spPr bwMode="auto">
            <a:xfrm>
              <a:off x="2722" y="3455"/>
              <a:ext cx="31" cy="2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421"/>
            <p:cNvSpPr>
              <a:spLocks noChangeArrowheads="1"/>
            </p:cNvSpPr>
            <p:nvPr/>
          </p:nvSpPr>
          <p:spPr bwMode="auto">
            <a:xfrm>
              <a:off x="2753" y="3597"/>
              <a:ext cx="31" cy="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422"/>
            <p:cNvSpPr>
              <a:spLocks noChangeArrowheads="1"/>
            </p:cNvSpPr>
            <p:nvPr/>
          </p:nvSpPr>
          <p:spPr bwMode="auto">
            <a:xfrm>
              <a:off x="3241" y="2991"/>
              <a:ext cx="30" cy="2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423"/>
            <p:cNvSpPr>
              <a:spLocks noChangeArrowheads="1"/>
            </p:cNvSpPr>
            <p:nvPr/>
          </p:nvSpPr>
          <p:spPr bwMode="auto">
            <a:xfrm>
              <a:off x="3049" y="3312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424"/>
            <p:cNvSpPr>
              <a:spLocks noChangeArrowheads="1"/>
            </p:cNvSpPr>
            <p:nvPr/>
          </p:nvSpPr>
          <p:spPr bwMode="auto">
            <a:xfrm>
              <a:off x="3345" y="2925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425"/>
            <p:cNvSpPr>
              <a:spLocks noChangeArrowheads="1"/>
            </p:cNvSpPr>
            <p:nvPr/>
          </p:nvSpPr>
          <p:spPr bwMode="auto">
            <a:xfrm>
              <a:off x="3345" y="3062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426"/>
            <p:cNvSpPr>
              <a:spLocks noChangeArrowheads="1"/>
            </p:cNvSpPr>
            <p:nvPr/>
          </p:nvSpPr>
          <p:spPr bwMode="auto">
            <a:xfrm>
              <a:off x="3271" y="3098"/>
              <a:ext cx="31" cy="2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427"/>
            <p:cNvSpPr>
              <a:spLocks noChangeArrowheads="1"/>
            </p:cNvSpPr>
            <p:nvPr/>
          </p:nvSpPr>
          <p:spPr bwMode="auto">
            <a:xfrm>
              <a:off x="3160" y="3276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428"/>
            <p:cNvSpPr>
              <a:spLocks noChangeArrowheads="1"/>
            </p:cNvSpPr>
            <p:nvPr/>
          </p:nvSpPr>
          <p:spPr bwMode="auto">
            <a:xfrm>
              <a:off x="3123" y="3383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429"/>
            <p:cNvSpPr>
              <a:spLocks noChangeArrowheads="1"/>
            </p:cNvSpPr>
            <p:nvPr/>
          </p:nvSpPr>
          <p:spPr bwMode="auto">
            <a:xfrm>
              <a:off x="3197" y="3389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430"/>
            <p:cNvSpPr>
              <a:spLocks noChangeArrowheads="1"/>
            </p:cNvSpPr>
            <p:nvPr/>
          </p:nvSpPr>
          <p:spPr bwMode="auto">
            <a:xfrm>
              <a:off x="3130" y="3455"/>
              <a:ext cx="30" cy="2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431"/>
            <p:cNvSpPr>
              <a:spLocks noChangeShapeType="1"/>
            </p:cNvSpPr>
            <p:nvPr/>
          </p:nvSpPr>
          <p:spPr bwMode="auto">
            <a:xfrm flipV="1">
              <a:off x="3086" y="2991"/>
              <a:ext cx="185" cy="32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432"/>
            <p:cNvSpPr>
              <a:spLocks noChangeShapeType="1"/>
            </p:cNvSpPr>
            <p:nvPr/>
          </p:nvSpPr>
          <p:spPr bwMode="auto">
            <a:xfrm flipV="1">
              <a:off x="3271" y="2955"/>
              <a:ext cx="74" cy="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433"/>
            <p:cNvSpPr>
              <a:spLocks noChangeShapeType="1"/>
            </p:cNvSpPr>
            <p:nvPr/>
          </p:nvSpPr>
          <p:spPr bwMode="auto">
            <a:xfrm>
              <a:off x="3271" y="2991"/>
              <a:ext cx="74" cy="7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434"/>
            <p:cNvSpPr>
              <a:spLocks noChangeShapeType="1"/>
            </p:cNvSpPr>
            <p:nvPr/>
          </p:nvSpPr>
          <p:spPr bwMode="auto">
            <a:xfrm>
              <a:off x="3271" y="2991"/>
              <a:ext cx="1" cy="10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435"/>
            <p:cNvSpPr>
              <a:spLocks noChangeShapeType="1"/>
            </p:cNvSpPr>
            <p:nvPr/>
          </p:nvSpPr>
          <p:spPr bwMode="auto">
            <a:xfrm flipV="1">
              <a:off x="3271" y="3062"/>
              <a:ext cx="74" cy="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436"/>
            <p:cNvSpPr>
              <a:spLocks noChangeShapeType="1"/>
            </p:cNvSpPr>
            <p:nvPr/>
          </p:nvSpPr>
          <p:spPr bwMode="auto">
            <a:xfrm>
              <a:off x="3160" y="3276"/>
              <a:ext cx="37" cy="14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437"/>
            <p:cNvSpPr>
              <a:spLocks noChangeShapeType="1"/>
            </p:cNvSpPr>
            <p:nvPr/>
          </p:nvSpPr>
          <p:spPr bwMode="auto">
            <a:xfrm>
              <a:off x="3123" y="3383"/>
              <a:ext cx="37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438"/>
            <p:cNvSpPr>
              <a:spLocks noChangeShapeType="1"/>
            </p:cNvSpPr>
            <p:nvPr/>
          </p:nvSpPr>
          <p:spPr bwMode="auto">
            <a:xfrm flipV="1">
              <a:off x="3160" y="3419"/>
              <a:ext cx="37" cy="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439"/>
            <p:cNvSpPr>
              <a:spLocks noChangeArrowheads="1"/>
            </p:cNvSpPr>
            <p:nvPr/>
          </p:nvSpPr>
          <p:spPr bwMode="auto">
            <a:xfrm>
              <a:off x="3463" y="3318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Oval 440"/>
            <p:cNvSpPr>
              <a:spLocks noChangeArrowheads="1"/>
            </p:cNvSpPr>
            <p:nvPr/>
          </p:nvSpPr>
          <p:spPr bwMode="auto">
            <a:xfrm>
              <a:off x="3574" y="3354"/>
              <a:ext cx="31" cy="2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441"/>
            <p:cNvSpPr>
              <a:spLocks noChangeArrowheads="1"/>
            </p:cNvSpPr>
            <p:nvPr/>
          </p:nvSpPr>
          <p:spPr bwMode="auto">
            <a:xfrm>
              <a:off x="3086" y="3669"/>
              <a:ext cx="31" cy="3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442"/>
            <p:cNvSpPr>
              <a:spLocks noChangeArrowheads="1"/>
            </p:cNvSpPr>
            <p:nvPr/>
          </p:nvSpPr>
          <p:spPr bwMode="auto">
            <a:xfrm>
              <a:off x="3049" y="3740"/>
              <a:ext cx="31" cy="3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443"/>
            <p:cNvSpPr>
              <a:spLocks noChangeArrowheads="1"/>
            </p:cNvSpPr>
            <p:nvPr/>
          </p:nvSpPr>
          <p:spPr bwMode="auto">
            <a:xfrm>
              <a:off x="3160" y="3776"/>
              <a:ext cx="31" cy="3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444"/>
            <p:cNvSpPr>
              <a:spLocks noChangeArrowheads="1"/>
            </p:cNvSpPr>
            <p:nvPr/>
          </p:nvSpPr>
          <p:spPr bwMode="auto">
            <a:xfrm>
              <a:off x="3086" y="3883"/>
              <a:ext cx="31" cy="3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445"/>
            <p:cNvSpPr>
              <a:spLocks noChangeArrowheads="1"/>
            </p:cNvSpPr>
            <p:nvPr/>
          </p:nvSpPr>
          <p:spPr bwMode="auto">
            <a:xfrm>
              <a:off x="3537" y="3240"/>
              <a:ext cx="31" cy="3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446"/>
            <p:cNvSpPr>
              <a:spLocks noChangeArrowheads="1"/>
            </p:cNvSpPr>
            <p:nvPr/>
          </p:nvSpPr>
          <p:spPr bwMode="auto">
            <a:xfrm>
              <a:off x="3049" y="3960"/>
              <a:ext cx="31" cy="3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447"/>
            <p:cNvSpPr>
              <a:spLocks noChangeArrowheads="1"/>
            </p:cNvSpPr>
            <p:nvPr/>
          </p:nvSpPr>
          <p:spPr bwMode="auto">
            <a:xfrm>
              <a:off x="2981" y="3919"/>
              <a:ext cx="31" cy="3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448"/>
            <p:cNvSpPr>
              <a:spLocks noChangeArrowheads="1"/>
            </p:cNvSpPr>
            <p:nvPr/>
          </p:nvSpPr>
          <p:spPr bwMode="auto">
            <a:xfrm>
              <a:off x="2975" y="3990"/>
              <a:ext cx="31" cy="3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449"/>
            <p:cNvSpPr>
              <a:spLocks noChangeShapeType="1"/>
            </p:cNvSpPr>
            <p:nvPr/>
          </p:nvSpPr>
          <p:spPr bwMode="auto">
            <a:xfrm>
              <a:off x="3494" y="3348"/>
              <a:ext cx="111" cy="3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450"/>
            <p:cNvSpPr>
              <a:spLocks noChangeShapeType="1"/>
            </p:cNvSpPr>
            <p:nvPr/>
          </p:nvSpPr>
          <p:spPr bwMode="auto">
            <a:xfrm>
              <a:off x="3568" y="3240"/>
              <a:ext cx="37" cy="14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451"/>
            <p:cNvSpPr>
              <a:spLocks noChangeShapeType="1"/>
            </p:cNvSpPr>
            <p:nvPr/>
          </p:nvSpPr>
          <p:spPr bwMode="auto">
            <a:xfrm>
              <a:off x="3345" y="3062"/>
              <a:ext cx="223" cy="17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452"/>
            <p:cNvSpPr>
              <a:spLocks noChangeShapeType="1"/>
            </p:cNvSpPr>
            <p:nvPr/>
          </p:nvSpPr>
          <p:spPr bwMode="auto">
            <a:xfrm>
              <a:off x="3271" y="3098"/>
              <a:ext cx="297" cy="14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453"/>
            <p:cNvSpPr>
              <a:spLocks noChangeShapeType="1"/>
            </p:cNvSpPr>
            <p:nvPr/>
          </p:nvSpPr>
          <p:spPr bwMode="auto">
            <a:xfrm>
              <a:off x="3049" y="3776"/>
              <a:ext cx="111" cy="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454"/>
            <p:cNvSpPr>
              <a:spLocks noChangeShapeType="1"/>
            </p:cNvSpPr>
            <p:nvPr/>
          </p:nvSpPr>
          <p:spPr bwMode="auto">
            <a:xfrm flipH="1">
              <a:off x="3012" y="3740"/>
              <a:ext cx="37" cy="179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455"/>
            <p:cNvSpPr>
              <a:spLocks noChangeShapeType="1"/>
            </p:cNvSpPr>
            <p:nvPr/>
          </p:nvSpPr>
          <p:spPr bwMode="auto">
            <a:xfrm>
              <a:off x="3049" y="3740"/>
              <a:ext cx="37" cy="14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456"/>
            <p:cNvSpPr>
              <a:spLocks noChangeShapeType="1"/>
            </p:cNvSpPr>
            <p:nvPr/>
          </p:nvSpPr>
          <p:spPr bwMode="auto">
            <a:xfrm flipH="1">
              <a:off x="3086" y="3776"/>
              <a:ext cx="74" cy="14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457"/>
            <p:cNvSpPr>
              <a:spLocks noChangeShapeType="1"/>
            </p:cNvSpPr>
            <p:nvPr/>
          </p:nvSpPr>
          <p:spPr bwMode="auto">
            <a:xfrm>
              <a:off x="3012" y="3919"/>
              <a:ext cx="74" cy="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458"/>
            <p:cNvSpPr>
              <a:spLocks noChangeShapeType="1"/>
            </p:cNvSpPr>
            <p:nvPr/>
          </p:nvSpPr>
          <p:spPr bwMode="auto">
            <a:xfrm flipH="1">
              <a:off x="2975" y="3919"/>
              <a:ext cx="37" cy="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459"/>
            <p:cNvSpPr>
              <a:spLocks noChangeShapeType="1"/>
            </p:cNvSpPr>
            <p:nvPr/>
          </p:nvSpPr>
          <p:spPr bwMode="auto">
            <a:xfrm flipH="1">
              <a:off x="3049" y="3883"/>
              <a:ext cx="74" cy="10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460"/>
            <p:cNvSpPr>
              <a:spLocks noChangeShapeType="1"/>
            </p:cNvSpPr>
            <p:nvPr/>
          </p:nvSpPr>
          <p:spPr bwMode="auto">
            <a:xfrm>
              <a:off x="2975" y="3990"/>
              <a:ext cx="111" cy="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461"/>
            <p:cNvSpPr>
              <a:spLocks noChangeShapeType="1"/>
            </p:cNvSpPr>
            <p:nvPr/>
          </p:nvSpPr>
          <p:spPr bwMode="auto">
            <a:xfrm>
              <a:off x="2500" y="3169"/>
              <a:ext cx="37" cy="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462"/>
            <p:cNvSpPr>
              <a:spLocks noChangeShapeType="1"/>
            </p:cNvSpPr>
            <p:nvPr/>
          </p:nvSpPr>
          <p:spPr bwMode="auto">
            <a:xfrm>
              <a:off x="2574" y="3348"/>
              <a:ext cx="148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463"/>
            <p:cNvSpPr>
              <a:spLocks noChangeShapeType="1"/>
            </p:cNvSpPr>
            <p:nvPr/>
          </p:nvSpPr>
          <p:spPr bwMode="auto">
            <a:xfrm>
              <a:off x="2537" y="3348"/>
              <a:ext cx="74" cy="1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464"/>
            <p:cNvSpPr>
              <a:spLocks noChangeShapeType="1"/>
            </p:cNvSpPr>
            <p:nvPr/>
          </p:nvSpPr>
          <p:spPr bwMode="auto">
            <a:xfrm>
              <a:off x="2611" y="3526"/>
              <a:ext cx="148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465"/>
            <p:cNvSpPr>
              <a:spLocks noChangeShapeType="1"/>
            </p:cNvSpPr>
            <p:nvPr/>
          </p:nvSpPr>
          <p:spPr bwMode="auto">
            <a:xfrm flipV="1">
              <a:off x="2611" y="3490"/>
              <a:ext cx="111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466"/>
            <p:cNvSpPr>
              <a:spLocks noChangeShapeType="1"/>
            </p:cNvSpPr>
            <p:nvPr/>
          </p:nvSpPr>
          <p:spPr bwMode="auto">
            <a:xfrm>
              <a:off x="2389" y="3348"/>
              <a:ext cx="74" cy="1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467"/>
            <p:cNvSpPr>
              <a:spLocks noChangeShapeType="1"/>
            </p:cNvSpPr>
            <p:nvPr/>
          </p:nvSpPr>
          <p:spPr bwMode="auto">
            <a:xfrm flipH="1">
              <a:off x="2463" y="3348"/>
              <a:ext cx="74" cy="1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468"/>
            <p:cNvSpPr>
              <a:spLocks noChangeShapeType="1"/>
            </p:cNvSpPr>
            <p:nvPr/>
          </p:nvSpPr>
          <p:spPr bwMode="auto">
            <a:xfrm>
              <a:off x="2463" y="3490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469"/>
            <p:cNvSpPr>
              <a:spLocks noChangeShapeType="1"/>
            </p:cNvSpPr>
            <p:nvPr/>
          </p:nvSpPr>
          <p:spPr bwMode="auto">
            <a:xfrm>
              <a:off x="2463" y="3633"/>
              <a:ext cx="2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470"/>
            <p:cNvSpPr>
              <a:spLocks noChangeShapeType="1"/>
            </p:cNvSpPr>
            <p:nvPr/>
          </p:nvSpPr>
          <p:spPr bwMode="auto">
            <a:xfrm flipV="1">
              <a:off x="2463" y="3562"/>
              <a:ext cx="148" cy="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471"/>
            <p:cNvSpPr>
              <a:spLocks noChangeShapeType="1"/>
            </p:cNvSpPr>
            <p:nvPr/>
          </p:nvSpPr>
          <p:spPr bwMode="auto">
            <a:xfrm>
              <a:off x="3012" y="3919"/>
              <a:ext cx="74" cy="7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472"/>
            <p:cNvSpPr>
              <a:spLocks noChangeShapeType="1"/>
            </p:cNvSpPr>
            <p:nvPr/>
          </p:nvSpPr>
          <p:spPr bwMode="auto">
            <a:xfrm flipV="1">
              <a:off x="3234" y="3348"/>
              <a:ext cx="260" cy="7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473"/>
            <p:cNvSpPr>
              <a:spLocks noChangeShapeType="1"/>
            </p:cNvSpPr>
            <p:nvPr/>
          </p:nvSpPr>
          <p:spPr bwMode="auto">
            <a:xfrm>
              <a:off x="2463" y="3455"/>
              <a:ext cx="185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474"/>
            <p:cNvSpPr>
              <a:spLocks noChangeShapeType="1"/>
            </p:cNvSpPr>
            <p:nvPr/>
          </p:nvSpPr>
          <p:spPr bwMode="auto">
            <a:xfrm flipH="1">
              <a:off x="3160" y="3098"/>
              <a:ext cx="111" cy="17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AutoShape 476"/>
            <p:cNvSpPr>
              <a:spLocks noChangeArrowheads="1"/>
            </p:cNvSpPr>
            <p:nvPr/>
          </p:nvSpPr>
          <p:spPr bwMode="auto">
            <a:xfrm>
              <a:off x="347" y="1884"/>
              <a:ext cx="333" cy="500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477"/>
            <p:cNvSpPr>
              <a:spLocks noChangeShapeType="1"/>
            </p:cNvSpPr>
            <p:nvPr/>
          </p:nvSpPr>
          <p:spPr bwMode="auto">
            <a:xfrm>
              <a:off x="717" y="2134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 Box 478"/>
            <p:cNvSpPr txBox="1">
              <a:spLocks noChangeArrowheads="1"/>
            </p:cNvSpPr>
            <p:nvPr/>
          </p:nvSpPr>
          <p:spPr bwMode="auto">
            <a:xfrm>
              <a:off x="680" y="1741"/>
              <a:ext cx="85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1400" b="1">
                  <a:latin typeface="Times New Roman" pitchFamily="18" charset="0"/>
                  <a:ea typeface="宋体" pitchFamily="2" charset="-122"/>
                </a:rPr>
                <a:t>Construct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1400" b="1">
                  <a:latin typeface="Times New Roman" pitchFamily="18" charset="0"/>
                  <a:ea typeface="宋体" pitchFamily="2" charset="-122"/>
                </a:rPr>
                <a:t>Sparse Graph</a:t>
              </a:r>
            </a:p>
          </p:txBody>
        </p:sp>
        <p:sp>
          <p:nvSpPr>
            <p:cNvPr id="211" name="Line 479"/>
            <p:cNvSpPr>
              <a:spLocks noChangeShapeType="1"/>
            </p:cNvSpPr>
            <p:nvPr/>
          </p:nvSpPr>
          <p:spPr bwMode="auto">
            <a:xfrm>
              <a:off x="2716" y="2169"/>
              <a:ext cx="4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Text Box 480"/>
            <p:cNvSpPr txBox="1">
              <a:spLocks noChangeArrowheads="1"/>
            </p:cNvSpPr>
            <p:nvPr/>
          </p:nvSpPr>
          <p:spPr bwMode="auto">
            <a:xfrm>
              <a:off x="2605" y="1884"/>
              <a:ext cx="85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1400" b="1">
                  <a:latin typeface="Times New Roman" pitchFamily="18" charset="0"/>
                  <a:ea typeface="宋体" pitchFamily="2" charset="-122"/>
                </a:rPr>
                <a:t>Partition the Graph</a:t>
              </a:r>
            </a:p>
          </p:txBody>
        </p:sp>
        <p:sp>
          <p:nvSpPr>
            <p:cNvPr id="213" name="Line 481"/>
            <p:cNvSpPr>
              <a:spLocks noChangeShapeType="1"/>
            </p:cNvSpPr>
            <p:nvPr/>
          </p:nvSpPr>
          <p:spPr bwMode="auto">
            <a:xfrm flipV="1">
              <a:off x="3758" y="2090"/>
              <a:ext cx="111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482"/>
            <p:cNvSpPr>
              <a:spLocks noChangeShapeType="1"/>
            </p:cNvSpPr>
            <p:nvPr/>
          </p:nvSpPr>
          <p:spPr bwMode="auto">
            <a:xfrm>
              <a:off x="3758" y="2126"/>
              <a:ext cx="111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Text Box 483"/>
            <p:cNvSpPr txBox="1">
              <a:spLocks noChangeArrowheads="1"/>
            </p:cNvSpPr>
            <p:nvPr/>
          </p:nvSpPr>
          <p:spPr bwMode="auto">
            <a:xfrm>
              <a:off x="3753" y="3026"/>
              <a:ext cx="85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1400" b="1">
                  <a:latin typeface="Times New Roman" pitchFamily="18" charset="0"/>
                  <a:ea typeface="宋体" pitchFamily="2" charset="-122"/>
                </a:rPr>
                <a:t>Merge Partition</a:t>
              </a:r>
            </a:p>
          </p:txBody>
        </p:sp>
        <p:sp>
          <p:nvSpPr>
            <p:cNvPr id="216" name="Line 484"/>
            <p:cNvSpPr>
              <a:spLocks noChangeShapeType="1"/>
            </p:cNvSpPr>
            <p:nvPr/>
          </p:nvSpPr>
          <p:spPr bwMode="auto">
            <a:xfrm>
              <a:off x="4308" y="2169"/>
              <a:ext cx="25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485"/>
            <p:cNvSpPr>
              <a:spLocks noChangeShapeType="1"/>
            </p:cNvSpPr>
            <p:nvPr/>
          </p:nvSpPr>
          <p:spPr bwMode="auto">
            <a:xfrm>
              <a:off x="4567" y="2169"/>
              <a:ext cx="1" cy="10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486"/>
            <p:cNvSpPr>
              <a:spLocks noChangeShapeType="1"/>
            </p:cNvSpPr>
            <p:nvPr/>
          </p:nvSpPr>
          <p:spPr bwMode="auto">
            <a:xfrm flipH="1">
              <a:off x="3605" y="3205"/>
              <a:ext cx="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Text Box 487"/>
            <p:cNvSpPr txBox="1">
              <a:spLocks noChangeArrowheads="1"/>
            </p:cNvSpPr>
            <p:nvPr/>
          </p:nvSpPr>
          <p:spPr bwMode="auto">
            <a:xfrm>
              <a:off x="1384" y="3276"/>
              <a:ext cx="85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1400" b="1">
                  <a:latin typeface="Times New Roman" pitchFamily="18" charset="0"/>
                  <a:ea typeface="宋体" pitchFamily="2" charset="-122"/>
                </a:rPr>
                <a:t>Final Clusters</a:t>
              </a:r>
            </a:p>
          </p:txBody>
        </p:sp>
        <p:sp>
          <p:nvSpPr>
            <p:cNvPr id="220" name="Line 488"/>
            <p:cNvSpPr>
              <a:spLocks noChangeShapeType="1"/>
            </p:cNvSpPr>
            <p:nvPr/>
          </p:nvSpPr>
          <p:spPr bwMode="auto">
            <a:xfrm>
              <a:off x="1606" y="1848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Text Box 489"/>
            <p:cNvSpPr txBox="1">
              <a:spLocks noChangeArrowheads="1"/>
            </p:cNvSpPr>
            <p:nvPr/>
          </p:nvSpPr>
          <p:spPr bwMode="auto">
            <a:xfrm>
              <a:off x="347" y="2455"/>
              <a:ext cx="852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1400" b="1">
                  <a:latin typeface="Times New Roman" pitchFamily="18" charset="0"/>
                  <a:ea typeface="宋体" pitchFamily="2" charset="-122"/>
                </a:rPr>
                <a:t>Data Set</a:t>
              </a:r>
            </a:p>
          </p:txBody>
        </p:sp>
        <p:sp>
          <p:nvSpPr>
            <p:cNvPr id="222" name="Line 490"/>
            <p:cNvSpPr>
              <a:spLocks noChangeShapeType="1"/>
            </p:cNvSpPr>
            <p:nvPr/>
          </p:nvSpPr>
          <p:spPr bwMode="auto">
            <a:xfrm>
              <a:off x="1532" y="1955"/>
              <a:ext cx="74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491"/>
            <p:cNvSpPr>
              <a:spLocks noChangeShapeType="1"/>
            </p:cNvSpPr>
            <p:nvPr/>
          </p:nvSpPr>
          <p:spPr bwMode="auto">
            <a:xfrm flipH="1">
              <a:off x="1569" y="2026"/>
              <a:ext cx="37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492"/>
            <p:cNvSpPr>
              <a:spLocks noChangeShapeType="1"/>
            </p:cNvSpPr>
            <p:nvPr/>
          </p:nvSpPr>
          <p:spPr bwMode="auto">
            <a:xfrm>
              <a:off x="1606" y="1991"/>
              <a:ext cx="148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493"/>
            <p:cNvSpPr>
              <a:spLocks noChangeShapeType="1"/>
            </p:cNvSpPr>
            <p:nvPr/>
          </p:nvSpPr>
          <p:spPr bwMode="auto">
            <a:xfrm>
              <a:off x="1754" y="2348"/>
              <a:ext cx="37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494"/>
            <p:cNvSpPr>
              <a:spLocks noChangeShapeType="1"/>
            </p:cNvSpPr>
            <p:nvPr/>
          </p:nvSpPr>
          <p:spPr bwMode="auto">
            <a:xfrm>
              <a:off x="2087" y="2205"/>
              <a:ext cx="74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495"/>
            <p:cNvSpPr>
              <a:spLocks noChangeShapeType="1"/>
            </p:cNvSpPr>
            <p:nvPr/>
          </p:nvSpPr>
          <p:spPr bwMode="auto">
            <a:xfrm flipH="1">
              <a:off x="2161" y="2169"/>
              <a:ext cx="37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496"/>
            <p:cNvSpPr>
              <a:spLocks noChangeShapeType="1"/>
            </p:cNvSpPr>
            <p:nvPr/>
          </p:nvSpPr>
          <p:spPr bwMode="auto">
            <a:xfrm>
              <a:off x="2161" y="2276"/>
              <a:ext cx="74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497"/>
            <p:cNvSpPr>
              <a:spLocks noChangeShapeType="1"/>
            </p:cNvSpPr>
            <p:nvPr/>
          </p:nvSpPr>
          <p:spPr bwMode="auto">
            <a:xfrm>
              <a:off x="2181" y="2161"/>
              <a:ext cx="37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498"/>
            <p:cNvSpPr>
              <a:spLocks noChangeShapeType="1"/>
            </p:cNvSpPr>
            <p:nvPr/>
          </p:nvSpPr>
          <p:spPr bwMode="auto">
            <a:xfrm flipV="1">
              <a:off x="2198" y="2312"/>
              <a:ext cx="74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499"/>
            <p:cNvSpPr>
              <a:spLocks noChangeShapeType="1"/>
            </p:cNvSpPr>
            <p:nvPr/>
          </p:nvSpPr>
          <p:spPr bwMode="auto">
            <a:xfrm flipH="1">
              <a:off x="2124" y="2348"/>
              <a:ext cx="74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500"/>
            <p:cNvSpPr>
              <a:spLocks noChangeShapeType="1"/>
            </p:cNvSpPr>
            <p:nvPr/>
          </p:nvSpPr>
          <p:spPr bwMode="auto">
            <a:xfrm flipH="1">
              <a:off x="2050" y="2562"/>
              <a:ext cx="74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501"/>
            <p:cNvSpPr>
              <a:spLocks noChangeShapeType="1"/>
            </p:cNvSpPr>
            <p:nvPr/>
          </p:nvSpPr>
          <p:spPr bwMode="auto">
            <a:xfrm>
              <a:off x="2124" y="2562"/>
              <a:ext cx="37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502"/>
            <p:cNvSpPr>
              <a:spLocks noChangeShapeType="1"/>
            </p:cNvSpPr>
            <p:nvPr/>
          </p:nvSpPr>
          <p:spPr bwMode="auto">
            <a:xfrm flipH="1">
              <a:off x="2050" y="2812"/>
              <a:ext cx="37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503"/>
            <p:cNvSpPr>
              <a:spLocks noChangeShapeType="1"/>
            </p:cNvSpPr>
            <p:nvPr/>
          </p:nvSpPr>
          <p:spPr bwMode="auto">
            <a:xfrm>
              <a:off x="2013" y="2812"/>
              <a:ext cx="37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504"/>
            <p:cNvSpPr>
              <a:spLocks noChangeShapeType="1"/>
            </p:cNvSpPr>
            <p:nvPr/>
          </p:nvSpPr>
          <p:spPr bwMode="auto">
            <a:xfrm>
              <a:off x="3938" y="1777"/>
              <a:ext cx="0" cy="10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505"/>
            <p:cNvSpPr>
              <a:spLocks noChangeShapeType="1"/>
            </p:cNvSpPr>
            <p:nvPr/>
          </p:nvSpPr>
          <p:spPr bwMode="auto">
            <a:xfrm flipV="1">
              <a:off x="3864" y="2098"/>
              <a:ext cx="0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506"/>
            <p:cNvSpPr>
              <a:spLocks noChangeShapeType="1"/>
            </p:cNvSpPr>
            <p:nvPr/>
          </p:nvSpPr>
          <p:spPr bwMode="auto">
            <a:xfrm>
              <a:off x="3864" y="2098"/>
              <a:ext cx="37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507"/>
            <p:cNvSpPr>
              <a:spLocks noChangeShapeType="1"/>
            </p:cNvSpPr>
            <p:nvPr/>
          </p:nvSpPr>
          <p:spPr bwMode="auto">
            <a:xfrm flipV="1">
              <a:off x="4123" y="2026"/>
              <a:ext cx="74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508"/>
            <p:cNvSpPr>
              <a:spLocks noChangeShapeType="1"/>
            </p:cNvSpPr>
            <p:nvPr/>
          </p:nvSpPr>
          <p:spPr bwMode="auto">
            <a:xfrm>
              <a:off x="3753" y="2419"/>
              <a:ext cx="37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509"/>
            <p:cNvSpPr>
              <a:spLocks noChangeShapeType="1"/>
            </p:cNvSpPr>
            <p:nvPr/>
          </p:nvSpPr>
          <p:spPr bwMode="auto">
            <a:xfrm flipH="1">
              <a:off x="4012" y="2419"/>
              <a:ext cx="37" cy="107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510"/>
            <p:cNvSpPr>
              <a:spLocks noChangeShapeType="1"/>
            </p:cNvSpPr>
            <p:nvPr/>
          </p:nvSpPr>
          <p:spPr bwMode="auto">
            <a:xfrm>
              <a:off x="4012" y="2526"/>
              <a:ext cx="111" cy="1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511"/>
            <p:cNvSpPr>
              <a:spLocks noChangeShapeType="1"/>
            </p:cNvSpPr>
            <p:nvPr/>
          </p:nvSpPr>
          <p:spPr bwMode="auto">
            <a:xfrm>
              <a:off x="4049" y="2419"/>
              <a:ext cx="74" cy="107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512"/>
            <p:cNvSpPr>
              <a:spLocks noChangeShapeType="1"/>
            </p:cNvSpPr>
            <p:nvPr/>
          </p:nvSpPr>
          <p:spPr bwMode="auto">
            <a:xfrm>
              <a:off x="3975" y="2669"/>
              <a:ext cx="74" cy="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513"/>
            <p:cNvSpPr>
              <a:spLocks noChangeShapeType="1"/>
            </p:cNvSpPr>
            <p:nvPr/>
          </p:nvSpPr>
          <p:spPr bwMode="auto">
            <a:xfrm>
              <a:off x="3938" y="2741"/>
              <a:ext cx="74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514"/>
            <p:cNvSpPr>
              <a:spLocks noChangeShapeType="1"/>
            </p:cNvSpPr>
            <p:nvPr/>
          </p:nvSpPr>
          <p:spPr bwMode="auto">
            <a:xfrm flipV="1">
              <a:off x="4012" y="2669"/>
              <a:ext cx="37" cy="7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515"/>
            <p:cNvSpPr>
              <a:spLocks noChangeShapeType="1"/>
            </p:cNvSpPr>
            <p:nvPr/>
          </p:nvSpPr>
          <p:spPr bwMode="auto">
            <a:xfrm>
              <a:off x="3345" y="2955"/>
              <a:ext cx="1" cy="10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516"/>
            <p:cNvSpPr>
              <a:spLocks noChangeShapeType="1"/>
            </p:cNvSpPr>
            <p:nvPr/>
          </p:nvSpPr>
          <p:spPr bwMode="auto">
            <a:xfrm flipV="1">
              <a:off x="3086" y="3276"/>
              <a:ext cx="74" cy="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517"/>
            <p:cNvSpPr>
              <a:spLocks noChangeShapeType="1"/>
            </p:cNvSpPr>
            <p:nvPr/>
          </p:nvSpPr>
          <p:spPr bwMode="auto">
            <a:xfrm>
              <a:off x="3123" y="3383"/>
              <a:ext cx="74" cy="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518"/>
            <p:cNvSpPr>
              <a:spLocks noChangeShapeType="1"/>
            </p:cNvSpPr>
            <p:nvPr/>
          </p:nvSpPr>
          <p:spPr bwMode="auto">
            <a:xfrm>
              <a:off x="3049" y="3312"/>
              <a:ext cx="74" cy="7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519"/>
            <p:cNvSpPr>
              <a:spLocks noChangeShapeType="1"/>
            </p:cNvSpPr>
            <p:nvPr/>
          </p:nvSpPr>
          <p:spPr bwMode="auto">
            <a:xfrm flipV="1">
              <a:off x="3123" y="3312"/>
              <a:ext cx="37" cy="7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520"/>
            <p:cNvSpPr>
              <a:spLocks noChangeShapeType="1"/>
            </p:cNvSpPr>
            <p:nvPr/>
          </p:nvSpPr>
          <p:spPr bwMode="auto">
            <a:xfrm flipV="1">
              <a:off x="2753" y="3490"/>
              <a:ext cx="1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521"/>
            <p:cNvSpPr>
              <a:spLocks noChangeShapeType="1"/>
            </p:cNvSpPr>
            <p:nvPr/>
          </p:nvSpPr>
          <p:spPr bwMode="auto">
            <a:xfrm flipH="1" flipV="1">
              <a:off x="3975" y="2669"/>
              <a:ext cx="37" cy="7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522"/>
            <p:cNvSpPr>
              <a:spLocks noChangeShapeType="1"/>
            </p:cNvSpPr>
            <p:nvPr/>
          </p:nvSpPr>
          <p:spPr bwMode="auto">
            <a:xfrm flipV="1">
              <a:off x="3494" y="3240"/>
              <a:ext cx="74" cy="10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523"/>
            <p:cNvSpPr>
              <a:spLocks noChangeShapeType="1"/>
            </p:cNvSpPr>
            <p:nvPr/>
          </p:nvSpPr>
          <p:spPr bwMode="auto">
            <a:xfrm flipH="1">
              <a:off x="3049" y="3669"/>
              <a:ext cx="37" cy="10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524"/>
            <p:cNvSpPr>
              <a:spLocks noChangeShapeType="1"/>
            </p:cNvSpPr>
            <p:nvPr/>
          </p:nvSpPr>
          <p:spPr bwMode="auto">
            <a:xfrm>
              <a:off x="3086" y="3669"/>
              <a:ext cx="74" cy="10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525"/>
            <p:cNvSpPr>
              <a:spLocks noChangeShapeType="1"/>
            </p:cNvSpPr>
            <p:nvPr/>
          </p:nvSpPr>
          <p:spPr bwMode="auto">
            <a:xfrm flipH="1">
              <a:off x="2124" y="2169"/>
              <a:ext cx="74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526"/>
            <p:cNvSpPr>
              <a:spLocks noChangeShapeType="1"/>
            </p:cNvSpPr>
            <p:nvPr/>
          </p:nvSpPr>
          <p:spPr bwMode="auto">
            <a:xfrm flipH="1">
              <a:off x="2531" y="2134"/>
              <a:ext cx="74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527"/>
            <p:cNvSpPr>
              <a:spLocks noChangeShapeType="1"/>
            </p:cNvSpPr>
            <p:nvPr/>
          </p:nvSpPr>
          <p:spPr bwMode="auto">
            <a:xfrm>
              <a:off x="2050" y="2633"/>
              <a:ext cx="111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528"/>
            <p:cNvSpPr>
              <a:spLocks noChangeShapeType="1"/>
            </p:cNvSpPr>
            <p:nvPr/>
          </p:nvSpPr>
          <p:spPr bwMode="auto">
            <a:xfrm>
              <a:off x="1976" y="2883"/>
              <a:ext cx="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529"/>
            <p:cNvSpPr>
              <a:spLocks noChangeShapeType="1"/>
            </p:cNvSpPr>
            <p:nvPr/>
          </p:nvSpPr>
          <p:spPr bwMode="auto">
            <a:xfrm flipV="1">
              <a:off x="2383" y="1848"/>
              <a:ext cx="1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5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CHAMELEON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45</a:t>
            </a:fld>
            <a:endParaRPr lang="en-US"/>
          </a:p>
        </p:txBody>
      </p:sp>
      <p:sp>
        <p:nvSpPr>
          <p:cNvPr id="271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CHAMELEON: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46</a:t>
            </a:fld>
            <a:endParaRPr lang="en-US"/>
          </a:p>
        </p:txBody>
      </p:sp>
      <p:sp>
        <p:nvSpPr>
          <p:cNvPr id="271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CHAMELEON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k-nearest neighbors.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5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5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giềng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8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855" y="2590800"/>
            <a:ext cx="8382000" cy="20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69027" y="6019800"/>
            <a:ext cx="8382000" cy="53340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1581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48</a:t>
            </a:fld>
            <a:endParaRPr lang="en-US"/>
          </a:p>
        </p:txBody>
      </p:sp>
      <p:sp>
        <p:nvSpPr>
          <p:cNvPr id="271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6096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Inter-connectivity</a:t>
            </a:r>
          </a:p>
          <a:p>
            <a:pPr algn="just"/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53928"/>
              </p:ext>
            </p:extLst>
          </p:nvPr>
        </p:nvGraphicFramePr>
        <p:xfrm>
          <a:off x="2878580" y="2209800"/>
          <a:ext cx="338684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714320" imgH="774360" progId="Equation.3">
                  <p:embed/>
                </p:oleObj>
              </mc:Choice>
              <mc:Fallback>
                <p:oleObj name="Equation" r:id="rId3" imgW="1714320" imgH="774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8580" y="2209800"/>
                        <a:ext cx="3386840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7"/>
          <p:cNvSpPr txBox="1">
            <a:spLocks/>
          </p:cNvSpPr>
          <p:nvPr/>
        </p:nvSpPr>
        <p:spPr>
          <a:xfrm>
            <a:off x="381000" y="3886200"/>
            <a:ext cx="8382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Closeness</a:t>
            </a:r>
          </a:p>
          <a:p>
            <a:pPr algn="just"/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07380"/>
              </p:ext>
            </p:extLst>
          </p:nvPr>
        </p:nvGraphicFramePr>
        <p:xfrm>
          <a:off x="1828799" y="4495800"/>
          <a:ext cx="548640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2743200" imgH="799920" progId="Equation.3">
                  <p:embed/>
                </p:oleObj>
              </mc:Choice>
              <mc:Fallback>
                <p:oleObj name="Equation" r:id="rId5" imgW="2743200" imgH="799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799" y="4495800"/>
                        <a:ext cx="5486401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5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build="p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49</a:t>
            </a:fld>
            <a:endParaRPr lang="en-US"/>
          </a:p>
        </p:txBody>
      </p:sp>
      <p:pic>
        <p:nvPicPr>
          <p:cNvPr id="10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19" y="2209800"/>
            <a:ext cx="8208962" cy="30432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1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3810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50</a:t>
            </a:fld>
            <a:endParaRPr lang="en-US"/>
          </a:p>
        </p:txBody>
      </p:sp>
      <p:sp>
        <p:nvSpPr>
          <p:cNvPr id="271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CHAMELEON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hMETIS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25%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hMETIS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6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47850" y="1828800"/>
            <a:ext cx="5448300" cy="41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52</a:t>
            </a:fld>
            <a:endParaRPr lang="en-US"/>
          </a:p>
        </p:txBody>
      </p:sp>
      <p:sp>
        <p:nvSpPr>
          <p:cNvPr id="271" name="Subtitle 7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382000" cy="14478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 1:</a:t>
            </a:r>
          </a:p>
          <a:p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7"/>
          <p:cNvSpPr txBox="1">
            <a:spLocks/>
          </p:cNvSpPr>
          <p:nvPr/>
        </p:nvSpPr>
        <p:spPr>
          <a:xfrm>
            <a:off x="381000" y="3733800"/>
            <a:ext cx="8382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 2:</a:t>
            </a:r>
          </a:p>
          <a:p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CHAMELEON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5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5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(scheme 1)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→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giảm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gian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927" y="2514600"/>
            <a:ext cx="838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3001605" cy="3001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32" y="2362200"/>
            <a:ext cx="4343472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(OPTICS)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922807"/>
              </p:ext>
            </p:extLst>
          </p:nvPr>
        </p:nvGraphicFramePr>
        <p:xfrm>
          <a:off x="1066800" y="1904999"/>
          <a:ext cx="6934200" cy="4189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367619"/>
              </p:ext>
            </p:extLst>
          </p:nvPr>
        </p:nvGraphicFramePr>
        <p:xfrm>
          <a:off x="1176090" y="1717964"/>
          <a:ext cx="6715620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695119"/>
              </p:ext>
            </p:extLst>
          </p:nvPr>
        </p:nvGraphicFramePr>
        <p:xfrm>
          <a:off x="1206735" y="1717872"/>
          <a:ext cx="6654329" cy="4020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927" y="2514600"/>
            <a:ext cx="838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4648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→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chuyển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sang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khóa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khóa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dựa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Zipf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khóa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toàn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Bag of Words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biểu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diễn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danh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sách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khóa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61</a:t>
            </a:fld>
            <a:endParaRPr lang="en-US"/>
          </a:p>
        </p:txBody>
      </p:sp>
      <p:sp>
        <p:nvSpPr>
          <p:cNvPr id="11" name="Subtitle 7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	L. Kaufmann and P. J.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Rousseeuw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“Clustering Large Application (Program CLARA),” in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Groups in Data: An Introduction to Cluster Analysis,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York, John Wiley &amp; Sons, 1990, pp. 126-163.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	C. P. Wei, Y. H. Lee, C. M. Hsu, “Empirical Comparison of Fast Clustering Algorithms for Large Data Sets,” in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0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System Sciences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Hawaii, 2000.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	G.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Karypis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 H. Han, V. Kumar, “Chameleon: A Hierarchical Clustering Algorithm Using Dynamic Modeling,” University of Minnesota, Minneapolis, USA, 1999.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	G.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Karypis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 Kumar, “Multilevel k-way hypergraph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partitioning,” in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 of the Design and Automation Conference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New York, USA, 1999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	Wikipedia,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http://en.wikipedia.org/wiki/OPTICS_algorithm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Mihael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Ankerst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Markus M.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Breunig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Hans-Peter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Jörg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Ordering Points To Identify the Clustering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9144000" cy="5334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Boolean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4648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= {t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t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biểu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diễn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vector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nhị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phân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= {w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0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, w</a:t>
            </a:r>
            <a:r>
              <a:rPr lang="en-US" sz="25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1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, …,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w</a:t>
            </a:r>
            <a:r>
              <a:rPr lang="en-US" sz="25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}.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w</a:t>
            </a:r>
            <a:r>
              <a:rPr lang="en-US" sz="25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= 0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</a:t>
            </a:r>
            <a:r>
              <a:rPr lang="en-US" sz="25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d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ngược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boolean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mặt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hoặc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đóng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góp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dung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space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46482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Boolean,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TF-IDF.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5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(Term Frequency):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5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(document frequency):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5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log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/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5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5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5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ⅹIDF</a:t>
            </a:r>
            <a:r>
              <a:rPr lang="en-US" sz="25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17713"/>
            <a:ext cx="8382000" cy="9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space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288473"/>
            <a:ext cx="8534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7"/>
          <p:cNvSpPr>
            <a:spLocks noGrp="1"/>
          </p:cNvSpPr>
          <p:nvPr>
            <p:ph type="subTitle" idx="1"/>
          </p:nvPr>
        </p:nvSpPr>
        <p:spPr>
          <a:xfrm>
            <a:off x="395514" y="6293240"/>
            <a:ext cx="83820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1 -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TF-IDF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13131006" cy="511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32F-59E4-4678-A065-F68A8C8F6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2157</Words>
  <Application>Microsoft Office PowerPoint</Application>
  <PresentationFormat>On-screen Show (4:3)</PresentationFormat>
  <Paragraphs>392</Paragraphs>
  <Slides>62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Malgun Gothic</vt:lpstr>
      <vt:lpstr>宋体</vt:lpstr>
      <vt:lpstr>Arial</vt:lpstr>
      <vt:lpstr>Calibri</vt:lpstr>
      <vt:lpstr>Times New Roman</vt:lpstr>
      <vt:lpstr>Wingdings</vt:lpstr>
      <vt:lpstr>Office Theme</vt:lpstr>
      <vt:lpstr>Equation</vt:lpstr>
      <vt:lpstr>GOM NHÓM VĂN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Phương pháp dựa trên mật độ</vt:lpstr>
      <vt:lpstr>Khái niệm cơ bản</vt:lpstr>
      <vt:lpstr>Khái niệm cơ bản</vt:lpstr>
      <vt:lpstr>PowerPoint Presentation</vt:lpstr>
      <vt:lpstr>PowerPoint Presentation</vt:lpstr>
      <vt:lpstr>OPTICS/Pseudocode [5]</vt:lpstr>
      <vt:lpstr>OPTICS/Pseudocode [5]</vt:lpstr>
      <vt:lpstr>OPTICS/Example</vt:lpstr>
      <vt:lpstr>OPTICS/Example</vt:lpstr>
      <vt:lpstr>OPTICS/Example</vt:lpstr>
      <vt:lpstr>OPTICS/Example</vt:lpstr>
      <vt:lpstr>OPTICS/Example</vt:lpstr>
      <vt:lpstr>OPTICS/Example</vt:lpstr>
      <vt:lpstr>OPTICS/Example</vt:lpstr>
      <vt:lpstr>OPTICS/Example</vt:lpstr>
      <vt:lpstr>OPTICS/Review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 nhóm văn bản và thuật toán áp dụng</dc:title>
  <dc:creator>Tom</dc:creator>
  <cp:lastModifiedBy>Huy Mai</cp:lastModifiedBy>
  <cp:revision>87</cp:revision>
  <dcterms:created xsi:type="dcterms:W3CDTF">2015-05-17T14:25:30Z</dcterms:created>
  <dcterms:modified xsi:type="dcterms:W3CDTF">2015-05-20T17:29:48Z</dcterms:modified>
</cp:coreProperties>
</file>