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x="18288000" cy="10287000"/>
  <p:notesSz cx="6858000" cy="9144000"/>
  <p:embeddedFontLst>
    <p:embeddedFont>
      <p:font typeface="Dekko" charset="1" panose="00000500000000000000"/>
      <p:regular r:id="rId46"/>
    </p:embeddedFont>
    <p:embeddedFont>
      <p:font typeface="Arial MT Pro" charset="1" panose="020B0502020202020204"/>
      <p:regular r:id="rId47"/>
    </p:embeddedFont>
    <p:embeddedFont>
      <p:font typeface="DejaVu Serif" charset="1" panose="02060603050605020204"/>
      <p:regular r:id="rId48"/>
    </p:embeddedFont>
    <p:embeddedFont>
      <p:font typeface="Times New Roman MT" charset="1" panose="02030502070405020303"/>
      <p:regular r:id="rId49"/>
    </p:embeddedFont>
    <p:embeddedFont>
      <p:font typeface="Noto Serif Display" charset="1" panose="02020502080505020204"/>
      <p:regular r:id="rId50"/>
    </p:embeddedFont>
    <p:embeddedFont>
      <p:font typeface="Noto Serif Display Bold" charset="1" panose="02020802080505020204"/>
      <p:regular r:id="rId51"/>
    </p:embeddedFont>
    <p:embeddedFont>
      <p:font typeface="Canva Sans Bold" charset="1" panose="020B0803030501040103"/>
      <p:regular r:id="rId52"/>
    </p:embeddedFont>
    <p:embeddedFont>
      <p:font typeface="Canva Sans" charset="1" panose="020B0503030501040103"/>
      <p:regular r:id="rId53"/>
    </p:embeddedFont>
    <p:embeddedFont>
      <p:font typeface="Canva Sans Italics" charset="1" panose="020B0503030501040103"/>
      <p:regular r:id="rId54"/>
    </p:embeddedFont>
    <p:embeddedFont>
      <p:font typeface="Noto Serif Italics" charset="1" panose="02020600060500090200"/>
      <p:regular r:id="rId55"/>
    </p:embeddedFont>
    <p:embeddedFont>
      <p:font typeface="Noto Serif" charset="1" panose="02020600060500020200"/>
      <p:regular r:id="rId56"/>
    </p:embeddedFont>
    <p:embeddedFont>
      <p:font typeface="Noto Serif Bold Italics" charset="1" panose="02020800060500090200"/>
      <p:regular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52" Target="fonts/font52.fntdata" Type="http://schemas.openxmlformats.org/officeDocument/2006/relationships/font"/><Relationship Id="rId53" Target="fonts/font53.fntdata" Type="http://schemas.openxmlformats.org/officeDocument/2006/relationships/font"/><Relationship Id="rId54" Target="fonts/font54.fntdata" Type="http://schemas.openxmlformats.org/officeDocument/2006/relationships/font"/><Relationship Id="rId55" Target="fonts/font55.fntdata" Type="http://schemas.openxmlformats.org/officeDocument/2006/relationships/font"/><Relationship Id="rId56" Target="fonts/font56.fntdata" Type="http://schemas.openxmlformats.org/officeDocument/2006/relationships/font"/><Relationship Id="rId57" Target="fonts/font57.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CFEBC7"/>
        </a:solidFill>
      </p:bgPr>
    </p:bg>
    <p:spTree>
      <p:nvGrpSpPr>
        <p:cNvPr id="1" name=""/>
        <p:cNvGrpSpPr/>
        <p:nvPr/>
      </p:nvGrpSpPr>
      <p:grpSpPr>
        <a:xfrm>
          <a:off x="0" y="0"/>
          <a:ext cx="0" cy="0"/>
          <a:chOff x="0" y="0"/>
          <a:chExt cx="0" cy="0"/>
        </a:xfrm>
      </p:grpSpPr>
      <p:sp>
        <p:nvSpPr>
          <p:cNvPr name="Freeform 2" id="2"/>
          <p:cNvSpPr/>
          <p:nvPr/>
        </p:nvSpPr>
        <p:spPr>
          <a:xfrm flipH="false" flipV="false" rot="0">
            <a:off x="1897716" y="208781"/>
            <a:ext cx="14861181" cy="9134363"/>
          </a:xfrm>
          <a:custGeom>
            <a:avLst/>
            <a:gdLst/>
            <a:ahLst/>
            <a:cxnLst/>
            <a:rect r="r" b="b" t="t" l="l"/>
            <a:pathLst>
              <a:path h="9134363" w="14861181">
                <a:moveTo>
                  <a:pt x="0" y="0"/>
                </a:moveTo>
                <a:lnTo>
                  <a:pt x="14861181" y="0"/>
                </a:lnTo>
                <a:lnTo>
                  <a:pt x="14861181" y="9134363"/>
                </a:lnTo>
                <a:lnTo>
                  <a:pt x="0" y="91343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00602" y="3429466"/>
            <a:ext cx="4440512" cy="5828834"/>
          </a:xfrm>
          <a:custGeom>
            <a:avLst/>
            <a:gdLst/>
            <a:ahLst/>
            <a:cxnLst/>
            <a:rect r="r" b="b" t="t" l="l"/>
            <a:pathLst>
              <a:path h="5828834" w="4440512">
                <a:moveTo>
                  <a:pt x="0" y="0"/>
                </a:moveTo>
                <a:lnTo>
                  <a:pt x="4440511" y="0"/>
                </a:lnTo>
                <a:lnTo>
                  <a:pt x="4440511" y="5828834"/>
                </a:lnTo>
                <a:lnTo>
                  <a:pt x="0" y="58288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667809" y="4775963"/>
            <a:ext cx="4118247" cy="4934719"/>
          </a:xfrm>
          <a:custGeom>
            <a:avLst/>
            <a:gdLst/>
            <a:ahLst/>
            <a:cxnLst/>
            <a:rect r="r" b="b" t="t" l="l"/>
            <a:pathLst>
              <a:path h="4934719" w="4118247">
                <a:moveTo>
                  <a:pt x="0" y="0"/>
                </a:moveTo>
                <a:lnTo>
                  <a:pt x="4118247" y="0"/>
                </a:lnTo>
                <a:lnTo>
                  <a:pt x="4118247" y="4934719"/>
                </a:lnTo>
                <a:lnTo>
                  <a:pt x="0" y="4934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16584" y="1028700"/>
            <a:ext cx="796826" cy="869552"/>
          </a:xfrm>
          <a:custGeom>
            <a:avLst/>
            <a:gdLst/>
            <a:ahLst/>
            <a:cxnLst/>
            <a:rect r="r" b="b" t="t" l="l"/>
            <a:pathLst>
              <a:path h="869552" w="796826">
                <a:moveTo>
                  <a:pt x="0" y="0"/>
                </a:moveTo>
                <a:lnTo>
                  <a:pt x="796826" y="0"/>
                </a:lnTo>
                <a:lnTo>
                  <a:pt x="796826" y="869552"/>
                </a:lnTo>
                <a:lnTo>
                  <a:pt x="0" y="86955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30569">
            <a:off x="16801079" y="4721989"/>
            <a:ext cx="676920" cy="850014"/>
          </a:xfrm>
          <a:custGeom>
            <a:avLst/>
            <a:gdLst/>
            <a:ahLst/>
            <a:cxnLst/>
            <a:rect r="r" b="b" t="t" l="l"/>
            <a:pathLst>
              <a:path h="850014" w="676920">
                <a:moveTo>
                  <a:pt x="0" y="0"/>
                </a:moveTo>
                <a:lnTo>
                  <a:pt x="676920" y="0"/>
                </a:lnTo>
                <a:lnTo>
                  <a:pt x="676920" y="850014"/>
                </a:lnTo>
                <a:lnTo>
                  <a:pt x="0" y="8500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505722">
            <a:off x="15761505" y="817603"/>
            <a:ext cx="962819" cy="542680"/>
          </a:xfrm>
          <a:custGeom>
            <a:avLst/>
            <a:gdLst/>
            <a:ahLst/>
            <a:cxnLst/>
            <a:rect r="r" b="b" t="t" l="l"/>
            <a:pathLst>
              <a:path h="542680" w="962819">
                <a:moveTo>
                  <a:pt x="0" y="0"/>
                </a:moveTo>
                <a:lnTo>
                  <a:pt x="962819" y="0"/>
                </a:lnTo>
                <a:lnTo>
                  <a:pt x="962819" y="542680"/>
                </a:lnTo>
                <a:lnTo>
                  <a:pt x="0" y="54268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0235089" y="9635968"/>
            <a:ext cx="841010" cy="917769"/>
          </a:xfrm>
          <a:custGeom>
            <a:avLst/>
            <a:gdLst/>
            <a:ahLst/>
            <a:cxnLst/>
            <a:rect r="r" b="b" t="t" l="l"/>
            <a:pathLst>
              <a:path h="917769" w="841010">
                <a:moveTo>
                  <a:pt x="0" y="0"/>
                </a:moveTo>
                <a:lnTo>
                  <a:pt x="841011" y="0"/>
                </a:lnTo>
                <a:lnTo>
                  <a:pt x="841011" y="917769"/>
                </a:lnTo>
                <a:lnTo>
                  <a:pt x="0" y="9177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30569">
            <a:off x="4697362" y="-226086"/>
            <a:ext cx="605539" cy="760380"/>
          </a:xfrm>
          <a:custGeom>
            <a:avLst/>
            <a:gdLst/>
            <a:ahLst/>
            <a:cxnLst/>
            <a:rect r="r" b="b" t="t" l="l"/>
            <a:pathLst>
              <a:path h="760380" w="605539">
                <a:moveTo>
                  <a:pt x="0" y="0"/>
                </a:moveTo>
                <a:lnTo>
                  <a:pt x="605539" y="0"/>
                </a:lnTo>
                <a:lnTo>
                  <a:pt x="605539" y="760380"/>
                </a:lnTo>
                <a:lnTo>
                  <a:pt x="0" y="7603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530569">
            <a:off x="4870353" y="9575918"/>
            <a:ext cx="712118" cy="894212"/>
          </a:xfrm>
          <a:custGeom>
            <a:avLst/>
            <a:gdLst/>
            <a:ahLst/>
            <a:cxnLst/>
            <a:rect r="r" b="b" t="t" l="l"/>
            <a:pathLst>
              <a:path h="894212" w="712118">
                <a:moveTo>
                  <a:pt x="0" y="0"/>
                </a:moveTo>
                <a:lnTo>
                  <a:pt x="712118" y="0"/>
                </a:lnTo>
                <a:lnTo>
                  <a:pt x="712118" y="894212"/>
                </a:lnTo>
                <a:lnTo>
                  <a:pt x="0" y="89421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758897" y="2482665"/>
            <a:ext cx="780413" cy="851641"/>
          </a:xfrm>
          <a:custGeom>
            <a:avLst/>
            <a:gdLst/>
            <a:ahLst/>
            <a:cxnLst/>
            <a:rect r="r" b="b" t="t" l="l"/>
            <a:pathLst>
              <a:path h="851641" w="780413">
                <a:moveTo>
                  <a:pt x="0" y="0"/>
                </a:moveTo>
                <a:lnTo>
                  <a:pt x="780413" y="0"/>
                </a:lnTo>
                <a:lnTo>
                  <a:pt x="780413" y="851641"/>
                </a:lnTo>
                <a:lnTo>
                  <a:pt x="0" y="8516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505722">
            <a:off x="9237698" y="-117236"/>
            <a:ext cx="962819" cy="542680"/>
          </a:xfrm>
          <a:custGeom>
            <a:avLst/>
            <a:gdLst/>
            <a:ahLst/>
            <a:cxnLst/>
            <a:rect r="r" b="b" t="t" l="l"/>
            <a:pathLst>
              <a:path h="542680" w="962819">
                <a:moveTo>
                  <a:pt x="0" y="0"/>
                </a:moveTo>
                <a:lnTo>
                  <a:pt x="962818" y="0"/>
                </a:lnTo>
                <a:lnTo>
                  <a:pt x="962818" y="542680"/>
                </a:lnTo>
                <a:lnTo>
                  <a:pt x="0" y="54268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505722">
            <a:off x="-80808" y="3791165"/>
            <a:ext cx="962819" cy="542680"/>
          </a:xfrm>
          <a:custGeom>
            <a:avLst/>
            <a:gdLst/>
            <a:ahLst/>
            <a:cxnLst/>
            <a:rect r="r" b="b" t="t" l="l"/>
            <a:pathLst>
              <a:path h="542680" w="962819">
                <a:moveTo>
                  <a:pt x="0" y="0"/>
                </a:moveTo>
                <a:lnTo>
                  <a:pt x="962819" y="0"/>
                </a:lnTo>
                <a:lnTo>
                  <a:pt x="962819" y="542680"/>
                </a:lnTo>
                <a:lnTo>
                  <a:pt x="0" y="54268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4" id="14"/>
          <p:cNvGrpSpPr/>
          <p:nvPr/>
        </p:nvGrpSpPr>
        <p:grpSpPr>
          <a:xfrm rot="0">
            <a:off x="5357747" y="3429466"/>
            <a:ext cx="9042111" cy="3889104"/>
            <a:chOff x="0" y="0"/>
            <a:chExt cx="12056148" cy="5185472"/>
          </a:xfrm>
        </p:grpSpPr>
        <p:sp>
          <p:nvSpPr>
            <p:cNvPr name="TextBox 15" id="15"/>
            <p:cNvSpPr txBox="true"/>
            <p:nvPr/>
          </p:nvSpPr>
          <p:spPr>
            <a:xfrm rot="0">
              <a:off x="0" y="95250"/>
              <a:ext cx="12056148" cy="3782479"/>
            </a:xfrm>
            <a:prstGeom prst="rect">
              <a:avLst/>
            </a:prstGeom>
          </p:spPr>
          <p:txBody>
            <a:bodyPr anchor="t" rtlCol="false" tIns="0" lIns="0" bIns="0" rIns="0">
              <a:spAutoFit/>
            </a:bodyPr>
            <a:lstStyle/>
            <a:p>
              <a:pPr algn="ctr">
                <a:lnSpc>
                  <a:spcPts val="10999"/>
                </a:lnSpc>
              </a:pPr>
              <a:r>
                <a:rPr lang="en-US" sz="9999">
                  <a:solidFill>
                    <a:srgbClr val="494949"/>
                  </a:solidFill>
                  <a:latin typeface="Dekko"/>
                  <a:ea typeface="Dekko"/>
                  <a:cs typeface="Dekko"/>
                  <a:sym typeface="Dekko"/>
                </a:rPr>
                <a:t>Xin chào thầy và các bạn</a:t>
              </a:r>
            </a:p>
          </p:txBody>
        </p:sp>
        <p:sp>
          <p:nvSpPr>
            <p:cNvPr name="TextBox 16" id="16"/>
            <p:cNvSpPr txBox="true"/>
            <p:nvPr/>
          </p:nvSpPr>
          <p:spPr>
            <a:xfrm rot="0">
              <a:off x="1206426" y="4437442"/>
              <a:ext cx="9643296" cy="749300"/>
            </a:xfrm>
            <a:prstGeom prst="rect">
              <a:avLst/>
            </a:prstGeom>
          </p:spPr>
          <p:txBody>
            <a:bodyPr anchor="t" rtlCol="false" tIns="0" lIns="0" bIns="0" rIns="0">
              <a:spAutoFit/>
            </a:bodyPr>
            <a:lstStyle/>
            <a:p>
              <a:pPr algn="ctr">
                <a:lnSpc>
                  <a:spcPts val="4440"/>
                </a:lnSpc>
              </a:pPr>
            </a:p>
          </p:txBody>
        </p:sp>
      </p:grpSp>
    </p:spTree>
  </p:cSld>
  <p:clrMapOvr>
    <a:masterClrMapping/>
  </p:clrMapOvr>
</p:sld>
</file>

<file path=ppt/slides/slide10.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744538"/>
            <a:ext cx="7562850" cy="587375"/>
          </a:xfrm>
          <a:prstGeom prst="rect">
            <a:avLst/>
          </a:prstGeom>
        </p:spPr>
        <p:txBody>
          <a:bodyPr anchor="t" rtlCol="false" tIns="0" lIns="0" bIns="0" rIns="0">
            <a:spAutoFit/>
          </a:bodyPr>
          <a:lstStyle/>
          <a:p>
            <a:pPr algn="ctr">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III. Output – Kết q</a:t>
            </a:r>
            <a:r>
              <a:rPr lang="en-US" b="true" sz="3999">
                <a:solidFill>
                  <a:srgbClr val="000000"/>
                </a:solidFill>
                <a:latin typeface="Noto Serif Display Bold"/>
                <a:ea typeface="Noto Serif Display Bold"/>
                <a:cs typeface="Noto Serif Display Bold"/>
                <a:sym typeface="Noto Serif Display Bold"/>
              </a:rPr>
              <a:t>uả mong đợi</a:t>
            </a:r>
          </a:p>
        </p:txBody>
      </p:sp>
      <p:sp>
        <p:nvSpPr>
          <p:cNvPr name="TextBox 3" id="3"/>
          <p:cNvSpPr txBox="true"/>
          <p:nvPr/>
        </p:nvSpPr>
        <p:spPr>
          <a:xfrm rot="0">
            <a:off x="682291" y="1611981"/>
            <a:ext cx="16577009" cy="587375"/>
          </a:xfrm>
          <a:prstGeom prst="rect">
            <a:avLst/>
          </a:prstGeom>
        </p:spPr>
        <p:txBody>
          <a:bodyPr anchor="t" rtlCol="false" tIns="0" lIns="0" bIns="0" rIns="0">
            <a:spAutoFit/>
          </a:bodyPr>
          <a:lstStyle/>
          <a:p>
            <a:pPr algn="ctr">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1. Kết q</a:t>
            </a:r>
            <a:r>
              <a:rPr lang="en-US" b="true" sz="3999">
                <a:solidFill>
                  <a:srgbClr val="000000"/>
                </a:solidFill>
                <a:latin typeface="Noto Serif Display Bold"/>
                <a:ea typeface="Noto Serif Display Bold"/>
                <a:cs typeface="Noto Serif Display Bold"/>
                <a:sym typeface="Noto Serif Display Bold"/>
              </a:rPr>
              <a:t>uả phân loại tình trạng rối loạn chuyển hóa đường huyết</a:t>
            </a:r>
          </a:p>
        </p:txBody>
      </p:sp>
      <p:sp>
        <p:nvSpPr>
          <p:cNvPr name="TextBox 4" id="4"/>
          <p:cNvSpPr txBox="true"/>
          <p:nvPr/>
        </p:nvSpPr>
        <p:spPr>
          <a:xfrm rot="0">
            <a:off x="960145" y="2904206"/>
            <a:ext cx="17327855" cy="587375"/>
          </a:xfrm>
          <a:prstGeom prst="rect">
            <a:avLst/>
          </a:prstGeom>
        </p:spPr>
        <p:txBody>
          <a:bodyPr anchor="t" rtlCol="false" tIns="0" lIns="0" bIns="0" rIns="0">
            <a:spAutoFit/>
          </a:bodyPr>
          <a:lstStyle/>
          <a:p>
            <a:pPr algn="ctr">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2.</a:t>
            </a:r>
            <a:r>
              <a:rPr lang="en-US" b="true" sz="3999">
                <a:solidFill>
                  <a:srgbClr val="000000"/>
                </a:solidFill>
                <a:latin typeface="Noto Serif Display Bold"/>
                <a:ea typeface="Noto Serif Display Bold"/>
                <a:cs typeface="Noto Serif Display Bold"/>
                <a:sym typeface="Noto Serif Display Bold"/>
              </a:rPr>
              <a:t> Phát hiện và đánh giá hội chứng chuyển hóa (Metabolic Syndrome</a:t>
            </a:r>
          </a:p>
        </p:txBody>
      </p:sp>
      <p:sp>
        <p:nvSpPr>
          <p:cNvPr name="TextBox 5" id="5"/>
          <p:cNvSpPr txBox="true"/>
          <p:nvPr/>
        </p:nvSpPr>
        <p:spPr>
          <a:xfrm rot="0">
            <a:off x="1028700" y="4197601"/>
            <a:ext cx="12163425" cy="587375"/>
          </a:xfrm>
          <a:prstGeom prst="rect">
            <a:avLst/>
          </a:prstGeom>
        </p:spPr>
        <p:txBody>
          <a:bodyPr anchor="t" rtlCol="false" tIns="0" lIns="0" bIns="0" rIns="0">
            <a:spAutoFit/>
          </a:bodyPr>
          <a:lstStyle/>
          <a:p>
            <a:pPr algn="ctr">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3. Xác s</a:t>
            </a:r>
            <a:r>
              <a:rPr lang="en-US" b="true" sz="3999">
                <a:solidFill>
                  <a:srgbClr val="000000"/>
                </a:solidFill>
                <a:latin typeface="Noto Serif Display Bold"/>
                <a:ea typeface="Noto Serif Display Bold"/>
                <a:cs typeface="Noto Serif Display Bold"/>
                <a:sym typeface="Noto Serif Display Bold"/>
              </a:rPr>
              <a:t>uất hoặc mức độ nguy cơ phát triển bệnh</a:t>
            </a:r>
          </a:p>
        </p:txBody>
      </p:sp>
      <p:sp>
        <p:nvSpPr>
          <p:cNvPr name="TextBox 6" id="6"/>
          <p:cNvSpPr txBox="true"/>
          <p:nvPr/>
        </p:nvSpPr>
        <p:spPr>
          <a:xfrm rot="0">
            <a:off x="1028700" y="5489826"/>
            <a:ext cx="9144000" cy="587375"/>
          </a:xfrm>
          <a:prstGeom prst="rect">
            <a:avLst/>
          </a:prstGeom>
        </p:spPr>
        <p:txBody>
          <a:bodyPr anchor="t" rtlCol="false" tIns="0" lIns="0" bIns="0" rIns="0">
            <a:spAutoFit/>
          </a:bodyPr>
          <a:lstStyle/>
          <a:p>
            <a:pPr algn="ctr">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4. Đề x</a:t>
            </a:r>
            <a:r>
              <a:rPr lang="en-US" b="true" sz="3999">
                <a:solidFill>
                  <a:srgbClr val="000000"/>
                </a:solidFill>
                <a:latin typeface="Noto Serif Display Bold"/>
                <a:ea typeface="Noto Serif Display Bold"/>
                <a:cs typeface="Noto Serif Display Bold"/>
                <a:sym typeface="Noto Serif Display Bold"/>
              </a:rPr>
              <a:t>uất hướng can thiệp lâm sàng</a:t>
            </a:r>
          </a:p>
        </p:txBody>
      </p:sp>
    </p:spTree>
  </p:cSld>
  <p:clrMapOvr>
    <a:masterClrMapping/>
  </p:clrMapOvr>
</p:sld>
</file>

<file path=ppt/slides/slide11.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1047750"/>
            <a:ext cx="10191750" cy="587375"/>
          </a:xfrm>
          <a:prstGeom prst="rect">
            <a:avLst/>
          </a:prstGeom>
        </p:spPr>
        <p:txBody>
          <a:bodyPr anchor="t" rtlCol="false" tIns="0" lIns="0" bIns="0" rIns="0">
            <a:spAutoFit/>
          </a:bodyPr>
          <a:lstStyle/>
          <a:p>
            <a:pPr algn="ctr">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IV. Diagn</a:t>
            </a:r>
            <a:r>
              <a:rPr lang="en-US" b="true" sz="3999">
                <a:solidFill>
                  <a:srgbClr val="000000"/>
                </a:solidFill>
                <a:latin typeface="Noto Serif Display Bold"/>
                <a:ea typeface="Noto Serif Display Bold"/>
                <a:cs typeface="Noto Serif Display Bold"/>
                <a:sym typeface="Noto Serif Display Bold"/>
              </a:rPr>
              <a:t>ostic criteria and Classification</a:t>
            </a:r>
          </a:p>
        </p:txBody>
      </p:sp>
      <p:sp>
        <p:nvSpPr>
          <p:cNvPr name="TextBox 3" id="3"/>
          <p:cNvSpPr txBox="true"/>
          <p:nvPr/>
        </p:nvSpPr>
        <p:spPr>
          <a:xfrm rot="0">
            <a:off x="1403684" y="1971759"/>
            <a:ext cx="7239000" cy="587375"/>
          </a:xfrm>
          <a:prstGeom prst="rect">
            <a:avLst/>
          </a:prstGeom>
        </p:spPr>
        <p:txBody>
          <a:bodyPr anchor="t" rtlCol="false" tIns="0" lIns="0" bIns="0" rIns="0">
            <a:spAutoFit/>
          </a:bodyPr>
          <a:lstStyle/>
          <a:p>
            <a:pPr algn="ctr">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1. Tiê</a:t>
            </a:r>
            <a:r>
              <a:rPr lang="en-US" b="true" sz="3999">
                <a:solidFill>
                  <a:srgbClr val="000000"/>
                </a:solidFill>
                <a:latin typeface="Noto Serif Display Bold"/>
                <a:ea typeface="Noto Serif Display Bold"/>
                <a:cs typeface="Noto Serif Display Bold"/>
                <a:sym typeface="Noto Serif Display Bold"/>
              </a:rPr>
              <a:t>u chuẩn chẩn đoán mới</a:t>
            </a:r>
          </a:p>
        </p:txBody>
      </p:sp>
      <p:sp>
        <p:nvSpPr>
          <p:cNvPr name="TextBox 4" id="4"/>
          <p:cNvSpPr txBox="true"/>
          <p:nvPr/>
        </p:nvSpPr>
        <p:spPr>
          <a:xfrm rot="0">
            <a:off x="1498934" y="2882984"/>
            <a:ext cx="15982190" cy="6083329"/>
          </a:xfrm>
          <a:prstGeom prst="rect">
            <a:avLst/>
          </a:prstGeom>
        </p:spPr>
        <p:txBody>
          <a:bodyPr anchor="t" rtlCol="false" tIns="0" lIns="0" bIns="0" rIns="0">
            <a:spAutoFit/>
          </a:bodyPr>
          <a:lstStyle/>
          <a:p>
            <a:pPr algn="l">
              <a:lnSpc>
                <a:spcPts val="3216"/>
              </a:lnSpc>
              <a:spcBef>
                <a:spcPct val="0"/>
              </a:spcBef>
            </a:pPr>
            <a:r>
              <a:rPr lang="en-US" b="true" sz="2796">
                <a:solidFill>
                  <a:srgbClr val="000000"/>
                </a:solidFill>
                <a:latin typeface="Noto Serif Display Bold"/>
                <a:ea typeface="Noto Serif Display Bold"/>
                <a:cs typeface="Noto Serif Display Bold"/>
                <a:sym typeface="Noto Serif Display Bold"/>
              </a:rPr>
              <a:t>WHO (1999) và sau này IDF đã đưa ra ngưỡng chẩn đoán đái tháo đường và các rối l</a:t>
            </a:r>
            <a:r>
              <a:rPr lang="en-US" b="true" sz="2796">
                <a:solidFill>
                  <a:srgbClr val="000000"/>
                </a:solidFill>
                <a:latin typeface="Noto Serif Display Bold"/>
                <a:ea typeface="Noto Serif Display Bold"/>
                <a:cs typeface="Noto Serif Display Bold"/>
                <a:sym typeface="Noto Serif Display Bold"/>
              </a:rPr>
              <a:t>oạn dung nạp glucose dựa trên xét nghiệm glucose huyết tương hoặc máu toàn phần, được đo ở trạng thái lúc đói và sau nghiệm pháp dung nạp glucose đường uống (OGTT, 75g).</a:t>
            </a:r>
          </a:p>
          <a:p>
            <a:pPr algn="l">
              <a:lnSpc>
                <a:spcPts val="3216"/>
              </a:lnSpc>
              <a:spcBef>
                <a:spcPct val="0"/>
              </a:spcBef>
            </a:pPr>
            <a:r>
              <a:rPr lang="en-US" b="true" sz="2796">
                <a:solidFill>
                  <a:srgbClr val="000000"/>
                </a:solidFill>
                <a:latin typeface="Noto Serif Display Bold"/>
                <a:ea typeface="Noto Serif Display Bold"/>
                <a:cs typeface="Noto Serif Display Bold"/>
                <a:sym typeface="Noto Serif Display Bold"/>
              </a:rPr>
              <a:t>Các giá trị cut-off (theo Table 1):</a:t>
            </a:r>
          </a:p>
          <a:p>
            <a:pPr algn="l">
              <a:lnSpc>
                <a:spcPts val="3216"/>
              </a:lnSpc>
              <a:spcBef>
                <a:spcPct val="0"/>
              </a:spcBef>
            </a:pPr>
            <a:r>
              <a:rPr lang="en-US" b="true" sz="2796">
                <a:solidFill>
                  <a:srgbClr val="000000"/>
                </a:solidFill>
                <a:latin typeface="Noto Serif Display Bold"/>
                <a:ea typeface="Noto Serif Display Bold"/>
                <a:cs typeface="Noto Serif Display Bold"/>
                <a:sym typeface="Noto Serif Display Bold"/>
              </a:rPr>
              <a:t>⦁ Diabetes Mellitus (Đái tháo đường):</a:t>
            </a:r>
          </a:p>
          <a:p>
            <a:pPr algn="l">
              <a:lnSpc>
                <a:spcPts val="3216"/>
              </a:lnSpc>
              <a:spcBef>
                <a:spcPct val="0"/>
              </a:spcBef>
            </a:pPr>
            <a:r>
              <a:rPr lang="en-US" b="true" sz="2796">
                <a:solidFill>
                  <a:srgbClr val="000000"/>
                </a:solidFill>
                <a:latin typeface="Noto Serif Display Bold"/>
                <a:ea typeface="Noto Serif Display Bold"/>
                <a:cs typeface="Noto Serif Display Bold"/>
                <a:sym typeface="Noto Serif Display Bold"/>
              </a:rPr>
              <a:t>⦁ Fasting Plasma Glucose (FPG) ≥ 7.0 mmol/L (126 mg/dL)</a:t>
            </a:r>
          </a:p>
          <a:p>
            <a:pPr algn="l">
              <a:lnSpc>
                <a:spcPts val="3216"/>
              </a:lnSpc>
              <a:spcBef>
                <a:spcPct val="0"/>
              </a:spcBef>
            </a:pPr>
            <a:r>
              <a:rPr lang="en-US" b="true" sz="2796">
                <a:solidFill>
                  <a:srgbClr val="000000"/>
                </a:solidFill>
                <a:latin typeface="Noto Serif Display Bold"/>
                <a:ea typeface="Noto Serif Display Bold"/>
                <a:cs typeface="Noto Serif Display Bold"/>
                <a:sym typeface="Noto Serif Display Bold"/>
              </a:rPr>
              <a:t>⦁ Hoặc 2-hour Plasma Glucose (2h-PG) sau OGTT ≥ 11.1 mmol/L(200 mg/dL)</a:t>
            </a:r>
          </a:p>
          <a:p>
            <a:pPr algn="l">
              <a:lnSpc>
                <a:spcPts val="3216"/>
              </a:lnSpc>
              <a:spcBef>
                <a:spcPct val="0"/>
              </a:spcBef>
            </a:pPr>
            <a:r>
              <a:rPr lang="en-US" b="true" sz="2796">
                <a:solidFill>
                  <a:srgbClr val="000000"/>
                </a:solidFill>
                <a:latin typeface="Noto Serif Display Bold"/>
                <a:ea typeface="Noto Serif Display Bold"/>
                <a:cs typeface="Noto Serif Display Bold"/>
                <a:sym typeface="Noto Serif Display Bold"/>
              </a:rPr>
              <a:t>⦁ Chẩn đoán dựa trên một trong hai tiêu chí trên, hoặc cả hai.</a:t>
            </a:r>
          </a:p>
          <a:p>
            <a:pPr algn="l">
              <a:lnSpc>
                <a:spcPts val="3216"/>
              </a:lnSpc>
              <a:spcBef>
                <a:spcPct val="0"/>
              </a:spcBef>
            </a:pPr>
            <a:r>
              <a:rPr lang="en-US" b="true" sz="2796">
                <a:solidFill>
                  <a:srgbClr val="000000"/>
                </a:solidFill>
                <a:latin typeface="Noto Serif Display Bold"/>
                <a:ea typeface="Noto Serif Display Bold"/>
                <a:cs typeface="Noto Serif Display Bold"/>
                <a:sym typeface="Noto Serif Display Bold"/>
              </a:rPr>
              <a:t>⦁ Impaired Glucose Tolerance (IGT – Rối loạn dung nạp glucose):</a:t>
            </a:r>
          </a:p>
          <a:p>
            <a:pPr algn="l">
              <a:lnSpc>
                <a:spcPts val="3216"/>
              </a:lnSpc>
              <a:spcBef>
                <a:spcPct val="0"/>
              </a:spcBef>
            </a:pPr>
            <a:r>
              <a:rPr lang="en-US" b="true" sz="2796">
                <a:solidFill>
                  <a:srgbClr val="000000"/>
                </a:solidFill>
                <a:latin typeface="Noto Serif Display Bold"/>
                <a:ea typeface="Noto Serif Display Bold"/>
                <a:cs typeface="Noto Serif Display Bold"/>
                <a:sym typeface="Noto Serif Display Bold"/>
              </a:rPr>
              <a:t>⦁ FPG &lt; 7.0 mmol/L (126 mg/dL)</a:t>
            </a:r>
          </a:p>
          <a:p>
            <a:pPr algn="l">
              <a:lnSpc>
                <a:spcPts val="3216"/>
              </a:lnSpc>
              <a:spcBef>
                <a:spcPct val="0"/>
              </a:spcBef>
            </a:pPr>
            <a:r>
              <a:rPr lang="en-US" b="true" sz="2796">
                <a:solidFill>
                  <a:srgbClr val="000000"/>
                </a:solidFill>
                <a:latin typeface="Noto Serif Display Bold"/>
                <a:ea typeface="Noto Serif Display Bold"/>
                <a:cs typeface="Noto Serif Display Bold"/>
                <a:sym typeface="Noto Serif Display Bold"/>
              </a:rPr>
              <a:t>⦁ Và 2h-PG ≥ 7.8 mmol/L (140 mg/dL) nhưng &lt; 11.1 mmol/L (200 mg/dL)</a:t>
            </a:r>
          </a:p>
          <a:p>
            <a:pPr algn="l">
              <a:lnSpc>
                <a:spcPts val="3216"/>
              </a:lnSpc>
              <a:spcBef>
                <a:spcPct val="0"/>
              </a:spcBef>
            </a:pPr>
            <a:r>
              <a:rPr lang="en-US" b="true" sz="2796">
                <a:solidFill>
                  <a:srgbClr val="000000"/>
                </a:solidFill>
                <a:latin typeface="Noto Serif Display Bold"/>
                <a:ea typeface="Noto Serif Display Bold"/>
                <a:cs typeface="Noto Serif Display Bold"/>
                <a:sym typeface="Noto Serif Display Bold"/>
              </a:rPr>
              <a:t>⦁ Impaired Fasting Glycaemia (IFG – Rối loạn glucose máu lúc đói):</a:t>
            </a:r>
          </a:p>
          <a:p>
            <a:pPr algn="l">
              <a:lnSpc>
                <a:spcPts val="3216"/>
              </a:lnSpc>
              <a:spcBef>
                <a:spcPct val="0"/>
              </a:spcBef>
            </a:pPr>
            <a:r>
              <a:rPr lang="en-US" b="true" sz="2796">
                <a:solidFill>
                  <a:srgbClr val="000000"/>
                </a:solidFill>
                <a:latin typeface="Noto Serif Display Bold"/>
                <a:ea typeface="Noto Serif Display Bold"/>
                <a:cs typeface="Noto Serif Display Bold"/>
                <a:sym typeface="Noto Serif Display Bold"/>
              </a:rPr>
              <a:t>⦁ FPG từ 6.1 đến 6.9 mmol/L (110–125 mg/dL)</a:t>
            </a:r>
          </a:p>
          <a:p>
            <a:pPr algn="l">
              <a:lnSpc>
                <a:spcPts val="3216"/>
              </a:lnSpc>
              <a:spcBef>
                <a:spcPct val="0"/>
              </a:spcBef>
            </a:pPr>
            <a:r>
              <a:rPr lang="en-US" b="true" sz="2796">
                <a:solidFill>
                  <a:srgbClr val="000000"/>
                </a:solidFill>
                <a:latin typeface="Noto Serif Display Bold"/>
                <a:ea typeface="Noto Serif Display Bold"/>
                <a:cs typeface="Noto Serif Display Bold"/>
                <a:sym typeface="Noto Serif Display Bold"/>
              </a:rPr>
              <a:t>⦁ Và nếu có, 2h-PG &lt; 7.8 mmol/L (140 mg/dL)</a:t>
            </a:r>
          </a:p>
          <a:p>
            <a:pPr algn="l">
              <a:lnSpc>
                <a:spcPts val="3216"/>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1047750"/>
            <a:ext cx="6638925" cy="587375"/>
          </a:xfrm>
          <a:prstGeom prst="rect">
            <a:avLst/>
          </a:prstGeom>
        </p:spPr>
        <p:txBody>
          <a:bodyPr anchor="t" rtlCol="false" tIns="0" lIns="0" bIns="0" rIns="0">
            <a:spAutoFit/>
          </a:bodyPr>
          <a:lstStyle/>
          <a:p>
            <a:pPr algn="ctr">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2. S</a:t>
            </a:r>
            <a:r>
              <a:rPr lang="en-US" b="true" sz="3999">
                <a:solidFill>
                  <a:srgbClr val="000000"/>
                </a:solidFill>
                <a:latin typeface="Noto Serif Display Bold"/>
                <a:ea typeface="Noto Serif Display Bold"/>
                <a:cs typeface="Noto Serif Display Bold"/>
                <a:sym typeface="Noto Serif Display Bold"/>
              </a:rPr>
              <a:t>o sánh với phân loại cũ</a:t>
            </a:r>
          </a:p>
        </p:txBody>
      </p:sp>
      <p:sp>
        <p:nvSpPr>
          <p:cNvPr name="TextBox 3" id="3"/>
          <p:cNvSpPr txBox="true"/>
          <p:nvPr/>
        </p:nvSpPr>
        <p:spPr>
          <a:xfrm rot="0">
            <a:off x="1028700" y="1957179"/>
            <a:ext cx="14960935" cy="4764468"/>
          </a:xfrm>
          <a:prstGeom prst="rect">
            <a:avLst/>
          </a:prstGeom>
        </p:spPr>
        <p:txBody>
          <a:bodyPr anchor="t" rtlCol="false" tIns="0" lIns="0" bIns="0" rIns="0">
            <a:spAutoFit/>
          </a:bodyPr>
          <a:lstStyle/>
          <a:p>
            <a:pPr algn="l">
              <a:lnSpc>
                <a:spcPts val="3763"/>
              </a:lnSpc>
              <a:spcBef>
                <a:spcPct val="0"/>
              </a:spcBef>
            </a:pPr>
            <a:r>
              <a:rPr lang="en-US" b="true" sz="3272">
                <a:solidFill>
                  <a:srgbClr val="000000"/>
                </a:solidFill>
                <a:latin typeface="Noto Serif Display Bold"/>
                <a:ea typeface="Noto Serif Display Bold"/>
                <a:cs typeface="Noto Serif Display Bold"/>
                <a:sym typeface="Noto Serif Display Bold"/>
              </a:rPr>
              <a:t>Trước đây, thuật ngữ IDDM (Insulin-Dependent Diabetes Mellitus) và NIDDM (N</a:t>
            </a:r>
            <a:r>
              <a:rPr lang="en-US" b="true" sz="3272">
                <a:solidFill>
                  <a:srgbClr val="000000"/>
                </a:solidFill>
                <a:latin typeface="Noto Serif Display Bold"/>
                <a:ea typeface="Noto Serif Display Bold"/>
                <a:cs typeface="Noto Serif Display Bold"/>
                <a:sym typeface="Noto Serif Display Bold"/>
              </a:rPr>
              <a:t>on-Insulin-Dependent Diabetes Mellitus) được sử dụng → dễ gây nhầm lẫn.</a:t>
            </a:r>
          </a:p>
          <a:p>
            <a:pPr algn="l">
              <a:lnSpc>
                <a:spcPts val="3763"/>
              </a:lnSpc>
              <a:spcBef>
                <a:spcPct val="0"/>
              </a:spcBef>
            </a:pPr>
            <a:r>
              <a:rPr lang="en-US" b="true" sz="3272">
                <a:solidFill>
                  <a:srgbClr val="000000"/>
                </a:solidFill>
                <a:latin typeface="Noto Serif Display Bold"/>
                <a:ea typeface="Noto Serif Display Bold"/>
                <a:cs typeface="Noto Serif Display Bold"/>
                <a:sym typeface="Noto Serif Display Bold"/>
              </a:rPr>
              <a:t>Phân loại mới dùng Type 1, Type 2, GDM, và các dạng khác dựa trên cơ chế bệnh sinh thay vì phương thức điều trị.</a:t>
            </a:r>
          </a:p>
          <a:p>
            <a:pPr algn="l">
              <a:lnSpc>
                <a:spcPts val="3763"/>
              </a:lnSpc>
              <a:spcBef>
                <a:spcPct val="0"/>
              </a:spcBef>
            </a:pPr>
            <a:r>
              <a:rPr lang="en-US" b="true" sz="3272">
                <a:solidFill>
                  <a:srgbClr val="000000"/>
                </a:solidFill>
                <a:latin typeface="Noto Serif Display Bold"/>
                <a:ea typeface="Noto Serif Display Bold"/>
                <a:cs typeface="Noto Serif Display Bold"/>
                <a:sym typeface="Noto Serif Display Bold"/>
              </a:rPr>
              <a:t>Bổ sung nhóm IFG để phân biệt rõ bệnh nhân có glucose đói tăng nhẹ nhưng chưa đủ ngưỡng chẩn đoán ĐTĐ.</a:t>
            </a:r>
          </a:p>
          <a:p>
            <a:pPr algn="l">
              <a:lnSpc>
                <a:spcPts val="3763"/>
              </a:lnSpc>
              <a:spcBef>
                <a:spcPct val="0"/>
              </a:spcBef>
            </a:pPr>
            <a:r>
              <a:rPr lang="en-US" b="true" sz="3272">
                <a:solidFill>
                  <a:srgbClr val="000000"/>
                </a:solidFill>
                <a:latin typeface="Noto Serif Display Bold"/>
                <a:ea typeface="Noto Serif Display Bold"/>
                <a:cs typeface="Noto Serif Display Bold"/>
                <a:sym typeface="Noto Serif Display Bold"/>
              </a:rPr>
              <a:t>Nhấn mạnh OGTT (75g glucose, đo sau 2 giờ) vẫn là tiêu chuẩn quan trọng để phát hiện IGT và GDM.</a:t>
            </a:r>
          </a:p>
          <a:p>
            <a:pPr algn="l">
              <a:lnSpc>
                <a:spcPts val="3763"/>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3779555" y="1898927"/>
            <a:ext cx="10462191" cy="5716840"/>
          </a:xfrm>
          <a:custGeom>
            <a:avLst/>
            <a:gdLst/>
            <a:ahLst/>
            <a:cxnLst/>
            <a:rect r="r" b="b" t="t" l="l"/>
            <a:pathLst>
              <a:path h="5716840" w="10462191">
                <a:moveTo>
                  <a:pt x="0" y="0"/>
                </a:moveTo>
                <a:lnTo>
                  <a:pt x="10462190" y="0"/>
                </a:lnTo>
                <a:lnTo>
                  <a:pt x="10462190" y="5716840"/>
                </a:lnTo>
                <a:lnTo>
                  <a:pt x="0" y="5716840"/>
                </a:lnTo>
                <a:lnTo>
                  <a:pt x="0" y="0"/>
                </a:lnTo>
                <a:close/>
              </a:path>
            </a:pathLst>
          </a:custGeom>
          <a:blipFill>
            <a:blip r:embed="rId2"/>
            <a:stretch>
              <a:fillRect l="0" t="0" r="0" b="0"/>
            </a:stretch>
          </a:blipFill>
        </p:spPr>
      </p:sp>
      <p:sp>
        <p:nvSpPr>
          <p:cNvPr name="TextBox 3" id="3"/>
          <p:cNvSpPr txBox="true"/>
          <p:nvPr/>
        </p:nvSpPr>
        <p:spPr>
          <a:xfrm rot="0">
            <a:off x="1028700" y="1047750"/>
            <a:ext cx="7981950" cy="1168400"/>
          </a:xfrm>
          <a:prstGeom prst="rect">
            <a:avLst/>
          </a:prstGeom>
        </p:spPr>
        <p:txBody>
          <a:bodyPr anchor="t" rtlCol="false" tIns="0" lIns="0" bIns="0" rIns="0">
            <a:spAutoFit/>
          </a:bodyPr>
          <a:lstStyle/>
          <a:p>
            <a:pPr algn="ctr">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3. Minh</a:t>
            </a:r>
            <a:r>
              <a:rPr lang="en-US" b="true" sz="3999">
                <a:solidFill>
                  <a:srgbClr val="000000"/>
                </a:solidFill>
                <a:latin typeface="Noto Serif Display Bold"/>
                <a:ea typeface="Noto Serif Display Bold"/>
                <a:cs typeface="Noto Serif Display Bold"/>
                <a:sym typeface="Noto Serif Display Bold"/>
              </a:rPr>
              <a:t> họa bằng bảng (Table 1)</a:t>
            </a:r>
          </a:p>
          <a:p>
            <a:pPr algn="ctr">
              <a:lnSpc>
                <a:spcPts val="4599"/>
              </a:lnSpc>
              <a:spcBef>
                <a:spcPct val="0"/>
              </a:spcBef>
            </a:pPr>
          </a:p>
        </p:txBody>
      </p:sp>
      <p:sp>
        <p:nvSpPr>
          <p:cNvPr name="TextBox 4" id="4"/>
          <p:cNvSpPr txBox="true"/>
          <p:nvPr/>
        </p:nvSpPr>
        <p:spPr>
          <a:xfrm rot="0">
            <a:off x="4726271" y="7841820"/>
            <a:ext cx="8001542" cy="573675"/>
          </a:xfrm>
          <a:prstGeom prst="rect">
            <a:avLst/>
          </a:prstGeom>
        </p:spPr>
        <p:txBody>
          <a:bodyPr anchor="t" rtlCol="false" tIns="0" lIns="0" bIns="0" rIns="0">
            <a:spAutoFit/>
          </a:bodyPr>
          <a:lstStyle/>
          <a:p>
            <a:pPr algn="ctr">
              <a:lnSpc>
                <a:spcPts val="2222"/>
              </a:lnSpc>
              <a:spcBef>
                <a:spcPct val="0"/>
              </a:spcBef>
            </a:pPr>
            <a:r>
              <a:rPr lang="en-US" b="true" sz="1932">
                <a:solidFill>
                  <a:srgbClr val="000000"/>
                </a:solidFill>
                <a:latin typeface="Noto Serif Display Bold"/>
                <a:ea typeface="Noto Serif Display Bold"/>
                <a:cs typeface="Noto Serif Display Bold"/>
                <a:sym typeface="Noto Serif Display Bold"/>
              </a:rPr>
              <a:t>Table 1. Values for diagnosis of diabetes mellitus and other categories of hyperglycaemia (WHO, 1999)</a:t>
            </a:r>
          </a:p>
        </p:txBody>
      </p:sp>
      <p:sp>
        <p:nvSpPr>
          <p:cNvPr name="TextBox 5" id="5"/>
          <p:cNvSpPr txBox="true"/>
          <p:nvPr/>
        </p:nvSpPr>
        <p:spPr>
          <a:xfrm rot="0">
            <a:off x="3779555" y="8651073"/>
            <a:ext cx="10462191" cy="1635927"/>
          </a:xfrm>
          <a:prstGeom prst="rect">
            <a:avLst/>
          </a:prstGeom>
        </p:spPr>
        <p:txBody>
          <a:bodyPr anchor="t" rtlCol="false" tIns="0" lIns="0" bIns="0" rIns="0">
            <a:spAutoFit/>
          </a:bodyPr>
          <a:lstStyle/>
          <a:p>
            <a:pPr algn="ctr">
              <a:lnSpc>
                <a:spcPts val="1849"/>
              </a:lnSpc>
              <a:spcBef>
                <a:spcPct val="0"/>
              </a:spcBef>
            </a:pPr>
            <a:r>
              <a:rPr lang="en-US" b="true" sz="1608">
                <a:solidFill>
                  <a:srgbClr val="000000"/>
                </a:solidFill>
                <a:latin typeface="Noto Serif Display Bold"/>
                <a:ea typeface="Noto Serif Display Bold"/>
                <a:cs typeface="Noto Serif Display Bold"/>
                <a:sym typeface="Noto Serif Display Bold"/>
              </a:rPr>
              <a:t>⦁ Ch</a:t>
            </a:r>
            <a:r>
              <a:rPr lang="en-US" b="true" sz="1608">
                <a:solidFill>
                  <a:srgbClr val="000000"/>
                </a:solidFill>
                <a:latin typeface="Noto Serif Display Bold"/>
                <a:ea typeface="Noto Serif Display Bold"/>
                <a:cs typeface="Noto Serif Display Bold"/>
                <a:sym typeface="Noto Serif Display Bold"/>
              </a:rPr>
              <a:t>o thấy ngưỡng chẩn đoán dựa trên glucose máu toàn phần và huyết tương, cả tĩnh mạch và mao mạch.</a:t>
            </a:r>
          </a:p>
          <a:p>
            <a:pPr algn="ctr">
              <a:lnSpc>
                <a:spcPts val="1849"/>
              </a:lnSpc>
              <a:spcBef>
                <a:spcPct val="0"/>
              </a:spcBef>
            </a:pPr>
            <a:r>
              <a:rPr lang="en-US" b="true" sz="1608">
                <a:solidFill>
                  <a:srgbClr val="000000"/>
                </a:solidFill>
                <a:latin typeface="Noto Serif Display Bold"/>
                <a:ea typeface="Noto Serif Display Bold"/>
                <a:cs typeface="Noto Serif Display Bold"/>
                <a:sym typeface="Noto Serif Display Bold"/>
              </a:rPr>
              <a:t>⦁ Giúp phân biệt:</a:t>
            </a:r>
          </a:p>
          <a:p>
            <a:pPr algn="ctr">
              <a:lnSpc>
                <a:spcPts val="1849"/>
              </a:lnSpc>
              <a:spcBef>
                <a:spcPct val="0"/>
              </a:spcBef>
            </a:pPr>
            <a:r>
              <a:rPr lang="en-US" b="true" sz="1608">
                <a:solidFill>
                  <a:srgbClr val="000000"/>
                </a:solidFill>
                <a:latin typeface="Noto Serif Display Bold"/>
                <a:ea typeface="Noto Serif Display Bold"/>
                <a:cs typeface="Noto Serif Display Bold"/>
                <a:sym typeface="Noto Serif Display Bold"/>
              </a:rPr>
              <a:t>⦁ Diabetes Mellitus: FPG ≥ 7.0 hoặc 2h-PG ≥ 11.1 mmol/L</a:t>
            </a:r>
          </a:p>
          <a:p>
            <a:pPr algn="ctr">
              <a:lnSpc>
                <a:spcPts val="1849"/>
              </a:lnSpc>
              <a:spcBef>
                <a:spcPct val="0"/>
              </a:spcBef>
            </a:pPr>
            <a:r>
              <a:rPr lang="en-US" b="true" sz="1608">
                <a:solidFill>
                  <a:srgbClr val="000000"/>
                </a:solidFill>
                <a:latin typeface="Noto Serif Display Bold"/>
                <a:ea typeface="Noto Serif Display Bold"/>
                <a:cs typeface="Noto Serif Display Bold"/>
                <a:sym typeface="Noto Serif Display Bold"/>
              </a:rPr>
              <a:t>⦁ IGT: 2h-PG ≥ 7.8 nhưng &lt; 11.1 mmol/L</a:t>
            </a:r>
          </a:p>
          <a:p>
            <a:pPr algn="ctr">
              <a:lnSpc>
                <a:spcPts val="1849"/>
              </a:lnSpc>
              <a:spcBef>
                <a:spcPct val="0"/>
              </a:spcBef>
            </a:pPr>
            <a:r>
              <a:rPr lang="en-US" b="true" sz="1608">
                <a:solidFill>
                  <a:srgbClr val="000000"/>
                </a:solidFill>
                <a:latin typeface="Noto Serif Display Bold"/>
                <a:ea typeface="Noto Serif Display Bold"/>
                <a:cs typeface="Noto Serif Display Bold"/>
                <a:sym typeface="Noto Serif Display Bold"/>
              </a:rPr>
              <a:t>⦁ IFG: FPG từ 6.1 – 6.9 mmol/L</a:t>
            </a:r>
          </a:p>
          <a:p>
            <a:pPr algn="ctr">
              <a:lnSpc>
                <a:spcPts val="184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02B30"/>
        </a:solidFill>
      </p:bgPr>
    </p:bg>
    <p:spTree>
      <p:nvGrpSpPr>
        <p:cNvPr id="1" name=""/>
        <p:cNvGrpSpPr/>
        <p:nvPr/>
      </p:nvGrpSpPr>
      <p:grpSpPr>
        <a:xfrm>
          <a:off x="0" y="0"/>
          <a:ext cx="0" cy="0"/>
          <a:chOff x="0" y="0"/>
          <a:chExt cx="0" cy="0"/>
        </a:xfrm>
      </p:grpSpPr>
      <p:sp>
        <p:nvSpPr>
          <p:cNvPr name="Freeform 2" id="2"/>
          <p:cNvSpPr/>
          <p:nvPr/>
        </p:nvSpPr>
        <p:spPr>
          <a:xfrm flipH="false" flipV="false" rot="-961607">
            <a:off x="13657874" y="-4959564"/>
            <a:ext cx="7202852" cy="7163563"/>
          </a:xfrm>
          <a:custGeom>
            <a:avLst/>
            <a:gdLst/>
            <a:ahLst/>
            <a:cxnLst/>
            <a:rect r="r" b="b" t="t" l="l"/>
            <a:pathLst>
              <a:path h="7163563" w="7202852">
                <a:moveTo>
                  <a:pt x="0" y="0"/>
                </a:moveTo>
                <a:lnTo>
                  <a:pt x="7202852" y="0"/>
                </a:lnTo>
                <a:lnTo>
                  <a:pt x="7202852" y="7163563"/>
                </a:lnTo>
                <a:lnTo>
                  <a:pt x="0" y="7163563"/>
                </a:lnTo>
                <a:lnTo>
                  <a:pt x="0" y="0"/>
                </a:lnTo>
                <a:close/>
              </a:path>
            </a:pathLst>
          </a:custGeom>
          <a:blipFill>
            <a:blip r:embed="rId2">
              <a:alphaModFix amt="5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61607">
            <a:off x="-4799577" y="7045791"/>
            <a:ext cx="7202852" cy="7163563"/>
          </a:xfrm>
          <a:custGeom>
            <a:avLst/>
            <a:gdLst/>
            <a:ahLst/>
            <a:cxnLst/>
            <a:rect r="r" b="b" t="t" l="l"/>
            <a:pathLst>
              <a:path h="7163563" w="7202852">
                <a:moveTo>
                  <a:pt x="0" y="0"/>
                </a:moveTo>
                <a:lnTo>
                  <a:pt x="7202852" y="0"/>
                </a:lnTo>
                <a:lnTo>
                  <a:pt x="7202852" y="7163563"/>
                </a:lnTo>
                <a:lnTo>
                  <a:pt x="0" y="7163563"/>
                </a:lnTo>
                <a:lnTo>
                  <a:pt x="0" y="0"/>
                </a:lnTo>
                <a:close/>
              </a:path>
            </a:pathLst>
          </a:custGeom>
          <a:blipFill>
            <a:blip r:embed="rId2">
              <a:alphaModFix amt="55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248094" y="2887641"/>
            <a:ext cx="16230600" cy="4824094"/>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2. Using the ADAP Learning Algorithm to Forecast the Onset of Diabetes Mellitus</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102B30"/>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7742277" cy="887095"/>
          </a:xfrm>
          <a:prstGeom prst="rect">
            <a:avLst/>
          </a:prstGeom>
        </p:spPr>
        <p:txBody>
          <a:bodyPr anchor="t" rtlCol="false" tIns="0" lIns="0" bIns="0" rIns="0">
            <a:spAutoFit/>
          </a:bodyPr>
          <a:lstStyle/>
          <a:p>
            <a:pPr algn="ctr" marL="1122679" indent="-561340" lvl="1">
              <a:lnSpc>
                <a:spcPts val="7279"/>
              </a:lnSpc>
              <a:buAutoNum type="arabicPeriod" startAt="1"/>
            </a:pPr>
            <a:r>
              <a:rPr lang="en-US" b="true" sz="5199">
                <a:solidFill>
                  <a:srgbClr val="FFFFFF"/>
                </a:solidFill>
                <a:latin typeface="Canva Sans Bold"/>
                <a:ea typeface="Canva Sans Bold"/>
                <a:cs typeface="Canva Sans Bold"/>
                <a:sym typeface="Canva Sans Bold"/>
              </a:rPr>
              <a:t>Mục</a:t>
            </a:r>
            <a:r>
              <a:rPr lang="en-US" b="true" sz="5199">
                <a:solidFill>
                  <a:srgbClr val="FFFFFF"/>
                </a:solidFill>
                <a:latin typeface="Canva Sans Bold"/>
                <a:ea typeface="Canva Sans Bold"/>
                <a:cs typeface="Canva Sans Bold"/>
                <a:sym typeface="Canva Sans Bold"/>
              </a:rPr>
              <a:t> tiêu nghiên cứu</a:t>
            </a:r>
          </a:p>
        </p:txBody>
      </p:sp>
      <p:sp>
        <p:nvSpPr>
          <p:cNvPr name="TextBox 3" id="3"/>
          <p:cNvSpPr txBox="true"/>
          <p:nvPr/>
        </p:nvSpPr>
        <p:spPr>
          <a:xfrm rot="0">
            <a:off x="1272217" y="2343739"/>
            <a:ext cx="15460257" cy="23806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FFFFFF"/>
                </a:solidFill>
                <a:latin typeface="Canva Sans"/>
                <a:ea typeface="Canva Sans"/>
                <a:cs typeface="Canva Sans"/>
                <a:sym typeface="Canva Sans"/>
              </a:rPr>
              <a:t>Kiểm tra khả năng </a:t>
            </a:r>
            <a:r>
              <a:rPr lang="en-US" sz="3399">
                <a:solidFill>
                  <a:srgbClr val="FFFFFF"/>
                </a:solidFill>
                <a:latin typeface="Canva Sans"/>
                <a:ea typeface="Canva Sans"/>
                <a:cs typeface="Canva Sans"/>
                <a:sym typeface="Canva Sans"/>
              </a:rPr>
              <a:t>ADAP (Adaptive Learning Algorithm) dự đoán nguy cơ tiểu đường type 2 (NIDDM) trong 5 năm</a:t>
            </a:r>
          </a:p>
          <a:p>
            <a:pPr algn="l" marL="734059" indent="-367030" lvl="1">
              <a:lnSpc>
                <a:spcPts val="4759"/>
              </a:lnSpc>
              <a:buFont typeface="Arial"/>
              <a:buChar char="•"/>
            </a:pPr>
            <a:r>
              <a:rPr lang="en-US" sz="3399">
                <a:solidFill>
                  <a:srgbClr val="FFFFFF"/>
                </a:solidFill>
                <a:latin typeface="Canva Sans"/>
                <a:ea typeface="Canva Sans"/>
                <a:cs typeface="Canva Sans"/>
                <a:sym typeface="Canva Sans"/>
              </a:rPr>
              <a:t>s</a:t>
            </a:r>
            <a:r>
              <a:rPr lang="en-US" sz="3399">
                <a:solidFill>
                  <a:srgbClr val="FFFFFF"/>
                </a:solidFill>
                <a:latin typeface="Canva Sans"/>
                <a:ea typeface="Canva Sans"/>
                <a:cs typeface="Canva Sans"/>
                <a:sym typeface="Canva Sans"/>
              </a:rPr>
              <a:t>o sánh hiệu năng với các phương pháp truyền thống</a:t>
            </a:r>
          </a:p>
          <a:p>
            <a:pPr algn="ctr">
              <a:lnSpc>
                <a:spcPts val="4759"/>
              </a:lnSpc>
            </a:pP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102B30"/>
        </a:solidFill>
      </p:bgPr>
    </p:bg>
    <p:spTree>
      <p:nvGrpSpPr>
        <p:cNvPr id="1" name=""/>
        <p:cNvGrpSpPr/>
        <p:nvPr/>
      </p:nvGrpSpPr>
      <p:grpSpPr>
        <a:xfrm>
          <a:off x="0" y="0"/>
          <a:ext cx="0" cy="0"/>
          <a:chOff x="0" y="0"/>
          <a:chExt cx="0" cy="0"/>
        </a:xfrm>
      </p:grpSpPr>
      <p:sp>
        <p:nvSpPr>
          <p:cNvPr name="TextBox 2" id="2"/>
          <p:cNvSpPr txBox="true"/>
          <p:nvPr/>
        </p:nvSpPr>
        <p:spPr>
          <a:xfrm rot="0">
            <a:off x="1760013" y="952500"/>
            <a:ext cx="15309190" cy="4918710"/>
          </a:xfrm>
          <a:prstGeom prst="rect">
            <a:avLst/>
          </a:prstGeom>
        </p:spPr>
        <p:txBody>
          <a:bodyPr anchor="t" rtlCol="false" tIns="0" lIns="0" bIns="0" rIns="0">
            <a:spAutoFit/>
          </a:bodyPr>
          <a:lstStyle/>
          <a:p>
            <a:pPr algn="l">
              <a:lnSpc>
                <a:spcPts val="5319"/>
              </a:lnSpc>
            </a:pPr>
            <a:r>
              <a:rPr lang="en-US" sz="3799" b="true">
                <a:solidFill>
                  <a:srgbClr val="FFFFFF"/>
                </a:solidFill>
                <a:latin typeface="Canva Sans Bold"/>
                <a:ea typeface="Canva Sans Bold"/>
                <a:cs typeface="Canva Sans Bold"/>
                <a:sym typeface="Canva Sans Bold"/>
              </a:rPr>
              <a:t>So sánh hiệu năng</a:t>
            </a:r>
          </a:p>
          <a:p>
            <a:pPr algn="ctr">
              <a:lnSpc>
                <a:spcPts val="5319"/>
              </a:lnSpc>
            </a:pPr>
          </a:p>
          <a:p>
            <a:pPr algn="l">
              <a:lnSpc>
                <a:spcPts val="4759"/>
              </a:lnSpc>
            </a:pPr>
            <a:r>
              <a:rPr lang="en-US" sz="3399">
                <a:solidFill>
                  <a:srgbClr val="FFFFFF"/>
                </a:solidFill>
                <a:latin typeface="Canva Sans"/>
                <a:ea typeface="Canva Sans"/>
                <a:cs typeface="Canva Sans"/>
                <a:sym typeface="Canva Sans"/>
              </a:rPr>
              <a:t>ADAP (Adaptive Learning Algorithm)</a:t>
            </a:r>
          </a:p>
          <a:p>
            <a:pPr algn="l" marL="734059" indent="-367030" lvl="1">
              <a:lnSpc>
                <a:spcPts val="4759"/>
              </a:lnSpc>
              <a:buFont typeface="Arial"/>
              <a:buChar char="•"/>
            </a:pPr>
            <a:r>
              <a:rPr lang="en-US" sz="3399">
                <a:solidFill>
                  <a:srgbClr val="FFFFFF"/>
                </a:solidFill>
                <a:latin typeface="Canva Sans"/>
                <a:ea typeface="Canva Sans"/>
                <a:cs typeface="Canva Sans"/>
                <a:sym typeface="Canva Sans"/>
              </a:rPr>
              <a:t>Sensitivity = 76%</a:t>
            </a:r>
          </a:p>
          <a:p>
            <a:pPr algn="l" marL="734059" indent="-367030" lvl="1">
              <a:lnSpc>
                <a:spcPts val="4759"/>
              </a:lnSpc>
              <a:buFont typeface="Arial"/>
              <a:buChar char="•"/>
            </a:pPr>
            <a:r>
              <a:rPr lang="en-US" sz="3399">
                <a:solidFill>
                  <a:srgbClr val="FFFFFF"/>
                </a:solidFill>
                <a:latin typeface="Canva Sans"/>
                <a:ea typeface="Canva Sans"/>
                <a:cs typeface="Canva Sans"/>
                <a:sym typeface="Canva Sans"/>
              </a:rPr>
              <a:t>Specificity = 76%</a:t>
            </a:r>
          </a:p>
          <a:p>
            <a:pPr algn="l" marL="734059" indent="-367030" lvl="1">
              <a:lnSpc>
                <a:spcPts val="4759"/>
              </a:lnSpc>
              <a:buFont typeface="Arial"/>
              <a:buChar char="•"/>
            </a:pPr>
            <a:r>
              <a:rPr lang="en-US" sz="3399">
                <a:solidFill>
                  <a:srgbClr val="FFFFFF"/>
                </a:solidFill>
                <a:latin typeface="Canva Sans"/>
                <a:ea typeface="Canva Sans"/>
                <a:cs typeface="Canva Sans"/>
                <a:sym typeface="Canva Sans"/>
              </a:rPr>
              <a:t>ROC</a:t>
            </a:r>
            <a:r>
              <a:rPr lang="en-US" sz="3399">
                <a:solidFill>
                  <a:srgbClr val="FFFFFF"/>
                </a:solidFill>
                <a:latin typeface="Canva Sans"/>
                <a:ea typeface="Canva Sans"/>
                <a:cs typeface="Canva Sans"/>
                <a:sym typeface="Canva Sans"/>
              </a:rPr>
              <a:t> curve: bẻ cong rõ, &gt; random</a:t>
            </a:r>
          </a:p>
          <a:p>
            <a:pPr algn="ctr">
              <a:lnSpc>
                <a:spcPts val="4759"/>
              </a:lnSpc>
            </a:pPr>
          </a:p>
          <a:p>
            <a:pPr algn="ctr">
              <a:lnSpc>
                <a:spcPts val="4759"/>
              </a:lnSpc>
            </a:pPr>
          </a:p>
        </p:txBody>
      </p:sp>
      <p:sp>
        <p:nvSpPr>
          <p:cNvPr name="TextBox 3" id="3"/>
          <p:cNvSpPr txBox="true"/>
          <p:nvPr/>
        </p:nvSpPr>
        <p:spPr>
          <a:xfrm rot="0">
            <a:off x="1537586" y="5804535"/>
            <a:ext cx="15531617" cy="3580765"/>
          </a:xfrm>
          <a:prstGeom prst="rect">
            <a:avLst/>
          </a:prstGeom>
        </p:spPr>
        <p:txBody>
          <a:bodyPr anchor="t" rtlCol="false" tIns="0" lIns="0" bIns="0" rIns="0">
            <a:spAutoFit/>
          </a:bodyPr>
          <a:lstStyle/>
          <a:p>
            <a:pPr algn="l">
              <a:lnSpc>
                <a:spcPts val="4759"/>
              </a:lnSpc>
            </a:pPr>
            <a:r>
              <a:rPr lang="en-US" sz="3399" b="true">
                <a:solidFill>
                  <a:srgbClr val="FFFFFF"/>
                </a:solidFill>
                <a:latin typeface="Canva Sans Bold"/>
                <a:ea typeface="Canva Sans Bold"/>
                <a:cs typeface="Canva Sans Bold"/>
                <a:sym typeface="Canva Sans Bold"/>
              </a:rPr>
              <a:t>Hồi quy Logistic</a:t>
            </a:r>
          </a:p>
          <a:p>
            <a:pPr algn="ctr">
              <a:lnSpc>
                <a:spcPts val="4759"/>
              </a:lnSpc>
            </a:pPr>
          </a:p>
          <a:p>
            <a:pPr algn="l" marL="734059" indent="-367030" lvl="1">
              <a:lnSpc>
                <a:spcPts val="4759"/>
              </a:lnSpc>
              <a:buFont typeface="Arial"/>
              <a:buChar char="•"/>
            </a:pPr>
            <a:r>
              <a:rPr lang="en-US" sz="3399">
                <a:solidFill>
                  <a:srgbClr val="FFFFFF"/>
                </a:solidFill>
                <a:latin typeface="Canva Sans"/>
                <a:ea typeface="Canva Sans"/>
                <a:cs typeface="Canva Sans"/>
                <a:sym typeface="Canva Sans"/>
              </a:rPr>
              <a:t>Hiệu năng trung bình, </a:t>
            </a:r>
            <a:r>
              <a:rPr lang="en-US" sz="3399">
                <a:solidFill>
                  <a:srgbClr val="FFFFFF"/>
                </a:solidFill>
                <a:latin typeface="Canva Sans"/>
                <a:ea typeface="Canva Sans"/>
                <a:cs typeface="Canva Sans"/>
                <a:sym typeface="Canva Sans"/>
              </a:rPr>
              <a:t>dễ diễn giải</a:t>
            </a:r>
          </a:p>
          <a:p>
            <a:pPr algn="l" marL="734059" indent="-367030" lvl="1">
              <a:lnSpc>
                <a:spcPts val="4759"/>
              </a:lnSpc>
              <a:buFont typeface="Arial"/>
              <a:buChar char="•"/>
            </a:pPr>
            <a:r>
              <a:rPr lang="en-US" sz="3399">
                <a:solidFill>
                  <a:srgbClr val="FFFFFF"/>
                </a:solidFill>
                <a:latin typeface="Canva Sans"/>
                <a:ea typeface="Canva Sans"/>
                <a:cs typeface="Canva Sans"/>
                <a:sym typeface="Canva Sans"/>
              </a:rPr>
              <a:t>Nhạy/đặc hiệu thường thấp hơn ADAP một chút</a:t>
            </a:r>
          </a:p>
          <a:p>
            <a:pPr algn="l" marL="734059" indent="-367030" lvl="1">
              <a:lnSpc>
                <a:spcPts val="4759"/>
              </a:lnSpc>
              <a:buFont typeface="Arial"/>
              <a:buChar char="•"/>
            </a:pPr>
            <a:r>
              <a:rPr lang="en-US" sz="3399">
                <a:solidFill>
                  <a:srgbClr val="FFFFFF"/>
                </a:solidFill>
                <a:latin typeface="Canva Sans"/>
                <a:ea typeface="Canva Sans"/>
                <a:cs typeface="Canva Sans"/>
                <a:sym typeface="Canva Sans"/>
              </a:rPr>
              <a:t>Giả định tuyến tính → có thể bỏ sót quan hệ phi tuyến</a:t>
            </a:r>
          </a:p>
          <a:p>
            <a:pPr algn="ctr">
              <a:lnSpc>
                <a:spcPts val="4759"/>
              </a:lnSpc>
            </a:pP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102B30"/>
        </a:solidFill>
      </p:bgPr>
    </p:bg>
    <p:spTree>
      <p:nvGrpSpPr>
        <p:cNvPr id="1" name=""/>
        <p:cNvGrpSpPr/>
        <p:nvPr/>
      </p:nvGrpSpPr>
      <p:grpSpPr>
        <a:xfrm>
          <a:off x="0" y="0"/>
          <a:ext cx="0" cy="0"/>
          <a:chOff x="0" y="0"/>
          <a:chExt cx="0" cy="0"/>
        </a:xfrm>
      </p:grpSpPr>
      <p:sp>
        <p:nvSpPr>
          <p:cNvPr name="TextBox 2" id="2"/>
          <p:cNvSpPr txBox="true"/>
          <p:nvPr/>
        </p:nvSpPr>
        <p:spPr>
          <a:xfrm rot="0">
            <a:off x="1028700" y="962025"/>
            <a:ext cx="15904002" cy="3133090"/>
          </a:xfrm>
          <a:prstGeom prst="rect">
            <a:avLst/>
          </a:prstGeom>
        </p:spPr>
        <p:txBody>
          <a:bodyPr anchor="t" rtlCol="false" tIns="0" lIns="0" bIns="0" rIns="0">
            <a:spAutoFit/>
          </a:bodyPr>
          <a:lstStyle/>
          <a:p>
            <a:pPr algn="just">
              <a:lnSpc>
                <a:spcPts val="4759"/>
              </a:lnSpc>
            </a:pPr>
            <a:r>
              <a:rPr lang="en-US" sz="3399" b="true">
                <a:solidFill>
                  <a:srgbClr val="FFFFFF"/>
                </a:solidFill>
                <a:latin typeface="Canva Sans Bold"/>
                <a:ea typeface="Canva Sans Bold"/>
                <a:cs typeface="Canva Sans Bold"/>
                <a:sym typeface="Canva Sans Bold"/>
              </a:rPr>
              <a:t>Perceptron tuyến tính</a:t>
            </a:r>
          </a:p>
          <a:p>
            <a:pPr algn="just" marL="734059" indent="-367030" lvl="1">
              <a:lnSpc>
                <a:spcPts val="5983"/>
              </a:lnSpc>
              <a:buFont typeface="Arial"/>
              <a:buChar char="•"/>
            </a:pPr>
            <a:r>
              <a:rPr lang="en-US" sz="3399">
                <a:solidFill>
                  <a:srgbClr val="FFFFFF"/>
                </a:solidFill>
                <a:latin typeface="Canva Sans"/>
                <a:ea typeface="Canva Sans"/>
                <a:cs typeface="Canva Sans"/>
                <a:sym typeface="Canva Sans"/>
              </a:rPr>
              <a:t>Đơn giản, </a:t>
            </a:r>
            <a:r>
              <a:rPr lang="en-US" sz="3399">
                <a:solidFill>
                  <a:srgbClr val="FFFFFF"/>
                </a:solidFill>
                <a:latin typeface="Canva Sans"/>
                <a:ea typeface="Canva Sans"/>
                <a:cs typeface="Canva Sans"/>
                <a:sym typeface="Canva Sans"/>
              </a:rPr>
              <a:t>dễ huấn luyện</a:t>
            </a:r>
          </a:p>
          <a:p>
            <a:pPr algn="just" marL="734059" indent="-367030" lvl="1">
              <a:lnSpc>
                <a:spcPts val="4759"/>
              </a:lnSpc>
              <a:buFont typeface="Arial"/>
              <a:buChar char="•"/>
            </a:pPr>
            <a:r>
              <a:rPr lang="en-US" sz="3399">
                <a:solidFill>
                  <a:srgbClr val="FFFFFF"/>
                </a:solidFill>
                <a:latin typeface="Canva Sans"/>
                <a:ea typeface="Canva Sans"/>
                <a:cs typeface="Canva Sans"/>
                <a:sym typeface="Canva Sans"/>
              </a:rPr>
              <a:t>Khó xử lý dữ liệu phi tuyến (đa yếu tố, ngưỡng)</a:t>
            </a:r>
          </a:p>
          <a:p>
            <a:pPr algn="just" marL="734059" indent="-367030" lvl="1">
              <a:lnSpc>
                <a:spcPts val="4759"/>
              </a:lnSpc>
              <a:buFont typeface="Arial"/>
              <a:buChar char="•"/>
            </a:pPr>
            <a:r>
              <a:rPr lang="en-US" sz="3399">
                <a:solidFill>
                  <a:srgbClr val="FFFFFF"/>
                </a:solidFill>
                <a:latin typeface="Canva Sans"/>
                <a:ea typeface="Canva Sans"/>
                <a:cs typeface="Canva Sans"/>
                <a:sym typeface="Canva Sans"/>
              </a:rPr>
              <a:t>Độ chính xác thấp hơn ADAP và Logistic</a:t>
            </a:r>
          </a:p>
          <a:p>
            <a:pPr algn="just">
              <a:lnSpc>
                <a:spcPts val="4759"/>
              </a:lnSpc>
            </a:pPr>
          </a:p>
        </p:txBody>
      </p:sp>
      <p:sp>
        <p:nvSpPr>
          <p:cNvPr name="TextBox 3" id="3"/>
          <p:cNvSpPr txBox="true"/>
          <p:nvPr/>
        </p:nvSpPr>
        <p:spPr>
          <a:xfrm rot="0">
            <a:off x="1028700" y="4689639"/>
            <a:ext cx="14926270" cy="3253613"/>
          </a:xfrm>
          <a:prstGeom prst="rect">
            <a:avLst/>
          </a:prstGeom>
        </p:spPr>
        <p:txBody>
          <a:bodyPr anchor="t" rtlCol="false" tIns="0" lIns="0" bIns="0" rIns="0">
            <a:spAutoFit/>
          </a:bodyPr>
          <a:lstStyle/>
          <a:p>
            <a:pPr algn="l">
              <a:lnSpc>
                <a:spcPts val="5235"/>
              </a:lnSpc>
            </a:pPr>
            <a:r>
              <a:rPr lang="en-US" sz="3399" b="true">
                <a:solidFill>
                  <a:srgbClr val="FFFFFF"/>
                </a:solidFill>
                <a:latin typeface="Canva Sans Bold"/>
                <a:ea typeface="Canva Sans Bold"/>
                <a:cs typeface="Canva Sans Bold"/>
                <a:sym typeface="Canva Sans Bold"/>
              </a:rPr>
              <a:t>Kết luận:</a:t>
            </a:r>
          </a:p>
          <a:p>
            <a:pPr algn="l" marL="734059" indent="-367030" lvl="1">
              <a:lnSpc>
                <a:spcPts val="5235"/>
              </a:lnSpc>
              <a:buFont typeface="Arial"/>
              <a:buChar char="•"/>
            </a:pPr>
            <a:r>
              <a:rPr lang="en-US" sz="3399">
                <a:solidFill>
                  <a:srgbClr val="FFFFFF"/>
                </a:solidFill>
                <a:latin typeface="Canva Sans"/>
                <a:ea typeface="Canva Sans"/>
                <a:cs typeface="Canva Sans"/>
                <a:sym typeface="Canva Sans"/>
              </a:rPr>
              <a:t>ADAP tương đương hoặc nhỉnh hơn Logistic Regression</a:t>
            </a:r>
          </a:p>
          <a:p>
            <a:pPr algn="l" marL="734059" indent="-367030" lvl="1">
              <a:lnSpc>
                <a:spcPts val="5235"/>
              </a:lnSpc>
              <a:buFont typeface="Arial"/>
              <a:buChar char="•"/>
            </a:pPr>
            <a:r>
              <a:rPr lang="en-US" sz="3399">
                <a:solidFill>
                  <a:srgbClr val="FFFFFF"/>
                </a:solidFill>
                <a:latin typeface="Canva Sans"/>
                <a:ea typeface="Canva Sans"/>
                <a:cs typeface="Canva Sans"/>
                <a:sym typeface="Canva Sans"/>
              </a:rPr>
              <a:t>ADAP vượt trội hơn Perceptron tuyến tính</a:t>
            </a:r>
          </a:p>
          <a:p>
            <a:pPr algn="l" marL="734059" indent="-367030" lvl="1">
              <a:lnSpc>
                <a:spcPts val="5235"/>
              </a:lnSpc>
              <a:buFont typeface="Arial"/>
              <a:buChar char="•"/>
            </a:pPr>
            <a:r>
              <a:rPr lang="en-US" sz="3399">
                <a:solidFill>
                  <a:srgbClr val="FFFFFF"/>
                </a:solidFill>
                <a:latin typeface="Canva Sans"/>
                <a:ea typeface="Canva Sans"/>
                <a:cs typeface="Canva Sans"/>
                <a:sym typeface="Canva Sans"/>
              </a:rPr>
              <a:t>Ưu điểm của ADAP: học thích nghi, xử lý phân loại nhiều mức tốt hơn</a:t>
            </a:r>
          </a:p>
          <a:p>
            <a:pPr algn="ctr">
              <a:lnSpc>
                <a:spcPts val="5235"/>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31752" y="7479061"/>
            <a:ext cx="6558303" cy="6522531"/>
          </a:xfrm>
          <a:custGeom>
            <a:avLst/>
            <a:gdLst/>
            <a:ahLst/>
            <a:cxnLst/>
            <a:rect r="r" b="b" t="t" l="l"/>
            <a:pathLst>
              <a:path h="6522531" w="6558303">
                <a:moveTo>
                  <a:pt x="0" y="0"/>
                </a:moveTo>
                <a:lnTo>
                  <a:pt x="6558303" y="0"/>
                </a:lnTo>
                <a:lnTo>
                  <a:pt x="6558303" y="6522530"/>
                </a:lnTo>
                <a:lnTo>
                  <a:pt x="0" y="65225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769793" y="-614405"/>
            <a:ext cx="6558303" cy="6522531"/>
          </a:xfrm>
          <a:custGeom>
            <a:avLst/>
            <a:gdLst/>
            <a:ahLst/>
            <a:cxnLst/>
            <a:rect r="r" b="b" t="t" l="l"/>
            <a:pathLst>
              <a:path h="6522531" w="6558303">
                <a:moveTo>
                  <a:pt x="0" y="0"/>
                </a:moveTo>
                <a:lnTo>
                  <a:pt x="6558303" y="0"/>
                </a:lnTo>
                <a:lnTo>
                  <a:pt x="6558303" y="6522531"/>
                </a:lnTo>
                <a:lnTo>
                  <a:pt x="0" y="65225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452215" y="-4852545"/>
            <a:ext cx="6558303" cy="6522531"/>
          </a:xfrm>
          <a:custGeom>
            <a:avLst/>
            <a:gdLst/>
            <a:ahLst/>
            <a:cxnLst/>
            <a:rect r="r" b="b" t="t" l="l"/>
            <a:pathLst>
              <a:path h="6522531" w="6558303">
                <a:moveTo>
                  <a:pt x="0" y="0"/>
                </a:moveTo>
                <a:lnTo>
                  <a:pt x="6558304" y="0"/>
                </a:lnTo>
                <a:lnTo>
                  <a:pt x="6558304" y="6522531"/>
                </a:lnTo>
                <a:lnTo>
                  <a:pt x="0" y="6522531"/>
                </a:lnTo>
                <a:lnTo>
                  <a:pt x="0" y="0"/>
                </a:lnTo>
                <a:close/>
              </a:path>
            </a:pathLst>
          </a:custGeom>
          <a:blipFill>
            <a:blip r:embed="rId2">
              <a:alphaModFix amt="62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516281" y="6773133"/>
            <a:ext cx="2494237" cy="2485167"/>
          </a:xfrm>
          <a:custGeom>
            <a:avLst/>
            <a:gdLst/>
            <a:ahLst/>
            <a:cxnLst/>
            <a:rect r="r" b="b" t="t" l="l"/>
            <a:pathLst>
              <a:path h="2485167" w="2494237">
                <a:moveTo>
                  <a:pt x="0" y="0"/>
                </a:moveTo>
                <a:lnTo>
                  <a:pt x="2494238" y="0"/>
                </a:lnTo>
                <a:lnTo>
                  <a:pt x="2494238" y="2485167"/>
                </a:lnTo>
                <a:lnTo>
                  <a:pt x="0" y="24851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28376" y="304481"/>
            <a:ext cx="1600648" cy="2101089"/>
          </a:xfrm>
          <a:custGeom>
            <a:avLst/>
            <a:gdLst/>
            <a:ahLst/>
            <a:cxnLst/>
            <a:rect r="r" b="b" t="t" l="l"/>
            <a:pathLst>
              <a:path h="2101089" w="1600648">
                <a:moveTo>
                  <a:pt x="0" y="0"/>
                </a:moveTo>
                <a:lnTo>
                  <a:pt x="1600648" y="0"/>
                </a:lnTo>
                <a:lnTo>
                  <a:pt x="1600648" y="2101088"/>
                </a:lnTo>
                <a:lnTo>
                  <a:pt x="0" y="21010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7237924" y="5803351"/>
            <a:ext cx="4824467" cy="1118870"/>
          </a:xfrm>
          <a:prstGeom prst="rect">
            <a:avLst/>
          </a:prstGeom>
        </p:spPr>
        <p:txBody>
          <a:bodyPr anchor="t" rtlCol="false" tIns="0" lIns="0" bIns="0" rIns="0">
            <a:spAutoFit/>
          </a:bodyPr>
          <a:lstStyle/>
          <a:p>
            <a:pPr algn="ctr">
              <a:lnSpc>
                <a:spcPts val="7704"/>
              </a:lnSpc>
              <a:spcBef>
                <a:spcPct val="0"/>
              </a:spcBef>
            </a:pPr>
            <a:r>
              <a:rPr lang="en-US" sz="6699">
                <a:solidFill>
                  <a:srgbClr val="000000"/>
                </a:solidFill>
                <a:latin typeface="Arial MT Pro"/>
                <a:ea typeface="Arial MT Pro"/>
                <a:cs typeface="Arial MT Pro"/>
                <a:sym typeface="Arial MT Pro"/>
              </a:rPr>
              <a:t>MÔN HỌC :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102B30"/>
        </a:solidFill>
      </p:bgPr>
    </p:bg>
    <p:spTree>
      <p:nvGrpSpPr>
        <p:cNvPr id="1" name=""/>
        <p:cNvGrpSpPr/>
        <p:nvPr/>
      </p:nvGrpSpPr>
      <p:grpSpPr>
        <a:xfrm>
          <a:off x="0" y="0"/>
          <a:ext cx="0" cy="0"/>
          <a:chOff x="0" y="0"/>
          <a:chExt cx="0" cy="0"/>
        </a:xfrm>
      </p:grpSpPr>
      <p:sp>
        <p:nvSpPr>
          <p:cNvPr name="TextBox 2" id="2"/>
          <p:cNvSpPr txBox="true"/>
          <p:nvPr/>
        </p:nvSpPr>
        <p:spPr>
          <a:xfrm rot="0">
            <a:off x="1028700" y="2014855"/>
            <a:ext cx="14439368" cy="7285482"/>
          </a:xfrm>
          <a:prstGeom prst="rect">
            <a:avLst/>
          </a:prstGeom>
        </p:spPr>
        <p:txBody>
          <a:bodyPr anchor="t" rtlCol="false" tIns="0" lIns="0" bIns="0" rIns="0">
            <a:spAutoFit/>
          </a:bodyPr>
          <a:lstStyle/>
          <a:p>
            <a:pPr algn="just">
              <a:lnSpc>
                <a:spcPts val="5813"/>
              </a:lnSpc>
            </a:pPr>
            <a:r>
              <a:rPr lang="en-US" sz="3399">
                <a:solidFill>
                  <a:srgbClr val="FFFFFF"/>
                </a:solidFill>
                <a:latin typeface="Canva Sans"/>
                <a:ea typeface="Canva Sans"/>
                <a:cs typeface="Canva Sans"/>
                <a:sym typeface="Canva Sans"/>
              </a:rPr>
              <a:t>Có 8</a:t>
            </a:r>
            <a:r>
              <a:rPr lang="en-US" sz="3399">
                <a:solidFill>
                  <a:srgbClr val="FFFFFF"/>
                </a:solidFill>
                <a:latin typeface="Canva Sans"/>
                <a:ea typeface="Canva Sans"/>
                <a:cs typeface="Canva Sans"/>
                <a:sym typeface="Canva Sans"/>
              </a:rPr>
              <a:t> biến số y tế:</a:t>
            </a:r>
          </a:p>
          <a:p>
            <a:pPr algn="just" marL="734059" indent="-367030" lvl="1">
              <a:lnSpc>
                <a:spcPts val="5813"/>
              </a:lnSpc>
              <a:buAutoNum type="arabicPeriod" startAt="1"/>
            </a:pPr>
            <a:r>
              <a:rPr lang="en-US" sz="3399">
                <a:solidFill>
                  <a:srgbClr val="FFFFFF"/>
                </a:solidFill>
                <a:latin typeface="Canva Sans"/>
                <a:ea typeface="Canva Sans"/>
                <a:cs typeface="Canva Sans"/>
                <a:sym typeface="Canva Sans"/>
              </a:rPr>
              <a:t>Số lần mang thai Number of times pregnant)</a:t>
            </a:r>
          </a:p>
          <a:p>
            <a:pPr algn="just" marL="734059" indent="-367030" lvl="1">
              <a:lnSpc>
                <a:spcPts val="5813"/>
              </a:lnSpc>
              <a:buAutoNum type="arabicPeriod" startAt="1"/>
            </a:pPr>
            <a:r>
              <a:rPr lang="en-US" sz="3399">
                <a:solidFill>
                  <a:srgbClr val="FFFFFF"/>
                </a:solidFill>
                <a:latin typeface="Canva Sans"/>
                <a:ea typeface="Canva Sans"/>
                <a:cs typeface="Canva Sans"/>
                <a:sym typeface="Canva Sans"/>
              </a:rPr>
              <a:t>Glucose 2h OGTT (</a:t>
            </a:r>
            <a:r>
              <a:rPr lang="en-US" sz="3399" i="true">
                <a:solidFill>
                  <a:srgbClr val="FFFFFF"/>
                </a:solidFill>
                <a:latin typeface="Canva Sans Italics"/>
                <a:ea typeface="Canva Sans Italics"/>
                <a:cs typeface="Canva Sans Italics"/>
                <a:sym typeface="Canva Sans Italics"/>
              </a:rPr>
              <a:t>2-hour plasma glucose concentration</a:t>
            </a:r>
            <a:r>
              <a:rPr lang="en-US" sz="3399">
                <a:solidFill>
                  <a:srgbClr val="FFFFFF"/>
                </a:solidFill>
                <a:latin typeface="Canva Sans"/>
                <a:ea typeface="Canva Sans"/>
                <a:cs typeface="Canva Sans"/>
                <a:sym typeface="Canva Sans"/>
              </a:rPr>
              <a:t>)</a:t>
            </a:r>
          </a:p>
          <a:p>
            <a:pPr algn="just" marL="734059" indent="-367030" lvl="1">
              <a:lnSpc>
                <a:spcPts val="5813"/>
              </a:lnSpc>
              <a:buAutoNum type="arabicPeriod" startAt="1"/>
            </a:pPr>
            <a:r>
              <a:rPr lang="en-US" sz="3399">
                <a:solidFill>
                  <a:srgbClr val="FFFFFF"/>
                </a:solidFill>
                <a:latin typeface="Canva Sans"/>
                <a:ea typeface="Canva Sans"/>
                <a:cs typeface="Canva Sans"/>
                <a:sym typeface="Canva Sans"/>
              </a:rPr>
              <a:t>Huyết áp tâm trương (Diastolic blood pressure, mmHg)</a:t>
            </a:r>
          </a:p>
          <a:p>
            <a:pPr algn="just" marL="734059" indent="-367030" lvl="1">
              <a:lnSpc>
                <a:spcPts val="5813"/>
              </a:lnSpc>
              <a:buAutoNum type="arabicPeriod" startAt="1"/>
            </a:pPr>
            <a:r>
              <a:rPr lang="en-US" sz="3399">
                <a:solidFill>
                  <a:srgbClr val="FFFFFF"/>
                </a:solidFill>
                <a:latin typeface="Canva Sans"/>
                <a:ea typeface="Canva Sans"/>
                <a:cs typeface="Canva Sans"/>
                <a:sym typeface="Canva Sans"/>
              </a:rPr>
              <a:t>Độ dày nếp gấp da cánh tay (Triceps skinfold thickness, mm)</a:t>
            </a:r>
          </a:p>
          <a:p>
            <a:pPr algn="just" marL="734059" indent="-367030" lvl="1">
              <a:lnSpc>
                <a:spcPts val="5813"/>
              </a:lnSpc>
              <a:buAutoNum type="arabicPeriod" startAt="1"/>
            </a:pPr>
            <a:r>
              <a:rPr lang="en-US" sz="3399">
                <a:solidFill>
                  <a:srgbClr val="FFFFFF"/>
                </a:solidFill>
                <a:latin typeface="Canva Sans"/>
                <a:ea typeface="Canva Sans"/>
                <a:cs typeface="Canva Sans"/>
                <a:sym typeface="Canva Sans"/>
              </a:rPr>
              <a:t>Insulin huyết thanh 2h (2-hour serum insulin, μU/ml)</a:t>
            </a:r>
          </a:p>
          <a:p>
            <a:pPr algn="just" marL="734059" indent="-367030" lvl="1">
              <a:lnSpc>
                <a:spcPts val="5813"/>
              </a:lnSpc>
              <a:buAutoNum type="arabicPeriod" startAt="1"/>
            </a:pPr>
            <a:r>
              <a:rPr lang="en-US" sz="3399">
                <a:solidFill>
                  <a:srgbClr val="FFFFFF"/>
                </a:solidFill>
                <a:latin typeface="Canva Sans"/>
                <a:ea typeface="Canva Sans"/>
                <a:cs typeface="Canva Sans"/>
                <a:sym typeface="Canva Sans"/>
              </a:rPr>
              <a:t>BMI(Chỉ số khối cơ thể – BMI (Body Mass Index) =             )</a:t>
            </a:r>
          </a:p>
          <a:p>
            <a:pPr algn="just" marL="734059" indent="-367030" lvl="1">
              <a:lnSpc>
                <a:spcPts val="5813"/>
              </a:lnSpc>
              <a:buAutoNum type="arabicPeriod" startAt="1"/>
            </a:pPr>
            <a:r>
              <a:rPr lang="en-US" sz="3399">
                <a:solidFill>
                  <a:srgbClr val="FFFFFF"/>
                </a:solidFill>
                <a:latin typeface="Canva Sans"/>
                <a:ea typeface="Canva Sans"/>
                <a:cs typeface="Canva Sans"/>
                <a:sym typeface="Canva Sans"/>
              </a:rPr>
              <a:t>Diabetes Pedigree Function (Diabetes Pedigree Function-DPF)</a:t>
            </a:r>
          </a:p>
          <a:p>
            <a:pPr algn="just" marL="734059" indent="-367030" lvl="1">
              <a:lnSpc>
                <a:spcPts val="5813"/>
              </a:lnSpc>
              <a:buAutoNum type="arabicPeriod" startAt="1"/>
            </a:pPr>
            <a:r>
              <a:rPr lang="en-US" sz="3399">
                <a:solidFill>
                  <a:srgbClr val="FFFFFF"/>
                </a:solidFill>
                <a:latin typeface="Canva Sans"/>
                <a:ea typeface="Canva Sans"/>
                <a:cs typeface="Canva Sans"/>
                <a:sym typeface="Canva Sans"/>
              </a:rPr>
              <a:t>Tuổi (Age, years)</a:t>
            </a:r>
          </a:p>
          <a:p>
            <a:pPr algn="just">
              <a:lnSpc>
                <a:spcPts val="5813"/>
              </a:lnSpc>
            </a:pPr>
          </a:p>
        </p:txBody>
      </p:sp>
      <p:sp>
        <p:nvSpPr>
          <p:cNvPr name="Freeform 3" id="3"/>
          <p:cNvSpPr/>
          <p:nvPr/>
        </p:nvSpPr>
        <p:spPr>
          <a:xfrm flipH="false" flipV="false" rot="0">
            <a:off x="11896437" y="6514546"/>
            <a:ext cx="1271755" cy="763053"/>
          </a:xfrm>
          <a:custGeom>
            <a:avLst/>
            <a:gdLst/>
            <a:ahLst/>
            <a:cxnLst/>
            <a:rect r="r" b="b" t="t" l="l"/>
            <a:pathLst>
              <a:path h="763053" w="1271755">
                <a:moveTo>
                  <a:pt x="0" y="0"/>
                </a:moveTo>
                <a:lnTo>
                  <a:pt x="1271755" y="0"/>
                </a:lnTo>
                <a:lnTo>
                  <a:pt x="1271755" y="763052"/>
                </a:lnTo>
                <a:lnTo>
                  <a:pt x="0" y="763052"/>
                </a:lnTo>
                <a:lnTo>
                  <a:pt x="0" y="0"/>
                </a:lnTo>
                <a:close/>
              </a:path>
            </a:pathLst>
          </a:custGeom>
          <a:blipFill>
            <a:blip r:embed="rId2"/>
            <a:stretch>
              <a:fillRect l="0" t="0" r="0" b="0"/>
            </a:stretch>
          </a:blipFill>
        </p:spPr>
      </p:sp>
      <p:sp>
        <p:nvSpPr>
          <p:cNvPr name="TextBox 4" id="4"/>
          <p:cNvSpPr txBox="true"/>
          <p:nvPr/>
        </p:nvSpPr>
        <p:spPr>
          <a:xfrm rot="0">
            <a:off x="1028700" y="933450"/>
            <a:ext cx="7970997"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2.Dữ liệu đầu vào (Input)</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102B30"/>
        </a:solidFill>
      </p:bgPr>
    </p:bg>
    <p:spTree>
      <p:nvGrpSpPr>
        <p:cNvPr id="1" name=""/>
        <p:cNvGrpSpPr/>
        <p:nvPr/>
      </p:nvGrpSpPr>
      <p:grpSpPr>
        <a:xfrm>
          <a:off x="0" y="0"/>
          <a:ext cx="0" cy="0"/>
          <a:chOff x="0" y="0"/>
          <a:chExt cx="0" cy="0"/>
        </a:xfrm>
      </p:grpSpPr>
      <p:sp>
        <p:nvSpPr>
          <p:cNvPr name="TextBox 2" id="2"/>
          <p:cNvSpPr txBox="true"/>
          <p:nvPr/>
        </p:nvSpPr>
        <p:spPr>
          <a:xfrm rot="0">
            <a:off x="1409461" y="793797"/>
            <a:ext cx="5903357"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3. Đầu ra (Output) </a:t>
            </a:r>
          </a:p>
        </p:txBody>
      </p:sp>
      <p:sp>
        <p:nvSpPr>
          <p:cNvPr name="TextBox 3" id="3"/>
          <p:cNvSpPr txBox="true"/>
          <p:nvPr/>
        </p:nvSpPr>
        <p:spPr>
          <a:xfrm rot="0">
            <a:off x="1409461" y="1683980"/>
            <a:ext cx="13165660" cy="5152517"/>
          </a:xfrm>
          <a:prstGeom prst="rect">
            <a:avLst/>
          </a:prstGeom>
        </p:spPr>
        <p:txBody>
          <a:bodyPr anchor="t" rtlCol="false" tIns="0" lIns="0" bIns="0" rIns="0">
            <a:spAutoFit/>
          </a:bodyPr>
          <a:lstStyle/>
          <a:p>
            <a:pPr algn="just">
              <a:lnSpc>
                <a:spcPts val="5133"/>
              </a:lnSpc>
            </a:pPr>
            <a:r>
              <a:rPr lang="en-US" sz="3399">
                <a:solidFill>
                  <a:srgbClr val="FFFFFF"/>
                </a:solidFill>
                <a:latin typeface="Canva Sans"/>
                <a:ea typeface="Canva Sans"/>
                <a:cs typeface="Canva Sans"/>
                <a:sym typeface="Canva Sans"/>
              </a:rPr>
              <a:t>Biến nhị phân:</a:t>
            </a:r>
          </a:p>
          <a:p>
            <a:pPr algn="just" marL="734059" indent="-367030" lvl="1">
              <a:lnSpc>
                <a:spcPts val="5133"/>
              </a:lnSpc>
              <a:buFont typeface="Arial"/>
              <a:buChar char="•"/>
            </a:pPr>
            <a:r>
              <a:rPr lang="en-US" sz="3399">
                <a:solidFill>
                  <a:srgbClr val="FFFFFF"/>
                </a:solidFill>
                <a:latin typeface="Canva Sans"/>
                <a:ea typeface="Canva Sans"/>
                <a:cs typeface="Canva Sans"/>
                <a:sym typeface="Canva Sans"/>
              </a:rPr>
              <a:t>1 → phát triển tiểu đường</a:t>
            </a:r>
            <a:r>
              <a:rPr lang="en-US" sz="3399">
                <a:solidFill>
                  <a:srgbClr val="FFFFFF"/>
                </a:solidFill>
                <a:latin typeface="Canva Sans"/>
                <a:ea typeface="Canva Sans"/>
                <a:cs typeface="Canva Sans"/>
                <a:sym typeface="Canva Sans"/>
              </a:rPr>
              <a:t> sau 1–5 năm</a:t>
            </a:r>
          </a:p>
          <a:p>
            <a:pPr algn="just" marL="734059" indent="-367030" lvl="1">
              <a:lnSpc>
                <a:spcPts val="5133"/>
              </a:lnSpc>
              <a:buFont typeface="Arial"/>
              <a:buChar char="•"/>
            </a:pPr>
            <a:r>
              <a:rPr lang="en-US" sz="3399">
                <a:solidFill>
                  <a:srgbClr val="FFFFFF"/>
                </a:solidFill>
                <a:latin typeface="Canva Sans"/>
                <a:ea typeface="Canva Sans"/>
                <a:cs typeface="Canva Sans"/>
                <a:sym typeface="Canva Sans"/>
              </a:rPr>
              <a:t>0 → không mắc ≥5 năm</a:t>
            </a:r>
          </a:p>
          <a:p>
            <a:pPr algn="just" marL="734059" indent="-367030" lvl="1">
              <a:lnSpc>
                <a:spcPts val="5133"/>
              </a:lnSpc>
              <a:buFont typeface="Arial"/>
              <a:buChar char="•"/>
            </a:pPr>
            <a:r>
              <a:rPr lang="en-US" sz="3399">
                <a:solidFill>
                  <a:srgbClr val="FFFFFF"/>
                </a:solidFill>
                <a:latin typeface="Canva Sans"/>
                <a:ea typeface="Canva Sans"/>
                <a:cs typeface="Canva Sans"/>
                <a:sym typeface="Canva Sans"/>
              </a:rPr>
              <a:t>Hiệu năng (cut-off = 0.448):</a:t>
            </a:r>
          </a:p>
          <a:p>
            <a:pPr algn="just" marL="734059" indent="-367030" lvl="1">
              <a:lnSpc>
                <a:spcPts val="5133"/>
              </a:lnSpc>
              <a:buFont typeface="Arial"/>
              <a:buChar char="•"/>
            </a:pPr>
            <a:r>
              <a:rPr lang="en-US" sz="3399">
                <a:solidFill>
                  <a:srgbClr val="FFFFFF"/>
                </a:solidFill>
                <a:latin typeface="Canva Sans"/>
                <a:ea typeface="Canva Sans"/>
                <a:cs typeface="Canva Sans"/>
                <a:sym typeface="Canva Sans"/>
              </a:rPr>
              <a:t>Sensitivity = 76%</a:t>
            </a:r>
          </a:p>
          <a:p>
            <a:pPr algn="just" marL="734059" indent="-367030" lvl="1">
              <a:lnSpc>
                <a:spcPts val="5133"/>
              </a:lnSpc>
              <a:buFont typeface="Arial"/>
              <a:buChar char="•"/>
            </a:pPr>
            <a:r>
              <a:rPr lang="en-US" sz="3399">
                <a:solidFill>
                  <a:srgbClr val="FFFFFF"/>
                </a:solidFill>
                <a:latin typeface="Canva Sans"/>
                <a:ea typeface="Canva Sans"/>
                <a:cs typeface="Canva Sans"/>
                <a:sym typeface="Canva Sans"/>
              </a:rPr>
              <a:t>Specificity = 76%</a:t>
            </a:r>
          </a:p>
          <a:p>
            <a:pPr algn="just" marL="734059" indent="-367030" lvl="1">
              <a:lnSpc>
                <a:spcPts val="5133"/>
              </a:lnSpc>
              <a:buFont typeface="Arial"/>
              <a:buChar char="•"/>
            </a:pPr>
            <a:r>
              <a:rPr lang="en-US" sz="3399">
                <a:solidFill>
                  <a:srgbClr val="FFFFFF"/>
                </a:solidFill>
                <a:latin typeface="Canva Sans"/>
                <a:ea typeface="Canva Sans"/>
                <a:cs typeface="Canva Sans"/>
                <a:sym typeface="Canva Sans"/>
              </a:rPr>
              <a:t>Đánh giá thêm bằng ROC curve</a:t>
            </a:r>
          </a:p>
          <a:p>
            <a:pPr algn="just">
              <a:lnSpc>
                <a:spcPts val="5133"/>
              </a:lnSpc>
            </a:pPr>
          </a:p>
        </p:txBody>
      </p:sp>
      <p:sp>
        <p:nvSpPr>
          <p:cNvPr name="TextBox 4" id="4"/>
          <p:cNvSpPr txBox="true"/>
          <p:nvPr/>
        </p:nvSpPr>
        <p:spPr>
          <a:xfrm rot="0">
            <a:off x="1028700" y="6801485"/>
            <a:ext cx="16929630" cy="2742819"/>
          </a:xfrm>
          <a:prstGeom prst="rect">
            <a:avLst/>
          </a:prstGeom>
        </p:spPr>
        <p:txBody>
          <a:bodyPr anchor="t" rtlCol="false" tIns="0" lIns="0" bIns="0" rIns="0">
            <a:spAutoFit/>
          </a:bodyPr>
          <a:lstStyle/>
          <a:p>
            <a:pPr algn="l">
              <a:lnSpc>
                <a:spcPts val="5507"/>
              </a:lnSpc>
            </a:pPr>
            <a:r>
              <a:rPr lang="en-US" sz="3399">
                <a:solidFill>
                  <a:srgbClr val="FFFFFF"/>
                </a:solidFill>
                <a:latin typeface="Canva Sans"/>
                <a:ea typeface="Canva Sans"/>
                <a:cs typeface="Canva Sans"/>
                <a:sym typeface="Canva Sans"/>
              </a:rPr>
              <a:t>ROC</a:t>
            </a:r>
            <a:r>
              <a:rPr lang="en-US" sz="3399">
                <a:solidFill>
                  <a:srgbClr val="FFFFFF"/>
                </a:solidFill>
                <a:latin typeface="Canva Sans"/>
                <a:ea typeface="Canva Sans"/>
                <a:cs typeface="Canva Sans"/>
                <a:sym typeface="Canva Sans"/>
              </a:rPr>
              <a:t> Curve là gì?</a:t>
            </a:r>
          </a:p>
          <a:p>
            <a:pPr algn="l" marL="734059" indent="-367030" lvl="1">
              <a:lnSpc>
                <a:spcPts val="5507"/>
              </a:lnSpc>
              <a:buFont typeface="Arial"/>
              <a:buChar char="•"/>
            </a:pPr>
            <a:r>
              <a:rPr lang="en-US" sz="3399">
                <a:solidFill>
                  <a:srgbClr val="FFFFFF"/>
                </a:solidFill>
                <a:latin typeface="Canva Sans"/>
                <a:ea typeface="Canva Sans"/>
                <a:cs typeface="Canva Sans"/>
                <a:sym typeface="Canva Sans"/>
              </a:rPr>
              <a:t>ROC (Receiver Operating Characteristic curve) là đồ thị biểu diễn hiệu năng của mô hình phân loại nhị phân tại nhiều ngưỡng cut-off khác nhau.</a:t>
            </a:r>
          </a:p>
          <a:p>
            <a:pPr algn="l">
              <a:lnSpc>
                <a:spcPts val="5507"/>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102B30"/>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11540371"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5. Diabetes Pedigree Function (DPF)</a:t>
            </a:r>
          </a:p>
        </p:txBody>
      </p:sp>
      <p:sp>
        <p:nvSpPr>
          <p:cNvPr name="Freeform 3" id="3"/>
          <p:cNvSpPr/>
          <p:nvPr/>
        </p:nvSpPr>
        <p:spPr>
          <a:xfrm flipH="false" flipV="false" rot="0">
            <a:off x="1028700" y="2407096"/>
            <a:ext cx="15997548" cy="1588386"/>
          </a:xfrm>
          <a:custGeom>
            <a:avLst/>
            <a:gdLst/>
            <a:ahLst/>
            <a:cxnLst/>
            <a:rect r="r" b="b" t="t" l="l"/>
            <a:pathLst>
              <a:path h="1588386" w="15997548">
                <a:moveTo>
                  <a:pt x="0" y="0"/>
                </a:moveTo>
                <a:lnTo>
                  <a:pt x="15997548" y="0"/>
                </a:lnTo>
                <a:lnTo>
                  <a:pt x="15997548" y="1588385"/>
                </a:lnTo>
                <a:lnTo>
                  <a:pt x="0" y="1588385"/>
                </a:lnTo>
                <a:lnTo>
                  <a:pt x="0" y="0"/>
                </a:lnTo>
                <a:close/>
              </a:path>
            </a:pathLst>
          </a:custGeom>
          <a:blipFill>
            <a:blip r:embed="rId2"/>
            <a:stretch>
              <a:fillRect l="0" t="-23787" r="0" b="-23787"/>
            </a:stretch>
          </a:blipFill>
        </p:spPr>
      </p:sp>
      <p:sp>
        <p:nvSpPr>
          <p:cNvPr name="TextBox 4" id="4"/>
          <p:cNvSpPr txBox="true"/>
          <p:nvPr/>
        </p:nvSpPr>
        <p:spPr>
          <a:xfrm rot="0">
            <a:off x="609554" y="3327072"/>
            <a:ext cx="17399556" cy="5727954"/>
          </a:xfrm>
          <a:prstGeom prst="rect">
            <a:avLst/>
          </a:prstGeom>
        </p:spPr>
        <p:txBody>
          <a:bodyPr anchor="t" rtlCol="false" tIns="0" lIns="0" bIns="0" rIns="0">
            <a:spAutoFit/>
          </a:bodyPr>
          <a:lstStyle/>
          <a:p>
            <a:pPr algn="ctr">
              <a:lnSpc>
                <a:spcPts val="6527"/>
              </a:lnSpc>
            </a:pPr>
          </a:p>
          <a:p>
            <a:pPr algn="l" marL="734059" indent="-367030" lvl="1">
              <a:lnSpc>
                <a:spcPts val="6527"/>
              </a:lnSpc>
              <a:buFont typeface="Arial"/>
              <a:buChar char="•"/>
            </a:pPr>
            <a:r>
              <a:rPr lang="en-US" sz="3399">
                <a:solidFill>
                  <a:srgbClr val="FFFFFF"/>
                </a:solidFill>
                <a:latin typeface="Canva Sans"/>
                <a:ea typeface="Canva Sans"/>
                <a:cs typeface="Canva Sans"/>
                <a:sym typeface="Canva Sans"/>
              </a:rPr>
              <a:t>R⁺</a:t>
            </a:r>
            <a:r>
              <a:rPr lang="en-US" sz="3399">
                <a:solidFill>
                  <a:srgbClr val="FFFFFF"/>
                </a:solidFill>
                <a:latin typeface="Canva Sans"/>
                <a:ea typeface="Canva Sans"/>
                <a:cs typeface="Canva Sans"/>
                <a:sym typeface="Canva Sans"/>
              </a:rPr>
              <a:t>: Tập hợp người thân đã mắc tiểu đường trước ngày khám của đối tượng.</a:t>
            </a:r>
          </a:p>
          <a:p>
            <a:pPr algn="l" marL="734059" indent="-367030" lvl="1">
              <a:lnSpc>
                <a:spcPts val="6527"/>
              </a:lnSpc>
              <a:buFont typeface="Arial"/>
              <a:buChar char="•"/>
            </a:pPr>
            <a:r>
              <a:rPr lang="en-US" sz="3399">
                <a:solidFill>
                  <a:srgbClr val="FFFFFF"/>
                </a:solidFill>
                <a:latin typeface="Canva Sans"/>
                <a:ea typeface="Canva Sans"/>
                <a:cs typeface="Canva Sans"/>
                <a:sym typeface="Canva Sans"/>
              </a:rPr>
              <a:t>R⁻</a:t>
            </a:r>
            <a:r>
              <a:rPr lang="en-US" sz="3399">
                <a:solidFill>
                  <a:srgbClr val="FFFFFF"/>
                </a:solidFill>
                <a:latin typeface="Canva Sans"/>
                <a:ea typeface="Canva Sans"/>
                <a:cs typeface="Canva Sans"/>
                <a:sym typeface="Canva Sans"/>
              </a:rPr>
              <a:t>: Tập hợp người</a:t>
            </a:r>
            <a:r>
              <a:rPr lang="en-US" sz="3399">
                <a:solidFill>
                  <a:srgbClr val="FFFFFF"/>
                </a:solidFill>
                <a:latin typeface="Canva Sans"/>
                <a:ea typeface="Canva Sans"/>
                <a:cs typeface="Canva Sans"/>
                <a:sym typeface="Canva Sans"/>
              </a:rPr>
              <a:t> thân chưa mắc tiểu đường trước ngày khám của đối tượng.</a:t>
            </a:r>
          </a:p>
          <a:p>
            <a:pPr algn="l" marL="734059" indent="-367030" lvl="1">
              <a:lnSpc>
                <a:spcPts val="6527"/>
              </a:lnSpc>
              <a:buFont typeface="Arial"/>
              <a:buChar char="•"/>
            </a:pPr>
            <a:r>
              <a:rPr lang="en-US" sz="3399">
                <a:solidFill>
                  <a:srgbClr val="FFFFFF"/>
                </a:solidFill>
                <a:latin typeface="Canva Sans"/>
                <a:ea typeface="Canva Sans"/>
                <a:cs typeface="Canva Sans"/>
                <a:sym typeface="Canva Sans"/>
              </a:rPr>
              <a:t>i: các người thân đã mắc tiểu đường trước ngày khám của đối tượng.</a:t>
            </a:r>
          </a:p>
          <a:p>
            <a:pPr algn="l" marL="734059" indent="-367030" lvl="1">
              <a:lnSpc>
                <a:spcPts val="6527"/>
              </a:lnSpc>
              <a:buFont typeface="Arial"/>
              <a:buChar char="•"/>
            </a:pPr>
            <a:r>
              <a:rPr lang="en-US" sz="3399">
                <a:solidFill>
                  <a:srgbClr val="FFFFFF"/>
                </a:solidFill>
                <a:latin typeface="Canva Sans"/>
                <a:ea typeface="Canva Sans"/>
                <a:cs typeface="Canva Sans"/>
                <a:sym typeface="Canva Sans"/>
              </a:rPr>
              <a:t>j: các người thân chưa mắc tiểu đường trước ngày khám của đối tượng.</a:t>
            </a:r>
          </a:p>
          <a:p>
            <a:pPr algn="l" marL="734059" indent="-367030" lvl="1">
              <a:lnSpc>
                <a:spcPts val="6527"/>
              </a:lnSpc>
              <a:buFont typeface="Arial"/>
              <a:buChar char="•"/>
            </a:pPr>
            <a:r>
              <a:rPr lang="en-US" sz="3399">
                <a:solidFill>
                  <a:srgbClr val="FFFFFF"/>
                </a:solidFill>
                <a:latin typeface="Canva Sans"/>
                <a:ea typeface="Canva Sans"/>
                <a:cs typeface="Canva Sans"/>
                <a:sym typeface="Canva Sans"/>
              </a:rPr>
              <a:t>ADMᵢ: tuổi của người thân i khi được chẩn đoán tiểu đường.</a:t>
            </a:r>
          </a:p>
          <a:p>
            <a:pPr algn="l" marL="734059" indent="-367030" lvl="1">
              <a:lnSpc>
                <a:spcPts val="6527"/>
              </a:lnSpc>
              <a:buFont typeface="Arial"/>
              <a:buChar char="•"/>
            </a:pPr>
            <a:r>
              <a:rPr lang="en-US" sz="3399">
                <a:solidFill>
                  <a:srgbClr val="FFFFFF"/>
                </a:solidFill>
                <a:latin typeface="Canva Sans"/>
                <a:ea typeface="Canva Sans"/>
                <a:cs typeface="Canva Sans"/>
                <a:sym typeface="Canva Sans"/>
              </a:rPr>
              <a:t>ACLⱼ: tuổi của người thân j tại lần khám cuối cùng mà vẫn chưa bị tiểu đường.</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102B30"/>
        </a:solidFill>
      </p:bgPr>
    </p:bg>
    <p:spTree>
      <p:nvGrpSpPr>
        <p:cNvPr id="1" name=""/>
        <p:cNvGrpSpPr/>
        <p:nvPr/>
      </p:nvGrpSpPr>
      <p:grpSpPr>
        <a:xfrm>
          <a:off x="0" y="0"/>
          <a:ext cx="0" cy="0"/>
          <a:chOff x="0" y="0"/>
          <a:chExt cx="0" cy="0"/>
        </a:xfrm>
      </p:grpSpPr>
      <p:sp>
        <p:nvSpPr>
          <p:cNvPr name="TextBox 2" id="2"/>
          <p:cNvSpPr txBox="true"/>
          <p:nvPr/>
        </p:nvSpPr>
        <p:spPr>
          <a:xfrm rot="0">
            <a:off x="1028700" y="4097106"/>
            <a:ext cx="16230600" cy="4954397"/>
          </a:xfrm>
          <a:prstGeom prst="rect">
            <a:avLst/>
          </a:prstGeom>
        </p:spPr>
        <p:txBody>
          <a:bodyPr anchor="t" rtlCol="false" tIns="0" lIns="0" bIns="0" rIns="0">
            <a:spAutoFit/>
          </a:bodyPr>
          <a:lstStyle/>
          <a:p>
            <a:pPr algn="l">
              <a:lnSpc>
                <a:spcPts val="5643"/>
              </a:lnSpc>
            </a:pPr>
          </a:p>
          <a:p>
            <a:pPr algn="l" marL="734059" indent="-367030" lvl="1">
              <a:lnSpc>
                <a:spcPts val="5643"/>
              </a:lnSpc>
              <a:buFont typeface="Arial"/>
              <a:buChar char="•"/>
            </a:pPr>
            <a:r>
              <a:rPr lang="en-US" sz="3399">
                <a:solidFill>
                  <a:srgbClr val="FFFFFF"/>
                </a:solidFill>
                <a:latin typeface="Canva Sans"/>
                <a:ea typeface="Canva Sans"/>
                <a:cs typeface="Canva Sans"/>
                <a:sym typeface="Canva Sans"/>
              </a:rPr>
              <a:t>K: tỷ lệ gen chia sẻ với đối tượng (hệ số di truyền):</a:t>
            </a:r>
          </a:p>
          <a:p>
            <a:pPr algn="l" marL="1468119" indent="-489373" lvl="2">
              <a:lnSpc>
                <a:spcPts val="5643"/>
              </a:lnSpc>
              <a:buFont typeface="Arial"/>
              <a:buChar char="⚬"/>
            </a:pPr>
            <a:r>
              <a:rPr lang="en-US" sz="3399">
                <a:solidFill>
                  <a:srgbClr val="FFFFFF"/>
                </a:solidFill>
                <a:latin typeface="Canva Sans"/>
                <a:ea typeface="Canva Sans"/>
                <a:cs typeface="Canva Sans"/>
                <a:sym typeface="Canva Sans"/>
              </a:rPr>
              <a:t>0.500: cha mẹ, anh chị em ruột</a:t>
            </a:r>
          </a:p>
          <a:p>
            <a:pPr algn="l" marL="1468119" indent="-489373" lvl="2">
              <a:lnSpc>
                <a:spcPts val="5643"/>
              </a:lnSpc>
              <a:buFont typeface="Arial"/>
              <a:buChar char="⚬"/>
            </a:pPr>
            <a:r>
              <a:rPr lang="en-US" sz="3399">
                <a:solidFill>
                  <a:srgbClr val="FFFFFF"/>
                </a:solidFill>
                <a:latin typeface="Canva Sans"/>
                <a:ea typeface="Canva Sans"/>
                <a:cs typeface="Canva Sans"/>
                <a:sym typeface="Canva Sans"/>
              </a:rPr>
              <a:t>0.250: ông bà, anh chị em cùng cha khác mẹ hoặc mẹ khác cha, cô chú bác ruột</a:t>
            </a:r>
          </a:p>
          <a:p>
            <a:pPr algn="l" marL="1468119" indent="-489373" lvl="2">
              <a:lnSpc>
                <a:spcPts val="5643"/>
              </a:lnSpc>
              <a:buFont typeface="Arial"/>
              <a:buChar char="⚬"/>
            </a:pPr>
            <a:r>
              <a:rPr lang="en-US" sz="3399">
                <a:solidFill>
                  <a:srgbClr val="FFFFFF"/>
                </a:solidFill>
                <a:latin typeface="Canva Sans"/>
                <a:ea typeface="Canva Sans"/>
                <a:cs typeface="Canva Sans"/>
                <a:sym typeface="Canva Sans"/>
              </a:rPr>
              <a:t>0.125: cô/chú/bác cùng cha khác mẹ, hoặc anh chị em họ (cousins)</a:t>
            </a:r>
          </a:p>
          <a:p>
            <a:pPr algn="l">
              <a:lnSpc>
                <a:spcPts val="5643"/>
              </a:lnSpc>
            </a:pPr>
          </a:p>
        </p:txBody>
      </p:sp>
      <p:sp>
        <p:nvSpPr>
          <p:cNvPr name="TextBox 3" id="3"/>
          <p:cNvSpPr txBox="true"/>
          <p:nvPr/>
        </p:nvSpPr>
        <p:spPr>
          <a:xfrm rot="0">
            <a:off x="1028700" y="933450"/>
            <a:ext cx="11540371"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5. Diabetes Pedigree Function (DPF)</a:t>
            </a:r>
          </a:p>
        </p:txBody>
      </p:sp>
      <p:sp>
        <p:nvSpPr>
          <p:cNvPr name="Freeform 4" id="4"/>
          <p:cNvSpPr/>
          <p:nvPr/>
        </p:nvSpPr>
        <p:spPr>
          <a:xfrm flipH="false" flipV="false" rot="0">
            <a:off x="1028700" y="2407096"/>
            <a:ext cx="15997548" cy="1588386"/>
          </a:xfrm>
          <a:custGeom>
            <a:avLst/>
            <a:gdLst/>
            <a:ahLst/>
            <a:cxnLst/>
            <a:rect r="r" b="b" t="t" l="l"/>
            <a:pathLst>
              <a:path h="1588386" w="15997548">
                <a:moveTo>
                  <a:pt x="0" y="0"/>
                </a:moveTo>
                <a:lnTo>
                  <a:pt x="15997548" y="0"/>
                </a:lnTo>
                <a:lnTo>
                  <a:pt x="15997548" y="1588385"/>
                </a:lnTo>
                <a:lnTo>
                  <a:pt x="0" y="1588385"/>
                </a:lnTo>
                <a:lnTo>
                  <a:pt x="0" y="0"/>
                </a:lnTo>
                <a:close/>
              </a:path>
            </a:pathLst>
          </a:custGeom>
          <a:blipFill>
            <a:blip r:embed="rId2"/>
            <a:stretch>
              <a:fillRect l="0" t="-23787" r="0" b="-23787"/>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102B30"/>
        </a:solidFill>
      </p:bgPr>
    </p:bg>
    <p:spTree>
      <p:nvGrpSpPr>
        <p:cNvPr id="1" name=""/>
        <p:cNvGrpSpPr/>
        <p:nvPr/>
      </p:nvGrpSpPr>
      <p:grpSpPr>
        <a:xfrm>
          <a:off x="0" y="0"/>
          <a:ext cx="0" cy="0"/>
          <a:chOff x="0" y="0"/>
          <a:chExt cx="0" cy="0"/>
        </a:xfrm>
      </p:grpSpPr>
      <p:sp>
        <p:nvSpPr>
          <p:cNvPr name="Freeform 2" id="2"/>
          <p:cNvSpPr/>
          <p:nvPr/>
        </p:nvSpPr>
        <p:spPr>
          <a:xfrm flipH="false" flipV="false" rot="0">
            <a:off x="195017" y="1028700"/>
            <a:ext cx="17785352" cy="7422860"/>
          </a:xfrm>
          <a:custGeom>
            <a:avLst/>
            <a:gdLst/>
            <a:ahLst/>
            <a:cxnLst/>
            <a:rect r="r" b="b" t="t" l="l"/>
            <a:pathLst>
              <a:path h="7422860" w="17785352">
                <a:moveTo>
                  <a:pt x="0" y="0"/>
                </a:moveTo>
                <a:lnTo>
                  <a:pt x="17785351" y="0"/>
                </a:lnTo>
                <a:lnTo>
                  <a:pt x="17785351" y="7422860"/>
                </a:lnTo>
                <a:lnTo>
                  <a:pt x="0" y="7422860"/>
                </a:lnTo>
                <a:lnTo>
                  <a:pt x="0" y="0"/>
                </a:lnTo>
                <a:close/>
              </a:path>
            </a:pathLst>
          </a:custGeom>
          <a:blipFill>
            <a:blip r:embed="rId2"/>
            <a:stretch>
              <a:fillRect l="-1269" t="-609" r="-548" b="-937"/>
            </a:stretch>
          </a:blipFill>
        </p:spPr>
      </p:sp>
    </p:spTree>
  </p:cSld>
  <p:clrMapOvr>
    <a:masterClrMapping/>
  </p:clrMapOvr>
</p:sld>
</file>

<file path=ppt/slides/slide25.xml><?xml version="1.0" encoding="utf-8"?>
<p:sld xmlns:p="http://schemas.openxmlformats.org/presentationml/2006/main" xmlns:a="http://schemas.openxmlformats.org/drawingml/2006/main">
  <p:cSld>
    <p:bg>
      <p:bgPr>
        <a:solidFill>
          <a:srgbClr val="102B30"/>
        </a:solidFill>
      </p:bgPr>
    </p:bg>
    <p:spTree>
      <p:nvGrpSpPr>
        <p:cNvPr id="1" name=""/>
        <p:cNvGrpSpPr/>
        <p:nvPr/>
      </p:nvGrpSpPr>
      <p:grpSpPr>
        <a:xfrm>
          <a:off x="0" y="0"/>
          <a:ext cx="0" cy="0"/>
          <a:chOff x="0" y="0"/>
          <a:chExt cx="0" cy="0"/>
        </a:xfrm>
      </p:grpSpPr>
      <p:sp>
        <p:nvSpPr>
          <p:cNvPr name="TextBox 2" id="2"/>
          <p:cNvSpPr txBox="true"/>
          <p:nvPr/>
        </p:nvSpPr>
        <p:spPr>
          <a:xfrm rot="0">
            <a:off x="1200805" y="1087872"/>
            <a:ext cx="6737509"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7. Ý nghĩa nghiên cứu</a:t>
            </a:r>
          </a:p>
        </p:txBody>
      </p:sp>
      <p:sp>
        <p:nvSpPr>
          <p:cNvPr name="TextBox 3" id="3"/>
          <p:cNvSpPr txBox="true"/>
          <p:nvPr/>
        </p:nvSpPr>
        <p:spPr>
          <a:xfrm rot="0">
            <a:off x="1028700" y="2435722"/>
            <a:ext cx="17049019" cy="4070604"/>
          </a:xfrm>
          <a:prstGeom prst="rect">
            <a:avLst/>
          </a:prstGeom>
        </p:spPr>
        <p:txBody>
          <a:bodyPr anchor="t" rtlCol="false" tIns="0" lIns="0" bIns="0" rIns="0">
            <a:spAutoFit/>
          </a:bodyPr>
          <a:lstStyle/>
          <a:p>
            <a:pPr algn="l" marL="734059" indent="-367030" lvl="1">
              <a:lnSpc>
                <a:spcPts val="6527"/>
              </a:lnSpc>
              <a:buFont typeface="Arial"/>
              <a:buChar char="•"/>
            </a:pPr>
            <a:r>
              <a:rPr lang="en-US" sz="3399">
                <a:solidFill>
                  <a:srgbClr val="FFFFFF"/>
                </a:solidFill>
                <a:latin typeface="Canva Sans"/>
                <a:ea typeface="Canva Sans"/>
                <a:cs typeface="Canva Sans"/>
                <a:sym typeface="Canva Sans"/>
              </a:rPr>
              <a:t>ADAP dự đoán đáng tin cậy nguy cơ tiểu đường type 2</a:t>
            </a:r>
          </a:p>
          <a:p>
            <a:pPr algn="l" marL="734059" indent="-367030" lvl="1">
              <a:lnSpc>
                <a:spcPts val="6527"/>
              </a:lnSpc>
              <a:buFont typeface="Arial"/>
              <a:buChar char="•"/>
            </a:pPr>
            <a:r>
              <a:rPr lang="en-US" sz="3399">
                <a:solidFill>
                  <a:srgbClr val="FFFFFF"/>
                </a:solidFill>
                <a:latin typeface="Canva Sans"/>
                <a:ea typeface="Canva Sans"/>
                <a:cs typeface="Canva Sans"/>
                <a:sym typeface="Canva Sans"/>
              </a:rPr>
              <a:t>Hiệu năng tương đương / tốt hơn logistic regression, perceptron tuyến tính</a:t>
            </a:r>
          </a:p>
          <a:p>
            <a:pPr algn="l" marL="734059" indent="-367030" lvl="1">
              <a:lnSpc>
                <a:spcPts val="6527"/>
              </a:lnSpc>
              <a:buFont typeface="Arial"/>
              <a:buChar char="•"/>
            </a:pPr>
            <a:r>
              <a:rPr lang="en-US" sz="3399">
                <a:solidFill>
                  <a:srgbClr val="FFFFFF"/>
                </a:solidFill>
                <a:latin typeface="Canva Sans"/>
                <a:ea typeface="Canva Sans"/>
                <a:cs typeface="Canva Sans"/>
                <a:sym typeface="Canva Sans"/>
              </a:rPr>
              <a:t>Ưu điểm: adaptive, xử lý biến phân loại tốt</a:t>
            </a:r>
          </a:p>
          <a:p>
            <a:pPr algn="l" marL="734059" indent="-367030" lvl="1">
              <a:lnSpc>
                <a:spcPts val="6527"/>
              </a:lnSpc>
              <a:buFont typeface="Arial"/>
              <a:buChar char="•"/>
            </a:pPr>
            <a:r>
              <a:rPr lang="en-US" sz="3399">
                <a:solidFill>
                  <a:srgbClr val="FFFFFF"/>
                </a:solidFill>
                <a:latin typeface="Canva Sans"/>
                <a:ea typeface="Canva Sans"/>
                <a:cs typeface="Canva Sans"/>
                <a:sym typeface="Canva Sans"/>
              </a:rPr>
              <a:t>Hạn chế: cần nhiều dữ liệu, khó giải thích hơn logistic</a:t>
            </a:r>
          </a:p>
          <a:p>
            <a:pPr algn="l">
              <a:lnSpc>
                <a:spcPts val="6527"/>
              </a:lnSpc>
            </a:pP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071C42"/>
        </a:solidFill>
      </p:bgPr>
    </p:bg>
    <p:spTree>
      <p:nvGrpSpPr>
        <p:cNvPr id="1" name=""/>
        <p:cNvGrpSpPr/>
        <p:nvPr/>
      </p:nvGrpSpPr>
      <p:grpSpPr>
        <a:xfrm>
          <a:off x="0" y="0"/>
          <a:ext cx="0" cy="0"/>
          <a:chOff x="0" y="0"/>
          <a:chExt cx="0" cy="0"/>
        </a:xfrm>
      </p:grpSpPr>
      <p:sp>
        <p:nvSpPr>
          <p:cNvPr name="TextBox 2" id="2"/>
          <p:cNvSpPr txBox="true"/>
          <p:nvPr/>
        </p:nvSpPr>
        <p:spPr>
          <a:xfrm rot="0">
            <a:off x="0" y="2097991"/>
            <a:ext cx="18288000" cy="4433668"/>
          </a:xfrm>
          <a:prstGeom prst="rect">
            <a:avLst/>
          </a:prstGeom>
        </p:spPr>
        <p:txBody>
          <a:bodyPr anchor="t" rtlCol="false" tIns="0" lIns="0" bIns="0" rIns="0">
            <a:spAutoFit/>
          </a:bodyPr>
          <a:lstStyle/>
          <a:p>
            <a:pPr algn="ctr">
              <a:lnSpc>
                <a:spcPts val="11824"/>
              </a:lnSpc>
              <a:spcBef>
                <a:spcPct val="0"/>
              </a:spcBef>
            </a:pPr>
            <a:r>
              <a:rPr lang="en-US" sz="8446" i="true">
                <a:solidFill>
                  <a:srgbClr val="FFFFFF"/>
                </a:solidFill>
                <a:latin typeface="Noto Serif Italics"/>
                <a:ea typeface="Noto Serif Italics"/>
                <a:cs typeface="Noto Serif Italics"/>
                <a:sym typeface="Noto Serif Italics"/>
              </a:rPr>
              <a:t>3. </a:t>
            </a:r>
            <a:r>
              <a:rPr lang="en-US" sz="8446" i="true">
                <a:solidFill>
                  <a:srgbClr val="FFFFFF"/>
                </a:solidFill>
                <a:latin typeface="Noto Serif Italics"/>
                <a:ea typeface="Noto Serif Italics"/>
                <a:cs typeface="Noto Serif Italics"/>
                <a:sym typeface="Noto Serif Italics"/>
              </a:rPr>
              <a:t>Classification and Diagnosis of Diabetes Mellitus and Other Categories of Glucose Intolerance</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071C42"/>
        </a:solidFill>
      </p:bgPr>
    </p:bg>
    <p:spTree>
      <p:nvGrpSpPr>
        <p:cNvPr id="1" name=""/>
        <p:cNvGrpSpPr/>
        <p:nvPr/>
      </p:nvGrpSpPr>
      <p:grpSpPr>
        <a:xfrm>
          <a:off x="0" y="0"/>
          <a:ext cx="0" cy="0"/>
          <a:chOff x="0" y="0"/>
          <a:chExt cx="0" cy="0"/>
        </a:xfrm>
      </p:grpSpPr>
      <p:sp>
        <p:nvSpPr>
          <p:cNvPr name="TextBox 2" id="2"/>
          <p:cNvSpPr txBox="true"/>
          <p:nvPr/>
        </p:nvSpPr>
        <p:spPr>
          <a:xfrm rot="0">
            <a:off x="1415044" y="568815"/>
            <a:ext cx="12016503" cy="1442818"/>
          </a:xfrm>
          <a:prstGeom prst="rect">
            <a:avLst/>
          </a:prstGeom>
        </p:spPr>
        <p:txBody>
          <a:bodyPr anchor="t" rtlCol="false" tIns="0" lIns="0" bIns="0" rIns="0">
            <a:spAutoFit/>
          </a:bodyPr>
          <a:lstStyle/>
          <a:p>
            <a:pPr algn="ctr">
              <a:lnSpc>
                <a:spcPts val="11824"/>
              </a:lnSpc>
              <a:spcBef>
                <a:spcPct val="0"/>
              </a:spcBef>
            </a:pPr>
            <a:r>
              <a:rPr lang="en-US" sz="8446">
                <a:solidFill>
                  <a:srgbClr val="FFFFFF"/>
                </a:solidFill>
                <a:latin typeface="Noto Serif"/>
                <a:ea typeface="Noto Serif"/>
                <a:cs typeface="Noto Serif"/>
                <a:sym typeface="Noto Serif"/>
              </a:rPr>
              <a:t>I. Mục tiêu nghiên cứu  </a:t>
            </a:r>
          </a:p>
        </p:txBody>
      </p:sp>
      <p:sp>
        <p:nvSpPr>
          <p:cNvPr name="TextBox 3" id="3"/>
          <p:cNvSpPr txBox="true"/>
          <p:nvPr/>
        </p:nvSpPr>
        <p:spPr>
          <a:xfrm rot="0">
            <a:off x="1415044" y="2521061"/>
            <a:ext cx="13830768" cy="5461613"/>
          </a:xfrm>
          <a:prstGeom prst="rect">
            <a:avLst/>
          </a:prstGeom>
        </p:spPr>
        <p:txBody>
          <a:bodyPr anchor="t" rtlCol="false" tIns="0" lIns="0" bIns="0" rIns="0">
            <a:spAutoFit/>
          </a:bodyPr>
          <a:lstStyle/>
          <a:p>
            <a:pPr algn="l" marL="757543" indent="-378772" lvl="1">
              <a:lnSpc>
                <a:spcPts val="6280"/>
              </a:lnSpc>
              <a:buFont typeface="Arial"/>
              <a:buChar char="•"/>
            </a:pPr>
            <a:r>
              <a:rPr lang="en-US" sz="3508">
                <a:solidFill>
                  <a:srgbClr val="FFFFFF"/>
                </a:solidFill>
                <a:latin typeface="Noto Serif"/>
                <a:ea typeface="Noto Serif"/>
                <a:cs typeface="Noto Serif"/>
                <a:sym typeface="Noto Serif"/>
              </a:rPr>
              <a:t>Xây dựng một hệ thống phân loại thống nhất về bệnh đái tháo đường và các rối loạn dung nạp glucose.</a:t>
            </a:r>
          </a:p>
          <a:p>
            <a:pPr algn="l" marL="757543" indent="-378772" lvl="1">
              <a:lnSpc>
                <a:spcPts val="6280"/>
              </a:lnSpc>
              <a:buFont typeface="Arial"/>
              <a:buChar char="•"/>
            </a:pPr>
            <a:r>
              <a:rPr lang="en-US" sz="3508">
                <a:solidFill>
                  <a:srgbClr val="FFFFFF"/>
                </a:solidFill>
                <a:latin typeface="Noto Serif"/>
                <a:ea typeface="Noto Serif"/>
                <a:cs typeface="Noto Serif"/>
                <a:sym typeface="Noto Serif"/>
              </a:rPr>
              <a:t>Chuẩn hóa tiêu chuẩn chẩn đoán để khắc phục tình trạng thiếu đồng bộ giữa các trung tâm nghiên cứu.</a:t>
            </a:r>
          </a:p>
          <a:p>
            <a:pPr algn="l" marL="757543" indent="-378772" lvl="1">
              <a:lnSpc>
                <a:spcPts val="6280"/>
              </a:lnSpc>
              <a:buFont typeface="Arial"/>
              <a:buChar char="•"/>
            </a:pPr>
            <a:r>
              <a:rPr lang="en-US" sz="3508">
                <a:solidFill>
                  <a:srgbClr val="FFFFFF"/>
                </a:solidFill>
                <a:latin typeface="Noto Serif"/>
                <a:ea typeface="Noto Serif"/>
                <a:cs typeface="Noto Serif"/>
                <a:sym typeface="Noto Serif"/>
              </a:rPr>
              <a:t>Hỗ trợ bác sĩ lâm sàng trong việc chẩn đoán, phân loại và theo dõi tiến triển bệnh, từ đó định hướng điều trị và phòng ngừa.</a:t>
            </a: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071C42"/>
        </a:solidFill>
      </p:bgPr>
    </p:bg>
    <p:spTree>
      <p:nvGrpSpPr>
        <p:cNvPr id="1" name=""/>
        <p:cNvGrpSpPr/>
        <p:nvPr/>
      </p:nvGrpSpPr>
      <p:grpSpPr>
        <a:xfrm>
          <a:off x="0" y="0"/>
          <a:ext cx="0" cy="0"/>
          <a:chOff x="0" y="0"/>
          <a:chExt cx="0" cy="0"/>
        </a:xfrm>
      </p:grpSpPr>
      <p:sp>
        <p:nvSpPr>
          <p:cNvPr name="TextBox 2" id="2"/>
          <p:cNvSpPr txBox="true"/>
          <p:nvPr/>
        </p:nvSpPr>
        <p:spPr>
          <a:xfrm rot="0">
            <a:off x="1028700" y="537527"/>
            <a:ext cx="7420928"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FFFFFF"/>
                </a:solidFill>
                <a:latin typeface="Canva Sans Bold"/>
                <a:ea typeface="Canva Sans Bold"/>
                <a:cs typeface="Canva Sans Bold"/>
                <a:sym typeface="Canva Sans Bold"/>
              </a:rPr>
              <a:t>Dữ liệu đầu vào (Input)</a:t>
            </a:r>
          </a:p>
        </p:txBody>
      </p:sp>
      <p:sp>
        <p:nvSpPr>
          <p:cNvPr name="TextBox 3" id="3"/>
          <p:cNvSpPr txBox="true"/>
          <p:nvPr/>
        </p:nvSpPr>
        <p:spPr>
          <a:xfrm rot="0">
            <a:off x="1028700" y="2602509"/>
            <a:ext cx="15748765" cy="7132041"/>
          </a:xfrm>
          <a:prstGeom prst="rect">
            <a:avLst/>
          </a:prstGeom>
        </p:spPr>
        <p:txBody>
          <a:bodyPr anchor="t" rtlCol="false" tIns="0" lIns="0" bIns="0" rIns="0">
            <a:spAutoFit/>
          </a:bodyPr>
          <a:lstStyle/>
          <a:p>
            <a:pPr algn="l">
              <a:lnSpc>
                <a:spcPts val="3795"/>
              </a:lnSpc>
            </a:pPr>
            <a:r>
              <a:rPr lang="en-US" sz="2710" b="true">
                <a:solidFill>
                  <a:srgbClr val="FFFFFF"/>
                </a:solidFill>
                <a:latin typeface="Canva Sans Bold"/>
                <a:ea typeface="Canva Sans Bold"/>
                <a:cs typeface="Canva Sans Bold"/>
                <a:sym typeface="Canva Sans Bold"/>
              </a:rPr>
              <a:t>1. Chỉ số sinh hóa (Glucose huyết tương)</a:t>
            </a:r>
          </a:p>
          <a:p>
            <a:pPr algn="l" marL="585301" indent="-292650" lvl="1">
              <a:lnSpc>
                <a:spcPts val="3795"/>
              </a:lnSpc>
              <a:buFont typeface="Arial"/>
              <a:buChar char="•"/>
            </a:pPr>
            <a:r>
              <a:rPr lang="en-US" b="true" sz="2710">
                <a:solidFill>
                  <a:srgbClr val="FFFFFF"/>
                </a:solidFill>
                <a:latin typeface="Canva Sans Bold"/>
                <a:ea typeface="Canva Sans Bold"/>
                <a:cs typeface="Canva Sans Bold"/>
                <a:sym typeface="Canva Sans Bold"/>
              </a:rPr>
              <a:t>FPG (Fasting Plasma Glucose) – đường huyết lúc đói.</a:t>
            </a:r>
          </a:p>
          <a:p>
            <a:pPr algn="l" marL="585301" indent="-292650" lvl="1">
              <a:lnSpc>
                <a:spcPts val="3795"/>
              </a:lnSpc>
              <a:buFont typeface="Arial"/>
              <a:buChar char="•"/>
            </a:pPr>
            <a:r>
              <a:rPr lang="en-US" b="true" sz="2710">
                <a:solidFill>
                  <a:srgbClr val="FFFFFF"/>
                </a:solidFill>
                <a:latin typeface="Canva Sans Bold"/>
                <a:ea typeface="Canva Sans Bold"/>
                <a:cs typeface="Canva Sans Bold"/>
                <a:sym typeface="Canva Sans Bold"/>
              </a:rPr>
              <a:t>OGTT (Oral Glucose Tolerance Test) với các mốc:</a:t>
            </a:r>
          </a:p>
          <a:p>
            <a:pPr algn="l" marL="1170601" indent="-390200" lvl="2">
              <a:lnSpc>
                <a:spcPts val="3795"/>
              </a:lnSpc>
              <a:spcBef>
                <a:spcPct val="0"/>
              </a:spcBef>
              <a:buFont typeface="Arial"/>
              <a:buChar char="⚬"/>
            </a:pPr>
            <a:r>
              <a:rPr lang="en-US" b="true" sz="2710">
                <a:solidFill>
                  <a:srgbClr val="FFFFFF"/>
                </a:solidFill>
                <a:latin typeface="Canva Sans Bold"/>
                <a:ea typeface="Canva Sans Bold"/>
                <a:cs typeface="Canva Sans Bold"/>
                <a:sym typeface="Canva Sans Bold"/>
              </a:rPr>
              <a:t>1h, 2h, 3h (đặc biệt cho phụ nữ mang tha</a:t>
            </a:r>
            <a:r>
              <a:rPr lang="en-US" b="true" sz="2710">
                <a:solidFill>
                  <a:srgbClr val="FFFFFF"/>
                </a:solidFill>
                <a:latin typeface="Canva Sans Bold"/>
                <a:ea typeface="Canva Sans Bold"/>
                <a:cs typeface="Canva Sans Bold"/>
                <a:sym typeface="Canva Sans Bold"/>
              </a:rPr>
              <a:t>i).</a:t>
            </a:r>
          </a:p>
          <a:p>
            <a:pPr algn="l" marL="585301" indent="-292650" lvl="1">
              <a:lnSpc>
                <a:spcPts val="3795"/>
              </a:lnSpc>
              <a:spcBef>
                <a:spcPct val="0"/>
              </a:spcBef>
              <a:buFont typeface="Arial"/>
              <a:buChar char="•"/>
            </a:pPr>
            <a:r>
              <a:rPr lang="en-US" b="true" sz="2710">
                <a:solidFill>
                  <a:srgbClr val="FFFFFF"/>
                </a:solidFill>
                <a:latin typeface="Canva Sans Bold"/>
                <a:ea typeface="Canva Sans Bold"/>
                <a:cs typeface="Canva Sans Bold"/>
                <a:sym typeface="Canva Sans Bold"/>
              </a:rPr>
              <a:t>Đơn vị: mg/dl (hoặc mmol/L).</a:t>
            </a:r>
          </a:p>
          <a:p>
            <a:pPr algn="l" marL="585301" indent="-292650" lvl="1">
              <a:lnSpc>
                <a:spcPts val="3795"/>
              </a:lnSpc>
              <a:spcBef>
                <a:spcPct val="0"/>
              </a:spcBef>
              <a:buFont typeface="Arial"/>
              <a:buChar char="•"/>
            </a:pPr>
            <a:r>
              <a:rPr lang="en-US" b="true" sz="2710">
                <a:solidFill>
                  <a:srgbClr val="FFFFFF"/>
                </a:solidFill>
                <a:latin typeface="Canva Sans Bold"/>
                <a:ea typeface="Canva Sans Bold"/>
                <a:cs typeface="Canva Sans Bold"/>
                <a:sym typeface="Canva Sans Bold"/>
              </a:rPr>
              <a:t>Ý nghĩa: giá trị cốt lõi để chẩn đoán và phân loại.</a:t>
            </a:r>
          </a:p>
          <a:p>
            <a:pPr algn="l">
              <a:lnSpc>
                <a:spcPts val="3795"/>
              </a:lnSpc>
              <a:spcBef>
                <a:spcPct val="0"/>
              </a:spcBef>
            </a:pPr>
          </a:p>
          <a:p>
            <a:pPr algn="l">
              <a:lnSpc>
                <a:spcPts val="3795"/>
              </a:lnSpc>
              <a:spcBef>
                <a:spcPct val="0"/>
              </a:spcBef>
            </a:pPr>
            <a:r>
              <a:rPr lang="en-US" b="true" sz="2710">
                <a:solidFill>
                  <a:srgbClr val="FFFFFF"/>
                </a:solidFill>
                <a:latin typeface="Canva Sans Bold"/>
                <a:ea typeface="Canva Sans Bold"/>
                <a:cs typeface="Canva Sans Bold"/>
                <a:sym typeface="Canva Sans Bold"/>
              </a:rPr>
              <a:t>2. Triệu chứng lâm sàng</a:t>
            </a:r>
          </a:p>
          <a:p>
            <a:pPr algn="l" marL="585301" indent="-292650" lvl="1">
              <a:lnSpc>
                <a:spcPts val="3795"/>
              </a:lnSpc>
              <a:spcBef>
                <a:spcPct val="0"/>
              </a:spcBef>
              <a:buFont typeface="Arial"/>
              <a:buChar char="•"/>
            </a:pPr>
            <a:r>
              <a:rPr lang="en-US" b="true" sz="2710">
                <a:solidFill>
                  <a:srgbClr val="FFFFFF"/>
                </a:solidFill>
                <a:latin typeface="Canva Sans Bold"/>
                <a:ea typeface="Canva Sans Bold"/>
                <a:cs typeface="Canva Sans Bold"/>
                <a:sym typeface="Canva Sans Bold"/>
              </a:rPr>
              <a:t>Polyuria (đa niệu).</a:t>
            </a:r>
          </a:p>
          <a:p>
            <a:pPr algn="l" marL="585301" indent="-292650" lvl="1">
              <a:lnSpc>
                <a:spcPts val="3795"/>
              </a:lnSpc>
              <a:spcBef>
                <a:spcPct val="0"/>
              </a:spcBef>
              <a:buFont typeface="Arial"/>
              <a:buChar char="•"/>
            </a:pPr>
            <a:r>
              <a:rPr lang="en-US" b="true" sz="2710">
                <a:solidFill>
                  <a:srgbClr val="FFFFFF"/>
                </a:solidFill>
                <a:latin typeface="Canva Sans Bold"/>
                <a:ea typeface="Canva Sans Bold"/>
                <a:cs typeface="Canva Sans Bold"/>
                <a:sym typeface="Canva Sans Bold"/>
              </a:rPr>
              <a:t>Polydipsia (khát nhiều).</a:t>
            </a:r>
          </a:p>
          <a:p>
            <a:pPr algn="l" marL="585301" indent="-292650" lvl="1">
              <a:lnSpc>
                <a:spcPts val="3795"/>
              </a:lnSpc>
              <a:spcBef>
                <a:spcPct val="0"/>
              </a:spcBef>
              <a:buFont typeface="Arial"/>
              <a:buChar char="•"/>
            </a:pPr>
            <a:r>
              <a:rPr lang="en-US" b="true" sz="2710">
                <a:solidFill>
                  <a:srgbClr val="FFFFFF"/>
                </a:solidFill>
                <a:latin typeface="Canva Sans Bold"/>
                <a:ea typeface="Canva Sans Bold"/>
                <a:cs typeface="Canva Sans Bold"/>
                <a:sym typeface="Canva Sans Bold"/>
              </a:rPr>
              <a:t>Sụt cân nhanh.</a:t>
            </a:r>
          </a:p>
          <a:p>
            <a:pPr algn="l" marL="585301" indent="-292650" lvl="1">
              <a:lnSpc>
                <a:spcPts val="3795"/>
              </a:lnSpc>
              <a:spcBef>
                <a:spcPct val="0"/>
              </a:spcBef>
              <a:buFont typeface="Arial"/>
              <a:buChar char="•"/>
            </a:pPr>
            <a:r>
              <a:rPr lang="en-US" b="true" sz="2710">
                <a:solidFill>
                  <a:srgbClr val="FFFFFF"/>
                </a:solidFill>
                <a:latin typeface="Canva Sans Bold"/>
                <a:ea typeface="Canva Sans Bold"/>
                <a:cs typeface="Canva Sans Bold"/>
                <a:sym typeface="Canva Sans Bold"/>
              </a:rPr>
              <a:t>Glycosuria (glucose trong nước tiểu).</a:t>
            </a:r>
          </a:p>
          <a:p>
            <a:pPr algn="l" marL="585301" indent="-292650" lvl="1">
              <a:lnSpc>
                <a:spcPts val="3795"/>
              </a:lnSpc>
              <a:spcBef>
                <a:spcPct val="0"/>
              </a:spcBef>
              <a:buFont typeface="Arial"/>
              <a:buChar char="•"/>
            </a:pPr>
            <a:r>
              <a:rPr lang="en-US" b="true" sz="2710">
                <a:solidFill>
                  <a:srgbClr val="FFFFFF"/>
                </a:solidFill>
                <a:latin typeface="Canva Sans Bold"/>
                <a:ea typeface="Canva Sans Bold"/>
                <a:cs typeface="Canva Sans Bold"/>
                <a:sym typeface="Canva Sans Bold"/>
              </a:rPr>
              <a:t>Ketoacidosis (nhiễm toan ceton).</a:t>
            </a:r>
          </a:p>
          <a:p>
            <a:pPr algn="l" marL="585301" indent="-292650" lvl="1">
              <a:lnSpc>
                <a:spcPts val="3795"/>
              </a:lnSpc>
              <a:spcBef>
                <a:spcPct val="0"/>
              </a:spcBef>
              <a:buFont typeface="Arial"/>
              <a:buChar char="•"/>
            </a:pPr>
            <a:r>
              <a:rPr lang="en-US" b="true" sz="2710">
                <a:solidFill>
                  <a:srgbClr val="FFFFFF"/>
                </a:solidFill>
                <a:latin typeface="Canva Sans Bold"/>
                <a:ea typeface="Canva Sans Bold"/>
                <a:cs typeface="Canva Sans Bold"/>
                <a:sym typeface="Canva Sans Bold"/>
              </a:rPr>
              <a:t>Ý nghĩa: giúp khẳng định/ghi nhận dấu hiệu bệnh khi kèm glucose cao.</a:t>
            </a:r>
          </a:p>
          <a:p>
            <a:pPr algn="l">
              <a:lnSpc>
                <a:spcPts val="3795"/>
              </a:lnSpc>
              <a:spcBef>
                <a:spcPct val="0"/>
              </a:spcBef>
            </a:pP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071C42"/>
        </a:solidFill>
      </p:bgPr>
    </p:bg>
    <p:spTree>
      <p:nvGrpSpPr>
        <p:cNvPr id="1" name=""/>
        <p:cNvGrpSpPr/>
        <p:nvPr/>
      </p:nvGrpSpPr>
      <p:grpSpPr>
        <a:xfrm>
          <a:off x="0" y="0"/>
          <a:ext cx="0" cy="0"/>
          <a:chOff x="0" y="0"/>
          <a:chExt cx="0" cy="0"/>
        </a:xfrm>
      </p:grpSpPr>
      <p:sp>
        <p:nvSpPr>
          <p:cNvPr name="TextBox 2" id="2"/>
          <p:cNvSpPr txBox="true"/>
          <p:nvPr/>
        </p:nvSpPr>
        <p:spPr>
          <a:xfrm rot="0">
            <a:off x="1028700" y="537527"/>
            <a:ext cx="7420928"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FFFFFF"/>
                </a:solidFill>
                <a:latin typeface="Canva Sans Bold"/>
                <a:ea typeface="Canva Sans Bold"/>
                <a:cs typeface="Canva Sans Bold"/>
                <a:sym typeface="Canva Sans Bold"/>
              </a:rPr>
              <a:t>Dữ liệu đầu vào (Input)</a:t>
            </a:r>
          </a:p>
        </p:txBody>
      </p:sp>
      <p:sp>
        <p:nvSpPr>
          <p:cNvPr name="TextBox 3" id="3"/>
          <p:cNvSpPr txBox="true"/>
          <p:nvPr/>
        </p:nvSpPr>
        <p:spPr>
          <a:xfrm rot="0">
            <a:off x="1028700" y="2602509"/>
            <a:ext cx="15748765" cy="6655791"/>
          </a:xfrm>
          <a:prstGeom prst="rect">
            <a:avLst/>
          </a:prstGeom>
        </p:spPr>
        <p:txBody>
          <a:bodyPr anchor="t" rtlCol="false" tIns="0" lIns="0" bIns="0" rIns="0">
            <a:spAutoFit/>
          </a:bodyPr>
          <a:lstStyle/>
          <a:p>
            <a:pPr algn="l">
              <a:lnSpc>
                <a:spcPts val="3795"/>
              </a:lnSpc>
            </a:pPr>
            <a:r>
              <a:rPr lang="en-US" sz="2710" b="true">
                <a:solidFill>
                  <a:srgbClr val="FFFFFF"/>
                </a:solidFill>
                <a:latin typeface="Canva Sans Bold"/>
                <a:ea typeface="Canva Sans Bold"/>
                <a:cs typeface="Canva Sans Bold"/>
                <a:sym typeface="Canva Sans Bold"/>
              </a:rPr>
              <a:t>3. Yếu tố dịch tễ/nguy cơ</a:t>
            </a:r>
          </a:p>
          <a:p>
            <a:pPr algn="l" marL="585301" indent="-292650" lvl="1">
              <a:lnSpc>
                <a:spcPts val="3795"/>
              </a:lnSpc>
              <a:buFont typeface="Arial"/>
              <a:buChar char="•"/>
            </a:pPr>
            <a:r>
              <a:rPr lang="en-US" b="true" sz="2710">
                <a:solidFill>
                  <a:srgbClr val="FFFFFF"/>
                </a:solidFill>
                <a:latin typeface="Canva Sans Bold"/>
                <a:ea typeface="Canva Sans Bold"/>
                <a:cs typeface="Canva Sans Bold"/>
                <a:sym typeface="Canva Sans Bold"/>
              </a:rPr>
              <a:t>Tuổi, giới.</a:t>
            </a:r>
          </a:p>
          <a:p>
            <a:pPr algn="l" marL="585301" indent="-292650" lvl="1">
              <a:lnSpc>
                <a:spcPts val="3795"/>
              </a:lnSpc>
              <a:buFont typeface="Arial"/>
              <a:buChar char="•"/>
            </a:pPr>
            <a:r>
              <a:rPr lang="en-US" b="true" sz="2710">
                <a:solidFill>
                  <a:srgbClr val="FFFFFF"/>
                </a:solidFill>
                <a:latin typeface="Canva Sans Bold"/>
                <a:ea typeface="Canva Sans Bold"/>
                <a:cs typeface="Canva Sans Bold"/>
                <a:sym typeface="Canva Sans Bold"/>
              </a:rPr>
              <a:t>Béo phì (≥120% cân nặng chuẩn hoặc BMI cao).</a:t>
            </a:r>
          </a:p>
          <a:p>
            <a:pPr algn="l" marL="585301" indent="-292650" lvl="1">
              <a:lnSpc>
                <a:spcPts val="3795"/>
              </a:lnSpc>
              <a:buFont typeface="Arial"/>
              <a:buChar char="•"/>
            </a:pPr>
            <a:r>
              <a:rPr lang="en-US" b="true" sz="2710">
                <a:solidFill>
                  <a:srgbClr val="FFFFFF"/>
                </a:solidFill>
                <a:latin typeface="Canva Sans Bold"/>
                <a:ea typeface="Canva Sans Bold"/>
                <a:cs typeface="Canva Sans Bold"/>
                <a:sym typeface="Canva Sans Bold"/>
              </a:rPr>
              <a:t>Tiền sử gia đình (cha mẹ, anh/chị em, con cái bị tiểu đường).</a:t>
            </a:r>
          </a:p>
          <a:p>
            <a:pPr algn="l" marL="585301" indent="-292650" lvl="1">
              <a:lnSpc>
                <a:spcPts val="3795"/>
              </a:lnSpc>
              <a:buFont typeface="Arial"/>
              <a:buChar char="•"/>
            </a:pPr>
            <a:r>
              <a:rPr lang="en-US" b="true" sz="2710">
                <a:solidFill>
                  <a:srgbClr val="FFFFFF"/>
                </a:solidFill>
                <a:latin typeface="Canva Sans Bold"/>
                <a:ea typeface="Canva Sans Bold"/>
                <a:cs typeface="Canva Sans Bold"/>
                <a:sym typeface="Canva Sans Bold"/>
              </a:rPr>
              <a:t>Di truyền – miễn dịch (HLA, kháng thể tế bào đảo tụy).</a:t>
            </a:r>
          </a:p>
          <a:p>
            <a:pPr algn="l" marL="585301" indent="-292650" lvl="1">
              <a:lnSpc>
                <a:spcPts val="3795"/>
              </a:lnSpc>
              <a:buFont typeface="Arial"/>
              <a:buChar char="•"/>
            </a:pPr>
            <a:r>
              <a:rPr lang="en-US" b="true" sz="2710">
                <a:solidFill>
                  <a:srgbClr val="FFFFFF"/>
                </a:solidFill>
                <a:latin typeface="Canva Sans Bold"/>
                <a:ea typeface="Canva Sans Bold"/>
                <a:cs typeface="Canva Sans Bold"/>
                <a:sym typeface="Canva Sans Bold"/>
              </a:rPr>
              <a:t>Chủng tộc/dân tộc nguy cơ cao (ví dụ: Pima Indians).</a:t>
            </a:r>
          </a:p>
          <a:p>
            <a:pPr algn="l" marL="585301" indent="-292650" lvl="1">
              <a:lnSpc>
                <a:spcPts val="3795"/>
              </a:lnSpc>
              <a:buFont typeface="Arial"/>
              <a:buChar char="•"/>
            </a:pPr>
            <a:r>
              <a:rPr lang="en-US" b="true" sz="2710">
                <a:solidFill>
                  <a:srgbClr val="FFFFFF"/>
                </a:solidFill>
                <a:latin typeface="Canva Sans Bold"/>
                <a:ea typeface="Canva Sans Bold"/>
                <a:cs typeface="Canva Sans Bold"/>
                <a:sym typeface="Canva Sans Bold"/>
              </a:rPr>
              <a:t>Thai kỳ (phụ nữ mang thai, sinh con &gt;4kg).</a:t>
            </a:r>
          </a:p>
          <a:p>
            <a:pPr algn="l" marL="585301" indent="-292650" lvl="1">
              <a:lnSpc>
                <a:spcPts val="3795"/>
              </a:lnSpc>
              <a:buFont typeface="Arial"/>
              <a:buChar char="•"/>
            </a:pPr>
            <a:r>
              <a:rPr lang="en-US" b="true" sz="2710">
                <a:solidFill>
                  <a:srgbClr val="FFFFFF"/>
                </a:solidFill>
                <a:latin typeface="Canva Sans Bold"/>
                <a:ea typeface="Canva Sans Bold"/>
                <a:cs typeface="Canva Sans Bold"/>
                <a:sym typeface="Canva Sans Bold"/>
              </a:rPr>
              <a:t>Ý nghĩa: phân tầng nguy cơ, quyết định có nên làm OGTT.</a:t>
            </a:r>
          </a:p>
          <a:p>
            <a:pPr algn="l">
              <a:lnSpc>
                <a:spcPts val="3795"/>
              </a:lnSpc>
            </a:pPr>
          </a:p>
          <a:p>
            <a:pPr algn="l">
              <a:lnSpc>
                <a:spcPts val="3795"/>
              </a:lnSpc>
            </a:pPr>
            <a:r>
              <a:rPr lang="en-US" sz="2710" b="true">
                <a:solidFill>
                  <a:srgbClr val="FFFFFF"/>
                </a:solidFill>
                <a:latin typeface="Canva Sans Bold"/>
                <a:ea typeface="Canva Sans Bold"/>
                <a:cs typeface="Canva Sans Bold"/>
                <a:sym typeface="Canva Sans Bold"/>
              </a:rPr>
              <a:t>4. Yếu tố liên quan khác</a:t>
            </a:r>
          </a:p>
          <a:p>
            <a:pPr algn="l" marL="585301" indent="-292650" lvl="1">
              <a:lnSpc>
                <a:spcPts val="3795"/>
              </a:lnSpc>
              <a:buFont typeface="Arial"/>
              <a:buChar char="•"/>
            </a:pPr>
            <a:r>
              <a:rPr lang="en-US" b="true" sz="2710">
                <a:solidFill>
                  <a:srgbClr val="FFFFFF"/>
                </a:solidFill>
                <a:latin typeface="Canva Sans Bold"/>
                <a:ea typeface="Canva Sans Bold"/>
                <a:cs typeface="Canva Sans Bold"/>
                <a:sym typeface="Canva Sans Bold"/>
              </a:rPr>
              <a:t>Các bệnh lý/tình trạng nền: bệnh tụy, rối loạn nội tiết, hội chứng di truyền.</a:t>
            </a:r>
          </a:p>
          <a:p>
            <a:pPr algn="l" marL="585301" indent="-292650" lvl="1">
              <a:lnSpc>
                <a:spcPts val="3795"/>
              </a:lnSpc>
              <a:buFont typeface="Arial"/>
              <a:buChar char="•"/>
            </a:pPr>
            <a:r>
              <a:rPr lang="en-US" b="true" sz="2710">
                <a:solidFill>
                  <a:srgbClr val="FFFFFF"/>
                </a:solidFill>
                <a:latin typeface="Canva Sans Bold"/>
                <a:ea typeface="Canva Sans Bold"/>
                <a:cs typeface="Canva Sans Bold"/>
                <a:sym typeface="Canva Sans Bold"/>
              </a:rPr>
              <a:t>Thuốc/hoá chất ảnh hưởng glucose: corticoid, catecholamine, thuốc chống ung thư...</a:t>
            </a:r>
          </a:p>
          <a:p>
            <a:pPr algn="l" marL="585301" indent="-292650" lvl="1">
              <a:lnSpc>
                <a:spcPts val="3795"/>
              </a:lnSpc>
              <a:buFont typeface="Arial"/>
              <a:buChar char="•"/>
            </a:pPr>
            <a:r>
              <a:rPr lang="en-US" b="true" sz="2710">
                <a:solidFill>
                  <a:srgbClr val="FFFFFF"/>
                </a:solidFill>
                <a:latin typeface="Canva Sans Bold"/>
                <a:ea typeface="Canva Sans Bold"/>
                <a:cs typeface="Canva Sans Bold"/>
                <a:sym typeface="Canva Sans Bold"/>
              </a:rPr>
              <a:t>Ý nghĩa: kiểm soát yếu tố nhiễu để tránh chẩn đoán sai.</a:t>
            </a:r>
          </a:p>
          <a:p>
            <a:pPr algn="l">
              <a:lnSpc>
                <a:spcPts val="3795"/>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31752" y="7479061"/>
            <a:ext cx="6558303" cy="6522531"/>
          </a:xfrm>
          <a:custGeom>
            <a:avLst/>
            <a:gdLst/>
            <a:ahLst/>
            <a:cxnLst/>
            <a:rect r="r" b="b" t="t" l="l"/>
            <a:pathLst>
              <a:path h="6522531" w="6558303">
                <a:moveTo>
                  <a:pt x="0" y="0"/>
                </a:moveTo>
                <a:lnTo>
                  <a:pt x="6558303" y="0"/>
                </a:lnTo>
                <a:lnTo>
                  <a:pt x="6558303" y="6522530"/>
                </a:lnTo>
                <a:lnTo>
                  <a:pt x="0" y="65225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769793" y="-614405"/>
            <a:ext cx="6558303" cy="6522531"/>
          </a:xfrm>
          <a:custGeom>
            <a:avLst/>
            <a:gdLst/>
            <a:ahLst/>
            <a:cxnLst/>
            <a:rect r="r" b="b" t="t" l="l"/>
            <a:pathLst>
              <a:path h="6522531" w="6558303">
                <a:moveTo>
                  <a:pt x="0" y="0"/>
                </a:moveTo>
                <a:lnTo>
                  <a:pt x="6558303" y="0"/>
                </a:lnTo>
                <a:lnTo>
                  <a:pt x="6558303" y="6522531"/>
                </a:lnTo>
                <a:lnTo>
                  <a:pt x="0" y="65225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452215" y="-4852545"/>
            <a:ext cx="6558303" cy="6522531"/>
          </a:xfrm>
          <a:custGeom>
            <a:avLst/>
            <a:gdLst/>
            <a:ahLst/>
            <a:cxnLst/>
            <a:rect r="r" b="b" t="t" l="l"/>
            <a:pathLst>
              <a:path h="6522531" w="6558303">
                <a:moveTo>
                  <a:pt x="0" y="0"/>
                </a:moveTo>
                <a:lnTo>
                  <a:pt x="6558304" y="0"/>
                </a:lnTo>
                <a:lnTo>
                  <a:pt x="6558304" y="6522531"/>
                </a:lnTo>
                <a:lnTo>
                  <a:pt x="0" y="6522531"/>
                </a:lnTo>
                <a:lnTo>
                  <a:pt x="0" y="0"/>
                </a:lnTo>
                <a:close/>
              </a:path>
            </a:pathLst>
          </a:custGeom>
          <a:blipFill>
            <a:blip r:embed="rId2">
              <a:alphaModFix amt="62000"/>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3006443" y="2312875"/>
            <a:ext cx="12275114" cy="3018274"/>
            <a:chOff x="0" y="0"/>
            <a:chExt cx="16366818" cy="4024365"/>
          </a:xfrm>
        </p:grpSpPr>
        <p:sp>
          <p:nvSpPr>
            <p:cNvPr name="TextBox 6" id="6"/>
            <p:cNvSpPr txBox="true"/>
            <p:nvPr/>
          </p:nvSpPr>
          <p:spPr>
            <a:xfrm rot="0">
              <a:off x="0" y="-133350"/>
              <a:ext cx="16366818" cy="1461282"/>
            </a:xfrm>
            <a:prstGeom prst="rect">
              <a:avLst/>
            </a:prstGeom>
          </p:spPr>
          <p:txBody>
            <a:bodyPr anchor="t" rtlCol="false" tIns="0" lIns="0" bIns="0" rIns="0">
              <a:spAutoFit/>
            </a:bodyPr>
            <a:lstStyle/>
            <a:p>
              <a:pPr algn="ctr">
                <a:lnSpc>
                  <a:spcPts val="9155"/>
                </a:lnSpc>
              </a:pPr>
              <a:r>
                <a:rPr lang="en-US" sz="6539">
                  <a:solidFill>
                    <a:srgbClr val="000000"/>
                  </a:solidFill>
                  <a:latin typeface="DejaVu Serif"/>
                  <a:ea typeface="DejaVu Serif"/>
                  <a:cs typeface="DejaVu Serif"/>
                  <a:sym typeface="DejaVu Serif"/>
                </a:rPr>
                <a:t>THÀNH VIÊN CỦA NHÓM </a:t>
              </a:r>
            </a:p>
          </p:txBody>
        </p:sp>
        <p:sp>
          <p:nvSpPr>
            <p:cNvPr name="TextBox 7" id="7"/>
            <p:cNvSpPr txBox="true"/>
            <p:nvPr/>
          </p:nvSpPr>
          <p:spPr>
            <a:xfrm rot="0">
              <a:off x="586319" y="1608141"/>
              <a:ext cx="15780500" cy="2416224"/>
            </a:xfrm>
            <a:prstGeom prst="rect">
              <a:avLst/>
            </a:prstGeom>
          </p:spPr>
          <p:txBody>
            <a:bodyPr anchor="t" rtlCol="false" tIns="0" lIns="0" bIns="0" rIns="0">
              <a:spAutoFit/>
            </a:bodyPr>
            <a:lstStyle/>
            <a:p>
              <a:pPr algn="l">
                <a:lnSpc>
                  <a:spcPts val="6710"/>
                </a:lnSpc>
                <a:spcBef>
                  <a:spcPct val="0"/>
                </a:spcBef>
              </a:pPr>
            </a:p>
            <a:p>
              <a:pPr algn="l">
                <a:lnSpc>
                  <a:spcPts val="6710"/>
                </a:lnSpc>
                <a:spcBef>
                  <a:spcPct val="0"/>
                </a:spcBef>
              </a:pPr>
            </a:p>
          </p:txBody>
        </p:sp>
      </p:grpSp>
      <p:sp>
        <p:nvSpPr>
          <p:cNvPr name="Freeform 8" id="8"/>
          <p:cNvSpPr/>
          <p:nvPr/>
        </p:nvSpPr>
        <p:spPr>
          <a:xfrm flipH="false" flipV="false" rot="0">
            <a:off x="273822" y="131977"/>
            <a:ext cx="2988006" cy="3549467"/>
          </a:xfrm>
          <a:custGeom>
            <a:avLst/>
            <a:gdLst/>
            <a:ahLst/>
            <a:cxnLst/>
            <a:rect r="r" b="b" t="t" l="l"/>
            <a:pathLst>
              <a:path h="3549467" w="2988006">
                <a:moveTo>
                  <a:pt x="0" y="0"/>
                </a:moveTo>
                <a:lnTo>
                  <a:pt x="2988006" y="0"/>
                </a:lnTo>
                <a:lnTo>
                  <a:pt x="2988006" y="3549467"/>
                </a:lnTo>
                <a:lnTo>
                  <a:pt x="0" y="35494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5201665" y="6251932"/>
            <a:ext cx="1808854" cy="3726103"/>
          </a:xfrm>
          <a:custGeom>
            <a:avLst/>
            <a:gdLst/>
            <a:ahLst/>
            <a:cxnLst/>
            <a:rect r="r" b="b" t="t" l="l"/>
            <a:pathLst>
              <a:path h="3726103" w="1808854">
                <a:moveTo>
                  <a:pt x="0" y="0"/>
                </a:moveTo>
                <a:lnTo>
                  <a:pt x="1808854" y="0"/>
                </a:lnTo>
                <a:lnTo>
                  <a:pt x="1808854" y="3726103"/>
                </a:lnTo>
                <a:lnTo>
                  <a:pt x="0" y="37261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4058890" y="3350193"/>
            <a:ext cx="10170219" cy="4451350"/>
          </a:xfrm>
          <a:prstGeom prst="rect">
            <a:avLst/>
          </a:prstGeom>
        </p:spPr>
        <p:txBody>
          <a:bodyPr anchor="t" rtlCol="false" tIns="0" lIns="0" bIns="0" rIns="0">
            <a:spAutoFit/>
          </a:bodyPr>
          <a:lstStyle/>
          <a:p>
            <a:pPr algn="l">
              <a:lnSpc>
                <a:spcPts val="5749"/>
              </a:lnSpc>
              <a:spcBef>
                <a:spcPct val="0"/>
              </a:spcBef>
            </a:pPr>
          </a:p>
          <a:p>
            <a:pPr algn="l">
              <a:lnSpc>
                <a:spcPts val="5749"/>
              </a:lnSpc>
              <a:spcBef>
                <a:spcPct val="0"/>
              </a:spcBef>
            </a:pPr>
            <a:r>
              <a:rPr lang="en-US" sz="4999">
                <a:solidFill>
                  <a:srgbClr val="000000"/>
                </a:solidFill>
                <a:latin typeface="Times New Roman MT"/>
                <a:ea typeface="Times New Roman MT"/>
                <a:cs typeface="Times New Roman MT"/>
                <a:sym typeface="Times New Roman MT"/>
              </a:rPr>
              <a:t>3120410085 – Đỗ Thanh Duy</a:t>
            </a:r>
          </a:p>
          <a:p>
            <a:pPr algn="l">
              <a:lnSpc>
                <a:spcPts val="5749"/>
              </a:lnSpc>
              <a:spcBef>
                <a:spcPct val="0"/>
              </a:spcBef>
            </a:pPr>
            <a:r>
              <a:rPr lang="en-US" sz="4999">
                <a:solidFill>
                  <a:srgbClr val="000000"/>
                </a:solidFill>
                <a:latin typeface="Times New Roman MT"/>
                <a:ea typeface="Times New Roman MT"/>
                <a:cs typeface="Times New Roman MT"/>
                <a:sym typeface="Times New Roman MT"/>
              </a:rPr>
              <a:t>3122410236 - Dương Bình Minh</a:t>
            </a:r>
          </a:p>
          <a:p>
            <a:pPr algn="l">
              <a:lnSpc>
                <a:spcPts val="5749"/>
              </a:lnSpc>
              <a:spcBef>
                <a:spcPct val="0"/>
              </a:spcBef>
            </a:pPr>
            <a:r>
              <a:rPr lang="en-US" sz="4999">
                <a:solidFill>
                  <a:srgbClr val="000000"/>
                </a:solidFill>
                <a:latin typeface="Times New Roman MT"/>
                <a:ea typeface="Times New Roman MT"/>
                <a:cs typeface="Times New Roman MT"/>
                <a:sym typeface="Times New Roman MT"/>
              </a:rPr>
              <a:t>3123410290 - Nguyễn Minh Quang</a:t>
            </a:r>
          </a:p>
          <a:p>
            <a:pPr algn="l">
              <a:lnSpc>
                <a:spcPts val="5749"/>
              </a:lnSpc>
              <a:spcBef>
                <a:spcPct val="0"/>
              </a:spcBef>
            </a:pPr>
            <a:r>
              <a:rPr lang="en-US" sz="4999">
                <a:solidFill>
                  <a:srgbClr val="000000"/>
                </a:solidFill>
                <a:latin typeface="Times New Roman MT"/>
                <a:ea typeface="Times New Roman MT"/>
                <a:cs typeface="Times New Roman MT"/>
                <a:sym typeface="Times New Roman MT"/>
              </a:rPr>
              <a:t>3122410490 - Nguyễn Hoàng Mai Vy</a:t>
            </a:r>
          </a:p>
          <a:p>
            <a:pPr algn="l">
              <a:lnSpc>
                <a:spcPts val="5749"/>
              </a:lnSpc>
              <a:spcBef>
                <a:spcPct val="0"/>
              </a:spcBef>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071C42"/>
        </a:solidFill>
      </p:bgPr>
    </p:bg>
    <p:spTree>
      <p:nvGrpSpPr>
        <p:cNvPr id="1" name=""/>
        <p:cNvGrpSpPr/>
        <p:nvPr/>
      </p:nvGrpSpPr>
      <p:grpSpPr>
        <a:xfrm>
          <a:off x="0" y="0"/>
          <a:ext cx="0" cy="0"/>
          <a:chOff x="0" y="0"/>
          <a:chExt cx="0" cy="0"/>
        </a:xfrm>
      </p:grpSpPr>
      <p:sp>
        <p:nvSpPr>
          <p:cNvPr name="Freeform 2" id="2"/>
          <p:cNvSpPr/>
          <p:nvPr/>
        </p:nvSpPr>
        <p:spPr>
          <a:xfrm flipH="false" flipV="false" rot="0">
            <a:off x="2778672" y="1028700"/>
            <a:ext cx="12730655" cy="6585836"/>
          </a:xfrm>
          <a:custGeom>
            <a:avLst/>
            <a:gdLst/>
            <a:ahLst/>
            <a:cxnLst/>
            <a:rect r="r" b="b" t="t" l="l"/>
            <a:pathLst>
              <a:path h="6585836" w="12730655">
                <a:moveTo>
                  <a:pt x="0" y="0"/>
                </a:moveTo>
                <a:lnTo>
                  <a:pt x="12730656" y="0"/>
                </a:lnTo>
                <a:lnTo>
                  <a:pt x="12730656" y="6585836"/>
                </a:lnTo>
                <a:lnTo>
                  <a:pt x="0" y="6585836"/>
                </a:lnTo>
                <a:lnTo>
                  <a:pt x="0" y="0"/>
                </a:lnTo>
                <a:close/>
              </a:path>
            </a:pathLst>
          </a:custGeom>
          <a:blipFill>
            <a:blip r:embed="rId2"/>
            <a:stretch>
              <a:fillRect l="0" t="-56198" r="0" b="0"/>
            </a:stretch>
          </a:blipFill>
        </p:spPr>
      </p:sp>
    </p:spTree>
  </p:cSld>
  <p:clrMapOvr>
    <a:masterClrMapping/>
  </p:clrMapOvr>
</p:sld>
</file>

<file path=ppt/slides/slide31.xml><?xml version="1.0" encoding="utf-8"?>
<p:sld xmlns:p="http://schemas.openxmlformats.org/presentationml/2006/main" xmlns:a="http://schemas.openxmlformats.org/drawingml/2006/main">
  <p:cSld>
    <p:bg>
      <p:bgPr>
        <a:solidFill>
          <a:srgbClr val="071C42"/>
        </a:solidFill>
      </p:bgPr>
    </p:bg>
    <p:spTree>
      <p:nvGrpSpPr>
        <p:cNvPr id="1" name=""/>
        <p:cNvGrpSpPr/>
        <p:nvPr/>
      </p:nvGrpSpPr>
      <p:grpSpPr>
        <a:xfrm>
          <a:off x="0" y="0"/>
          <a:ext cx="0" cy="0"/>
          <a:chOff x="0" y="0"/>
          <a:chExt cx="0" cy="0"/>
        </a:xfrm>
      </p:grpSpPr>
      <p:sp>
        <p:nvSpPr>
          <p:cNvPr name="TextBox 2" id="2"/>
          <p:cNvSpPr txBox="true"/>
          <p:nvPr/>
        </p:nvSpPr>
        <p:spPr>
          <a:xfrm rot="0">
            <a:off x="1028700" y="537527"/>
            <a:ext cx="8286750"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FFFFFF"/>
                </a:solidFill>
                <a:latin typeface="Canva Sans Bold"/>
                <a:ea typeface="Canva Sans Bold"/>
                <a:cs typeface="Canva Sans Bold"/>
                <a:sym typeface="Canva Sans Bold"/>
              </a:rPr>
              <a:t>Các triệu chứng lâm sàng </a:t>
            </a:r>
          </a:p>
        </p:txBody>
      </p:sp>
      <p:sp>
        <p:nvSpPr>
          <p:cNvPr name="TextBox 3" id="3"/>
          <p:cNvSpPr txBox="true"/>
          <p:nvPr/>
        </p:nvSpPr>
        <p:spPr>
          <a:xfrm rot="0">
            <a:off x="1028700" y="2190751"/>
            <a:ext cx="11460431" cy="5848349"/>
          </a:xfrm>
          <a:prstGeom prst="rect">
            <a:avLst/>
          </a:prstGeom>
        </p:spPr>
        <p:txBody>
          <a:bodyPr anchor="t" rtlCol="false" tIns="0" lIns="0" bIns="0" rIns="0">
            <a:spAutoFit/>
          </a:bodyPr>
          <a:lstStyle/>
          <a:p>
            <a:pPr algn="l">
              <a:lnSpc>
                <a:spcPts val="4200"/>
              </a:lnSpc>
              <a:spcBef>
                <a:spcPct val="0"/>
              </a:spcBef>
            </a:pPr>
            <a:r>
              <a:rPr lang="en-US" b="true" sz="3000">
                <a:solidFill>
                  <a:srgbClr val="FFFFFF"/>
                </a:solidFill>
                <a:latin typeface="Canva Sans Bold"/>
                <a:ea typeface="Canva Sans Bold"/>
                <a:cs typeface="Canva Sans Bold"/>
                <a:sym typeface="Canva Sans Bold"/>
              </a:rPr>
              <a:t>Một số bệnh nhân được chẩn đoán dựa trên biểu hiện điển hình kết hợp với glucose huyết cao, gồm:</a:t>
            </a:r>
          </a:p>
          <a:p>
            <a:pPr algn="l">
              <a:lnSpc>
                <a:spcPts val="4200"/>
              </a:lnSpc>
              <a:spcBef>
                <a:spcPct val="0"/>
              </a:spcBef>
            </a:pPr>
            <a:r>
              <a:rPr lang="en-US" b="true" sz="3000">
                <a:solidFill>
                  <a:srgbClr val="FFFFFF"/>
                </a:solidFill>
                <a:latin typeface="Canva Sans Bold"/>
                <a:ea typeface="Canva Sans Bold"/>
                <a:cs typeface="Canva Sans Bold"/>
                <a:sym typeface="Canva Sans Bold"/>
              </a:rPr>
              <a:t>Đa niệu (polyuria).</a:t>
            </a:r>
          </a:p>
          <a:p>
            <a:pPr algn="l">
              <a:lnSpc>
                <a:spcPts val="4200"/>
              </a:lnSpc>
              <a:spcBef>
                <a:spcPct val="0"/>
              </a:spcBef>
            </a:pPr>
          </a:p>
          <a:p>
            <a:pPr algn="l">
              <a:lnSpc>
                <a:spcPts val="4200"/>
              </a:lnSpc>
              <a:spcBef>
                <a:spcPct val="0"/>
              </a:spcBef>
            </a:pPr>
            <a:r>
              <a:rPr lang="en-US" b="true" sz="3000">
                <a:solidFill>
                  <a:srgbClr val="FFFFFF"/>
                </a:solidFill>
                <a:latin typeface="Canva Sans Bold"/>
                <a:ea typeface="Canva Sans Bold"/>
                <a:cs typeface="Canva Sans Bold"/>
                <a:sym typeface="Canva Sans Bold"/>
              </a:rPr>
              <a:t>Khát nhiều (polydipsia).</a:t>
            </a:r>
          </a:p>
          <a:p>
            <a:pPr algn="l">
              <a:lnSpc>
                <a:spcPts val="4200"/>
              </a:lnSpc>
              <a:spcBef>
                <a:spcPct val="0"/>
              </a:spcBef>
            </a:pPr>
          </a:p>
          <a:p>
            <a:pPr algn="l">
              <a:lnSpc>
                <a:spcPts val="4200"/>
              </a:lnSpc>
              <a:spcBef>
                <a:spcPct val="0"/>
              </a:spcBef>
            </a:pPr>
            <a:r>
              <a:rPr lang="en-US" b="true" sz="3000">
                <a:solidFill>
                  <a:srgbClr val="FFFFFF"/>
                </a:solidFill>
                <a:latin typeface="Canva Sans Bold"/>
                <a:ea typeface="Canva Sans Bold"/>
                <a:cs typeface="Canva Sans Bold"/>
                <a:sym typeface="Canva Sans Bold"/>
              </a:rPr>
              <a:t>Sụt cân nhanh.</a:t>
            </a:r>
          </a:p>
          <a:p>
            <a:pPr algn="l">
              <a:lnSpc>
                <a:spcPts val="4200"/>
              </a:lnSpc>
              <a:spcBef>
                <a:spcPct val="0"/>
              </a:spcBef>
            </a:pPr>
          </a:p>
          <a:p>
            <a:pPr algn="l">
              <a:lnSpc>
                <a:spcPts val="4200"/>
              </a:lnSpc>
              <a:spcBef>
                <a:spcPct val="0"/>
              </a:spcBef>
            </a:pPr>
            <a:r>
              <a:rPr lang="en-US" b="true" sz="3000">
                <a:solidFill>
                  <a:srgbClr val="FFFFFF"/>
                </a:solidFill>
                <a:latin typeface="Canva Sans Bold"/>
                <a:ea typeface="Canva Sans Bold"/>
                <a:cs typeface="Canva Sans Bold"/>
                <a:sym typeface="Canva Sans Bold"/>
              </a:rPr>
              <a:t>Có glucose trong nước tiểu (glycosuria).</a:t>
            </a:r>
          </a:p>
          <a:p>
            <a:pPr algn="l">
              <a:lnSpc>
                <a:spcPts val="4200"/>
              </a:lnSpc>
              <a:spcBef>
                <a:spcPct val="0"/>
              </a:spcBef>
            </a:pPr>
          </a:p>
          <a:p>
            <a:pPr algn="l">
              <a:lnSpc>
                <a:spcPts val="4200"/>
              </a:lnSpc>
              <a:spcBef>
                <a:spcPct val="0"/>
              </a:spcBef>
            </a:pPr>
            <a:r>
              <a:rPr lang="en-US" b="true" sz="3000">
                <a:solidFill>
                  <a:srgbClr val="FFFFFF"/>
                </a:solidFill>
                <a:latin typeface="Canva Sans Bold"/>
                <a:ea typeface="Canva Sans Bold"/>
                <a:cs typeface="Canva Sans Bold"/>
                <a:sym typeface="Canva Sans Bold"/>
              </a:rPr>
              <a:t>Nhiễm toan ceton (ketoacidosis).</a:t>
            </a:r>
          </a:p>
        </p:txBody>
      </p:sp>
    </p:spTree>
  </p:cSld>
  <p:clrMapOvr>
    <a:masterClrMapping/>
  </p:clrMapOvr>
</p:sld>
</file>

<file path=ppt/slides/slide32.xml><?xml version="1.0" encoding="utf-8"?>
<p:sld xmlns:p="http://schemas.openxmlformats.org/presentationml/2006/main" xmlns:a="http://schemas.openxmlformats.org/drawingml/2006/main">
  <p:cSld>
    <p:bg>
      <p:bgPr>
        <a:solidFill>
          <a:srgbClr val="071C42"/>
        </a:solidFill>
      </p:bgPr>
    </p:bg>
    <p:spTree>
      <p:nvGrpSpPr>
        <p:cNvPr id="1" name=""/>
        <p:cNvGrpSpPr/>
        <p:nvPr/>
      </p:nvGrpSpPr>
      <p:grpSpPr>
        <a:xfrm>
          <a:off x="0" y="0"/>
          <a:ext cx="0" cy="0"/>
          <a:chOff x="0" y="0"/>
          <a:chExt cx="0" cy="0"/>
        </a:xfrm>
      </p:grpSpPr>
      <p:sp>
        <p:nvSpPr>
          <p:cNvPr name="TextBox 2" id="2"/>
          <p:cNvSpPr txBox="true"/>
          <p:nvPr/>
        </p:nvSpPr>
        <p:spPr>
          <a:xfrm rot="0">
            <a:off x="1028700" y="537527"/>
            <a:ext cx="4405789"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FFFFFF"/>
                </a:solidFill>
                <a:latin typeface="Canva Sans Bold"/>
                <a:ea typeface="Canva Sans Bold"/>
                <a:cs typeface="Canva Sans Bold"/>
                <a:sym typeface="Canva Sans Bold"/>
              </a:rPr>
              <a:t>Yêu tố dịch tể</a:t>
            </a:r>
          </a:p>
        </p:txBody>
      </p:sp>
      <p:sp>
        <p:nvSpPr>
          <p:cNvPr name="TextBox 3" id="3"/>
          <p:cNvSpPr txBox="true"/>
          <p:nvPr/>
        </p:nvSpPr>
        <p:spPr>
          <a:xfrm rot="0">
            <a:off x="1028700" y="1776947"/>
            <a:ext cx="15871810" cy="6157594"/>
          </a:xfrm>
          <a:prstGeom prst="rect">
            <a:avLst/>
          </a:prstGeom>
        </p:spPr>
        <p:txBody>
          <a:bodyPr anchor="t" rtlCol="false" tIns="0" lIns="0" bIns="0" rIns="0">
            <a:spAutoFit/>
          </a:bodyPr>
          <a:lstStyle/>
          <a:p>
            <a:pPr algn="just">
              <a:lnSpc>
                <a:spcPts val="4480"/>
              </a:lnSpc>
              <a:spcBef>
                <a:spcPct val="0"/>
              </a:spcBef>
            </a:pPr>
          </a:p>
          <a:p>
            <a:pPr algn="just">
              <a:lnSpc>
                <a:spcPts val="4480"/>
              </a:lnSpc>
              <a:spcBef>
                <a:spcPct val="0"/>
              </a:spcBef>
            </a:pPr>
            <a:r>
              <a:rPr lang="en-US" b="true" sz="3200">
                <a:solidFill>
                  <a:srgbClr val="FFFFFF"/>
                </a:solidFill>
                <a:latin typeface="Canva Sans Bold"/>
                <a:ea typeface="Canva Sans Bold"/>
                <a:cs typeface="Canva Sans Bold"/>
                <a:sym typeface="Canva Sans Bold"/>
              </a:rPr>
              <a:t>Bệnh có thể xuất hiện ở mọi lứa tuổi.</a:t>
            </a:r>
          </a:p>
          <a:p>
            <a:pPr algn="just">
              <a:lnSpc>
                <a:spcPts val="4480"/>
              </a:lnSpc>
              <a:spcBef>
                <a:spcPct val="0"/>
              </a:spcBef>
            </a:pPr>
          </a:p>
          <a:p>
            <a:pPr algn="just">
              <a:lnSpc>
                <a:spcPts val="4480"/>
              </a:lnSpc>
              <a:spcBef>
                <a:spcPct val="0"/>
              </a:spcBef>
            </a:pPr>
            <a:r>
              <a:rPr lang="en-US" b="true" sz="3200">
                <a:solidFill>
                  <a:srgbClr val="FFFFFF"/>
                </a:solidFill>
                <a:latin typeface="Canva Sans Bold"/>
                <a:ea typeface="Canva Sans Bold"/>
                <a:cs typeface="Canva Sans Bold"/>
                <a:sym typeface="Canva Sans Bold"/>
              </a:rPr>
              <a:t>Béo phì: 60–90% bệnh nhân NIDDM có béo phì.</a:t>
            </a:r>
          </a:p>
          <a:p>
            <a:pPr algn="just">
              <a:lnSpc>
                <a:spcPts val="4480"/>
              </a:lnSpc>
              <a:spcBef>
                <a:spcPct val="0"/>
              </a:spcBef>
            </a:pPr>
          </a:p>
          <a:p>
            <a:pPr algn="just">
              <a:lnSpc>
                <a:spcPts val="4480"/>
              </a:lnSpc>
              <a:spcBef>
                <a:spcPct val="0"/>
              </a:spcBef>
            </a:pPr>
            <a:r>
              <a:rPr lang="en-US" b="true" sz="3200">
                <a:solidFill>
                  <a:srgbClr val="FFFFFF"/>
                </a:solidFill>
                <a:latin typeface="Canva Sans Bold"/>
                <a:ea typeface="Canva Sans Bold"/>
                <a:cs typeface="Canva Sans Bold"/>
                <a:sym typeface="Canva Sans Bold"/>
              </a:rPr>
              <a:t>Di truyền &amp; miễn dịch: liên quan kháng thể tế bào đảo tụy, HLA-6, đặc biệt ở Type I.</a:t>
            </a:r>
          </a:p>
          <a:p>
            <a:pPr algn="just">
              <a:lnSpc>
                <a:spcPts val="4480"/>
              </a:lnSpc>
              <a:spcBef>
                <a:spcPct val="0"/>
              </a:spcBef>
            </a:pPr>
          </a:p>
          <a:p>
            <a:pPr algn="just">
              <a:lnSpc>
                <a:spcPts val="4480"/>
              </a:lnSpc>
              <a:spcBef>
                <a:spcPct val="0"/>
              </a:spcBef>
            </a:pPr>
            <a:r>
              <a:rPr lang="en-US" b="true" sz="3200">
                <a:solidFill>
                  <a:srgbClr val="FFFFFF"/>
                </a:solidFill>
                <a:latin typeface="Canva Sans Bold"/>
                <a:ea typeface="Canva Sans Bold"/>
                <a:cs typeface="Canva Sans Bold"/>
                <a:sym typeface="Canva Sans Bold"/>
              </a:rPr>
              <a:t>Nhóm nguy cơ cao (PotAGT): gồm người có kháng thể đảo tụy, song sinh cùng trứng với bệnh nhân, con cái/anh chị em của bệnh nhân, phụ nữ sinh con &gt;4kg, béo phì, một số dân tộc (Pima Indians).</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071C42"/>
        </a:solidFill>
      </p:bgPr>
    </p:bg>
    <p:spTree>
      <p:nvGrpSpPr>
        <p:cNvPr id="1" name=""/>
        <p:cNvGrpSpPr/>
        <p:nvPr/>
      </p:nvGrpSpPr>
      <p:grpSpPr>
        <a:xfrm>
          <a:off x="0" y="0"/>
          <a:ext cx="0" cy="0"/>
          <a:chOff x="0" y="0"/>
          <a:chExt cx="0" cy="0"/>
        </a:xfrm>
      </p:grpSpPr>
      <p:sp>
        <p:nvSpPr>
          <p:cNvPr name="Freeform 2" id="2"/>
          <p:cNvSpPr/>
          <p:nvPr/>
        </p:nvSpPr>
        <p:spPr>
          <a:xfrm flipH="false" flipV="false" rot="0">
            <a:off x="2544576" y="2313997"/>
            <a:ext cx="13198848" cy="5659006"/>
          </a:xfrm>
          <a:custGeom>
            <a:avLst/>
            <a:gdLst/>
            <a:ahLst/>
            <a:cxnLst/>
            <a:rect r="r" b="b" t="t" l="l"/>
            <a:pathLst>
              <a:path h="5659006" w="13198848">
                <a:moveTo>
                  <a:pt x="0" y="0"/>
                </a:moveTo>
                <a:lnTo>
                  <a:pt x="13198848" y="0"/>
                </a:lnTo>
                <a:lnTo>
                  <a:pt x="13198848" y="5659006"/>
                </a:lnTo>
                <a:lnTo>
                  <a:pt x="0" y="5659006"/>
                </a:lnTo>
                <a:lnTo>
                  <a:pt x="0" y="0"/>
                </a:lnTo>
                <a:close/>
              </a:path>
            </a:pathLst>
          </a:custGeom>
          <a:blipFill>
            <a:blip r:embed="rId2"/>
            <a:stretch>
              <a:fillRect l="0" t="0" r="0" b="0"/>
            </a:stretch>
          </a:blipFill>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071C42"/>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7970187" cy="3018019"/>
          </a:xfrm>
          <a:custGeom>
            <a:avLst/>
            <a:gdLst/>
            <a:ahLst/>
            <a:cxnLst/>
            <a:rect r="r" b="b" t="t" l="l"/>
            <a:pathLst>
              <a:path h="3018019" w="7970187">
                <a:moveTo>
                  <a:pt x="0" y="0"/>
                </a:moveTo>
                <a:lnTo>
                  <a:pt x="7970187" y="0"/>
                </a:lnTo>
                <a:lnTo>
                  <a:pt x="7970187" y="3018019"/>
                </a:lnTo>
                <a:lnTo>
                  <a:pt x="0" y="3018019"/>
                </a:lnTo>
                <a:lnTo>
                  <a:pt x="0" y="0"/>
                </a:lnTo>
                <a:close/>
              </a:path>
            </a:pathLst>
          </a:custGeom>
          <a:blipFill>
            <a:blip r:embed="rId2"/>
            <a:stretch>
              <a:fillRect l="0" t="0" r="-74066" b="-440018"/>
            </a:stretch>
          </a:blipFill>
        </p:spPr>
      </p:sp>
      <p:sp>
        <p:nvSpPr>
          <p:cNvPr name="Freeform 3" id="3"/>
          <p:cNvSpPr/>
          <p:nvPr/>
        </p:nvSpPr>
        <p:spPr>
          <a:xfrm flipH="false" flipV="false" rot="0">
            <a:off x="8998887" y="1028700"/>
            <a:ext cx="8295530" cy="7993228"/>
          </a:xfrm>
          <a:custGeom>
            <a:avLst/>
            <a:gdLst/>
            <a:ahLst/>
            <a:cxnLst/>
            <a:rect r="r" b="b" t="t" l="l"/>
            <a:pathLst>
              <a:path h="7993228" w="8295530">
                <a:moveTo>
                  <a:pt x="0" y="0"/>
                </a:moveTo>
                <a:lnTo>
                  <a:pt x="8295530" y="0"/>
                </a:lnTo>
                <a:lnTo>
                  <a:pt x="8295530" y="7993228"/>
                </a:lnTo>
                <a:lnTo>
                  <a:pt x="0" y="7993228"/>
                </a:lnTo>
                <a:lnTo>
                  <a:pt x="0" y="0"/>
                </a:lnTo>
                <a:close/>
              </a:path>
            </a:pathLst>
          </a:custGeom>
          <a:blipFill>
            <a:blip r:embed="rId2"/>
            <a:stretch>
              <a:fillRect l="-391" t="-22396" r="0" b="0"/>
            </a:stretch>
          </a:blipFill>
        </p:spPr>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071C42"/>
        </a:solidFill>
      </p:bgPr>
    </p:bg>
    <p:spTree>
      <p:nvGrpSpPr>
        <p:cNvPr id="1" name=""/>
        <p:cNvGrpSpPr/>
        <p:nvPr/>
      </p:nvGrpSpPr>
      <p:grpSpPr>
        <a:xfrm>
          <a:off x="0" y="0"/>
          <a:ext cx="0" cy="0"/>
          <a:chOff x="0" y="0"/>
          <a:chExt cx="0" cy="0"/>
        </a:xfrm>
      </p:grpSpPr>
      <p:sp>
        <p:nvSpPr>
          <p:cNvPr name="Freeform 2" id="2"/>
          <p:cNvSpPr/>
          <p:nvPr/>
        </p:nvSpPr>
        <p:spPr>
          <a:xfrm flipH="false" flipV="false" rot="0">
            <a:off x="625098" y="2218005"/>
            <a:ext cx="9243759" cy="5850989"/>
          </a:xfrm>
          <a:custGeom>
            <a:avLst/>
            <a:gdLst/>
            <a:ahLst/>
            <a:cxnLst/>
            <a:rect r="r" b="b" t="t" l="l"/>
            <a:pathLst>
              <a:path h="5850989" w="9243759">
                <a:moveTo>
                  <a:pt x="0" y="0"/>
                </a:moveTo>
                <a:lnTo>
                  <a:pt x="9243759" y="0"/>
                </a:lnTo>
                <a:lnTo>
                  <a:pt x="9243759" y="5850990"/>
                </a:lnTo>
                <a:lnTo>
                  <a:pt x="0" y="5850990"/>
                </a:lnTo>
                <a:lnTo>
                  <a:pt x="0" y="0"/>
                </a:lnTo>
                <a:close/>
              </a:path>
            </a:pathLst>
          </a:custGeom>
          <a:blipFill>
            <a:blip r:embed="rId2"/>
            <a:stretch>
              <a:fillRect l="-5855" t="0" r="-9804" b="-205180"/>
            </a:stretch>
          </a:blipFill>
        </p:spPr>
      </p:sp>
      <p:sp>
        <p:nvSpPr>
          <p:cNvPr name="Freeform 3" id="3"/>
          <p:cNvSpPr/>
          <p:nvPr/>
        </p:nvSpPr>
        <p:spPr>
          <a:xfrm flipH="false" flipV="false" rot="0">
            <a:off x="9868857" y="700305"/>
            <a:ext cx="7763126" cy="8886390"/>
          </a:xfrm>
          <a:custGeom>
            <a:avLst/>
            <a:gdLst/>
            <a:ahLst/>
            <a:cxnLst/>
            <a:rect r="r" b="b" t="t" l="l"/>
            <a:pathLst>
              <a:path h="8886390" w="7763126">
                <a:moveTo>
                  <a:pt x="0" y="0"/>
                </a:moveTo>
                <a:lnTo>
                  <a:pt x="7763126" y="0"/>
                </a:lnTo>
                <a:lnTo>
                  <a:pt x="7763126" y="8886390"/>
                </a:lnTo>
                <a:lnTo>
                  <a:pt x="0" y="8886390"/>
                </a:lnTo>
                <a:lnTo>
                  <a:pt x="0" y="0"/>
                </a:lnTo>
                <a:close/>
              </a:path>
            </a:pathLst>
          </a:custGeom>
          <a:blipFill>
            <a:blip r:embed="rId2"/>
            <a:stretch>
              <a:fillRect l="0" t="-45919" r="0" b="0"/>
            </a:stretch>
          </a:blipFill>
        </p:spPr>
      </p:sp>
    </p:spTree>
  </p:cSld>
  <p:clrMapOvr>
    <a:masterClrMapping/>
  </p:clrMapOvr>
</p:sld>
</file>

<file path=ppt/slides/slide36.xml><?xml version="1.0" encoding="utf-8"?>
<p:sld xmlns:p="http://schemas.openxmlformats.org/presentationml/2006/main" xmlns:a="http://schemas.openxmlformats.org/drawingml/2006/main">
  <p:cSld>
    <p:bg>
      <p:bgPr>
        <a:solidFill>
          <a:srgbClr val="071C42"/>
        </a:solidFill>
      </p:bgPr>
    </p:bg>
    <p:spTree>
      <p:nvGrpSpPr>
        <p:cNvPr id="1" name=""/>
        <p:cNvGrpSpPr/>
        <p:nvPr/>
      </p:nvGrpSpPr>
      <p:grpSpPr>
        <a:xfrm>
          <a:off x="0" y="0"/>
          <a:ext cx="0" cy="0"/>
          <a:chOff x="0" y="0"/>
          <a:chExt cx="0" cy="0"/>
        </a:xfrm>
      </p:grpSpPr>
      <p:sp>
        <p:nvSpPr>
          <p:cNvPr name="TextBox 2" id="2"/>
          <p:cNvSpPr txBox="true"/>
          <p:nvPr/>
        </p:nvSpPr>
        <p:spPr>
          <a:xfrm rot="0">
            <a:off x="1300160" y="914400"/>
            <a:ext cx="9069586" cy="962660"/>
          </a:xfrm>
          <a:prstGeom prst="rect">
            <a:avLst/>
          </a:prstGeom>
        </p:spPr>
        <p:txBody>
          <a:bodyPr anchor="t" rtlCol="false" tIns="0" lIns="0" bIns="0" rIns="0">
            <a:spAutoFit/>
          </a:bodyPr>
          <a:lstStyle/>
          <a:p>
            <a:pPr algn="ctr">
              <a:lnSpc>
                <a:spcPts val="7839"/>
              </a:lnSpc>
              <a:spcBef>
                <a:spcPct val="0"/>
              </a:spcBef>
            </a:pPr>
            <a:r>
              <a:rPr lang="en-US" b="true" sz="5599">
                <a:solidFill>
                  <a:srgbClr val="FFFFFF"/>
                </a:solidFill>
                <a:latin typeface="Canva Sans Bold"/>
                <a:ea typeface="Canva Sans Bold"/>
                <a:cs typeface="Canva Sans Bold"/>
                <a:sym typeface="Canva Sans Bold"/>
              </a:rPr>
              <a:t>III. Output của nghiên cứu</a:t>
            </a:r>
          </a:p>
        </p:txBody>
      </p:sp>
      <p:sp>
        <p:nvSpPr>
          <p:cNvPr name="TextBox 3" id="3"/>
          <p:cNvSpPr txBox="true"/>
          <p:nvPr/>
        </p:nvSpPr>
        <p:spPr>
          <a:xfrm rot="0">
            <a:off x="1300160" y="2310363"/>
            <a:ext cx="16743125" cy="4427219"/>
          </a:xfrm>
          <a:prstGeom prst="rect">
            <a:avLst/>
          </a:prstGeom>
        </p:spPr>
        <p:txBody>
          <a:bodyPr anchor="t" rtlCol="false" tIns="0" lIns="0" bIns="0" rIns="0">
            <a:spAutoFit/>
          </a:bodyPr>
          <a:lstStyle/>
          <a:p>
            <a:pPr algn="l">
              <a:lnSpc>
                <a:spcPts val="5880"/>
              </a:lnSpc>
            </a:pPr>
            <a:r>
              <a:rPr lang="en-US" b="true" sz="4200">
                <a:solidFill>
                  <a:srgbClr val="FFFFFF"/>
                </a:solidFill>
                <a:latin typeface="Canva Sans Bold"/>
                <a:ea typeface="Canva Sans Bold"/>
                <a:cs typeface="Canva Sans Bold"/>
                <a:sym typeface="Canva Sans Bold"/>
              </a:rPr>
              <a:t>Hệ thống phân loại</a:t>
            </a:r>
          </a:p>
          <a:p>
            <a:pPr algn="l" marL="906785" indent="-453392" lvl="1">
              <a:lnSpc>
                <a:spcPts val="5880"/>
              </a:lnSpc>
              <a:buFont typeface="Arial"/>
              <a:buChar char="•"/>
            </a:pPr>
            <a:r>
              <a:rPr lang="en-US" b="true" sz="4200">
                <a:solidFill>
                  <a:srgbClr val="FFFFFF"/>
                </a:solidFill>
                <a:latin typeface="Canva Sans Bold"/>
                <a:ea typeface="Canva Sans Bold"/>
                <a:cs typeface="Canva Sans Bold"/>
                <a:sym typeface="Canva Sans Bold"/>
              </a:rPr>
              <a:t>DM: Type I (IDDM), Type II (NIDDM), secondary diabetes.</a:t>
            </a:r>
          </a:p>
          <a:p>
            <a:pPr algn="l" marL="906785" indent="-453392" lvl="1">
              <a:lnSpc>
                <a:spcPts val="5880"/>
              </a:lnSpc>
              <a:buFont typeface="Arial"/>
              <a:buChar char="•"/>
            </a:pPr>
            <a:r>
              <a:rPr lang="en-US" b="true" sz="4200">
                <a:solidFill>
                  <a:srgbClr val="FFFFFF"/>
                </a:solidFill>
                <a:latin typeface="Canva Sans Bold"/>
                <a:ea typeface="Canva Sans Bold"/>
                <a:cs typeface="Canva Sans Bold"/>
                <a:sym typeface="Canva Sans Bold"/>
              </a:rPr>
              <a:t>IGT.</a:t>
            </a:r>
          </a:p>
          <a:p>
            <a:pPr algn="l" marL="906785" indent="-453392" lvl="1">
              <a:lnSpc>
                <a:spcPts val="5880"/>
              </a:lnSpc>
              <a:buFont typeface="Arial"/>
              <a:buChar char="•"/>
            </a:pPr>
            <a:r>
              <a:rPr lang="en-US" b="true" sz="4200">
                <a:solidFill>
                  <a:srgbClr val="FFFFFF"/>
                </a:solidFill>
                <a:latin typeface="Canva Sans Bold"/>
                <a:ea typeface="Canva Sans Bold"/>
                <a:cs typeface="Canva Sans Bold"/>
                <a:sym typeface="Canva Sans Bold"/>
              </a:rPr>
              <a:t>GDM.</a:t>
            </a:r>
          </a:p>
          <a:p>
            <a:pPr algn="l" marL="906785" indent="-453392" lvl="1">
              <a:lnSpc>
                <a:spcPts val="5880"/>
              </a:lnSpc>
              <a:buFont typeface="Arial"/>
              <a:buChar char="•"/>
            </a:pPr>
            <a:r>
              <a:rPr lang="en-US" b="true" sz="4200">
                <a:solidFill>
                  <a:srgbClr val="FFFFFF"/>
                </a:solidFill>
                <a:latin typeface="Canva Sans Bold"/>
                <a:ea typeface="Canva Sans Bold"/>
                <a:cs typeface="Canva Sans Bold"/>
                <a:sym typeface="Canva Sans Bold"/>
              </a:rPr>
              <a:t>PrevAGT.</a:t>
            </a:r>
          </a:p>
          <a:p>
            <a:pPr algn="l" marL="906785" indent="-453392" lvl="1">
              <a:lnSpc>
                <a:spcPts val="5880"/>
              </a:lnSpc>
              <a:buFont typeface="Arial"/>
              <a:buChar char="•"/>
            </a:pPr>
            <a:r>
              <a:rPr lang="en-US" b="true" sz="4200">
                <a:solidFill>
                  <a:srgbClr val="FFFFFF"/>
                </a:solidFill>
                <a:latin typeface="Canva Sans Bold"/>
                <a:ea typeface="Canva Sans Bold"/>
                <a:cs typeface="Canva Sans Bold"/>
                <a:sym typeface="Canva Sans Bold"/>
              </a:rPr>
              <a:t>PotAGT.</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071C42"/>
        </a:solidFill>
      </p:bgPr>
    </p:bg>
    <p:spTree>
      <p:nvGrpSpPr>
        <p:cNvPr id="1" name=""/>
        <p:cNvGrpSpPr/>
        <p:nvPr/>
      </p:nvGrpSpPr>
      <p:grpSpPr>
        <a:xfrm>
          <a:off x="0" y="0"/>
          <a:ext cx="0" cy="0"/>
          <a:chOff x="0" y="0"/>
          <a:chExt cx="0" cy="0"/>
        </a:xfrm>
      </p:grpSpPr>
      <p:sp>
        <p:nvSpPr>
          <p:cNvPr name="Freeform 2" id="2"/>
          <p:cNvSpPr/>
          <p:nvPr/>
        </p:nvSpPr>
        <p:spPr>
          <a:xfrm flipH="false" flipV="false" rot="0">
            <a:off x="3605070" y="2297994"/>
            <a:ext cx="11077860" cy="7685265"/>
          </a:xfrm>
          <a:custGeom>
            <a:avLst/>
            <a:gdLst/>
            <a:ahLst/>
            <a:cxnLst/>
            <a:rect r="r" b="b" t="t" l="l"/>
            <a:pathLst>
              <a:path h="7685265" w="11077860">
                <a:moveTo>
                  <a:pt x="0" y="0"/>
                </a:moveTo>
                <a:lnTo>
                  <a:pt x="11077860" y="0"/>
                </a:lnTo>
                <a:lnTo>
                  <a:pt x="11077860" y="7685266"/>
                </a:lnTo>
                <a:lnTo>
                  <a:pt x="0" y="7685266"/>
                </a:lnTo>
                <a:lnTo>
                  <a:pt x="0" y="0"/>
                </a:lnTo>
                <a:close/>
              </a:path>
            </a:pathLst>
          </a:custGeom>
          <a:blipFill>
            <a:blip r:embed="rId2"/>
            <a:stretch>
              <a:fillRect l="0" t="0" r="0" b="0"/>
            </a:stretch>
          </a:blipFill>
        </p:spPr>
      </p:sp>
      <p:sp>
        <p:nvSpPr>
          <p:cNvPr name="TextBox 3" id="3"/>
          <p:cNvSpPr txBox="true"/>
          <p:nvPr/>
        </p:nvSpPr>
        <p:spPr>
          <a:xfrm rot="0">
            <a:off x="183045" y="379095"/>
            <a:ext cx="17665339" cy="1201716"/>
          </a:xfrm>
          <a:prstGeom prst="rect">
            <a:avLst/>
          </a:prstGeom>
        </p:spPr>
        <p:txBody>
          <a:bodyPr anchor="t" rtlCol="false" tIns="0" lIns="0" bIns="0" rIns="0">
            <a:spAutoFit/>
          </a:bodyPr>
          <a:lstStyle/>
          <a:p>
            <a:pPr algn="ctr">
              <a:lnSpc>
                <a:spcPts val="4868"/>
              </a:lnSpc>
              <a:spcBef>
                <a:spcPct val="0"/>
              </a:spcBef>
            </a:pPr>
            <a:r>
              <a:rPr lang="en-US" b="true" sz="3477">
                <a:solidFill>
                  <a:srgbClr val="FFFFFF"/>
                </a:solidFill>
                <a:latin typeface="Canva Sans Bold"/>
                <a:ea typeface="Canva Sans Bold"/>
                <a:cs typeface="Canva Sans Bold"/>
                <a:sym typeface="Canva Sans Bold"/>
              </a:rPr>
              <a:t>Để minh họa trực quan cấu trúc phân loại, Hình dưới đây biểu diễn số lượng phân lớp trong từng nhóm chính (biểu đồ cột) và tỷ lệ % các nhóm (biểu đồ tròn).</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071C42"/>
        </a:solidFill>
      </p:bgPr>
    </p:bg>
    <p:spTree>
      <p:nvGrpSpPr>
        <p:cNvPr id="1" name=""/>
        <p:cNvGrpSpPr/>
        <p:nvPr/>
      </p:nvGrpSpPr>
      <p:grpSpPr>
        <a:xfrm>
          <a:off x="0" y="0"/>
          <a:ext cx="0" cy="0"/>
          <a:chOff x="0" y="0"/>
          <a:chExt cx="0" cy="0"/>
        </a:xfrm>
      </p:grpSpPr>
      <p:sp>
        <p:nvSpPr>
          <p:cNvPr name="Freeform 2" id="2"/>
          <p:cNvSpPr/>
          <p:nvPr/>
        </p:nvSpPr>
        <p:spPr>
          <a:xfrm flipH="false" flipV="false" rot="0">
            <a:off x="3125573" y="1600151"/>
            <a:ext cx="12036854" cy="7086698"/>
          </a:xfrm>
          <a:custGeom>
            <a:avLst/>
            <a:gdLst/>
            <a:ahLst/>
            <a:cxnLst/>
            <a:rect r="r" b="b" t="t" l="l"/>
            <a:pathLst>
              <a:path h="7086698" w="12036854">
                <a:moveTo>
                  <a:pt x="0" y="0"/>
                </a:moveTo>
                <a:lnTo>
                  <a:pt x="12036854" y="0"/>
                </a:lnTo>
                <a:lnTo>
                  <a:pt x="12036854" y="7086698"/>
                </a:lnTo>
                <a:lnTo>
                  <a:pt x="0" y="7086698"/>
                </a:lnTo>
                <a:lnTo>
                  <a:pt x="0" y="0"/>
                </a:lnTo>
                <a:close/>
              </a:path>
            </a:pathLst>
          </a:custGeom>
          <a:blipFill>
            <a:blip r:embed="rId2"/>
            <a:stretch>
              <a:fillRect l="0" t="0" r="0" b="0"/>
            </a:stretch>
          </a:blipFill>
        </p:spPr>
      </p:sp>
    </p:spTree>
  </p:cSld>
  <p:clrMapOvr>
    <a:masterClrMapping/>
  </p:clrMapOvr>
</p:sld>
</file>

<file path=ppt/slides/slide39.xml><?xml version="1.0" encoding="utf-8"?>
<p:sld xmlns:p="http://schemas.openxmlformats.org/presentationml/2006/main" xmlns:a="http://schemas.openxmlformats.org/drawingml/2006/main">
  <p:cSld>
    <p:bg>
      <p:bgPr>
        <a:solidFill>
          <a:srgbClr val="071C42"/>
        </a:solidFill>
      </p:bgPr>
    </p:bg>
    <p:spTree>
      <p:nvGrpSpPr>
        <p:cNvPr id="1" name=""/>
        <p:cNvGrpSpPr/>
        <p:nvPr/>
      </p:nvGrpSpPr>
      <p:grpSpPr>
        <a:xfrm>
          <a:off x="0" y="0"/>
          <a:ext cx="0" cy="0"/>
          <a:chOff x="0" y="0"/>
          <a:chExt cx="0" cy="0"/>
        </a:xfrm>
      </p:grpSpPr>
      <p:sp>
        <p:nvSpPr>
          <p:cNvPr name="TextBox 2" id="2"/>
          <p:cNvSpPr txBox="true"/>
          <p:nvPr/>
        </p:nvSpPr>
        <p:spPr>
          <a:xfrm rot="0">
            <a:off x="1028700" y="962025"/>
            <a:ext cx="14114580" cy="7769860"/>
          </a:xfrm>
          <a:prstGeom prst="rect">
            <a:avLst/>
          </a:prstGeom>
        </p:spPr>
        <p:txBody>
          <a:bodyPr anchor="t" rtlCol="false" tIns="0" lIns="0" bIns="0" rIns="0">
            <a:spAutoFit/>
          </a:bodyPr>
          <a:lstStyle/>
          <a:p>
            <a:pPr algn="l">
              <a:lnSpc>
                <a:spcPts val="4714"/>
              </a:lnSpc>
              <a:spcBef>
                <a:spcPct val="0"/>
              </a:spcBef>
            </a:pPr>
            <a:r>
              <a:rPr lang="en-US" sz="4099">
                <a:solidFill>
                  <a:srgbClr val="FFFFFF"/>
                </a:solidFill>
                <a:latin typeface="Arial MT Pro"/>
                <a:ea typeface="Arial MT Pro"/>
                <a:cs typeface="Arial MT Pro"/>
                <a:sym typeface="Arial MT Pro"/>
              </a:rPr>
              <a:t>2. Tiêu chuẩn chẩn đoán </a:t>
            </a:r>
          </a:p>
          <a:p>
            <a:pPr algn="l">
              <a:lnSpc>
                <a:spcPts val="4714"/>
              </a:lnSpc>
              <a:spcBef>
                <a:spcPct val="0"/>
              </a:spcBef>
            </a:pPr>
            <a:r>
              <a:rPr lang="en-US" sz="4099">
                <a:solidFill>
                  <a:srgbClr val="FFFFFF"/>
                </a:solidFill>
                <a:latin typeface="Arial MT Pro"/>
                <a:ea typeface="Arial MT Pro"/>
                <a:cs typeface="Arial MT Pro"/>
                <a:sym typeface="Arial MT Pro"/>
              </a:rPr>
              <a:t>Người lớn: FPG ≥140 mg/dl, OGTT 2h ≥200 mg/dl. </a:t>
            </a:r>
          </a:p>
          <a:p>
            <a:pPr algn="l">
              <a:lnSpc>
                <a:spcPts val="4714"/>
              </a:lnSpc>
              <a:spcBef>
                <a:spcPct val="0"/>
              </a:spcBef>
            </a:pPr>
            <a:r>
              <a:rPr lang="en-US" sz="4099">
                <a:solidFill>
                  <a:srgbClr val="FFFFFF"/>
                </a:solidFill>
                <a:latin typeface="Arial MT Pro"/>
                <a:ea typeface="Arial MT Pro"/>
                <a:cs typeface="Arial MT Pro"/>
                <a:sym typeface="Arial MT Pro"/>
              </a:rPr>
              <a:t>Trẻ em: tương tự người lớn nhưng liều OGTT tính theo cân nặng. </a:t>
            </a:r>
          </a:p>
          <a:p>
            <a:pPr algn="l">
              <a:lnSpc>
                <a:spcPts val="4714"/>
              </a:lnSpc>
              <a:spcBef>
                <a:spcPct val="0"/>
              </a:spcBef>
            </a:pPr>
            <a:r>
              <a:rPr lang="en-US" sz="4099">
                <a:solidFill>
                  <a:srgbClr val="FFFFFF"/>
                </a:solidFill>
                <a:latin typeface="Arial MT Pro"/>
                <a:ea typeface="Arial MT Pro"/>
                <a:cs typeface="Arial MT Pro"/>
                <a:sym typeface="Arial MT Pro"/>
              </a:rPr>
              <a:t>Phụ nữ mang thai: OGTT 100g, chẩn đoán khi ≥2 giá trị vượt ngưỡng (FPG ≥105, 1h ≥190, 2h ≥165, 3h ≥145). </a:t>
            </a:r>
          </a:p>
          <a:p>
            <a:pPr algn="l">
              <a:lnSpc>
                <a:spcPts val="4714"/>
              </a:lnSpc>
              <a:spcBef>
                <a:spcPct val="0"/>
              </a:spcBef>
            </a:pPr>
          </a:p>
          <a:p>
            <a:pPr algn="l">
              <a:lnSpc>
                <a:spcPts val="4714"/>
              </a:lnSpc>
              <a:spcBef>
                <a:spcPct val="0"/>
              </a:spcBef>
            </a:pPr>
            <a:r>
              <a:rPr lang="en-US" sz="4099">
                <a:solidFill>
                  <a:srgbClr val="FFFFFF"/>
                </a:solidFill>
                <a:latin typeface="Arial MT Pro"/>
                <a:ea typeface="Arial MT Pro"/>
                <a:cs typeface="Arial MT Pro"/>
                <a:sym typeface="Arial MT Pro"/>
              </a:rPr>
              <a:t>3. Ý nghĩa và ứng dụng </a:t>
            </a:r>
          </a:p>
          <a:p>
            <a:pPr algn="l">
              <a:lnSpc>
                <a:spcPts val="4714"/>
              </a:lnSpc>
              <a:spcBef>
                <a:spcPct val="0"/>
              </a:spcBef>
            </a:pPr>
            <a:r>
              <a:rPr lang="en-US" sz="4099">
                <a:solidFill>
                  <a:srgbClr val="FFFFFF"/>
                </a:solidFill>
                <a:latin typeface="Arial MT Pro"/>
                <a:ea typeface="Arial MT Pro"/>
                <a:cs typeface="Arial MT Pro"/>
                <a:sym typeface="Arial MT Pro"/>
              </a:rPr>
              <a:t>Chuẩn hóa tiêu chuẩn quốc tế, tạo cơ sở so sánh giữa các quốc gia. </a:t>
            </a:r>
          </a:p>
          <a:p>
            <a:pPr algn="l">
              <a:lnSpc>
                <a:spcPts val="4714"/>
              </a:lnSpc>
              <a:spcBef>
                <a:spcPct val="0"/>
              </a:spcBef>
            </a:pPr>
            <a:r>
              <a:rPr lang="en-US" sz="4099">
                <a:solidFill>
                  <a:srgbClr val="FFFFFF"/>
                </a:solidFill>
                <a:latin typeface="Arial MT Pro"/>
                <a:ea typeface="Arial MT Pro"/>
                <a:cs typeface="Arial MT Pro"/>
                <a:sym typeface="Arial MT Pro"/>
              </a:rPr>
              <a:t>Phát hiện sớm rối loạn dung nạp glucose. </a:t>
            </a:r>
          </a:p>
          <a:p>
            <a:pPr algn="l">
              <a:lnSpc>
                <a:spcPts val="4714"/>
              </a:lnSpc>
              <a:spcBef>
                <a:spcPct val="0"/>
              </a:spcBef>
            </a:pPr>
            <a:r>
              <a:rPr lang="en-US" sz="4099">
                <a:solidFill>
                  <a:srgbClr val="FFFFFF"/>
                </a:solidFill>
                <a:latin typeface="Arial MT Pro"/>
                <a:ea typeface="Arial MT Pro"/>
                <a:cs typeface="Arial MT Pro"/>
                <a:sym typeface="Arial MT Pro"/>
              </a:rPr>
              <a:t>Cơ sở cho nghiên cứu nguyên nhân, tiến triển và phòng ngừa.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885825"/>
            <a:ext cx="16230600" cy="1337784"/>
          </a:xfrm>
          <a:prstGeom prst="rect">
            <a:avLst/>
          </a:prstGeom>
        </p:spPr>
        <p:txBody>
          <a:bodyPr anchor="t" rtlCol="false" tIns="0" lIns="0" bIns="0" rIns="0">
            <a:spAutoFit/>
          </a:bodyPr>
          <a:lstStyle/>
          <a:p>
            <a:pPr algn="ctr">
              <a:lnSpc>
                <a:spcPts val="11081"/>
              </a:lnSpc>
            </a:pPr>
            <a:r>
              <a:rPr lang="en-US" sz="7915">
                <a:solidFill>
                  <a:srgbClr val="000000"/>
                </a:solidFill>
                <a:latin typeface="Noto Serif Display"/>
                <a:ea typeface="Noto Serif Display"/>
                <a:cs typeface="Noto Serif Display"/>
                <a:sym typeface="Noto Serif Display"/>
              </a:rPr>
              <a:t>Tóm tắt phần thuyết trình </a:t>
            </a:r>
          </a:p>
        </p:txBody>
      </p:sp>
      <p:sp>
        <p:nvSpPr>
          <p:cNvPr name="TextBox 3" id="3"/>
          <p:cNvSpPr txBox="true"/>
          <p:nvPr/>
        </p:nvSpPr>
        <p:spPr>
          <a:xfrm rot="0">
            <a:off x="3152341" y="2764284"/>
            <a:ext cx="13825549" cy="679450"/>
          </a:xfrm>
          <a:prstGeom prst="rect">
            <a:avLst/>
          </a:prstGeom>
        </p:spPr>
        <p:txBody>
          <a:bodyPr anchor="t" rtlCol="false" tIns="0" lIns="0" bIns="0" rIns="0">
            <a:spAutoFit/>
          </a:bodyPr>
          <a:lstStyle/>
          <a:p>
            <a:pPr algn="l">
              <a:lnSpc>
                <a:spcPts val="5599"/>
              </a:lnSpc>
            </a:pPr>
            <a:r>
              <a:rPr lang="en-US" sz="3999" b="true">
                <a:solidFill>
                  <a:srgbClr val="000000"/>
                </a:solidFill>
                <a:latin typeface="Noto Serif Display Bold"/>
                <a:ea typeface="Noto Serif Display Bold"/>
                <a:cs typeface="Noto Serif Display Bold"/>
                <a:sym typeface="Noto Serif Display Bold"/>
              </a:rPr>
              <a:t>1 . Diagnosis and Classification of Diabetes Mellitus</a:t>
            </a:r>
          </a:p>
        </p:txBody>
      </p:sp>
      <p:sp>
        <p:nvSpPr>
          <p:cNvPr name="TextBox 4" id="4"/>
          <p:cNvSpPr txBox="true"/>
          <p:nvPr/>
        </p:nvSpPr>
        <p:spPr>
          <a:xfrm rot="0">
            <a:off x="3152341" y="3665855"/>
            <a:ext cx="12787080" cy="1439545"/>
          </a:xfrm>
          <a:prstGeom prst="rect">
            <a:avLst/>
          </a:prstGeom>
        </p:spPr>
        <p:txBody>
          <a:bodyPr anchor="t" rtlCol="false" tIns="0" lIns="0" bIns="0" rIns="0">
            <a:spAutoFit/>
          </a:bodyPr>
          <a:lstStyle/>
          <a:p>
            <a:pPr algn="l">
              <a:lnSpc>
                <a:spcPts val="5839"/>
              </a:lnSpc>
            </a:pPr>
            <a:r>
              <a:rPr lang="en-US" sz="3999" b="true">
                <a:solidFill>
                  <a:srgbClr val="000000"/>
                </a:solidFill>
                <a:latin typeface="Noto Serif Display Bold"/>
                <a:ea typeface="Noto Serif Display Bold"/>
                <a:cs typeface="Noto Serif Display Bold"/>
                <a:sym typeface="Noto Serif Display Bold"/>
              </a:rPr>
              <a:t>2 .  Using the ADAP Learning Algorithm to Forecast the Onset of Diabetes Mellitus </a:t>
            </a:r>
          </a:p>
        </p:txBody>
      </p:sp>
      <p:sp>
        <p:nvSpPr>
          <p:cNvPr name="TextBox 5" id="5"/>
          <p:cNvSpPr txBox="true"/>
          <p:nvPr/>
        </p:nvSpPr>
        <p:spPr>
          <a:xfrm rot="0">
            <a:off x="3103375" y="5324475"/>
            <a:ext cx="12885012" cy="2172970"/>
          </a:xfrm>
          <a:prstGeom prst="rect">
            <a:avLst/>
          </a:prstGeom>
        </p:spPr>
        <p:txBody>
          <a:bodyPr anchor="t" rtlCol="false" tIns="0" lIns="0" bIns="0" rIns="0">
            <a:spAutoFit/>
          </a:bodyPr>
          <a:lstStyle/>
          <a:p>
            <a:pPr algn="l">
              <a:lnSpc>
                <a:spcPts val="5839"/>
              </a:lnSpc>
            </a:pPr>
            <a:r>
              <a:rPr lang="en-US" sz="3999" b="true">
                <a:solidFill>
                  <a:srgbClr val="000000"/>
                </a:solidFill>
                <a:latin typeface="Noto Serif Display Bold"/>
                <a:ea typeface="Noto Serif Display Bold"/>
                <a:cs typeface="Noto Serif Display Bold"/>
                <a:sym typeface="Noto Serif Display Bold"/>
              </a:rPr>
              <a:t>3.  Classification and Diagnosis of Diabetes Mellitus and Other Categories of Glucose Intolerance</a:t>
            </a:r>
          </a:p>
        </p:txBody>
      </p:sp>
      <p:sp>
        <p:nvSpPr>
          <p:cNvPr name="TextBox 6" id="6"/>
          <p:cNvSpPr txBox="true"/>
          <p:nvPr/>
        </p:nvSpPr>
        <p:spPr>
          <a:xfrm rot="0">
            <a:off x="3103375" y="7840345"/>
            <a:ext cx="2093952" cy="1168400"/>
          </a:xfrm>
          <a:prstGeom prst="rect">
            <a:avLst/>
          </a:prstGeom>
        </p:spPr>
        <p:txBody>
          <a:bodyPr anchor="t" rtlCol="false" tIns="0" lIns="0" bIns="0" rIns="0">
            <a:spAutoFit/>
          </a:bodyPr>
          <a:lstStyle/>
          <a:p>
            <a:pPr algn="l">
              <a:lnSpc>
                <a:spcPts val="4599"/>
              </a:lnSpc>
            </a:pPr>
            <a:r>
              <a:rPr lang="en-US" sz="3999" b="true">
                <a:solidFill>
                  <a:srgbClr val="000000"/>
                </a:solidFill>
                <a:latin typeface="Noto Serif Display Bold"/>
                <a:ea typeface="Noto Serif Display Bold"/>
                <a:cs typeface="Noto Serif Display Bold"/>
                <a:sym typeface="Noto Serif Display Bold"/>
              </a:rPr>
              <a:t>4.  demo</a:t>
            </a:r>
          </a:p>
          <a:p>
            <a:pPr algn="l">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 </a:t>
            </a:r>
          </a:p>
        </p:txBody>
      </p:sp>
      <p:sp>
        <p:nvSpPr>
          <p:cNvPr name="Freeform 7" id="7"/>
          <p:cNvSpPr/>
          <p:nvPr/>
        </p:nvSpPr>
        <p:spPr>
          <a:xfrm flipH="false" flipV="false" rot="0">
            <a:off x="578713" y="3886210"/>
            <a:ext cx="2426730" cy="4889016"/>
          </a:xfrm>
          <a:custGeom>
            <a:avLst/>
            <a:gdLst/>
            <a:ahLst/>
            <a:cxnLst/>
            <a:rect r="r" b="b" t="t" l="l"/>
            <a:pathLst>
              <a:path h="4889016" w="2426730">
                <a:moveTo>
                  <a:pt x="0" y="0"/>
                </a:moveTo>
                <a:lnTo>
                  <a:pt x="2426730" y="0"/>
                </a:lnTo>
                <a:lnTo>
                  <a:pt x="2426730" y="4889016"/>
                </a:lnTo>
                <a:lnTo>
                  <a:pt x="0" y="48890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373984" y="7553123"/>
            <a:ext cx="2914016" cy="2733877"/>
          </a:xfrm>
          <a:custGeom>
            <a:avLst/>
            <a:gdLst/>
            <a:ahLst/>
            <a:cxnLst/>
            <a:rect r="r" b="b" t="t" l="l"/>
            <a:pathLst>
              <a:path h="2733877" w="2914016">
                <a:moveTo>
                  <a:pt x="0" y="0"/>
                </a:moveTo>
                <a:lnTo>
                  <a:pt x="2914016" y="0"/>
                </a:lnTo>
                <a:lnTo>
                  <a:pt x="2914016" y="2733877"/>
                </a:lnTo>
                <a:lnTo>
                  <a:pt x="0" y="27338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071C42"/>
        </a:solidFill>
      </p:bgPr>
    </p:bg>
    <p:spTree>
      <p:nvGrpSpPr>
        <p:cNvPr id="1" name=""/>
        <p:cNvGrpSpPr/>
        <p:nvPr/>
      </p:nvGrpSpPr>
      <p:grpSpPr>
        <a:xfrm>
          <a:off x="0" y="0"/>
          <a:ext cx="0" cy="0"/>
          <a:chOff x="0" y="0"/>
          <a:chExt cx="0" cy="0"/>
        </a:xfrm>
      </p:grpSpPr>
      <p:sp>
        <p:nvSpPr>
          <p:cNvPr name="AutoShape 2" id="2"/>
          <p:cNvSpPr/>
          <p:nvPr/>
        </p:nvSpPr>
        <p:spPr>
          <a:xfrm rot="0">
            <a:off x="1028700" y="601417"/>
            <a:ext cx="16230600" cy="0"/>
          </a:xfrm>
          <a:prstGeom prst="line">
            <a:avLst/>
          </a:prstGeom>
          <a:ln cap="flat" w="19050">
            <a:solidFill>
              <a:srgbClr val="D9D9D9"/>
            </a:solidFill>
            <a:prstDash val="solid"/>
            <a:headEnd type="none" len="sm" w="sm"/>
            <a:tailEnd type="none" len="sm" w="sm"/>
          </a:ln>
        </p:spPr>
      </p:sp>
      <p:sp>
        <p:nvSpPr>
          <p:cNvPr name="Freeform 3" id="3"/>
          <p:cNvSpPr/>
          <p:nvPr/>
        </p:nvSpPr>
        <p:spPr>
          <a:xfrm flipH="true" flipV="false" rot="0">
            <a:off x="-1811192" y="1427962"/>
            <a:ext cx="9143383" cy="7431077"/>
          </a:xfrm>
          <a:custGeom>
            <a:avLst/>
            <a:gdLst/>
            <a:ahLst/>
            <a:cxnLst/>
            <a:rect r="r" b="b" t="t" l="l"/>
            <a:pathLst>
              <a:path h="7431077" w="9143383">
                <a:moveTo>
                  <a:pt x="9143383" y="0"/>
                </a:moveTo>
                <a:lnTo>
                  <a:pt x="0" y="0"/>
                </a:lnTo>
                <a:lnTo>
                  <a:pt x="0" y="7431076"/>
                </a:lnTo>
                <a:lnTo>
                  <a:pt x="9143383" y="7431076"/>
                </a:lnTo>
                <a:lnTo>
                  <a:pt x="914338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348720" y="3593532"/>
            <a:ext cx="15266395" cy="2938012"/>
          </a:xfrm>
          <a:prstGeom prst="rect">
            <a:avLst/>
          </a:prstGeom>
        </p:spPr>
        <p:txBody>
          <a:bodyPr anchor="t" rtlCol="false" tIns="0" lIns="0" bIns="0" rIns="0">
            <a:spAutoFit/>
          </a:bodyPr>
          <a:lstStyle/>
          <a:p>
            <a:pPr algn="ctr">
              <a:lnSpc>
                <a:spcPts val="11824"/>
              </a:lnSpc>
            </a:pPr>
            <a:r>
              <a:rPr lang="en-US" b="true" sz="8446" i="true">
                <a:solidFill>
                  <a:srgbClr val="FFFFFF"/>
                </a:solidFill>
                <a:latin typeface="Noto Serif Bold Italics"/>
                <a:ea typeface="Noto Serif Bold Italics"/>
                <a:cs typeface="Noto Serif Bold Italics"/>
                <a:sym typeface="Noto Serif Bold Italics"/>
              </a:rPr>
              <a:t>CẢM ƠN THẦY VÀ CÁC BẠN</a:t>
            </a:r>
            <a:r>
              <a:rPr lang="en-US" b="true" sz="8446" i="true">
                <a:solidFill>
                  <a:srgbClr val="FFFFFF"/>
                </a:solidFill>
                <a:latin typeface="Noto Serif Bold Italics"/>
                <a:ea typeface="Noto Serif Bold Italics"/>
                <a:cs typeface="Noto Serif Bold Italics"/>
                <a:sym typeface="Noto Serif Bold Italics"/>
              </a:rPr>
              <a:t> </a:t>
            </a:r>
          </a:p>
          <a:p>
            <a:pPr algn="ctr">
              <a:lnSpc>
                <a:spcPts val="11824"/>
              </a:lnSpc>
            </a:pPr>
            <a:r>
              <a:rPr lang="en-US" b="true" sz="8446" i="true">
                <a:solidFill>
                  <a:srgbClr val="FFFFFF"/>
                </a:solidFill>
                <a:latin typeface="Noto Serif Bold Italics"/>
                <a:ea typeface="Noto Serif Bold Italics"/>
                <a:cs typeface="Noto Serif Bold Italics"/>
                <a:sym typeface="Noto Serif Bold Italics"/>
              </a:rPr>
              <a:t>ĐÃ LẮNG NGHE!</a:t>
            </a:r>
          </a:p>
        </p:txBody>
      </p:sp>
    </p:spTree>
  </p:cSld>
  <p:clrMapOvr>
    <a:masterClrMapping/>
  </p:clrMapOvr>
</p:sld>
</file>

<file path=ppt/slides/slide5.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590614" y="3137908"/>
            <a:ext cx="12602928" cy="2918855"/>
          </a:xfrm>
          <a:prstGeom prst="rect">
            <a:avLst/>
          </a:prstGeom>
        </p:spPr>
        <p:txBody>
          <a:bodyPr anchor="t" rtlCol="false" tIns="0" lIns="0" bIns="0" rIns="0">
            <a:spAutoFit/>
          </a:bodyPr>
          <a:lstStyle/>
          <a:p>
            <a:pPr algn="ctr">
              <a:lnSpc>
                <a:spcPts val="7661"/>
              </a:lnSpc>
              <a:spcBef>
                <a:spcPct val="0"/>
              </a:spcBef>
            </a:pPr>
            <a:r>
              <a:rPr lang="en-US" b="true" sz="6662">
                <a:solidFill>
                  <a:srgbClr val="000000"/>
                </a:solidFill>
                <a:latin typeface="Noto Serif Display Bold"/>
                <a:ea typeface="Noto Serif Display Bold"/>
                <a:cs typeface="Noto Serif Display Bold"/>
                <a:sym typeface="Noto Serif Display Bold"/>
              </a:rPr>
              <a:t>PAGER 1: DIAGNOSIS AND CLASSIFICATION OF DIABETES MELLITUS</a:t>
            </a:r>
          </a:p>
        </p:txBody>
      </p:sp>
    </p:spTree>
  </p:cSld>
  <p:clrMapOvr>
    <a:masterClrMapping/>
  </p:clrMapOvr>
</p:sld>
</file>

<file path=ppt/slides/slide6.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594184" y="1047750"/>
            <a:ext cx="5715000" cy="587375"/>
          </a:xfrm>
          <a:prstGeom prst="rect">
            <a:avLst/>
          </a:prstGeom>
        </p:spPr>
        <p:txBody>
          <a:bodyPr anchor="t" rtlCol="false" tIns="0" lIns="0" bIns="0" rIns="0">
            <a:spAutoFit/>
          </a:bodyPr>
          <a:lstStyle/>
          <a:p>
            <a:pPr algn="ctr">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1. Mục tiê</a:t>
            </a:r>
            <a:r>
              <a:rPr lang="en-US" b="true" sz="3999">
                <a:solidFill>
                  <a:srgbClr val="000000"/>
                </a:solidFill>
                <a:latin typeface="Noto Serif Display Bold"/>
                <a:ea typeface="Noto Serif Display Bold"/>
                <a:cs typeface="Noto Serif Display Bold"/>
                <a:sym typeface="Noto Serif Display Bold"/>
              </a:rPr>
              <a:t>u nghiên cứu</a:t>
            </a:r>
          </a:p>
        </p:txBody>
      </p:sp>
      <p:sp>
        <p:nvSpPr>
          <p:cNvPr name="TextBox 3" id="3"/>
          <p:cNvSpPr txBox="true"/>
          <p:nvPr/>
        </p:nvSpPr>
        <p:spPr>
          <a:xfrm rot="0">
            <a:off x="1594184" y="1954213"/>
            <a:ext cx="14979316" cy="7559675"/>
          </a:xfrm>
          <a:prstGeom prst="rect">
            <a:avLst/>
          </a:prstGeom>
        </p:spPr>
        <p:txBody>
          <a:bodyPr anchor="t" rtlCol="false" tIns="0" lIns="0" bIns="0" rIns="0">
            <a:spAutoFit/>
          </a:bodyPr>
          <a:lstStyle/>
          <a:p>
            <a:pPr algn="just">
              <a:lnSpc>
                <a:spcPts val="4599"/>
              </a:lnSpc>
            </a:pPr>
            <a:r>
              <a:rPr lang="en-US" sz="3999" b="true">
                <a:solidFill>
                  <a:srgbClr val="000000"/>
                </a:solidFill>
                <a:latin typeface="Noto Serif Display Bold"/>
                <a:ea typeface="Noto Serif Display Bold"/>
                <a:cs typeface="Noto Serif Display Bold"/>
                <a:sym typeface="Noto Serif Display Bold"/>
              </a:rPr>
              <a:t>Nghiên cứu được thực hiện với các mục tiêu chính:</a:t>
            </a:r>
          </a:p>
          <a:p>
            <a:pPr algn="just">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 Xác định các tiêu chuẩn chẩn đ</a:t>
            </a:r>
            <a:r>
              <a:rPr lang="en-US" b="true" sz="3999">
                <a:solidFill>
                  <a:srgbClr val="000000"/>
                </a:solidFill>
                <a:latin typeface="Noto Serif Display Bold"/>
                <a:ea typeface="Noto Serif Display Bold"/>
                <a:cs typeface="Noto Serif Display Bold"/>
                <a:sym typeface="Noto Serif Display Bold"/>
              </a:rPr>
              <a:t>oán rối loạn dung nạp glucose, đái tháo đường (type 2, GDM) và hội chứng chuyển hóa.</a:t>
            </a:r>
          </a:p>
          <a:p>
            <a:pPr algn="just">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 Đánh giá mối liên hệ giữa glucose máu (lúc đói, sau OGTT) với các yếu tố nguy cơ khác như béo phì, huyết áp, rối loạn lipid máu và microalbumin niệu.</a:t>
            </a:r>
          </a:p>
          <a:p>
            <a:pPr algn="just">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 Ứng dụng dữ liệu lâm sàng và xét nghiệm để xây dựng công cụ dự báo sớm nguy cơ mắc đái tháo đường và biến chứng tim mạch.</a:t>
            </a:r>
          </a:p>
          <a:p>
            <a:pPr algn="just">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 Gợi ý các chiến lược quản lý, phòng ngừa sớm nhằm giảm tỷ lệ bệnh tật và tử vong liên quan đến đái tháo đường.</a:t>
            </a:r>
          </a:p>
          <a:p>
            <a:pPr algn="just">
              <a:lnSpc>
                <a:spcPts val="459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1047750"/>
            <a:ext cx="5476875" cy="587375"/>
          </a:xfrm>
          <a:prstGeom prst="rect">
            <a:avLst/>
          </a:prstGeom>
        </p:spPr>
        <p:txBody>
          <a:bodyPr anchor="t" rtlCol="false" tIns="0" lIns="0" bIns="0" rIns="0">
            <a:spAutoFit/>
          </a:bodyPr>
          <a:lstStyle/>
          <a:p>
            <a:pPr algn="ctr">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2. </a:t>
            </a:r>
            <a:r>
              <a:rPr lang="en-US" b="true" sz="3999">
                <a:solidFill>
                  <a:srgbClr val="000000"/>
                </a:solidFill>
                <a:latin typeface="Noto Serif Display Bold"/>
                <a:ea typeface="Noto Serif Display Bold"/>
                <a:cs typeface="Noto Serif Display Bold"/>
                <a:sym typeface="Noto Serif Display Bold"/>
              </a:rPr>
              <a:t>Yêu cầu nghiên cứu</a:t>
            </a:r>
          </a:p>
        </p:txBody>
      </p:sp>
      <p:sp>
        <p:nvSpPr>
          <p:cNvPr name="TextBox 3" id="3"/>
          <p:cNvSpPr txBox="true"/>
          <p:nvPr/>
        </p:nvSpPr>
        <p:spPr>
          <a:xfrm rot="0">
            <a:off x="1028700" y="1974766"/>
            <a:ext cx="16230600" cy="7559675"/>
          </a:xfrm>
          <a:prstGeom prst="rect">
            <a:avLst/>
          </a:prstGeom>
        </p:spPr>
        <p:txBody>
          <a:bodyPr anchor="t" rtlCol="false" tIns="0" lIns="0" bIns="0" rIns="0">
            <a:spAutoFit/>
          </a:bodyPr>
          <a:lstStyle/>
          <a:p>
            <a:pPr algn="l">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Thu thập dữ liệu đầy đủ, ba</a:t>
            </a:r>
            <a:r>
              <a:rPr lang="en-US" b="true" sz="3999">
                <a:solidFill>
                  <a:srgbClr val="000000"/>
                </a:solidFill>
                <a:latin typeface="Noto Serif Display Bold"/>
                <a:ea typeface="Noto Serif Display Bold"/>
                <a:cs typeface="Noto Serif Display Bold"/>
                <a:sym typeface="Noto Serif Display Bold"/>
              </a:rPr>
              <a:t>o gồm:</a:t>
            </a:r>
          </a:p>
          <a:p>
            <a:pPr algn="l">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 Glucose máu (lúc đói, sau OGTT).</a:t>
            </a:r>
          </a:p>
          <a:p>
            <a:pPr algn="l">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 Chỉ số nhân trắc học (BMI, vòng eo, vòng hông).</a:t>
            </a:r>
          </a:p>
          <a:p>
            <a:pPr algn="l">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 Các xét nghiệm lipid (Triglyceride, HDL-C), huyết áp, microalbumin niệu.</a:t>
            </a:r>
          </a:p>
          <a:p>
            <a:pPr algn="l">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 Tiền sử cá nhân và gia đình, thói quen lối sống, dùng thuốc.</a:t>
            </a:r>
          </a:p>
          <a:p>
            <a:pPr algn="l">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Phân loại bệnh nhân theo tiêu chuẩn WHO/ADA: bình thường, IFG, IGT, T2DM, GDM, Metabolic Syndrome.</a:t>
            </a:r>
          </a:p>
          <a:p>
            <a:pPr algn="l">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Thực hiện phân tích khám phá dữ liệu (EDA) để phát hiện xu hướng, tương quan và nhóm nguy cơ.</a:t>
            </a:r>
          </a:p>
          <a:p>
            <a:pPr algn="l">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Đề xuất mô hình dự đoán (nếu có dữ liệu lớn) bằng các thuật toán thống kê hoặc học máy.</a:t>
            </a:r>
          </a:p>
          <a:p>
            <a:pPr algn="l">
              <a:lnSpc>
                <a:spcPts val="459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1047750"/>
            <a:ext cx="4800600" cy="587375"/>
          </a:xfrm>
          <a:prstGeom prst="rect">
            <a:avLst/>
          </a:prstGeom>
        </p:spPr>
        <p:txBody>
          <a:bodyPr anchor="t" rtlCol="false" tIns="0" lIns="0" bIns="0" rIns="0">
            <a:spAutoFit/>
          </a:bodyPr>
          <a:lstStyle/>
          <a:p>
            <a:pPr algn="ctr">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3. Khái quát vấn đề</a:t>
            </a:r>
          </a:p>
        </p:txBody>
      </p:sp>
      <p:sp>
        <p:nvSpPr>
          <p:cNvPr name="TextBox 3" id="3"/>
          <p:cNvSpPr txBox="true"/>
          <p:nvPr/>
        </p:nvSpPr>
        <p:spPr>
          <a:xfrm rot="0">
            <a:off x="1028700" y="2279650"/>
            <a:ext cx="16230600" cy="7559675"/>
          </a:xfrm>
          <a:prstGeom prst="rect">
            <a:avLst/>
          </a:prstGeom>
        </p:spPr>
        <p:txBody>
          <a:bodyPr anchor="t" rtlCol="false" tIns="0" lIns="0" bIns="0" rIns="0">
            <a:spAutoFit/>
          </a:bodyPr>
          <a:lstStyle/>
          <a:p>
            <a:pPr algn="l">
              <a:lnSpc>
                <a:spcPts val="4599"/>
              </a:lnSpc>
            </a:pPr>
            <a:r>
              <a:rPr lang="en-US" sz="3999" b="true">
                <a:solidFill>
                  <a:srgbClr val="000000"/>
                </a:solidFill>
                <a:latin typeface="Noto Serif Display Bold"/>
                <a:ea typeface="Noto Serif Display Bold"/>
                <a:cs typeface="Noto Serif Display Bold"/>
                <a:sym typeface="Noto Serif Display Bold"/>
              </a:rPr>
              <a:t>Đái tháo đường và hội chứng chuyển hóa là bệnh mạn tính phổ biến, có xu hướng gia tăng trên toàn cầu, gây gánh nặng lớn về y tế và kinh tế.</a:t>
            </a:r>
          </a:p>
          <a:p>
            <a:pPr algn="l">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OGTT và các xét nghiệm sinh hóa là công cụ then chốt tr</a:t>
            </a:r>
            <a:r>
              <a:rPr lang="en-US" b="true" sz="3999">
                <a:solidFill>
                  <a:srgbClr val="000000"/>
                </a:solidFill>
                <a:latin typeface="Noto Serif Display Bold"/>
                <a:ea typeface="Noto Serif Display Bold"/>
                <a:cs typeface="Noto Serif Display Bold"/>
                <a:sym typeface="Noto Serif Display Bold"/>
              </a:rPr>
              <a:t>ong chẩn đoán, tuy nhiên diễn giải kết quả cần đặt trong bối cảnh tổng thể (glucose + yếu tố nguy cơ tim mạch khác).</a:t>
            </a:r>
          </a:p>
          <a:p>
            <a:pPr algn="l">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Hội chứng chuyển hóa là tổ hợp các yếu tố nguy cơ (tăng huyết áp, béo bụng, rối loạn lipid máu, kháng insulin). Sự kết hợp này làm gia tăng nguy cơ tim mạch và tử vong.</a:t>
            </a:r>
          </a:p>
          <a:p>
            <a:pPr algn="l">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Việc phát hiện sớm các rối loạn dung nạp glucose và Metabolic Syndrome sẽ giúp triển khai can thiệp dự phòng sớm (thay đổi lối sống, chế độ dinh dưỡng, điều trị thuốc).</a:t>
            </a:r>
          </a:p>
          <a:p>
            <a:pPr algn="l">
              <a:lnSpc>
                <a:spcPts val="459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bg>
      <p:bgPr>
        <a:gradFill rotWithShape="true">
          <a:gsLst>
            <a:gs pos="0">
              <a:srgbClr val="A6A6A6">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744538"/>
            <a:ext cx="9534525" cy="587375"/>
          </a:xfrm>
          <a:prstGeom prst="rect">
            <a:avLst/>
          </a:prstGeom>
        </p:spPr>
        <p:txBody>
          <a:bodyPr anchor="t" rtlCol="false" tIns="0" lIns="0" bIns="0" rIns="0">
            <a:spAutoFit/>
          </a:bodyPr>
          <a:lstStyle/>
          <a:p>
            <a:pPr algn="ctr">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II.</a:t>
            </a:r>
            <a:r>
              <a:rPr lang="en-US" b="true" sz="3999">
                <a:solidFill>
                  <a:srgbClr val="000000"/>
                </a:solidFill>
                <a:latin typeface="Noto Serif Display Bold"/>
                <a:ea typeface="Noto Serif Display Bold"/>
                <a:cs typeface="Noto Serif Display Bold"/>
                <a:sym typeface="Noto Serif Display Bold"/>
              </a:rPr>
              <a:t> Input – Dữ liệu và cơ sở nghiên cứu</a:t>
            </a:r>
          </a:p>
        </p:txBody>
      </p:sp>
      <p:sp>
        <p:nvSpPr>
          <p:cNvPr name="TextBox 3" id="3"/>
          <p:cNvSpPr txBox="true"/>
          <p:nvPr/>
        </p:nvSpPr>
        <p:spPr>
          <a:xfrm rot="0">
            <a:off x="1438275" y="1955278"/>
            <a:ext cx="9124950" cy="587375"/>
          </a:xfrm>
          <a:prstGeom prst="rect">
            <a:avLst/>
          </a:prstGeom>
        </p:spPr>
        <p:txBody>
          <a:bodyPr anchor="t" rtlCol="false" tIns="0" lIns="0" bIns="0" rIns="0">
            <a:spAutoFit/>
          </a:bodyPr>
          <a:lstStyle/>
          <a:p>
            <a:pPr algn="ctr">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1. Dữ liệ</a:t>
            </a:r>
            <a:r>
              <a:rPr lang="en-US" b="true" sz="3999">
                <a:solidFill>
                  <a:srgbClr val="000000"/>
                </a:solidFill>
                <a:latin typeface="Noto Serif Display Bold"/>
                <a:ea typeface="Noto Serif Display Bold"/>
                <a:cs typeface="Noto Serif Display Bold"/>
                <a:sym typeface="Noto Serif Display Bold"/>
              </a:rPr>
              <a:t>u lâm sàng và nhân trắc học</a:t>
            </a:r>
          </a:p>
        </p:txBody>
      </p:sp>
      <p:sp>
        <p:nvSpPr>
          <p:cNvPr name="TextBox 4" id="4"/>
          <p:cNvSpPr txBox="true"/>
          <p:nvPr/>
        </p:nvSpPr>
        <p:spPr>
          <a:xfrm rot="0">
            <a:off x="1438275" y="3788235"/>
            <a:ext cx="7648575" cy="587375"/>
          </a:xfrm>
          <a:prstGeom prst="rect">
            <a:avLst/>
          </a:prstGeom>
        </p:spPr>
        <p:txBody>
          <a:bodyPr anchor="t" rtlCol="false" tIns="0" lIns="0" bIns="0" rIns="0">
            <a:spAutoFit/>
          </a:bodyPr>
          <a:lstStyle/>
          <a:p>
            <a:pPr algn="ctr">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2. Dữ liệ</a:t>
            </a:r>
            <a:r>
              <a:rPr lang="en-US" b="true" sz="3999">
                <a:solidFill>
                  <a:srgbClr val="000000"/>
                </a:solidFill>
                <a:latin typeface="Noto Serif Display Bold"/>
                <a:ea typeface="Noto Serif Display Bold"/>
                <a:cs typeface="Noto Serif Display Bold"/>
                <a:sym typeface="Noto Serif Display Bold"/>
              </a:rPr>
              <a:t>u xét nghiệm sinh hóa</a:t>
            </a:r>
          </a:p>
        </p:txBody>
      </p:sp>
      <p:sp>
        <p:nvSpPr>
          <p:cNvPr name="TextBox 5" id="5"/>
          <p:cNvSpPr txBox="true"/>
          <p:nvPr/>
        </p:nvSpPr>
        <p:spPr>
          <a:xfrm rot="0">
            <a:off x="1438275" y="5880559"/>
            <a:ext cx="7000875" cy="587375"/>
          </a:xfrm>
          <a:prstGeom prst="rect">
            <a:avLst/>
          </a:prstGeom>
        </p:spPr>
        <p:txBody>
          <a:bodyPr anchor="t" rtlCol="false" tIns="0" lIns="0" bIns="0" rIns="0">
            <a:spAutoFit/>
          </a:bodyPr>
          <a:lstStyle/>
          <a:p>
            <a:pPr algn="ctr">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3. Dữ liệ</a:t>
            </a:r>
            <a:r>
              <a:rPr lang="en-US" b="true" sz="3999">
                <a:solidFill>
                  <a:srgbClr val="000000"/>
                </a:solidFill>
                <a:latin typeface="Noto Serif Display Bold"/>
                <a:ea typeface="Noto Serif Display Bold"/>
                <a:cs typeface="Noto Serif Display Bold"/>
                <a:sym typeface="Noto Serif Display Bold"/>
              </a:rPr>
              <a:t>u liên quan lối sống</a:t>
            </a:r>
          </a:p>
        </p:txBody>
      </p:sp>
      <p:sp>
        <p:nvSpPr>
          <p:cNvPr name="TextBox 6" id="6"/>
          <p:cNvSpPr txBox="true"/>
          <p:nvPr/>
        </p:nvSpPr>
        <p:spPr>
          <a:xfrm rot="0">
            <a:off x="1438275" y="7974764"/>
            <a:ext cx="7639050" cy="587375"/>
          </a:xfrm>
          <a:prstGeom prst="rect">
            <a:avLst/>
          </a:prstGeom>
        </p:spPr>
        <p:txBody>
          <a:bodyPr anchor="t" rtlCol="false" tIns="0" lIns="0" bIns="0" rIns="0">
            <a:spAutoFit/>
          </a:bodyPr>
          <a:lstStyle/>
          <a:p>
            <a:pPr algn="ctr">
              <a:lnSpc>
                <a:spcPts val="4599"/>
              </a:lnSpc>
              <a:spcBef>
                <a:spcPct val="0"/>
              </a:spcBef>
            </a:pPr>
            <a:r>
              <a:rPr lang="en-US" b="true" sz="3999">
                <a:solidFill>
                  <a:srgbClr val="000000"/>
                </a:solidFill>
                <a:latin typeface="Noto Serif Display Bold"/>
                <a:ea typeface="Noto Serif Display Bold"/>
                <a:cs typeface="Noto Serif Display Bold"/>
                <a:sym typeface="Noto Serif Display Bold"/>
              </a:rPr>
              <a:t>4. Biến</a:t>
            </a:r>
            <a:r>
              <a:rPr lang="en-US" b="true" sz="3999">
                <a:solidFill>
                  <a:srgbClr val="000000"/>
                </a:solidFill>
                <a:latin typeface="Noto Serif Display Bold"/>
                <a:ea typeface="Noto Serif Display Bold"/>
                <a:cs typeface="Noto Serif Display Bold"/>
                <a:sym typeface="Noto Serif Display Bold"/>
              </a:rPr>
              <a:t> phân loại theo mô hình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DAF1y7VrvP8</dc:identifier>
  <dcterms:modified xsi:type="dcterms:W3CDTF">2011-08-01T06:04:30Z</dcterms:modified>
  <cp:revision>1</cp:revision>
  <dc:title>BÀI PPT</dc:title>
</cp:coreProperties>
</file>