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Red Hat Display Bold" charset="1" panose="02010803040201060303"/>
      <p:regular r:id="rId24"/>
    </p:embeddedFont>
    <p:embeddedFont>
      <p:font typeface="Red Hat Display" charset="1" panose="02010503040201060303"/>
      <p:regular r:id="rId25"/>
    </p:embeddedFont>
    <p:embeddedFont>
      <p:font typeface="Roboto Slab" charset="1" panose="00000000000000000000"/>
      <p:regular r:id="rId26"/>
    </p:embeddedFont>
    <p:embeddedFont>
      <p:font typeface="Roboto Slab Bold"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0">
            <a:off x="8760629" y="-2095015"/>
            <a:ext cx="10960234" cy="7472887"/>
          </a:xfrm>
          <a:custGeom>
            <a:avLst/>
            <a:gdLst/>
            <a:ahLst/>
            <a:cxnLst/>
            <a:rect r="r" b="b" t="t" l="l"/>
            <a:pathLst>
              <a:path h="7472887" w="10960234">
                <a:moveTo>
                  <a:pt x="0" y="0"/>
                </a:moveTo>
                <a:lnTo>
                  <a:pt x="10960234" y="0"/>
                </a:lnTo>
                <a:lnTo>
                  <a:pt x="10960234"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868185" y="2136222"/>
            <a:ext cx="6925852" cy="6014556"/>
          </a:xfrm>
          <a:custGeom>
            <a:avLst/>
            <a:gdLst/>
            <a:ahLst/>
            <a:cxnLst/>
            <a:rect r="r" b="b" t="t" l="l"/>
            <a:pathLst>
              <a:path h="6014556" w="6925852">
                <a:moveTo>
                  <a:pt x="0" y="0"/>
                </a:moveTo>
                <a:lnTo>
                  <a:pt x="6925852" y="0"/>
                </a:lnTo>
                <a:lnTo>
                  <a:pt x="6925852" y="6014556"/>
                </a:lnTo>
                <a:lnTo>
                  <a:pt x="0" y="6014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35325">
            <a:off x="-1336143" y="6921102"/>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6">
              <a:alphaModFix amt="23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2315724" y="82296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900301" y="7083837"/>
            <a:ext cx="5756398" cy="2591406"/>
          </a:xfrm>
          <a:prstGeom prst="rect">
            <a:avLst/>
          </a:prstGeom>
        </p:spPr>
        <p:txBody>
          <a:bodyPr anchor="t" rtlCol="false" tIns="0" lIns="0" bIns="0" rIns="0">
            <a:spAutoFit/>
          </a:bodyPr>
          <a:lstStyle/>
          <a:p>
            <a:pPr algn="l">
              <a:lnSpc>
                <a:spcPts val="4166"/>
              </a:lnSpc>
            </a:pPr>
            <a:r>
              <a:rPr lang="en-US" sz="2976" b="true">
                <a:solidFill>
                  <a:srgbClr val="000000"/>
                </a:solidFill>
                <a:latin typeface="Red Hat Display Bold"/>
                <a:ea typeface="Red Hat Display Bold"/>
                <a:cs typeface="Red Hat Display Bold"/>
                <a:sym typeface="Red Hat Display Bold"/>
              </a:rPr>
              <a:t>Thành viên nhóm:</a:t>
            </a:r>
          </a:p>
          <a:p>
            <a:pPr algn="l">
              <a:lnSpc>
                <a:spcPts val="4166"/>
              </a:lnSpc>
            </a:pPr>
            <a:r>
              <a:rPr lang="en-US" sz="2976">
                <a:solidFill>
                  <a:srgbClr val="000000"/>
                </a:solidFill>
                <a:latin typeface="Red Hat Display"/>
                <a:ea typeface="Red Hat Display"/>
                <a:cs typeface="Red Hat Display"/>
                <a:sym typeface="Red Hat Display"/>
              </a:rPr>
              <a:t>Nguyễn Hoàng Mai Vy</a:t>
            </a:r>
          </a:p>
          <a:p>
            <a:pPr algn="l">
              <a:lnSpc>
                <a:spcPts val="4166"/>
              </a:lnSpc>
            </a:pPr>
            <a:r>
              <a:rPr lang="en-US" sz="2976">
                <a:solidFill>
                  <a:srgbClr val="000000"/>
                </a:solidFill>
                <a:latin typeface="Red Hat Display"/>
                <a:ea typeface="Red Hat Display"/>
                <a:cs typeface="Red Hat Display"/>
                <a:sym typeface="Red Hat Display"/>
              </a:rPr>
              <a:t>Dương Bình Minh</a:t>
            </a:r>
          </a:p>
          <a:p>
            <a:pPr algn="l">
              <a:lnSpc>
                <a:spcPts val="4166"/>
              </a:lnSpc>
            </a:pPr>
            <a:r>
              <a:rPr lang="en-US" sz="2976">
                <a:solidFill>
                  <a:srgbClr val="000000"/>
                </a:solidFill>
                <a:latin typeface="Red Hat Display"/>
                <a:ea typeface="Red Hat Display"/>
                <a:cs typeface="Red Hat Display"/>
                <a:sym typeface="Red Hat Display"/>
              </a:rPr>
              <a:t>Đỗ Thanh Duy</a:t>
            </a:r>
          </a:p>
          <a:p>
            <a:pPr algn="l">
              <a:lnSpc>
                <a:spcPts val="4166"/>
              </a:lnSpc>
            </a:pPr>
            <a:r>
              <a:rPr lang="en-US" sz="2976">
                <a:solidFill>
                  <a:srgbClr val="000000"/>
                </a:solidFill>
                <a:latin typeface="Red Hat Display"/>
                <a:ea typeface="Red Hat Display"/>
                <a:cs typeface="Red Hat Display"/>
                <a:sym typeface="Red Hat Display"/>
              </a:rPr>
              <a:t>Nguyễn Minh Quang</a:t>
            </a:r>
          </a:p>
        </p:txBody>
      </p:sp>
      <p:sp>
        <p:nvSpPr>
          <p:cNvPr name="TextBox 7" id="7"/>
          <p:cNvSpPr txBox="true"/>
          <p:nvPr/>
        </p:nvSpPr>
        <p:spPr>
          <a:xfrm rot="0">
            <a:off x="900301" y="388272"/>
            <a:ext cx="5222627" cy="2217895"/>
          </a:xfrm>
          <a:prstGeom prst="rect">
            <a:avLst/>
          </a:prstGeom>
        </p:spPr>
        <p:txBody>
          <a:bodyPr anchor="t" rtlCol="false" tIns="0" lIns="0" bIns="0" rIns="0">
            <a:spAutoFit/>
          </a:bodyPr>
          <a:lstStyle/>
          <a:p>
            <a:pPr algn="l">
              <a:lnSpc>
                <a:spcPts val="8800"/>
              </a:lnSpc>
            </a:pPr>
            <a:r>
              <a:rPr lang="en-US" sz="7074" b="true">
                <a:solidFill>
                  <a:srgbClr val="2D2261"/>
                </a:solidFill>
                <a:latin typeface="Red Hat Display Bold"/>
                <a:ea typeface="Red Hat Display Bold"/>
                <a:cs typeface="Red Hat Display Bold"/>
                <a:sym typeface="Red Hat Display Bold"/>
              </a:rPr>
              <a:t>PHÂN TÍCH</a:t>
            </a:r>
          </a:p>
          <a:p>
            <a:pPr algn="l">
              <a:lnSpc>
                <a:spcPts val="8800"/>
              </a:lnSpc>
            </a:pPr>
            <a:r>
              <a:rPr lang="en-US" b="true" sz="7074">
                <a:solidFill>
                  <a:srgbClr val="2D2261"/>
                </a:solidFill>
                <a:latin typeface="Red Hat Display Bold"/>
                <a:ea typeface="Red Hat Display Bold"/>
                <a:cs typeface="Red Hat Display Bold"/>
                <a:sym typeface="Red Hat Display Bold"/>
              </a:rPr>
              <a:t>DỮ LIỆU</a:t>
            </a:r>
          </a:p>
        </p:txBody>
      </p:sp>
      <p:sp>
        <p:nvSpPr>
          <p:cNvPr name="TextBox 8" id="8"/>
          <p:cNvSpPr txBox="true"/>
          <p:nvPr/>
        </p:nvSpPr>
        <p:spPr>
          <a:xfrm rot="0">
            <a:off x="900301" y="2684586"/>
            <a:ext cx="5222627" cy="3332320"/>
          </a:xfrm>
          <a:prstGeom prst="rect">
            <a:avLst/>
          </a:prstGeom>
        </p:spPr>
        <p:txBody>
          <a:bodyPr anchor="t" rtlCol="false" tIns="0" lIns="0" bIns="0" rIns="0">
            <a:spAutoFit/>
          </a:bodyPr>
          <a:lstStyle/>
          <a:p>
            <a:pPr algn="l">
              <a:lnSpc>
                <a:spcPts val="8800"/>
              </a:lnSpc>
            </a:pPr>
            <a:r>
              <a:rPr lang="en-US" sz="7074">
                <a:solidFill>
                  <a:srgbClr val="2D2261"/>
                </a:solidFill>
                <a:latin typeface="Red Hat Display"/>
                <a:ea typeface="Red Hat Display"/>
                <a:cs typeface="Red Hat Display"/>
                <a:sym typeface="Red Hat Display"/>
              </a:rPr>
              <a:t>Phân tích &amp; khám phá dữ liệu (EDA)</a:t>
            </a:r>
          </a:p>
        </p:txBody>
      </p:sp>
      <p:sp>
        <p:nvSpPr>
          <p:cNvPr name="TextBox 9" id="9"/>
          <p:cNvSpPr txBox="true"/>
          <p:nvPr/>
        </p:nvSpPr>
        <p:spPr>
          <a:xfrm rot="0">
            <a:off x="900301" y="6483438"/>
            <a:ext cx="6732536" cy="495906"/>
          </a:xfrm>
          <a:prstGeom prst="rect">
            <a:avLst/>
          </a:prstGeom>
        </p:spPr>
        <p:txBody>
          <a:bodyPr anchor="t" rtlCol="false" tIns="0" lIns="0" bIns="0" rIns="0">
            <a:spAutoFit/>
          </a:bodyPr>
          <a:lstStyle/>
          <a:p>
            <a:pPr algn="l">
              <a:lnSpc>
                <a:spcPts val="4166"/>
              </a:lnSpc>
            </a:pPr>
            <a:r>
              <a:rPr lang="en-US" b="true" sz="2976">
                <a:solidFill>
                  <a:srgbClr val="000000"/>
                </a:solidFill>
                <a:latin typeface="Red Hat Display Bold"/>
                <a:ea typeface="Red Hat Display Bold"/>
                <a:cs typeface="Red Hat Display Bold"/>
                <a:sym typeface="Red Hat Display Bold"/>
              </a:rPr>
              <a:t>Giảng viên hướng dẫn: Đỗ Như Tài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0">
            <a:off x="12993540" y="-2095015"/>
            <a:ext cx="6727323" cy="4586811"/>
          </a:xfrm>
          <a:custGeom>
            <a:avLst/>
            <a:gdLst/>
            <a:ahLst/>
            <a:cxnLst/>
            <a:rect r="r" b="b" t="t" l="l"/>
            <a:pathLst>
              <a:path h="4586811" w="6727323">
                <a:moveTo>
                  <a:pt x="0" y="0"/>
                </a:moveTo>
                <a:lnTo>
                  <a:pt x="6727323" y="0"/>
                </a:lnTo>
                <a:lnTo>
                  <a:pt x="6727323" y="4586812"/>
                </a:lnTo>
                <a:lnTo>
                  <a:pt x="0" y="458681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58179" y="1698848"/>
            <a:ext cx="13499022" cy="7559452"/>
          </a:xfrm>
          <a:custGeom>
            <a:avLst/>
            <a:gdLst/>
            <a:ahLst/>
            <a:cxnLst/>
            <a:rect r="r" b="b" t="t" l="l"/>
            <a:pathLst>
              <a:path h="7559452" w="13499022">
                <a:moveTo>
                  <a:pt x="0" y="0"/>
                </a:moveTo>
                <a:lnTo>
                  <a:pt x="13499022" y="0"/>
                </a:lnTo>
                <a:lnTo>
                  <a:pt x="13499022" y="7559452"/>
                </a:lnTo>
                <a:lnTo>
                  <a:pt x="0" y="7559452"/>
                </a:lnTo>
                <a:lnTo>
                  <a:pt x="0" y="0"/>
                </a:lnTo>
                <a:close/>
              </a:path>
            </a:pathLst>
          </a:custGeom>
          <a:blipFill>
            <a:blip r:embed="rId4"/>
            <a:stretch>
              <a:fillRect l="0" t="0" r="0" b="0"/>
            </a:stretch>
          </a:blipFill>
        </p:spPr>
      </p:sp>
      <p:sp>
        <p:nvSpPr>
          <p:cNvPr name="TextBox 4" id="4"/>
          <p:cNvSpPr txBox="true"/>
          <p:nvPr/>
        </p:nvSpPr>
        <p:spPr>
          <a:xfrm rot="0">
            <a:off x="615572" y="516386"/>
            <a:ext cx="6559765"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Phân tích đơn biến</a:t>
            </a:r>
          </a:p>
        </p:txBody>
      </p:sp>
      <p:sp>
        <p:nvSpPr>
          <p:cNvPr name="TextBox 5" id="5"/>
          <p:cNvSpPr txBox="true"/>
          <p:nvPr/>
        </p:nvSpPr>
        <p:spPr>
          <a:xfrm rot="0">
            <a:off x="3895455" y="9486900"/>
            <a:ext cx="12225387" cy="439644"/>
          </a:xfrm>
          <a:prstGeom prst="rect">
            <a:avLst/>
          </a:prstGeom>
        </p:spPr>
        <p:txBody>
          <a:bodyPr anchor="t" rtlCol="false" tIns="0" lIns="0" bIns="0" rIns="0">
            <a:spAutoFit/>
          </a:bodyPr>
          <a:lstStyle/>
          <a:p>
            <a:pPr algn="ctr">
              <a:lnSpc>
                <a:spcPts val="3592"/>
              </a:lnSpc>
              <a:spcBef>
                <a:spcPct val="0"/>
              </a:spcBef>
            </a:pPr>
            <a:r>
              <a:rPr lang="en-US" sz="2566">
                <a:solidFill>
                  <a:srgbClr val="000000"/>
                </a:solidFill>
                <a:latin typeface="Roboto Slab"/>
                <a:ea typeface="Roboto Slab"/>
                <a:cs typeface="Roboto Slab"/>
                <a:sym typeface="Roboto Slab"/>
              </a:rPr>
              <a:t>Biểu đồ Histogram: Phân bố độ dài mỏ (Culmen Length) của các cá thể chim</a:t>
            </a:r>
          </a:p>
        </p:txBody>
      </p:sp>
      <p:sp>
        <p:nvSpPr>
          <p:cNvPr name="TextBox 6" id="6"/>
          <p:cNvSpPr txBox="true"/>
          <p:nvPr/>
        </p:nvSpPr>
        <p:spPr>
          <a:xfrm rot="0">
            <a:off x="187439" y="7680666"/>
            <a:ext cx="3230844" cy="2054631"/>
          </a:xfrm>
          <a:prstGeom prst="rect">
            <a:avLst/>
          </a:prstGeom>
        </p:spPr>
        <p:txBody>
          <a:bodyPr anchor="t" rtlCol="false" tIns="0" lIns="0" bIns="0" rIns="0">
            <a:spAutoFit/>
          </a:bodyPr>
          <a:lstStyle/>
          <a:p>
            <a:pPr algn="l">
              <a:lnSpc>
                <a:spcPts val="2736"/>
              </a:lnSpc>
            </a:pPr>
            <a:r>
              <a:rPr lang="en-US" sz="2200">
                <a:solidFill>
                  <a:srgbClr val="000000"/>
                </a:solidFill>
                <a:latin typeface="Red Hat Display"/>
                <a:ea typeface="Red Hat Display"/>
                <a:cs typeface="Red Hat Display"/>
                <a:sym typeface="Red Hat Display"/>
              </a:rPr>
              <a:t> Phần lớn các giá trị tập trung quanh trung bình khoảng 43–47 mm, thể hiện phân bố gần chuẩn (normal-like)</a:t>
            </a:r>
          </a:p>
          <a:p>
            <a:pPr algn="l">
              <a:lnSpc>
                <a:spcPts val="2736"/>
              </a:lnSpc>
              <a:spcBef>
                <a:spcPct val="0"/>
              </a:spcBef>
            </a:pPr>
          </a:p>
        </p:txBody>
      </p:sp>
      <p:sp>
        <p:nvSpPr>
          <p:cNvPr name="AutoShape 7" id="7"/>
          <p:cNvSpPr/>
          <p:nvPr/>
        </p:nvSpPr>
        <p:spPr>
          <a:xfrm flipV="true">
            <a:off x="2858179" y="8073632"/>
            <a:ext cx="6992490" cy="1092847"/>
          </a:xfrm>
          <a:prstGeom prst="line">
            <a:avLst/>
          </a:prstGeom>
          <a:ln cap="flat" w="38100">
            <a:solidFill>
              <a:srgbClr val="FF3131"/>
            </a:solidFill>
            <a:prstDash val="solid"/>
            <a:headEnd type="none" len="sm" w="sm"/>
            <a:tailEnd type="none" len="sm" w="sm"/>
          </a:ln>
        </p:spPr>
      </p:sp>
      <p:sp>
        <p:nvSpPr>
          <p:cNvPr name="AutoShape 8" id="8"/>
          <p:cNvSpPr/>
          <p:nvPr/>
        </p:nvSpPr>
        <p:spPr>
          <a:xfrm>
            <a:off x="5810880" y="3423563"/>
            <a:ext cx="6111257" cy="0"/>
          </a:xfrm>
          <a:prstGeom prst="line">
            <a:avLst/>
          </a:prstGeom>
          <a:ln cap="flat" w="38100">
            <a:solidFill>
              <a:srgbClr val="FF3131"/>
            </a:solidFill>
            <a:prstDash val="solid"/>
            <a:headEnd type="none" len="sm" w="sm"/>
            <a:tailEnd type="arrow" len="sm" w="med"/>
          </a:ln>
        </p:spPr>
      </p:sp>
      <p:sp>
        <p:nvSpPr>
          <p:cNvPr name="TextBox 9" id="9"/>
          <p:cNvSpPr txBox="true"/>
          <p:nvPr/>
        </p:nvSpPr>
        <p:spPr>
          <a:xfrm rot="0">
            <a:off x="12788464" y="2482272"/>
            <a:ext cx="3332378" cy="1293190"/>
          </a:xfrm>
          <a:prstGeom prst="rect">
            <a:avLst/>
          </a:prstGeom>
        </p:spPr>
        <p:txBody>
          <a:bodyPr anchor="t" rtlCol="false" tIns="0" lIns="0" bIns="0" rIns="0">
            <a:spAutoFit/>
          </a:bodyPr>
          <a:lstStyle/>
          <a:p>
            <a:pPr algn="l">
              <a:lnSpc>
                <a:spcPts val="2612"/>
              </a:lnSpc>
              <a:spcBef>
                <a:spcPct val="0"/>
              </a:spcBef>
            </a:pPr>
            <a:r>
              <a:rPr lang="en-US" sz="2100">
                <a:solidFill>
                  <a:srgbClr val="000000"/>
                </a:solidFill>
                <a:latin typeface="Red Hat Display"/>
                <a:ea typeface="Red Hat Display"/>
                <a:cs typeface="Red Hat Display"/>
                <a:sym typeface="Red Hat Display"/>
              </a:rPr>
              <a:t>Phân bố độ dài mỏ (Culmen Length) của các cá thể chim tập trung chủ yếu trong khoảng 35–50 mm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2058965" y="4408079"/>
            <a:ext cx="8359747" cy="481331"/>
          </a:xfrm>
          <a:prstGeom prst="rect">
            <a:avLst/>
          </a:prstGeom>
        </p:spPr>
        <p:txBody>
          <a:bodyPr anchor="t" rtlCol="false" tIns="0" lIns="0" bIns="0" rIns="0">
            <a:spAutoFit/>
          </a:bodyPr>
          <a:lstStyle/>
          <a:p>
            <a:pPr algn="l">
              <a:lnSpc>
                <a:spcPts val="3919"/>
              </a:lnSpc>
            </a:pPr>
            <a:r>
              <a:rPr lang="en-US" sz="2799">
                <a:solidFill>
                  <a:srgbClr val="5B7ABE"/>
                </a:solidFill>
                <a:latin typeface="Red Hat Display"/>
                <a:ea typeface="Red Hat Display"/>
                <a:cs typeface="Red Hat Display"/>
                <a:sym typeface="Red Hat Display"/>
              </a:rPr>
              <a:t>Xác định mối quan hệ giữa hai biến trong</a:t>
            </a:r>
            <a:r>
              <a:rPr lang="en-US" sz="2799">
                <a:solidFill>
                  <a:srgbClr val="5B7ABE"/>
                </a:solidFill>
                <a:latin typeface="Red Hat Display"/>
                <a:ea typeface="Red Hat Display"/>
                <a:cs typeface="Red Hat Display"/>
                <a:sym typeface="Red Hat Display"/>
              </a:rPr>
              <a:t> tập dữ liệu.</a:t>
            </a:r>
          </a:p>
        </p:txBody>
      </p:sp>
      <p:sp>
        <p:nvSpPr>
          <p:cNvPr name="TextBox 3" id="3"/>
          <p:cNvSpPr txBox="true"/>
          <p:nvPr/>
        </p:nvSpPr>
        <p:spPr>
          <a:xfrm rot="0">
            <a:off x="2058965" y="3875720"/>
            <a:ext cx="5936813"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Red Hat Display Bold"/>
                <a:ea typeface="Red Hat Display Bold"/>
                <a:cs typeface="Red Hat Display Bold"/>
                <a:sym typeface="Red Hat Display Bold"/>
              </a:rPr>
              <a:t>Mục tiêu</a:t>
            </a:r>
          </a:p>
        </p:txBody>
      </p:sp>
      <p:grpSp>
        <p:nvGrpSpPr>
          <p:cNvPr name="Group 4" id="4"/>
          <p:cNvGrpSpPr/>
          <p:nvPr/>
        </p:nvGrpSpPr>
        <p:grpSpPr>
          <a:xfrm rot="0">
            <a:off x="520269" y="1884511"/>
            <a:ext cx="1381570" cy="1381570"/>
            <a:chOff x="0" y="0"/>
            <a:chExt cx="1842094" cy="1842094"/>
          </a:xfrm>
        </p:grpSpPr>
        <p:sp>
          <p:nvSpPr>
            <p:cNvPr name="Freeform 5" id="5"/>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34714" y="234714"/>
              <a:ext cx="1372665" cy="137266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9" id="9"/>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01</a:t>
              </a:r>
            </a:p>
          </p:txBody>
        </p:sp>
      </p:grpSp>
      <p:sp>
        <p:nvSpPr>
          <p:cNvPr name="TextBox 10" id="10"/>
          <p:cNvSpPr txBox="true"/>
          <p:nvPr/>
        </p:nvSpPr>
        <p:spPr>
          <a:xfrm rot="0">
            <a:off x="2058965" y="5323815"/>
            <a:ext cx="12706739"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Red Hat Display Bold"/>
                <a:ea typeface="Red Hat Display Bold"/>
                <a:cs typeface="Red Hat Display Bold"/>
                <a:sym typeface="Red Hat Display Bold"/>
              </a:rPr>
              <a:t>Phân tích hai biến</a:t>
            </a:r>
          </a:p>
        </p:txBody>
      </p:sp>
      <p:grpSp>
        <p:nvGrpSpPr>
          <p:cNvPr name="Group 11" id="11"/>
          <p:cNvGrpSpPr/>
          <p:nvPr/>
        </p:nvGrpSpPr>
        <p:grpSpPr>
          <a:xfrm rot="0">
            <a:off x="520269" y="3621614"/>
            <a:ext cx="1381570" cy="1381570"/>
            <a:chOff x="0" y="0"/>
            <a:chExt cx="1842094" cy="1842094"/>
          </a:xfrm>
        </p:grpSpPr>
        <p:sp>
          <p:nvSpPr>
            <p:cNvPr name="Freeform 12" id="12"/>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34714" y="234714"/>
              <a:ext cx="1372665" cy="137266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16" id="16"/>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02</a:t>
              </a:r>
            </a:p>
          </p:txBody>
        </p:sp>
      </p:grpSp>
      <p:sp>
        <p:nvSpPr>
          <p:cNvPr name="TextBox 17" id="17"/>
          <p:cNvSpPr txBox="true"/>
          <p:nvPr/>
        </p:nvSpPr>
        <p:spPr>
          <a:xfrm rot="0">
            <a:off x="2058965" y="6848260"/>
            <a:ext cx="7776459"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Red Hat Display Bold"/>
                <a:ea typeface="Red Hat Display Bold"/>
                <a:cs typeface="Red Hat Display Bold"/>
                <a:sym typeface="Red Hat Display Bold"/>
              </a:rPr>
              <a:t>Các công cụ và biểu đồ phổ biến</a:t>
            </a:r>
          </a:p>
        </p:txBody>
      </p:sp>
      <p:grpSp>
        <p:nvGrpSpPr>
          <p:cNvPr name="Group 18" id="18"/>
          <p:cNvGrpSpPr/>
          <p:nvPr/>
        </p:nvGrpSpPr>
        <p:grpSpPr>
          <a:xfrm rot="0">
            <a:off x="520269" y="5070351"/>
            <a:ext cx="1381570" cy="1381570"/>
            <a:chOff x="0" y="0"/>
            <a:chExt cx="1842094" cy="1842094"/>
          </a:xfrm>
        </p:grpSpPr>
        <p:sp>
          <p:nvSpPr>
            <p:cNvPr name="Freeform 19" id="19"/>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234714" y="234714"/>
              <a:ext cx="1372665" cy="137266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23" id="23"/>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03</a:t>
              </a:r>
            </a:p>
          </p:txBody>
        </p:sp>
      </p:grpSp>
      <p:grpSp>
        <p:nvGrpSpPr>
          <p:cNvPr name="Group 24" id="24"/>
          <p:cNvGrpSpPr/>
          <p:nvPr/>
        </p:nvGrpSpPr>
        <p:grpSpPr>
          <a:xfrm rot="0">
            <a:off x="451309" y="6412958"/>
            <a:ext cx="1381570" cy="1381570"/>
            <a:chOff x="0" y="0"/>
            <a:chExt cx="1842094" cy="1842094"/>
          </a:xfrm>
        </p:grpSpPr>
        <p:sp>
          <p:nvSpPr>
            <p:cNvPr name="Freeform 25" id="25"/>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234714" y="234714"/>
              <a:ext cx="1372665" cy="1372665"/>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29" id="29"/>
            <p:cNvSpPr txBox="true"/>
            <p:nvPr/>
          </p:nvSpPr>
          <p:spPr>
            <a:xfrm rot="0">
              <a:off x="281163" y="586893"/>
              <a:ext cx="1279767" cy="658717"/>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04</a:t>
              </a:r>
            </a:p>
          </p:txBody>
        </p:sp>
      </p:grpSp>
      <p:sp>
        <p:nvSpPr>
          <p:cNvPr name="TextBox 30" id="30"/>
          <p:cNvSpPr txBox="true"/>
          <p:nvPr/>
        </p:nvSpPr>
        <p:spPr>
          <a:xfrm rot="0">
            <a:off x="2058965" y="2149149"/>
            <a:ext cx="7213302"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Red Hat Display Bold"/>
                <a:ea typeface="Red Hat Display Bold"/>
                <a:cs typeface="Red Hat Display Bold"/>
                <a:sym typeface="Red Hat Display Bold"/>
              </a:rPr>
              <a:t>Khái niệm</a:t>
            </a:r>
          </a:p>
        </p:txBody>
      </p:sp>
      <p:sp>
        <p:nvSpPr>
          <p:cNvPr name="TextBox 31" id="31"/>
          <p:cNvSpPr txBox="true"/>
          <p:nvPr/>
        </p:nvSpPr>
        <p:spPr>
          <a:xfrm rot="0">
            <a:off x="1832879" y="1094820"/>
            <a:ext cx="10918083" cy="789690"/>
          </a:xfrm>
          <a:prstGeom prst="rect">
            <a:avLst/>
          </a:prstGeom>
        </p:spPr>
        <p:txBody>
          <a:bodyPr anchor="t" rtlCol="false" tIns="0" lIns="0" bIns="0" rIns="0">
            <a:spAutoFit/>
          </a:bodyPr>
          <a:lstStyle/>
          <a:p>
            <a:pPr algn="l">
              <a:lnSpc>
                <a:spcPts val="6543"/>
              </a:lnSpc>
            </a:pPr>
            <a:r>
              <a:rPr lang="en-US" sz="4673">
                <a:solidFill>
                  <a:srgbClr val="5B7ABE"/>
                </a:solidFill>
                <a:latin typeface="Red Hat Display"/>
                <a:ea typeface="Red Hat Display"/>
                <a:cs typeface="Red Hat Display"/>
                <a:sym typeface="Red Hat Display"/>
              </a:rPr>
              <a:t>(Bivariate analysis)</a:t>
            </a:r>
          </a:p>
        </p:txBody>
      </p:sp>
      <p:sp>
        <p:nvSpPr>
          <p:cNvPr name="TextBox 32" id="32"/>
          <p:cNvSpPr txBox="true"/>
          <p:nvPr/>
        </p:nvSpPr>
        <p:spPr>
          <a:xfrm rot="0">
            <a:off x="1832879" y="121730"/>
            <a:ext cx="6559765"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Phân tích hai biến</a:t>
            </a:r>
          </a:p>
        </p:txBody>
      </p:sp>
      <p:sp>
        <p:nvSpPr>
          <p:cNvPr name="Freeform 33" id="33"/>
          <p:cNvSpPr/>
          <p:nvPr/>
        </p:nvSpPr>
        <p:spPr>
          <a:xfrm flipH="false" flipV="false" rot="1318083">
            <a:off x="12993540" y="-2095015"/>
            <a:ext cx="6727323" cy="4586811"/>
          </a:xfrm>
          <a:custGeom>
            <a:avLst/>
            <a:gdLst/>
            <a:ahLst/>
            <a:cxnLst/>
            <a:rect r="r" b="b" t="t" l="l"/>
            <a:pathLst>
              <a:path h="4586811" w="6727323">
                <a:moveTo>
                  <a:pt x="0" y="0"/>
                </a:moveTo>
                <a:lnTo>
                  <a:pt x="6727323" y="0"/>
                </a:lnTo>
                <a:lnTo>
                  <a:pt x="6727323" y="4586812"/>
                </a:lnTo>
                <a:lnTo>
                  <a:pt x="0" y="4586812"/>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1427356">
            <a:off x="-1402448" y="8751240"/>
            <a:ext cx="6119337" cy="5184747"/>
          </a:xfrm>
          <a:custGeom>
            <a:avLst/>
            <a:gdLst/>
            <a:ahLst/>
            <a:cxnLst/>
            <a:rect r="r" b="b" t="t" l="l"/>
            <a:pathLst>
              <a:path h="5184747" w="6119337">
                <a:moveTo>
                  <a:pt x="0" y="0"/>
                </a:moveTo>
                <a:lnTo>
                  <a:pt x="6119337" y="0"/>
                </a:lnTo>
                <a:lnTo>
                  <a:pt x="6119337" y="5184748"/>
                </a:lnTo>
                <a:lnTo>
                  <a:pt x="0" y="5184748"/>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226878">
            <a:off x="-318272" y="245460"/>
            <a:ext cx="1677082" cy="945264"/>
          </a:xfrm>
          <a:custGeom>
            <a:avLst/>
            <a:gdLst/>
            <a:ahLst/>
            <a:cxnLst/>
            <a:rect r="r" b="b" t="t" l="l"/>
            <a:pathLst>
              <a:path h="945264" w="1677082">
                <a:moveTo>
                  <a:pt x="0" y="0"/>
                </a:moveTo>
                <a:lnTo>
                  <a:pt x="1677082" y="0"/>
                </a:lnTo>
                <a:lnTo>
                  <a:pt x="1677082" y="945264"/>
                </a:lnTo>
                <a:lnTo>
                  <a:pt x="0" y="9452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6" id="36"/>
          <p:cNvSpPr/>
          <p:nvPr/>
        </p:nvSpPr>
        <p:spPr>
          <a:xfrm flipH="false" flipV="false" rot="1175026">
            <a:off x="16169808" y="7459931"/>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7" id="37"/>
          <p:cNvSpPr txBox="true"/>
          <p:nvPr/>
        </p:nvSpPr>
        <p:spPr>
          <a:xfrm rot="0">
            <a:off x="2058965" y="5809149"/>
            <a:ext cx="13709738" cy="481331"/>
          </a:xfrm>
          <a:prstGeom prst="rect">
            <a:avLst/>
          </a:prstGeom>
        </p:spPr>
        <p:txBody>
          <a:bodyPr anchor="t" rtlCol="false" tIns="0" lIns="0" bIns="0" rIns="0">
            <a:spAutoFit/>
          </a:bodyPr>
          <a:lstStyle/>
          <a:p>
            <a:pPr algn="l">
              <a:lnSpc>
                <a:spcPts val="3919"/>
              </a:lnSpc>
            </a:pPr>
            <a:r>
              <a:rPr lang="en-US" sz="2799">
                <a:solidFill>
                  <a:srgbClr val="5B7ABE"/>
                </a:solidFill>
                <a:latin typeface="Red Hat Display"/>
                <a:ea typeface="Red Hat Display"/>
                <a:cs typeface="Red Hat Display"/>
                <a:sym typeface="Red Hat Display"/>
              </a:rPr>
              <a:t>Giúp tìm ra mức độ tương quan (correlation) hoặc mối liên hệ nhân quả</a:t>
            </a:r>
            <a:r>
              <a:rPr lang="en-US" sz="2799">
                <a:solidFill>
                  <a:srgbClr val="5B7ABE"/>
                </a:solidFill>
                <a:latin typeface="Red Hat Display"/>
                <a:ea typeface="Red Hat Display"/>
                <a:cs typeface="Red Hat Display"/>
                <a:sym typeface="Red Hat Display"/>
              </a:rPr>
              <a:t> (association).</a:t>
            </a:r>
          </a:p>
        </p:txBody>
      </p:sp>
      <p:sp>
        <p:nvSpPr>
          <p:cNvPr name="TextBox 38" id="38"/>
          <p:cNvSpPr txBox="true"/>
          <p:nvPr/>
        </p:nvSpPr>
        <p:spPr>
          <a:xfrm rot="0">
            <a:off x="2058965" y="7325120"/>
            <a:ext cx="12808686" cy="2638934"/>
          </a:xfrm>
          <a:prstGeom prst="rect">
            <a:avLst/>
          </a:prstGeom>
        </p:spPr>
        <p:txBody>
          <a:bodyPr anchor="t" rtlCol="false" tIns="0" lIns="0" bIns="0" rIns="0">
            <a:spAutoFit/>
          </a:bodyPr>
          <a:lstStyle/>
          <a:p>
            <a:pPr algn="l" marL="604515" indent="-302257" lvl="1">
              <a:lnSpc>
                <a:spcPts val="4255"/>
              </a:lnSpc>
              <a:buFont typeface="Arial"/>
              <a:buChar char="•"/>
            </a:pPr>
            <a:r>
              <a:rPr lang="en-US" sz="2799">
                <a:solidFill>
                  <a:srgbClr val="5B7ABE"/>
                </a:solidFill>
                <a:latin typeface="Red Hat Display"/>
                <a:ea typeface="Red Hat Display"/>
                <a:cs typeface="Red Hat Display"/>
                <a:sym typeface="Red Hat Display"/>
              </a:rPr>
              <a:t>Scatter Plot → thể hiện mối quan hệ tuyến tính giữa 2 biến số.</a:t>
            </a:r>
          </a:p>
          <a:p>
            <a:pPr algn="l" marL="604515" indent="-302257" lvl="1">
              <a:lnSpc>
                <a:spcPts val="4255"/>
              </a:lnSpc>
              <a:buFont typeface="Arial"/>
              <a:buChar char="•"/>
            </a:pPr>
            <a:r>
              <a:rPr lang="en-US" sz="2799">
                <a:solidFill>
                  <a:srgbClr val="5B7ABE"/>
                </a:solidFill>
                <a:latin typeface="Red Hat Display"/>
                <a:ea typeface="Red Hat Display"/>
                <a:cs typeface="Red Hat Display"/>
                <a:sym typeface="Red Hat Display"/>
              </a:rPr>
              <a:t>Heatmap → biểu diễn ma trận tương</a:t>
            </a:r>
            <a:r>
              <a:rPr lang="en-US" sz="2799">
                <a:solidFill>
                  <a:srgbClr val="5B7ABE"/>
                </a:solidFill>
                <a:latin typeface="Red Hat Display"/>
                <a:ea typeface="Red Hat Display"/>
                <a:cs typeface="Red Hat Display"/>
                <a:sym typeface="Red Hat Display"/>
              </a:rPr>
              <a:t> quan giữa nhiều biến.</a:t>
            </a:r>
          </a:p>
          <a:p>
            <a:pPr algn="l" marL="604515" indent="-302257" lvl="1">
              <a:lnSpc>
                <a:spcPts val="4255"/>
              </a:lnSpc>
              <a:buFont typeface="Arial"/>
              <a:buChar char="•"/>
            </a:pPr>
            <a:r>
              <a:rPr lang="en-US" sz="2799">
                <a:solidFill>
                  <a:srgbClr val="5B7ABE"/>
                </a:solidFill>
                <a:latin typeface="Red Hat Display"/>
                <a:ea typeface="Red Hat Display"/>
                <a:cs typeface="Red Hat Display"/>
                <a:sym typeface="Red Hat Display"/>
              </a:rPr>
              <a:t>Pairplot → quan sát toàn diện nhiều cặp biến.</a:t>
            </a:r>
          </a:p>
          <a:p>
            <a:pPr algn="l" marL="604515" indent="-302257" lvl="1">
              <a:lnSpc>
                <a:spcPts val="4255"/>
              </a:lnSpc>
              <a:buFont typeface="Arial"/>
              <a:buChar char="•"/>
            </a:pPr>
            <a:r>
              <a:rPr lang="en-US" sz="2799">
                <a:solidFill>
                  <a:srgbClr val="5B7ABE"/>
                </a:solidFill>
                <a:latin typeface="Red Hat Display"/>
                <a:ea typeface="Red Hat Display"/>
                <a:cs typeface="Red Hat Display"/>
                <a:sym typeface="Red Hat Display"/>
              </a:rPr>
              <a:t>Boxplot / Violin Plot → so sánh một biến số với một biến phân loại.</a:t>
            </a:r>
          </a:p>
          <a:p>
            <a:pPr algn="l">
              <a:lnSpc>
                <a:spcPts val="4255"/>
              </a:lnSpc>
            </a:pPr>
          </a:p>
        </p:txBody>
      </p:sp>
      <p:sp>
        <p:nvSpPr>
          <p:cNvPr name="TextBox 39" id="39"/>
          <p:cNvSpPr txBox="true"/>
          <p:nvPr/>
        </p:nvSpPr>
        <p:spPr>
          <a:xfrm rot="0">
            <a:off x="2058965" y="2606959"/>
            <a:ext cx="14028860" cy="976631"/>
          </a:xfrm>
          <a:prstGeom prst="rect">
            <a:avLst/>
          </a:prstGeom>
        </p:spPr>
        <p:txBody>
          <a:bodyPr anchor="t" rtlCol="false" tIns="0" lIns="0" bIns="0" rIns="0">
            <a:spAutoFit/>
          </a:bodyPr>
          <a:lstStyle/>
          <a:p>
            <a:pPr algn="l">
              <a:lnSpc>
                <a:spcPts val="3919"/>
              </a:lnSpc>
            </a:pPr>
            <a:r>
              <a:rPr lang="en-US" sz="2799">
                <a:solidFill>
                  <a:srgbClr val="5B7ABE"/>
                </a:solidFill>
                <a:latin typeface="Red Hat Display"/>
                <a:ea typeface="Red Hat Display"/>
                <a:cs typeface="Red Hat Display"/>
                <a:sym typeface="Red Hat Display"/>
              </a:rPr>
              <a:t>Là một bước quan trọng trong thống kê để xem xét mối liên hệ giữa hai đại lượng dữ liệu khác nhau, giúp đưa ra các nhận định về tương quan hoặc sự</a:t>
            </a:r>
            <a:r>
              <a:rPr lang="en-US" sz="2799">
                <a:solidFill>
                  <a:srgbClr val="5B7ABE"/>
                </a:solidFill>
                <a:latin typeface="Red Hat Display"/>
                <a:ea typeface="Red Hat Display"/>
                <a:cs typeface="Red Hat Display"/>
                <a:sym typeface="Red Hat Display"/>
              </a:rPr>
              <a:t> khác biệt giữa chúng.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220776">
            <a:off x="-4020740" y="-4699533"/>
            <a:ext cx="9154431" cy="7756299"/>
          </a:xfrm>
          <a:custGeom>
            <a:avLst/>
            <a:gdLst/>
            <a:ahLst/>
            <a:cxnLst/>
            <a:rect r="r" b="b" t="t" l="l"/>
            <a:pathLst>
              <a:path h="7756299" w="9154431">
                <a:moveTo>
                  <a:pt x="0" y="0"/>
                </a:moveTo>
                <a:lnTo>
                  <a:pt x="9154430" y="0"/>
                </a:lnTo>
                <a:lnTo>
                  <a:pt x="9154430" y="7756299"/>
                </a:lnTo>
                <a:lnTo>
                  <a:pt x="0" y="775629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6362292" y="-925010"/>
            <a:ext cx="2624038" cy="3807971"/>
          </a:xfrm>
          <a:custGeom>
            <a:avLst/>
            <a:gdLst/>
            <a:ahLst/>
            <a:cxnLst/>
            <a:rect r="r" b="b" t="t" l="l"/>
            <a:pathLst>
              <a:path h="3807971" w="2624038">
                <a:moveTo>
                  <a:pt x="0" y="0"/>
                </a:moveTo>
                <a:lnTo>
                  <a:pt x="2624038" y="0"/>
                </a:lnTo>
                <a:lnTo>
                  <a:pt x="2624038" y="3807971"/>
                </a:lnTo>
                <a:lnTo>
                  <a:pt x="0" y="38079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493371" y="2901914"/>
            <a:ext cx="11301259" cy="6187439"/>
          </a:xfrm>
          <a:custGeom>
            <a:avLst/>
            <a:gdLst/>
            <a:ahLst/>
            <a:cxnLst/>
            <a:rect r="r" b="b" t="t" l="l"/>
            <a:pathLst>
              <a:path h="6187439" w="11301259">
                <a:moveTo>
                  <a:pt x="0" y="0"/>
                </a:moveTo>
                <a:lnTo>
                  <a:pt x="11301258" y="0"/>
                </a:lnTo>
                <a:lnTo>
                  <a:pt x="11301258" y="6187439"/>
                </a:lnTo>
                <a:lnTo>
                  <a:pt x="0" y="6187439"/>
                </a:lnTo>
                <a:lnTo>
                  <a:pt x="0" y="0"/>
                </a:lnTo>
                <a:close/>
              </a:path>
            </a:pathLst>
          </a:custGeom>
          <a:blipFill>
            <a:blip r:embed="rId10"/>
            <a:stretch>
              <a:fillRect l="0" t="0" r="0" b="0"/>
            </a:stretch>
          </a:blipFill>
        </p:spPr>
      </p:sp>
      <p:sp>
        <p:nvSpPr>
          <p:cNvPr name="TextBox 7" id="7"/>
          <p:cNvSpPr txBox="true"/>
          <p:nvPr/>
        </p:nvSpPr>
        <p:spPr>
          <a:xfrm rot="0">
            <a:off x="2296638" y="1384861"/>
            <a:ext cx="10918083" cy="789690"/>
          </a:xfrm>
          <a:prstGeom prst="rect">
            <a:avLst/>
          </a:prstGeom>
        </p:spPr>
        <p:txBody>
          <a:bodyPr anchor="t" rtlCol="false" tIns="0" lIns="0" bIns="0" rIns="0">
            <a:spAutoFit/>
          </a:bodyPr>
          <a:lstStyle/>
          <a:p>
            <a:pPr algn="l">
              <a:lnSpc>
                <a:spcPts val="6543"/>
              </a:lnSpc>
            </a:pPr>
            <a:r>
              <a:rPr lang="en-US" sz="4673">
                <a:solidFill>
                  <a:srgbClr val="5B7ABE"/>
                </a:solidFill>
                <a:latin typeface="Red Hat Display"/>
                <a:ea typeface="Red Hat Display"/>
                <a:cs typeface="Red Hat Display"/>
                <a:sym typeface="Red Hat Display"/>
              </a:rPr>
              <a:t>(Bivariate analysis)</a:t>
            </a:r>
          </a:p>
        </p:txBody>
      </p:sp>
      <p:sp>
        <p:nvSpPr>
          <p:cNvPr name="TextBox 8" id="8"/>
          <p:cNvSpPr txBox="true"/>
          <p:nvPr/>
        </p:nvSpPr>
        <p:spPr>
          <a:xfrm rot="0">
            <a:off x="2296638" y="573090"/>
            <a:ext cx="6559765"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Phân tích hai biến</a:t>
            </a:r>
          </a:p>
        </p:txBody>
      </p:sp>
      <p:sp>
        <p:nvSpPr>
          <p:cNvPr name="TextBox 9" id="9"/>
          <p:cNvSpPr txBox="true"/>
          <p:nvPr/>
        </p:nvSpPr>
        <p:spPr>
          <a:xfrm rot="0">
            <a:off x="2296638" y="2206171"/>
            <a:ext cx="14962662" cy="1029310"/>
          </a:xfrm>
          <a:prstGeom prst="rect">
            <a:avLst/>
          </a:prstGeom>
        </p:spPr>
        <p:txBody>
          <a:bodyPr anchor="t" rtlCol="false" tIns="0" lIns="0" bIns="0" rIns="0">
            <a:spAutoFit/>
          </a:bodyPr>
          <a:lstStyle/>
          <a:p>
            <a:pPr algn="l">
              <a:lnSpc>
                <a:spcPts val="4105"/>
              </a:lnSpc>
            </a:pPr>
            <a:r>
              <a:rPr lang="en-US" sz="3299" b="true">
                <a:solidFill>
                  <a:srgbClr val="2D2261"/>
                </a:solidFill>
                <a:latin typeface="Red Hat Display Bold"/>
                <a:ea typeface="Red Hat Display Bold"/>
                <a:cs typeface="Red Hat Display Bold"/>
                <a:sym typeface="Red Hat Display Bold"/>
              </a:rPr>
              <a:t>Ví dụ minh họa: Phân tích dữ liệu hai biến trên dữ liệu về chim cánh cụt </a:t>
            </a:r>
          </a:p>
          <a:p>
            <a:pPr algn="l">
              <a:lnSpc>
                <a:spcPts val="4105"/>
              </a:lnSpc>
            </a:pPr>
          </a:p>
        </p:txBody>
      </p:sp>
      <p:sp>
        <p:nvSpPr>
          <p:cNvPr name="TextBox 10" id="10"/>
          <p:cNvSpPr txBox="true"/>
          <p:nvPr/>
        </p:nvSpPr>
        <p:spPr>
          <a:xfrm rot="0">
            <a:off x="4876444" y="9201150"/>
            <a:ext cx="9803050" cy="887319"/>
          </a:xfrm>
          <a:prstGeom prst="rect">
            <a:avLst/>
          </a:prstGeom>
        </p:spPr>
        <p:txBody>
          <a:bodyPr anchor="t" rtlCol="false" tIns="0" lIns="0" bIns="0" rIns="0">
            <a:spAutoFit/>
          </a:bodyPr>
          <a:lstStyle/>
          <a:p>
            <a:pPr algn="ctr">
              <a:lnSpc>
                <a:spcPts val="3592"/>
              </a:lnSpc>
              <a:spcBef>
                <a:spcPct val="0"/>
              </a:spcBef>
            </a:pPr>
            <a:r>
              <a:rPr lang="en-US" sz="2566">
                <a:solidFill>
                  <a:srgbClr val="000000"/>
                </a:solidFill>
                <a:latin typeface="Roboto Slab"/>
                <a:ea typeface="Roboto Slab"/>
                <a:cs typeface="Roboto Slab"/>
                <a:sym typeface="Roboto Slab"/>
              </a:rPr>
              <a:t>Biểu đồ Scatter Plot: P</a:t>
            </a:r>
            <a:r>
              <a:rPr lang="en-US" sz="2566">
                <a:solidFill>
                  <a:srgbClr val="000000"/>
                </a:solidFill>
                <a:latin typeface="Roboto Slab"/>
                <a:ea typeface="Roboto Slab"/>
                <a:cs typeface="Roboto Slab"/>
                <a:sym typeface="Roboto Slab"/>
              </a:rPr>
              <a:t>hân tích hai biến của Chiều dài Culmen và khối lượng cơ thể</a:t>
            </a:r>
          </a:p>
        </p:txBody>
      </p:sp>
      <p:sp>
        <p:nvSpPr>
          <p:cNvPr name="TextBox 11" id="11"/>
          <p:cNvSpPr txBox="true"/>
          <p:nvPr/>
        </p:nvSpPr>
        <p:spPr>
          <a:xfrm rot="0">
            <a:off x="262527" y="3808468"/>
            <a:ext cx="3230844" cy="2397531"/>
          </a:xfrm>
          <a:prstGeom prst="rect">
            <a:avLst/>
          </a:prstGeom>
        </p:spPr>
        <p:txBody>
          <a:bodyPr anchor="t" rtlCol="false" tIns="0" lIns="0" bIns="0" rIns="0">
            <a:spAutoFit/>
          </a:bodyPr>
          <a:lstStyle/>
          <a:p>
            <a:pPr algn="l">
              <a:lnSpc>
                <a:spcPts val="2736"/>
              </a:lnSpc>
            </a:pPr>
            <a:r>
              <a:rPr lang="en-US" sz="2200">
                <a:solidFill>
                  <a:srgbClr val="000000"/>
                </a:solidFill>
                <a:latin typeface="Red Hat Display"/>
                <a:ea typeface="Red Hat Display"/>
                <a:cs typeface="Red Hat Display"/>
                <a:sym typeface="Red Hat Display"/>
              </a:rPr>
              <a:t> Xu hướng tổng thể: Có mối tương quan thuận giữa độ dài mỏ và khối lượng cơ thể.</a:t>
            </a:r>
          </a:p>
          <a:p>
            <a:pPr algn="l">
              <a:lnSpc>
                <a:spcPts val="2736"/>
              </a:lnSpc>
              <a:spcBef>
                <a:spcPct val="0"/>
              </a:spcBef>
            </a:pPr>
            <a:r>
              <a:rPr lang="en-US" sz="2200">
                <a:solidFill>
                  <a:srgbClr val="000000"/>
                </a:solidFill>
                <a:latin typeface="Red Hat Display"/>
                <a:ea typeface="Red Hat Display"/>
                <a:cs typeface="Red Hat Display"/>
                <a:sym typeface="Red Hat Display"/>
              </a:rPr>
              <a:t> → Nghĩa là chim có mỏ dài hơn thì thường nặng hơn.</a:t>
            </a:r>
          </a:p>
        </p:txBody>
      </p:sp>
      <p:sp>
        <p:nvSpPr>
          <p:cNvPr name="AutoShape 12" id="12"/>
          <p:cNvSpPr/>
          <p:nvPr/>
        </p:nvSpPr>
        <p:spPr>
          <a:xfrm>
            <a:off x="3493371" y="5705247"/>
            <a:ext cx="4061038" cy="581931"/>
          </a:xfrm>
          <a:prstGeom prst="line">
            <a:avLst/>
          </a:prstGeom>
          <a:ln cap="flat" w="38100">
            <a:solidFill>
              <a:srgbClr val="FF3131"/>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220776">
            <a:off x="-4020740" y="-4699533"/>
            <a:ext cx="9154431" cy="7756299"/>
          </a:xfrm>
          <a:custGeom>
            <a:avLst/>
            <a:gdLst/>
            <a:ahLst/>
            <a:cxnLst/>
            <a:rect r="r" b="b" t="t" l="l"/>
            <a:pathLst>
              <a:path h="7756299" w="9154431">
                <a:moveTo>
                  <a:pt x="0" y="0"/>
                </a:moveTo>
                <a:lnTo>
                  <a:pt x="9154430" y="0"/>
                </a:lnTo>
                <a:lnTo>
                  <a:pt x="9154430" y="7756299"/>
                </a:lnTo>
                <a:lnTo>
                  <a:pt x="0" y="775629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6362292" y="-925010"/>
            <a:ext cx="2624038" cy="3807971"/>
          </a:xfrm>
          <a:custGeom>
            <a:avLst/>
            <a:gdLst/>
            <a:ahLst/>
            <a:cxnLst/>
            <a:rect r="r" b="b" t="t" l="l"/>
            <a:pathLst>
              <a:path h="3807971" w="2624038">
                <a:moveTo>
                  <a:pt x="0" y="0"/>
                </a:moveTo>
                <a:lnTo>
                  <a:pt x="2624038" y="0"/>
                </a:lnTo>
                <a:lnTo>
                  <a:pt x="2624038" y="3807971"/>
                </a:lnTo>
                <a:lnTo>
                  <a:pt x="0" y="38079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897867" y="2766034"/>
            <a:ext cx="6492266" cy="6492266"/>
          </a:xfrm>
          <a:custGeom>
            <a:avLst/>
            <a:gdLst/>
            <a:ahLst/>
            <a:cxnLst/>
            <a:rect r="r" b="b" t="t" l="l"/>
            <a:pathLst>
              <a:path h="6492266" w="6492266">
                <a:moveTo>
                  <a:pt x="0" y="0"/>
                </a:moveTo>
                <a:lnTo>
                  <a:pt x="6492266" y="0"/>
                </a:lnTo>
                <a:lnTo>
                  <a:pt x="6492266" y="6492266"/>
                </a:lnTo>
                <a:lnTo>
                  <a:pt x="0" y="6492266"/>
                </a:lnTo>
                <a:lnTo>
                  <a:pt x="0" y="0"/>
                </a:lnTo>
                <a:close/>
              </a:path>
            </a:pathLst>
          </a:custGeom>
          <a:blipFill>
            <a:blip r:embed="rId10"/>
            <a:stretch>
              <a:fillRect l="0" t="0" r="0" b="0"/>
            </a:stretch>
          </a:blipFill>
        </p:spPr>
      </p:sp>
      <p:sp>
        <p:nvSpPr>
          <p:cNvPr name="TextBox 7" id="7"/>
          <p:cNvSpPr txBox="true"/>
          <p:nvPr/>
        </p:nvSpPr>
        <p:spPr>
          <a:xfrm rot="0">
            <a:off x="2296638" y="1384861"/>
            <a:ext cx="10918083" cy="789690"/>
          </a:xfrm>
          <a:prstGeom prst="rect">
            <a:avLst/>
          </a:prstGeom>
        </p:spPr>
        <p:txBody>
          <a:bodyPr anchor="t" rtlCol="false" tIns="0" lIns="0" bIns="0" rIns="0">
            <a:spAutoFit/>
          </a:bodyPr>
          <a:lstStyle/>
          <a:p>
            <a:pPr algn="l">
              <a:lnSpc>
                <a:spcPts val="6543"/>
              </a:lnSpc>
            </a:pPr>
            <a:r>
              <a:rPr lang="en-US" sz="4673">
                <a:solidFill>
                  <a:srgbClr val="5B7ABE"/>
                </a:solidFill>
                <a:latin typeface="Red Hat Display"/>
                <a:ea typeface="Red Hat Display"/>
                <a:cs typeface="Red Hat Display"/>
                <a:sym typeface="Red Hat Display"/>
              </a:rPr>
              <a:t>(Bivariate analysis)</a:t>
            </a:r>
          </a:p>
        </p:txBody>
      </p:sp>
      <p:sp>
        <p:nvSpPr>
          <p:cNvPr name="TextBox 8" id="8"/>
          <p:cNvSpPr txBox="true"/>
          <p:nvPr/>
        </p:nvSpPr>
        <p:spPr>
          <a:xfrm rot="0">
            <a:off x="2296638" y="573090"/>
            <a:ext cx="6559765"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Phân tích hai biến</a:t>
            </a:r>
          </a:p>
        </p:txBody>
      </p:sp>
      <p:sp>
        <p:nvSpPr>
          <p:cNvPr name="TextBox 9" id="9"/>
          <p:cNvSpPr txBox="true"/>
          <p:nvPr/>
        </p:nvSpPr>
        <p:spPr>
          <a:xfrm rot="0">
            <a:off x="2296638" y="2206171"/>
            <a:ext cx="14962662" cy="1029310"/>
          </a:xfrm>
          <a:prstGeom prst="rect">
            <a:avLst/>
          </a:prstGeom>
        </p:spPr>
        <p:txBody>
          <a:bodyPr anchor="t" rtlCol="false" tIns="0" lIns="0" bIns="0" rIns="0">
            <a:spAutoFit/>
          </a:bodyPr>
          <a:lstStyle/>
          <a:p>
            <a:pPr algn="l">
              <a:lnSpc>
                <a:spcPts val="4105"/>
              </a:lnSpc>
            </a:pPr>
            <a:r>
              <a:rPr lang="en-US" sz="3299" b="true">
                <a:solidFill>
                  <a:srgbClr val="2D2261"/>
                </a:solidFill>
                <a:latin typeface="Red Hat Display Bold"/>
                <a:ea typeface="Red Hat Display Bold"/>
                <a:cs typeface="Red Hat Display Bold"/>
                <a:sym typeface="Red Hat Display Bold"/>
              </a:rPr>
              <a:t>Ví dụ minh họa: Phân tích dữ liệu hai biến trên dữ liệu về chim cánh cụt </a:t>
            </a:r>
          </a:p>
          <a:p>
            <a:pPr algn="l">
              <a:lnSpc>
                <a:spcPts val="4105"/>
              </a:lnSpc>
            </a:pPr>
          </a:p>
        </p:txBody>
      </p:sp>
      <p:sp>
        <p:nvSpPr>
          <p:cNvPr name="TextBox 10" id="10"/>
          <p:cNvSpPr txBox="true"/>
          <p:nvPr/>
        </p:nvSpPr>
        <p:spPr>
          <a:xfrm rot="0">
            <a:off x="4523673" y="9248775"/>
            <a:ext cx="9240655" cy="887319"/>
          </a:xfrm>
          <a:prstGeom prst="rect">
            <a:avLst/>
          </a:prstGeom>
        </p:spPr>
        <p:txBody>
          <a:bodyPr anchor="t" rtlCol="false" tIns="0" lIns="0" bIns="0" rIns="0">
            <a:spAutoFit/>
          </a:bodyPr>
          <a:lstStyle/>
          <a:p>
            <a:pPr algn="ctr">
              <a:lnSpc>
                <a:spcPts val="3592"/>
              </a:lnSpc>
              <a:spcBef>
                <a:spcPct val="0"/>
              </a:spcBef>
            </a:pPr>
            <a:r>
              <a:rPr lang="en-US" sz="2566">
                <a:solidFill>
                  <a:srgbClr val="000000"/>
                </a:solidFill>
                <a:latin typeface="Roboto Slab"/>
                <a:ea typeface="Roboto Slab"/>
                <a:cs typeface="Roboto Slab"/>
                <a:sym typeface="Roboto Slab"/>
              </a:rPr>
              <a:t>Biểu đồ Pairplot: P</a:t>
            </a:r>
            <a:r>
              <a:rPr lang="en-US" sz="2566">
                <a:solidFill>
                  <a:srgbClr val="000000"/>
                </a:solidFill>
                <a:latin typeface="Roboto Slab"/>
                <a:ea typeface="Roboto Slab"/>
                <a:cs typeface="Roboto Slab"/>
                <a:sym typeface="Roboto Slab"/>
              </a:rPr>
              <a:t>hân tích hai biến của Chiều dài Culmen và khối lượng cơ thể</a:t>
            </a:r>
          </a:p>
        </p:txBody>
      </p:sp>
      <p:sp>
        <p:nvSpPr>
          <p:cNvPr name="TextBox 11" id="11"/>
          <p:cNvSpPr txBox="true"/>
          <p:nvPr/>
        </p:nvSpPr>
        <p:spPr>
          <a:xfrm rot="0">
            <a:off x="-180546" y="3913873"/>
            <a:ext cx="5764519" cy="3426231"/>
          </a:xfrm>
          <a:prstGeom prst="rect">
            <a:avLst/>
          </a:prstGeom>
        </p:spPr>
        <p:txBody>
          <a:bodyPr anchor="t" rtlCol="false" tIns="0" lIns="0" bIns="0" rIns="0">
            <a:spAutoFit/>
          </a:bodyPr>
          <a:lstStyle/>
          <a:p>
            <a:pPr algn="l" marL="474983" indent="-237491" lvl="1">
              <a:lnSpc>
                <a:spcPts val="2736"/>
              </a:lnSpc>
              <a:buFont typeface="Arial"/>
              <a:buChar char="•"/>
            </a:pPr>
            <a:r>
              <a:rPr lang="en-US" b="true" sz="2200">
                <a:solidFill>
                  <a:srgbClr val="000000"/>
                </a:solidFill>
                <a:latin typeface="Red Hat Display Bold"/>
                <a:ea typeface="Red Hat Display Bold"/>
                <a:cs typeface="Red Hat Display Bold"/>
                <a:sym typeface="Red Hat Display Bold"/>
              </a:rPr>
              <a:t>Tương quan dương rõ rệt:</a:t>
            </a:r>
            <a:r>
              <a:rPr lang="en-US" sz="2200">
                <a:solidFill>
                  <a:srgbClr val="000000"/>
                </a:solidFill>
                <a:latin typeface="Red Hat Display"/>
                <a:ea typeface="Red Hat Display"/>
                <a:cs typeface="Red Hat Display"/>
                <a:sym typeface="Red Hat Display"/>
              </a:rPr>
              <a:t> Kích thước mỏ (Culmen Length) càng lớn, cân nặng (Body Mass) càng cao.</a:t>
            </a:r>
          </a:p>
          <a:p>
            <a:pPr algn="l" marL="474983" indent="-237491" lvl="1">
              <a:lnSpc>
                <a:spcPts val="2736"/>
              </a:lnSpc>
              <a:buFont typeface="Arial"/>
              <a:buChar char="•"/>
            </a:pPr>
            <a:r>
              <a:rPr lang="en-US" b="true" sz="2200">
                <a:solidFill>
                  <a:srgbClr val="000000"/>
                </a:solidFill>
                <a:latin typeface="Red Hat Display Bold"/>
                <a:ea typeface="Red Hat Display Bold"/>
                <a:cs typeface="Red Hat Display Bold"/>
                <a:sym typeface="Red Hat Display Bold"/>
              </a:rPr>
              <a:t>Phân phối không đồng nhất:</a:t>
            </a:r>
          </a:p>
          <a:p>
            <a:pPr algn="l" marL="474983" indent="-237491" lvl="1">
              <a:lnSpc>
                <a:spcPts val="2736"/>
              </a:lnSpc>
              <a:buFont typeface="Arial"/>
              <a:buChar char="•"/>
            </a:pPr>
            <a:r>
              <a:rPr lang="en-US" b="true" sz="2200">
                <a:solidFill>
                  <a:srgbClr val="000000"/>
                </a:solidFill>
                <a:latin typeface="Red Hat Display Bold"/>
                <a:ea typeface="Red Hat Display Bold"/>
                <a:cs typeface="Red Hat Display Bold"/>
                <a:sym typeface="Red Hat Display Bold"/>
              </a:rPr>
              <a:t>Kích thước mỏ: </a:t>
            </a:r>
            <a:r>
              <a:rPr lang="en-US" sz="2200">
                <a:solidFill>
                  <a:srgbClr val="000000"/>
                </a:solidFill>
                <a:latin typeface="Red Hat Display"/>
                <a:ea typeface="Red Hat Display"/>
                <a:cs typeface="Red Hat Display"/>
                <a:sym typeface="Red Hat Display"/>
              </a:rPr>
              <a:t>Có 2 đỉnh (bimodal), gợi ý sự tồn tại của 2 nhóm riêng biệt trong dữ liệu.</a:t>
            </a:r>
          </a:p>
          <a:p>
            <a:pPr algn="l" marL="474983" indent="-237491" lvl="1">
              <a:lnSpc>
                <a:spcPts val="2736"/>
              </a:lnSpc>
              <a:spcBef>
                <a:spcPct val="0"/>
              </a:spcBef>
              <a:buFont typeface="Arial"/>
              <a:buChar char="•"/>
            </a:pPr>
            <a:r>
              <a:rPr lang="en-US" b="true" sz="2200">
                <a:solidFill>
                  <a:srgbClr val="000000"/>
                </a:solidFill>
                <a:latin typeface="Red Hat Display Bold"/>
                <a:ea typeface="Red Hat Display Bold"/>
                <a:cs typeface="Red Hat Display Bold"/>
                <a:sym typeface="Red Hat Display Bold"/>
              </a:rPr>
              <a:t>Cân nặng: </a:t>
            </a:r>
            <a:r>
              <a:rPr lang="en-US" sz="2200">
                <a:solidFill>
                  <a:srgbClr val="000000"/>
                </a:solidFill>
                <a:latin typeface="Red Hat Display"/>
                <a:ea typeface="Red Hat Display"/>
                <a:cs typeface="Red Hat Display"/>
                <a:sym typeface="Red Hat Display"/>
              </a:rPr>
              <a:t>Lệch phải, phần lớn tập trung ở mức cân nặng thấp và trung bình.</a:t>
            </a:r>
          </a:p>
          <a:p>
            <a:pPr algn="l">
              <a:lnSpc>
                <a:spcPts val="2736"/>
              </a:lnSpc>
              <a:spcBef>
                <a:spcPct val="0"/>
              </a:spcBef>
            </a:pPr>
          </a:p>
        </p:txBody>
      </p:sp>
      <p:sp>
        <p:nvSpPr>
          <p:cNvPr name="AutoShape 12" id="12"/>
          <p:cNvSpPr/>
          <p:nvPr/>
        </p:nvSpPr>
        <p:spPr>
          <a:xfrm>
            <a:off x="5583973" y="5631751"/>
            <a:ext cx="1226733" cy="156041"/>
          </a:xfrm>
          <a:prstGeom prst="line">
            <a:avLst/>
          </a:prstGeom>
          <a:ln cap="flat" w="38100">
            <a:solidFill>
              <a:srgbClr val="FF3131"/>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grpSp>
        <p:nvGrpSpPr>
          <p:cNvPr name="Group 2" id="2"/>
          <p:cNvGrpSpPr/>
          <p:nvPr/>
        </p:nvGrpSpPr>
        <p:grpSpPr>
          <a:xfrm rot="0">
            <a:off x="520269" y="1836522"/>
            <a:ext cx="1381570" cy="1381570"/>
            <a:chOff x="0" y="0"/>
            <a:chExt cx="1842094" cy="1842094"/>
          </a:xfrm>
        </p:grpSpPr>
        <p:sp>
          <p:nvSpPr>
            <p:cNvPr name="Freeform 3" id="3"/>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34714" y="234714"/>
              <a:ext cx="1372665" cy="137266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7" id="7"/>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01</a:t>
              </a:r>
            </a:p>
          </p:txBody>
        </p:sp>
      </p:grpSp>
      <p:grpSp>
        <p:nvGrpSpPr>
          <p:cNvPr name="Group 8" id="8"/>
          <p:cNvGrpSpPr/>
          <p:nvPr/>
        </p:nvGrpSpPr>
        <p:grpSpPr>
          <a:xfrm rot="0">
            <a:off x="520269" y="3446952"/>
            <a:ext cx="1381570" cy="1381570"/>
            <a:chOff x="0" y="0"/>
            <a:chExt cx="1842094" cy="1842094"/>
          </a:xfrm>
        </p:grpSpPr>
        <p:sp>
          <p:nvSpPr>
            <p:cNvPr name="Freeform 9" id="9"/>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234714" y="234714"/>
              <a:ext cx="1372665" cy="137266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13" id="13"/>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02</a:t>
              </a:r>
            </a:p>
          </p:txBody>
        </p:sp>
      </p:grpSp>
      <p:sp>
        <p:nvSpPr>
          <p:cNvPr name="TextBox 14" id="14"/>
          <p:cNvSpPr txBox="true"/>
          <p:nvPr/>
        </p:nvSpPr>
        <p:spPr>
          <a:xfrm rot="0">
            <a:off x="1832879" y="990166"/>
            <a:ext cx="10918083" cy="789690"/>
          </a:xfrm>
          <a:prstGeom prst="rect">
            <a:avLst/>
          </a:prstGeom>
        </p:spPr>
        <p:txBody>
          <a:bodyPr anchor="t" rtlCol="false" tIns="0" lIns="0" bIns="0" rIns="0">
            <a:spAutoFit/>
          </a:bodyPr>
          <a:lstStyle/>
          <a:p>
            <a:pPr algn="l">
              <a:lnSpc>
                <a:spcPts val="6543"/>
              </a:lnSpc>
            </a:pPr>
            <a:r>
              <a:rPr lang="en-US" sz="4673">
                <a:solidFill>
                  <a:srgbClr val="5B7ABE"/>
                </a:solidFill>
                <a:latin typeface="Red Hat Display"/>
                <a:ea typeface="Red Hat Display"/>
                <a:cs typeface="Red Hat Display"/>
                <a:sym typeface="Red Hat Display"/>
              </a:rPr>
              <a:t>(Auto EDA Tools)</a:t>
            </a:r>
          </a:p>
        </p:txBody>
      </p:sp>
      <p:sp>
        <p:nvSpPr>
          <p:cNvPr name="TextBox 15" id="15"/>
          <p:cNvSpPr txBox="true"/>
          <p:nvPr/>
        </p:nvSpPr>
        <p:spPr>
          <a:xfrm rot="0">
            <a:off x="1832879" y="121730"/>
            <a:ext cx="11121336"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EDA tự động </a:t>
            </a:r>
          </a:p>
        </p:txBody>
      </p:sp>
      <p:sp>
        <p:nvSpPr>
          <p:cNvPr name="Freeform 16" id="16"/>
          <p:cNvSpPr/>
          <p:nvPr/>
        </p:nvSpPr>
        <p:spPr>
          <a:xfrm flipH="false" flipV="false" rot="1318083">
            <a:off x="12993540" y="-2095015"/>
            <a:ext cx="6727323" cy="4586811"/>
          </a:xfrm>
          <a:custGeom>
            <a:avLst/>
            <a:gdLst/>
            <a:ahLst/>
            <a:cxnLst/>
            <a:rect r="r" b="b" t="t" l="l"/>
            <a:pathLst>
              <a:path h="4586811" w="6727323">
                <a:moveTo>
                  <a:pt x="0" y="0"/>
                </a:moveTo>
                <a:lnTo>
                  <a:pt x="6727323" y="0"/>
                </a:lnTo>
                <a:lnTo>
                  <a:pt x="6727323" y="4586812"/>
                </a:lnTo>
                <a:lnTo>
                  <a:pt x="0" y="4586812"/>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139653">
            <a:off x="-4667058" y="8230478"/>
            <a:ext cx="5601692" cy="4746161"/>
          </a:xfrm>
          <a:custGeom>
            <a:avLst/>
            <a:gdLst/>
            <a:ahLst/>
            <a:cxnLst/>
            <a:rect r="r" b="b" t="t" l="l"/>
            <a:pathLst>
              <a:path h="4746161" w="5601692">
                <a:moveTo>
                  <a:pt x="0" y="0"/>
                </a:moveTo>
                <a:lnTo>
                  <a:pt x="5601692" y="0"/>
                </a:lnTo>
                <a:lnTo>
                  <a:pt x="5601692" y="4746161"/>
                </a:lnTo>
                <a:lnTo>
                  <a:pt x="0" y="4746161"/>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226878">
            <a:off x="-318272" y="245460"/>
            <a:ext cx="1677082" cy="945264"/>
          </a:xfrm>
          <a:custGeom>
            <a:avLst/>
            <a:gdLst/>
            <a:ahLst/>
            <a:cxnLst/>
            <a:rect r="r" b="b" t="t" l="l"/>
            <a:pathLst>
              <a:path h="945264" w="1677082">
                <a:moveTo>
                  <a:pt x="0" y="0"/>
                </a:moveTo>
                <a:lnTo>
                  <a:pt x="1677082" y="0"/>
                </a:lnTo>
                <a:lnTo>
                  <a:pt x="1677082" y="945264"/>
                </a:lnTo>
                <a:lnTo>
                  <a:pt x="0" y="9452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1175026">
            <a:off x="16573668" y="7626129"/>
            <a:ext cx="2835471" cy="4114800"/>
          </a:xfrm>
          <a:custGeom>
            <a:avLst/>
            <a:gdLst/>
            <a:ahLst/>
            <a:cxnLst/>
            <a:rect r="r" b="b" t="t" l="l"/>
            <a:pathLst>
              <a:path h="4114800" w="2835471">
                <a:moveTo>
                  <a:pt x="0" y="0"/>
                </a:moveTo>
                <a:lnTo>
                  <a:pt x="2835472" y="0"/>
                </a:lnTo>
                <a:lnTo>
                  <a:pt x="2835472" y="4114800"/>
                </a:lnTo>
                <a:lnTo>
                  <a:pt x="0" y="4114800"/>
                </a:lnTo>
                <a:lnTo>
                  <a:pt x="0" y="0"/>
                </a:lnTo>
                <a:close/>
              </a:path>
            </a:pathLst>
          </a:custGeom>
          <a:blipFill>
            <a:blip r:embed="rId10">
              <a:alphaModFix amt="35000"/>
              <a:extLst>
                <a:ext uri="{96DAC541-7B7A-43D3-8B79-37D633B846F1}">
                  <asvg:svgBlip xmlns:asvg="http://schemas.microsoft.com/office/drawing/2016/SVG/main" r:embed="rId11"/>
                </a:ext>
              </a:extLst>
            </a:blip>
            <a:stretch>
              <a:fillRect l="0" t="0" r="0" b="0"/>
            </a:stretch>
          </a:blipFill>
        </p:spPr>
      </p:sp>
      <p:graphicFrame>
        <p:nvGraphicFramePr>
          <p:cNvPr name="Table 20" id="20"/>
          <p:cNvGraphicFramePr>
            <a:graphicFrameLocks noGrp="true"/>
          </p:cNvGraphicFramePr>
          <p:nvPr/>
        </p:nvGraphicFramePr>
        <p:xfrm>
          <a:off x="484443" y="4990447"/>
          <a:ext cx="17319113" cy="4848225"/>
        </p:xfrm>
        <a:graphic>
          <a:graphicData uri="http://schemas.openxmlformats.org/drawingml/2006/table">
            <a:tbl>
              <a:tblPr/>
              <a:tblGrid>
                <a:gridCol w="5813707"/>
                <a:gridCol w="11505406"/>
              </a:tblGrid>
              <a:tr h="969645">
                <a:tc>
                  <a:txBody>
                    <a:bodyPr anchor="t" rtlCol="false"/>
                    <a:lstStyle/>
                    <a:p>
                      <a:pPr algn="ctr">
                        <a:lnSpc>
                          <a:spcPts val="3919"/>
                        </a:lnSpc>
                        <a:defRPr/>
                      </a:pPr>
                      <a:r>
                        <a:rPr lang="en-US" sz="2799" b="true">
                          <a:solidFill>
                            <a:srgbClr val="000000"/>
                          </a:solidFill>
                          <a:latin typeface="Red Hat Display Bold"/>
                          <a:ea typeface="Red Hat Display Bold"/>
                          <a:cs typeface="Red Hat Display Bold"/>
                          <a:sym typeface="Red Hat Display Bold"/>
                        </a:rPr>
                        <a:t>Công cụ</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Red Hat Display Bold"/>
                          <a:ea typeface="Red Hat Display Bold"/>
                          <a:cs typeface="Red Hat Display Bold"/>
                          <a:sym typeface="Red Hat Display Bold"/>
                        </a:rPr>
                        <a:t>Chức năng nổi bật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69645">
                <a:tc>
                  <a:txBody>
                    <a:bodyPr anchor="t" rtlCol="false"/>
                    <a:lstStyle/>
                    <a:p>
                      <a:pPr algn="ctr">
                        <a:lnSpc>
                          <a:spcPts val="3919"/>
                        </a:lnSpc>
                        <a:defRPr/>
                      </a:pPr>
                      <a:r>
                        <a:rPr lang="en-US" sz="2799">
                          <a:solidFill>
                            <a:srgbClr val="000000"/>
                          </a:solidFill>
                          <a:latin typeface="Red Hat Display"/>
                          <a:ea typeface="Red Hat Display"/>
                          <a:cs typeface="Red Hat Display"/>
                          <a:sym typeface="Red Hat Display"/>
                        </a:rPr>
                        <a:t>ydata_profiling (pandas_profiling)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Red Hat Display"/>
                          <a:ea typeface="Red Hat Display"/>
                          <a:cs typeface="Red Hat Display"/>
                          <a:sym typeface="Red Hat Display"/>
                        </a:rPr>
                        <a:t>Tự động tạo báo cáo HTML với thống kê, phân phối, tương quan.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69645">
                <a:tc>
                  <a:txBody>
                    <a:bodyPr anchor="t" rtlCol="false"/>
                    <a:lstStyle/>
                    <a:p>
                      <a:pPr algn="ctr">
                        <a:lnSpc>
                          <a:spcPts val="3919"/>
                        </a:lnSpc>
                        <a:defRPr/>
                      </a:pPr>
                      <a:r>
                        <a:rPr lang="en-US" sz="2799">
                          <a:solidFill>
                            <a:srgbClr val="000000"/>
                          </a:solidFill>
                          <a:latin typeface="Red Hat Display"/>
                          <a:ea typeface="Red Hat Display"/>
                          <a:cs typeface="Red Hat Display"/>
                          <a:sym typeface="Red Hat Display"/>
                        </a:rPr>
                        <a:t>D-Tale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Red Hat Display"/>
                          <a:ea typeface="Red Hat Display"/>
                          <a:cs typeface="Red Hat Display"/>
                          <a:sym typeface="Red Hat Display"/>
                        </a:rPr>
                        <a:t>Giao diện tương tác giúp xem, lọc, và vẽ biểu đồ trực tiếp trên dataset.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69645">
                <a:tc>
                  <a:txBody>
                    <a:bodyPr anchor="t" rtlCol="false"/>
                    <a:lstStyle/>
                    <a:p>
                      <a:pPr algn="ctr">
                        <a:lnSpc>
                          <a:spcPts val="3919"/>
                        </a:lnSpc>
                        <a:defRPr/>
                      </a:pPr>
                      <a:r>
                        <a:rPr lang="en-US" sz="2799">
                          <a:solidFill>
                            <a:srgbClr val="000000"/>
                          </a:solidFill>
                          <a:latin typeface="Red Hat Display"/>
                          <a:ea typeface="Red Hat Display"/>
                          <a:cs typeface="Red Hat Display"/>
                          <a:sym typeface="Red Hat Display"/>
                        </a:rPr>
                        <a:t>SweetViz</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Red Hat Display"/>
                          <a:ea typeface="Red Hat Display"/>
                          <a:cs typeface="Red Hat Display"/>
                          <a:sym typeface="Red Hat Display"/>
                        </a:rPr>
                        <a:t>So sánh hai tập dữ liệu (train/test), hiển thị đồ thị sinh động.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69645">
                <a:tc>
                  <a:txBody>
                    <a:bodyPr anchor="t" rtlCol="false"/>
                    <a:lstStyle/>
                    <a:p>
                      <a:pPr algn="ctr">
                        <a:lnSpc>
                          <a:spcPts val="3919"/>
                        </a:lnSpc>
                        <a:defRPr/>
                      </a:pPr>
                      <a:r>
                        <a:rPr lang="en-US" sz="2799">
                          <a:solidFill>
                            <a:srgbClr val="000000"/>
                          </a:solidFill>
                          <a:latin typeface="Red Hat Display"/>
                          <a:ea typeface="Red Hat Display"/>
                          <a:cs typeface="Red Hat Display"/>
                          <a:sym typeface="Red Hat Display"/>
                        </a:rPr>
                        <a:t>AutoViz</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Red Hat Display"/>
                          <a:ea typeface="Red Hat Display"/>
                          <a:cs typeface="Red Hat Display"/>
                          <a:sym typeface="Red Hat Display"/>
                        </a:rPr>
                        <a:t>Tạo biểu đồ tự động chỉ với 1 dòng lệnh Python.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21" id="21"/>
          <p:cNvSpPr txBox="true"/>
          <p:nvPr/>
        </p:nvSpPr>
        <p:spPr>
          <a:xfrm rot="0">
            <a:off x="2058965" y="2470157"/>
            <a:ext cx="13709738" cy="481331"/>
          </a:xfrm>
          <a:prstGeom prst="rect">
            <a:avLst/>
          </a:prstGeom>
        </p:spPr>
        <p:txBody>
          <a:bodyPr anchor="t" rtlCol="false" tIns="0" lIns="0" bIns="0" rIns="0">
            <a:spAutoFit/>
          </a:bodyPr>
          <a:lstStyle/>
          <a:p>
            <a:pPr algn="l">
              <a:lnSpc>
                <a:spcPts val="3919"/>
              </a:lnSpc>
            </a:pPr>
            <a:r>
              <a:rPr lang="en-US" sz="2799">
                <a:solidFill>
                  <a:srgbClr val="5B7ABE"/>
                </a:solidFill>
                <a:latin typeface="Red Hat Display"/>
                <a:ea typeface="Red Hat Display"/>
                <a:cs typeface="Red Hat Display"/>
                <a:sym typeface="Red Hat Display"/>
              </a:rPr>
              <a:t>Giới thiệu các công cụ hỗ trợ tự động hóa quá trình phân tích và trực quan</a:t>
            </a:r>
            <a:r>
              <a:rPr lang="en-US" sz="2799">
                <a:solidFill>
                  <a:srgbClr val="5B7ABE"/>
                </a:solidFill>
                <a:latin typeface="Red Hat Display"/>
                <a:ea typeface="Red Hat Display"/>
                <a:cs typeface="Red Hat Display"/>
                <a:sym typeface="Red Hat Display"/>
              </a:rPr>
              <a:t> hóa dữ liệu.</a:t>
            </a:r>
          </a:p>
        </p:txBody>
      </p:sp>
      <p:sp>
        <p:nvSpPr>
          <p:cNvPr name="TextBox 22" id="22"/>
          <p:cNvSpPr txBox="true"/>
          <p:nvPr/>
        </p:nvSpPr>
        <p:spPr>
          <a:xfrm rot="0">
            <a:off x="2058965" y="1937799"/>
            <a:ext cx="5936813"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Red Hat Display Bold"/>
                <a:ea typeface="Red Hat Display Bold"/>
                <a:cs typeface="Red Hat Display Bold"/>
                <a:sym typeface="Red Hat Display Bold"/>
              </a:rPr>
              <a:t>Mục tiêu</a:t>
            </a:r>
          </a:p>
        </p:txBody>
      </p:sp>
      <p:sp>
        <p:nvSpPr>
          <p:cNvPr name="TextBox 23" id="23"/>
          <p:cNvSpPr txBox="true"/>
          <p:nvPr/>
        </p:nvSpPr>
        <p:spPr>
          <a:xfrm rot="0">
            <a:off x="2058965" y="3620542"/>
            <a:ext cx="12706739"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Red Hat Display Bold"/>
                <a:ea typeface="Red Hat Display Bold"/>
                <a:cs typeface="Red Hat Display Bold"/>
                <a:sym typeface="Red Hat Display Bold"/>
              </a:rPr>
              <a:t>Một số công cụ phổ biến</a:t>
            </a:r>
          </a:p>
        </p:txBody>
      </p:sp>
      <p:sp>
        <p:nvSpPr>
          <p:cNvPr name="TextBox 24" id="24"/>
          <p:cNvSpPr txBox="true"/>
          <p:nvPr/>
        </p:nvSpPr>
        <p:spPr>
          <a:xfrm rot="0">
            <a:off x="2058965" y="4154551"/>
            <a:ext cx="13709738" cy="481331"/>
          </a:xfrm>
          <a:prstGeom prst="rect">
            <a:avLst/>
          </a:prstGeom>
        </p:spPr>
        <p:txBody>
          <a:bodyPr anchor="t" rtlCol="false" tIns="0" lIns="0" bIns="0" rIns="0">
            <a:spAutoFit/>
          </a:bodyPr>
          <a:lstStyle/>
          <a:p>
            <a:pPr algn="l">
              <a:lnSpc>
                <a:spcPts val="3919"/>
              </a:lnSpc>
            </a:pPr>
            <a:r>
              <a:rPr lang="en-US" sz="2799">
                <a:solidFill>
                  <a:srgbClr val="5B7ABE"/>
                </a:solidFill>
                <a:latin typeface="Red Hat Display"/>
                <a:ea typeface="Red Hat Display"/>
                <a:cs typeface="Red Hat Display"/>
                <a:sym typeface="Red Hat Display"/>
              </a:rPr>
              <a:t>ydata_profiling (pand</a:t>
            </a:r>
            <a:r>
              <a:rPr lang="en-US" sz="2799">
                <a:solidFill>
                  <a:srgbClr val="5B7ABE"/>
                </a:solidFill>
                <a:latin typeface="Red Hat Display"/>
                <a:ea typeface="Red Hat Display"/>
                <a:cs typeface="Red Hat Display"/>
                <a:sym typeface="Red Hat Display"/>
              </a:rPr>
              <a:t>as_profiling), D-Tale, SweetViz, AutoViz,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220776">
            <a:off x="-4020740" y="-4699533"/>
            <a:ext cx="9154431" cy="7756299"/>
          </a:xfrm>
          <a:custGeom>
            <a:avLst/>
            <a:gdLst/>
            <a:ahLst/>
            <a:cxnLst/>
            <a:rect r="r" b="b" t="t" l="l"/>
            <a:pathLst>
              <a:path h="7756299" w="9154431">
                <a:moveTo>
                  <a:pt x="0" y="0"/>
                </a:moveTo>
                <a:lnTo>
                  <a:pt x="9154430" y="0"/>
                </a:lnTo>
                <a:lnTo>
                  <a:pt x="9154430" y="7756299"/>
                </a:lnTo>
                <a:lnTo>
                  <a:pt x="0" y="775629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6362292" y="-925010"/>
            <a:ext cx="2624038" cy="3807971"/>
          </a:xfrm>
          <a:custGeom>
            <a:avLst/>
            <a:gdLst/>
            <a:ahLst/>
            <a:cxnLst/>
            <a:rect r="r" b="b" t="t" l="l"/>
            <a:pathLst>
              <a:path h="3807971" w="2624038">
                <a:moveTo>
                  <a:pt x="0" y="0"/>
                </a:moveTo>
                <a:lnTo>
                  <a:pt x="2624038" y="0"/>
                </a:lnTo>
                <a:lnTo>
                  <a:pt x="2624038" y="3807971"/>
                </a:lnTo>
                <a:lnTo>
                  <a:pt x="0" y="38079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701406" y="2894483"/>
            <a:ext cx="14885188" cy="5786617"/>
          </a:xfrm>
          <a:custGeom>
            <a:avLst/>
            <a:gdLst/>
            <a:ahLst/>
            <a:cxnLst/>
            <a:rect r="r" b="b" t="t" l="l"/>
            <a:pathLst>
              <a:path h="5786617" w="14885188">
                <a:moveTo>
                  <a:pt x="0" y="0"/>
                </a:moveTo>
                <a:lnTo>
                  <a:pt x="14885188" y="0"/>
                </a:lnTo>
                <a:lnTo>
                  <a:pt x="14885188" y="5786617"/>
                </a:lnTo>
                <a:lnTo>
                  <a:pt x="0" y="5786617"/>
                </a:lnTo>
                <a:lnTo>
                  <a:pt x="0" y="0"/>
                </a:lnTo>
                <a:close/>
              </a:path>
            </a:pathLst>
          </a:custGeom>
          <a:blipFill>
            <a:blip r:embed="rId10"/>
            <a:stretch>
              <a:fillRect l="0" t="0" r="0" b="0"/>
            </a:stretch>
          </a:blipFill>
        </p:spPr>
      </p:sp>
      <p:sp>
        <p:nvSpPr>
          <p:cNvPr name="TextBox 7" id="7"/>
          <p:cNvSpPr txBox="true"/>
          <p:nvPr/>
        </p:nvSpPr>
        <p:spPr>
          <a:xfrm rot="0">
            <a:off x="2296638" y="2292009"/>
            <a:ext cx="14962662"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Red Hat Display Bold"/>
                <a:ea typeface="Red Hat Display Bold"/>
                <a:cs typeface="Red Hat Display Bold"/>
                <a:sym typeface="Red Hat Display Bold"/>
              </a:rPr>
              <a:t>Ví dụ minh họa: Phân tích tính cách khách hàng </a:t>
            </a:r>
          </a:p>
        </p:txBody>
      </p:sp>
      <p:sp>
        <p:nvSpPr>
          <p:cNvPr name="TextBox 8" id="8"/>
          <p:cNvSpPr txBox="true"/>
          <p:nvPr/>
        </p:nvSpPr>
        <p:spPr>
          <a:xfrm rot="0">
            <a:off x="3231168" y="9009903"/>
            <a:ext cx="11396963" cy="439644"/>
          </a:xfrm>
          <a:prstGeom prst="rect">
            <a:avLst/>
          </a:prstGeom>
        </p:spPr>
        <p:txBody>
          <a:bodyPr anchor="t" rtlCol="false" tIns="0" lIns="0" bIns="0" rIns="0">
            <a:spAutoFit/>
          </a:bodyPr>
          <a:lstStyle/>
          <a:p>
            <a:pPr algn="ctr">
              <a:lnSpc>
                <a:spcPts val="3592"/>
              </a:lnSpc>
              <a:spcBef>
                <a:spcPct val="0"/>
              </a:spcBef>
            </a:pPr>
            <a:r>
              <a:rPr lang="en-US" sz="2566">
                <a:solidFill>
                  <a:srgbClr val="000000"/>
                </a:solidFill>
                <a:latin typeface="Roboto Slab"/>
                <a:ea typeface="Roboto Slab"/>
                <a:cs typeface="Roboto Slab"/>
                <a:sym typeface="Roboto Slab"/>
              </a:rPr>
              <a:t>Sử dụng pandas profili</a:t>
            </a:r>
            <a:r>
              <a:rPr lang="en-US" sz="2566">
                <a:solidFill>
                  <a:srgbClr val="000000"/>
                </a:solidFill>
                <a:latin typeface="Roboto Slab"/>
                <a:ea typeface="Roboto Slab"/>
                <a:cs typeface="Roboto Slab"/>
                <a:sym typeface="Roboto Slab"/>
              </a:rPr>
              <a:t>ng trên dữ liệu Customer Personality Analysis.</a:t>
            </a:r>
          </a:p>
        </p:txBody>
      </p:sp>
      <p:sp>
        <p:nvSpPr>
          <p:cNvPr name="TextBox 9" id="9"/>
          <p:cNvSpPr txBox="true"/>
          <p:nvPr/>
        </p:nvSpPr>
        <p:spPr>
          <a:xfrm rot="0">
            <a:off x="2296638" y="1435531"/>
            <a:ext cx="10918083" cy="789690"/>
          </a:xfrm>
          <a:prstGeom prst="rect">
            <a:avLst/>
          </a:prstGeom>
        </p:spPr>
        <p:txBody>
          <a:bodyPr anchor="t" rtlCol="false" tIns="0" lIns="0" bIns="0" rIns="0">
            <a:spAutoFit/>
          </a:bodyPr>
          <a:lstStyle/>
          <a:p>
            <a:pPr algn="l">
              <a:lnSpc>
                <a:spcPts val="6543"/>
              </a:lnSpc>
            </a:pPr>
            <a:r>
              <a:rPr lang="en-US" sz="4673">
                <a:solidFill>
                  <a:srgbClr val="5B7ABE"/>
                </a:solidFill>
                <a:latin typeface="Red Hat Display"/>
                <a:ea typeface="Red Hat Display"/>
                <a:cs typeface="Red Hat Display"/>
                <a:sym typeface="Red Hat Display"/>
              </a:rPr>
              <a:t>(Auto EDA Tools)</a:t>
            </a:r>
          </a:p>
        </p:txBody>
      </p:sp>
      <p:sp>
        <p:nvSpPr>
          <p:cNvPr name="TextBox 10" id="10"/>
          <p:cNvSpPr txBox="true"/>
          <p:nvPr/>
        </p:nvSpPr>
        <p:spPr>
          <a:xfrm rot="0">
            <a:off x="2296638" y="567095"/>
            <a:ext cx="11121336"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EDA tự động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220776">
            <a:off x="-4020740" y="-4699533"/>
            <a:ext cx="9154431" cy="7756299"/>
          </a:xfrm>
          <a:custGeom>
            <a:avLst/>
            <a:gdLst/>
            <a:ahLst/>
            <a:cxnLst/>
            <a:rect r="r" b="b" t="t" l="l"/>
            <a:pathLst>
              <a:path h="7756299" w="9154431">
                <a:moveTo>
                  <a:pt x="0" y="0"/>
                </a:moveTo>
                <a:lnTo>
                  <a:pt x="9154430" y="0"/>
                </a:lnTo>
                <a:lnTo>
                  <a:pt x="9154430" y="7756299"/>
                </a:lnTo>
                <a:lnTo>
                  <a:pt x="0" y="775629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6362292" y="-925010"/>
            <a:ext cx="2624038" cy="3807971"/>
          </a:xfrm>
          <a:custGeom>
            <a:avLst/>
            <a:gdLst/>
            <a:ahLst/>
            <a:cxnLst/>
            <a:rect r="r" b="b" t="t" l="l"/>
            <a:pathLst>
              <a:path h="3807971" w="2624038">
                <a:moveTo>
                  <a:pt x="0" y="0"/>
                </a:moveTo>
                <a:lnTo>
                  <a:pt x="2624038" y="0"/>
                </a:lnTo>
                <a:lnTo>
                  <a:pt x="2624038" y="3807971"/>
                </a:lnTo>
                <a:lnTo>
                  <a:pt x="0" y="38079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296638" y="2292009"/>
            <a:ext cx="14962662"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Red Hat Display Bold"/>
                <a:ea typeface="Red Hat Display Bold"/>
                <a:cs typeface="Red Hat Display Bold"/>
                <a:sym typeface="Red Hat Display Bold"/>
              </a:rPr>
              <a:t>Ví dụ minh họa: Phân tích tính cách khách hàng </a:t>
            </a:r>
          </a:p>
        </p:txBody>
      </p:sp>
      <p:sp>
        <p:nvSpPr>
          <p:cNvPr name="TextBox 7" id="7"/>
          <p:cNvSpPr txBox="true"/>
          <p:nvPr/>
        </p:nvSpPr>
        <p:spPr>
          <a:xfrm rot="0">
            <a:off x="2296638" y="1435531"/>
            <a:ext cx="10918083" cy="789690"/>
          </a:xfrm>
          <a:prstGeom prst="rect">
            <a:avLst/>
          </a:prstGeom>
        </p:spPr>
        <p:txBody>
          <a:bodyPr anchor="t" rtlCol="false" tIns="0" lIns="0" bIns="0" rIns="0">
            <a:spAutoFit/>
          </a:bodyPr>
          <a:lstStyle/>
          <a:p>
            <a:pPr algn="l">
              <a:lnSpc>
                <a:spcPts val="6543"/>
              </a:lnSpc>
            </a:pPr>
            <a:r>
              <a:rPr lang="en-US" sz="4673">
                <a:solidFill>
                  <a:srgbClr val="5B7ABE"/>
                </a:solidFill>
                <a:latin typeface="Red Hat Display"/>
                <a:ea typeface="Red Hat Display"/>
                <a:cs typeface="Red Hat Display"/>
                <a:sym typeface="Red Hat Display"/>
              </a:rPr>
              <a:t>(Auto EDA Tools)</a:t>
            </a:r>
          </a:p>
        </p:txBody>
      </p:sp>
      <p:sp>
        <p:nvSpPr>
          <p:cNvPr name="TextBox 8" id="8"/>
          <p:cNvSpPr txBox="true"/>
          <p:nvPr/>
        </p:nvSpPr>
        <p:spPr>
          <a:xfrm rot="0">
            <a:off x="2296638" y="567095"/>
            <a:ext cx="11121336"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EDA tự động </a:t>
            </a:r>
          </a:p>
        </p:txBody>
      </p:sp>
      <p:sp>
        <p:nvSpPr>
          <p:cNvPr name="Freeform 9" id="9"/>
          <p:cNvSpPr/>
          <p:nvPr/>
        </p:nvSpPr>
        <p:spPr>
          <a:xfrm flipH="false" flipV="false" rot="0">
            <a:off x="2462363" y="3014106"/>
            <a:ext cx="13363273" cy="6063585"/>
          </a:xfrm>
          <a:custGeom>
            <a:avLst/>
            <a:gdLst/>
            <a:ahLst/>
            <a:cxnLst/>
            <a:rect r="r" b="b" t="t" l="l"/>
            <a:pathLst>
              <a:path h="6063585" w="13363273">
                <a:moveTo>
                  <a:pt x="0" y="0"/>
                </a:moveTo>
                <a:lnTo>
                  <a:pt x="13363274" y="0"/>
                </a:lnTo>
                <a:lnTo>
                  <a:pt x="13363274" y="6063585"/>
                </a:lnTo>
                <a:lnTo>
                  <a:pt x="0" y="6063585"/>
                </a:lnTo>
                <a:lnTo>
                  <a:pt x="0" y="0"/>
                </a:lnTo>
                <a:close/>
              </a:path>
            </a:pathLst>
          </a:custGeom>
          <a:blipFill>
            <a:blip r:embed="rId10"/>
            <a:stretch>
              <a:fillRect l="0" t="0" r="0" b="0"/>
            </a:stretch>
          </a:blipFill>
        </p:spPr>
      </p:sp>
      <p:sp>
        <p:nvSpPr>
          <p:cNvPr name="TextBox 10" id="10"/>
          <p:cNvSpPr txBox="true"/>
          <p:nvPr/>
        </p:nvSpPr>
        <p:spPr>
          <a:xfrm rot="0">
            <a:off x="2986098" y="9230091"/>
            <a:ext cx="11887104" cy="439644"/>
          </a:xfrm>
          <a:prstGeom prst="rect">
            <a:avLst/>
          </a:prstGeom>
        </p:spPr>
        <p:txBody>
          <a:bodyPr anchor="t" rtlCol="false" tIns="0" lIns="0" bIns="0" rIns="0">
            <a:spAutoFit/>
          </a:bodyPr>
          <a:lstStyle/>
          <a:p>
            <a:pPr algn="ctr">
              <a:lnSpc>
                <a:spcPts val="3592"/>
              </a:lnSpc>
              <a:spcBef>
                <a:spcPct val="0"/>
              </a:spcBef>
            </a:pPr>
            <a:r>
              <a:rPr lang="en-US" sz="2566">
                <a:solidFill>
                  <a:srgbClr val="000000"/>
                </a:solidFill>
                <a:latin typeface="Roboto Slab"/>
                <a:ea typeface="Roboto Slab"/>
                <a:cs typeface="Roboto Slab"/>
                <a:sym typeface="Roboto Slab"/>
              </a:rPr>
              <a:t>Sử dụng pandas profili</a:t>
            </a:r>
            <a:r>
              <a:rPr lang="en-US" sz="2566">
                <a:solidFill>
                  <a:srgbClr val="000000"/>
                </a:solidFill>
                <a:latin typeface="Roboto Slab"/>
                <a:ea typeface="Roboto Slab"/>
                <a:cs typeface="Roboto Slab"/>
                <a:sym typeface="Roboto Slab"/>
              </a:rPr>
              <a:t>ng trên dữ liệu Customer Personality Analysis.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grpSp>
        <p:nvGrpSpPr>
          <p:cNvPr name="Group 2" id="2"/>
          <p:cNvGrpSpPr/>
          <p:nvPr/>
        </p:nvGrpSpPr>
        <p:grpSpPr>
          <a:xfrm rot="0">
            <a:off x="2029259" y="3954531"/>
            <a:ext cx="3499238" cy="3697518"/>
            <a:chOff x="0" y="0"/>
            <a:chExt cx="921610" cy="973832"/>
          </a:xfrm>
        </p:grpSpPr>
        <p:sp>
          <p:nvSpPr>
            <p:cNvPr name="Freeform 3" id="3"/>
            <p:cNvSpPr/>
            <p:nvPr/>
          </p:nvSpPr>
          <p:spPr>
            <a:xfrm flipH="false" flipV="false" rot="0">
              <a:off x="0" y="0"/>
              <a:ext cx="921610" cy="973832"/>
            </a:xfrm>
            <a:custGeom>
              <a:avLst/>
              <a:gdLst/>
              <a:ahLst/>
              <a:cxnLst/>
              <a:rect r="r" b="b" t="t" l="l"/>
              <a:pathLst>
                <a:path h="973832" w="921610">
                  <a:moveTo>
                    <a:pt x="66374" y="0"/>
                  </a:moveTo>
                  <a:lnTo>
                    <a:pt x="855236" y="0"/>
                  </a:lnTo>
                  <a:cubicBezTo>
                    <a:pt x="891893" y="0"/>
                    <a:pt x="921610" y="29717"/>
                    <a:pt x="921610" y="66374"/>
                  </a:cubicBezTo>
                  <a:lnTo>
                    <a:pt x="921610" y="907458"/>
                  </a:lnTo>
                  <a:cubicBezTo>
                    <a:pt x="921610" y="944115"/>
                    <a:pt x="891893" y="973832"/>
                    <a:pt x="855236" y="973832"/>
                  </a:cubicBezTo>
                  <a:lnTo>
                    <a:pt x="66374" y="973832"/>
                  </a:lnTo>
                  <a:cubicBezTo>
                    <a:pt x="29717" y="973832"/>
                    <a:pt x="0" y="944115"/>
                    <a:pt x="0" y="907458"/>
                  </a:cubicBezTo>
                  <a:lnTo>
                    <a:pt x="0" y="66374"/>
                  </a:lnTo>
                  <a:cubicBezTo>
                    <a:pt x="0" y="29717"/>
                    <a:pt x="29717" y="0"/>
                    <a:pt x="66374" y="0"/>
                  </a:cubicBezTo>
                  <a:close/>
                </a:path>
              </a:pathLst>
            </a:custGeom>
            <a:solidFill>
              <a:srgbClr val="ECE1D7"/>
            </a:solidFill>
          </p:spPr>
        </p:sp>
        <p:sp>
          <p:nvSpPr>
            <p:cNvPr name="TextBox 4" id="4"/>
            <p:cNvSpPr txBox="true"/>
            <p:nvPr/>
          </p:nvSpPr>
          <p:spPr>
            <a:xfrm>
              <a:off x="0" y="-47625"/>
              <a:ext cx="921610" cy="1021457"/>
            </a:xfrm>
            <a:prstGeom prst="rect">
              <a:avLst/>
            </a:prstGeom>
          </p:spPr>
          <p:txBody>
            <a:bodyPr anchor="ctr" rtlCol="false" tIns="50800" lIns="50800" bIns="50800" rIns="50800"/>
            <a:lstStyle/>
            <a:p>
              <a:pPr algn="ctr">
                <a:lnSpc>
                  <a:spcPts val="3032"/>
                </a:lnSpc>
              </a:pPr>
            </a:p>
          </p:txBody>
        </p:sp>
      </p:grpSp>
      <p:grpSp>
        <p:nvGrpSpPr>
          <p:cNvPr name="Group 5" id="5"/>
          <p:cNvGrpSpPr/>
          <p:nvPr/>
        </p:nvGrpSpPr>
        <p:grpSpPr>
          <a:xfrm rot="0">
            <a:off x="2029259" y="3021124"/>
            <a:ext cx="3499238" cy="1866815"/>
            <a:chOff x="0" y="0"/>
            <a:chExt cx="921610" cy="491672"/>
          </a:xfrm>
        </p:grpSpPr>
        <p:sp>
          <p:nvSpPr>
            <p:cNvPr name="Freeform 6" id="6"/>
            <p:cNvSpPr/>
            <p:nvPr/>
          </p:nvSpPr>
          <p:spPr>
            <a:xfrm flipH="false" flipV="false" rot="0">
              <a:off x="0" y="0"/>
              <a:ext cx="921610" cy="491672"/>
            </a:xfrm>
            <a:custGeom>
              <a:avLst/>
              <a:gdLst/>
              <a:ahLst/>
              <a:cxnLst/>
              <a:rect r="r" b="b" t="t" l="l"/>
              <a:pathLst>
                <a:path h="491672" w="92161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name="TextBox 7" id="7"/>
            <p:cNvSpPr txBox="true"/>
            <p:nvPr/>
          </p:nvSpPr>
          <p:spPr>
            <a:xfrm>
              <a:off x="0" y="-47625"/>
              <a:ext cx="921610" cy="539297"/>
            </a:xfrm>
            <a:prstGeom prst="rect">
              <a:avLst/>
            </a:prstGeom>
          </p:spPr>
          <p:txBody>
            <a:bodyPr anchor="ctr" rtlCol="false" tIns="50800" lIns="50800" bIns="50800" rIns="50800"/>
            <a:lstStyle/>
            <a:p>
              <a:pPr algn="ctr">
                <a:lnSpc>
                  <a:spcPts val="3032"/>
                </a:lnSpc>
              </a:pPr>
            </a:p>
          </p:txBody>
        </p:sp>
      </p:grpSp>
      <p:sp>
        <p:nvSpPr>
          <p:cNvPr name="TextBox 8" id="8"/>
          <p:cNvSpPr txBox="true"/>
          <p:nvPr/>
        </p:nvSpPr>
        <p:spPr>
          <a:xfrm rot="0">
            <a:off x="2515713" y="3162686"/>
            <a:ext cx="2526330" cy="1526540"/>
          </a:xfrm>
          <a:prstGeom prst="rect">
            <a:avLst/>
          </a:prstGeom>
        </p:spPr>
        <p:txBody>
          <a:bodyPr anchor="t" rtlCol="false" tIns="0" lIns="0" bIns="0" rIns="0">
            <a:spAutoFit/>
          </a:bodyPr>
          <a:lstStyle/>
          <a:p>
            <a:pPr algn="ctr">
              <a:lnSpc>
                <a:spcPts val="4059"/>
              </a:lnSpc>
            </a:pPr>
            <a:r>
              <a:rPr lang="en-US" b="true" sz="2899">
                <a:solidFill>
                  <a:srgbClr val="FBFCFE"/>
                </a:solidFill>
                <a:latin typeface="Red Hat Display Bold"/>
                <a:ea typeface="Red Hat Display Bold"/>
                <a:cs typeface="Red Hat Display Bold"/>
                <a:sym typeface="Red Hat Display Bold"/>
              </a:rPr>
              <a:t>EDA (Exploratory Data Analysis)</a:t>
            </a:r>
          </a:p>
        </p:txBody>
      </p:sp>
      <p:sp>
        <p:nvSpPr>
          <p:cNvPr name="TextBox 9" id="9"/>
          <p:cNvSpPr txBox="true"/>
          <p:nvPr/>
        </p:nvSpPr>
        <p:spPr>
          <a:xfrm rot="0">
            <a:off x="2272486" y="5017296"/>
            <a:ext cx="3012784" cy="1967231"/>
          </a:xfrm>
          <a:prstGeom prst="rect">
            <a:avLst/>
          </a:prstGeom>
        </p:spPr>
        <p:txBody>
          <a:bodyPr anchor="t" rtlCol="false" tIns="0" lIns="0" bIns="0" rIns="0">
            <a:spAutoFit/>
          </a:bodyPr>
          <a:lstStyle/>
          <a:p>
            <a:pPr algn="ctr">
              <a:lnSpc>
                <a:spcPts val="3919"/>
              </a:lnSpc>
            </a:pPr>
            <a:r>
              <a:rPr lang="en-US" sz="2799">
                <a:solidFill>
                  <a:srgbClr val="2D2261"/>
                </a:solidFill>
                <a:latin typeface="Red Hat Display"/>
                <a:ea typeface="Red Hat Display"/>
                <a:cs typeface="Red Hat Display"/>
                <a:sym typeface="Red Hat Display"/>
              </a:rPr>
              <a:t>Là bước đầu tiên và quan trọng trong quy trình phân tích dữ liệu.</a:t>
            </a:r>
          </a:p>
        </p:txBody>
      </p:sp>
      <p:grpSp>
        <p:nvGrpSpPr>
          <p:cNvPr name="Group 10" id="10"/>
          <p:cNvGrpSpPr/>
          <p:nvPr/>
        </p:nvGrpSpPr>
        <p:grpSpPr>
          <a:xfrm rot="0">
            <a:off x="5899292" y="3954531"/>
            <a:ext cx="3499238" cy="3697518"/>
            <a:chOff x="0" y="0"/>
            <a:chExt cx="921610" cy="973832"/>
          </a:xfrm>
        </p:grpSpPr>
        <p:sp>
          <p:nvSpPr>
            <p:cNvPr name="Freeform 11" id="11"/>
            <p:cNvSpPr/>
            <p:nvPr/>
          </p:nvSpPr>
          <p:spPr>
            <a:xfrm flipH="false" flipV="false" rot="0">
              <a:off x="0" y="0"/>
              <a:ext cx="921610" cy="973832"/>
            </a:xfrm>
            <a:custGeom>
              <a:avLst/>
              <a:gdLst/>
              <a:ahLst/>
              <a:cxnLst/>
              <a:rect r="r" b="b" t="t" l="l"/>
              <a:pathLst>
                <a:path h="973832" w="921610">
                  <a:moveTo>
                    <a:pt x="66374" y="0"/>
                  </a:moveTo>
                  <a:lnTo>
                    <a:pt x="855236" y="0"/>
                  </a:lnTo>
                  <a:cubicBezTo>
                    <a:pt x="891893" y="0"/>
                    <a:pt x="921610" y="29717"/>
                    <a:pt x="921610" y="66374"/>
                  </a:cubicBezTo>
                  <a:lnTo>
                    <a:pt x="921610" y="907458"/>
                  </a:lnTo>
                  <a:cubicBezTo>
                    <a:pt x="921610" y="944115"/>
                    <a:pt x="891893" y="973832"/>
                    <a:pt x="855236" y="973832"/>
                  </a:cubicBezTo>
                  <a:lnTo>
                    <a:pt x="66374" y="973832"/>
                  </a:lnTo>
                  <a:cubicBezTo>
                    <a:pt x="29717" y="973832"/>
                    <a:pt x="0" y="944115"/>
                    <a:pt x="0" y="907458"/>
                  </a:cubicBezTo>
                  <a:lnTo>
                    <a:pt x="0" y="66374"/>
                  </a:lnTo>
                  <a:cubicBezTo>
                    <a:pt x="0" y="29717"/>
                    <a:pt x="29717" y="0"/>
                    <a:pt x="66374" y="0"/>
                  </a:cubicBezTo>
                  <a:close/>
                </a:path>
              </a:pathLst>
            </a:custGeom>
            <a:solidFill>
              <a:srgbClr val="ECE1D7"/>
            </a:solidFill>
          </p:spPr>
        </p:sp>
        <p:sp>
          <p:nvSpPr>
            <p:cNvPr name="TextBox 12" id="12"/>
            <p:cNvSpPr txBox="true"/>
            <p:nvPr/>
          </p:nvSpPr>
          <p:spPr>
            <a:xfrm>
              <a:off x="0" y="-47625"/>
              <a:ext cx="921610" cy="1021457"/>
            </a:xfrm>
            <a:prstGeom prst="rect">
              <a:avLst/>
            </a:prstGeom>
          </p:spPr>
          <p:txBody>
            <a:bodyPr anchor="ctr" rtlCol="false" tIns="50800" lIns="50800" bIns="50800" rIns="50800"/>
            <a:lstStyle/>
            <a:p>
              <a:pPr algn="ctr">
                <a:lnSpc>
                  <a:spcPts val="3032"/>
                </a:lnSpc>
              </a:pPr>
            </a:p>
          </p:txBody>
        </p:sp>
      </p:grpSp>
      <p:grpSp>
        <p:nvGrpSpPr>
          <p:cNvPr name="Group 13" id="13"/>
          <p:cNvGrpSpPr/>
          <p:nvPr/>
        </p:nvGrpSpPr>
        <p:grpSpPr>
          <a:xfrm rot="0">
            <a:off x="5899292" y="3021124"/>
            <a:ext cx="3499238" cy="1866815"/>
            <a:chOff x="0" y="0"/>
            <a:chExt cx="921610" cy="491672"/>
          </a:xfrm>
        </p:grpSpPr>
        <p:sp>
          <p:nvSpPr>
            <p:cNvPr name="Freeform 14" id="14"/>
            <p:cNvSpPr/>
            <p:nvPr/>
          </p:nvSpPr>
          <p:spPr>
            <a:xfrm flipH="false" flipV="false" rot="0">
              <a:off x="0" y="0"/>
              <a:ext cx="921610" cy="491672"/>
            </a:xfrm>
            <a:custGeom>
              <a:avLst/>
              <a:gdLst/>
              <a:ahLst/>
              <a:cxnLst/>
              <a:rect r="r" b="b" t="t" l="l"/>
              <a:pathLst>
                <a:path h="491672" w="92161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name="TextBox 15" id="15"/>
            <p:cNvSpPr txBox="true"/>
            <p:nvPr/>
          </p:nvSpPr>
          <p:spPr>
            <a:xfrm>
              <a:off x="0" y="-47625"/>
              <a:ext cx="921610" cy="539297"/>
            </a:xfrm>
            <a:prstGeom prst="rect">
              <a:avLst/>
            </a:prstGeom>
          </p:spPr>
          <p:txBody>
            <a:bodyPr anchor="ctr" rtlCol="false" tIns="50800" lIns="50800" bIns="50800" rIns="50800"/>
            <a:lstStyle/>
            <a:p>
              <a:pPr algn="ctr">
                <a:lnSpc>
                  <a:spcPts val="3032"/>
                </a:lnSpc>
              </a:pPr>
            </a:p>
          </p:txBody>
        </p:sp>
      </p:grpSp>
      <p:sp>
        <p:nvSpPr>
          <p:cNvPr name="TextBox 16" id="16"/>
          <p:cNvSpPr txBox="true"/>
          <p:nvPr/>
        </p:nvSpPr>
        <p:spPr>
          <a:xfrm rot="0">
            <a:off x="6281747" y="3666208"/>
            <a:ext cx="2734329" cy="497840"/>
          </a:xfrm>
          <a:prstGeom prst="rect">
            <a:avLst/>
          </a:prstGeom>
        </p:spPr>
        <p:txBody>
          <a:bodyPr anchor="t" rtlCol="false" tIns="0" lIns="0" bIns="0" rIns="0">
            <a:spAutoFit/>
          </a:bodyPr>
          <a:lstStyle/>
          <a:p>
            <a:pPr algn="ctr">
              <a:lnSpc>
                <a:spcPts val="4059"/>
              </a:lnSpc>
            </a:pPr>
            <a:r>
              <a:rPr lang="en-US" b="true" sz="2899">
                <a:solidFill>
                  <a:srgbClr val="FBFCFE"/>
                </a:solidFill>
                <a:latin typeface="Red Hat Display Bold"/>
                <a:ea typeface="Red Hat Display Bold"/>
                <a:cs typeface="Red Hat Display Bold"/>
                <a:sym typeface="Red Hat Display Bold"/>
              </a:rPr>
              <a:t>Nhận biết</a:t>
            </a:r>
          </a:p>
        </p:txBody>
      </p:sp>
      <p:sp>
        <p:nvSpPr>
          <p:cNvPr name="TextBox 17" id="17"/>
          <p:cNvSpPr txBox="true"/>
          <p:nvPr/>
        </p:nvSpPr>
        <p:spPr>
          <a:xfrm rot="0">
            <a:off x="6065255" y="5026821"/>
            <a:ext cx="3167313" cy="2360296"/>
          </a:xfrm>
          <a:prstGeom prst="rect">
            <a:avLst/>
          </a:prstGeom>
        </p:spPr>
        <p:txBody>
          <a:bodyPr anchor="t" rtlCol="false" tIns="0" lIns="0" bIns="0" rIns="0">
            <a:spAutoFit/>
          </a:bodyPr>
          <a:lstStyle/>
          <a:p>
            <a:pPr algn="ctr">
              <a:lnSpc>
                <a:spcPts val="3779"/>
              </a:lnSpc>
            </a:pPr>
            <a:r>
              <a:rPr lang="en-US" sz="2699">
                <a:solidFill>
                  <a:srgbClr val="2D2261"/>
                </a:solidFill>
                <a:latin typeface="Red Hat Display"/>
                <a:ea typeface="Red Hat Display"/>
                <a:cs typeface="Red Hat Display"/>
                <a:sym typeface="Red Hat Display"/>
              </a:rPr>
              <a:t>Giúp hiểu bản chất dữ liệu, phát hiện vấn đề (missing value, outlier), và định hướng mô hình.</a:t>
            </a:r>
          </a:p>
        </p:txBody>
      </p:sp>
      <p:grpSp>
        <p:nvGrpSpPr>
          <p:cNvPr name="Group 18" id="18"/>
          <p:cNvGrpSpPr/>
          <p:nvPr/>
        </p:nvGrpSpPr>
        <p:grpSpPr>
          <a:xfrm rot="0">
            <a:off x="9769326" y="3954531"/>
            <a:ext cx="3499238" cy="3697518"/>
            <a:chOff x="0" y="0"/>
            <a:chExt cx="921610" cy="973832"/>
          </a:xfrm>
        </p:grpSpPr>
        <p:sp>
          <p:nvSpPr>
            <p:cNvPr name="Freeform 19" id="19"/>
            <p:cNvSpPr/>
            <p:nvPr/>
          </p:nvSpPr>
          <p:spPr>
            <a:xfrm flipH="false" flipV="false" rot="0">
              <a:off x="0" y="0"/>
              <a:ext cx="921610" cy="973832"/>
            </a:xfrm>
            <a:custGeom>
              <a:avLst/>
              <a:gdLst/>
              <a:ahLst/>
              <a:cxnLst/>
              <a:rect r="r" b="b" t="t" l="l"/>
              <a:pathLst>
                <a:path h="973832" w="921610">
                  <a:moveTo>
                    <a:pt x="66374" y="0"/>
                  </a:moveTo>
                  <a:lnTo>
                    <a:pt x="855236" y="0"/>
                  </a:lnTo>
                  <a:cubicBezTo>
                    <a:pt x="891893" y="0"/>
                    <a:pt x="921610" y="29717"/>
                    <a:pt x="921610" y="66374"/>
                  </a:cubicBezTo>
                  <a:lnTo>
                    <a:pt x="921610" y="907458"/>
                  </a:lnTo>
                  <a:cubicBezTo>
                    <a:pt x="921610" y="944115"/>
                    <a:pt x="891893" y="973832"/>
                    <a:pt x="855236" y="973832"/>
                  </a:cubicBezTo>
                  <a:lnTo>
                    <a:pt x="66374" y="973832"/>
                  </a:lnTo>
                  <a:cubicBezTo>
                    <a:pt x="29717" y="973832"/>
                    <a:pt x="0" y="944115"/>
                    <a:pt x="0" y="907458"/>
                  </a:cubicBezTo>
                  <a:lnTo>
                    <a:pt x="0" y="66374"/>
                  </a:lnTo>
                  <a:cubicBezTo>
                    <a:pt x="0" y="29717"/>
                    <a:pt x="29717" y="0"/>
                    <a:pt x="66374" y="0"/>
                  </a:cubicBezTo>
                  <a:close/>
                </a:path>
              </a:pathLst>
            </a:custGeom>
            <a:solidFill>
              <a:srgbClr val="ECE1D7"/>
            </a:solidFill>
          </p:spPr>
        </p:sp>
        <p:sp>
          <p:nvSpPr>
            <p:cNvPr name="TextBox 20" id="20"/>
            <p:cNvSpPr txBox="true"/>
            <p:nvPr/>
          </p:nvSpPr>
          <p:spPr>
            <a:xfrm>
              <a:off x="0" y="-47625"/>
              <a:ext cx="921610" cy="1021457"/>
            </a:xfrm>
            <a:prstGeom prst="rect">
              <a:avLst/>
            </a:prstGeom>
          </p:spPr>
          <p:txBody>
            <a:bodyPr anchor="ctr" rtlCol="false" tIns="50800" lIns="50800" bIns="50800" rIns="50800"/>
            <a:lstStyle/>
            <a:p>
              <a:pPr algn="ctr">
                <a:lnSpc>
                  <a:spcPts val="3032"/>
                </a:lnSpc>
              </a:pPr>
            </a:p>
          </p:txBody>
        </p:sp>
      </p:grpSp>
      <p:grpSp>
        <p:nvGrpSpPr>
          <p:cNvPr name="Group 21" id="21"/>
          <p:cNvGrpSpPr/>
          <p:nvPr/>
        </p:nvGrpSpPr>
        <p:grpSpPr>
          <a:xfrm rot="0">
            <a:off x="9769326" y="3021124"/>
            <a:ext cx="3499238" cy="1866815"/>
            <a:chOff x="0" y="0"/>
            <a:chExt cx="921610" cy="491672"/>
          </a:xfrm>
        </p:grpSpPr>
        <p:sp>
          <p:nvSpPr>
            <p:cNvPr name="Freeform 22" id="22"/>
            <p:cNvSpPr/>
            <p:nvPr/>
          </p:nvSpPr>
          <p:spPr>
            <a:xfrm flipH="false" flipV="false" rot="0">
              <a:off x="0" y="0"/>
              <a:ext cx="921610" cy="491672"/>
            </a:xfrm>
            <a:custGeom>
              <a:avLst/>
              <a:gdLst/>
              <a:ahLst/>
              <a:cxnLst/>
              <a:rect r="r" b="b" t="t" l="l"/>
              <a:pathLst>
                <a:path h="491672" w="92161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name="TextBox 23" id="23"/>
            <p:cNvSpPr txBox="true"/>
            <p:nvPr/>
          </p:nvSpPr>
          <p:spPr>
            <a:xfrm>
              <a:off x="0" y="-47625"/>
              <a:ext cx="921610" cy="539297"/>
            </a:xfrm>
            <a:prstGeom prst="rect">
              <a:avLst/>
            </a:prstGeom>
          </p:spPr>
          <p:txBody>
            <a:bodyPr anchor="ctr" rtlCol="false" tIns="50800" lIns="50800" bIns="50800" rIns="50800"/>
            <a:lstStyle/>
            <a:p>
              <a:pPr algn="ctr">
                <a:lnSpc>
                  <a:spcPts val="3032"/>
                </a:lnSpc>
              </a:pPr>
            </a:p>
          </p:txBody>
        </p:sp>
      </p:grpSp>
      <p:sp>
        <p:nvSpPr>
          <p:cNvPr name="TextBox 24" id="24"/>
          <p:cNvSpPr txBox="true"/>
          <p:nvPr/>
        </p:nvSpPr>
        <p:spPr>
          <a:xfrm rot="0">
            <a:off x="10151780" y="3666208"/>
            <a:ext cx="2734329" cy="497840"/>
          </a:xfrm>
          <a:prstGeom prst="rect">
            <a:avLst/>
          </a:prstGeom>
        </p:spPr>
        <p:txBody>
          <a:bodyPr anchor="t" rtlCol="false" tIns="0" lIns="0" bIns="0" rIns="0">
            <a:spAutoFit/>
          </a:bodyPr>
          <a:lstStyle/>
          <a:p>
            <a:pPr algn="ctr">
              <a:lnSpc>
                <a:spcPts val="4059"/>
              </a:lnSpc>
            </a:pPr>
            <a:r>
              <a:rPr lang="en-US" b="true" sz="2899">
                <a:solidFill>
                  <a:srgbClr val="FBFCFE"/>
                </a:solidFill>
                <a:latin typeface="Red Hat Display Bold"/>
                <a:ea typeface="Red Hat Display Bold"/>
                <a:cs typeface="Red Hat Display Bold"/>
                <a:sym typeface="Red Hat Display Bold"/>
              </a:rPr>
              <a:t>Các công cụ</a:t>
            </a:r>
          </a:p>
        </p:txBody>
      </p:sp>
      <p:sp>
        <p:nvSpPr>
          <p:cNvPr name="TextBox 25" id="25"/>
          <p:cNvSpPr txBox="true"/>
          <p:nvPr/>
        </p:nvSpPr>
        <p:spPr>
          <a:xfrm rot="0">
            <a:off x="9983375" y="5095875"/>
            <a:ext cx="3071140" cy="2360296"/>
          </a:xfrm>
          <a:prstGeom prst="rect">
            <a:avLst/>
          </a:prstGeom>
        </p:spPr>
        <p:txBody>
          <a:bodyPr anchor="t" rtlCol="false" tIns="0" lIns="0" bIns="0" rIns="0">
            <a:spAutoFit/>
          </a:bodyPr>
          <a:lstStyle/>
          <a:p>
            <a:pPr algn="ctr">
              <a:lnSpc>
                <a:spcPts val="3779"/>
              </a:lnSpc>
            </a:pPr>
            <a:r>
              <a:rPr lang="en-US" sz="2699">
                <a:solidFill>
                  <a:srgbClr val="2D2261"/>
                </a:solidFill>
                <a:latin typeface="Red Hat Display"/>
                <a:ea typeface="Red Hat Display"/>
                <a:cs typeface="Red Hat Display"/>
                <a:sym typeface="Red Hat Display"/>
              </a:rPr>
              <a:t>Pandas, Matplotlib, Seaborn, ydata_profiling hỗ trợ mạnh mẽ việc khám phá dữ liệu.</a:t>
            </a:r>
          </a:p>
        </p:txBody>
      </p:sp>
      <p:grpSp>
        <p:nvGrpSpPr>
          <p:cNvPr name="Group 26" id="26"/>
          <p:cNvGrpSpPr/>
          <p:nvPr/>
        </p:nvGrpSpPr>
        <p:grpSpPr>
          <a:xfrm rot="0">
            <a:off x="13639359" y="3954531"/>
            <a:ext cx="3499238" cy="3697518"/>
            <a:chOff x="0" y="0"/>
            <a:chExt cx="921610" cy="973832"/>
          </a:xfrm>
        </p:grpSpPr>
        <p:sp>
          <p:nvSpPr>
            <p:cNvPr name="Freeform 27" id="27"/>
            <p:cNvSpPr/>
            <p:nvPr/>
          </p:nvSpPr>
          <p:spPr>
            <a:xfrm flipH="false" flipV="false" rot="0">
              <a:off x="0" y="0"/>
              <a:ext cx="921610" cy="973832"/>
            </a:xfrm>
            <a:custGeom>
              <a:avLst/>
              <a:gdLst/>
              <a:ahLst/>
              <a:cxnLst/>
              <a:rect r="r" b="b" t="t" l="l"/>
              <a:pathLst>
                <a:path h="973832" w="921610">
                  <a:moveTo>
                    <a:pt x="66374" y="0"/>
                  </a:moveTo>
                  <a:lnTo>
                    <a:pt x="855236" y="0"/>
                  </a:lnTo>
                  <a:cubicBezTo>
                    <a:pt x="891893" y="0"/>
                    <a:pt x="921610" y="29717"/>
                    <a:pt x="921610" y="66374"/>
                  </a:cubicBezTo>
                  <a:lnTo>
                    <a:pt x="921610" y="907458"/>
                  </a:lnTo>
                  <a:cubicBezTo>
                    <a:pt x="921610" y="944115"/>
                    <a:pt x="891893" y="973832"/>
                    <a:pt x="855236" y="973832"/>
                  </a:cubicBezTo>
                  <a:lnTo>
                    <a:pt x="66374" y="973832"/>
                  </a:lnTo>
                  <a:cubicBezTo>
                    <a:pt x="29717" y="973832"/>
                    <a:pt x="0" y="944115"/>
                    <a:pt x="0" y="907458"/>
                  </a:cubicBezTo>
                  <a:lnTo>
                    <a:pt x="0" y="66374"/>
                  </a:lnTo>
                  <a:cubicBezTo>
                    <a:pt x="0" y="29717"/>
                    <a:pt x="29717" y="0"/>
                    <a:pt x="66374" y="0"/>
                  </a:cubicBezTo>
                  <a:close/>
                </a:path>
              </a:pathLst>
            </a:custGeom>
            <a:solidFill>
              <a:srgbClr val="ECE1D7"/>
            </a:solidFill>
          </p:spPr>
        </p:sp>
        <p:sp>
          <p:nvSpPr>
            <p:cNvPr name="TextBox 28" id="28"/>
            <p:cNvSpPr txBox="true"/>
            <p:nvPr/>
          </p:nvSpPr>
          <p:spPr>
            <a:xfrm>
              <a:off x="0" y="-47625"/>
              <a:ext cx="921610" cy="1021457"/>
            </a:xfrm>
            <a:prstGeom prst="rect">
              <a:avLst/>
            </a:prstGeom>
          </p:spPr>
          <p:txBody>
            <a:bodyPr anchor="ctr" rtlCol="false" tIns="50800" lIns="50800" bIns="50800" rIns="50800"/>
            <a:lstStyle/>
            <a:p>
              <a:pPr algn="ctr">
                <a:lnSpc>
                  <a:spcPts val="3032"/>
                </a:lnSpc>
              </a:pPr>
            </a:p>
          </p:txBody>
        </p:sp>
      </p:grpSp>
      <p:grpSp>
        <p:nvGrpSpPr>
          <p:cNvPr name="Group 29" id="29"/>
          <p:cNvGrpSpPr/>
          <p:nvPr/>
        </p:nvGrpSpPr>
        <p:grpSpPr>
          <a:xfrm rot="0">
            <a:off x="13639359" y="3021124"/>
            <a:ext cx="3499238" cy="1866815"/>
            <a:chOff x="0" y="0"/>
            <a:chExt cx="921610" cy="491672"/>
          </a:xfrm>
        </p:grpSpPr>
        <p:sp>
          <p:nvSpPr>
            <p:cNvPr name="Freeform 30" id="30"/>
            <p:cNvSpPr/>
            <p:nvPr/>
          </p:nvSpPr>
          <p:spPr>
            <a:xfrm flipH="false" flipV="false" rot="0">
              <a:off x="0" y="0"/>
              <a:ext cx="921610" cy="491672"/>
            </a:xfrm>
            <a:custGeom>
              <a:avLst/>
              <a:gdLst/>
              <a:ahLst/>
              <a:cxnLst/>
              <a:rect r="r" b="b" t="t" l="l"/>
              <a:pathLst>
                <a:path h="491672" w="92161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name="TextBox 31" id="31"/>
            <p:cNvSpPr txBox="true"/>
            <p:nvPr/>
          </p:nvSpPr>
          <p:spPr>
            <a:xfrm>
              <a:off x="0" y="-47625"/>
              <a:ext cx="921610" cy="539297"/>
            </a:xfrm>
            <a:prstGeom prst="rect">
              <a:avLst/>
            </a:prstGeom>
          </p:spPr>
          <p:txBody>
            <a:bodyPr anchor="ctr" rtlCol="false" tIns="50800" lIns="50800" bIns="50800" rIns="50800"/>
            <a:lstStyle/>
            <a:p>
              <a:pPr algn="ctr">
                <a:lnSpc>
                  <a:spcPts val="3032"/>
                </a:lnSpc>
              </a:pPr>
            </a:p>
          </p:txBody>
        </p:sp>
      </p:grpSp>
      <p:sp>
        <p:nvSpPr>
          <p:cNvPr name="TextBox 32" id="32"/>
          <p:cNvSpPr txBox="true"/>
          <p:nvPr/>
        </p:nvSpPr>
        <p:spPr>
          <a:xfrm rot="0">
            <a:off x="13827594" y="3666208"/>
            <a:ext cx="3116783" cy="497840"/>
          </a:xfrm>
          <a:prstGeom prst="rect">
            <a:avLst/>
          </a:prstGeom>
        </p:spPr>
        <p:txBody>
          <a:bodyPr anchor="t" rtlCol="false" tIns="0" lIns="0" bIns="0" rIns="0">
            <a:spAutoFit/>
          </a:bodyPr>
          <a:lstStyle/>
          <a:p>
            <a:pPr algn="ctr">
              <a:lnSpc>
                <a:spcPts val="4059"/>
              </a:lnSpc>
            </a:pPr>
            <a:r>
              <a:rPr lang="en-US" b="true" sz="2899">
                <a:solidFill>
                  <a:srgbClr val="FBFCFE"/>
                </a:solidFill>
                <a:latin typeface="Red Hat Display Bold"/>
                <a:ea typeface="Red Hat Display Bold"/>
                <a:cs typeface="Red Hat Display Bold"/>
                <a:sym typeface="Red Hat Display Bold"/>
              </a:rPr>
              <a:t>Kết quả EDA giúp</a:t>
            </a:r>
          </a:p>
        </p:txBody>
      </p:sp>
      <p:sp>
        <p:nvSpPr>
          <p:cNvPr name="TextBox 33" id="33"/>
          <p:cNvSpPr txBox="true"/>
          <p:nvPr/>
        </p:nvSpPr>
        <p:spPr>
          <a:xfrm rot="0">
            <a:off x="13541069" y="5107014"/>
            <a:ext cx="3498559" cy="2072641"/>
          </a:xfrm>
          <a:prstGeom prst="rect">
            <a:avLst/>
          </a:prstGeom>
        </p:spPr>
        <p:txBody>
          <a:bodyPr anchor="t" rtlCol="false" tIns="0" lIns="0" bIns="0" rIns="0">
            <a:spAutoFit/>
          </a:bodyPr>
          <a:lstStyle/>
          <a:p>
            <a:pPr algn="l" marL="518155" indent="-259078" lvl="1">
              <a:lnSpc>
                <a:spcPts val="3359"/>
              </a:lnSpc>
              <a:buFont typeface="Arial"/>
              <a:buChar char="•"/>
            </a:pPr>
            <a:r>
              <a:rPr lang="en-US" sz="2399">
                <a:solidFill>
                  <a:srgbClr val="2D2261"/>
                </a:solidFill>
                <a:latin typeface="Red Hat Display"/>
                <a:ea typeface="Red Hat Display"/>
                <a:cs typeface="Red Hat Display"/>
                <a:sym typeface="Red Hat Display"/>
              </a:rPr>
              <a:t>Chọn đặc trưng phù hợp (feature selection).</a:t>
            </a:r>
          </a:p>
          <a:p>
            <a:pPr algn="ctr" marL="518155" indent="-259078" lvl="1">
              <a:lnSpc>
                <a:spcPts val="3359"/>
              </a:lnSpc>
              <a:buFont typeface="Arial"/>
              <a:buChar char="•"/>
            </a:pPr>
            <a:r>
              <a:rPr lang="en-US" sz="2399">
                <a:solidFill>
                  <a:srgbClr val="2D2261"/>
                </a:solidFill>
                <a:latin typeface="Red Hat Display"/>
                <a:ea typeface="Red Hat Display"/>
                <a:cs typeface="Red Hat Display"/>
                <a:sym typeface="Red Hat Display"/>
              </a:rPr>
              <a:t>Xây dựng mô hình dự đoán chính xác hơn.</a:t>
            </a:r>
          </a:p>
        </p:txBody>
      </p:sp>
      <p:sp>
        <p:nvSpPr>
          <p:cNvPr name="Freeform 34" id="34"/>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2830696">
            <a:off x="16075185" y="-10287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8" id="38"/>
          <p:cNvSpPr txBox="true"/>
          <p:nvPr/>
        </p:nvSpPr>
        <p:spPr>
          <a:xfrm rot="0">
            <a:off x="3671899" y="1233803"/>
            <a:ext cx="11121336" cy="891970"/>
          </a:xfrm>
          <a:prstGeom prst="rect">
            <a:avLst/>
          </a:prstGeom>
        </p:spPr>
        <p:txBody>
          <a:bodyPr anchor="t" rtlCol="false" tIns="0" lIns="0" bIns="0" rIns="0">
            <a:spAutoFit/>
          </a:bodyPr>
          <a:lstStyle/>
          <a:p>
            <a:pPr algn="ctr">
              <a:lnSpc>
                <a:spcPts val="7113"/>
              </a:lnSpc>
            </a:pPr>
            <a:r>
              <a:rPr lang="en-US" b="true" sz="5718">
                <a:solidFill>
                  <a:srgbClr val="2D2261"/>
                </a:solidFill>
                <a:latin typeface="Red Hat Display Bold"/>
                <a:ea typeface="Red Hat Display Bold"/>
                <a:cs typeface="Red Hat Display Bold"/>
                <a:sym typeface="Red Hat Display Bold"/>
              </a:rPr>
              <a:t>Kết luận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6281747" y="3666208"/>
            <a:ext cx="2734329" cy="497840"/>
          </a:xfrm>
          <a:prstGeom prst="rect">
            <a:avLst/>
          </a:prstGeom>
        </p:spPr>
        <p:txBody>
          <a:bodyPr anchor="t" rtlCol="false" tIns="0" lIns="0" bIns="0" rIns="0">
            <a:spAutoFit/>
          </a:bodyPr>
          <a:lstStyle/>
          <a:p>
            <a:pPr algn="ctr">
              <a:lnSpc>
                <a:spcPts val="4059"/>
              </a:lnSpc>
            </a:pPr>
            <a:r>
              <a:rPr lang="en-US" b="true" sz="2899">
                <a:solidFill>
                  <a:srgbClr val="FBFCFE"/>
                </a:solidFill>
                <a:latin typeface="Red Hat Display Bold"/>
                <a:ea typeface="Red Hat Display Bold"/>
                <a:cs typeface="Red Hat Display Bold"/>
                <a:sym typeface="Red Hat Display Bold"/>
              </a:rPr>
              <a:t>Nhận biết</a:t>
            </a:r>
          </a:p>
        </p:txBody>
      </p:sp>
      <p:sp>
        <p:nvSpPr>
          <p:cNvPr name="Freeform 3" id="3"/>
          <p:cNvSpPr/>
          <p:nvPr/>
        </p:nvSpPr>
        <p:spPr>
          <a:xfrm flipH="false" flipV="false" rot="-2080684">
            <a:off x="9214854" y="5464384"/>
            <a:ext cx="14026965" cy="9563840"/>
          </a:xfrm>
          <a:custGeom>
            <a:avLst/>
            <a:gdLst/>
            <a:ahLst/>
            <a:cxnLst/>
            <a:rect r="r" b="b" t="t" l="l"/>
            <a:pathLst>
              <a:path h="9563840" w="14026965">
                <a:moveTo>
                  <a:pt x="0" y="0"/>
                </a:moveTo>
                <a:lnTo>
                  <a:pt x="14026965" y="0"/>
                </a:lnTo>
                <a:lnTo>
                  <a:pt x="14026965" y="9563839"/>
                </a:lnTo>
                <a:lnTo>
                  <a:pt x="0" y="9563839"/>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778709" y="8164643"/>
            <a:ext cx="4957504" cy="2794229"/>
          </a:xfrm>
          <a:custGeom>
            <a:avLst/>
            <a:gdLst/>
            <a:ahLst/>
            <a:cxnLst/>
            <a:rect r="r" b="b" t="t" l="l"/>
            <a:pathLst>
              <a:path h="2794229" w="4957504">
                <a:moveTo>
                  <a:pt x="0" y="0"/>
                </a:moveTo>
                <a:lnTo>
                  <a:pt x="4957504" y="0"/>
                </a:lnTo>
                <a:lnTo>
                  <a:pt x="4957504" y="2794229"/>
                </a:lnTo>
                <a:lnTo>
                  <a:pt x="0" y="27942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830696">
            <a:off x="16075185" y="-10287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393968" y="3613362"/>
            <a:ext cx="13244215" cy="2286000"/>
          </a:xfrm>
          <a:prstGeom prst="rect">
            <a:avLst/>
          </a:prstGeom>
        </p:spPr>
        <p:txBody>
          <a:bodyPr anchor="t" rtlCol="false" tIns="0" lIns="0" bIns="0" rIns="0">
            <a:spAutoFit/>
          </a:bodyPr>
          <a:lstStyle/>
          <a:p>
            <a:pPr algn="ctr">
              <a:lnSpc>
                <a:spcPts val="9022"/>
              </a:lnSpc>
            </a:pPr>
            <a:r>
              <a:rPr lang="en-US" b="true" sz="7518">
                <a:solidFill>
                  <a:srgbClr val="2D2261"/>
                </a:solidFill>
                <a:latin typeface="Roboto Slab Bold"/>
                <a:ea typeface="Roboto Slab Bold"/>
                <a:cs typeface="Roboto Slab Bold"/>
                <a:sym typeface="Roboto Slab Bold"/>
              </a:rPr>
              <a:t>CẢM ƠN THẦY VÀ CÁC BẠN ĐÃ LẮNG NGHE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grpSp>
        <p:nvGrpSpPr>
          <p:cNvPr name="Group 2" id="2"/>
          <p:cNvGrpSpPr/>
          <p:nvPr/>
        </p:nvGrpSpPr>
        <p:grpSpPr>
          <a:xfrm rot="0">
            <a:off x="8453095" y="1401450"/>
            <a:ext cx="9384013" cy="981755"/>
            <a:chOff x="0" y="0"/>
            <a:chExt cx="12512017" cy="1309007"/>
          </a:xfrm>
        </p:grpSpPr>
        <p:sp>
          <p:nvSpPr>
            <p:cNvPr name="TextBox 3" id="3"/>
            <p:cNvSpPr txBox="true"/>
            <p:nvPr/>
          </p:nvSpPr>
          <p:spPr>
            <a:xfrm rot="0">
              <a:off x="0" y="793386"/>
              <a:ext cx="12512017" cy="515621"/>
            </a:xfrm>
            <a:prstGeom prst="rect">
              <a:avLst/>
            </a:prstGeom>
          </p:spPr>
          <p:txBody>
            <a:bodyPr anchor="t" rtlCol="false" tIns="0" lIns="0" bIns="0" rIns="0">
              <a:spAutoFit/>
            </a:bodyPr>
            <a:lstStyle/>
            <a:p>
              <a:pPr algn="l">
                <a:lnSpc>
                  <a:spcPts val="3359"/>
                </a:lnSpc>
              </a:pPr>
              <a:r>
                <a:rPr lang="en-US" sz="2399">
                  <a:solidFill>
                    <a:srgbClr val="5B7ABE"/>
                  </a:solidFill>
                  <a:latin typeface="Red Hat Display"/>
                  <a:ea typeface="Red Hat Display"/>
                  <a:cs typeface="Red Hat Display"/>
                  <a:sym typeface="Red Hat Display"/>
                </a:rPr>
                <a:t>thông qua thống kê mô tả.</a:t>
              </a:r>
            </a:p>
          </p:txBody>
        </p:sp>
        <p:sp>
          <p:nvSpPr>
            <p:cNvPr name="TextBox 4" id="4"/>
            <p:cNvSpPr txBox="true"/>
            <p:nvPr/>
          </p:nvSpPr>
          <p:spPr>
            <a:xfrm rot="0">
              <a:off x="0" y="-9525"/>
              <a:ext cx="9881860" cy="572863"/>
            </a:xfrm>
            <a:prstGeom prst="rect">
              <a:avLst/>
            </a:prstGeom>
          </p:spPr>
          <p:txBody>
            <a:bodyPr anchor="t" rtlCol="false" tIns="0" lIns="0" bIns="0" rIns="0">
              <a:spAutoFit/>
            </a:bodyPr>
            <a:lstStyle/>
            <a:p>
              <a:pPr algn="l">
                <a:lnSpc>
                  <a:spcPts val="3483"/>
                </a:lnSpc>
              </a:pPr>
              <a:r>
                <a:rPr lang="en-US" b="true" sz="2799">
                  <a:solidFill>
                    <a:srgbClr val="2D2261"/>
                  </a:solidFill>
                  <a:latin typeface="Red Hat Display Bold"/>
                  <a:ea typeface="Red Hat Display Bold"/>
                  <a:cs typeface="Red Hat Display Bold"/>
                  <a:sym typeface="Red Hat Display Bold"/>
                </a:rPr>
                <a:t>Giúp hiểu rõ đặc điểm và cấu trúc dữ liệu</a:t>
              </a:r>
            </a:p>
          </p:txBody>
        </p:sp>
      </p:grpSp>
      <p:grpSp>
        <p:nvGrpSpPr>
          <p:cNvPr name="Group 5" id="5"/>
          <p:cNvGrpSpPr/>
          <p:nvPr/>
        </p:nvGrpSpPr>
        <p:grpSpPr>
          <a:xfrm rot="0">
            <a:off x="6584097" y="1156742"/>
            <a:ext cx="1381570" cy="1381570"/>
            <a:chOff x="0" y="0"/>
            <a:chExt cx="1842094" cy="1842094"/>
          </a:xfrm>
        </p:grpSpPr>
        <p:sp>
          <p:nvSpPr>
            <p:cNvPr name="Freeform 6" id="6"/>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34714" y="234714"/>
              <a:ext cx="1372665" cy="137266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10" id="10"/>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01</a:t>
              </a:r>
            </a:p>
          </p:txBody>
        </p:sp>
      </p:grpSp>
      <p:grpSp>
        <p:nvGrpSpPr>
          <p:cNvPr name="Group 11" id="11"/>
          <p:cNvGrpSpPr/>
          <p:nvPr/>
        </p:nvGrpSpPr>
        <p:grpSpPr>
          <a:xfrm rot="0">
            <a:off x="6584097" y="2803877"/>
            <a:ext cx="1381570" cy="1381570"/>
            <a:chOff x="0" y="0"/>
            <a:chExt cx="1842094" cy="1842094"/>
          </a:xfrm>
        </p:grpSpPr>
        <p:sp>
          <p:nvSpPr>
            <p:cNvPr name="Freeform 12" id="12"/>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34714" y="234714"/>
              <a:ext cx="1372665" cy="137266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16" id="16"/>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02</a:t>
              </a:r>
            </a:p>
          </p:txBody>
        </p:sp>
      </p:grpSp>
      <p:grpSp>
        <p:nvGrpSpPr>
          <p:cNvPr name="Group 17" id="17"/>
          <p:cNvGrpSpPr/>
          <p:nvPr/>
        </p:nvGrpSpPr>
        <p:grpSpPr>
          <a:xfrm rot="0">
            <a:off x="6584097" y="4452147"/>
            <a:ext cx="1381570" cy="1381570"/>
            <a:chOff x="0" y="0"/>
            <a:chExt cx="1842094" cy="1842094"/>
          </a:xfrm>
        </p:grpSpPr>
        <p:sp>
          <p:nvSpPr>
            <p:cNvPr name="Freeform 18" id="18"/>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0">
              <a:off x="234714" y="234714"/>
              <a:ext cx="1372665" cy="137266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22" id="22"/>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03</a:t>
              </a:r>
            </a:p>
          </p:txBody>
        </p:sp>
      </p:grpSp>
      <p:sp>
        <p:nvSpPr>
          <p:cNvPr name="TextBox 23" id="23"/>
          <p:cNvSpPr txBox="true"/>
          <p:nvPr/>
        </p:nvSpPr>
        <p:spPr>
          <a:xfrm rot="0">
            <a:off x="1793815" y="4680465"/>
            <a:ext cx="3045306"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Mục tiêu</a:t>
            </a:r>
          </a:p>
        </p:txBody>
      </p:sp>
      <p:sp>
        <p:nvSpPr>
          <p:cNvPr name="Freeform 24" id="24"/>
          <p:cNvSpPr/>
          <p:nvPr/>
        </p:nvSpPr>
        <p:spPr>
          <a:xfrm flipH="false" flipV="false" rot="0">
            <a:off x="16196823" y="-2973629"/>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635325">
            <a:off x="-5456872" y="8417216"/>
            <a:ext cx="7907020" cy="6699403"/>
          </a:xfrm>
          <a:custGeom>
            <a:avLst/>
            <a:gdLst/>
            <a:ahLst/>
            <a:cxnLst/>
            <a:rect r="r" b="b" t="t" l="l"/>
            <a:pathLst>
              <a:path h="6699403" w="7907020">
                <a:moveTo>
                  <a:pt x="0" y="0"/>
                </a:moveTo>
                <a:lnTo>
                  <a:pt x="7907021" y="0"/>
                </a:lnTo>
                <a:lnTo>
                  <a:pt x="7907021" y="6699402"/>
                </a:lnTo>
                <a:lnTo>
                  <a:pt x="0" y="6699402"/>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grpSp>
        <p:nvGrpSpPr>
          <p:cNvPr name="Group 26" id="26"/>
          <p:cNvGrpSpPr/>
          <p:nvPr/>
        </p:nvGrpSpPr>
        <p:grpSpPr>
          <a:xfrm rot="0">
            <a:off x="6584097" y="6100418"/>
            <a:ext cx="1381570" cy="1381570"/>
            <a:chOff x="0" y="0"/>
            <a:chExt cx="1842094" cy="1842094"/>
          </a:xfrm>
        </p:grpSpPr>
        <p:sp>
          <p:nvSpPr>
            <p:cNvPr name="Freeform 27" id="27"/>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28" id="28"/>
            <p:cNvGrpSpPr/>
            <p:nvPr/>
          </p:nvGrpSpPr>
          <p:grpSpPr>
            <a:xfrm rot="0">
              <a:off x="234714" y="234714"/>
              <a:ext cx="1372665" cy="1372665"/>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31" id="31"/>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04</a:t>
              </a:r>
            </a:p>
          </p:txBody>
        </p:sp>
      </p:grpSp>
      <p:grpSp>
        <p:nvGrpSpPr>
          <p:cNvPr name="Group 32" id="32"/>
          <p:cNvGrpSpPr/>
          <p:nvPr/>
        </p:nvGrpSpPr>
        <p:grpSpPr>
          <a:xfrm rot="0">
            <a:off x="8453095" y="3003785"/>
            <a:ext cx="9384013" cy="981755"/>
            <a:chOff x="0" y="0"/>
            <a:chExt cx="12512017" cy="1309007"/>
          </a:xfrm>
        </p:grpSpPr>
        <p:sp>
          <p:nvSpPr>
            <p:cNvPr name="TextBox 33" id="33"/>
            <p:cNvSpPr txBox="true"/>
            <p:nvPr/>
          </p:nvSpPr>
          <p:spPr>
            <a:xfrm rot="0">
              <a:off x="0" y="793386"/>
              <a:ext cx="12512017" cy="515621"/>
            </a:xfrm>
            <a:prstGeom prst="rect">
              <a:avLst/>
            </a:prstGeom>
          </p:spPr>
          <p:txBody>
            <a:bodyPr anchor="t" rtlCol="false" tIns="0" lIns="0" bIns="0" rIns="0">
              <a:spAutoFit/>
            </a:bodyPr>
            <a:lstStyle/>
            <a:p>
              <a:pPr algn="l">
                <a:lnSpc>
                  <a:spcPts val="3359"/>
                </a:lnSpc>
              </a:pPr>
              <a:r>
                <a:rPr lang="en-US" sz="2399">
                  <a:solidFill>
                    <a:srgbClr val="5B7ABE"/>
                  </a:solidFill>
                  <a:latin typeface="Red Hat Display"/>
                  <a:ea typeface="Red Hat Display"/>
                  <a:cs typeface="Red Hat Display"/>
                  <a:sym typeface="Red Hat Display"/>
                </a:rPr>
                <a:t>để phát hiện mẫu, xu hướng bất thường</a:t>
              </a:r>
            </a:p>
          </p:txBody>
        </p:sp>
        <p:sp>
          <p:nvSpPr>
            <p:cNvPr name="TextBox 34" id="34"/>
            <p:cNvSpPr txBox="true"/>
            <p:nvPr/>
          </p:nvSpPr>
          <p:spPr>
            <a:xfrm rot="0">
              <a:off x="0" y="-9525"/>
              <a:ext cx="9881860" cy="572863"/>
            </a:xfrm>
            <a:prstGeom prst="rect">
              <a:avLst/>
            </a:prstGeom>
          </p:spPr>
          <p:txBody>
            <a:bodyPr anchor="t" rtlCol="false" tIns="0" lIns="0" bIns="0" rIns="0">
              <a:spAutoFit/>
            </a:bodyPr>
            <a:lstStyle/>
            <a:p>
              <a:pPr algn="l">
                <a:lnSpc>
                  <a:spcPts val="3483"/>
                </a:lnSpc>
              </a:pPr>
              <a:r>
                <a:rPr lang="en-US" b="true" sz="2799">
                  <a:solidFill>
                    <a:srgbClr val="2D2261"/>
                  </a:solidFill>
                  <a:latin typeface="Red Hat Display Bold"/>
                  <a:ea typeface="Red Hat Display Bold"/>
                  <a:cs typeface="Red Hat Display Bold"/>
                  <a:sym typeface="Red Hat Display Bold"/>
                </a:rPr>
                <a:t>Thực hành các kỹ thuật trực quan hóa</a:t>
              </a:r>
            </a:p>
          </p:txBody>
        </p:sp>
      </p:grpSp>
      <p:grpSp>
        <p:nvGrpSpPr>
          <p:cNvPr name="Group 35" id="35"/>
          <p:cNvGrpSpPr/>
          <p:nvPr/>
        </p:nvGrpSpPr>
        <p:grpSpPr>
          <a:xfrm rot="0">
            <a:off x="8453095" y="4652055"/>
            <a:ext cx="9384013" cy="981755"/>
            <a:chOff x="0" y="0"/>
            <a:chExt cx="12512017" cy="1309007"/>
          </a:xfrm>
        </p:grpSpPr>
        <p:sp>
          <p:nvSpPr>
            <p:cNvPr name="TextBox 36" id="36"/>
            <p:cNvSpPr txBox="true"/>
            <p:nvPr/>
          </p:nvSpPr>
          <p:spPr>
            <a:xfrm rot="0">
              <a:off x="0" y="793386"/>
              <a:ext cx="12512017" cy="515621"/>
            </a:xfrm>
            <a:prstGeom prst="rect">
              <a:avLst/>
            </a:prstGeom>
          </p:spPr>
          <p:txBody>
            <a:bodyPr anchor="t" rtlCol="false" tIns="0" lIns="0" bIns="0" rIns="0">
              <a:spAutoFit/>
            </a:bodyPr>
            <a:lstStyle/>
            <a:p>
              <a:pPr algn="l">
                <a:lnSpc>
                  <a:spcPts val="3359"/>
                </a:lnSpc>
              </a:pPr>
              <a:r>
                <a:rPr lang="en-US" sz="2399">
                  <a:solidFill>
                    <a:srgbClr val="5B7ABE"/>
                  </a:solidFill>
                  <a:latin typeface="Red Hat Display"/>
                  <a:ea typeface="Red Hat Display"/>
                  <a:cs typeface="Red Hat Display"/>
                  <a:sym typeface="Red Hat Display"/>
                </a:rPr>
                <a:t>Numpy, Pandas, Matplotlib,...</a:t>
              </a:r>
            </a:p>
          </p:txBody>
        </p:sp>
        <p:sp>
          <p:nvSpPr>
            <p:cNvPr name="TextBox 37" id="37"/>
            <p:cNvSpPr txBox="true"/>
            <p:nvPr/>
          </p:nvSpPr>
          <p:spPr>
            <a:xfrm rot="0">
              <a:off x="0" y="-9525"/>
              <a:ext cx="9881860" cy="572863"/>
            </a:xfrm>
            <a:prstGeom prst="rect">
              <a:avLst/>
            </a:prstGeom>
          </p:spPr>
          <p:txBody>
            <a:bodyPr anchor="t" rtlCol="false" tIns="0" lIns="0" bIns="0" rIns="0">
              <a:spAutoFit/>
            </a:bodyPr>
            <a:lstStyle/>
            <a:p>
              <a:pPr algn="l">
                <a:lnSpc>
                  <a:spcPts val="3483"/>
                </a:lnSpc>
              </a:pPr>
              <a:r>
                <a:rPr lang="en-US" b="true" sz="2799">
                  <a:solidFill>
                    <a:srgbClr val="2D2261"/>
                  </a:solidFill>
                  <a:latin typeface="Red Hat Display Bold"/>
                  <a:ea typeface="Red Hat Display Bold"/>
                  <a:cs typeface="Red Hat Display Bold"/>
                  <a:sym typeface="Red Hat Display Bold"/>
                </a:rPr>
                <a:t>Làm quen với các thư viện Python</a:t>
              </a:r>
            </a:p>
          </p:txBody>
        </p:sp>
      </p:grpSp>
      <p:grpSp>
        <p:nvGrpSpPr>
          <p:cNvPr name="Group 38" id="38"/>
          <p:cNvGrpSpPr/>
          <p:nvPr/>
        </p:nvGrpSpPr>
        <p:grpSpPr>
          <a:xfrm rot="0">
            <a:off x="8453095" y="6252935"/>
            <a:ext cx="9384013" cy="981755"/>
            <a:chOff x="0" y="0"/>
            <a:chExt cx="12512017" cy="1309007"/>
          </a:xfrm>
        </p:grpSpPr>
        <p:sp>
          <p:nvSpPr>
            <p:cNvPr name="TextBox 39" id="39"/>
            <p:cNvSpPr txBox="true"/>
            <p:nvPr/>
          </p:nvSpPr>
          <p:spPr>
            <a:xfrm rot="0">
              <a:off x="0" y="793386"/>
              <a:ext cx="12512017" cy="515621"/>
            </a:xfrm>
            <a:prstGeom prst="rect">
              <a:avLst/>
            </a:prstGeom>
          </p:spPr>
          <p:txBody>
            <a:bodyPr anchor="t" rtlCol="false" tIns="0" lIns="0" bIns="0" rIns="0">
              <a:spAutoFit/>
            </a:bodyPr>
            <a:lstStyle/>
            <a:p>
              <a:pPr algn="l">
                <a:lnSpc>
                  <a:spcPts val="3359"/>
                </a:lnSpc>
              </a:pPr>
              <a:r>
                <a:rPr lang="en-US" sz="2399">
                  <a:solidFill>
                    <a:srgbClr val="5B7ABE"/>
                  </a:solidFill>
                  <a:latin typeface="Red Hat Display"/>
                  <a:ea typeface="Red Hat Display"/>
                  <a:cs typeface="Red Hat Display"/>
                  <a:sym typeface="Red Hat Display"/>
                </a:rPr>
                <a:t>giá trị thiếu xót, trùng lặp, ngoại lai, không nhất quán,...</a:t>
              </a:r>
            </a:p>
          </p:txBody>
        </p:sp>
        <p:sp>
          <p:nvSpPr>
            <p:cNvPr name="TextBox 40" id="40"/>
            <p:cNvSpPr txBox="true"/>
            <p:nvPr/>
          </p:nvSpPr>
          <p:spPr>
            <a:xfrm rot="0">
              <a:off x="0" y="-9525"/>
              <a:ext cx="9881860" cy="572863"/>
            </a:xfrm>
            <a:prstGeom prst="rect">
              <a:avLst/>
            </a:prstGeom>
          </p:spPr>
          <p:txBody>
            <a:bodyPr anchor="t" rtlCol="false" tIns="0" lIns="0" bIns="0" rIns="0">
              <a:spAutoFit/>
            </a:bodyPr>
            <a:lstStyle/>
            <a:p>
              <a:pPr algn="l">
                <a:lnSpc>
                  <a:spcPts val="3483"/>
                </a:lnSpc>
              </a:pPr>
              <a:r>
                <a:rPr lang="en-US" b="true" sz="2799">
                  <a:solidFill>
                    <a:srgbClr val="2D2261"/>
                  </a:solidFill>
                  <a:latin typeface="Red Hat Display Bold"/>
                  <a:ea typeface="Red Hat Display Bold"/>
                  <a:cs typeface="Red Hat Display Bold"/>
                  <a:sym typeface="Red Hat Display Bold"/>
                </a:rPr>
                <a:t>Nhận diện các vấn đề xoay quanh dữ liệu</a:t>
              </a:r>
            </a:p>
          </p:txBody>
        </p:sp>
      </p:grpSp>
      <p:grpSp>
        <p:nvGrpSpPr>
          <p:cNvPr name="Group 41" id="41"/>
          <p:cNvGrpSpPr/>
          <p:nvPr/>
        </p:nvGrpSpPr>
        <p:grpSpPr>
          <a:xfrm rot="0">
            <a:off x="6584097" y="7748688"/>
            <a:ext cx="1381570" cy="1381570"/>
            <a:chOff x="0" y="0"/>
            <a:chExt cx="1842094" cy="1842094"/>
          </a:xfrm>
        </p:grpSpPr>
        <p:sp>
          <p:nvSpPr>
            <p:cNvPr name="Freeform 42" id="42"/>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43" id="43"/>
            <p:cNvGrpSpPr/>
            <p:nvPr/>
          </p:nvGrpSpPr>
          <p:grpSpPr>
            <a:xfrm rot="0">
              <a:off x="234714" y="234714"/>
              <a:ext cx="1372665" cy="1372665"/>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5" id="45"/>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46" id="46"/>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05</a:t>
              </a:r>
            </a:p>
          </p:txBody>
        </p:sp>
      </p:grpSp>
      <p:grpSp>
        <p:nvGrpSpPr>
          <p:cNvPr name="Group 47" id="47"/>
          <p:cNvGrpSpPr/>
          <p:nvPr/>
        </p:nvGrpSpPr>
        <p:grpSpPr>
          <a:xfrm rot="0">
            <a:off x="8453095" y="7853815"/>
            <a:ext cx="9384013" cy="981755"/>
            <a:chOff x="0" y="0"/>
            <a:chExt cx="12512017" cy="1309007"/>
          </a:xfrm>
        </p:grpSpPr>
        <p:sp>
          <p:nvSpPr>
            <p:cNvPr name="TextBox 48" id="48"/>
            <p:cNvSpPr txBox="true"/>
            <p:nvPr/>
          </p:nvSpPr>
          <p:spPr>
            <a:xfrm rot="0">
              <a:off x="0" y="793386"/>
              <a:ext cx="12512017" cy="515621"/>
            </a:xfrm>
            <a:prstGeom prst="rect">
              <a:avLst/>
            </a:prstGeom>
          </p:spPr>
          <p:txBody>
            <a:bodyPr anchor="t" rtlCol="false" tIns="0" lIns="0" bIns="0" rIns="0">
              <a:spAutoFit/>
            </a:bodyPr>
            <a:lstStyle/>
            <a:p>
              <a:pPr algn="l">
                <a:lnSpc>
                  <a:spcPts val="3359"/>
                </a:lnSpc>
              </a:pPr>
              <a:r>
                <a:rPr lang="en-US" sz="2399">
                  <a:solidFill>
                    <a:srgbClr val="5B7ABE"/>
                  </a:solidFill>
                  <a:latin typeface="Red Hat Display"/>
                  <a:ea typeface="Red Hat Display"/>
                  <a:cs typeface="Red Hat Display"/>
                  <a:sym typeface="Red Hat Display"/>
                </a:rPr>
                <a:t>phân tích chuyên sâu hoặc mô hình dự đoán.</a:t>
              </a:r>
            </a:p>
          </p:txBody>
        </p:sp>
        <p:sp>
          <p:nvSpPr>
            <p:cNvPr name="TextBox 49" id="49"/>
            <p:cNvSpPr txBox="true"/>
            <p:nvPr/>
          </p:nvSpPr>
          <p:spPr>
            <a:xfrm rot="0">
              <a:off x="0" y="-9525"/>
              <a:ext cx="9881860" cy="572863"/>
            </a:xfrm>
            <a:prstGeom prst="rect">
              <a:avLst/>
            </a:prstGeom>
          </p:spPr>
          <p:txBody>
            <a:bodyPr anchor="t" rtlCol="false" tIns="0" lIns="0" bIns="0" rIns="0">
              <a:spAutoFit/>
            </a:bodyPr>
            <a:lstStyle/>
            <a:p>
              <a:pPr algn="l">
                <a:lnSpc>
                  <a:spcPts val="3483"/>
                </a:lnSpc>
              </a:pPr>
              <a:r>
                <a:rPr lang="en-US" b="true" sz="2799">
                  <a:solidFill>
                    <a:srgbClr val="2D2261"/>
                  </a:solidFill>
                  <a:latin typeface="Red Hat Display Bold"/>
                  <a:ea typeface="Red Hat Display Bold"/>
                  <a:cs typeface="Red Hat Display Bold"/>
                  <a:sym typeface="Red Hat Display Bold"/>
                </a:rPr>
                <a:t>Đặt nền tảng cho</a:t>
              </a:r>
            </a:p>
          </p:txBody>
        </p:sp>
      </p:grpSp>
      <p:sp>
        <p:nvSpPr>
          <p:cNvPr name="AutoShape 50" id="50"/>
          <p:cNvSpPr/>
          <p:nvPr/>
        </p:nvSpPr>
        <p:spPr>
          <a:xfrm flipV="true">
            <a:off x="4839121" y="1952151"/>
            <a:ext cx="1842526" cy="3191349"/>
          </a:xfrm>
          <a:prstGeom prst="line">
            <a:avLst/>
          </a:prstGeom>
          <a:ln cap="flat" w="38100">
            <a:solidFill>
              <a:srgbClr val="000000"/>
            </a:solidFill>
            <a:prstDash val="solid"/>
            <a:headEnd type="none" len="sm" w="sm"/>
            <a:tailEnd type="none" len="sm" w="sm"/>
          </a:ln>
        </p:spPr>
      </p:sp>
      <p:sp>
        <p:nvSpPr>
          <p:cNvPr name="AutoShape 51" id="51"/>
          <p:cNvSpPr/>
          <p:nvPr/>
        </p:nvSpPr>
        <p:spPr>
          <a:xfrm flipV="true">
            <a:off x="4839121" y="3422473"/>
            <a:ext cx="1830186" cy="1721027"/>
          </a:xfrm>
          <a:prstGeom prst="line">
            <a:avLst/>
          </a:prstGeom>
          <a:ln cap="flat" w="38100">
            <a:solidFill>
              <a:srgbClr val="000000"/>
            </a:solidFill>
            <a:prstDash val="solid"/>
            <a:headEnd type="none" len="sm" w="sm"/>
            <a:tailEnd type="none" len="sm" w="sm"/>
          </a:ln>
        </p:spPr>
      </p:sp>
      <p:sp>
        <p:nvSpPr>
          <p:cNvPr name="AutoShape 52" id="52"/>
          <p:cNvSpPr/>
          <p:nvPr/>
        </p:nvSpPr>
        <p:spPr>
          <a:xfrm>
            <a:off x="4839121" y="5143500"/>
            <a:ext cx="1940013" cy="36203"/>
          </a:xfrm>
          <a:prstGeom prst="line">
            <a:avLst/>
          </a:prstGeom>
          <a:ln cap="flat" w="38100">
            <a:solidFill>
              <a:srgbClr val="000000"/>
            </a:solidFill>
            <a:prstDash val="solid"/>
            <a:headEnd type="none" len="sm" w="sm"/>
            <a:tailEnd type="none" len="sm" w="sm"/>
          </a:ln>
        </p:spPr>
      </p:sp>
      <p:sp>
        <p:nvSpPr>
          <p:cNvPr name="AutoShape 53" id="53"/>
          <p:cNvSpPr/>
          <p:nvPr/>
        </p:nvSpPr>
        <p:spPr>
          <a:xfrm>
            <a:off x="4839121" y="5186073"/>
            <a:ext cx="1744976" cy="1605130"/>
          </a:xfrm>
          <a:prstGeom prst="line">
            <a:avLst/>
          </a:prstGeom>
          <a:ln cap="flat" w="38100">
            <a:solidFill>
              <a:srgbClr val="000000"/>
            </a:solidFill>
            <a:prstDash val="solid"/>
            <a:headEnd type="none" len="sm" w="sm"/>
            <a:tailEnd type="none" len="sm" w="sm"/>
          </a:ln>
        </p:spPr>
      </p:sp>
      <p:sp>
        <p:nvSpPr>
          <p:cNvPr name="AutoShape 54" id="54"/>
          <p:cNvSpPr/>
          <p:nvPr/>
        </p:nvSpPr>
        <p:spPr>
          <a:xfrm>
            <a:off x="4839121" y="5143500"/>
            <a:ext cx="1683750" cy="3239486"/>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645218" y="1386963"/>
            <a:ext cx="8994142" cy="728158"/>
          </a:xfrm>
          <a:prstGeom prst="rect">
            <a:avLst/>
          </a:prstGeom>
        </p:spPr>
        <p:txBody>
          <a:bodyPr anchor="t" rtlCol="false" tIns="0" lIns="0" bIns="0" rIns="0">
            <a:spAutoFit/>
          </a:bodyPr>
          <a:lstStyle/>
          <a:p>
            <a:pPr algn="ctr">
              <a:lnSpc>
                <a:spcPts val="6065"/>
              </a:lnSpc>
            </a:pPr>
            <a:r>
              <a:rPr lang="en-US" b="true" sz="4332">
                <a:solidFill>
                  <a:srgbClr val="2D2261"/>
                </a:solidFill>
                <a:latin typeface="Red Hat Display Bold"/>
                <a:ea typeface="Red Hat Display Bold"/>
                <a:cs typeface="Red Hat Display Bold"/>
                <a:sym typeface="Red Hat Display Bold"/>
              </a:rPr>
              <a:t>Cấu Trúc Bài Thực Hành</a:t>
            </a:r>
          </a:p>
        </p:txBody>
      </p:sp>
      <p:grpSp>
        <p:nvGrpSpPr>
          <p:cNvPr name="Group 3" id="3"/>
          <p:cNvGrpSpPr/>
          <p:nvPr/>
        </p:nvGrpSpPr>
        <p:grpSpPr>
          <a:xfrm rot="0">
            <a:off x="2281895" y="3949509"/>
            <a:ext cx="4061528" cy="4589884"/>
            <a:chOff x="0" y="0"/>
            <a:chExt cx="1069703" cy="1208858"/>
          </a:xfrm>
        </p:grpSpPr>
        <p:sp>
          <p:nvSpPr>
            <p:cNvPr name="Freeform 4" id="4"/>
            <p:cNvSpPr/>
            <p:nvPr/>
          </p:nvSpPr>
          <p:spPr>
            <a:xfrm flipH="false" flipV="false" rot="0">
              <a:off x="0" y="0"/>
              <a:ext cx="1069703" cy="1208858"/>
            </a:xfrm>
            <a:custGeom>
              <a:avLst/>
              <a:gdLst/>
              <a:ahLst/>
              <a:cxnLst/>
              <a:rect r="r" b="b" t="t" l="l"/>
              <a:pathLst>
                <a:path h="1208858" w="1069703">
                  <a:moveTo>
                    <a:pt x="57185" y="0"/>
                  </a:moveTo>
                  <a:lnTo>
                    <a:pt x="1012518" y="0"/>
                  </a:lnTo>
                  <a:cubicBezTo>
                    <a:pt x="1027684" y="0"/>
                    <a:pt x="1042230" y="6025"/>
                    <a:pt x="1052954" y="16749"/>
                  </a:cubicBezTo>
                  <a:cubicBezTo>
                    <a:pt x="1063678" y="27473"/>
                    <a:pt x="1069703" y="42018"/>
                    <a:pt x="1069703" y="57185"/>
                  </a:cubicBezTo>
                  <a:lnTo>
                    <a:pt x="1069703" y="1151674"/>
                  </a:lnTo>
                  <a:cubicBezTo>
                    <a:pt x="1069703" y="1183256"/>
                    <a:pt x="1044100" y="1208858"/>
                    <a:pt x="1012518" y="1208858"/>
                  </a:cubicBezTo>
                  <a:lnTo>
                    <a:pt x="57185" y="1208858"/>
                  </a:lnTo>
                  <a:cubicBezTo>
                    <a:pt x="42018" y="1208858"/>
                    <a:pt x="27473" y="1202834"/>
                    <a:pt x="16749" y="1192109"/>
                  </a:cubicBezTo>
                  <a:cubicBezTo>
                    <a:pt x="6025" y="1181385"/>
                    <a:pt x="0" y="1166840"/>
                    <a:pt x="0" y="1151674"/>
                  </a:cubicBezTo>
                  <a:lnTo>
                    <a:pt x="0" y="57185"/>
                  </a:lnTo>
                  <a:cubicBezTo>
                    <a:pt x="0" y="42018"/>
                    <a:pt x="6025" y="27473"/>
                    <a:pt x="16749" y="16749"/>
                  </a:cubicBezTo>
                  <a:cubicBezTo>
                    <a:pt x="27473" y="6025"/>
                    <a:pt x="42018" y="0"/>
                    <a:pt x="57185" y="0"/>
                  </a:cubicBezTo>
                  <a:close/>
                </a:path>
              </a:pathLst>
            </a:custGeom>
            <a:solidFill>
              <a:srgbClr val="ECE1D7"/>
            </a:solidFill>
          </p:spPr>
        </p:sp>
        <p:sp>
          <p:nvSpPr>
            <p:cNvPr name="TextBox 5" id="5"/>
            <p:cNvSpPr txBox="true"/>
            <p:nvPr/>
          </p:nvSpPr>
          <p:spPr>
            <a:xfrm>
              <a:off x="0" y="-47625"/>
              <a:ext cx="1069703" cy="1256483"/>
            </a:xfrm>
            <a:prstGeom prst="rect">
              <a:avLst/>
            </a:prstGeom>
          </p:spPr>
          <p:txBody>
            <a:bodyPr anchor="ctr" rtlCol="false" tIns="50800" lIns="50800" bIns="50800" rIns="50800"/>
            <a:lstStyle/>
            <a:p>
              <a:pPr algn="ctr">
                <a:lnSpc>
                  <a:spcPts val="3032"/>
                </a:lnSpc>
              </a:pPr>
            </a:p>
          </p:txBody>
        </p:sp>
      </p:grpSp>
      <p:grpSp>
        <p:nvGrpSpPr>
          <p:cNvPr name="Group 6" id="6"/>
          <p:cNvGrpSpPr/>
          <p:nvPr/>
        </p:nvGrpSpPr>
        <p:grpSpPr>
          <a:xfrm rot="0">
            <a:off x="7111525" y="3949509"/>
            <a:ext cx="4061528" cy="4589884"/>
            <a:chOff x="0" y="0"/>
            <a:chExt cx="1069703" cy="1208858"/>
          </a:xfrm>
        </p:grpSpPr>
        <p:sp>
          <p:nvSpPr>
            <p:cNvPr name="Freeform 7" id="7"/>
            <p:cNvSpPr/>
            <p:nvPr/>
          </p:nvSpPr>
          <p:spPr>
            <a:xfrm flipH="false" flipV="false" rot="0">
              <a:off x="0" y="0"/>
              <a:ext cx="1069703" cy="1208858"/>
            </a:xfrm>
            <a:custGeom>
              <a:avLst/>
              <a:gdLst/>
              <a:ahLst/>
              <a:cxnLst/>
              <a:rect r="r" b="b" t="t" l="l"/>
              <a:pathLst>
                <a:path h="1208858" w="1069703">
                  <a:moveTo>
                    <a:pt x="57185" y="0"/>
                  </a:moveTo>
                  <a:lnTo>
                    <a:pt x="1012518" y="0"/>
                  </a:lnTo>
                  <a:cubicBezTo>
                    <a:pt x="1027684" y="0"/>
                    <a:pt x="1042230" y="6025"/>
                    <a:pt x="1052954" y="16749"/>
                  </a:cubicBezTo>
                  <a:cubicBezTo>
                    <a:pt x="1063678" y="27473"/>
                    <a:pt x="1069703" y="42018"/>
                    <a:pt x="1069703" y="57185"/>
                  </a:cubicBezTo>
                  <a:lnTo>
                    <a:pt x="1069703" y="1151674"/>
                  </a:lnTo>
                  <a:cubicBezTo>
                    <a:pt x="1069703" y="1183256"/>
                    <a:pt x="1044100" y="1208858"/>
                    <a:pt x="1012518" y="1208858"/>
                  </a:cubicBezTo>
                  <a:lnTo>
                    <a:pt x="57185" y="1208858"/>
                  </a:lnTo>
                  <a:cubicBezTo>
                    <a:pt x="42018" y="1208858"/>
                    <a:pt x="27473" y="1202834"/>
                    <a:pt x="16749" y="1192109"/>
                  </a:cubicBezTo>
                  <a:cubicBezTo>
                    <a:pt x="6025" y="1181385"/>
                    <a:pt x="0" y="1166840"/>
                    <a:pt x="0" y="1151674"/>
                  </a:cubicBezTo>
                  <a:lnTo>
                    <a:pt x="0" y="57185"/>
                  </a:lnTo>
                  <a:cubicBezTo>
                    <a:pt x="0" y="42018"/>
                    <a:pt x="6025" y="27473"/>
                    <a:pt x="16749" y="16749"/>
                  </a:cubicBezTo>
                  <a:cubicBezTo>
                    <a:pt x="27473" y="6025"/>
                    <a:pt x="42018" y="0"/>
                    <a:pt x="57185" y="0"/>
                  </a:cubicBezTo>
                  <a:close/>
                </a:path>
              </a:pathLst>
            </a:custGeom>
            <a:solidFill>
              <a:srgbClr val="ECE1D7"/>
            </a:solidFill>
          </p:spPr>
        </p:sp>
        <p:sp>
          <p:nvSpPr>
            <p:cNvPr name="TextBox 8" id="8"/>
            <p:cNvSpPr txBox="true"/>
            <p:nvPr/>
          </p:nvSpPr>
          <p:spPr>
            <a:xfrm>
              <a:off x="0" y="-47625"/>
              <a:ext cx="1069703" cy="1256483"/>
            </a:xfrm>
            <a:prstGeom prst="rect">
              <a:avLst/>
            </a:prstGeom>
          </p:spPr>
          <p:txBody>
            <a:bodyPr anchor="ctr" rtlCol="false" tIns="50800" lIns="50800" bIns="50800" rIns="50800"/>
            <a:lstStyle/>
            <a:p>
              <a:pPr algn="ctr">
                <a:lnSpc>
                  <a:spcPts val="3032"/>
                </a:lnSpc>
              </a:pPr>
            </a:p>
          </p:txBody>
        </p:sp>
      </p:grpSp>
      <p:grpSp>
        <p:nvGrpSpPr>
          <p:cNvPr name="Group 9" id="9"/>
          <p:cNvGrpSpPr/>
          <p:nvPr/>
        </p:nvGrpSpPr>
        <p:grpSpPr>
          <a:xfrm rot="0">
            <a:off x="11944577" y="3949509"/>
            <a:ext cx="4061528" cy="4589884"/>
            <a:chOff x="0" y="0"/>
            <a:chExt cx="1069703" cy="1208858"/>
          </a:xfrm>
        </p:grpSpPr>
        <p:sp>
          <p:nvSpPr>
            <p:cNvPr name="Freeform 10" id="10"/>
            <p:cNvSpPr/>
            <p:nvPr/>
          </p:nvSpPr>
          <p:spPr>
            <a:xfrm flipH="false" flipV="false" rot="0">
              <a:off x="0" y="0"/>
              <a:ext cx="1069703" cy="1208858"/>
            </a:xfrm>
            <a:custGeom>
              <a:avLst/>
              <a:gdLst/>
              <a:ahLst/>
              <a:cxnLst/>
              <a:rect r="r" b="b" t="t" l="l"/>
              <a:pathLst>
                <a:path h="1208858" w="1069703">
                  <a:moveTo>
                    <a:pt x="57185" y="0"/>
                  </a:moveTo>
                  <a:lnTo>
                    <a:pt x="1012518" y="0"/>
                  </a:lnTo>
                  <a:cubicBezTo>
                    <a:pt x="1027684" y="0"/>
                    <a:pt x="1042230" y="6025"/>
                    <a:pt x="1052954" y="16749"/>
                  </a:cubicBezTo>
                  <a:cubicBezTo>
                    <a:pt x="1063678" y="27473"/>
                    <a:pt x="1069703" y="42018"/>
                    <a:pt x="1069703" y="57185"/>
                  </a:cubicBezTo>
                  <a:lnTo>
                    <a:pt x="1069703" y="1151674"/>
                  </a:lnTo>
                  <a:cubicBezTo>
                    <a:pt x="1069703" y="1183256"/>
                    <a:pt x="1044100" y="1208858"/>
                    <a:pt x="1012518" y="1208858"/>
                  </a:cubicBezTo>
                  <a:lnTo>
                    <a:pt x="57185" y="1208858"/>
                  </a:lnTo>
                  <a:cubicBezTo>
                    <a:pt x="42018" y="1208858"/>
                    <a:pt x="27473" y="1202834"/>
                    <a:pt x="16749" y="1192109"/>
                  </a:cubicBezTo>
                  <a:cubicBezTo>
                    <a:pt x="6025" y="1181385"/>
                    <a:pt x="0" y="1166840"/>
                    <a:pt x="0" y="1151674"/>
                  </a:cubicBezTo>
                  <a:lnTo>
                    <a:pt x="0" y="57185"/>
                  </a:lnTo>
                  <a:cubicBezTo>
                    <a:pt x="0" y="42018"/>
                    <a:pt x="6025" y="27473"/>
                    <a:pt x="16749" y="16749"/>
                  </a:cubicBezTo>
                  <a:cubicBezTo>
                    <a:pt x="27473" y="6025"/>
                    <a:pt x="42018" y="0"/>
                    <a:pt x="57185" y="0"/>
                  </a:cubicBezTo>
                  <a:close/>
                </a:path>
              </a:pathLst>
            </a:custGeom>
            <a:solidFill>
              <a:srgbClr val="ECE1D7"/>
            </a:solidFill>
          </p:spPr>
        </p:sp>
        <p:sp>
          <p:nvSpPr>
            <p:cNvPr name="TextBox 11" id="11"/>
            <p:cNvSpPr txBox="true"/>
            <p:nvPr/>
          </p:nvSpPr>
          <p:spPr>
            <a:xfrm>
              <a:off x="0" y="-47625"/>
              <a:ext cx="1069703" cy="1256483"/>
            </a:xfrm>
            <a:prstGeom prst="rect">
              <a:avLst/>
            </a:prstGeom>
          </p:spPr>
          <p:txBody>
            <a:bodyPr anchor="ctr" rtlCol="false" tIns="50800" lIns="50800" bIns="50800" rIns="50800"/>
            <a:lstStyle/>
            <a:p>
              <a:pPr algn="ctr">
                <a:lnSpc>
                  <a:spcPts val="3032"/>
                </a:lnSpc>
              </a:pPr>
            </a:p>
          </p:txBody>
        </p:sp>
      </p:grpSp>
      <p:grpSp>
        <p:nvGrpSpPr>
          <p:cNvPr name="Group 12" id="12"/>
          <p:cNvGrpSpPr/>
          <p:nvPr/>
        </p:nvGrpSpPr>
        <p:grpSpPr>
          <a:xfrm rot="0">
            <a:off x="2281895" y="3016101"/>
            <a:ext cx="4061528" cy="1866815"/>
            <a:chOff x="0" y="0"/>
            <a:chExt cx="1069703" cy="491672"/>
          </a:xfrm>
        </p:grpSpPr>
        <p:sp>
          <p:nvSpPr>
            <p:cNvPr name="Freeform 13" id="13"/>
            <p:cNvSpPr/>
            <p:nvPr/>
          </p:nvSpPr>
          <p:spPr>
            <a:xfrm flipH="false" flipV="false" rot="0">
              <a:off x="0" y="0"/>
              <a:ext cx="1069703" cy="491672"/>
            </a:xfrm>
            <a:custGeom>
              <a:avLst/>
              <a:gdLst/>
              <a:ahLst/>
              <a:cxnLst/>
              <a:rect r="r" b="b" t="t" l="l"/>
              <a:pathLst>
                <a:path h="491672" w="1069703">
                  <a:moveTo>
                    <a:pt x="57185" y="0"/>
                  </a:moveTo>
                  <a:lnTo>
                    <a:pt x="1012518" y="0"/>
                  </a:lnTo>
                  <a:cubicBezTo>
                    <a:pt x="1027684" y="0"/>
                    <a:pt x="1042230" y="6025"/>
                    <a:pt x="1052954" y="16749"/>
                  </a:cubicBezTo>
                  <a:cubicBezTo>
                    <a:pt x="1063678" y="27473"/>
                    <a:pt x="1069703" y="42018"/>
                    <a:pt x="1069703" y="57185"/>
                  </a:cubicBezTo>
                  <a:lnTo>
                    <a:pt x="1069703" y="434487"/>
                  </a:lnTo>
                  <a:cubicBezTo>
                    <a:pt x="1069703" y="466069"/>
                    <a:pt x="1044100" y="491672"/>
                    <a:pt x="1012518" y="491672"/>
                  </a:cubicBezTo>
                  <a:lnTo>
                    <a:pt x="57185" y="491672"/>
                  </a:lnTo>
                  <a:cubicBezTo>
                    <a:pt x="42018" y="491672"/>
                    <a:pt x="27473" y="485647"/>
                    <a:pt x="16749" y="474923"/>
                  </a:cubicBezTo>
                  <a:cubicBezTo>
                    <a:pt x="6025" y="464198"/>
                    <a:pt x="0" y="449653"/>
                    <a:pt x="0" y="434487"/>
                  </a:cubicBezTo>
                  <a:lnTo>
                    <a:pt x="0" y="57185"/>
                  </a:lnTo>
                  <a:cubicBezTo>
                    <a:pt x="0" y="42018"/>
                    <a:pt x="6025" y="27473"/>
                    <a:pt x="16749" y="16749"/>
                  </a:cubicBezTo>
                  <a:cubicBezTo>
                    <a:pt x="27473" y="6025"/>
                    <a:pt x="42018" y="0"/>
                    <a:pt x="57185" y="0"/>
                  </a:cubicBezTo>
                  <a:close/>
                </a:path>
              </a:pathLst>
            </a:custGeom>
            <a:solidFill>
              <a:srgbClr val="5B7ABE"/>
            </a:solidFill>
          </p:spPr>
        </p:sp>
        <p:sp>
          <p:nvSpPr>
            <p:cNvPr name="TextBox 14" id="14"/>
            <p:cNvSpPr txBox="true"/>
            <p:nvPr/>
          </p:nvSpPr>
          <p:spPr>
            <a:xfrm>
              <a:off x="0" y="-47625"/>
              <a:ext cx="1069703" cy="539297"/>
            </a:xfrm>
            <a:prstGeom prst="rect">
              <a:avLst/>
            </a:prstGeom>
          </p:spPr>
          <p:txBody>
            <a:bodyPr anchor="ctr" rtlCol="false" tIns="50800" lIns="50800" bIns="50800" rIns="50800"/>
            <a:lstStyle/>
            <a:p>
              <a:pPr algn="ctr">
                <a:lnSpc>
                  <a:spcPts val="3032"/>
                </a:lnSpc>
              </a:pPr>
            </a:p>
          </p:txBody>
        </p:sp>
      </p:grpSp>
      <p:grpSp>
        <p:nvGrpSpPr>
          <p:cNvPr name="Group 15" id="15"/>
          <p:cNvGrpSpPr/>
          <p:nvPr/>
        </p:nvGrpSpPr>
        <p:grpSpPr>
          <a:xfrm rot="0">
            <a:off x="7111525" y="3016101"/>
            <a:ext cx="4061528" cy="1866815"/>
            <a:chOff x="0" y="0"/>
            <a:chExt cx="1069703" cy="491672"/>
          </a:xfrm>
        </p:grpSpPr>
        <p:sp>
          <p:nvSpPr>
            <p:cNvPr name="Freeform 16" id="16"/>
            <p:cNvSpPr/>
            <p:nvPr/>
          </p:nvSpPr>
          <p:spPr>
            <a:xfrm flipH="false" flipV="false" rot="0">
              <a:off x="0" y="0"/>
              <a:ext cx="1069703" cy="491672"/>
            </a:xfrm>
            <a:custGeom>
              <a:avLst/>
              <a:gdLst/>
              <a:ahLst/>
              <a:cxnLst/>
              <a:rect r="r" b="b" t="t" l="l"/>
              <a:pathLst>
                <a:path h="491672" w="1069703">
                  <a:moveTo>
                    <a:pt x="57185" y="0"/>
                  </a:moveTo>
                  <a:lnTo>
                    <a:pt x="1012518" y="0"/>
                  </a:lnTo>
                  <a:cubicBezTo>
                    <a:pt x="1027684" y="0"/>
                    <a:pt x="1042230" y="6025"/>
                    <a:pt x="1052954" y="16749"/>
                  </a:cubicBezTo>
                  <a:cubicBezTo>
                    <a:pt x="1063678" y="27473"/>
                    <a:pt x="1069703" y="42018"/>
                    <a:pt x="1069703" y="57185"/>
                  </a:cubicBezTo>
                  <a:lnTo>
                    <a:pt x="1069703" y="434487"/>
                  </a:lnTo>
                  <a:cubicBezTo>
                    <a:pt x="1069703" y="466069"/>
                    <a:pt x="1044100" y="491672"/>
                    <a:pt x="1012518" y="491672"/>
                  </a:cubicBezTo>
                  <a:lnTo>
                    <a:pt x="57185" y="491672"/>
                  </a:lnTo>
                  <a:cubicBezTo>
                    <a:pt x="42018" y="491672"/>
                    <a:pt x="27473" y="485647"/>
                    <a:pt x="16749" y="474923"/>
                  </a:cubicBezTo>
                  <a:cubicBezTo>
                    <a:pt x="6025" y="464198"/>
                    <a:pt x="0" y="449653"/>
                    <a:pt x="0" y="434487"/>
                  </a:cubicBezTo>
                  <a:lnTo>
                    <a:pt x="0" y="57185"/>
                  </a:lnTo>
                  <a:cubicBezTo>
                    <a:pt x="0" y="42018"/>
                    <a:pt x="6025" y="27473"/>
                    <a:pt x="16749" y="16749"/>
                  </a:cubicBezTo>
                  <a:cubicBezTo>
                    <a:pt x="27473" y="6025"/>
                    <a:pt x="42018" y="0"/>
                    <a:pt x="57185" y="0"/>
                  </a:cubicBezTo>
                  <a:close/>
                </a:path>
              </a:pathLst>
            </a:custGeom>
            <a:solidFill>
              <a:srgbClr val="5B7ABE"/>
            </a:solidFill>
          </p:spPr>
        </p:sp>
        <p:sp>
          <p:nvSpPr>
            <p:cNvPr name="TextBox 17" id="17"/>
            <p:cNvSpPr txBox="true"/>
            <p:nvPr/>
          </p:nvSpPr>
          <p:spPr>
            <a:xfrm>
              <a:off x="0" y="-47625"/>
              <a:ext cx="1069703" cy="539297"/>
            </a:xfrm>
            <a:prstGeom prst="rect">
              <a:avLst/>
            </a:prstGeom>
          </p:spPr>
          <p:txBody>
            <a:bodyPr anchor="ctr" rtlCol="false" tIns="50800" lIns="50800" bIns="50800" rIns="50800"/>
            <a:lstStyle/>
            <a:p>
              <a:pPr algn="ctr">
                <a:lnSpc>
                  <a:spcPts val="3032"/>
                </a:lnSpc>
              </a:pPr>
            </a:p>
          </p:txBody>
        </p:sp>
      </p:grpSp>
      <p:grpSp>
        <p:nvGrpSpPr>
          <p:cNvPr name="Group 18" id="18"/>
          <p:cNvGrpSpPr/>
          <p:nvPr/>
        </p:nvGrpSpPr>
        <p:grpSpPr>
          <a:xfrm rot="0">
            <a:off x="11944577" y="3016101"/>
            <a:ext cx="4061528" cy="1866815"/>
            <a:chOff x="0" y="0"/>
            <a:chExt cx="1069703" cy="491672"/>
          </a:xfrm>
        </p:grpSpPr>
        <p:sp>
          <p:nvSpPr>
            <p:cNvPr name="Freeform 19" id="19"/>
            <p:cNvSpPr/>
            <p:nvPr/>
          </p:nvSpPr>
          <p:spPr>
            <a:xfrm flipH="false" flipV="false" rot="0">
              <a:off x="0" y="0"/>
              <a:ext cx="1069703" cy="491672"/>
            </a:xfrm>
            <a:custGeom>
              <a:avLst/>
              <a:gdLst/>
              <a:ahLst/>
              <a:cxnLst/>
              <a:rect r="r" b="b" t="t" l="l"/>
              <a:pathLst>
                <a:path h="491672" w="1069703">
                  <a:moveTo>
                    <a:pt x="57185" y="0"/>
                  </a:moveTo>
                  <a:lnTo>
                    <a:pt x="1012518" y="0"/>
                  </a:lnTo>
                  <a:cubicBezTo>
                    <a:pt x="1027684" y="0"/>
                    <a:pt x="1042230" y="6025"/>
                    <a:pt x="1052954" y="16749"/>
                  </a:cubicBezTo>
                  <a:cubicBezTo>
                    <a:pt x="1063678" y="27473"/>
                    <a:pt x="1069703" y="42018"/>
                    <a:pt x="1069703" y="57185"/>
                  </a:cubicBezTo>
                  <a:lnTo>
                    <a:pt x="1069703" y="434487"/>
                  </a:lnTo>
                  <a:cubicBezTo>
                    <a:pt x="1069703" y="466069"/>
                    <a:pt x="1044100" y="491672"/>
                    <a:pt x="1012518" y="491672"/>
                  </a:cubicBezTo>
                  <a:lnTo>
                    <a:pt x="57185" y="491672"/>
                  </a:lnTo>
                  <a:cubicBezTo>
                    <a:pt x="42018" y="491672"/>
                    <a:pt x="27473" y="485647"/>
                    <a:pt x="16749" y="474923"/>
                  </a:cubicBezTo>
                  <a:cubicBezTo>
                    <a:pt x="6025" y="464198"/>
                    <a:pt x="0" y="449653"/>
                    <a:pt x="0" y="434487"/>
                  </a:cubicBezTo>
                  <a:lnTo>
                    <a:pt x="0" y="57185"/>
                  </a:lnTo>
                  <a:cubicBezTo>
                    <a:pt x="0" y="42018"/>
                    <a:pt x="6025" y="27473"/>
                    <a:pt x="16749" y="16749"/>
                  </a:cubicBezTo>
                  <a:cubicBezTo>
                    <a:pt x="27473" y="6025"/>
                    <a:pt x="42018" y="0"/>
                    <a:pt x="57185" y="0"/>
                  </a:cubicBezTo>
                  <a:close/>
                </a:path>
              </a:pathLst>
            </a:custGeom>
            <a:solidFill>
              <a:srgbClr val="5B7ABE"/>
            </a:solidFill>
          </p:spPr>
        </p:sp>
        <p:sp>
          <p:nvSpPr>
            <p:cNvPr name="TextBox 20" id="20"/>
            <p:cNvSpPr txBox="true"/>
            <p:nvPr/>
          </p:nvSpPr>
          <p:spPr>
            <a:xfrm>
              <a:off x="0" y="-47625"/>
              <a:ext cx="1069703" cy="539297"/>
            </a:xfrm>
            <a:prstGeom prst="rect">
              <a:avLst/>
            </a:prstGeom>
          </p:spPr>
          <p:txBody>
            <a:bodyPr anchor="ctr" rtlCol="false" tIns="50800" lIns="50800" bIns="50800" rIns="50800"/>
            <a:lstStyle/>
            <a:p>
              <a:pPr algn="ctr">
                <a:lnSpc>
                  <a:spcPts val="3032"/>
                </a:lnSpc>
              </a:pPr>
            </a:p>
          </p:txBody>
        </p:sp>
      </p:grpSp>
      <p:sp>
        <p:nvSpPr>
          <p:cNvPr name="TextBox 21" id="21"/>
          <p:cNvSpPr txBox="true"/>
          <p:nvPr/>
        </p:nvSpPr>
        <p:spPr>
          <a:xfrm rot="0">
            <a:off x="2561139" y="3713289"/>
            <a:ext cx="3503040" cy="497840"/>
          </a:xfrm>
          <a:prstGeom prst="rect">
            <a:avLst/>
          </a:prstGeom>
        </p:spPr>
        <p:txBody>
          <a:bodyPr anchor="t" rtlCol="false" tIns="0" lIns="0" bIns="0" rIns="0">
            <a:spAutoFit/>
          </a:bodyPr>
          <a:lstStyle/>
          <a:p>
            <a:pPr algn="ctr">
              <a:lnSpc>
                <a:spcPts val="4059"/>
              </a:lnSpc>
            </a:pPr>
            <a:r>
              <a:rPr lang="en-US" b="true" sz="2899">
                <a:solidFill>
                  <a:srgbClr val="FBFCFE"/>
                </a:solidFill>
                <a:latin typeface="Red Hat Display Bold"/>
                <a:ea typeface="Red Hat Display Bold"/>
                <a:cs typeface="Red Hat Display Bold"/>
                <a:sym typeface="Red Hat Display Bold"/>
              </a:rPr>
              <a:t>Thống kê mô tả</a:t>
            </a:r>
          </a:p>
        </p:txBody>
      </p:sp>
      <p:sp>
        <p:nvSpPr>
          <p:cNvPr name="TextBox 22" id="22"/>
          <p:cNvSpPr txBox="true"/>
          <p:nvPr/>
        </p:nvSpPr>
        <p:spPr>
          <a:xfrm rot="0">
            <a:off x="7576804" y="3456114"/>
            <a:ext cx="3173706" cy="1012190"/>
          </a:xfrm>
          <a:prstGeom prst="rect">
            <a:avLst/>
          </a:prstGeom>
        </p:spPr>
        <p:txBody>
          <a:bodyPr anchor="t" rtlCol="false" tIns="0" lIns="0" bIns="0" rIns="0">
            <a:spAutoFit/>
          </a:bodyPr>
          <a:lstStyle/>
          <a:p>
            <a:pPr algn="ctr">
              <a:lnSpc>
                <a:spcPts val="4059"/>
              </a:lnSpc>
            </a:pPr>
            <a:r>
              <a:rPr lang="en-US" b="true" sz="2899">
                <a:solidFill>
                  <a:srgbClr val="FBFCFE"/>
                </a:solidFill>
                <a:latin typeface="Red Hat Display Bold"/>
                <a:ea typeface="Red Hat Display Bold"/>
                <a:cs typeface="Red Hat Display Bold"/>
                <a:sym typeface="Red Hat Display Bold"/>
              </a:rPr>
              <a:t>Xử lý và trực quan hóa dữ liệu</a:t>
            </a:r>
          </a:p>
        </p:txBody>
      </p:sp>
      <p:sp>
        <p:nvSpPr>
          <p:cNvPr name="TextBox 23" id="23"/>
          <p:cNvSpPr txBox="true"/>
          <p:nvPr/>
        </p:nvSpPr>
        <p:spPr>
          <a:xfrm rot="0">
            <a:off x="12388488" y="3503739"/>
            <a:ext cx="3173706" cy="1012190"/>
          </a:xfrm>
          <a:prstGeom prst="rect">
            <a:avLst/>
          </a:prstGeom>
        </p:spPr>
        <p:txBody>
          <a:bodyPr anchor="t" rtlCol="false" tIns="0" lIns="0" bIns="0" rIns="0">
            <a:spAutoFit/>
          </a:bodyPr>
          <a:lstStyle/>
          <a:p>
            <a:pPr algn="ctr">
              <a:lnSpc>
                <a:spcPts val="4059"/>
              </a:lnSpc>
            </a:pPr>
            <a:r>
              <a:rPr lang="en-US" b="true" sz="2899">
                <a:solidFill>
                  <a:srgbClr val="FBFCFE"/>
                </a:solidFill>
                <a:latin typeface="Red Hat Display Bold"/>
                <a:ea typeface="Red Hat Display Bold"/>
                <a:cs typeface="Red Hat Display Bold"/>
                <a:sym typeface="Red Hat Display Bold"/>
              </a:rPr>
              <a:t>Phân tích đơn biến và hai biến</a:t>
            </a:r>
          </a:p>
        </p:txBody>
      </p:sp>
      <p:sp>
        <p:nvSpPr>
          <p:cNvPr name="TextBox 24" id="24"/>
          <p:cNvSpPr txBox="true"/>
          <p:nvPr/>
        </p:nvSpPr>
        <p:spPr>
          <a:xfrm rot="0">
            <a:off x="2412442" y="5086350"/>
            <a:ext cx="3800434" cy="2957831"/>
          </a:xfrm>
          <a:prstGeom prst="rect">
            <a:avLst/>
          </a:prstGeom>
        </p:spPr>
        <p:txBody>
          <a:bodyPr anchor="t" rtlCol="false" tIns="0" lIns="0" bIns="0" rIns="0">
            <a:spAutoFit/>
          </a:bodyPr>
          <a:lstStyle/>
          <a:p>
            <a:pPr algn="ctr">
              <a:lnSpc>
                <a:spcPts val="3919"/>
              </a:lnSpc>
            </a:pPr>
            <a:r>
              <a:rPr lang="en-US" sz="2799">
                <a:solidFill>
                  <a:srgbClr val="2D2261"/>
                </a:solidFill>
                <a:latin typeface="Red Hat Display"/>
                <a:ea typeface="Red Hat Display"/>
                <a:cs typeface="Red Hat Display"/>
                <a:sym typeface="Red Hat Display"/>
              </a:rPr>
              <a:t>Giới thiệu các chỉ số tóm tắt giúp hiểu đặc điểm tổng quan của dữ liệu như trung bình, trung vị, độ lệch chuẩn, phân phối,…</a:t>
            </a:r>
          </a:p>
        </p:txBody>
      </p:sp>
      <p:sp>
        <p:nvSpPr>
          <p:cNvPr name="TextBox 25" id="25"/>
          <p:cNvSpPr txBox="true"/>
          <p:nvPr/>
        </p:nvSpPr>
        <p:spPr>
          <a:xfrm rot="0">
            <a:off x="7199687" y="4943388"/>
            <a:ext cx="3885204" cy="3453131"/>
          </a:xfrm>
          <a:prstGeom prst="rect">
            <a:avLst/>
          </a:prstGeom>
        </p:spPr>
        <p:txBody>
          <a:bodyPr anchor="t" rtlCol="false" tIns="0" lIns="0" bIns="0" rIns="0">
            <a:spAutoFit/>
          </a:bodyPr>
          <a:lstStyle/>
          <a:p>
            <a:pPr algn="ctr">
              <a:lnSpc>
                <a:spcPts val="3919"/>
              </a:lnSpc>
            </a:pPr>
            <a:r>
              <a:rPr lang="en-US" sz="2799">
                <a:solidFill>
                  <a:srgbClr val="2D2261"/>
                </a:solidFill>
                <a:latin typeface="Red Hat Display"/>
                <a:ea typeface="Red Hat Display"/>
                <a:cs typeface="Red Hat Display"/>
                <a:sym typeface="Red Hat Display"/>
              </a:rPr>
              <a:t>Trình bày quy trình làm sạch dữ liệu, phát hiện và xử lý giá trị khuyết, đồng thời minh họa dữ liệu bằng biểu đồ để dễ dàng nhận diện xu hướng và mẫu hình.</a:t>
            </a:r>
          </a:p>
        </p:txBody>
      </p:sp>
      <p:sp>
        <p:nvSpPr>
          <p:cNvPr name="TextBox 26" id="26"/>
          <p:cNvSpPr txBox="true"/>
          <p:nvPr/>
        </p:nvSpPr>
        <p:spPr>
          <a:xfrm rot="0">
            <a:off x="12163652" y="4943388"/>
            <a:ext cx="3633414" cy="3453131"/>
          </a:xfrm>
          <a:prstGeom prst="rect">
            <a:avLst/>
          </a:prstGeom>
        </p:spPr>
        <p:txBody>
          <a:bodyPr anchor="t" rtlCol="false" tIns="0" lIns="0" bIns="0" rIns="0">
            <a:spAutoFit/>
          </a:bodyPr>
          <a:lstStyle/>
          <a:p>
            <a:pPr algn="ctr">
              <a:lnSpc>
                <a:spcPts val="3919"/>
              </a:lnSpc>
            </a:pPr>
            <a:r>
              <a:rPr lang="en-US" sz="2799">
                <a:solidFill>
                  <a:srgbClr val="2D2261"/>
                </a:solidFill>
                <a:latin typeface="Red Hat Display"/>
                <a:ea typeface="Red Hat Display"/>
                <a:cs typeface="Red Hat Display"/>
                <a:sym typeface="Red Hat Display"/>
              </a:rPr>
              <a:t>Phân tích mối quan hệ giữa các biến, từ việc khám phá đặc điểm của từng biến riêng lẻ đến tìm hiểu mối liên hệ giữa hai biến trong tập dữ liệu.</a:t>
            </a:r>
          </a:p>
        </p:txBody>
      </p:sp>
      <p:sp>
        <p:nvSpPr>
          <p:cNvPr name="Freeform 27" id="27"/>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2830696">
            <a:off x="16075185" y="-10287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615572" y="516386"/>
            <a:ext cx="6559765"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Thống kê mô tả</a:t>
            </a:r>
          </a:p>
        </p:txBody>
      </p:sp>
      <p:sp>
        <p:nvSpPr>
          <p:cNvPr name="Freeform 3" id="3"/>
          <p:cNvSpPr/>
          <p:nvPr/>
        </p:nvSpPr>
        <p:spPr>
          <a:xfrm flipH="false" flipV="false" rot="0">
            <a:off x="12993540" y="-2095015"/>
            <a:ext cx="6727323" cy="4586811"/>
          </a:xfrm>
          <a:custGeom>
            <a:avLst/>
            <a:gdLst/>
            <a:ahLst/>
            <a:cxnLst/>
            <a:rect r="r" b="b" t="t" l="l"/>
            <a:pathLst>
              <a:path h="4586811" w="6727323">
                <a:moveTo>
                  <a:pt x="0" y="0"/>
                </a:moveTo>
                <a:lnTo>
                  <a:pt x="6727323" y="0"/>
                </a:lnTo>
                <a:lnTo>
                  <a:pt x="6727323" y="4586812"/>
                </a:lnTo>
                <a:lnTo>
                  <a:pt x="0" y="458681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15572" y="1650739"/>
            <a:ext cx="15741629" cy="1605915"/>
          </a:xfrm>
          <a:prstGeom prst="rect">
            <a:avLst/>
          </a:prstGeom>
        </p:spPr>
        <p:txBody>
          <a:bodyPr anchor="t" rtlCol="false" tIns="0" lIns="0" bIns="0" rIns="0">
            <a:spAutoFit/>
          </a:bodyPr>
          <a:lstStyle/>
          <a:p>
            <a:pPr algn="l">
              <a:lnSpc>
                <a:spcPts val="4900"/>
              </a:lnSpc>
            </a:pPr>
            <a:r>
              <a:rPr lang="en-US" sz="3500" b="true">
                <a:solidFill>
                  <a:srgbClr val="2D2261"/>
                </a:solidFill>
                <a:latin typeface="Red Hat Display Bold"/>
                <a:ea typeface="Red Hat Display Bold"/>
                <a:cs typeface="Red Hat Display Bold"/>
                <a:sym typeface="Red Hat Display Bold"/>
              </a:rPr>
              <a:t>Khái niệm</a:t>
            </a:r>
          </a:p>
          <a:p>
            <a:pPr algn="l">
              <a:lnSpc>
                <a:spcPts val="3920"/>
              </a:lnSpc>
            </a:pPr>
            <a:r>
              <a:rPr lang="en-US" sz="2800">
                <a:solidFill>
                  <a:srgbClr val="5B7ABE"/>
                </a:solidFill>
                <a:latin typeface="Red Hat Display"/>
                <a:ea typeface="Red Hat Display"/>
                <a:cs typeface="Red Hat Display"/>
                <a:sym typeface="Red Hat Display"/>
              </a:rPr>
              <a:t>Thống kê mô tả (Descriptive statistics): Là tập hợp các phương pháp dùng để tóm tắt, mô tả, trình bày dữ liệu thu thập được. Nó chỉ nói về mẫu/tập dữ liệu hiện có, không mở rộng ra ngoài.</a:t>
            </a:r>
          </a:p>
        </p:txBody>
      </p:sp>
      <p:sp>
        <p:nvSpPr>
          <p:cNvPr name="TextBox 5" id="5"/>
          <p:cNvSpPr txBox="true"/>
          <p:nvPr/>
        </p:nvSpPr>
        <p:spPr>
          <a:xfrm rot="0">
            <a:off x="615572" y="3809104"/>
            <a:ext cx="15741629" cy="4082415"/>
          </a:xfrm>
          <a:prstGeom prst="rect">
            <a:avLst/>
          </a:prstGeom>
        </p:spPr>
        <p:txBody>
          <a:bodyPr anchor="t" rtlCol="false" tIns="0" lIns="0" bIns="0" rIns="0">
            <a:spAutoFit/>
          </a:bodyPr>
          <a:lstStyle/>
          <a:p>
            <a:pPr algn="l">
              <a:lnSpc>
                <a:spcPts val="4900"/>
              </a:lnSpc>
            </a:pPr>
            <a:r>
              <a:rPr lang="en-US" sz="3500" b="true">
                <a:solidFill>
                  <a:srgbClr val="2D2261"/>
                </a:solidFill>
                <a:latin typeface="Red Hat Display Bold"/>
                <a:ea typeface="Red Hat Display Bold"/>
                <a:cs typeface="Red Hat Display Bold"/>
                <a:sym typeface="Red Hat Display Bold"/>
              </a:rPr>
              <a:t>Mục tiêu</a:t>
            </a:r>
          </a:p>
          <a:p>
            <a:pPr algn="l" marL="604521" indent="-302261" lvl="1">
              <a:lnSpc>
                <a:spcPts val="3920"/>
              </a:lnSpc>
              <a:buFont typeface="Arial"/>
              <a:buChar char="•"/>
            </a:pPr>
            <a:r>
              <a:rPr lang="en-US" sz="2800">
                <a:solidFill>
                  <a:srgbClr val="5B7ABE"/>
                </a:solidFill>
                <a:latin typeface="Red Hat Display"/>
                <a:ea typeface="Red Hat Display"/>
                <a:cs typeface="Red Hat Display"/>
                <a:sym typeface="Red Hat Display"/>
              </a:rPr>
              <a:t>Tóm tắt và mô tả đặc điểm cơ bản của tập dữ liệu thông qua các chỉ số thống kê và hình ảnh trực quan.</a:t>
            </a:r>
          </a:p>
          <a:p>
            <a:pPr algn="l" marL="604521" indent="-302261" lvl="1">
              <a:lnSpc>
                <a:spcPts val="3920"/>
              </a:lnSpc>
              <a:buFont typeface="Arial"/>
              <a:buChar char="•"/>
            </a:pPr>
            <a:r>
              <a:rPr lang="en-US" sz="2800">
                <a:solidFill>
                  <a:srgbClr val="5B7ABE"/>
                </a:solidFill>
                <a:latin typeface="Red Hat Display"/>
                <a:ea typeface="Red Hat Display"/>
                <a:cs typeface="Red Hat Display"/>
                <a:sym typeface="Red Hat Display"/>
              </a:rPr>
              <a:t>Giúp hiểu tổng quan về dữ liệu: phân phối, xu hướng trung tâm, mức độ biến động và đặc điểm nổi bật.</a:t>
            </a:r>
          </a:p>
          <a:p>
            <a:pPr algn="l" marL="604521" indent="-302261" lvl="1">
              <a:lnSpc>
                <a:spcPts val="3920"/>
              </a:lnSpc>
              <a:buFont typeface="Arial"/>
              <a:buChar char="•"/>
            </a:pPr>
            <a:r>
              <a:rPr lang="en-US" sz="2800">
                <a:solidFill>
                  <a:srgbClr val="5B7ABE"/>
                </a:solidFill>
                <a:latin typeface="Red Hat Display"/>
                <a:ea typeface="Red Hat Display"/>
                <a:cs typeface="Red Hat Display"/>
                <a:sym typeface="Red Hat Display"/>
              </a:rPr>
              <a:t>Là bước nền tảng để phát hiện dữ liệu bất thường, kiểm tra giả định và định hướng cho các phân tích chuyên sâu hơn (phân tích hai biến, mô hình hóa,…).</a:t>
            </a:r>
          </a:p>
          <a:p>
            <a:pPr algn="l">
              <a:lnSpc>
                <a:spcPts val="3920"/>
              </a:lnSpc>
            </a:pPr>
          </a:p>
        </p:txBody>
      </p:sp>
      <p:sp>
        <p:nvSpPr>
          <p:cNvPr name="TextBox 6" id="6"/>
          <p:cNvSpPr txBox="true"/>
          <p:nvPr/>
        </p:nvSpPr>
        <p:spPr>
          <a:xfrm rot="0">
            <a:off x="615572" y="7987613"/>
            <a:ext cx="15741629" cy="1110615"/>
          </a:xfrm>
          <a:prstGeom prst="rect">
            <a:avLst/>
          </a:prstGeom>
        </p:spPr>
        <p:txBody>
          <a:bodyPr anchor="t" rtlCol="false" tIns="0" lIns="0" bIns="0" rIns="0">
            <a:spAutoFit/>
          </a:bodyPr>
          <a:lstStyle/>
          <a:p>
            <a:pPr algn="l">
              <a:lnSpc>
                <a:spcPts val="4900"/>
              </a:lnSpc>
            </a:pPr>
            <a:r>
              <a:rPr lang="en-US" sz="3500" b="true">
                <a:solidFill>
                  <a:srgbClr val="2D2261"/>
                </a:solidFill>
                <a:latin typeface="Red Hat Display Bold"/>
                <a:ea typeface="Red Hat Display Bold"/>
                <a:cs typeface="Red Hat Display Bold"/>
                <a:sym typeface="Red Hat Display Bold"/>
              </a:rPr>
              <a:t>Công cụ hỗ trợ</a:t>
            </a:r>
          </a:p>
          <a:p>
            <a:pPr algn="l">
              <a:lnSpc>
                <a:spcPts val="3920"/>
              </a:lnSpc>
            </a:pPr>
            <a:r>
              <a:rPr lang="en-US" sz="2800">
                <a:solidFill>
                  <a:srgbClr val="5B7ABE"/>
                </a:solidFill>
                <a:latin typeface="Red Hat Display"/>
                <a:ea typeface="Red Hat Display"/>
                <a:cs typeface="Red Hat Display"/>
                <a:sym typeface="Red Hat Display"/>
              </a:rPr>
              <a:t>Công cụ: `numpy`, `pandas`, `scipy.stats`.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615572" y="516386"/>
            <a:ext cx="6559765"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Thống kê mô tả</a:t>
            </a:r>
          </a:p>
        </p:txBody>
      </p:sp>
      <p:sp>
        <p:nvSpPr>
          <p:cNvPr name="Freeform 3" id="3"/>
          <p:cNvSpPr/>
          <p:nvPr/>
        </p:nvSpPr>
        <p:spPr>
          <a:xfrm flipH="false" flipV="false" rot="492638">
            <a:off x="13335008" y="-2732911"/>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949649" y="1911391"/>
            <a:ext cx="8388702" cy="1490158"/>
          </a:xfrm>
          <a:prstGeom prst="rect">
            <a:avLst/>
          </a:prstGeom>
        </p:spPr>
        <p:txBody>
          <a:bodyPr anchor="t" rtlCol="false" tIns="0" lIns="0" bIns="0" rIns="0">
            <a:spAutoFit/>
          </a:bodyPr>
          <a:lstStyle/>
          <a:p>
            <a:pPr algn="ctr">
              <a:lnSpc>
                <a:spcPts val="6065"/>
              </a:lnSpc>
            </a:pPr>
            <a:r>
              <a:rPr lang="en-US" b="true" sz="4332">
                <a:solidFill>
                  <a:srgbClr val="2D2261"/>
                </a:solidFill>
                <a:latin typeface="Red Hat Display Bold"/>
                <a:ea typeface="Red Hat Display Bold"/>
                <a:cs typeface="Red Hat Display Bold"/>
                <a:sym typeface="Red Hat Display Bold"/>
              </a:rPr>
              <a:t>Các thước đo trong quá trình thống kê mô tả</a:t>
            </a:r>
          </a:p>
        </p:txBody>
      </p:sp>
      <p:grpSp>
        <p:nvGrpSpPr>
          <p:cNvPr name="Group 5" id="5"/>
          <p:cNvGrpSpPr/>
          <p:nvPr/>
        </p:nvGrpSpPr>
        <p:grpSpPr>
          <a:xfrm rot="0">
            <a:off x="1589331" y="4908665"/>
            <a:ext cx="3499238" cy="4162480"/>
            <a:chOff x="0" y="0"/>
            <a:chExt cx="921610" cy="1096291"/>
          </a:xfrm>
        </p:grpSpPr>
        <p:sp>
          <p:nvSpPr>
            <p:cNvPr name="Freeform 6" id="6"/>
            <p:cNvSpPr/>
            <p:nvPr/>
          </p:nvSpPr>
          <p:spPr>
            <a:xfrm flipH="false" flipV="false" rot="0">
              <a:off x="0" y="0"/>
              <a:ext cx="921610" cy="1096291"/>
            </a:xfrm>
            <a:custGeom>
              <a:avLst/>
              <a:gdLst/>
              <a:ahLst/>
              <a:cxnLst/>
              <a:rect r="r" b="b" t="t" l="l"/>
              <a:pathLst>
                <a:path h="1096291" w="921610">
                  <a:moveTo>
                    <a:pt x="66374" y="0"/>
                  </a:moveTo>
                  <a:lnTo>
                    <a:pt x="855236" y="0"/>
                  </a:lnTo>
                  <a:cubicBezTo>
                    <a:pt x="891893" y="0"/>
                    <a:pt x="921610" y="29717"/>
                    <a:pt x="921610" y="66374"/>
                  </a:cubicBezTo>
                  <a:lnTo>
                    <a:pt x="921610" y="1029917"/>
                  </a:lnTo>
                  <a:cubicBezTo>
                    <a:pt x="921610" y="1066574"/>
                    <a:pt x="891893" y="1096291"/>
                    <a:pt x="855236" y="1096291"/>
                  </a:cubicBezTo>
                  <a:lnTo>
                    <a:pt x="66374" y="1096291"/>
                  </a:lnTo>
                  <a:cubicBezTo>
                    <a:pt x="29717" y="1096291"/>
                    <a:pt x="0" y="1066574"/>
                    <a:pt x="0" y="1029917"/>
                  </a:cubicBezTo>
                  <a:lnTo>
                    <a:pt x="0" y="66374"/>
                  </a:lnTo>
                  <a:cubicBezTo>
                    <a:pt x="0" y="29717"/>
                    <a:pt x="29717" y="0"/>
                    <a:pt x="66374" y="0"/>
                  </a:cubicBezTo>
                  <a:close/>
                </a:path>
              </a:pathLst>
            </a:custGeom>
            <a:solidFill>
              <a:srgbClr val="ECE1D7"/>
            </a:solidFill>
          </p:spPr>
        </p:sp>
        <p:sp>
          <p:nvSpPr>
            <p:cNvPr name="TextBox 7" id="7"/>
            <p:cNvSpPr txBox="true"/>
            <p:nvPr/>
          </p:nvSpPr>
          <p:spPr>
            <a:xfrm>
              <a:off x="0" y="-47625"/>
              <a:ext cx="921610" cy="1143916"/>
            </a:xfrm>
            <a:prstGeom prst="rect">
              <a:avLst/>
            </a:prstGeom>
          </p:spPr>
          <p:txBody>
            <a:bodyPr anchor="ctr" rtlCol="false" tIns="50800" lIns="50800" bIns="50800" rIns="50800"/>
            <a:lstStyle/>
            <a:p>
              <a:pPr algn="ctr">
                <a:lnSpc>
                  <a:spcPts val="3032"/>
                </a:lnSpc>
              </a:pPr>
            </a:p>
          </p:txBody>
        </p:sp>
      </p:grpSp>
      <p:grpSp>
        <p:nvGrpSpPr>
          <p:cNvPr name="Group 8" id="8"/>
          <p:cNvGrpSpPr/>
          <p:nvPr/>
        </p:nvGrpSpPr>
        <p:grpSpPr>
          <a:xfrm rot="0">
            <a:off x="1589331" y="3975257"/>
            <a:ext cx="3499238" cy="1866815"/>
            <a:chOff x="0" y="0"/>
            <a:chExt cx="921610" cy="491672"/>
          </a:xfrm>
        </p:grpSpPr>
        <p:sp>
          <p:nvSpPr>
            <p:cNvPr name="Freeform 9" id="9"/>
            <p:cNvSpPr/>
            <p:nvPr/>
          </p:nvSpPr>
          <p:spPr>
            <a:xfrm flipH="false" flipV="false" rot="0">
              <a:off x="0" y="0"/>
              <a:ext cx="921610" cy="491672"/>
            </a:xfrm>
            <a:custGeom>
              <a:avLst/>
              <a:gdLst/>
              <a:ahLst/>
              <a:cxnLst/>
              <a:rect r="r" b="b" t="t" l="l"/>
              <a:pathLst>
                <a:path h="491672" w="92161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name="TextBox 10" id="10"/>
            <p:cNvSpPr txBox="true"/>
            <p:nvPr/>
          </p:nvSpPr>
          <p:spPr>
            <a:xfrm>
              <a:off x="0" y="-47625"/>
              <a:ext cx="921610" cy="539297"/>
            </a:xfrm>
            <a:prstGeom prst="rect">
              <a:avLst/>
            </a:prstGeom>
          </p:spPr>
          <p:txBody>
            <a:bodyPr anchor="ctr" rtlCol="false" tIns="50800" lIns="50800" bIns="50800" rIns="50800"/>
            <a:lstStyle/>
            <a:p>
              <a:pPr algn="ctr">
                <a:lnSpc>
                  <a:spcPts val="3032"/>
                </a:lnSpc>
              </a:pPr>
            </a:p>
          </p:txBody>
        </p:sp>
      </p:grpSp>
      <p:sp>
        <p:nvSpPr>
          <p:cNvPr name="TextBox 11" id="11"/>
          <p:cNvSpPr txBox="true"/>
          <p:nvPr/>
        </p:nvSpPr>
        <p:spPr>
          <a:xfrm rot="0">
            <a:off x="1829915" y="4373995"/>
            <a:ext cx="3018068" cy="1012190"/>
          </a:xfrm>
          <a:prstGeom prst="rect">
            <a:avLst/>
          </a:prstGeom>
        </p:spPr>
        <p:txBody>
          <a:bodyPr anchor="t" rtlCol="false" tIns="0" lIns="0" bIns="0" rIns="0">
            <a:spAutoFit/>
          </a:bodyPr>
          <a:lstStyle/>
          <a:p>
            <a:pPr algn="ctr">
              <a:lnSpc>
                <a:spcPts val="4059"/>
              </a:lnSpc>
            </a:pPr>
            <a:r>
              <a:rPr lang="en-US" sz="2899" b="true">
                <a:solidFill>
                  <a:srgbClr val="FBFCFE"/>
                </a:solidFill>
                <a:latin typeface="Red Hat Display Bold"/>
                <a:ea typeface="Red Hat Display Bold"/>
                <a:cs typeface="Red Hat Display Bold"/>
                <a:sym typeface="Red Hat Display Bold"/>
              </a:rPr>
              <a:t>Trung bình</a:t>
            </a:r>
          </a:p>
          <a:p>
            <a:pPr algn="ctr">
              <a:lnSpc>
                <a:spcPts val="4059"/>
              </a:lnSpc>
            </a:pPr>
            <a:r>
              <a:rPr lang="en-US" b="true" sz="2899">
                <a:solidFill>
                  <a:srgbClr val="FBFCFE"/>
                </a:solidFill>
                <a:latin typeface="Red Hat Display Bold"/>
                <a:ea typeface="Red Hat Display Bold"/>
                <a:cs typeface="Red Hat Display Bold"/>
                <a:sym typeface="Red Hat Display Bold"/>
              </a:rPr>
              <a:t>(mean)</a:t>
            </a:r>
          </a:p>
        </p:txBody>
      </p:sp>
      <p:sp>
        <p:nvSpPr>
          <p:cNvPr name="TextBox 12" id="12"/>
          <p:cNvSpPr txBox="true"/>
          <p:nvPr/>
        </p:nvSpPr>
        <p:spPr>
          <a:xfrm rot="0">
            <a:off x="1835200" y="5888051"/>
            <a:ext cx="3012784" cy="2462531"/>
          </a:xfrm>
          <a:prstGeom prst="rect">
            <a:avLst/>
          </a:prstGeom>
        </p:spPr>
        <p:txBody>
          <a:bodyPr anchor="t" rtlCol="false" tIns="0" lIns="0" bIns="0" rIns="0">
            <a:spAutoFit/>
          </a:bodyPr>
          <a:lstStyle/>
          <a:p>
            <a:pPr algn="ctr">
              <a:lnSpc>
                <a:spcPts val="3919"/>
              </a:lnSpc>
            </a:pPr>
            <a:r>
              <a:rPr lang="en-US" sz="2799">
                <a:solidFill>
                  <a:srgbClr val="2D2261"/>
                </a:solidFill>
                <a:latin typeface="Red Hat Display"/>
                <a:ea typeface="Red Hat Display"/>
                <a:cs typeface="Red Hat Display"/>
                <a:sym typeface="Red Hat Display"/>
              </a:rPr>
              <a:t>giá trị bình quân. Dùng khi dữ liệu phân bố đối xứng, không có nhiều ngoại lai.</a:t>
            </a:r>
          </a:p>
        </p:txBody>
      </p:sp>
      <p:grpSp>
        <p:nvGrpSpPr>
          <p:cNvPr name="Group 13" id="13"/>
          <p:cNvGrpSpPr/>
          <p:nvPr/>
        </p:nvGrpSpPr>
        <p:grpSpPr>
          <a:xfrm rot="0">
            <a:off x="5459364" y="4908665"/>
            <a:ext cx="3499238" cy="4162480"/>
            <a:chOff x="0" y="0"/>
            <a:chExt cx="921610" cy="1096291"/>
          </a:xfrm>
        </p:grpSpPr>
        <p:sp>
          <p:nvSpPr>
            <p:cNvPr name="Freeform 14" id="14"/>
            <p:cNvSpPr/>
            <p:nvPr/>
          </p:nvSpPr>
          <p:spPr>
            <a:xfrm flipH="false" flipV="false" rot="0">
              <a:off x="0" y="0"/>
              <a:ext cx="921610" cy="1096291"/>
            </a:xfrm>
            <a:custGeom>
              <a:avLst/>
              <a:gdLst/>
              <a:ahLst/>
              <a:cxnLst/>
              <a:rect r="r" b="b" t="t" l="l"/>
              <a:pathLst>
                <a:path h="1096291" w="921610">
                  <a:moveTo>
                    <a:pt x="66374" y="0"/>
                  </a:moveTo>
                  <a:lnTo>
                    <a:pt x="855236" y="0"/>
                  </a:lnTo>
                  <a:cubicBezTo>
                    <a:pt x="891893" y="0"/>
                    <a:pt x="921610" y="29717"/>
                    <a:pt x="921610" y="66374"/>
                  </a:cubicBezTo>
                  <a:lnTo>
                    <a:pt x="921610" y="1029917"/>
                  </a:lnTo>
                  <a:cubicBezTo>
                    <a:pt x="921610" y="1066574"/>
                    <a:pt x="891893" y="1096291"/>
                    <a:pt x="855236" y="1096291"/>
                  </a:cubicBezTo>
                  <a:lnTo>
                    <a:pt x="66374" y="1096291"/>
                  </a:lnTo>
                  <a:cubicBezTo>
                    <a:pt x="29717" y="1096291"/>
                    <a:pt x="0" y="1066574"/>
                    <a:pt x="0" y="1029917"/>
                  </a:cubicBezTo>
                  <a:lnTo>
                    <a:pt x="0" y="66374"/>
                  </a:lnTo>
                  <a:cubicBezTo>
                    <a:pt x="0" y="29717"/>
                    <a:pt x="29717" y="0"/>
                    <a:pt x="66374" y="0"/>
                  </a:cubicBezTo>
                  <a:close/>
                </a:path>
              </a:pathLst>
            </a:custGeom>
            <a:solidFill>
              <a:srgbClr val="ECE1D7"/>
            </a:solidFill>
          </p:spPr>
        </p:sp>
        <p:sp>
          <p:nvSpPr>
            <p:cNvPr name="TextBox 15" id="15"/>
            <p:cNvSpPr txBox="true"/>
            <p:nvPr/>
          </p:nvSpPr>
          <p:spPr>
            <a:xfrm>
              <a:off x="0" y="-47625"/>
              <a:ext cx="921610" cy="1143916"/>
            </a:xfrm>
            <a:prstGeom prst="rect">
              <a:avLst/>
            </a:prstGeom>
          </p:spPr>
          <p:txBody>
            <a:bodyPr anchor="ctr" rtlCol="false" tIns="50800" lIns="50800" bIns="50800" rIns="50800"/>
            <a:lstStyle/>
            <a:p>
              <a:pPr algn="ctr">
                <a:lnSpc>
                  <a:spcPts val="3032"/>
                </a:lnSpc>
              </a:pPr>
            </a:p>
          </p:txBody>
        </p:sp>
      </p:grpSp>
      <p:grpSp>
        <p:nvGrpSpPr>
          <p:cNvPr name="Group 16" id="16"/>
          <p:cNvGrpSpPr/>
          <p:nvPr/>
        </p:nvGrpSpPr>
        <p:grpSpPr>
          <a:xfrm rot="0">
            <a:off x="5459364" y="3975257"/>
            <a:ext cx="3499238" cy="1866815"/>
            <a:chOff x="0" y="0"/>
            <a:chExt cx="921610" cy="491672"/>
          </a:xfrm>
        </p:grpSpPr>
        <p:sp>
          <p:nvSpPr>
            <p:cNvPr name="Freeform 17" id="17"/>
            <p:cNvSpPr/>
            <p:nvPr/>
          </p:nvSpPr>
          <p:spPr>
            <a:xfrm flipH="false" flipV="false" rot="0">
              <a:off x="0" y="0"/>
              <a:ext cx="921610" cy="491672"/>
            </a:xfrm>
            <a:custGeom>
              <a:avLst/>
              <a:gdLst/>
              <a:ahLst/>
              <a:cxnLst/>
              <a:rect r="r" b="b" t="t" l="l"/>
              <a:pathLst>
                <a:path h="491672" w="92161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name="TextBox 18" id="18"/>
            <p:cNvSpPr txBox="true"/>
            <p:nvPr/>
          </p:nvSpPr>
          <p:spPr>
            <a:xfrm>
              <a:off x="0" y="-47625"/>
              <a:ext cx="921610" cy="539297"/>
            </a:xfrm>
            <a:prstGeom prst="rect">
              <a:avLst/>
            </a:prstGeom>
          </p:spPr>
          <p:txBody>
            <a:bodyPr anchor="ctr" rtlCol="false" tIns="50800" lIns="50800" bIns="50800" rIns="50800"/>
            <a:lstStyle/>
            <a:p>
              <a:pPr algn="ctr">
                <a:lnSpc>
                  <a:spcPts val="3032"/>
                </a:lnSpc>
              </a:pPr>
            </a:p>
          </p:txBody>
        </p:sp>
      </p:grpSp>
      <p:sp>
        <p:nvSpPr>
          <p:cNvPr name="TextBox 19" id="19"/>
          <p:cNvSpPr txBox="true"/>
          <p:nvPr/>
        </p:nvSpPr>
        <p:spPr>
          <a:xfrm rot="0">
            <a:off x="5808173" y="4434233"/>
            <a:ext cx="2734329" cy="1012190"/>
          </a:xfrm>
          <a:prstGeom prst="rect">
            <a:avLst/>
          </a:prstGeom>
        </p:spPr>
        <p:txBody>
          <a:bodyPr anchor="t" rtlCol="false" tIns="0" lIns="0" bIns="0" rIns="0">
            <a:spAutoFit/>
          </a:bodyPr>
          <a:lstStyle/>
          <a:p>
            <a:pPr algn="ctr">
              <a:lnSpc>
                <a:spcPts val="4059"/>
              </a:lnSpc>
            </a:pPr>
            <a:r>
              <a:rPr lang="en-US" sz="2899" b="true">
                <a:solidFill>
                  <a:srgbClr val="FBFCFE"/>
                </a:solidFill>
                <a:latin typeface="Red Hat Display Bold"/>
                <a:ea typeface="Red Hat Display Bold"/>
                <a:cs typeface="Red Hat Display Bold"/>
                <a:sym typeface="Red Hat Display Bold"/>
              </a:rPr>
              <a:t>Trung vị</a:t>
            </a:r>
          </a:p>
          <a:p>
            <a:pPr algn="ctr">
              <a:lnSpc>
                <a:spcPts val="4059"/>
              </a:lnSpc>
            </a:pPr>
            <a:r>
              <a:rPr lang="en-US" b="true" sz="2899">
                <a:solidFill>
                  <a:srgbClr val="FBFCFE"/>
                </a:solidFill>
                <a:latin typeface="Red Hat Display Bold"/>
                <a:ea typeface="Red Hat Display Bold"/>
                <a:cs typeface="Red Hat Display Bold"/>
                <a:sym typeface="Red Hat Display Bold"/>
              </a:rPr>
              <a:t>(medium)</a:t>
            </a:r>
          </a:p>
        </p:txBody>
      </p:sp>
      <p:sp>
        <p:nvSpPr>
          <p:cNvPr name="TextBox 20" id="20"/>
          <p:cNvSpPr txBox="true"/>
          <p:nvPr/>
        </p:nvSpPr>
        <p:spPr>
          <a:xfrm rot="0">
            <a:off x="5586629" y="5888051"/>
            <a:ext cx="3244708" cy="2957831"/>
          </a:xfrm>
          <a:prstGeom prst="rect">
            <a:avLst/>
          </a:prstGeom>
        </p:spPr>
        <p:txBody>
          <a:bodyPr anchor="t" rtlCol="false" tIns="0" lIns="0" bIns="0" rIns="0">
            <a:spAutoFit/>
          </a:bodyPr>
          <a:lstStyle/>
          <a:p>
            <a:pPr algn="ctr">
              <a:lnSpc>
                <a:spcPts val="3919"/>
              </a:lnSpc>
            </a:pPr>
            <a:r>
              <a:rPr lang="en-US" sz="2799">
                <a:solidFill>
                  <a:srgbClr val="2D2261"/>
                </a:solidFill>
                <a:latin typeface="Red Hat Display"/>
                <a:ea typeface="Red Hat Display"/>
                <a:cs typeface="Red Hat Display"/>
                <a:sym typeface="Red Hat Display"/>
              </a:rPr>
              <a:t>giá trị ở giữa sau khi sắp xếp. Dùng khi dữ liệu bị lệch (skewed) hoặc có ngoại lai (outlier) vì nó ít bị ảnh hưởng.</a:t>
            </a:r>
          </a:p>
        </p:txBody>
      </p:sp>
      <p:grpSp>
        <p:nvGrpSpPr>
          <p:cNvPr name="Group 21" id="21"/>
          <p:cNvGrpSpPr/>
          <p:nvPr/>
        </p:nvGrpSpPr>
        <p:grpSpPr>
          <a:xfrm rot="0">
            <a:off x="9329398" y="4908665"/>
            <a:ext cx="3499238" cy="4162480"/>
            <a:chOff x="0" y="0"/>
            <a:chExt cx="921610" cy="1096291"/>
          </a:xfrm>
        </p:grpSpPr>
        <p:sp>
          <p:nvSpPr>
            <p:cNvPr name="Freeform 22" id="22"/>
            <p:cNvSpPr/>
            <p:nvPr/>
          </p:nvSpPr>
          <p:spPr>
            <a:xfrm flipH="false" flipV="false" rot="0">
              <a:off x="0" y="0"/>
              <a:ext cx="921610" cy="1096291"/>
            </a:xfrm>
            <a:custGeom>
              <a:avLst/>
              <a:gdLst/>
              <a:ahLst/>
              <a:cxnLst/>
              <a:rect r="r" b="b" t="t" l="l"/>
              <a:pathLst>
                <a:path h="1096291" w="921610">
                  <a:moveTo>
                    <a:pt x="66374" y="0"/>
                  </a:moveTo>
                  <a:lnTo>
                    <a:pt x="855236" y="0"/>
                  </a:lnTo>
                  <a:cubicBezTo>
                    <a:pt x="891893" y="0"/>
                    <a:pt x="921610" y="29717"/>
                    <a:pt x="921610" y="66374"/>
                  </a:cubicBezTo>
                  <a:lnTo>
                    <a:pt x="921610" y="1029917"/>
                  </a:lnTo>
                  <a:cubicBezTo>
                    <a:pt x="921610" y="1066574"/>
                    <a:pt x="891893" y="1096291"/>
                    <a:pt x="855236" y="1096291"/>
                  </a:cubicBezTo>
                  <a:lnTo>
                    <a:pt x="66374" y="1096291"/>
                  </a:lnTo>
                  <a:cubicBezTo>
                    <a:pt x="29717" y="1096291"/>
                    <a:pt x="0" y="1066574"/>
                    <a:pt x="0" y="1029917"/>
                  </a:cubicBezTo>
                  <a:lnTo>
                    <a:pt x="0" y="66374"/>
                  </a:lnTo>
                  <a:cubicBezTo>
                    <a:pt x="0" y="29717"/>
                    <a:pt x="29717" y="0"/>
                    <a:pt x="66374" y="0"/>
                  </a:cubicBezTo>
                  <a:close/>
                </a:path>
              </a:pathLst>
            </a:custGeom>
            <a:solidFill>
              <a:srgbClr val="ECE1D7"/>
            </a:solidFill>
          </p:spPr>
        </p:sp>
        <p:sp>
          <p:nvSpPr>
            <p:cNvPr name="TextBox 23" id="23"/>
            <p:cNvSpPr txBox="true"/>
            <p:nvPr/>
          </p:nvSpPr>
          <p:spPr>
            <a:xfrm>
              <a:off x="0" y="-47625"/>
              <a:ext cx="921610" cy="1143916"/>
            </a:xfrm>
            <a:prstGeom prst="rect">
              <a:avLst/>
            </a:prstGeom>
          </p:spPr>
          <p:txBody>
            <a:bodyPr anchor="ctr" rtlCol="false" tIns="50800" lIns="50800" bIns="50800" rIns="50800"/>
            <a:lstStyle/>
            <a:p>
              <a:pPr algn="ctr">
                <a:lnSpc>
                  <a:spcPts val="3032"/>
                </a:lnSpc>
              </a:pPr>
            </a:p>
          </p:txBody>
        </p:sp>
      </p:grpSp>
      <p:grpSp>
        <p:nvGrpSpPr>
          <p:cNvPr name="Group 24" id="24"/>
          <p:cNvGrpSpPr/>
          <p:nvPr/>
        </p:nvGrpSpPr>
        <p:grpSpPr>
          <a:xfrm rot="0">
            <a:off x="9329398" y="3975257"/>
            <a:ext cx="3499238" cy="1866815"/>
            <a:chOff x="0" y="0"/>
            <a:chExt cx="921610" cy="491672"/>
          </a:xfrm>
        </p:grpSpPr>
        <p:sp>
          <p:nvSpPr>
            <p:cNvPr name="Freeform 25" id="25"/>
            <p:cNvSpPr/>
            <p:nvPr/>
          </p:nvSpPr>
          <p:spPr>
            <a:xfrm flipH="false" flipV="false" rot="0">
              <a:off x="0" y="0"/>
              <a:ext cx="921610" cy="491672"/>
            </a:xfrm>
            <a:custGeom>
              <a:avLst/>
              <a:gdLst/>
              <a:ahLst/>
              <a:cxnLst/>
              <a:rect r="r" b="b" t="t" l="l"/>
              <a:pathLst>
                <a:path h="491672" w="92161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name="TextBox 26" id="26"/>
            <p:cNvSpPr txBox="true"/>
            <p:nvPr/>
          </p:nvSpPr>
          <p:spPr>
            <a:xfrm>
              <a:off x="0" y="-47625"/>
              <a:ext cx="921610" cy="539297"/>
            </a:xfrm>
            <a:prstGeom prst="rect">
              <a:avLst/>
            </a:prstGeom>
          </p:spPr>
          <p:txBody>
            <a:bodyPr anchor="ctr" rtlCol="false" tIns="50800" lIns="50800" bIns="50800" rIns="50800"/>
            <a:lstStyle/>
            <a:p>
              <a:pPr algn="ctr">
                <a:lnSpc>
                  <a:spcPts val="3032"/>
                </a:lnSpc>
              </a:pPr>
            </a:p>
          </p:txBody>
        </p:sp>
      </p:grpSp>
      <p:sp>
        <p:nvSpPr>
          <p:cNvPr name="TextBox 27" id="27"/>
          <p:cNvSpPr txBox="true"/>
          <p:nvPr/>
        </p:nvSpPr>
        <p:spPr>
          <a:xfrm rot="0">
            <a:off x="9711852" y="4373995"/>
            <a:ext cx="2734329" cy="1012190"/>
          </a:xfrm>
          <a:prstGeom prst="rect">
            <a:avLst/>
          </a:prstGeom>
        </p:spPr>
        <p:txBody>
          <a:bodyPr anchor="t" rtlCol="false" tIns="0" lIns="0" bIns="0" rIns="0">
            <a:spAutoFit/>
          </a:bodyPr>
          <a:lstStyle/>
          <a:p>
            <a:pPr algn="ctr">
              <a:lnSpc>
                <a:spcPts val="4059"/>
              </a:lnSpc>
            </a:pPr>
            <a:r>
              <a:rPr lang="en-US" sz="2899" b="true">
                <a:solidFill>
                  <a:srgbClr val="FBFCFE"/>
                </a:solidFill>
                <a:latin typeface="Red Hat Display Bold"/>
                <a:ea typeface="Red Hat Display Bold"/>
                <a:cs typeface="Red Hat Display Bold"/>
                <a:sym typeface="Red Hat Display Bold"/>
              </a:rPr>
              <a:t>Phương sai</a:t>
            </a:r>
          </a:p>
          <a:p>
            <a:pPr algn="ctr">
              <a:lnSpc>
                <a:spcPts val="4059"/>
              </a:lnSpc>
            </a:pPr>
            <a:r>
              <a:rPr lang="en-US" b="true" sz="2899">
                <a:solidFill>
                  <a:srgbClr val="FBFCFE"/>
                </a:solidFill>
                <a:latin typeface="Red Hat Display Bold"/>
                <a:ea typeface="Red Hat Display Bold"/>
                <a:cs typeface="Red Hat Display Bold"/>
                <a:sym typeface="Red Hat Display Bold"/>
              </a:rPr>
              <a:t>(Variances)</a:t>
            </a:r>
          </a:p>
        </p:txBody>
      </p:sp>
      <p:sp>
        <p:nvSpPr>
          <p:cNvPr name="TextBox 28" id="28"/>
          <p:cNvSpPr txBox="true"/>
          <p:nvPr/>
        </p:nvSpPr>
        <p:spPr>
          <a:xfrm rot="0">
            <a:off x="9784283" y="6090616"/>
            <a:ext cx="2589467" cy="2066926"/>
          </a:xfrm>
          <a:prstGeom prst="rect">
            <a:avLst/>
          </a:prstGeom>
        </p:spPr>
        <p:txBody>
          <a:bodyPr anchor="t" rtlCol="false" tIns="0" lIns="0" bIns="0" rIns="0">
            <a:spAutoFit/>
          </a:bodyPr>
          <a:lstStyle/>
          <a:p>
            <a:pPr algn="ctr">
              <a:lnSpc>
                <a:spcPts val="4199"/>
              </a:lnSpc>
            </a:pPr>
            <a:r>
              <a:rPr lang="en-US" sz="2999">
                <a:solidFill>
                  <a:srgbClr val="2D2261"/>
                </a:solidFill>
                <a:latin typeface="Red Hat Display"/>
                <a:ea typeface="Red Hat Display"/>
                <a:cs typeface="Red Hat Display"/>
                <a:sym typeface="Red Hat Display"/>
              </a:rPr>
              <a:t>đo mức độ phân tán quanh trung bình.</a:t>
            </a:r>
          </a:p>
        </p:txBody>
      </p:sp>
      <p:grpSp>
        <p:nvGrpSpPr>
          <p:cNvPr name="Group 29" id="29"/>
          <p:cNvGrpSpPr/>
          <p:nvPr/>
        </p:nvGrpSpPr>
        <p:grpSpPr>
          <a:xfrm rot="0">
            <a:off x="13199432" y="4908665"/>
            <a:ext cx="3499238" cy="4162480"/>
            <a:chOff x="0" y="0"/>
            <a:chExt cx="921610" cy="1096291"/>
          </a:xfrm>
        </p:grpSpPr>
        <p:sp>
          <p:nvSpPr>
            <p:cNvPr name="Freeform 30" id="30"/>
            <p:cNvSpPr/>
            <p:nvPr/>
          </p:nvSpPr>
          <p:spPr>
            <a:xfrm flipH="false" flipV="false" rot="0">
              <a:off x="0" y="0"/>
              <a:ext cx="921610" cy="1096291"/>
            </a:xfrm>
            <a:custGeom>
              <a:avLst/>
              <a:gdLst/>
              <a:ahLst/>
              <a:cxnLst/>
              <a:rect r="r" b="b" t="t" l="l"/>
              <a:pathLst>
                <a:path h="1096291" w="921610">
                  <a:moveTo>
                    <a:pt x="66374" y="0"/>
                  </a:moveTo>
                  <a:lnTo>
                    <a:pt x="855236" y="0"/>
                  </a:lnTo>
                  <a:cubicBezTo>
                    <a:pt x="891893" y="0"/>
                    <a:pt x="921610" y="29717"/>
                    <a:pt x="921610" y="66374"/>
                  </a:cubicBezTo>
                  <a:lnTo>
                    <a:pt x="921610" y="1029917"/>
                  </a:lnTo>
                  <a:cubicBezTo>
                    <a:pt x="921610" y="1066574"/>
                    <a:pt x="891893" y="1096291"/>
                    <a:pt x="855236" y="1096291"/>
                  </a:cubicBezTo>
                  <a:lnTo>
                    <a:pt x="66374" y="1096291"/>
                  </a:lnTo>
                  <a:cubicBezTo>
                    <a:pt x="29717" y="1096291"/>
                    <a:pt x="0" y="1066574"/>
                    <a:pt x="0" y="1029917"/>
                  </a:cubicBezTo>
                  <a:lnTo>
                    <a:pt x="0" y="66374"/>
                  </a:lnTo>
                  <a:cubicBezTo>
                    <a:pt x="0" y="29717"/>
                    <a:pt x="29717" y="0"/>
                    <a:pt x="66374" y="0"/>
                  </a:cubicBezTo>
                  <a:close/>
                </a:path>
              </a:pathLst>
            </a:custGeom>
            <a:solidFill>
              <a:srgbClr val="ECE1D7"/>
            </a:solidFill>
          </p:spPr>
        </p:sp>
        <p:sp>
          <p:nvSpPr>
            <p:cNvPr name="TextBox 31" id="31"/>
            <p:cNvSpPr txBox="true"/>
            <p:nvPr/>
          </p:nvSpPr>
          <p:spPr>
            <a:xfrm>
              <a:off x="0" y="-47625"/>
              <a:ext cx="921610" cy="1143916"/>
            </a:xfrm>
            <a:prstGeom prst="rect">
              <a:avLst/>
            </a:prstGeom>
          </p:spPr>
          <p:txBody>
            <a:bodyPr anchor="ctr" rtlCol="false" tIns="50800" lIns="50800" bIns="50800" rIns="50800"/>
            <a:lstStyle/>
            <a:p>
              <a:pPr algn="ctr">
                <a:lnSpc>
                  <a:spcPts val="3032"/>
                </a:lnSpc>
              </a:pPr>
            </a:p>
          </p:txBody>
        </p:sp>
      </p:grpSp>
      <p:grpSp>
        <p:nvGrpSpPr>
          <p:cNvPr name="Group 32" id="32"/>
          <p:cNvGrpSpPr/>
          <p:nvPr/>
        </p:nvGrpSpPr>
        <p:grpSpPr>
          <a:xfrm rot="0">
            <a:off x="13199432" y="3975257"/>
            <a:ext cx="3499238" cy="1866815"/>
            <a:chOff x="0" y="0"/>
            <a:chExt cx="921610" cy="491672"/>
          </a:xfrm>
        </p:grpSpPr>
        <p:sp>
          <p:nvSpPr>
            <p:cNvPr name="Freeform 33" id="33"/>
            <p:cNvSpPr/>
            <p:nvPr/>
          </p:nvSpPr>
          <p:spPr>
            <a:xfrm flipH="false" flipV="false" rot="0">
              <a:off x="0" y="0"/>
              <a:ext cx="921610" cy="491672"/>
            </a:xfrm>
            <a:custGeom>
              <a:avLst/>
              <a:gdLst/>
              <a:ahLst/>
              <a:cxnLst/>
              <a:rect r="r" b="b" t="t" l="l"/>
              <a:pathLst>
                <a:path h="491672" w="92161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name="TextBox 34" id="34"/>
            <p:cNvSpPr txBox="true"/>
            <p:nvPr/>
          </p:nvSpPr>
          <p:spPr>
            <a:xfrm>
              <a:off x="0" y="-47625"/>
              <a:ext cx="921610" cy="539297"/>
            </a:xfrm>
            <a:prstGeom prst="rect">
              <a:avLst/>
            </a:prstGeom>
          </p:spPr>
          <p:txBody>
            <a:bodyPr anchor="ctr" rtlCol="false" tIns="50800" lIns="50800" bIns="50800" rIns="50800"/>
            <a:lstStyle/>
            <a:p>
              <a:pPr algn="ctr">
                <a:lnSpc>
                  <a:spcPts val="3032"/>
                </a:lnSpc>
              </a:pPr>
            </a:p>
          </p:txBody>
        </p:sp>
      </p:grpSp>
      <p:sp>
        <p:nvSpPr>
          <p:cNvPr name="TextBox 35" id="35"/>
          <p:cNvSpPr txBox="true"/>
          <p:nvPr/>
        </p:nvSpPr>
        <p:spPr>
          <a:xfrm rot="0">
            <a:off x="13581886" y="4116820"/>
            <a:ext cx="2734329" cy="1526540"/>
          </a:xfrm>
          <a:prstGeom prst="rect">
            <a:avLst/>
          </a:prstGeom>
        </p:spPr>
        <p:txBody>
          <a:bodyPr anchor="t" rtlCol="false" tIns="0" lIns="0" bIns="0" rIns="0">
            <a:spAutoFit/>
          </a:bodyPr>
          <a:lstStyle/>
          <a:p>
            <a:pPr algn="ctr">
              <a:lnSpc>
                <a:spcPts val="4059"/>
              </a:lnSpc>
            </a:pPr>
            <a:r>
              <a:rPr lang="en-US" sz="2899" b="true">
                <a:solidFill>
                  <a:srgbClr val="FBFCFE"/>
                </a:solidFill>
                <a:latin typeface="Red Hat Display Bold"/>
                <a:ea typeface="Red Hat Display Bold"/>
                <a:cs typeface="Red Hat Display Bold"/>
                <a:sym typeface="Red Hat Display Bold"/>
              </a:rPr>
              <a:t>Độ lệch chuẩn</a:t>
            </a:r>
          </a:p>
          <a:p>
            <a:pPr algn="ctr">
              <a:lnSpc>
                <a:spcPts val="4059"/>
              </a:lnSpc>
            </a:pPr>
            <a:r>
              <a:rPr lang="en-US" b="true" sz="2899">
                <a:solidFill>
                  <a:srgbClr val="FBFCFE"/>
                </a:solidFill>
                <a:latin typeface="Red Hat Display Bold"/>
                <a:ea typeface="Red Hat Display Bold"/>
                <a:cs typeface="Red Hat Display Bold"/>
                <a:sym typeface="Red Hat Display Bold"/>
              </a:rPr>
              <a:t>(Standard deviation)</a:t>
            </a:r>
          </a:p>
        </p:txBody>
      </p:sp>
      <p:sp>
        <p:nvSpPr>
          <p:cNvPr name="TextBox 36" id="36"/>
          <p:cNvSpPr txBox="true"/>
          <p:nvPr/>
        </p:nvSpPr>
        <p:spPr>
          <a:xfrm rot="0">
            <a:off x="13337227" y="5927798"/>
            <a:ext cx="3223647" cy="2957831"/>
          </a:xfrm>
          <a:prstGeom prst="rect">
            <a:avLst/>
          </a:prstGeom>
        </p:spPr>
        <p:txBody>
          <a:bodyPr anchor="t" rtlCol="false" tIns="0" lIns="0" bIns="0" rIns="0">
            <a:spAutoFit/>
          </a:bodyPr>
          <a:lstStyle/>
          <a:p>
            <a:pPr algn="ctr">
              <a:lnSpc>
                <a:spcPts val="3919"/>
              </a:lnSpc>
            </a:pPr>
            <a:r>
              <a:rPr lang="en-US" sz="2799">
                <a:solidFill>
                  <a:srgbClr val="2D2261"/>
                </a:solidFill>
                <a:latin typeface="Red Hat Display"/>
                <a:ea typeface="Red Hat Display"/>
                <a:cs typeface="Red Hat Display"/>
                <a:sym typeface="Red Hat Display"/>
              </a:rPr>
              <a:t>căn bậc hai của phương sai, giúp đánh giá dữ liệu “chênh lệch” nhiều hay ít so với trung bình.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0468" y="2421889"/>
            <a:ext cx="13067063" cy="6836411"/>
          </a:xfrm>
          <a:custGeom>
            <a:avLst/>
            <a:gdLst/>
            <a:ahLst/>
            <a:cxnLst/>
            <a:rect r="r" b="b" t="t" l="l"/>
            <a:pathLst>
              <a:path h="6836411" w="13067063">
                <a:moveTo>
                  <a:pt x="0" y="0"/>
                </a:moveTo>
                <a:lnTo>
                  <a:pt x="13067064" y="0"/>
                </a:lnTo>
                <a:lnTo>
                  <a:pt x="13067064" y="6836411"/>
                </a:lnTo>
                <a:lnTo>
                  <a:pt x="0" y="6836411"/>
                </a:lnTo>
                <a:lnTo>
                  <a:pt x="0" y="0"/>
                </a:lnTo>
                <a:close/>
              </a:path>
            </a:pathLst>
          </a:custGeom>
          <a:blipFill>
            <a:blip r:embed="rId4"/>
            <a:stretch>
              <a:fillRect l="0" t="0" r="0" b="0"/>
            </a:stretch>
          </a:blipFill>
        </p:spPr>
      </p:sp>
      <p:sp>
        <p:nvSpPr>
          <p:cNvPr name="TextBox 4" id="4"/>
          <p:cNvSpPr txBox="true"/>
          <p:nvPr/>
        </p:nvSpPr>
        <p:spPr>
          <a:xfrm rot="0">
            <a:off x="615572" y="516386"/>
            <a:ext cx="6559765"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Thống kê mô tả</a:t>
            </a:r>
          </a:p>
        </p:txBody>
      </p:sp>
      <p:sp>
        <p:nvSpPr>
          <p:cNvPr name="TextBox 5" id="5"/>
          <p:cNvSpPr txBox="true"/>
          <p:nvPr/>
        </p:nvSpPr>
        <p:spPr>
          <a:xfrm rot="0">
            <a:off x="3210021" y="1669489"/>
            <a:ext cx="11867959" cy="456154"/>
          </a:xfrm>
          <a:prstGeom prst="rect">
            <a:avLst/>
          </a:prstGeom>
        </p:spPr>
        <p:txBody>
          <a:bodyPr anchor="t" rtlCol="false" tIns="0" lIns="0" bIns="0" rIns="0">
            <a:spAutoFit/>
          </a:bodyPr>
          <a:lstStyle/>
          <a:p>
            <a:pPr algn="ctr">
              <a:lnSpc>
                <a:spcPts val="3732"/>
              </a:lnSpc>
              <a:spcBef>
                <a:spcPct val="0"/>
              </a:spcBef>
            </a:pPr>
            <a:r>
              <a:rPr lang="en-US" sz="2666">
                <a:solidFill>
                  <a:srgbClr val="000000"/>
                </a:solidFill>
                <a:latin typeface="Roboto Slab"/>
                <a:ea typeface="Roboto Slab"/>
                <a:cs typeface="Roboto Slab"/>
                <a:sym typeface="Roboto Slab"/>
              </a:rPr>
              <a:t>Bảng thống kê mô tả trên tập dữ liệu về phân loại chất lượng rượu đỏ.</a:t>
            </a:r>
          </a:p>
        </p:txBody>
      </p:sp>
      <p:sp>
        <p:nvSpPr>
          <p:cNvPr name="AutoShape 6" id="6"/>
          <p:cNvSpPr/>
          <p:nvPr/>
        </p:nvSpPr>
        <p:spPr>
          <a:xfrm>
            <a:off x="2030869" y="2290946"/>
            <a:ext cx="3333843" cy="812008"/>
          </a:xfrm>
          <a:prstGeom prst="line">
            <a:avLst/>
          </a:prstGeom>
          <a:ln cap="flat" w="38100">
            <a:solidFill>
              <a:srgbClr val="FF3131"/>
            </a:solidFill>
            <a:prstDash val="solid"/>
            <a:headEnd type="none" len="sm" w="sm"/>
            <a:tailEnd type="none" len="sm" w="sm"/>
          </a:ln>
        </p:spPr>
      </p:sp>
      <p:sp>
        <p:nvSpPr>
          <p:cNvPr name="TextBox 7" id="7"/>
          <p:cNvSpPr txBox="true"/>
          <p:nvPr/>
        </p:nvSpPr>
        <p:spPr>
          <a:xfrm rot="0">
            <a:off x="131403" y="2116118"/>
            <a:ext cx="2237360" cy="340131"/>
          </a:xfrm>
          <a:prstGeom prst="rect">
            <a:avLst/>
          </a:prstGeom>
        </p:spPr>
        <p:txBody>
          <a:bodyPr anchor="t" rtlCol="false" tIns="0" lIns="0" bIns="0" rIns="0">
            <a:spAutoFit/>
          </a:bodyPr>
          <a:lstStyle/>
          <a:p>
            <a:pPr algn="l">
              <a:lnSpc>
                <a:spcPts val="2736"/>
              </a:lnSpc>
              <a:spcBef>
                <a:spcPct val="0"/>
              </a:spcBef>
            </a:pPr>
            <a:r>
              <a:rPr lang="en-US" sz="2200">
                <a:solidFill>
                  <a:srgbClr val="000000"/>
                </a:solidFill>
                <a:latin typeface="Red Hat Display"/>
                <a:ea typeface="Red Hat Display"/>
                <a:cs typeface="Red Hat Display"/>
                <a:sym typeface="Red Hat Display"/>
              </a:rPr>
              <a:t>Dữ liệu đầy đủ</a:t>
            </a:r>
          </a:p>
        </p:txBody>
      </p:sp>
      <p:sp>
        <p:nvSpPr>
          <p:cNvPr name="AutoShape 8" id="8"/>
          <p:cNvSpPr/>
          <p:nvPr/>
        </p:nvSpPr>
        <p:spPr>
          <a:xfrm flipV="true">
            <a:off x="2199816" y="8905695"/>
            <a:ext cx="1010204" cy="514809"/>
          </a:xfrm>
          <a:prstGeom prst="line">
            <a:avLst/>
          </a:prstGeom>
          <a:ln cap="flat" w="38100">
            <a:solidFill>
              <a:srgbClr val="FF3131"/>
            </a:solidFill>
            <a:prstDash val="solid"/>
            <a:headEnd type="none" len="sm" w="sm"/>
            <a:tailEnd type="none" len="sm" w="sm"/>
          </a:ln>
        </p:spPr>
      </p:sp>
      <p:sp>
        <p:nvSpPr>
          <p:cNvPr name="TextBox 9" id="9"/>
          <p:cNvSpPr txBox="true"/>
          <p:nvPr/>
        </p:nvSpPr>
        <p:spPr>
          <a:xfrm rot="0">
            <a:off x="131403" y="9074226"/>
            <a:ext cx="2237360" cy="683031"/>
          </a:xfrm>
          <a:prstGeom prst="rect">
            <a:avLst/>
          </a:prstGeom>
        </p:spPr>
        <p:txBody>
          <a:bodyPr anchor="t" rtlCol="false" tIns="0" lIns="0" bIns="0" rIns="0">
            <a:spAutoFit/>
          </a:bodyPr>
          <a:lstStyle/>
          <a:p>
            <a:pPr algn="l">
              <a:lnSpc>
                <a:spcPts val="2736"/>
              </a:lnSpc>
              <a:spcBef>
                <a:spcPct val="0"/>
              </a:spcBef>
            </a:pPr>
            <a:r>
              <a:rPr lang="en-US" sz="2200">
                <a:solidFill>
                  <a:srgbClr val="000000"/>
                </a:solidFill>
                <a:latin typeface="Red Hat Display"/>
                <a:ea typeface="Red Hat Display"/>
                <a:cs typeface="Red Hat Display"/>
                <a:sym typeface="Red Hat Display"/>
              </a:rPr>
              <a:t>Chất lượng phổ biến ở mức 5-6</a:t>
            </a:r>
          </a:p>
        </p:txBody>
      </p:sp>
      <p:sp>
        <p:nvSpPr>
          <p:cNvPr name="AutoShape 10" id="10"/>
          <p:cNvSpPr/>
          <p:nvPr/>
        </p:nvSpPr>
        <p:spPr>
          <a:xfrm flipV="true">
            <a:off x="2368763" y="4894522"/>
            <a:ext cx="633344" cy="464481"/>
          </a:xfrm>
          <a:prstGeom prst="line">
            <a:avLst/>
          </a:prstGeom>
          <a:ln cap="flat" w="38100">
            <a:solidFill>
              <a:srgbClr val="FF3131"/>
            </a:solidFill>
            <a:prstDash val="solid"/>
            <a:headEnd type="none" len="sm" w="sm"/>
            <a:tailEnd type="none" len="sm" w="sm"/>
          </a:ln>
        </p:spPr>
      </p:sp>
      <p:sp>
        <p:nvSpPr>
          <p:cNvPr name="AutoShape 11" id="11"/>
          <p:cNvSpPr/>
          <p:nvPr/>
        </p:nvSpPr>
        <p:spPr>
          <a:xfrm>
            <a:off x="2368763" y="5359003"/>
            <a:ext cx="840804" cy="7681"/>
          </a:xfrm>
          <a:prstGeom prst="line">
            <a:avLst/>
          </a:prstGeom>
          <a:ln cap="flat" w="38100">
            <a:solidFill>
              <a:srgbClr val="FF3131"/>
            </a:solidFill>
            <a:prstDash val="solid"/>
            <a:headEnd type="none" len="sm" w="sm"/>
            <a:tailEnd type="none" len="sm" w="sm"/>
          </a:ln>
        </p:spPr>
      </p:sp>
      <p:sp>
        <p:nvSpPr>
          <p:cNvPr name="AutoShape 12" id="12"/>
          <p:cNvSpPr/>
          <p:nvPr/>
        </p:nvSpPr>
        <p:spPr>
          <a:xfrm>
            <a:off x="2368763" y="5359003"/>
            <a:ext cx="373108" cy="967088"/>
          </a:xfrm>
          <a:prstGeom prst="line">
            <a:avLst/>
          </a:prstGeom>
          <a:ln cap="flat" w="38100">
            <a:solidFill>
              <a:srgbClr val="FF3131"/>
            </a:solidFill>
            <a:prstDash val="solid"/>
            <a:headEnd type="none" len="sm" w="sm"/>
            <a:tailEnd type="none" len="sm" w="sm"/>
          </a:ln>
        </p:spPr>
      </p:sp>
      <p:sp>
        <p:nvSpPr>
          <p:cNvPr name="TextBox 13" id="13"/>
          <p:cNvSpPr txBox="true"/>
          <p:nvPr/>
        </p:nvSpPr>
        <p:spPr>
          <a:xfrm rot="0">
            <a:off x="131403" y="4884997"/>
            <a:ext cx="2237360" cy="1711731"/>
          </a:xfrm>
          <a:prstGeom prst="rect">
            <a:avLst/>
          </a:prstGeom>
        </p:spPr>
        <p:txBody>
          <a:bodyPr anchor="t" rtlCol="false" tIns="0" lIns="0" bIns="0" rIns="0">
            <a:spAutoFit/>
          </a:bodyPr>
          <a:lstStyle/>
          <a:p>
            <a:pPr algn="l">
              <a:lnSpc>
                <a:spcPts val="2736"/>
              </a:lnSpc>
              <a:spcBef>
                <a:spcPct val="0"/>
              </a:spcBef>
            </a:pPr>
            <a:r>
              <a:rPr lang="en-US" sz="2200">
                <a:solidFill>
                  <a:srgbClr val="000000"/>
                </a:solidFill>
                <a:latin typeface="Red Hat Display"/>
                <a:ea typeface="Red Hat Display"/>
                <a:cs typeface="Red Hat Display"/>
                <a:sym typeface="Red Hat Display"/>
              </a:rPr>
              <a:t>Outliers: các chỉ số có sự phân bố lệch, với một số ít mẫu có giá trị cao bất thường</a:t>
            </a:r>
          </a:p>
        </p:txBody>
      </p:sp>
      <p:sp>
        <p:nvSpPr>
          <p:cNvPr name="AutoShape 14" id="14"/>
          <p:cNvSpPr/>
          <p:nvPr/>
        </p:nvSpPr>
        <p:spPr>
          <a:xfrm>
            <a:off x="2368763" y="7311103"/>
            <a:ext cx="841257" cy="87211"/>
          </a:xfrm>
          <a:prstGeom prst="line">
            <a:avLst/>
          </a:prstGeom>
          <a:ln cap="flat" w="38100">
            <a:solidFill>
              <a:srgbClr val="FF3131"/>
            </a:solidFill>
            <a:prstDash val="solid"/>
            <a:headEnd type="none" len="sm" w="sm"/>
            <a:tailEnd type="none" len="sm" w="sm"/>
          </a:ln>
        </p:spPr>
      </p:sp>
      <p:sp>
        <p:nvSpPr>
          <p:cNvPr name="AutoShape 15" id="15"/>
          <p:cNvSpPr/>
          <p:nvPr/>
        </p:nvSpPr>
        <p:spPr>
          <a:xfrm>
            <a:off x="2368763" y="7311103"/>
            <a:ext cx="840804" cy="1091641"/>
          </a:xfrm>
          <a:prstGeom prst="line">
            <a:avLst/>
          </a:prstGeom>
          <a:ln cap="flat" w="38100">
            <a:solidFill>
              <a:srgbClr val="FF3131"/>
            </a:solidFill>
            <a:prstDash val="solid"/>
            <a:headEnd type="none" len="sm" w="sm"/>
            <a:tailEnd type="none" len="sm" w="sm"/>
          </a:ln>
        </p:spPr>
      </p:sp>
      <p:sp>
        <p:nvSpPr>
          <p:cNvPr name="TextBox 16" id="16"/>
          <p:cNvSpPr txBox="true"/>
          <p:nvPr/>
        </p:nvSpPr>
        <p:spPr>
          <a:xfrm rot="0">
            <a:off x="131403" y="7136275"/>
            <a:ext cx="2237360" cy="340131"/>
          </a:xfrm>
          <a:prstGeom prst="rect">
            <a:avLst/>
          </a:prstGeom>
        </p:spPr>
        <p:txBody>
          <a:bodyPr anchor="t" rtlCol="false" tIns="0" lIns="0" bIns="0" rIns="0">
            <a:spAutoFit/>
          </a:bodyPr>
          <a:lstStyle/>
          <a:p>
            <a:pPr algn="l">
              <a:lnSpc>
                <a:spcPts val="2736"/>
              </a:lnSpc>
              <a:spcBef>
                <a:spcPct val="0"/>
              </a:spcBef>
            </a:pPr>
            <a:r>
              <a:rPr lang="en-US" sz="2200">
                <a:solidFill>
                  <a:srgbClr val="000000"/>
                </a:solidFill>
                <a:latin typeface="Red Hat Display"/>
                <a:ea typeface="Red Hat Display"/>
                <a:cs typeface="Red Hat Display"/>
                <a:sym typeface="Red Hat Display"/>
              </a:rPr>
              <a:t>Phân phối cân đối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5572" y="516386"/>
            <a:ext cx="6559765" cy="1798372"/>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Xử lý &amp; trực quan hóa dữ liệu.</a:t>
            </a:r>
          </a:p>
        </p:txBody>
      </p:sp>
      <p:sp>
        <p:nvSpPr>
          <p:cNvPr name="TextBox 4" id="4"/>
          <p:cNvSpPr txBox="true"/>
          <p:nvPr/>
        </p:nvSpPr>
        <p:spPr>
          <a:xfrm rot="0">
            <a:off x="615572" y="2849312"/>
            <a:ext cx="6559765" cy="3279775"/>
          </a:xfrm>
          <a:prstGeom prst="rect">
            <a:avLst/>
          </a:prstGeom>
        </p:spPr>
        <p:txBody>
          <a:bodyPr anchor="t" rtlCol="false" tIns="0" lIns="0" bIns="0" rIns="0">
            <a:spAutoFit/>
          </a:bodyPr>
          <a:lstStyle/>
          <a:p>
            <a:pPr algn="l">
              <a:lnSpc>
                <a:spcPts val="4900"/>
              </a:lnSpc>
            </a:pPr>
            <a:r>
              <a:rPr lang="en-US" sz="3500" b="true">
                <a:solidFill>
                  <a:srgbClr val="2D2261"/>
                </a:solidFill>
                <a:latin typeface="Red Hat Display Bold"/>
                <a:ea typeface="Red Hat Display Bold"/>
                <a:cs typeface="Red Hat Display Bold"/>
                <a:sym typeface="Red Hat Display Bold"/>
              </a:rPr>
              <a:t>Khái niệm</a:t>
            </a:r>
          </a:p>
          <a:p>
            <a:pPr algn="l">
              <a:lnSpc>
                <a:spcPts val="4200"/>
              </a:lnSpc>
            </a:pPr>
            <a:r>
              <a:rPr lang="en-US" sz="3000">
                <a:solidFill>
                  <a:srgbClr val="5B7ABE"/>
                </a:solidFill>
                <a:latin typeface="Red Hat Display"/>
                <a:ea typeface="Red Hat Display"/>
                <a:cs typeface="Red Hat Display"/>
                <a:sym typeface="Red Hat Display"/>
              </a:rPr>
              <a:t>Xử lý và trực quan hóa dữ liệu là quá trình làm sạch, chuẩn hóa và trình bày dữ liệu bằng biểu đồ nhằm giúp dễ dàng nhận biết xu hướng, mẫu và mối quan hệ trong tập dữ liệu.</a:t>
            </a:r>
          </a:p>
        </p:txBody>
      </p:sp>
      <p:sp>
        <p:nvSpPr>
          <p:cNvPr name="TextBox 5" id="5"/>
          <p:cNvSpPr txBox="true"/>
          <p:nvPr/>
        </p:nvSpPr>
        <p:spPr>
          <a:xfrm rot="0">
            <a:off x="615572" y="7028147"/>
            <a:ext cx="6559765" cy="1670050"/>
          </a:xfrm>
          <a:prstGeom prst="rect">
            <a:avLst/>
          </a:prstGeom>
        </p:spPr>
        <p:txBody>
          <a:bodyPr anchor="t" rtlCol="false" tIns="0" lIns="0" bIns="0" rIns="0">
            <a:spAutoFit/>
          </a:bodyPr>
          <a:lstStyle/>
          <a:p>
            <a:pPr algn="l">
              <a:lnSpc>
                <a:spcPts val="4899"/>
              </a:lnSpc>
            </a:pPr>
            <a:r>
              <a:rPr lang="en-US" sz="3499" b="true">
                <a:solidFill>
                  <a:srgbClr val="2D2261"/>
                </a:solidFill>
                <a:latin typeface="Red Hat Display Bold"/>
                <a:ea typeface="Red Hat Display Bold"/>
                <a:cs typeface="Red Hat Display Bold"/>
                <a:sym typeface="Red Hat Display Bold"/>
              </a:rPr>
              <a:t>Mục tiêu</a:t>
            </a:r>
          </a:p>
          <a:p>
            <a:pPr algn="l">
              <a:lnSpc>
                <a:spcPts val="4200"/>
              </a:lnSpc>
            </a:pPr>
            <a:r>
              <a:rPr lang="en-US" sz="3000">
                <a:solidFill>
                  <a:srgbClr val="5B7ABE"/>
                </a:solidFill>
                <a:latin typeface="Red Hat Display"/>
                <a:ea typeface="Red Hat Display"/>
                <a:cs typeface="Red Hat Display"/>
                <a:sym typeface="Red Hat Display"/>
              </a:rPr>
              <a:t>Biểu diễn dữ liệu trực quan để phát hiện xu hướng, tương quan.</a:t>
            </a:r>
          </a:p>
        </p:txBody>
      </p:sp>
      <p:sp>
        <p:nvSpPr>
          <p:cNvPr name="TextBox 6" id="6"/>
          <p:cNvSpPr txBox="true"/>
          <p:nvPr/>
        </p:nvSpPr>
        <p:spPr>
          <a:xfrm rot="0">
            <a:off x="10682250" y="962025"/>
            <a:ext cx="6857635" cy="2736850"/>
          </a:xfrm>
          <a:prstGeom prst="rect">
            <a:avLst/>
          </a:prstGeom>
        </p:spPr>
        <p:txBody>
          <a:bodyPr anchor="t" rtlCol="false" tIns="0" lIns="0" bIns="0" rIns="0">
            <a:spAutoFit/>
          </a:bodyPr>
          <a:lstStyle/>
          <a:p>
            <a:pPr algn="l">
              <a:lnSpc>
                <a:spcPts val="4899"/>
              </a:lnSpc>
            </a:pPr>
            <a:r>
              <a:rPr lang="en-US" sz="3499" b="true">
                <a:solidFill>
                  <a:srgbClr val="2D2261"/>
                </a:solidFill>
                <a:latin typeface="Red Hat Display Bold"/>
                <a:ea typeface="Red Hat Display Bold"/>
                <a:cs typeface="Red Hat Display Bold"/>
                <a:sym typeface="Red Hat Display Bold"/>
              </a:rPr>
              <a:t>Các loại biểu đồ phổ biến</a:t>
            </a:r>
          </a:p>
          <a:p>
            <a:pPr algn="l">
              <a:lnSpc>
                <a:spcPts val="4200"/>
              </a:lnSpc>
            </a:pPr>
            <a:r>
              <a:rPr lang="en-US" sz="3000">
                <a:solidFill>
                  <a:srgbClr val="5B7ABE"/>
                </a:solidFill>
                <a:latin typeface="Red Hat Display"/>
                <a:ea typeface="Red Hat Display"/>
                <a:cs typeface="Red Hat Display"/>
                <a:sym typeface="Red Hat Display"/>
              </a:rPr>
              <a:t>Histogram: phân phối dữ liệu</a:t>
            </a:r>
          </a:p>
          <a:p>
            <a:pPr algn="l">
              <a:lnSpc>
                <a:spcPts val="4200"/>
              </a:lnSpc>
            </a:pPr>
            <a:r>
              <a:rPr lang="en-US" sz="3000">
                <a:solidFill>
                  <a:srgbClr val="5B7ABE"/>
                </a:solidFill>
                <a:latin typeface="Red Hat Display"/>
                <a:ea typeface="Red Hat Display"/>
                <a:cs typeface="Red Hat Display"/>
                <a:sym typeface="Red Hat Display"/>
              </a:rPr>
              <a:t>Boxplot: phát hiện ngoại lai</a:t>
            </a:r>
          </a:p>
          <a:p>
            <a:pPr algn="l">
              <a:lnSpc>
                <a:spcPts val="4200"/>
              </a:lnSpc>
            </a:pPr>
            <a:r>
              <a:rPr lang="en-US" sz="3000">
                <a:solidFill>
                  <a:srgbClr val="5B7ABE"/>
                </a:solidFill>
                <a:latin typeface="Red Hat Display"/>
                <a:ea typeface="Red Hat Display"/>
                <a:cs typeface="Red Hat Display"/>
                <a:sym typeface="Red Hat Display"/>
              </a:rPr>
              <a:t>Scatter plot: mối quan hệ giữa hai biến</a:t>
            </a:r>
          </a:p>
          <a:p>
            <a:pPr algn="l">
              <a:lnSpc>
                <a:spcPts val="4200"/>
              </a:lnSpc>
            </a:pPr>
            <a:r>
              <a:rPr lang="en-US" sz="3000">
                <a:solidFill>
                  <a:srgbClr val="5B7ABE"/>
                </a:solidFill>
                <a:latin typeface="Red Hat Display"/>
                <a:ea typeface="Red Hat Display"/>
                <a:cs typeface="Red Hat Display"/>
                <a:sym typeface="Red Hat Display"/>
              </a:rPr>
              <a:t>Bar chart: so sánh giá trị theo nhóm</a:t>
            </a:r>
          </a:p>
        </p:txBody>
      </p:sp>
      <p:sp>
        <p:nvSpPr>
          <p:cNvPr name="AutoShape 7" id="7"/>
          <p:cNvSpPr/>
          <p:nvPr/>
        </p:nvSpPr>
        <p:spPr>
          <a:xfrm flipH="true">
            <a:off x="8929650" y="1028700"/>
            <a:ext cx="0" cy="8229600"/>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10682250" y="4795186"/>
            <a:ext cx="6857635" cy="1136650"/>
          </a:xfrm>
          <a:prstGeom prst="rect">
            <a:avLst/>
          </a:prstGeom>
        </p:spPr>
        <p:txBody>
          <a:bodyPr anchor="t" rtlCol="false" tIns="0" lIns="0" bIns="0" rIns="0">
            <a:spAutoFit/>
          </a:bodyPr>
          <a:lstStyle/>
          <a:p>
            <a:pPr algn="l">
              <a:lnSpc>
                <a:spcPts val="4899"/>
              </a:lnSpc>
            </a:pPr>
            <a:r>
              <a:rPr lang="en-US" sz="3499" b="true">
                <a:solidFill>
                  <a:srgbClr val="2D2261"/>
                </a:solidFill>
                <a:latin typeface="Red Hat Display Bold"/>
                <a:ea typeface="Red Hat Display Bold"/>
                <a:cs typeface="Red Hat Display Bold"/>
                <a:sym typeface="Red Hat Display Bold"/>
              </a:rPr>
              <a:t>Các thư viện thông dụng</a:t>
            </a:r>
          </a:p>
          <a:p>
            <a:pPr algn="l">
              <a:lnSpc>
                <a:spcPts val="4200"/>
              </a:lnSpc>
            </a:pPr>
            <a:r>
              <a:rPr lang="en-US" sz="3000">
                <a:solidFill>
                  <a:srgbClr val="5B7ABE"/>
                </a:solidFill>
                <a:latin typeface="Red Hat Display"/>
                <a:ea typeface="Red Hat Display"/>
                <a:cs typeface="Red Hat Display"/>
                <a:sym typeface="Red Hat Display"/>
              </a:rPr>
              <a:t>Matplotlib, Seaborn, Plotly,...</a:t>
            </a:r>
          </a:p>
        </p:txBody>
      </p:sp>
      <p:sp>
        <p:nvSpPr>
          <p:cNvPr name="TextBox 9" id="9"/>
          <p:cNvSpPr txBox="true"/>
          <p:nvPr/>
        </p:nvSpPr>
        <p:spPr>
          <a:xfrm rot="0">
            <a:off x="10682250" y="7028147"/>
            <a:ext cx="6857635" cy="2203450"/>
          </a:xfrm>
          <a:prstGeom prst="rect">
            <a:avLst/>
          </a:prstGeom>
        </p:spPr>
        <p:txBody>
          <a:bodyPr anchor="t" rtlCol="false" tIns="0" lIns="0" bIns="0" rIns="0">
            <a:spAutoFit/>
          </a:bodyPr>
          <a:lstStyle/>
          <a:p>
            <a:pPr algn="l">
              <a:lnSpc>
                <a:spcPts val="4899"/>
              </a:lnSpc>
            </a:pPr>
            <a:r>
              <a:rPr lang="en-US" sz="3499" b="true">
                <a:solidFill>
                  <a:srgbClr val="2D2261"/>
                </a:solidFill>
                <a:latin typeface="Red Hat Display Bold"/>
                <a:ea typeface="Red Hat Display Bold"/>
                <a:cs typeface="Red Hat Display Bold"/>
                <a:sym typeface="Red Hat Display Bold"/>
              </a:rPr>
              <a:t>Nguyên tắc</a:t>
            </a:r>
          </a:p>
          <a:p>
            <a:pPr algn="l">
              <a:lnSpc>
                <a:spcPts val="4200"/>
              </a:lnSpc>
            </a:pPr>
            <a:r>
              <a:rPr lang="en-US" sz="3000">
                <a:solidFill>
                  <a:srgbClr val="5B7ABE"/>
                </a:solidFill>
                <a:latin typeface="Red Hat Display"/>
                <a:ea typeface="Red Hat Display"/>
                <a:cs typeface="Red Hat Display"/>
                <a:sym typeface="Red Hat Display"/>
              </a:rPr>
              <a:t>rõ ràng, màu sắc hợp lý, có tiêu đề và nhãn trục.</a:t>
            </a:r>
          </a:p>
          <a:p>
            <a:pPr algn="l">
              <a:lnSpc>
                <a:spcPts val="42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0">
            <a:off x="2027083" y="2061779"/>
            <a:ext cx="13188783" cy="7352747"/>
          </a:xfrm>
          <a:custGeom>
            <a:avLst/>
            <a:gdLst/>
            <a:ahLst/>
            <a:cxnLst/>
            <a:rect r="r" b="b" t="t" l="l"/>
            <a:pathLst>
              <a:path h="7352747" w="13188783">
                <a:moveTo>
                  <a:pt x="0" y="0"/>
                </a:moveTo>
                <a:lnTo>
                  <a:pt x="13188783" y="0"/>
                </a:lnTo>
                <a:lnTo>
                  <a:pt x="13188783" y="7352747"/>
                </a:lnTo>
                <a:lnTo>
                  <a:pt x="0" y="7352747"/>
                </a:lnTo>
                <a:lnTo>
                  <a:pt x="0" y="0"/>
                </a:lnTo>
                <a:close/>
              </a:path>
            </a:pathLst>
          </a:custGeom>
          <a:blipFill>
            <a:blip r:embed="rId2"/>
            <a:stretch>
              <a:fillRect l="0" t="0" r="0" b="0"/>
            </a:stretch>
          </a:blipFill>
        </p:spPr>
      </p:sp>
      <p:sp>
        <p:nvSpPr>
          <p:cNvPr name="TextBox 3" id="3"/>
          <p:cNvSpPr txBox="true"/>
          <p:nvPr/>
        </p:nvSpPr>
        <p:spPr>
          <a:xfrm rot="0">
            <a:off x="615572" y="468761"/>
            <a:ext cx="11721627" cy="1357630"/>
          </a:xfrm>
          <a:prstGeom prst="rect">
            <a:avLst/>
          </a:prstGeom>
        </p:spPr>
        <p:txBody>
          <a:bodyPr anchor="t" rtlCol="false" tIns="0" lIns="0" bIns="0" rIns="0">
            <a:spAutoFit/>
          </a:bodyPr>
          <a:lstStyle/>
          <a:p>
            <a:pPr algn="l">
              <a:lnSpc>
                <a:spcPts val="6700"/>
              </a:lnSpc>
            </a:pPr>
            <a:r>
              <a:rPr lang="en-US" sz="5000" b="true">
                <a:solidFill>
                  <a:srgbClr val="2D2261"/>
                </a:solidFill>
                <a:latin typeface="Red Hat Display Bold"/>
                <a:ea typeface="Red Hat Display Bold"/>
                <a:cs typeface="Red Hat Display Bold"/>
                <a:sym typeface="Red Hat Display Bold"/>
              </a:rPr>
              <a:t>Xử lý &amp; trực quan hóa dữ liệu.</a:t>
            </a:r>
          </a:p>
          <a:p>
            <a:pPr algn="l">
              <a:lnSpc>
                <a:spcPts val="4020"/>
              </a:lnSpc>
            </a:pPr>
            <a:r>
              <a:rPr lang="en-US" sz="3000">
                <a:solidFill>
                  <a:srgbClr val="2D2261"/>
                </a:solidFill>
                <a:latin typeface="Red Hat Display"/>
                <a:ea typeface="Red Hat Display"/>
                <a:cs typeface="Red Hat Display"/>
                <a:sym typeface="Red Hat Display"/>
              </a:rPr>
              <a:t>Ví dụ minh họa: 10 khu vực có giá nhà cao nhất Amsterdam</a:t>
            </a:r>
          </a:p>
        </p:txBody>
      </p:sp>
      <p:sp>
        <p:nvSpPr>
          <p:cNvPr name="TextBox 4" id="4"/>
          <p:cNvSpPr txBox="true"/>
          <p:nvPr/>
        </p:nvSpPr>
        <p:spPr>
          <a:xfrm rot="0">
            <a:off x="3979288" y="9595501"/>
            <a:ext cx="10329425" cy="439644"/>
          </a:xfrm>
          <a:prstGeom prst="rect">
            <a:avLst/>
          </a:prstGeom>
        </p:spPr>
        <p:txBody>
          <a:bodyPr anchor="t" rtlCol="false" tIns="0" lIns="0" bIns="0" rIns="0">
            <a:spAutoFit/>
          </a:bodyPr>
          <a:lstStyle/>
          <a:p>
            <a:pPr algn="ctr">
              <a:lnSpc>
                <a:spcPts val="3592"/>
              </a:lnSpc>
              <a:spcBef>
                <a:spcPct val="0"/>
              </a:spcBef>
            </a:pPr>
            <a:r>
              <a:rPr lang="en-US" sz="2566">
                <a:solidFill>
                  <a:srgbClr val="000000"/>
                </a:solidFill>
                <a:latin typeface="Roboto Slab"/>
                <a:ea typeface="Roboto Slab"/>
                <a:cs typeface="Roboto Slab"/>
                <a:sym typeface="Roboto Slab"/>
              </a:rPr>
              <a:t>Biểu đồ Matplotlib: Top 10 khu vực có giá cao nhất Amsterdam</a:t>
            </a:r>
          </a:p>
        </p:txBody>
      </p:sp>
      <p:sp>
        <p:nvSpPr>
          <p:cNvPr name="AutoShape 5" id="5"/>
          <p:cNvSpPr/>
          <p:nvPr/>
        </p:nvSpPr>
        <p:spPr>
          <a:xfrm>
            <a:off x="2321297" y="3458951"/>
            <a:ext cx="1673475" cy="604900"/>
          </a:xfrm>
          <a:prstGeom prst="line">
            <a:avLst/>
          </a:prstGeom>
          <a:ln cap="flat" w="38100">
            <a:solidFill>
              <a:srgbClr val="FF3131"/>
            </a:solidFill>
            <a:prstDash val="solid"/>
            <a:headEnd type="none" len="sm" w="sm"/>
            <a:tailEnd type="none" len="sm" w="sm"/>
          </a:ln>
        </p:spPr>
      </p:sp>
      <p:sp>
        <p:nvSpPr>
          <p:cNvPr name="AutoShape 6" id="6"/>
          <p:cNvSpPr/>
          <p:nvPr/>
        </p:nvSpPr>
        <p:spPr>
          <a:xfrm flipV="true">
            <a:off x="2354105" y="3440314"/>
            <a:ext cx="2770603" cy="18637"/>
          </a:xfrm>
          <a:prstGeom prst="line">
            <a:avLst/>
          </a:prstGeom>
          <a:ln cap="flat" w="38100">
            <a:solidFill>
              <a:srgbClr val="FF3131"/>
            </a:solidFill>
            <a:prstDash val="solid"/>
            <a:headEnd type="none" len="sm" w="sm"/>
            <a:tailEnd type="none" len="sm" w="sm"/>
          </a:ln>
        </p:spPr>
      </p:sp>
      <p:sp>
        <p:nvSpPr>
          <p:cNvPr name="TextBox 7" id="7"/>
          <p:cNvSpPr txBox="true"/>
          <p:nvPr/>
        </p:nvSpPr>
        <p:spPr>
          <a:xfrm rot="0">
            <a:off x="116745" y="3118820"/>
            <a:ext cx="2237360" cy="340131"/>
          </a:xfrm>
          <a:prstGeom prst="rect">
            <a:avLst/>
          </a:prstGeom>
        </p:spPr>
        <p:txBody>
          <a:bodyPr anchor="t" rtlCol="false" tIns="0" lIns="0" bIns="0" rIns="0">
            <a:spAutoFit/>
          </a:bodyPr>
          <a:lstStyle/>
          <a:p>
            <a:pPr algn="l">
              <a:lnSpc>
                <a:spcPts val="2736"/>
              </a:lnSpc>
              <a:spcBef>
                <a:spcPct val="0"/>
              </a:spcBef>
            </a:pPr>
            <a:r>
              <a:rPr lang="en-US" sz="2200">
                <a:solidFill>
                  <a:srgbClr val="000000"/>
                </a:solidFill>
                <a:latin typeface="Red Hat Display"/>
                <a:ea typeface="Red Hat Display"/>
                <a:cs typeface="Red Hat Display"/>
                <a:sym typeface="Red Hat Display"/>
              </a:rPr>
              <a:t>Giá nhà cam nhất</a:t>
            </a:r>
          </a:p>
        </p:txBody>
      </p:sp>
      <p:sp>
        <p:nvSpPr>
          <p:cNvPr name="TextBox 8" id="8"/>
          <p:cNvSpPr txBox="true"/>
          <p:nvPr/>
        </p:nvSpPr>
        <p:spPr>
          <a:xfrm rot="0">
            <a:off x="10235716" y="3449426"/>
            <a:ext cx="2650342" cy="340131"/>
          </a:xfrm>
          <a:prstGeom prst="rect">
            <a:avLst/>
          </a:prstGeom>
        </p:spPr>
        <p:txBody>
          <a:bodyPr anchor="t" rtlCol="false" tIns="0" lIns="0" bIns="0" rIns="0">
            <a:spAutoFit/>
          </a:bodyPr>
          <a:lstStyle/>
          <a:p>
            <a:pPr algn="l">
              <a:lnSpc>
                <a:spcPts val="2736"/>
              </a:lnSpc>
              <a:spcBef>
                <a:spcPct val="0"/>
              </a:spcBef>
            </a:pPr>
            <a:r>
              <a:rPr lang="en-US" sz="2200">
                <a:solidFill>
                  <a:srgbClr val="000000"/>
                </a:solidFill>
                <a:latin typeface="Red Hat Display"/>
                <a:ea typeface="Red Hat Display"/>
                <a:cs typeface="Red Hat Display"/>
                <a:sym typeface="Red Hat Display"/>
              </a:rPr>
              <a:t>Xu hướng giảm dần</a:t>
            </a:r>
          </a:p>
        </p:txBody>
      </p:sp>
      <p:sp>
        <p:nvSpPr>
          <p:cNvPr name="AutoShape 9" id="9"/>
          <p:cNvSpPr/>
          <p:nvPr/>
        </p:nvSpPr>
        <p:spPr>
          <a:xfrm>
            <a:off x="5411010" y="2737220"/>
            <a:ext cx="9414656" cy="2543633"/>
          </a:xfrm>
          <a:prstGeom prst="line">
            <a:avLst/>
          </a:prstGeom>
          <a:ln cap="flat" w="38100">
            <a:solidFill>
              <a:srgbClr val="FF3131"/>
            </a:solidFill>
            <a:prstDash val="solid"/>
            <a:headEnd type="none" len="sm" w="sm"/>
            <a:tailEnd type="arrow" len="sm" w="med"/>
          </a:ln>
        </p:spPr>
      </p:sp>
      <p:sp>
        <p:nvSpPr>
          <p:cNvPr name="TextBox 10" id="10"/>
          <p:cNvSpPr txBox="true"/>
          <p:nvPr/>
        </p:nvSpPr>
        <p:spPr>
          <a:xfrm rot="0">
            <a:off x="15362954" y="3874936"/>
            <a:ext cx="2786876" cy="3769131"/>
          </a:xfrm>
          <a:prstGeom prst="rect">
            <a:avLst/>
          </a:prstGeom>
        </p:spPr>
        <p:txBody>
          <a:bodyPr anchor="t" rtlCol="false" tIns="0" lIns="0" bIns="0" rIns="0">
            <a:spAutoFit/>
          </a:bodyPr>
          <a:lstStyle/>
          <a:p>
            <a:pPr algn="l">
              <a:lnSpc>
                <a:spcPts val="2736"/>
              </a:lnSpc>
            </a:pPr>
            <a:r>
              <a:rPr lang="en-US" sz="2200">
                <a:solidFill>
                  <a:srgbClr val="000000"/>
                </a:solidFill>
                <a:latin typeface="Red Hat Display"/>
                <a:ea typeface="Red Hat Display"/>
                <a:cs typeface="Red Hat Display"/>
                <a:sym typeface="Red Hat Display"/>
              </a:rPr>
              <a:t>Biểu đồ cho thấy sự phân hóa rõ rệt giá bất động sản theo từng Zip code. Một số khu vực trung tâm (1017, 1075) có giá vượt trội, trong khi các khu vực khác dù vẫn nằm trong top 10 nhưng giá thấp hơn đáng kể.</a:t>
            </a:r>
          </a:p>
          <a:p>
            <a:pPr algn="l">
              <a:lnSpc>
                <a:spcPts val="2736"/>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615572" y="516386"/>
            <a:ext cx="6559765"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Phân tích đơn biến</a:t>
            </a:r>
          </a:p>
        </p:txBody>
      </p:sp>
      <p:sp>
        <p:nvSpPr>
          <p:cNvPr name="Freeform 3" id="3"/>
          <p:cNvSpPr/>
          <p:nvPr/>
        </p:nvSpPr>
        <p:spPr>
          <a:xfrm flipH="false" flipV="false" rot="0">
            <a:off x="12993540" y="-2095015"/>
            <a:ext cx="6727323" cy="4586811"/>
          </a:xfrm>
          <a:custGeom>
            <a:avLst/>
            <a:gdLst/>
            <a:ahLst/>
            <a:cxnLst/>
            <a:rect r="r" b="b" t="t" l="l"/>
            <a:pathLst>
              <a:path h="4586811" w="6727323">
                <a:moveTo>
                  <a:pt x="0" y="0"/>
                </a:moveTo>
                <a:lnTo>
                  <a:pt x="6727323" y="0"/>
                </a:lnTo>
                <a:lnTo>
                  <a:pt x="6727323" y="4586812"/>
                </a:lnTo>
                <a:lnTo>
                  <a:pt x="0" y="458681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15572" y="1863725"/>
            <a:ext cx="15741629" cy="1605915"/>
          </a:xfrm>
          <a:prstGeom prst="rect">
            <a:avLst/>
          </a:prstGeom>
        </p:spPr>
        <p:txBody>
          <a:bodyPr anchor="t" rtlCol="false" tIns="0" lIns="0" bIns="0" rIns="0">
            <a:spAutoFit/>
          </a:bodyPr>
          <a:lstStyle/>
          <a:p>
            <a:pPr algn="l">
              <a:lnSpc>
                <a:spcPts val="4900"/>
              </a:lnSpc>
            </a:pPr>
            <a:r>
              <a:rPr lang="en-US" sz="3500" b="true">
                <a:solidFill>
                  <a:srgbClr val="2D2261"/>
                </a:solidFill>
                <a:latin typeface="Red Hat Display Bold"/>
                <a:ea typeface="Red Hat Display Bold"/>
                <a:cs typeface="Red Hat Display Bold"/>
                <a:sym typeface="Red Hat Display Bold"/>
              </a:rPr>
              <a:t>Khái niệm</a:t>
            </a:r>
          </a:p>
          <a:p>
            <a:pPr algn="l">
              <a:lnSpc>
                <a:spcPts val="3920"/>
              </a:lnSpc>
            </a:pPr>
            <a:r>
              <a:rPr lang="en-US" sz="2800">
                <a:solidFill>
                  <a:srgbClr val="5B7ABE"/>
                </a:solidFill>
                <a:latin typeface="Red Hat Display"/>
                <a:ea typeface="Red Hat Display"/>
                <a:cs typeface="Red Hat Display"/>
                <a:sym typeface="Red Hat Display"/>
              </a:rPr>
              <a:t>Phân tích đơn biến (Univariate Analysis) là bước đầu tiên trong quá trình phân tích dữ liệu — nơi ta xem xét và mô tả đặc điểm của từng biến (cột) riêng lẻ, không xét đến mối quan hệ với biến khác.</a:t>
            </a:r>
          </a:p>
        </p:txBody>
      </p:sp>
      <p:sp>
        <p:nvSpPr>
          <p:cNvPr name="TextBox 5" id="5"/>
          <p:cNvSpPr txBox="true"/>
          <p:nvPr/>
        </p:nvSpPr>
        <p:spPr>
          <a:xfrm rot="0">
            <a:off x="615572" y="4510405"/>
            <a:ext cx="15741629" cy="1110615"/>
          </a:xfrm>
          <a:prstGeom prst="rect">
            <a:avLst/>
          </a:prstGeom>
        </p:spPr>
        <p:txBody>
          <a:bodyPr anchor="t" rtlCol="false" tIns="0" lIns="0" bIns="0" rIns="0">
            <a:spAutoFit/>
          </a:bodyPr>
          <a:lstStyle/>
          <a:p>
            <a:pPr algn="l">
              <a:lnSpc>
                <a:spcPts val="4900"/>
              </a:lnSpc>
            </a:pPr>
            <a:r>
              <a:rPr lang="en-US" sz="3500" b="true">
                <a:solidFill>
                  <a:srgbClr val="2D2261"/>
                </a:solidFill>
                <a:latin typeface="Red Hat Display Bold"/>
                <a:ea typeface="Red Hat Display Bold"/>
                <a:cs typeface="Red Hat Display Bold"/>
                <a:sym typeface="Red Hat Display Bold"/>
              </a:rPr>
              <a:t>Mục tiêu</a:t>
            </a:r>
          </a:p>
          <a:p>
            <a:pPr algn="l">
              <a:lnSpc>
                <a:spcPts val="3920"/>
              </a:lnSpc>
            </a:pPr>
            <a:r>
              <a:rPr lang="en-US" sz="2800">
                <a:solidFill>
                  <a:srgbClr val="5B7ABE"/>
                </a:solidFill>
                <a:latin typeface="Red Hat Display"/>
                <a:ea typeface="Red Hat Display"/>
                <a:cs typeface="Red Hat Display"/>
                <a:sym typeface="Red Hat Display"/>
              </a:rPr>
              <a:t>Hiểu rõ phân phối, xu hướng trung tâm, và độ biến thiên của từng biến trong tập dữ liệu.</a:t>
            </a:r>
          </a:p>
        </p:txBody>
      </p:sp>
      <p:sp>
        <p:nvSpPr>
          <p:cNvPr name="TextBox 6" id="6"/>
          <p:cNvSpPr txBox="true"/>
          <p:nvPr/>
        </p:nvSpPr>
        <p:spPr>
          <a:xfrm rot="0">
            <a:off x="615572" y="6602095"/>
            <a:ext cx="15741629" cy="2897187"/>
          </a:xfrm>
          <a:prstGeom prst="rect">
            <a:avLst/>
          </a:prstGeom>
        </p:spPr>
        <p:txBody>
          <a:bodyPr anchor="t" rtlCol="false" tIns="0" lIns="0" bIns="0" rIns="0">
            <a:spAutoFit/>
          </a:bodyPr>
          <a:lstStyle/>
          <a:p>
            <a:pPr algn="l">
              <a:lnSpc>
                <a:spcPts val="5565"/>
              </a:lnSpc>
            </a:pPr>
            <a:r>
              <a:rPr lang="en-US" sz="3500" b="true">
                <a:solidFill>
                  <a:srgbClr val="2D2261"/>
                </a:solidFill>
                <a:latin typeface="Red Hat Display Bold"/>
                <a:ea typeface="Red Hat Display Bold"/>
                <a:cs typeface="Red Hat Display Bold"/>
                <a:sym typeface="Red Hat Display Bold"/>
              </a:rPr>
              <a:t>Nội dung/Phương pháp thực hiện (Methods or Contents)</a:t>
            </a:r>
          </a:p>
          <a:p>
            <a:pPr algn="l" marL="604521" indent="-302261" lvl="1">
              <a:lnSpc>
                <a:spcPts val="4452"/>
              </a:lnSpc>
              <a:buFont typeface="Arial"/>
              <a:buChar char="•"/>
            </a:pPr>
            <a:r>
              <a:rPr lang="en-US" b="true" sz="2800">
                <a:solidFill>
                  <a:srgbClr val="5B7ABE"/>
                </a:solidFill>
                <a:latin typeface="Red Hat Display Bold"/>
                <a:ea typeface="Red Hat Display Bold"/>
                <a:cs typeface="Red Hat Display Bold"/>
                <a:sym typeface="Red Hat Display Bold"/>
              </a:rPr>
              <a:t>Với biến định lượng:</a:t>
            </a:r>
            <a:r>
              <a:rPr lang="en-US" sz="2800">
                <a:solidFill>
                  <a:srgbClr val="5B7ABE"/>
                </a:solidFill>
                <a:latin typeface="Red Hat Display"/>
                <a:ea typeface="Red Hat Display"/>
                <a:cs typeface="Red Hat Display"/>
                <a:sym typeface="Red Hat Display"/>
              </a:rPr>
              <a:t> sử dụng các chỉ số thống kê như mean, median, variance, standard deviation, min, max và các biểu đồ như histogram, boxplot.</a:t>
            </a:r>
          </a:p>
          <a:p>
            <a:pPr algn="l" marL="604521" indent="-302261" lvl="1">
              <a:lnSpc>
                <a:spcPts val="4452"/>
              </a:lnSpc>
              <a:buFont typeface="Arial"/>
              <a:buChar char="•"/>
            </a:pPr>
            <a:r>
              <a:rPr lang="en-US" b="true" sz="2800">
                <a:solidFill>
                  <a:srgbClr val="5B7ABE"/>
                </a:solidFill>
                <a:latin typeface="Red Hat Display Bold"/>
                <a:ea typeface="Red Hat Display Bold"/>
                <a:cs typeface="Red Hat Display Bold"/>
                <a:sym typeface="Red Hat Display Bold"/>
              </a:rPr>
              <a:t>Với biến định tính:</a:t>
            </a:r>
            <a:r>
              <a:rPr lang="en-US" sz="2800">
                <a:solidFill>
                  <a:srgbClr val="5B7ABE"/>
                </a:solidFill>
                <a:latin typeface="Red Hat Display"/>
                <a:ea typeface="Red Hat Display"/>
                <a:cs typeface="Red Hat Display"/>
                <a:sym typeface="Red Hat Display"/>
              </a:rPr>
              <a:t> phân tích tần suất, tỷ lệ phần trăm và trực quan bằng bar chart, pie chart.</a:t>
            </a:r>
          </a:p>
          <a:p>
            <a:pPr algn="l">
              <a:lnSpc>
                <a:spcPts val="392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DAG1HXZL6UY</dc:identifier>
  <dcterms:modified xsi:type="dcterms:W3CDTF">2011-08-01T06:04:30Z</dcterms:modified>
  <cp:revision>1</cp:revision>
  <dc:title>Lab01 - Phân tích khám phá dữ liệu</dc:title>
</cp:coreProperties>
</file>