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x="18288000" cy="10287000"/>
  <p:notesSz cx="6858000" cy="9144000"/>
  <p:embeddedFontLst>
    <p:embeddedFont>
      <p:font typeface="Canva Sans Bold" charset="1" panose="020B0803030501040103"/>
      <p:regular r:id="rId58"/>
    </p:embeddedFont>
    <p:embeddedFont>
      <p:font typeface="Canva Sans" charset="1" panose="020B0503030501040103"/>
      <p:regular r:id="rId59"/>
    </p:embeddedFont>
    <p:embeddedFont>
      <p:font typeface="Roboto Slab" charset="1" panose="00000000000000000000"/>
      <p:regular r:id="rId60"/>
    </p:embeddedFont>
    <p:embeddedFont>
      <p:font typeface="Canva Sans Italics" charset="1" panose="020B0503030501040103"/>
      <p:regular r:id="rId61"/>
    </p:embeddedFont>
    <p:embeddedFont>
      <p:font typeface="Roboto Slab Bold" charset="1" panose="00000000000000000000"/>
      <p:regular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fonts/font58.fntdata" Type="http://schemas.openxmlformats.org/officeDocument/2006/relationships/font"/><Relationship Id="rId59" Target="fonts/font59.fntdata" Type="http://schemas.openxmlformats.org/officeDocument/2006/relationships/font"/><Relationship Id="rId6" Target="slides/slide1.xml" Type="http://schemas.openxmlformats.org/officeDocument/2006/relationships/slide"/><Relationship Id="rId60" Target="fonts/font60.fntdata" Type="http://schemas.openxmlformats.org/officeDocument/2006/relationships/font"/><Relationship Id="rId61" Target="fonts/font61.fntdata" Type="http://schemas.openxmlformats.org/officeDocument/2006/relationships/font"/><Relationship Id="rId62" Target="fonts/font62.fntdata" Type="http://schemas.openxmlformats.org/officeDocument/2006/relationships/font"/><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embeddings/oleObject1.bin" Type="http://schemas.openxmlformats.org/officeDocument/2006/relationships/oleObjec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7.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8.png" Type="http://schemas.openxmlformats.org/officeDocument/2006/relationships/image"/><Relationship Id="rId7" Target="../embeddings/oleObject2.bin" Type="http://schemas.openxmlformats.org/officeDocument/2006/relationships/oleObject"/></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9.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30.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0">
            <a:off x="8760629" y="-2095015"/>
            <a:ext cx="10960234" cy="7472887"/>
          </a:xfrm>
          <a:custGeom>
            <a:avLst/>
            <a:gdLst/>
            <a:ahLst/>
            <a:cxnLst/>
            <a:rect r="r" b="b" t="t" l="l"/>
            <a:pathLst>
              <a:path h="7472887" w="10960234">
                <a:moveTo>
                  <a:pt x="0" y="0"/>
                </a:moveTo>
                <a:lnTo>
                  <a:pt x="10960234" y="0"/>
                </a:lnTo>
                <a:lnTo>
                  <a:pt x="10960234"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868185" y="2136222"/>
            <a:ext cx="6925852" cy="6014556"/>
          </a:xfrm>
          <a:custGeom>
            <a:avLst/>
            <a:gdLst/>
            <a:ahLst/>
            <a:cxnLst/>
            <a:rect r="r" b="b" t="t" l="l"/>
            <a:pathLst>
              <a:path h="6014556" w="6925852">
                <a:moveTo>
                  <a:pt x="0" y="0"/>
                </a:moveTo>
                <a:lnTo>
                  <a:pt x="6925852" y="0"/>
                </a:lnTo>
                <a:lnTo>
                  <a:pt x="6925852" y="6014556"/>
                </a:lnTo>
                <a:lnTo>
                  <a:pt x="0" y="6014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35325">
            <a:off x="-1336143" y="6921102"/>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6">
              <a:alphaModFix amt="23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2315724" y="82296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900301" y="6343044"/>
            <a:ext cx="5756398" cy="2600931"/>
          </a:xfrm>
          <a:prstGeom prst="rect">
            <a:avLst/>
          </a:prstGeom>
        </p:spPr>
        <p:txBody>
          <a:bodyPr anchor="t" rtlCol="false" tIns="0" lIns="0" bIns="0" rIns="0">
            <a:spAutoFit/>
          </a:bodyPr>
          <a:lstStyle/>
          <a:p>
            <a:pPr algn="l">
              <a:lnSpc>
                <a:spcPts val="4166"/>
              </a:lnSpc>
            </a:pPr>
            <a:r>
              <a:rPr lang="en-US" sz="2976" b="true">
                <a:solidFill>
                  <a:srgbClr val="000000"/>
                </a:solidFill>
                <a:latin typeface="Canva Sans Bold"/>
                <a:ea typeface="Canva Sans Bold"/>
                <a:cs typeface="Canva Sans Bold"/>
                <a:sym typeface="Canva Sans Bold"/>
              </a:rPr>
              <a:t>Thành viên nhóm:</a:t>
            </a:r>
          </a:p>
          <a:p>
            <a:pPr algn="l">
              <a:lnSpc>
                <a:spcPts val="4166"/>
              </a:lnSpc>
            </a:pPr>
            <a:r>
              <a:rPr lang="en-US" sz="2976">
                <a:solidFill>
                  <a:srgbClr val="000000"/>
                </a:solidFill>
                <a:latin typeface="Canva Sans"/>
                <a:ea typeface="Canva Sans"/>
                <a:cs typeface="Canva Sans"/>
                <a:sym typeface="Canva Sans"/>
              </a:rPr>
              <a:t>Nguyễn Hoàng Mai Vy</a:t>
            </a:r>
          </a:p>
          <a:p>
            <a:pPr algn="l">
              <a:lnSpc>
                <a:spcPts val="4166"/>
              </a:lnSpc>
            </a:pPr>
            <a:r>
              <a:rPr lang="en-US" sz="2976">
                <a:solidFill>
                  <a:srgbClr val="000000"/>
                </a:solidFill>
                <a:latin typeface="Canva Sans"/>
                <a:ea typeface="Canva Sans"/>
                <a:cs typeface="Canva Sans"/>
                <a:sym typeface="Canva Sans"/>
              </a:rPr>
              <a:t>Dương Bình Minh</a:t>
            </a:r>
          </a:p>
          <a:p>
            <a:pPr algn="l">
              <a:lnSpc>
                <a:spcPts val="4166"/>
              </a:lnSpc>
            </a:pPr>
            <a:r>
              <a:rPr lang="en-US" sz="2976">
                <a:solidFill>
                  <a:srgbClr val="000000"/>
                </a:solidFill>
                <a:latin typeface="Canva Sans"/>
                <a:ea typeface="Canva Sans"/>
                <a:cs typeface="Canva Sans"/>
                <a:sym typeface="Canva Sans"/>
              </a:rPr>
              <a:t>Đỗ Thanh Duy</a:t>
            </a:r>
          </a:p>
          <a:p>
            <a:pPr algn="l">
              <a:lnSpc>
                <a:spcPts val="4166"/>
              </a:lnSpc>
            </a:pPr>
            <a:r>
              <a:rPr lang="en-US" sz="2976">
                <a:solidFill>
                  <a:srgbClr val="000000"/>
                </a:solidFill>
                <a:latin typeface="Canva Sans"/>
                <a:ea typeface="Canva Sans"/>
                <a:cs typeface="Canva Sans"/>
                <a:sym typeface="Canva Sans"/>
              </a:rPr>
              <a:t>Nguyễn Minh Quang</a:t>
            </a:r>
          </a:p>
        </p:txBody>
      </p:sp>
      <p:sp>
        <p:nvSpPr>
          <p:cNvPr name="TextBox 7" id="7"/>
          <p:cNvSpPr txBox="true"/>
          <p:nvPr/>
        </p:nvSpPr>
        <p:spPr>
          <a:xfrm rot="0">
            <a:off x="900301" y="378747"/>
            <a:ext cx="5222627" cy="2227420"/>
          </a:xfrm>
          <a:prstGeom prst="rect">
            <a:avLst/>
          </a:prstGeom>
        </p:spPr>
        <p:txBody>
          <a:bodyPr anchor="t" rtlCol="false" tIns="0" lIns="0" bIns="0" rIns="0">
            <a:spAutoFit/>
          </a:bodyPr>
          <a:lstStyle/>
          <a:p>
            <a:pPr algn="l">
              <a:lnSpc>
                <a:spcPts val="8800"/>
              </a:lnSpc>
            </a:pPr>
            <a:r>
              <a:rPr lang="en-US" sz="7074" b="true">
                <a:solidFill>
                  <a:srgbClr val="2D2261"/>
                </a:solidFill>
                <a:latin typeface="Canva Sans Bold"/>
                <a:ea typeface="Canva Sans Bold"/>
                <a:cs typeface="Canva Sans Bold"/>
                <a:sym typeface="Canva Sans Bold"/>
              </a:rPr>
              <a:t>PHÂN TÍCH</a:t>
            </a:r>
          </a:p>
          <a:p>
            <a:pPr algn="l">
              <a:lnSpc>
                <a:spcPts val="8800"/>
              </a:lnSpc>
            </a:pPr>
            <a:r>
              <a:rPr lang="en-US" b="true" sz="7074">
                <a:solidFill>
                  <a:srgbClr val="2D2261"/>
                </a:solidFill>
                <a:latin typeface="Canva Sans Bold"/>
                <a:ea typeface="Canva Sans Bold"/>
                <a:cs typeface="Canva Sans Bold"/>
                <a:sym typeface="Canva Sans Bold"/>
              </a:rPr>
              <a:t>DỮ LIỆU</a:t>
            </a:r>
          </a:p>
        </p:txBody>
      </p:sp>
      <p:sp>
        <p:nvSpPr>
          <p:cNvPr name="TextBox 8" id="8"/>
          <p:cNvSpPr txBox="true"/>
          <p:nvPr/>
        </p:nvSpPr>
        <p:spPr>
          <a:xfrm rot="0">
            <a:off x="900301" y="3454905"/>
            <a:ext cx="8113499" cy="2058764"/>
          </a:xfrm>
          <a:prstGeom prst="rect">
            <a:avLst/>
          </a:prstGeom>
        </p:spPr>
        <p:txBody>
          <a:bodyPr anchor="t" rtlCol="false" tIns="0" lIns="0" bIns="0" rIns="0">
            <a:spAutoFit/>
          </a:bodyPr>
          <a:lstStyle/>
          <a:p>
            <a:pPr algn="l">
              <a:lnSpc>
                <a:spcPts val="8178"/>
              </a:lnSpc>
            </a:pPr>
            <a:r>
              <a:rPr lang="en-US" sz="6574">
                <a:solidFill>
                  <a:srgbClr val="2D2261"/>
                </a:solidFill>
                <a:latin typeface="Canva Sans"/>
                <a:ea typeface="Canva Sans"/>
                <a:cs typeface="Canva Sans"/>
                <a:sym typeface="Canva Sans"/>
              </a:rPr>
              <a:t>Phân tích dữ liệu thực tế với Python</a:t>
            </a:r>
          </a:p>
        </p:txBody>
      </p:sp>
      <p:sp>
        <p:nvSpPr>
          <p:cNvPr name="TextBox 9" id="9"/>
          <p:cNvSpPr txBox="true"/>
          <p:nvPr/>
        </p:nvSpPr>
        <p:spPr>
          <a:xfrm rot="0">
            <a:off x="900301" y="5742645"/>
            <a:ext cx="6732536" cy="505431"/>
          </a:xfrm>
          <a:prstGeom prst="rect">
            <a:avLst/>
          </a:prstGeom>
        </p:spPr>
        <p:txBody>
          <a:bodyPr anchor="t" rtlCol="false" tIns="0" lIns="0" bIns="0" rIns="0">
            <a:spAutoFit/>
          </a:bodyPr>
          <a:lstStyle/>
          <a:p>
            <a:pPr algn="l">
              <a:lnSpc>
                <a:spcPts val="4166"/>
              </a:lnSpc>
            </a:pPr>
            <a:r>
              <a:rPr lang="en-US" b="true" sz="2976">
                <a:solidFill>
                  <a:srgbClr val="000000"/>
                </a:solidFill>
                <a:latin typeface="Canva Sans Bold"/>
                <a:ea typeface="Canva Sans Bold"/>
                <a:cs typeface="Canva Sans Bold"/>
                <a:sym typeface="Canva Sans Bold"/>
              </a:rPr>
              <a:t>Giảng viên hướng dẫn: Đỗ Như Tài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24874">
            <a:off x="1729195" y="8074326"/>
            <a:ext cx="4201198" cy="2367948"/>
          </a:xfrm>
          <a:custGeom>
            <a:avLst/>
            <a:gdLst/>
            <a:ahLst/>
            <a:cxnLst/>
            <a:rect r="r" b="b" t="t" l="l"/>
            <a:pathLst>
              <a:path h="2367948" w="4201198">
                <a:moveTo>
                  <a:pt x="0" y="0"/>
                </a:moveTo>
                <a:lnTo>
                  <a:pt x="4201198" y="0"/>
                </a:lnTo>
                <a:lnTo>
                  <a:pt x="4201198" y="2367948"/>
                </a:lnTo>
                <a:lnTo>
                  <a:pt x="0" y="23679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02964" y="2859856"/>
            <a:ext cx="13641460" cy="4567289"/>
          </a:xfrm>
          <a:custGeom>
            <a:avLst/>
            <a:gdLst/>
            <a:ahLst/>
            <a:cxnLst/>
            <a:rect r="r" b="b" t="t" l="l"/>
            <a:pathLst>
              <a:path h="4567289" w="13641460">
                <a:moveTo>
                  <a:pt x="0" y="0"/>
                </a:moveTo>
                <a:lnTo>
                  <a:pt x="13641460" y="0"/>
                </a:lnTo>
                <a:lnTo>
                  <a:pt x="13641460" y="4567288"/>
                </a:lnTo>
                <a:lnTo>
                  <a:pt x="0" y="4567288"/>
                </a:lnTo>
                <a:lnTo>
                  <a:pt x="0" y="0"/>
                </a:lnTo>
                <a:close/>
              </a:path>
            </a:pathLst>
          </a:custGeom>
          <a:blipFill>
            <a:blip r:embed="rId6"/>
            <a:stretch>
              <a:fillRect l="0" t="-9479" r="0" b="-1031"/>
            </a:stretch>
          </a:blipFill>
        </p:spPr>
      </p:sp>
      <p:sp>
        <p:nvSpPr>
          <p:cNvPr name="TextBox 5" id="5"/>
          <p:cNvSpPr txBox="true"/>
          <p:nvPr/>
        </p:nvSpPr>
        <p:spPr>
          <a:xfrm rot="0">
            <a:off x="1028700" y="403755"/>
            <a:ext cx="11175125"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Bitly Data from 1.USA.gov</a:t>
            </a:r>
          </a:p>
        </p:txBody>
      </p:sp>
      <p:sp>
        <p:nvSpPr>
          <p:cNvPr name="TextBox 6" id="6"/>
          <p:cNvSpPr txBox="true"/>
          <p:nvPr/>
        </p:nvSpPr>
        <p:spPr>
          <a:xfrm rot="0">
            <a:off x="830371" y="1517045"/>
            <a:ext cx="599884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 Phân tích Dữ liệu với Pandas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24874">
            <a:off x="3018591" y="8635985"/>
            <a:ext cx="4201198" cy="2367948"/>
          </a:xfrm>
          <a:custGeom>
            <a:avLst/>
            <a:gdLst/>
            <a:ahLst/>
            <a:cxnLst/>
            <a:rect r="r" b="b" t="t" l="l"/>
            <a:pathLst>
              <a:path h="2367948" w="4201198">
                <a:moveTo>
                  <a:pt x="0" y="0"/>
                </a:moveTo>
                <a:lnTo>
                  <a:pt x="4201197" y="0"/>
                </a:lnTo>
                <a:lnTo>
                  <a:pt x="4201197" y="2367947"/>
                </a:lnTo>
                <a:lnTo>
                  <a:pt x="0" y="23679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98217" y="400474"/>
            <a:ext cx="11474551"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Bitly Data from 1.USA.gov</a:t>
            </a:r>
          </a:p>
        </p:txBody>
      </p:sp>
      <p:sp>
        <p:nvSpPr>
          <p:cNvPr name="TextBox 5" id="5"/>
          <p:cNvSpPr txBox="true"/>
          <p:nvPr/>
        </p:nvSpPr>
        <p:spPr>
          <a:xfrm rot="0">
            <a:off x="893954" y="2160830"/>
            <a:ext cx="17077144" cy="6110234"/>
          </a:xfrm>
          <a:prstGeom prst="rect">
            <a:avLst/>
          </a:prstGeom>
        </p:spPr>
        <p:txBody>
          <a:bodyPr anchor="t" rtlCol="false" tIns="0" lIns="0" bIns="0" rIns="0">
            <a:spAutoFit/>
          </a:bodyPr>
          <a:lstStyle/>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Trích xuất thông tin sơ bộ: Lấy token đầu tiên của chuỗi tác nhân người dùng (a) (thường là tên trình duyệt/ứng dụng) và đếm tần suất.</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5 token phổ biến nhất: Mozilla/5.0 (2594), Mozilla/4.0 (601), GoogleMaps/RochesterNY (121), Opera/9.80 (34), TEST_INTERNET_AGENT (24).</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Phân tách theo Hệ điều hành: Tạo một cột mới os để phân loại người dùng là "Windows" (nếu chuỗi "Windows" xuất hiện trong trường a) hoặc "Not Windows".</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Nhóm và Đếm: Nhóm dữ liệu theo tz và os rồi dùng .size().unstack().fillna(0) để tạo bảng tổng hợp đếm số lượng người dùng Windows và Non-Windows theo từng múi giờ.</a:t>
            </a:r>
          </a:p>
          <a:p>
            <a:pPr algn="l">
              <a:lnSpc>
                <a:spcPts val="5412"/>
              </a:lnSpc>
            </a:pPr>
          </a:p>
        </p:txBody>
      </p:sp>
      <p:sp>
        <p:nvSpPr>
          <p:cNvPr name="TextBox 6" id="6"/>
          <p:cNvSpPr txBox="true"/>
          <p:nvPr/>
        </p:nvSpPr>
        <p:spPr>
          <a:xfrm rot="0">
            <a:off x="498217" y="1517045"/>
            <a:ext cx="847463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 Phân tích Chuỗi</a:t>
            </a:r>
            <a:r>
              <a:rPr lang="en-US" sz="3399">
                <a:solidFill>
                  <a:srgbClr val="000000"/>
                </a:solidFill>
                <a:latin typeface="Canva Sans"/>
                <a:ea typeface="Canva Sans"/>
                <a:cs typeface="Canva Sans"/>
                <a:sym typeface="Canva Sans"/>
              </a:rPr>
              <a:t> Tác nhân Người dùng (a)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24874">
            <a:off x="-1905582" y="9103026"/>
            <a:ext cx="4201198" cy="2367948"/>
          </a:xfrm>
          <a:custGeom>
            <a:avLst/>
            <a:gdLst/>
            <a:ahLst/>
            <a:cxnLst/>
            <a:rect r="r" b="b" t="t" l="l"/>
            <a:pathLst>
              <a:path h="2367948" w="4201198">
                <a:moveTo>
                  <a:pt x="0" y="0"/>
                </a:moveTo>
                <a:lnTo>
                  <a:pt x="4201198" y="0"/>
                </a:lnTo>
                <a:lnTo>
                  <a:pt x="4201198" y="2367948"/>
                </a:lnTo>
                <a:lnTo>
                  <a:pt x="0" y="23679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7967" y="4722315"/>
            <a:ext cx="9415130" cy="5564685"/>
          </a:xfrm>
          <a:custGeom>
            <a:avLst/>
            <a:gdLst/>
            <a:ahLst/>
            <a:cxnLst/>
            <a:rect r="r" b="b" t="t" l="l"/>
            <a:pathLst>
              <a:path h="5564685" w="9415130">
                <a:moveTo>
                  <a:pt x="0" y="0"/>
                </a:moveTo>
                <a:lnTo>
                  <a:pt x="9415130" y="0"/>
                </a:lnTo>
                <a:lnTo>
                  <a:pt x="9415130" y="5564685"/>
                </a:lnTo>
                <a:lnTo>
                  <a:pt x="0" y="5564685"/>
                </a:lnTo>
                <a:lnTo>
                  <a:pt x="0" y="0"/>
                </a:lnTo>
                <a:close/>
              </a:path>
            </a:pathLst>
          </a:custGeom>
          <a:blipFill>
            <a:blip r:embed="rId6"/>
            <a:stretch>
              <a:fillRect l="0" t="0" r="0" b="0"/>
            </a:stretch>
          </a:blipFill>
        </p:spPr>
      </p:sp>
      <p:sp>
        <p:nvSpPr>
          <p:cNvPr name="Freeform 5" id="5"/>
          <p:cNvSpPr/>
          <p:nvPr/>
        </p:nvSpPr>
        <p:spPr>
          <a:xfrm flipH="false" flipV="false" rot="0">
            <a:off x="9443097" y="4722315"/>
            <a:ext cx="8844903" cy="5554787"/>
          </a:xfrm>
          <a:custGeom>
            <a:avLst/>
            <a:gdLst/>
            <a:ahLst/>
            <a:cxnLst/>
            <a:rect r="r" b="b" t="t" l="l"/>
            <a:pathLst>
              <a:path h="5554787" w="8844903">
                <a:moveTo>
                  <a:pt x="0" y="0"/>
                </a:moveTo>
                <a:lnTo>
                  <a:pt x="8844903" y="0"/>
                </a:lnTo>
                <a:lnTo>
                  <a:pt x="8844903" y="5554787"/>
                </a:lnTo>
                <a:lnTo>
                  <a:pt x="0" y="5554787"/>
                </a:lnTo>
                <a:lnTo>
                  <a:pt x="0" y="0"/>
                </a:lnTo>
                <a:close/>
              </a:path>
            </a:pathLst>
          </a:custGeom>
          <a:blipFill>
            <a:blip r:embed="rId7"/>
            <a:stretch>
              <a:fillRect l="0" t="0" r="-7574" b="0"/>
            </a:stretch>
          </a:blipFill>
        </p:spPr>
      </p:sp>
      <p:sp>
        <p:nvSpPr>
          <p:cNvPr name="TextBox 6" id="6"/>
          <p:cNvSpPr txBox="true"/>
          <p:nvPr/>
        </p:nvSpPr>
        <p:spPr>
          <a:xfrm rot="0">
            <a:off x="498217" y="403755"/>
            <a:ext cx="12658105"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Bitly Data from 1.USA.gov</a:t>
            </a:r>
          </a:p>
        </p:txBody>
      </p:sp>
      <p:sp>
        <p:nvSpPr>
          <p:cNvPr name="TextBox 7" id="7"/>
          <p:cNvSpPr txBox="true"/>
          <p:nvPr/>
        </p:nvSpPr>
        <p:spPr>
          <a:xfrm rot="0">
            <a:off x="498217" y="1517045"/>
            <a:ext cx="847463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 Phân tích Chuỗi</a:t>
            </a:r>
            <a:r>
              <a:rPr lang="en-US" sz="3399">
                <a:solidFill>
                  <a:srgbClr val="000000"/>
                </a:solidFill>
                <a:latin typeface="Canva Sans"/>
                <a:ea typeface="Canva Sans"/>
                <a:cs typeface="Canva Sans"/>
                <a:sym typeface="Canva Sans"/>
              </a:rPr>
              <a:t> Tác nhân Người dùng (a)</a:t>
            </a:r>
          </a:p>
        </p:txBody>
      </p:sp>
      <p:sp>
        <p:nvSpPr>
          <p:cNvPr name="TextBox 8" id="8"/>
          <p:cNvSpPr txBox="true"/>
          <p:nvPr/>
        </p:nvSpPr>
        <p:spPr>
          <a:xfrm rot="0">
            <a:off x="195017" y="2569369"/>
            <a:ext cx="13680730" cy="23806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Trực</a:t>
            </a:r>
            <a:r>
              <a:rPr lang="en-US" sz="3399">
                <a:solidFill>
                  <a:srgbClr val="000000"/>
                </a:solidFill>
                <a:latin typeface="Canva Sans"/>
                <a:ea typeface="Canva Sans"/>
                <a:cs typeface="Canva Sans"/>
                <a:sym typeface="Canva Sans"/>
              </a:rPr>
              <a:t> quan hóa (Hình 13-2 &amp; 13-3): Trực quan hóa 10 múi giờ hàng đầu để so sánh số lượng (Hình 13-2) và tỷ lệ phần trăm tương đối (Hình 13-3) giữa người dùng Windows và Non-Windows trong các múi giờ đó.</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69577" y="215501"/>
            <a:ext cx="11287756"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Bitly Data from 1.USA.gov</a:t>
            </a:r>
          </a:p>
        </p:txBody>
      </p:sp>
      <p:sp>
        <p:nvSpPr>
          <p:cNvPr name="TextBox 4" id="4"/>
          <p:cNvSpPr txBox="true"/>
          <p:nvPr/>
        </p:nvSpPr>
        <p:spPr>
          <a:xfrm rot="0">
            <a:off x="682559" y="1198722"/>
            <a:ext cx="740267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Phân tích Tác nhân Người dùng (a)</a:t>
            </a:r>
          </a:p>
        </p:txBody>
      </p:sp>
      <p:sp>
        <p:nvSpPr>
          <p:cNvPr name="TextBox 5" id="5"/>
          <p:cNvSpPr txBox="true"/>
          <p:nvPr/>
        </p:nvSpPr>
        <p:spPr>
          <a:xfrm rot="0">
            <a:off x="-4404479" y="2055654"/>
            <a:ext cx="1354847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code ví dụ</a:t>
            </a:r>
          </a:p>
        </p:txBody>
      </p:sp>
      <p:sp>
        <p:nvSpPr>
          <p:cNvPr name="TextBox 6" id="6"/>
          <p:cNvSpPr txBox="true"/>
          <p:nvPr/>
        </p:nvSpPr>
        <p:spPr>
          <a:xfrm rot="0">
            <a:off x="869577" y="2726778"/>
            <a:ext cx="15045847" cy="4563110"/>
          </a:xfrm>
          <a:prstGeom prst="rect">
            <a:avLst/>
          </a:prstGeom>
        </p:spPr>
        <p:txBody>
          <a:bodyPr anchor="t" rtlCol="false" tIns="0" lIns="0" bIns="0" rIns="0">
            <a:spAutoFit/>
          </a:bodyPr>
          <a:lstStyle/>
          <a:p>
            <a:pPr algn="l">
              <a:lnSpc>
                <a:spcPts val="3640"/>
              </a:lnSpc>
            </a:pPr>
            <a:r>
              <a:rPr lang="en-US" sz="2600">
                <a:solidFill>
                  <a:srgbClr val="000000"/>
                </a:solidFill>
                <a:latin typeface="Canva Sans"/>
                <a:ea typeface="Canva Sans"/>
                <a:cs typeface="Canva Sans"/>
                <a:sym typeface="Canva Sans"/>
              </a:rPr>
              <a:t># 1. Tạo cột 'os' (Hệ điều hành)</a:t>
            </a:r>
          </a:p>
          <a:p>
            <a:pPr algn="l">
              <a:lnSpc>
                <a:spcPts val="3640"/>
              </a:lnSpc>
            </a:pPr>
            <a:r>
              <a:rPr lang="en-US" sz="2600">
                <a:solidFill>
                  <a:srgbClr val="000000"/>
                </a:solidFill>
                <a:latin typeface="Canva Sans"/>
                <a:ea typeface="Canva Sans"/>
                <a:cs typeface="Canva Sans"/>
                <a:sym typeface="Canva Sans"/>
              </a:rPr>
              <a:t># Kiểm tra xem chuỗi 'Win</a:t>
            </a:r>
            <a:r>
              <a:rPr lang="en-US" sz="2600">
                <a:solidFill>
                  <a:srgbClr val="000000"/>
                </a:solidFill>
                <a:latin typeface="Canva Sans"/>
                <a:ea typeface="Canva Sans"/>
                <a:cs typeface="Canva Sans"/>
                <a:sym typeface="Canva Sans"/>
              </a:rPr>
              <a:t>dows' có xuất hiện trong cột 'a' hay không</a:t>
            </a:r>
          </a:p>
          <a:p>
            <a:pPr algn="l">
              <a:lnSpc>
                <a:spcPts val="3640"/>
              </a:lnSpc>
            </a:pPr>
            <a:r>
              <a:rPr lang="en-US" sz="2600">
                <a:solidFill>
                  <a:srgbClr val="000000"/>
                </a:solidFill>
                <a:latin typeface="Canva Sans"/>
                <a:ea typeface="Canva Sans"/>
                <a:cs typeface="Canva Sans"/>
                <a:sym typeface="Canva Sans"/>
              </a:rPr>
              <a:t>               results = pd.Series([</a:t>
            </a:r>
          </a:p>
          <a:p>
            <a:pPr algn="l">
              <a:lnSpc>
                <a:spcPts val="3640"/>
              </a:lnSpc>
            </a:pPr>
            <a:r>
              <a:rPr lang="en-US" sz="2600">
                <a:solidFill>
                  <a:srgbClr val="000000"/>
                </a:solidFill>
                <a:latin typeface="Canva Sans"/>
                <a:ea typeface="Canva Sans"/>
                <a:cs typeface="Canva Sans"/>
                <a:sym typeface="Canva Sans"/>
              </a:rPr>
              <a:t>                                           x.split()[0] if isinstance(x, str) else 'Missing'</a:t>
            </a:r>
          </a:p>
          <a:p>
            <a:pPr algn="l">
              <a:lnSpc>
                <a:spcPts val="3640"/>
              </a:lnSpc>
            </a:pPr>
            <a:r>
              <a:rPr lang="en-US" sz="2600">
                <a:solidFill>
                  <a:srgbClr val="000000"/>
                </a:solidFill>
                <a:latin typeface="Canva Sans"/>
                <a:ea typeface="Canva Sans"/>
                <a:cs typeface="Canva Sans"/>
                <a:sym typeface="Canva Sans"/>
              </a:rPr>
              <a:t>                                           for x in frame.a ])</a:t>
            </a:r>
          </a:p>
          <a:p>
            <a:pPr algn="l">
              <a:lnSpc>
                <a:spcPts val="3640"/>
              </a:lnSpc>
            </a:pPr>
            <a:r>
              <a:rPr lang="en-US" sz="2600">
                <a:solidFill>
                  <a:srgbClr val="000000"/>
                </a:solidFill>
                <a:latin typeface="Canva Sans"/>
                <a:ea typeface="Canva Sans"/>
                <a:cs typeface="Canva Sans"/>
                <a:sym typeface="Canva Sans"/>
              </a:rPr>
              <a:t> # Gán nhãn cho hệ điều hành </a:t>
            </a:r>
          </a:p>
          <a:p>
            <a:pPr algn="l">
              <a:lnSpc>
                <a:spcPts val="3640"/>
              </a:lnSpc>
            </a:pPr>
            <a:r>
              <a:rPr lang="en-US" sz="2600">
                <a:solidFill>
                  <a:srgbClr val="000000"/>
                </a:solidFill>
                <a:latin typeface="Canva Sans"/>
                <a:ea typeface="Canva Sans"/>
                <a:cs typeface="Canva Sans"/>
                <a:sym typeface="Canva Sans"/>
              </a:rPr>
              <a:t>cframe = frame[frame.a.notnull()] # Lọc bỏ giá trị null </a:t>
            </a:r>
          </a:p>
          <a:p>
            <a:pPr algn="l">
              <a:lnSpc>
                <a:spcPts val="3640"/>
              </a:lnSpc>
            </a:pPr>
            <a:r>
              <a:rPr lang="en-US" sz="2600">
                <a:solidFill>
                  <a:srgbClr val="000000"/>
                </a:solidFill>
                <a:latin typeface="Canva Sans"/>
                <a:ea typeface="Canva Sans"/>
                <a:cs typeface="Canva Sans"/>
                <a:sym typeface="Canva Sans"/>
              </a:rPr>
              <a:t>cframe['os'] = np.where(cframe['a'].str.contains('Windows'), 'Windows', 'Not Windows')</a:t>
            </a:r>
          </a:p>
          <a:p>
            <a:pPr algn="l">
              <a:lnSpc>
                <a:spcPts val="3640"/>
              </a:lnSpc>
            </a:pPr>
          </a:p>
          <a:p>
            <a:pPr algn="l">
              <a:lnSpc>
                <a:spcPts val="364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69577" y="215501"/>
            <a:ext cx="12245123"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Bitly Data from 1.USA.gov</a:t>
            </a:r>
          </a:p>
        </p:txBody>
      </p:sp>
      <p:sp>
        <p:nvSpPr>
          <p:cNvPr name="TextBox 4" id="4"/>
          <p:cNvSpPr txBox="true"/>
          <p:nvPr/>
        </p:nvSpPr>
        <p:spPr>
          <a:xfrm rot="0">
            <a:off x="682559" y="1198722"/>
            <a:ext cx="740267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Phân tích Tác nhân Người dùng (a)</a:t>
            </a:r>
          </a:p>
        </p:txBody>
      </p:sp>
      <p:sp>
        <p:nvSpPr>
          <p:cNvPr name="TextBox 5" id="5"/>
          <p:cNvSpPr txBox="true"/>
          <p:nvPr/>
        </p:nvSpPr>
        <p:spPr>
          <a:xfrm rot="0">
            <a:off x="-4404479" y="2055654"/>
            <a:ext cx="1354847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code ví dụ</a:t>
            </a:r>
          </a:p>
        </p:txBody>
      </p:sp>
      <p:sp>
        <p:nvSpPr>
          <p:cNvPr name="TextBox 6" id="6"/>
          <p:cNvSpPr txBox="true"/>
          <p:nvPr/>
        </p:nvSpPr>
        <p:spPr>
          <a:xfrm rot="0">
            <a:off x="869577" y="2726778"/>
            <a:ext cx="15045847" cy="5934710"/>
          </a:xfrm>
          <a:prstGeom prst="rect">
            <a:avLst/>
          </a:prstGeom>
        </p:spPr>
        <p:txBody>
          <a:bodyPr anchor="t" rtlCol="false" tIns="0" lIns="0" bIns="0" rIns="0">
            <a:spAutoFit/>
          </a:bodyPr>
          <a:lstStyle/>
          <a:p>
            <a:pPr algn="l">
              <a:lnSpc>
                <a:spcPts val="3640"/>
              </a:lnSpc>
            </a:pPr>
          </a:p>
          <a:p>
            <a:pPr algn="l">
              <a:lnSpc>
                <a:spcPts val="3640"/>
              </a:lnSpc>
            </a:pPr>
            <a:r>
              <a:rPr lang="en-US" sz="2600">
                <a:solidFill>
                  <a:srgbClr val="000000"/>
                </a:solidFill>
                <a:latin typeface="Canva Sans"/>
                <a:ea typeface="Canva Sans"/>
                <a:cs typeface="Canva Sans"/>
                <a:sym typeface="Canva Sans"/>
              </a:rPr>
              <a:t># 2. Phân tích tổng hợp Múi giờ và OS</a:t>
            </a:r>
          </a:p>
          <a:p>
            <a:pPr algn="l">
              <a:lnSpc>
                <a:spcPts val="3640"/>
              </a:lnSpc>
            </a:pPr>
            <a:r>
              <a:rPr lang="en-US" sz="2600">
                <a:solidFill>
                  <a:srgbClr val="000000"/>
                </a:solidFill>
                <a:latin typeface="Canva Sans"/>
                <a:ea typeface="Canva Sans"/>
                <a:cs typeface="Canva Sans"/>
                <a:sym typeface="Canva Sans"/>
              </a:rPr>
              <a:t># Nhóm theo 'tz' và 'os', đếm kích thước, sau đó unstack để tạo bảng tổng hợp </a:t>
            </a:r>
          </a:p>
          <a:p>
            <a:pPr algn="l">
              <a:lnSpc>
                <a:spcPts val="3640"/>
              </a:lnSpc>
            </a:pPr>
            <a:r>
              <a:rPr lang="en-US" sz="2600">
                <a:solidFill>
                  <a:srgbClr val="000000"/>
                </a:solidFill>
                <a:latin typeface="Canva Sans"/>
                <a:ea typeface="Canva Sans"/>
                <a:cs typeface="Canva Sans"/>
                <a:sym typeface="Canva Sans"/>
              </a:rPr>
              <a:t>by_tz_os = cframe.groupby(['tz', 'os'])</a:t>
            </a:r>
          </a:p>
          <a:p>
            <a:pPr algn="l">
              <a:lnSpc>
                <a:spcPts val="3640"/>
              </a:lnSpc>
            </a:pPr>
            <a:r>
              <a:rPr lang="en-US" sz="2600">
                <a:solidFill>
                  <a:srgbClr val="000000"/>
                </a:solidFill>
                <a:latin typeface="Canva Sans"/>
                <a:ea typeface="Canva Sans"/>
                <a:cs typeface="Canva Sans"/>
                <a:sym typeface="Canva Sans"/>
              </a:rPr>
              <a:t> agg_counts = by_tz_os.size().unstack().fillna(0) </a:t>
            </a:r>
          </a:p>
          <a:p>
            <a:pPr algn="l">
              <a:lnSpc>
                <a:spcPts val="3640"/>
              </a:lnSpc>
            </a:pPr>
          </a:p>
          <a:p>
            <a:pPr algn="l">
              <a:lnSpc>
                <a:spcPts val="3640"/>
              </a:lnSpc>
            </a:pPr>
            <a:r>
              <a:rPr lang="en-US" sz="2600">
                <a:solidFill>
                  <a:srgbClr val="000000"/>
                </a:solidFill>
                <a:latin typeface="Canva Sans"/>
                <a:ea typeface="Canva Sans"/>
                <a:cs typeface="Canva Sans"/>
                <a:sym typeface="Canva Sans"/>
              </a:rPr>
              <a:t># Lấy 10 múi giờ phổ biến nhất từ phân tích trước (không có 'Missing' hoặc 'Unknown')</a:t>
            </a:r>
          </a:p>
          <a:p>
            <a:pPr algn="l">
              <a:lnSpc>
                <a:spcPts val="3640"/>
              </a:lnSpc>
            </a:pPr>
            <a:r>
              <a:rPr lang="en-US" sz="2600">
                <a:solidFill>
                  <a:srgbClr val="000000"/>
                </a:solidFill>
                <a:latin typeface="Canva Sans"/>
                <a:ea typeface="Canva Sans"/>
                <a:cs typeface="Canva Sans"/>
                <a:sym typeface="Canva Sans"/>
              </a:rPr>
              <a:t># Lấy index của 10 múi giờ hàng đầu đã được làm sạch </a:t>
            </a:r>
          </a:p>
          <a:p>
            <a:pPr algn="l">
              <a:lnSpc>
                <a:spcPts val="3640"/>
              </a:lnSpc>
            </a:pPr>
            <a:r>
              <a:rPr lang="en-US" sz="2600">
                <a:solidFill>
                  <a:srgbClr val="000000"/>
                </a:solidFill>
                <a:latin typeface="Canva Sans"/>
                <a:ea typeface="Canva Sans"/>
                <a:cs typeface="Canva Sans"/>
                <a:sym typeface="Canva Sans"/>
              </a:rPr>
              <a:t>indexer = clean_tz.value_counts().index </a:t>
            </a:r>
          </a:p>
          <a:p>
            <a:pPr algn="l">
              <a:lnSpc>
                <a:spcPts val="3640"/>
              </a:lnSpc>
            </a:pPr>
            <a:r>
              <a:rPr lang="en-US" sz="2600">
                <a:solidFill>
                  <a:srgbClr val="000000"/>
                </a:solidFill>
                <a:latin typeface="Canva Sans"/>
                <a:ea typeface="Canva Sans"/>
                <a:cs typeface="Canva Sans"/>
                <a:sym typeface="Canva Sans"/>
              </a:rPr>
              <a:t>indexer = indexer[indexer != 'Unknown'][:10] </a:t>
            </a:r>
          </a:p>
          <a:p>
            <a:pPr algn="l">
              <a:lnSpc>
                <a:spcPts val="3640"/>
              </a:lnSpc>
            </a:pPr>
          </a:p>
          <a:p>
            <a:pPr algn="l">
              <a:lnSpc>
                <a:spcPts val="3640"/>
              </a:lnSpc>
            </a:pPr>
            <a:r>
              <a:rPr lang="en-US" sz="2600">
                <a:solidFill>
                  <a:srgbClr val="000000"/>
                </a:solidFill>
                <a:latin typeface="Canva Sans"/>
                <a:ea typeface="Canva Sans"/>
                <a:cs typeface="Canva Sans"/>
                <a:sym typeface="Canva Sans"/>
              </a:rPr>
              <a:t> </a:t>
            </a:r>
          </a:p>
          <a:p>
            <a:pPr algn="l">
              <a:lnSpc>
                <a:spcPts val="364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82559" y="253580"/>
            <a:ext cx="11193897"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Bitly Data from 1.USA.gov</a:t>
            </a:r>
          </a:p>
        </p:txBody>
      </p:sp>
      <p:sp>
        <p:nvSpPr>
          <p:cNvPr name="TextBox 4" id="4"/>
          <p:cNvSpPr txBox="true"/>
          <p:nvPr/>
        </p:nvSpPr>
        <p:spPr>
          <a:xfrm rot="0">
            <a:off x="682559" y="1198722"/>
            <a:ext cx="740267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Phân tích Tác nhân Người dùng (a)</a:t>
            </a:r>
          </a:p>
        </p:txBody>
      </p:sp>
      <p:sp>
        <p:nvSpPr>
          <p:cNvPr name="TextBox 5" id="5"/>
          <p:cNvSpPr txBox="true"/>
          <p:nvPr/>
        </p:nvSpPr>
        <p:spPr>
          <a:xfrm rot="0">
            <a:off x="-4404479" y="2055654"/>
            <a:ext cx="1354847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code ví dụ</a:t>
            </a:r>
          </a:p>
        </p:txBody>
      </p:sp>
      <p:sp>
        <p:nvSpPr>
          <p:cNvPr name="TextBox 6" id="6"/>
          <p:cNvSpPr txBox="true"/>
          <p:nvPr/>
        </p:nvSpPr>
        <p:spPr>
          <a:xfrm rot="0">
            <a:off x="682559" y="2578894"/>
            <a:ext cx="15045847" cy="5020310"/>
          </a:xfrm>
          <a:prstGeom prst="rect">
            <a:avLst/>
          </a:prstGeom>
        </p:spPr>
        <p:txBody>
          <a:bodyPr anchor="t" rtlCol="false" tIns="0" lIns="0" bIns="0" rIns="0">
            <a:spAutoFit/>
          </a:bodyPr>
          <a:lstStyle/>
          <a:p>
            <a:pPr algn="l">
              <a:lnSpc>
                <a:spcPts val="3640"/>
              </a:lnSpc>
            </a:pPr>
            <a:r>
              <a:rPr lang="en-US" sz="2600">
                <a:solidFill>
                  <a:srgbClr val="000000"/>
                </a:solidFill>
                <a:latin typeface="Canva Sans"/>
                <a:ea typeface="Canva Sans"/>
                <a:cs typeface="Canva Sans"/>
                <a:sym typeface="Canva Sans"/>
              </a:rPr>
              <a:t># 3. Chọn ra dữ liệu cho 10 múi giờ hàng đầu</a:t>
            </a:r>
          </a:p>
          <a:p>
            <a:pPr algn="l">
              <a:lnSpc>
                <a:spcPts val="3640"/>
              </a:lnSpc>
            </a:pPr>
            <a:r>
              <a:rPr lang="en-US" sz="2600">
                <a:solidFill>
                  <a:srgbClr val="000000"/>
                </a:solidFill>
                <a:latin typeface="Canva Sans"/>
                <a:ea typeface="Canva Sans"/>
                <a:cs typeface="Canva Sans"/>
                <a:sym typeface="Canva Sans"/>
              </a:rPr>
              <a:t> agg_counts = agg_counts.loc[indexer]</a:t>
            </a:r>
          </a:p>
          <a:p>
            <a:pPr algn="l">
              <a:lnSpc>
                <a:spcPts val="3640"/>
              </a:lnSpc>
            </a:pPr>
          </a:p>
          <a:p>
            <a:pPr algn="l">
              <a:lnSpc>
                <a:spcPts val="3640"/>
              </a:lnSpc>
            </a:pPr>
            <a:r>
              <a:rPr lang="en-US" sz="2600">
                <a:solidFill>
                  <a:srgbClr val="000000"/>
                </a:solidFill>
                <a:latin typeface="Canva Sans"/>
                <a:ea typeface="Canva Sans"/>
                <a:cs typeface="Canva Sans"/>
                <a:sym typeface="Canva Sans"/>
              </a:rPr>
              <a:t> # 4. Trực quan hóa tỷ lệ phần trăm (Hình 13-3)</a:t>
            </a:r>
          </a:p>
          <a:p>
            <a:pPr algn="l">
              <a:lnSpc>
                <a:spcPts val="3640"/>
              </a:lnSpc>
            </a:pPr>
            <a:r>
              <a:rPr lang="en-US" sz="2600">
                <a:solidFill>
                  <a:srgbClr val="000000"/>
                </a:solidFill>
                <a:latin typeface="Canva Sans"/>
                <a:ea typeface="Canva Sans"/>
                <a:cs typeface="Canva Sans"/>
                <a:sym typeface="Canva Sans"/>
              </a:rPr>
              <a:t># Tính tỷ lệ phần trăm đóng góp của Windows và Non-Windows trong từng múi giờ normed_rows = agg_counts.div(agg_counts.sum(1), axis=0) plt.figure(figsize=(10, 8)) </a:t>
            </a:r>
          </a:p>
          <a:p>
            <a:pPr algn="l">
              <a:lnSpc>
                <a:spcPts val="3640"/>
              </a:lnSpc>
            </a:pPr>
            <a:r>
              <a:rPr lang="en-US" sz="2600">
                <a:solidFill>
                  <a:srgbClr val="000000"/>
                </a:solidFill>
                <a:latin typeface="Canva Sans"/>
                <a:ea typeface="Canva Sans"/>
                <a:cs typeface="Canva Sans"/>
                <a:sym typeface="Canva Sans"/>
              </a:rPr>
              <a:t># Tạo biểu đồ thanh xếp chồng </a:t>
            </a:r>
          </a:p>
          <a:p>
            <a:pPr algn="l">
              <a:lnSpc>
                <a:spcPts val="3640"/>
              </a:lnSpc>
            </a:pPr>
            <a:r>
              <a:rPr lang="en-US" sz="2600">
                <a:solidFill>
                  <a:srgbClr val="000000"/>
                </a:solidFill>
                <a:latin typeface="Canva Sans"/>
                <a:ea typeface="Canva Sans"/>
                <a:cs typeface="Canva Sans"/>
                <a:sym typeface="Canva Sans"/>
              </a:rPr>
              <a:t>normed_rows.plot(kind='barh', stacked=True)</a:t>
            </a:r>
          </a:p>
          <a:p>
            <a:pPr algn="l">
              <a:lnSpc>
                <a:spcPts val="3640"/>
              </a:lnSpc>
            </a:pPr>
            <a:r>
              <a:rPr lang="en-US" sz="2600">
                <a:solidFill>
                  <a:srgbClr val="000000"/>
                </a:solidFill>
                <a:latin typeface="Canva Sans"/>
                <a:ea typeface="Canva Sans"/>
                <a:cs typeface="Canva Sans"/>
                <a:sym typeface="Canva Sans"/>
              </a:rPr>
              <a:t>plt.title('Tỷ lệ % OS theo Múi giờ (Top 10)') </a:t>
            </a:r>
          </a:p>
          <a:p>
            <a:pPr algn="l">
              <a:lnSpc>
                <a:spcPts val="3640"/>
              </a:lnSpc>
            </a:pPr>
            <a:r>
              <a:rPr lang="en-US" sz="2600">
                <a:solidFill>
                  <a:srgbClr val="000000"/>
                </a:solidFill>
                <a:latin typeface="Canva Sans"/>
                <a:ea typeface="Canva Sans"/>
                <a:cs typeface="Canva Sans"/>
                <a:sym typeface="Canva Sans"/>
              </a:rPr>
              <a:t>plt.show() # </a:t>
            </a:r>
          </a:p>
          <a:p>
            <a:pPr algn="l">
              <a:lnSpc>
                <a:spcPts val="364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80890" y="400372"/>
            <a:ext cx="12789508"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0.2. MovieLens 1M Dataset</a:t>
            </a:r>
          </a:p>
        </p:txBody>
      </p:sp>
      <p:sp>
        <p:nvSpPr>
          <p:cNvPr name="TextBox 4" id="4"/>
          <p:cNvSpPr txBox="true"/>
          <p:nvPr/>
        </p:nvSpPr>
        <p:spPr>
          <a:xfrm rot="0">
            <a:off x="740020" y="3193281"/>
            <a:ext cx="15985983" cy="2657329"/>
          </a:xfrm>
          <a:prstGeom prst="rect">
            <a:avLst/>
          </a:prstGeom>
        </p:spPr>
        <p:txBody>
          <a:bodyPr anchor="t" rtlCol="false" tIns="0" lIns="0" bIns="0" rIns="0">
            <a:spAutoFit/>
          </a:bodyPr>
          <a:lstStyle/>
          <a:p>
            <a:pPr algn="l" marL="741657" indent="-370828" lvl="1">
              <a:lnSpc>
                <a:spcPts val="4273"/>
              </a:lnSpc>
              <a:spcBef>
                <a:spcPct val="0"/>
              </a:spcBef>
              <a:buFont typeface="Arial"/>
              <a:buChar char="•"/>
            </a:pPr>
            <a:r>
              <a:rPr lang="en-US" sz="3435" spc="82">
                <a:solidFill>
                  <a:srgbClr val="527DBF"/>
                </a:solidFill>
                <a:latin typeface="Canva Sans"/>
                <a:ea typeface="Canva Sans"/>
                <a:cs typeface="Canva Sans"/>
                <a:sym typeface="Canva Sans"/>
              </a:rPr>
              <a:t>MovieLens 1M là một tập dữ liệ</a:t>
            </a:r>
            <a:r>
              <a:rPr lang="en-US" sz="3435" spc="82">
                <a:solidFill>
                  <a:srgbClr val="527DBF"/>
                </a:solidFill>
                <a:latin typeface="Canva Sans"/>
                <a:ea typeface="Canva Sans"/>
                <a:cs typeface="Canva Sans"/>
                <a:sym typeface="Canva Sans"/>
              </a:rPr>
              <a:t>u đánh giá phim, được phát hành bởi GroupLens Research (Đại học Minnesota).</a:t>
            </a:r>
          </a:p>
          <a:p>
            <a:pPr algn="l" marL="741657" indent="-370828" lvl="1">
              <a:lnSpc>
                <a:spcPts val="4273"/>
              </a:lnSpc>
              <a:spcBef>
                <a:spcPct val="0"/>
              </a:spcBef>
              <a:buFont typeface="Arial"/>
              <a:buChar char="•"/>
            </a:pPr>
            <a:r>
              <a:rPr lang="en-US" sz="3435" spc="82">
                <a:solidFill>
                  <a:srgbClr val="527DBF"/>
                </a:solidFill>
                <a:latin typeface="Canva Sans"/>
                <a:ea typeface="Canva Sans"/>
                <a:cs typeface="Canva Sans"/>
                <a:sym typeface="Canva Sans"/>
              </a:rPr>
              <a:t>Bao gồm 1.000.209 đánh giá (ratings) do người dùng cung cấp.</a:t>
            </a:r>
          </a:p>
          <a:p>
            <a:pPr algn="l" marL="741657" indent="-370828" lvl="1">
              <a:lnSpc>
                <a:spcPts val="4273"/>
              </a:lnSpc>
              <a:spcBef>
                <a:spcPct val="0"/>
              </a:spcBef>
              <a:buFont typeface="Arial"/>
              <a:buChar char="•"/>
            </a:pPr>
            <a:r>
              <a:rPr lang="en-US" sz="3435" spc="82">
                <a:solidFill>
                  <a:srgbClr val="527DBF"/>
                </a:solidFill>
                <a:latin typeface="Canva Sans"/>
                <a:ea typeface="Canva Sans"/>
                <a:cs typeface="Canva Sans"/>
                <a:sym typeface="Canva Sans"/>
              </a:rPr>
              <a:t>Mục tiêu: hỗ trợ nghiên cứu hệ thống gợi ý (Recommender Systems).</a:t>
            </a:r>
          </a:p>
          <a:p>
            <a:pPr algn="l">
              <a:lnSpc>
                <a:spcPts val="4273"/>
              </a:lnSpc>
              <a:spcBef>
                <a:spcPct val="0"/>
              </a:spcBef>
            </a:pPr>
          </a:p>
        </p:txBody>
      </p:sp>
      <p:sp>
        <p:nvSpPr>
          <p:cNvPr name="TextBox 5" id="5"/>
          <p:cNvSpPr txBox="true"/>
          <p:nvPr/>
        </p:nvSpPr>
        <p:spPr>
          <a:xfrm rot="0">
            <a:off x="1520900" y="1710502"/>
            <a:ext cx="3119555" cy="651021"/>
          </a:xfrm>
          <a:prstGeom prst="rect">
            <a:avLst/>
          </a:prstGeom>
        </p:spPr>
        <p:txBody>
          <a:bodyPr anchor="t" rtlCol="false" tIns="0" lIns="0" bIns="0" rIns="0">
            <a:spAutoFit/>
          </a:bodyPr>
          <a:lstStyle/>
          <a:p>
            <a:pPr algn="ctr">
              <a:lnSpc>
                <a:spcPts val="5231"/>
              </a:lnSpc>
              <a:spcBef>
                <a:spcPct val="0"/>
              </a:spcBef>
            </a:pPr>
            <a:r>
              <a:rPr lang="en-US" b="true" sz="4205">
                <a:solidFill>
                  <a:srgbClr val="2D2261"/>
                </a:solidFill>
                <a:latin typeface="Canva Sans Bold"/>
                <a:ea typeface="Canva Sans Bold"/>
                <a:cs typeface="Canva Sans Bold"/>
                <a:sym typeface="Canva Sans Bold"/>
              </a:rPr>
              <a:t>1.</a:t>
            </a:r>
            <a:r>
              <a:rPr lang="en-US" b="true" sz="4205">
                <a:solidFill>
                  <a:srgbClr val="2D2261"/>
                </a:solidFill>
                <a:latin typeface="Canva Sans Bold"/>
                <a:ea typeface="Canva Sans Bold"/>
                <a:cs typeface="Canva Sans Bold"/>
                <a:sym typeface="Canva Sans Bold"/>
              </a:rPr>
              <a:t> Giới thiệu</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4639510" y="3157187"/>
          <a:ext cx="8148971" cy="6534150"/>
        </p:xfrm>
        <a:graphic>
          <a:graphicData uri="http://schemas.openxmlformats.org/drawingml/2006/table">
            <a:tbl>
              <a:tblPr/>
              <a:tblGrid>
                <a:gridCol w="2513938"/>
                <a:gridCol w="2796775"/>
                <a:gridCol w="2838258"/>
              </a:tblGrid>
              <a:tr h="1360483">
                <a:tc>
                  <a:txBody>
                    <a:bodyPr anchor="t" rtlCol="false"/>
                    <a:lstStyle/>
                    <a:p>
                      <a:pPr algn="ctr">
                        <a:lnSpc>
                          <a:spcPts val="3499"/>
                        </a:lnSpc>
                        <a:defRPr/>
                      </a:pPr>
                      <a:r>
                        <a:rPr lang="en-US" sz="2499" b="true">
                          <a:solidFill>
                            <a:srgbClr val="000000"/>
                          </a:solidFill>
                          <a:latin typeface="Canva Sans Bold"/>
                          <a:ea typeface="Canva Sans Bold"/>
                          <a:cs typeface="Canva Sans Bold"/>
                          <a:sym typeface="Canva Sans Bold"/>
                        </a:rPr>
                        <a:t>File</a:t>
                      </a:r>
                      <a:endParaRPr lang="en-US" sz="1100"/>
                    </a:p>
                    <a:p>
                      <a:pPr algn="ctr">
                        <a:lnSpc>
                          <a:spcPts val="349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b="true">
                          <a:solidFill>
                            <a:srgbClr val="000000"/>
                          </a:solidFill>
                          <a:latin typeface="Canva Sans Bold"/>
                          <a:ea typeface="Canva Sans Bold"/>
                          <a:cs typeface="Canva Sans Bold"/>
                          <a:sym typeface="Canva Sans Bold"/>
                        </a:rPr>
                        <a:t>Nội dung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639"/>
                        </a:lnSpc>
                        <a:defRPr/>
                      </a:pPr>
                      <a:r>
                        <a:rPr lang="en-US" sz="2599">
                          <a:solidFill>
                            <a:srgbClr val="000000"/>
                          </a:solidFill>
                          <a:latin typeface="Canva Sans"/>
                          <a:ea typeface="Canva Sans"/>
                          <a:cs typeface="Canva Sans"/>
                          <a:sym typeface="Canva Sans"/>
                        </a:rPr>
                        <a:t>Số dòng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724556">
                <a:tc>
                  <a:txBody>
                    <a:bodyPr anchor="t" rtlCol="false"/>
                    <a:lstStyle/>
                    <a:p>
                      <a:pPr algn="ctr">
                        <a:lnSpc>
                          <a:spcPts val="2520"/>
                        </a:lnSpc>
                        <a:defRPr/>
                      </a:pPr>
                      <a:r>
                        <a:rPr lang="en-US" sz="1800">
                          <a:solidFill>
                            <a:srgbClr val="000000"/>
                          </a:solidFill>
                          <a:latin typeface="Canva Sans"/>
                          <a:ea typeface="Canva Sans"/>
                          <a:cs typeface="Canva Sans"/>
                          <a:sym typeface="Canva Sans"/>
                        </a:rPr>
                        <a:t>users.dat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Thông tin người dùng (UserID, Gender, Age, Occupation, Zip-code)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6,040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08387">
                <a:tc>
                  <a:txBody>
                    <a:bodyPr anchor="t" rtlCol="false"/>
                    <a:lstStyle/>
                    <a:p>
                      <a:pPr algn="ctr">
                        <a:lnSpc>
                          <a:spcPts val="2520"/>
                        </a:lnSpc>
                        <a:defRPr/>
                      </a:pPr>
                      <a:r>
                        <a:rPr lang="en-US" sz="1800">
                          <a:solidFill>
                            <a:srgbClr val="000000"/>
                          </a:solidFill>
                          <a:latin typeface="Canva Sans"/>
                          <a:ea typeface="Canva Sans"/>
                          <a:cs typeface="Canva Sans"/>
                          <a:sym typeface="Canva Sans"/>
                        </a:rPr>
                        <a:t>movies.dat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Thông tin phim (MovieID, Title, Genre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p>
                      <a:pPr algn="ctr">
                        <a:lnSpc>
                          <a:spcPts val="2520"/>
                        </a:lnSpc>
                      </a:pPr>
                      <a:r>
                        <a:rPr lang="en-US" sz="1800">
                          <a:solidFill>
                            <a:srgbClr val="000000"/>
                          </a:solidFill>
                          <a:latin typeface="Canva Sans"/>
                          <a:ea typeface="Canva Sans"/>
                          <a:cs typeface="Canva Sans"/>
                          <a:sym typeface="Canva Sans"/>
                        </a:rPr>
                        <a:t>3,883</a:t>
                      </a:r>
                    </a:p>
                    <a:p>
                      <a:pPr algn="ctr">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40724">
                <a:tc>
                  <a:txBody>
                    <a:bodyPr anchor="t" rtlCol="false"/>
                    <a:lstStyle/>
                    <a:p>
                      <a:pPr algn="ctr">
                        <a:lnSpc>
                          <a:spcPts val="2520"/>
                        </a:lnSpc>
                        <a:defRPr/>
                      </a:pPr>
                      <a:r>
                        <a:rPr lang="en-US" sz="1800">
                          <a:solidFill>
                            <a:srgbClr val="000000"/>
                          </a:solidFill>
                          <a:latin typeface="Canva Sans"/>
                          <a:ea typeface="Canva Sans"/>
                          <a:cs typeface="Canva Sans"/>
                          <a:sym typeface="Canva Sans"/>
                        </a:rPr>
                        <a:t>ratings.dat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p>
                      <a:pPr algn="ctr">
                        <a:lnSpc>
                          <a:spcPts val="2520"/>
                        </a:lnSpc>
                      </a:pPr>
                      <a:r>
                        <a:rPr lang="en-US" sz="1800">
                          <a:solidFill>
                            <a:srgbClr val="000000"/>
                          </a:solidFill>
                          <a:latin typeface="Canva Sans"/>
                          <a:ea typeface="Canva Sans"/>
                          <a:cs typeface="Canva Sans"/>
                          <a:sym typeface="Canva Sans"/>
                        </a:rPr>
                        <a:t>Các đánh giá (UserID, MovieID, Rating, Timestamp)</a:t>
                      </a:r>
                    </a:p>
                    <a:p>
                      <a:pPr algn="ctr">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1,000,209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5008340" y="400372"/>
            <a:ext cx="8960041"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MovieLens 1M Dataset</a:t>
            </a:r>
          </a:p>
        </p:txBody>
      </p:sp>
      <p:sp>
        <p:nvSpPr>
          <p:cNvPr name="TextBox 5" id="5"/>
          <p:cNvSpPr txBox="true"/>
          <p:nvPr/>
        </p:nvSpPr>
        <p:spPr>
          <a:xfrm rot="0">
            <a:off x="679604" y="1629240"/>
            <a:ext cx="4843200" cy="651021"/>
          </a:xfrm>
          <a:prstGeom prst="rect">
            <a:avLst/>
          </a:prstGeom>
        </p:spPr>
        <p:txBody>
          <a:bodyPr anchor="t" rtlCol="false" tIns="0" lIns="0" bIns="0" rIns="0">
            <a:spAutoFit/>
          </a:bodyPr>
          <a:lstStyle/>
          <a:p>
            <a:pPr algn="ctr">
              <a:lnSpc>
                <a:spcPts val="5231"/>
              </a:lnSpc>
              <a:spcBef>
                <a:spcPct val="0"/>
              </a:spcBef>
            </a:pPr>
            <a:r>
              <a:rPr lang="en-US" b="true" sz="4205">
                <a:solidFill>
                  <a:srgbClr val="2D2261"/>
                </a:solidFill>
                <a:latin typeface="Canva Sans Bold"/>
                <a:ea typeface="Canva Sans Bold"/>
                <a:cs typeface="Canva Sans Bold"/>
                <a:sym typeface="Canva Sans Bold"/>
              </a:rPr>
              <a:t> 2.</a:t>
            </a:r>
            <a:r>
              <a:rPr lang="en-US" b="true" sz="4205">
                <a:solidFill>
                  <a:srgbClr val="2D2261"/>
                </a:solidFill>
                <a:latin typeface="Canva Sans Bold"/>
                <a:ea typeface="Canva Sans Bold"/>
                <a:cs typeface="Canva Sans Bold"/>
                <a:sym typeface="Canva Sans Bold"/>
              </a:rPr>
              <a:t> Cấu trúc dữ liệu</a:t>
            </a:r>
          </a:p>
        </p:txBody>
      </p:sp>
      <p:sp>
        <p:nvSpPr>
          <p:cNvPr name="TextBox 6" id="6"/>
          <p:cNvSpPr txBox="true"/>
          <p:nvPr/>
        </p:nvSpPr>
        <p:spPr>
          <a:xfrm rot="0">
            <a:off x="1028700" y="2474529"/>
            <a:ext cx="6019800" cy="514960"/>
          </a:xfrm>
          <a:prstGeom prst="rect">
            <a:avLst/>
          </a:prstGeom>
        </p:spPr>
        <p:txBody>
          <a:bodyPr anchor="t" rtlCol="false" tIns="0" lIns="0" bIns="0" rIns="0">
            <a:spAutoFit/>
          </a:bodyPr>
          <a:lstStyle/>
          <a:p>
            <a:pPr algn="ctr">
              <a:lnSpc>
                <a:spcPts val="4105"/>
              </a:lnSpc>
              <a:spcBef>
                <a:spcPct val="0"/>
              </a:spcBef>
            </a:pPr>
            <a:r>
              <a:rPr lang="en-US" b="true" sz="3299">
                <a:solidFill>
                  <a:srgbClr val="527DBF"/>
                </a:solidFill>
                <a:latin typeface="Canva Sans Bold"/>
                <a:ea typeface="Canva Sans Bold"/>
                <a:cs typeface="Canva Sans Bold"/>
                <a:sym typeface="Canva Sans Bold"/>
              </a:rPr>
              <a:t>- </a:t>
            </a:r>
            <a:r>
              <a:rPr lang="en-US" b="true" sz="3299">
                <a:solidFill>
                  <a:srgbClr val="527DBF"/>
                </a:solidFill>
                <a:latin typeface="Canva Sans Bold"/>
                <a:ea typeface="Canva Sans Bold"/>
                <a:cs typeface="Canva Sans Bold"/>
                <a:sym typeface="Canva Sans Bold"/>
              </a:rPr>
              <a:t>Tập dữ liệu gồm 3 file chính:</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008340" y="400372"/>
            <a:ext cx="8960041"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MovieLens 1M Dataset</a:t>
            </a:r>
          </a:p>
        </p:txBody>
      </p:sp>
      <p:sp>
        <p:nvSpPr>
          <p:cNvPr name="TextBox 4" id="4"/>
          <p:cNvSpPr txBox="true"/>
          <p:nvPr/>
        </p:nvSpPr>
        <p:spPr>
          <a:xfrm rot="0">
            <a:off x="782780" y="1629240"/>
            <a:ext cx="4636848" cy="651021"/>
          </a:xfrm>
          <a:prstGeom prst="rect">
            <a:avLst/>
          </a:prstGeom>
        </p:spPr>
        <p:txBody>
          <a:bodyPr anchor="t" rtlCol="false" tIns="0" lIns="0" bIns="0" rIns="0">
            <a:spAutoFit/>
          </a:bodyPr>
          <a:lstStyle/>
          <a:p>
            <a:pPr algn="ctr">
              <a:lnSpc>
                <a:spcPts val="5231"/>
              </a:lnSpc>
              <a:spcBef>
                <a:spcPct val="0"/>
              </a:spcBef>
            </a:pPr>
            <a:r>
              <a:rPr lang="en-US" b="true" sz="4205">
                <a:solidFill>
                  <a:srgbClr val="2D2261"/>
                </a:solidFill>
                <a:latin typeface="Canva Sans Bold"/>
                <a:ea typeface="Canva Sans Bold"/>
                <a:cs typeface="Canva Sans Bold"/>
                <a:sym typeface="Canva Sans Bold"/>
              </a:rPr>
              <a:t>3.</a:t>
            </a:r>
            <a:r>
              <a:rPr lang="en-US" b="true" sz="4205">
                <a:solidFill>
                  <a:srgbClr val="2D2261"/>
                </a:solidFill>
                <a:latin typeface="Canva Sans Bold"/>
                <a:ea typeface="Canva Sans Bold"/>
                <a:cs typeface="Canva Sans Bold"/>
                <a:sym typeface="Canva Sans Bold"/>
              </a:rPr>
              <a:t> Đặc điểm chính</a:t>
            </a:r>
          </a:p>
        </p:txBody>
      </p:sp>
      <p:sp>
        <p:nvSpPr>
          <p:cNvPr name="TextBox 5" id="5"/>
          <p:cNvSpPr txBox="true"/>
          <p:nvPr/>
        </p:nvSpPr>
        <p:spPr>
          <a:xfrm rot="0">
            <a:off x="1028700" y="2978944"/>
            <a:ext cx="14341343" cy="2988415"/>
          </a:xfrm>
          <a:prstGeom prst="rect">
            <a:avLst/>
          </a:prstGeom>
        </p:spPr>
        <p:txBody>
          <a:bodyPr anchor="t" rtlCol="false" tIns="0" lIns="0" bIns="0" rIns="0">
            <a:spAutoFit/>
          </a:bodyPr>
          <a:lstStyle/>
          <a:p>
            <a:pPr algn="l" marL="830107" indent="-415053" lvl="1">
              <a:lnSpc>
                <a:spcPts val="4783"/>
              </a:lnSpc>
              <a:spcBef>
                <a:spcPct val="0"/>
              </a:spcBef>
              <a:buFont typeface="Arial"/>
              <a:buChar char="•"/>
            </a:pPr>
            <a:r>
              <a:rPr lang="en-US" sz="3844">
                <a:solidFill>
                  <a:srgbClr val="2D2261"/>
                </a:solidFill>
                <a:latin typeface="Canva Sans"/>
                <a:ea typeface="Canva Sans"/>
                <a:cs typeface="Canva Sans"/>
                <a:sym typeface="Canva Sans"/>
              </a:rPr>
              <a:t>Thang điểm đánh giá: từ 1 đến 5 sa</a:t>
            </a:r>
            <a:r>
              <a:rPr lang="en-US" sz="3844">
                <a:solidFill>
                  <a:srgbClr val="2D2261"/>
                </a:solidFill>
                <a:latin typeface="Canva Sans"/>
                <a:ea typeface="Canva Sans"/>
                <a:cs typeface="Canva Sans"/>
                <a:sym typeface="Canva Sans"/>
              </a:rPr>
              <a:t>o (1 = tệ, 5 = xuất sắc).</a:t>
            </a:r>
          </a:p>
          <a:p>
            <a:pPr algn="l" marL="830107" indent="-415053" lvl="1">
              <a:lnSpc>
                <a:spcPts val="4783"/>
              </a:lnSpc>
              <a:spcBef>
                <a:spcPct val="0"/>
              </a:spcBef>
              <a:buFont typeface="Arial"/>
              <a:buChar char="•"/>
            </a:pPr>
            <a:r>
              <a:rPr lang="en-US" sz="3844">
                <a:solidFill>
                  <a:srgbClr val="2D2261"/>
                </a:solidFill>
                <a:latin typeface="Canva Sans"/>
                <a:ea typeface="Canva Sans"/>
                <a:cs typeface="Canva Sans"/>
                <a:sym typeface="Canva Sans"/>
              </a:rPr>
              <a:t>Thời gian thu thập: cuối những năm 1990 – đầu 2000.</a:t>
            </a:r>
          </a:p>
          <a:p>
            <a:pPr algn="l" marL="830107" indent="-415053" lvl="1">
              <a:lnSpc>
                <a:spcPts val="4783"/>
              </a:lnSpc>
              <a:spcBef>
                <a:spcPct val="0"/>
              </a:spcBef>
              <a:buFont typeface="Arial"/>
              <a:buChar char="•"/>
            </a:pPr>
            <a:r>
              <a:rPr lang="en-US" sz="3844">
                <a:solidFill>
                  <a:srgbClr val="2D2261"/>
                </a:solidFill>
                <a:latin typeface="Canva Sans"/>
                <a:ea typeface="Canva Sans"/>
                <a:cs typeface="Canva Sans"/>
                <a:sym typeface="Canva Sans"/>
              </a:rPr>
              <a:t>Không có thiếu dữ liệu (missing values).</a:t>
            </a:r>
          </a:p>
          <a:p>
            <a:pPr algn="l" marL="830107" indent="-415053" lvl="1">
              <a:lnSpc>
                <a:spcPts val="4783"/>
              </a:lnSpc>
              <a:spcBef>
                <a:spcPct val="0"/>
              </a:spcBef>
              <a:buFont typeface="Arial"/>
              <a:buChar char="•"/>
            </a:pPr>
            <a:r>
              <a:rPr lang="en-US" sz="3844">
                <a:solidFill>
                  <a:srgbClr val="2D2261"/>
                </a:solidFill>
                <a:latin typeface="Canva Sans"/>
                <a:ea typeface="Canva Sans"/>
                <a:cs typeface="Canva Sans"/>
                <a:sym typeface="Canva Sans"/>
              </a:rPr>
              <a:t>Định dạng tệp: mỗi trường được phân tách bằng ký hiệu ::.</a:t>
            </a:r>
          </a:p>
          <a:p>
            <a:pPr algn="l">
              <a:lnSpc>
                <a:spcPts val="4783"/>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008340" y="400372"/>
            <a:ext cx="8960041"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MovieLens 1M Dataset</a:t>
            </a:r>
          </a:p>
        </p:txBody>
      </p:sp>
      <p:sp>
        <p:nvSpPr>
          <p:cNvPr name="TextBox 4" id="4"/>
          <p:cNvSpPr txBox="true"/>
          <p:nvPr/>
        </p:nvSpPr>
        <p:spPr>
          <a:xfrm rot="0">
            <a:off x="260831" y="1629240"/>
            <a:ext cx="5680746" cy="651021"/>
          </a:xfrm>
          <a:prstGeom prst="rect">
            <a:avLst/>
          </a:prstGeom>
        </p:spPr>
        <p:txBody>
          <a:bodyPr anchor="t" rtlCol="false" tIns="0" lIns="0" bIns="0" rIns="0">
            <a:spAutoFit/>
          </a:bodyPr>
          <a:lstStyle/>
          <a:p>
            <a:pPr algn="ctr">
              <a:lnSpc>
                <a:spcPts val="5231"/>
              </a:lnSpc>
              <a:spcBef>
                <a:spcPct val="0"/>
              </a:spcBef>
            </a:pPr>
            <a:r>
              <a:rPr lang="en-US" b="true" sz="4205">
                <a:solidFill>
                  <a:srgbClr val="2D2261"/>
                </a:solidFill>
                <a:latin typeface="Canva Sans Bold"/>
                <a:ea typeface="Canva Sans Bold"/>
                <a:cs typeface="Canva Sans Bold"/>
                <a:sym typeface="Canva Sans Bold"/>
              </a:rPr>
              <a:t> 4.</a:t>
            </a:r>
            <a:r>
              <a:rPr lang="en-US" b="true" sz="4205">
                <a:solidFill>
                  <a:srgbClr val="2D2261"/>
                </a:solidFill>
                <a:latin typeface="Canva Sans Bold"/>
                <a:ea typeface="Canva Sans Bold"/>
                <a:cs typeface="Canva Sans Bold"/>
                <a:sym typeface="Canva Sans Bold"/>
              </a:rPr>
              <a:t> Ứng dụng phổ biến</a:t>
            </a:r>
          </a:p>
        </p:txBody>
      </p:sp>
      <p:sp>
        <p:nvSpPr>
          <p:cNvPr name="TextBox 5" id="5"/>
          <p:cNvSpPr txBox="true"/>
          <p:nvPr/>
        </p:nvSpPr>
        <p:spPr>
          <a:xfrm rot="0">
            <a:off x="0" y="2978944"/>
            <a:ext cx="18288000" cy="3588490"/>
          </a:xfrm>
          <a:prstGeom prst="rect">
            <a:avLst/>
          </a:prstGeom>
        </p:spPr>
        <p:txBody>
          <a:bodyPr anchor="t" rtlCol="false" tIns="0" lIns="0" bIns="0" rIns="0">
            <a:spAutoFit/>
          </a:bodyPr>
          <a:lstStyle/>
          <a:p>
            <a:pPr algn="l" marL="830107" indent="-415053" lvl="1">
              <a:lnSpc>
                <a:spcPts val="4783"/>
              </a:lnSpc>
              <a:spcBef>
                <a:spcPct val="0"/>
              </a:spcBef>
              <a:buFont typeface="Arial"/>
              <a:buChar char="•"/>
            </a:pPr>
            <a:r>
              <a:rPr lang="en-US" sz="3844">
                <a:solidFill>
                  <a:srgbClr val="2D2261"/>
                </a:solidFill>
                <a:latin typeface="Canva Sans"/>
                <a:ea typeface="Canva Sans"/>
                <a:cs typeface="Canva Sans"/>
                <a:sym typeface="Canva Sans"/>
              </a:rPr>
              <a:t>Xây dựng hệ thống gợi ý phim (Movie Recommendati</a:t>
            </a:r>
            <a:r>
              <a:rPr lang="en-US" sz="3844">
                <a:solidFill>
                  <a:srgbClr val="2D2261"/>
                </a:solidFill>
                <a:latin typeface="Canva Sans"/>
                <a:ea typeface="Canva Sans"/>
                <a:cs typeface="Canva Sans"/>
                <a:sym typeface="Canva Sans"/>
              </a:rPr>
              <a:t>on System).</a:t>
            </a:r>
          </a:p>
          <a:p>
            <a:pPr algn="l" marL="830107" indent="-415053" lvl="1">
              <a:lnSpc>
                <a:spcPts val="4783"/>
              </a:lnSpc>
              <a:spcBef>
                <a:spcPct val="0"/>
              </a:spcBef>
              <a:buFont typeface="Arial"/>
              <a:buChar char="•"/>
            </a:pPr>
            <a:r>
              <a:rPr lang="en-US" sz="3844">
                <a:solidFill>
                  <a:srgbClr val="2D2261"/>
                </a:solidFill>
                <a:latin typeface="Canva Sans"/>
                <a:ea typeface="Canva Sans"/>
                <a:cs typeface="Canva Sans"/>
                <a:sym typeface="Canva Sans"/>
              </a:rPr>
              <a:t>Phân tích hành vi người dùng.</a:t>
            </a:r>
          </a:p>
          <a:p>
            <a:pPr algn="l" marL="830107" indent="-415053" lvl="1">
              <a:lnSpc>
                <a:spcPts val="4783"/>
              </a:lnSpc>
              <a:spcBef>
                <a:spcPct val="0"/>
              </a:spcBef>
              <a:buFont typeface="Arial"/>
              <a:buChar char="•"/>
            </a:pPr>
            <a:r>
              <a:rPr lang="en-US" sz="3844">
                <a:solidFill>
                  <a:srgbClr val="2D2261"/>
                </a:solidFill>
                <a:latin typeface="Canva Sans"/>
                <a:ea typeface="Canva Sans"/>
                <a:cs typeface="Canva Sans"/>
                <a:sym typeface="Canva Sans"/>
              </a:rPr>
              <a:t>Ng</a:t>
            </a:r>
            <a:r>
              <a:rPr lang="en-US" sz="3844">
                <a:solidFill>
                  <a:srgbClr val="2D2261"/>
                </a:solidFill>
                <a:latin typeface="Canva Sans"/>
                <a:ea typeface="Canva Sans"/>
                <a:cs typeface="Canva Sans"/>
                <a:sym typeface="Canva Sans"/>
              </a:rPr>
              <a:t>hiên cứu Machine Learning / Deep Learning cho bài toán Collaborative Filtering.</a:t>
            </a:r>
          </a:p>
          <a:p>
            <a:pPr algn="l" marL="830107" indent="-415053" lvl="1">
              <a:lnSpc>
                <a:spcPts val="4783"/>
              </a:lnSpc>
              <a:spcBef>
                <a:spcPct val="0"/>
              </a:spcBef>
              <a:buFont typeface="Arial"/>
              <a:buChar char="•"/>
            </a:pPr>
            <a:r>
              <a:rPr lang="en-US" sz="3844">
                <a:solidFill>
                  <a:srgbClr val="2D2261"/>
                </a:solidFill>
                <a:latin typeface="Canva Sans"/>
                <a:ea typeface="Canva Sans"/>
                <a:cs typeface="Canva Sans"/>
                <a:sym typeface="Canva Sans"/>
              </a:rPr>
              <a:t>T</a:t>
            </a:r>
            <a:r>
              <a:rPr lang="en-US" sz="3844">
                <a:solidFill>
                  <a:srgbClr val="2D2261"/>
                </a:solidFill>
                <a:latin typeface="Canva Sans"/>
                <a:ea typeface="Canva Sans"/>
                <a:cs typeface="Canva Sans"/>
                <a:sym typeface="Canva Sans"/>
              </a:rPr>
              <a:t>hực hành Exploratory Data Analysis (EDA) và trực quan hóa dữ liệu.</a:t>
            </a:r>
          </a:p>
          <a:p>
            <a:pPr algn="l">
              <a:lnSpc>
                <a:spcPts val="4783"/>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grpSp>
        <p:nvGrpSpPr>
          <p:cNvPr name="Group 2" id="2"/>
          <p:cNvGrpSpPr/>
          <p:nvPr/>
        </p:nvGrpSpPr>
        <p:grpSpPr>
          <a:xfrm rot="0">
            <a:off x="8227832" y="1379735"/>
            <a:ext cx="9384013" cy="935584"/>
            <a:chOff x="0" y="0"/>
            <a:chExt cx="12512017" cy="1247446"/>
          </a:xfrm>
        </p:grpSpPr>
        <p:sp>
          <p:nvSpPr>
            <p:cNvPr name="TextBox 3" id="3"/>
            <p:cNvSpPr txBox="true"/>
            <p:nvPr/>
          </p:nvSpPr>
          <p:spPr>
            <a:xfrm rot="0">
              <a:off x="0" y="731825"/>
              <a:ext cx="12512017" cy="515621"/>
            </a:xfrm>
            <a:prstGeom prst="rect">
              <a:avLst/>
            </a:prstGeom>
          </p:spPr>
          <p:txBody>
            <a:bodyPr anchor="t" rtlCol="false" tIns="0" lIns="0" bIns="0" rIns="0">
              <a:spAutoFit/>
            </a:bodyPr>
            <a:lstStyle/>
            <a:p>
              <a:pPr algn="l">
                <a:lnSpc>
                  <a:spcPts val="3359"/>
                </a:lnSpc>
              </a:pPr>
              <a:r>
                <a:rPr lang="en-US" sz="2399">
                  <a:solidFill>
                    <a:srgbClr val="5B7ABE"/>
                  </a:solidFill>
                  <a:latin typeface="Canva Sans"/>
                  <a:ea typeface="Canva Sans"/>
                  <a:cs typeface="Canva Sans"/>
                  <a:sym typeface="Canva Sans"/>
                </a:rPr>
                <a:t>Phân tích dữ liệu web</a:t>
              </a:r>
            </a:p>
          </p:txBody>
        </p:sp>
        <p:sp>
          <p:nvSpPr>
            <p:cNvPr name="TextBox 4" id="4"/>
            <p:cNvSpPr txBox="true"/>
            <p:nvPr/>
          </p:nvSpPr>
          <p:spPr>
            <a:xfrm rot="0">
              <a:off x="0" y="-9525"/>
              <a:ext cx="9881860" cy="572863"/>
            </a:xfrm>
            <a:prstGeom prst="rect">
              <a:avLst/>
            </a:prstGeom>
          </p:spPr>
          <p:txBody>
            <a:bodyPr anchor="t" rtlCol="false" tIns="0" lIns="0" bIns="0" rIns="0">
              <a:spAutoFit/>
            </a:bodyPr>
            <a:lstStyle/>
            <a:p>
              <a:pPr algn="l">
                <a:lnSpc>
                  <a:spcPts val="3483"/>
                </a:lnSpc>
              </a:pPr>
              <a:r>
                <a:rPr lang="en-US" b="true" sz="2799">
                  <a:solidFill>
                    <a:srgbClr val="2D2261"/>
                  </a:solidFill>
                  <a:latin typeface="Canva Sans Bold"/>
                  <a:ea typeface="Canva Sans Bold"/>
                  <a:cs typeface="Canva Sans Bold"/>
                  <a:sym typeface="Canva Sans Bold"/>
                </a:rPr>
                <a:t>Bitly Data from 1.USA.gov</a:t>
              </a:r>
            </a:p>
          </p:txBody>
        </p:sp>
      </p:grpSp>
      <p:grpSp>
        <p:nvGrpSpPr>
          <p:cNvPr name="Group 5" id="5"/>
          <p:cNvGrpSpPr/>
          <p:nvPr/>
        </p:nvGrpSpPr>
        <p:grpSpPr>
          <a:xfrm rot="0">
            <a:off x="6584097" y="1156742"/>
            <a:ext cx="1381570" cy="1381570"/>
            <a:chOff x="0" y="0"/>
            <a:chExt cx="1842094" cy="1842094"/>
          </a:xfrm>
        </p:grpSpPr>
        <p:sp>
          <p:nvSpPr>
            <p:cNvPr name="Freeform 6" id="6"/>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34714" y="234714"/>
              <a:ext cx="1372665" cy="137266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10" id="10"/>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01</a:t>
              </a:r>
            </a:p>
          </p:txBody>
        </p:sp>
      </p:grpSp>
      <p:grpSp>
        <p:nvGrpSpPr>
          <p:cNvPr name="Group 11" id="11"/>
          <p:cNvGrpSpPr/>
          <p:nvPr/>
        </p:nvGrpSpPr>
        <p:grpSpPr>
          <a:xfrm rot="0">
            <a:off x="6584097" y="2803877"/>
            <a:ext cx="1381570" cy="1381570"/>
            <a:chOff x="0" y="0"/>
            <a:chExt cx="1842094" cy="1842094"/>
          </a:xfrm>
        </p:grpSpPr>
        <p:sp>
          <p:nvSpPr>
            <p:cNvPr name="Freeform 12" id="12"/>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34714" y="234714"/>
              <a:ext cx="1372665" cy="137266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16" id="16"/>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02</a:t>
              </a:r>
            </a:p>
          </p:txBody>
        </p:sp>
      </p:grpSp>
      <p:grpSp>
        <p:nvGrpSpPr>
          <p:cNvPr name="Group 17" id="17"/>
          <p:cNvGrpSpPr/>
          <p:nvPr/>
        </p:nvGrpSpPr>
        <p:grpSpPr>
          <a:xfrm rot="0">
            <a:off x="6584097" y="4452147"/>
            <a:ext cx="1381570" cy="1381570"/>
            <a:chOff x="0" y="0"/>
            <a:chExt cx="1842094" cy="1842094"/>
          </a:xfrm>
        </p:grpSpPr>
        <p:sp>
          <p:nvSpPr>
            <p:cNvPr name="Freeform 18" id="18"/>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0">
              <a:off x="234714" y="234714"/>
              <a:ext cx="1372665" cy="137266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22" id="22"/>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03</a:t>
              </a:r>
            </a:p>
          </p:txBody>
        </p:sp>
      </p:grpSp>
      <p:sp>
        <p:nvSpPr>
          <p:cNvPr name="TextBox 23" id="23"/>
          <p:cNvSpPr txBox="true"/>
          <p:nvPr/>
        </p:nvSpPr>
        <p:spPr>
          <a:xfrm rot="0">
            <a:off x="1793815" y="4680465"/>
            <a:ext cx="3045306" cy="1798372"/>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Mục tiêu</a:t>
            </a:r>
          </a:p>
        </p:txBody>
      </p:sp>
      <p:sp>
        <p:nvSpPr>
          <p:cNvPr name="Freeform 24" id="24"/>
          <p:cNvSpPr/>
          <p:nvPr/>
        </p:nvSpPr>
        <p:spPr>
          <a:xfrm flipH="false" flipV="false" rot="0">
            <a:off x="16196823" y="-2973629"/>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635325">
            <a:off x="-5456872" y="8417216"/>
            <a:ext cx="7907020" cy="6699403"/>
          </a:xfrm>
          <a:custGeom>
            <a:avLst/>
            <a:gdLst/>
            <a:ahLst/>
            <a:cxnLst/>
            <a:rect r="r" b="b" t="t" l="l"/>
            <a:pathLst>
              <a:path h="6699403" w="7907020">
                <a:moveTo>
                  <a:pt x="0" y="0"/>
                </a:moveTo>
                <a:lnTo>
                  <a:pt x="7907021" y="0"/>
                </a:lnTo>
                <a:lnTo>
                  <a:pt x="7907021" y="6699402"/>
                </a:lnTo>
                <a:lnTo>
                  <a:pt x="0" y="6699402"/>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grpSp>
        <p:nvGrpSpPr>
          <p:cNvPr name="Group 26" id="26"/>
          <p:cNvGrpSpPr/>
          <p:nvPr/>
        </p:nvGrpSpPr>
        <p:grpSpPr>
          <a:xfrm rot="0">
            <a:off x="6584097" y="6100418"/>
            <a:ext cx="1381570" cy="1381570"/>
            <a:chOff x="0" y="0"/>
            <a:chExt cx="1842094" cy="1842094"/>
          </a:xfrm>
        </p:grpSpPr>
        <p:sp>
          <p:nvSpPr>
            <p:cNvPr name="Freeform 27" id="27"/>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28" id="28"/>
            <p:cNvGrpSpPr/>
            <p:nvPr/>
          </p:nvGrpSpPr>
          <p:grpSpPr>
            <a:xfrm rot="0">
              <a:off x="234714" y="234714"/>
              <a:ext cx="1372665" cy="1372665"/>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0" id="30"/>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31" id="31"/>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04</a:t>
              </a:r>
            </a:p>
          </p:txBody>
        </p:sp>
      </p:grpSp>
      <p:grpSp>
        <p:nvGrpSpPr>
          <p:cNvPr name="Group 32" id="32"/>
          <p:cNvGrpSpPr/>
          <p:nvPr/>
        </p:nvGrpSpPr>
        <p:grpSpPr>
          <a:xfrm rot="0">
            <a:off x="8227832" y="3059178"/>
            <a:ext cx="9384013" cy="849018"/>
            <a:chOff x="0" y="0"/>
            <a:chExt cx="12512017" cy="1132024"/>
          </a:xfrm>
        </p:grpSpPr>
        <p:sp>
          <p:nvSpPr>
            <p:cNvPr name="TextBox 33" id="33"/>
            <p:cNvSpPr txBox="true"/>
            <p:nvPr/>
          </p:nvSpPr>
          <p:spPr>
            <a:xfrm rot="0">
              <a:off x="0" y="616403"/>
              <a:ext cx="12512017" cy="515621"/>
            </a:xfrm>
            <a:prstGeom prst="rect">
              <a:avLst/>
            </a:prstGeom>
          </p:spPr>
          <p:txBody>
            <a:bodyPr anchor="t" rtlCol="false" tIns="0" lIns="0" bIns="0" rIns="0">
              <a:spAutoFit/>
            </a:bodyPr>
            <a:lstStyle/>
            <a:p>
              <a:pPr algn="l">
                <a:lnSpc>
                  <a:spcPts val="3359"/>
                </a:lnSpc>
              </a:pPr>
              <a:r>
                <a:rPr lang="en-US" sz="2399">
                  <a:solidFill>
                    <a:srgbClr val="5B7ABE"/>
                  </a:solidFill>
                  <a:latin typeface="Canva Sans"/>
                  <a:ea typeface="Canva Sans"/>
                  <a:cs typeface="Canva Sans"/>
                  <a:sym typeface="Canva Sans"/>
                </a:rPr>
                <a:t>Phân tích xếp hạng</a:t>
              </a:r>
            </a:p>
          </p:txBody>
        </p:sp>
        <p:sp>
          <p:nvSpPr>
            <p:cNvPr name="TextBox 34" id="34"/>
            <p:cNvSpPr txBox="true"/>
            <p:nvPr/>
          </p:nvSpPr>
          <p:spPr>
            <a:xfrm rot="0">
              <a:off x="0" y="-9525"/>
              <a:ext cx="9881860" cy="572863"/>
            </a:xfrm>
            <a:prstGeom prst="rect">
              <a:avLst/>
            </a:prstGeom>
          </p:spPr>
          <p:txBody>
            <a:bodyPr anchor="t" rtlCol="false" tIns="0" lIns="0" bIns="0" rIns="0">
              <a:spAutoFit/>
            </a:bodyPr>
            <a:lstStyle/>
            <a:p>
              <a:pPr algn="l">
                <a:lnSpc>
                  <a:spcPts val="3483"/>
                </a:lnSpc>
              </a:pPr>
              <a:r>
                <a:rPr lang="en-US" b="true" sz="2799">
                  <a:solidFill>
                    <a:srgbClr val="2D2261"/>
                  </a:solidFill>
                  <a:latin typeface="Canva Sans Bold"/>
                  <a:ea typeface="Canva Sans Bold"/>
                  <a:cs typeface="Canva Sans Bold"/>
                  <a:sym typeface="Canva Sans Bold"/>
                </a:rPr>
                <a:t>MovieLens 1M Dataset</a:t>
              </a:r>
            </a:p>
          </p:txBody>
        </p:sp>
      </p:grpSp>
      <p:grpSp>
        <p:nvGrpSpPr>
          <p:cNvPr name="Group 35" id="35"/>
          <p:cNvGrpSpPr/>
          <p:nvPr/>
        </p:nvGrpSpPr>
        <p:grpSpPr>
          <a:xfrm rot="0">
            <a:off x="8227832" y="4728375"/>
            <a:ext cx="9384013" cy="849585"/>
            <a:chOff x="0" y="0"/>
            <a:chExt cx="12512017" cy="1132780"/>
          </a:xfrm>
        </p:grpSpPr>
        <p:sp>
          <p:nvSpPr>
            <p:cNvPr name="TextBox 36" id="36"/>
            <p:cNvSpPr txBox="true"/>
            <p:nvPr/>
          </p:nvSpPr>
          <p:spPr>
            <a:xfrm rot="0">
              <a:off x="0" y="617160"/>
              <a:ext cx="12512017" cy="515621"/>
            </a:xfrm>
            <a:prstGeom prst="rect">
              <a:avLst/>
            </a:prstGeom>
          </p:spPr>
          <p:txBody>
            <a:bodyPr anchor="t" rtlCol="false" tIns="0" lIns="0" bIns="0" rIns="0">
              <a:spAutoFit/>
            </a:bodyPr>
            <a:lstStyle/>
            <a:p>
              <a:pPr algn="l">
                <a:lnSpc>
                  <a:spcPts val="3359"/>
                </a:lnSpc>
              </a:pPr>
              <a:r>
                <a:rPr lang="en-US" sz="2399">
                  <a:solidFill>
                    <a:srgbClr val="5B7ABE"/>
                  </a:solidFill>
                  <a:latin typeface="Canva Sans"/>
                  <a:ea typeface="Canva Sans"/>
                  <a:cs typeface="Canva Sans"/>
                  <a:sym typeface="Canva Sans"/>
                </a:rPr>
                <a:t>Phân tích xu hướng thời gian</a:t>
              </a:r>
            </a:p>
          </p:txBody>
        </p:sp>
        <p:sp>
          <p:nvSpPr>
            <p:cNvPr name="TextBox 37" id="37"/>
            <p:cNvSpPr txBox="true"/>
            <p:nvPr/>
          </p:nvSpPr>
          <p:spPr>
            <a:xfrm rot="0">
              <a:off x="0" y="-9525"/>
              <a:ext cx="9881860" cy="572863"/>
            </a:xfrm>
            <a:prstGeom prst="rect">
              <a:avLst/>
            </a:prstGeom>
          </p:spPr>
          <p:txBody>
            <a:bodyPr anchor="t" rtlCol="false" tIns="0" lIns="0" bIns="0" rIns="0">
              <a:spAutoFit/>
            </a:bodyPr>
            <a:lstStyle/>
            <a:p>
              <a:pPr algn="l">
                <a:lnSpc>
                  <a:spcPts val="3483"/>
                </a:lnSpc>
              </a:pPr>
              <a:r>
                <a:rPr lang="en-US" b="true" sz="2799">
                  <a:solidFill>
                    <a:srgbClr val="2D2261"/>
                  </a:solidFill>
                  <a:latin typeface="Canva Sans Bold"/>
                  <a:ea typeface="Canva Sans Bold"/>
                  <a:cs typeface="Canva Sans Bold"/>
                  <a:sym typeface="Canva Sans Bold"/>
                </a:rPr>
                <a:t>US Baby Names 1880–2010</a:t>
              </a:r>
            </a:p>
          </p:txBody>
        </p:sp>
      </p:grpSp>
      <p:grpSp>
        <p:nvGrpSpPr>
          <p:cNvPr name="Group 38" id="38"/>
          <p:cNvGrpSpPr/>
          <p:nvPr/>
        </p:nvGrpSpPr>
        <p:grpSpPr>
          <a:xfrm rot="0">
            <a:off x="8227832" y="6375190"/>
            <a:ext cx="9384013" cy="832026"/>
            <a:chOff x="0" y="0"/>
            <a:chExt cx="12512017" cy="1109368"/>
          </a:xfrm>
        </p:grpSpPr>
        <p:sp>
          <p:nvSpPr>
            <p:cNvPr name="TextBox 39" id="39"/>
            <p:cNvSpPr txBox="true"/>
            <p:nvPr/>
          </p:nvSpPr>
          <p:spPr>
            <a:xfrm rot="0">
              <a:off x="0" y="593747"/>
              <a:ext cx="12512017" cy="515621"/>
            </a:xfrm>
            <a:prstGeom prst="rect">
              <a:avLst/>
            </a:prstGeom>
          </p:spPr>
          <p:txBody>
            <a:bodyPr anchor="t" rtlCol="false" tIns="0" lIns="0" bIns="0" rIns="0">
              <a:spAutoFit/>
            </a:bodyPr>
            <a:lstStyle/>
            <a:p>
              <a:pPr algn="l">
                <a:lnSpc>
                  <a:spcPts val="3359"/>
                </a:lnSpc>
              </a:pPr>
              <a:r>
                <a:rPr lang="en-US" sz="2399">
                  <a:solidFill>
                    <a:srgbClr val="5B7ABE"/>
                  </a:solidFill>
                  <a:latin typeface="Canva Sans"/>
                  <a:ea typeface="Canva Sans"/>
                  <a:cs typeface="Canva Sans"/>
                  <a:sym typeface="Canva Sans"/>
                </a:rPr>
                <a:t>Xử lý dữ liệu JSON lồng nhau</a:t>
              </a:r>
            </a:p>
          </p:txBody>
        </p:sp>
        <p:sp>
          <p:nvSpPr>
            <p:cNvPr name="TextBox 40" id="40"/>
            <p:cNvSpPr txBox="true"/>
            <p:nvPr/>
          </p:nvSpPr>
          <p:spPr>
            <a:xfrm rot="0">
              <a:off x="0" y="-9525"/>
              <a:ext cx="9881860" cy="572863"/>
            </a:xfrm>
            <a:prstGeom prst="rect">
              <a:avLst/>
            </a:prstGeom>
          </p:spPr>
          <p:txBody>
            <a:bodyPr anchor="t" rtlCol="false" tIns="0" lIns="0" bIns="0" rIns="0">
              <a:spAutoFit/>
            </a:bodyPr>
            <a:lstStyle/>
            <a:p>
              <a:pPr algn="l">
                <a:lnSpc>
                  <a:spcPts val="3483"/>
                </a:lnSpc>
              </a:pPr>
              <a:r>
                <a:rPr lang="en-US" b="true" sz="2799">
                  <a:solidFill>
                    <a:srgbClr val="2D2261"/>
                  </a:solidFill>
                  <a:latin typeface="Canva Sans Bold"/>
                  <a:ea typeface="Canva Sans Bold"/>
                  <a:cs typeface="Canva Sans Bold"/>
                  <a:sym typeface="Canva Sans Bold"/>
                </a:rPr>
                <a:t>USDA Food Database</a:t>
              </a:r>
            </a:p>
          </p:txBody>
        </p:sp>
      </p:grpSp>
      <p:grpSp>
        <p:nvGrpSpPr>
          <p:cNvPr name="Group 41" id="41"/>
          <p:cNvGrpSpPr/>
          <p:nvPr/>
        </p:nvGrpSpPr>
        <p:grpSpPr>
          <a:xfrm rot="0">
            <a:off x="6584097" y="7748688"/>
            <a:ext cx="1381570" cy="1381570"/>
            <a:chOff x="0" y="0"/>
            <a:chExt cx="1842094" cy="1842094"/>
          </a:xfrm>
        </p:grpSpPr>
        <p:sp>
          <p:nvSpPr>
            <p:cNvPr name="Freeform 42" id="42"/>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43" id="43"/>
            <p:cNvGrpSpPr/>
            <p:nvPr/>
          </p:nvGrpSpPr>
          <p:grpSpPr>
            <a:xfrm rot="0">
              <a:off x="234714" y="234714"/>
              <a:ext cx="1372665" cy="1372665"/>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5" id="45"/>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46" id="46"/>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05</a:t>
              </a:r>
            </a:p>
          </p:txBody>
        </p:sp>
      </p:grpSp>
      <p:sp>
        <p:nvSpPr>
          <p:cNvPr name="TextBox 47" id="47"/>
          <p:cNvSpPr txBox="true"/>
          <p:nvPr/>
        </p:nvSpPr>
        <p:spPr>
          <a:xfrm rot="0">
            <a:off x="8227832" y="8476750"/>
            <a:ext cx="9534188" cy="396240"/>
          </a:xfrm>
          <a:prstGeom prst="rect">
            <a:avLst/>
          </a:prstGeom>
        </p:spPr>
        <p:txBody>
          <a:bodyPr anchor="t" rtlCol="false" tIns="0" lIns="0" bIns="0" rIns="0">
            <a:spAutoFit/>
          </a:bodyPr>
          <a:lstStyle/>
          <a:p>
            <a:pPr algn="l">
              <a:lnSpc>
                <a:spcPts val="3359"/>
              </a:lnSpc>
            </a:pPr>
            <a:r>
              <a:rPr lang="en-US" sz="2399">
                <a:solidFill>
                  <a:srgbClr val="5B7ABE"/>
                </a:solidFill>
                <a:latin typeface="Canva Sans"/>
                <a:ea typeface="Canva Sans"/>
                <a:cs typeface="Canva Sans"/>
                <a:sym typeface="Canva Sans"/>
              </a:rPr>
              <a:t>Tổng hợp dữ liệu lớn</a:t>
            </a:r>
          </a:p>
        </p:txBody>
      </p:sp>
      <p:sp>
        <p:nvSpPr>
          <p:cNvPr name="TextBox 48" id="48"/>
          <p:cNvSpPr txBox="true"/>
          <p:nvPr/>
        </p:nvSpPr>
        <p:spPr>
          <a:xfrm rot="0">
            <a:off x="8227832" y="8196456"/>
            <a:ext cx="8581228" cy="401320"/>
          </a:xfrm>
          <a:prstGeom prst="rect">
            <a:avLst/>
          </a:prstGeom>
        </p:spPr>
        <p:txBody>
          <a:bodyPr anchor="t" rtlCol="false" tIns="0" lIns="0" bIns="0" rIns="0">
            <a:spAutoFit/>
          </a:bodyPr>
          <a:lstStyle/>
          <a:p>
            <a:pPr algn="l">
              <a:lnSpc>
                <a:spcPts val="1399"/>
              </a:lnSpc>
            </a:pPr>
            <a:r>
              <a:rPr lang="en-US" sz="2799" b="true">
                <a:solidFill>
                  <a:srgbClr val="2D2261"/>
                </a:solidFill>
                <a:latin typeface="Canva Sans Bold"/>
                <a:ea typeface="Canva Sans Bold"/>
                <a:cs typeface="Canva Sans Bold"/>
                <a:sym typeface="Canva Sans Bold"/>
              </a:rPr>
              <a:t>2012 Federal Election Commission Database</a:t>
            </a:r>
          </a:p>
          <a:p>
            <a:pPr algn="l">
              <a:lnSpc>
                <a:spcPts val="1399"/>
              </a:lnSpc>
            </a:pPr>
          </a:p>
        </p:txBody>
      </p:sp>
      <p:sp>
        <p:nvSpPr>
          <p:cNvPr name="AutoShape 49" id="49"/>
          <p:cNvSpPr/>
          <p:nvPr/>
        </p:nvSpPr>
        <p:spPr>
          <a:xfrm flipV="true">
            <a:off x="4839121" y="1847527"/>
            <a:ext cx="1744976" cy="3746411"/>
          </a:xfrm>
          <a:prstGeom prst="line">
            <a:avLst/>
          </a:prstGeom>
          <a:ln cap="flat" w="38100">
            <a:solidFill>
              <a:srgbClr val="000000"/>
            </a:solidFill>
            <a:prstDash val="solid"/>
            <a:headEnd type="none" len="sm" w="sm"/>
            <a:tailEnd type="none" len="sm" w="sm"/>
          </a:ln>
        </p:spPr>
      </p:sp>
      <p:sp>
        <p:nvSpPr>
          <p:cNvPr name="AutoShape 50" id="50"/>
          <p:cNvSpPr/>
          <p:nvPr/>
        </p:nvSpPr>
        <p:spPr>
          <a:xfrm flipV="true">
            <a:off x="4839121" y="3494662"/>
            <a:ext cx="1744976" cy="2099276"/>
          </a:xfrm>
          <a:prstGeom prst="line">
            <a:avLst/>
          </a:prstGeom>
          <a:ln cap="flat" w="38100">
            <a:solidFill>
              <a:srgbClr val="000000"/>
            </a:solidFill>
            <a:prstDash val="solid"/>
            <a:headEnd type="none" len="sm" w="sm"/>
            <a:tailEnd type="none" len="sm" w="sm"/>
          </a:ln>
        </p:spPr>
      </p:sp>
      <p:sp>
        <p:nvSpPr>
          <p:cNvPr name="AutoShape 51" id="51"/>
          <p:cNvSpPr/>
          <p:nvPr/>
        </p:nvSpPr>
        <p:spPr>
          <a:xfrm flipV="true">
            <a:off x="4839121" y="5142933"/>
            <a:ext cx="1744976" cy="451005"/>
          </a:xfrm>
          <a:prstGeom prst="line">
            <a:avLst/>
          </a:prstGeom>
          <a:ln cap="flat" w="38100">
            <a:solidFill>
              <a:srgbClr val="000000"/>
            </a:solidFill>
            <a:prstDash val="solid"/>
            <a:headEnd type="none" len="sm" w="sm"/>
            <a:tailEnd type="none" len="sm" w="sm"/>
          </a:ln>
        </p:spPr>
      </p:sp>
      <p:sp>
        <p:nvSpPr>
          <p:cNvPr name="AutoShape 52" id="52"/>
          <p:cNvSpPr/>
          <p:nvPr/>
        </p:nvSpPr>
        <p:spPr>
          <a:xfrm>
            <a:off x="4839121" y="5593938"/>
            <a:ext cx="1744976" cy="1197265"/>
          </a:xfrm>
          <a:prstGeom prst="line">
            <a:avLst/>
          </a:prstGeom>
          <a:ln cap="flat" w="38100">
            <a:solidFill>
              <a:srgbClr val="000000"/>
            </a:solidFill>
            <a:prstDash val="solid"/>
            <a:headEnd type="none" len="sm" w="sm"/>
            <a:tailEnd type="none" len="sm" w="sm"/>
          </a:ln>
        </p:spPr>
      </p:sp>
      <p:sp>
        <p:nvSpPr>
          <p:cNvPr name="AutoShape 53" id="53"/>
          <p:cNvSpPr/>
          <p:nvPr/>
        </p:nvSpPr>
        <p:spPr>
          <a:xfrm>
            <a:off x="4839121" y="5593938"/>
            <a:ext cx="1744976" cy="2845535"/>
          </a:xfrm>
          <a:prstGeom prst="line">
            <a:avLst/>
          </a:prstGeom>
          <a:ln cap="flat" w="38100">
            <a:solidFill>
              <a:srgbClr val="000000"/>
            </a:solidFill>
            <a:prstDash val="solid"/>
            <a:headEnd type="none" len="sm" w="sm"/>
            <a:tailEnd type="none" len="sm" w="sm"/>
          </a:ln>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aphicFrame>
        <p:nvGraphicFramePr>
          <p:cNvPr name="Object 3" id="3"/>
          <p:cNvGraphicFramePr/>
          <p:nvPr/>
        </p:nvGraphicFramePr>
        <p:xfrm>
          <a:off x="3101204" y="2560198"/>
          <a:ext cx="3771900" cy="2514600"/>
        </p:xfrm>
        <a:graphic>
          <a:graphicData uri="http://schemas.openxmlformats.org/presentationml/2006/ole">
            <p:oleObj imgW="4521200" imgH="3263900" r:id="rId5" progId="Excel.Sheet.12" name="Worksheet">
              <p:embed/>
              <p:pic>
                <p:nvPicPr>
                  <p:cNvPr name="" id="0"/>
                  <p:cNvPicPr/>
                  <p:nvPr/>
                </p:nvPicPr>
                <p:blipFill>
                  <a:blip r:embed="rId4"/>
                  <a:stretch>
                    <a:fillRect/>
                  </a:stretch>
                </p:blipFill>
                <p:spPr>
                  <a:xfrm>
                    <a:off x="1270000" y="1270000"/>
                    <a:ext cx="1270000" cy="1270000"/>
                  </a:xfrm>
                  <a:prstGeom prst="rect"/>
                </p:spPr>
              </p:pic>
            </p:oleObj>
          </a:graphicData>
        </a:graphic>
      </p:graphicFrame>
      <p:sp>
        <p:nvSpPr>
          <p:cNvPr name="TextBox 4" id="4"/>
          <p:cNvSpPr txBox="true"/>
          <p:nvPr/>
        </p:nvSpPr>
        <p:spPr>
          <a:xfrm rot="0">
            <a:off x="5008340" y="400372"/>
            <a:ext cx="8960041"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MovieLens 1M Dataset</a:t>
            </a:r>
          </a:p>
        </p:txBody>
      </p:sp>
      <p:sp>
        <p:nvSpPr>
          <p:cNvPr name="TextBox 5" id="5"/>
          <p:cNvSpPr txBox="true"/>
          <p:nvPr/>
        </p:nvSpPr>
        <p:spPr>
          <a:xfrm rot="0">
            <a:off x="315454" y="1629240"/>
            <a:ext cx="5571501" cy="651021"/>
          </a:xfrm>
          <a:prstGeom prst="rect">
            <a:avLst/>
          </a:prstGeom>
        </p:spPr>
        <p:txBody>
          <a:bodyPr anchor="t" rtlCol="false" tIns="0" lIns="0" bIns="0" rIns="0">
            <a:spAutoFit/>
          </a:bodyPr>
          <a:lstStyle/>
          <a:p>
            <a:pPr algn="ctr">
              <a:lnSpc>
                <a:spcPts val="5231"/>
              </a:lnSpc>
              <a:spcBef>
                <a:spcPct val="0"/>
              </a:spcBef>
            </a:pPr>
            <a:r>
              <a:rPr lang="en-US" b="true" sz="4205">
                <a:solidFill>
                  <a:srgbClr val="2D2261"/>
                </a:solidFill>
                <a:latin typeface="Canva Sans Bold"/>
                <a:ea typeface="Canva Sans Bold"/>
                <a:cs typeface="Canva Sans Bold"/>
                <a:sym typeface="Canva Sans Bold"/>
              </a:rPr>
              <a:t>5.</a:t>
            </a:r>
            <a:r>
              <a:rPr lang="en-US" b="true" sz="4205">
                <a:solidFill>
                  <a:srgbClr val="2D2261"/>
                </a:solidFill>
                <a:latin typeface="Canva Sans Bold"/>
                <a:ea typeface="Canva Sans Bold"/>
                <a:cs typeface="Canva Sans Bold"/>
                <a:sym typeface="Canva Sans Bold"/>
              </a:rPr>
              <a:t> Ưu điểm &amp; Hạn chế</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008340" y="400372"/>
            <a:ext cx="8960041"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MovieLens 1M Dataset</a:t>
            </a:r>
          </a:p>
        </p:txBody>
      </p:sp>
      <p:sp>
        <p:nvSpPr>
          <p:cNvPr name="TextBox 4" id="4"/>
          <p:cNvSpPr txBox="true"/>
          <p:nvPr/>
        </p:nvSpPr>
        <p:spPr>
          <a:xfrm rot="0">
            <a:off x="958786" y="1629240"/>
            <a:ext cx="4284836" cy="651021"/>
          </a:xfrm>
          <a:prstGeom prst="rect">
            <a:avLst/>
          </a:prstGeom>
        </p:spPr>
        <p:txBody>
          <a:bodyPr anchor="t" rtlCol="false" tIns="0" lIns="0" bIns="0" rIns="0">
            <a:spAutoFit/>
          </a:bodyPr>
          <a:lstStyle/>
          <a:p>
            <a:pPr algn="ctr">
              <a:lnSpc>
                <a:spcPts val="5231"/>
              </a:lnSpc>
              <a:spcBef>
                <a:spcPct val="0"/>
              </a:spcBef>
            </a:pPr>
            <a:r>
              <a:rPr lang="en-US" b="true" sz="4205">
                <a:solidFill>
                  <a:srgbClr val="2D2261"/>
                </a:solidFill>
                <a:latin typeface="Canva Sans Bold"/>
                <a:ea typeface="Canva Sans Bold"/>
                <a:cs typeface="Canva Sans Bold"/>
                <a:sym typeface="Canva Sans Bold"/>
              </a:rPr>
              <a:t>6.</a:t>
            </a:r>
            <a:r>
              <a:rPr lang="en-US" b="true" sz="4205">
                <a:solidFill>
                  <a:srgbClr val="2D2261"/>
                </a:solidFill>
                <a:latin typeface="Canva Sans Bold"/>
                <a:ea typeface="Canva Sans Bold"/>
                <a:cs typeface="Canva Sans Bold"/>
                <a:sym typeface="Canva Sans Bold"/>
              </a:rPr>
              <a:t> Nguồn dữ liệu</a:t>
            </a:r>
          </a:p>
        </p:txBody>
      </p:sp>
      <p:sp>
        <p:nvSpPr>
          <p:cNvPr name="TextBox 5" id="5"/>
          <p:cNvSpPr txBox="true"/>
          <p:nvPr/>
        </p:nvSpPr>
        <p:spPr>
          <a:xfrm rot="0">
            <a:off x="1028700" y="2911577"/>
            <a:ext cx="17259300" cy="2237537"/>
          </a:xfrm>
          <a:prstGeom prst="rect">
            <a:avLst/>
          </a:prstGeom>
        </p:spPr>
        <p:txBody>
          <a:bodyPr anchor="t" rtlCol="false" tIns="0" lIns="0" bIns="0" rIns="0">
            <a:spAutoFit/>
          </a:bodyPr>
          <a:lstStyle/>
          <a:p>
            <a:pPr algn="l">
              <a:lnSpc>
                <a:spcPts val="4427"/>
              </a:lnSpc>
              <a:spcBef>
                <a:spcPct val="0"/>
              </a:spcBef>
            </a:pPr>
            <a:r>
              <a:rPr lang="en-US" sz="3559" spc="434">
                <a:solidFill>
                  <a:srgbClr val="2D2261"/>
                </a:solidFill>
                <a:latin typeface="Canva Sans"/>
                <a:ea typeface="Canva Sans"/>
                <a:cs typeface="Canva Sans"/>
                <a:sym typeface="Canva Sans"/>
              </a:rPr>
              <a:t>Trang chính thức:</a:t>
            </a:r>
            <a:r>
              <a:rPr lang="en-US" b="true" sz="3559" spc="434">
                <a:solidFill>
                  <a:srgbClr val="2D2261"/>
                </a:solidFill>
                <a:latin typeface="Canva Sans Bold"/>
                <a:ea typeface="Canva Sans Bold"/>
                <a:cs typeface="Canva Sans Bold"/>
                <a:sym typeface="Canva Sans Bold"/>
              </a:rPr>
              <a:t> https://grouplens.org/datasets/movielens/1m/</a:t>
            </a:r>
          </a:p>
          <a:p>
            <a:pPr algn="l">
              <a:lnSpc>
                <a:spcPts val="4427"/>
              </a:lnSpc>
              <a:spcBef>
                <a:spcPct val="0"/>
              </a:spcBef>
            </a:pPr>
            <a:r>
              <a:rPr lang="en-US" sz="3559" spc="434">
                <a:solidFill>
                  <a:srgbClr val="2D2261"/>
                </a:solidFill>
                <a:latin typeface="Canva Sans"/>
                <a:ea typeface="Canva Sans"/>
                <a:cs typeface="Canva Sans"/>
                <a:sym typeface="Canva Sans"/>
              </a:rPr>
              <a:t>Được sử dụng rộng rãi trong sách, khóa học và các dự án học máy.</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287646" y="9373148"/>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2217470" y="790927"/>
            <a:ext cx="13853060"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03.US Baby Names 1880–2010</a:t>
            </a:r>
          </a:p>
        </p:txBody>
      </p:sp>
      <p:sp>
        <p:nvSpPr>
          <p:cNvPr name="TextBox 7" id="7"/>
          <p:cNvSpPr txBox="true"/>
          <p:nvPr/>
        </p:nvSpPr>
        <p:spPr>
          <a:xfrm rot="0">
            <a:off x="2358811" y="1867967"/>
            <a:ext cx="13570379" cy="7295083"/>
          </a:xfrm>
          <a:prstGeom prst="rect">
            <a:avLst/>
          </a:prstGeom>
        </p:spPr>
        <p:txBody>
          <a:bodyPr anchor="t" rtlCol="false" tIns="0" lIns="0" bIns="0" rIns="0">
            <a:spAutoFit/>
          </a:bodyPr>
          <a:lstStyle/>
          <a:p>
            <a:pPr algn="l">
              <a:lnSpc>
                <a:spcPts val="4478"/>
              </a:lnSpc>
            </a:pPr>
            <a:r>
              <a:rPr lang="en-US" sz="3600" b="true">
                <a:solidFill>
                  <a:srgbClr val="2D2261"/>
                </a:solidFill>
                <a:latin typeface="Canva Sans Bold"/>
                <a:ea typeface="Canva Sans Bold"/>
                <a:cs typeface="Canva Sans Bold"/>
                <a:sym typeface="Canva Sans Bold"/>
              </a:rPr>
              <a:t>Database</a:t>
            </a:r>
          </a:p>
          <a:p>
            <a:pPr algn="l">
              <a:lnSpc>
                <a:spcPts val="4478"/>
              </a:lnSpc>
            </a:pPr>
            <a:r>
              <a:rPr lang="en-US" sz="3600">
                <a:solidFill>
                  <a:srgbClr val="2D2261"/>
                </a:solidFill>
                <a:latin typeface="Canva Sans"/>
                <a:ea typeface="Canva Sans"/>
                <a:cs typeface="Canva Sans"/>
                <a:sym typeface="Canva Sans"/>
              </a:rPr>
              <a:t>Nguồn gốc của dữ liệu đến từ Cơ quan An sinh Xã hội Hoa Kỳ (U.S. Social Security Administration – SSA), nơi công bố thống kê tên trẻ sơ sinh được đăng ký hằng năm tại Mỹ từ năm 1880 đến 2010</a:t>
            </a:r>
          </a:p>
          <a:p>
            <a:pPr algn="l">
              <a:lnSpc>
                <a:spcPts val="4478"/>
              </a:lnSpc>
            </a:pPr>
          </a:p>
          <a:p>
            <a:pPr algn="l">
              <a:lnSpc>
                <a:spcPts val="4478"/>
              </a:lnSpc>
            </a:pPr>
            <a:r>
              <a:rPr lang="en-US" sz="3600">
                <a:solidFill>
                  <a:srgbClr val="2D2261"/>
                </a:solidFill>
                <a:latin typeface="Canva Sans"/>
                <a:ea typeface="Canva Sans"/>
                <a:cs typeface="Canva Sans"/>
                <a:sym typeface="Canva Sans"/>
              </a:rPr>
              <a:t>Dữ liệu phản ánh xu hướng đặt tên của người Mỹ qua hơn một thế kỷ, và được sử dụng rộng rãi trong các nghiên cứu về:</a:t>
            </a:r>
          </a:p>
          <a:p>
            <a:pPr algn="l" marL="777240" indent="-388620" lvl="1">
              <a:lnSpc>
                <a:spcPts val="4478"/>
              </a:lnSpc>
              <a:buFont typeface="Arial"/>
              <a:buChar char="•"/>
            </a:pPr>
            <a:r>
              <a:rPr lang="en-US" sz="3600">
                <a:solidFill>
                  <a:srgbClr val="2D2261"/>
                </a:solidFill>
                <a:latin typeface="Canva Sans"/>
                <a:ea typeface="Canva Sans"/>
                <a:cs typeface="Canva Sans"/>
                <a:sym typeface="Canva Sans"/>
              </a:rPr>
              <a:t>Nhân khẩu học</a:t>
            </a:r>
          </a:p>
          <a:p>
            <a:pPr algn="l" marL="777240" indent="-388620" lvl="1">
              <a:lnSpc>
                <a:spcPts val="4478"/>
              </a:lnSpc>
              <a:buFont typeface="Arial"/>
              <a:buChar char="•"/>
            </a:pPr>
            <a:r>
              <a:rPr lang="en-US" sz="3600">
                <a:solidFill>
                  <a:srgbClr val="2D2261"/>
                </a:solidFill>
                <a:latin typeface="Canva Sans"/>
                <a:ea typeface="Canva Sans"/>
                <a:cs typeface="Canva Sans"/>
                <a:sym typeface="Canva Sans"/>
              </a:rPr>
              <a:t>Ngôn ngữ học xã hội</a:t>
            </a:r>
          </a:p>
          <a:p>
            <a:pPr algn="l" marL="777240" indent="-388620" lvl="1">
              <a:lnSpc>
                <a:spcPts val="4478"/>
              </a:lnSpc>
              <a:buFont typeface="Arial"/>
              <a:buChar char="•"/>
            </a:pPr>
            <a:r>
              <a:rPr lang="en-US" sz="3600">
                <a:solidFill>
                  <a:srgbClr val="2D2261"/>
                </a:solidFill>
                <a:latin typeface="Canva Sans"/>
                <a:ea typeface="Canva Sans"/>
                <a:cs typeface="Canva Sans"/>
                <a:sym typeface="Canva Sans"/>
              </a:rPr>
              <a:t>Phân tích xu hướng văn hóa</a:t>
            </a:r>
          </a:p>
          <a:p>
            <a:pPr algn="l">
              <a:lnSpc>
                <a:spcPts val="4478"/>
              </a:lnSpc>
            </a:pPr>
          </a:p>
          <a:p>
            <a:pPr algn="l">
              <a:lnSpc>
                <a:spcPts val="4478"/>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287646" y="9373148"/>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aphicFrame>
        <p:nvGraphicFramePr>
          <p:cNvPr name="Table 6" id="6"/>
          <p:cNvGraphicFramePr>
            <a:graphicFrameLocks noGrp="true"/>
          </p:cNvGraphicFramePr>
          <p:nvPr/>
        </p:nvGraphicFramePr>
        <p:xfrm>
          <a:off x="4534567" y="5638800"/>
          <a:ext cx="9218865" cy="4248150"/>
        </p:xfrm>
        <a:graphic>
          <a:graphicData uri="http://schemas.openxmlformats.org/drawingml/2006/table">
            <a:tbl>
              <a:tblPr/>
              <a:tblGrid>
                <a:gridCol w="1826825"/>
                <a:gridCol w="1826825"/>
                <a:gridCol w="1826825"/>
                <a:gridCol w="3738390"/>
              </a:tblGrid>
              <a:tr h="1028398">
                <a:tc>
                  <a:txBody>
                    <a:bodyPr anchor="t" rtlCol="false"/>
                    <a:lstStyle/>
                    <a:p>
                      <a:pPr algn="ctr">
                        <a:lnSpc>
                          <a:spcPts val="2520"/>
                        </a:lnSpc>
                        <a:defRPr/>
                      </a:pPr>
                      <a:r>
                        <a:rPr lang="en-US" sz="1800">
                          <a:solidFill>
                            <a:srgbClr val="000000"/>
                          </a:solidFill>
                          <a:latin typeface="Canva Sans"/>
                          <a:ea typeface="Canva Sans"/>
                          <a:cs typeface="Canva Sans"/>
                          <a:sym typeface="Canva Sans"/>
                        </a:rPr>
                        <a:t>Cột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tên trường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kiểu dữ liệu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mô tả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5677">
                <a:tc>
                  <a:txBody>
                    <a:bodyPr anchor="t" rtlCol="false"/>
                    <a:lstStyle/>
                    <a:p>
                      <a:pPr algn="ctr">
                        <a:lnSpc>
                          <a:spcPts val="2520"/>
                        </a:lnSpc>
                        <a:defRPr/>
                      </a:pPr>
                      <a:r>
                        <a:rPr lang="en-US" sz="1800">
                          <a:solidFill>
                            <a:srgbClr val="000000"/>
                          </a:solidFill>
                          <a:latin typeface="Canva Sans"/>
                          <a:ea typeface="Canva Sans"/>
                          <a:cs typeface="Canva Sans"/>
                          <a:sym typeface="Canva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name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string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Tên của trẻ được đăng ký trong năm đó</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8398">
                <a:tc>
                  <a:txBody>
                    <a:bodyPr anchor="t" rtlCol="false"/>
                    <a:lstStyle/>
                    <a:p>
                      <a:pPr algn="ctr">
                        <a:lnSpc>
                          <a:spcPts val="2520"/>
                        </a:lnSpc>
                        <a:defRPr/>
                      </a:pPr>
                      <a:r>
                        <a:rPr lang="en-US" sz="1800">
                          <a:solidFill>
                            <a:srgbClr val="000000"/>
                          </a:solidFill>
                          <a:latin typeface="Canva Sans"/>
                          <a:ea typeface="Canva Sans"/>
                          <a:cs typeface="Canva Sans"/>
                          <a:sym typeface="Canva Sans"/>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sex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char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Giới tính: Nam (M) hoặc Nữ (F)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5677">
                <a:tc>
                  <a:txBody>
                    <a:bodyPr anchor="t" rtlCol="false"/>
                    <a:lstStyle/>
                    <a:p>
                      <a:pPr algn="ctr">
                        <a:lnSpc>
                          <a:spcPts val="2520"/>
                        </a:lnSpc>
                        <a:defRPr/>
                      </a:pPr>
                      <a:r>
                        <a:rPr lang="en-US" sz="1800">
                          <a:solidFill>
                            <a:srgbClr val="000000"/>
                          </a:solidFill>
                          <a:latin typeface="Canva Sans"/>
                          <a:ea typeface="Canva Sans"/>
                          <a:cs typeface="Canva Sans"/>
                          <a:sym typeface="Canva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birth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integer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Số lượng trẻ được sinh mang tên này trong năm đó</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2136867" y="772155"/>
            <a:ext cx="1139462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 Baby Names 1880–2010</a:t>
            </a:r>
          </a:p>
        </p:txBody>
      </p:sp>
      <p:sp>
        <p:nvSpPr>
          <p:cNvPr name="TextBox 8" id="8"/>
          <p:cNvSpPr txBox="true"/>
          <p:nvPr/>
        </p:nvSpPr>
        <p:spPr>
          <a:xfrm rot="0">
            <a:off x="2358811" y="1867967"/>
            <a:ext cx="13570379" cy="3923233"/>
          </a:xfrm>
          <a:prstGeom prst="rect">
            <a:avLst/>
          </a:prstGeom>
        </p:spPr>
        <p:txBody>
          <a:bodyPr anchor="t" rtlCol="false" tIns="0" lIns="0" bIns="0" rIns="0">
            <a:spAutoFit/>
          </a:bodyPr>
          <a:lstStyle/>
          <a:p>
            <a:pPr algn="l">
              <a:lnSpc>
                <a:spcPts val="4478"/>
              </a:lnSpc>
            </a:pPr>
            <a:r>
              <a:rPr lang="en-US" sz="3600" b="true">
                <a:solidFill>
                  <a:srgbClr val="2D2261"/>
                </a:solidFill>
                <a:latin typeface="Canva Sans Bold"/>
                <a:ea typeface="Canva Sans Bold"/>
                <a:cs typeface="Canva Sans Bold"/>
                <a:sym typeface="Canva Sans Bold"/>
              </a:rPr>
              <a:t>Kiểu dữ liệu và định dạng file</a:t>
            </a:r>
          </a:p>
          <a:p>
            <a:pPr algn="l">
              <a:lnSpc>
                <a:spcPts val="4478"/>
              </a:lnSpc>
            </a:pPr>
          </a:p>
          <a:p>
            <a:pPr algn="l">
              <a:lnSpc>
                <a:spcPts val="4478"/>
              </a:lnSpc>
            </a:pPr>
            <a:r>
              <a:rPr lang="en-US" sz="3600">
                <a:solidFill>
                  <a:srgbClr val="2D2261"/>
                </a:solidFill>
                <a:latin typeface="Canva Sans"/>
                <a:ea typeface="Canva Sans"/>
                <a:cs typeface="Canva Sans"/>
                <a:sym typeface="Canva Sans"/>
              </a:rPr>
              <a:t>Dữ liệu gốc được lưu trữ dưới dạng tệp văn bản thuần túy (.txt).</a:t>
            </a:r>
          </a:p>
          <a:p>
            <a:pPr algn="l">
              <a:lnSpc>
                <a:spcPts val="4478"/>
              </a:lnSpc>
            </a:pPr>
            <a:r>
              <a:rPr lang="en-US" sz="3600">
                <a:solidFill>
                  <a:srgbClr val="2D2261"/>
                </a:solidFill>
                <a:latin typeface="Canva Sans"/>
                <a:ea typeface="Canva Sans"/>
                <a:cs typeface="Canva Sans"/>
                <a:sym typeface="Canva Sans"/>
              </a:rPr>
              <a:t>Mỗi file đại diện cho một năm cụ thể, ví dụ: yob1880.txt, yob2010.txt</a:t>
            </a:r>
          </a:p>
          <a:p>
            <a:pPr algn="l">
              <a:lnSpc>
                <a:spcPts val="4478"/>
              </a:lnSpc>
            </a:pPr>
            <a:r>
              <a:rPr lang="en-US" sz="3600">
                <a:solidFill>
                  <a:srgbClr val="2D2261"/>
                </a:solidFill>
                <a:latin typeface="Canva Sans"/>
                <a:ea typeface="Canva Sans"/>
                <a:cs typeface="Canva Sans"/>
                <a:sym typeface="Canva Sans"/>
              </a:rPr>
              <a:t>Cấu trúc mỗi file gồm ba cột (không có dòng tiêu đề):</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287646" y="9373148"/>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8171771" y="2321019"/>
            <a:ext cx="9925208" cy="5644962"/>
          </a:xfrm>
          <a:custGeom>
            <a:avLst/>
            <a:gdLst/>
            <a:ahLst/>
            <a:cxnLst/>
            <a:rect r="r" b="b" t="t" l="l"/>
            <a:pathLst>
              <a:path h="5644962" w="9925208">
                <a:moveTo>
                  <a:pt x="0" y="0"/>
                </a:moveTo>
                <a:lnTo>
                  <a:pt x="9925208" y="0"/>
                </a:lnTo>
                <a:lnTo>
                  <a:pt x="9925208" y="5644962"/>
                </a:lnTo>
                <a:lnTo>
                  <a:pt x="0" y="5644962"/>
                </a:lnTo>
                <a:lnTo>
                  <a:pt x="0" y="0"/>
                </a:lnTo>
                <a:close/>
              </a:path>
            </a:pathLst>
          </a:custGeom>
          <a:blipFill>
            <a:blip r:embed="rId10"/>
            <a:stretch>
              <a:fillRect l="0" t="0" r="0" b="0"/>
            </a:stretch>
          </a:blipFill>
        </p:spPr>
      </p:sp>
      <p:sp>
        <p:nvSpPr>
          <p:cNvPr name="TextBox 7" id="7"/>
          <p:cNvSpPr txBox="true"/>
          <p:nvPr/>
        </p:nvSpPr>
        <p:spPr>
          <a:xfrm rot="0">
            <a:off x="333704" y="1854500"/>
            <a:ext cx="7838067" cy="7857058"/>
          </a:xfrm>
          <a:prstGeom prst="rect">
            <a:avLst/>
          </a:prstGeom>
        </p:spPr>
        <p:txBody>
          <a:bodyPr anchor="t" rtlCol="false" tIns="0" lIns="0" bIns="0" rIns="0">
            <a:spAutoFit/>
          </a:bodyPr>
          <a:lstStyle/>
          <a:p>
            <a:pPr algn="l">
              <a:lnSpc>
                <a:spcPts val="4478"/>
              </a:lnSpc>
            </a:pPr>
            <a:r>
              <a:rPr lang="en-US" sz="3600" b="true">
                <a:solidFill>
                  <a:srgbClr val="2D2261"/>
                </a:solidFill>
                <a:latin typeface="Canva Sans Bold"/>
                <a:ea typeface="Canva Sans Bold"/>
                <a:cs typeface="Canva Sans Bold"/>
                <a:sym typeface="Canva Sans Bold"/>
              </a:rPr>
              <a:t>Nạp dữ liệu và trực quan hóa</a:t>
            </a:r>
          </a:p>
          <a:p>
            <a:pPr algn="l">
              <a:lnSpc>
                <a:spcPts val="4478"/>
              </a:lnSpc>
            </a:pPr>
          </a:p>
          <a:p>
            <a:pPr algn="l">
              <a:lnSpc>
                <a:spcPts val="4478"/>
              </a:lnSpc>
            </a:pPr>
            <a:r>
              <a:rPr lang="en-US" sz="3600">
                <a:solidFill>
                  <a:srgbClr val="2D2261"/>
                </a:solidFill>
                <a:latin typeface="Canva Sans"/>
                <a:ea typeface="Canva Sans"/>
                <a:cs typeface="Canva Sans"/>
                <a:sym typeface="Canva Sans"/>
              </a:rPr>
              <a:t>frame = pd.read_csv(f"yob{year}.txt", names=["name","sex","births"])</a:t>
            </a:r>
          </a:p>
          <a:p>
            <a:pPr algn="l">
              <a:lnSpc>
                <a:spcPts val="4478"/>
              </a:lnSpc>
            </a:pPr>
            <a:r>
              <a:rPr lang="en-US" sz="3600">
                <a:solidFill>
                  <a:srgbClr val="2D2261"/>
                </a:solidFill>
                <a:latin typeface="Canva Sans"/>
                <a:ea typeface="Canva Sans"/>
                <a:cs typeface="Canva Sans"/>
                <a:sym typeface="Canva Sans"/>
              </a:rPr>
              <a:t>names = pd.concat(pieces, ignore_index=True)</a:t>
            </a:r>
          </a:p>
          <a:p>
            <a:pPr algn="l">
              <a:lnSpc>
                <a:spcPts val="4478"/>
              </a:lnSpc>
            </a:pPr>
          </a:p>
          <a:p>
            <a:pPr algn="l">
              <a:lnSpc>
                <a:spcPts val="4478"/>
              </a:lnSpc>
            </a:pPr>
            <a:r>
              <a:rPr lang="en-US" sz="3600">
                <a:solidFill>
                  <a:srgbClr val="2D2261"/>
                </a:solidFill>
                <a:latin typeface="Canva Sans"/>
                <a:ea typeface="Canva Sans"/>
                <a:cs typeface="Canva Sans"/>
                <a:sym typeface="Canva Sans"/>
              </a:rPr>
              <a:t>total_births = names.pivot_table("births", index="year", columns="sex", aggfunc=sum)</a:t>
            </a:r>
          </a:p>
          <a:p>
            <a:pPr algn="l">
              <a:lnSpc>
                <a:spcPts val="4478"/>
              </a:lnSpc>
            </a:pPr>
          </a:p>
          <a:p>
            <a:pPr algn="l">
              <a:lnSpc>
                <a:spcPts val="4478"/>
              </a:lnSpc>
            </a:pPr>
          </a:p>
        </p:txBody>
      </p:sp>
      <p:sp>
        <p:nvSpPr>
          <p:cNvPr name="TextBox 8" id="8"/>
          <p:cNvSpPr txBox="true"/>
          <p:nvPr/>
        </p:nvSpPr>
        <p:spPr>
          <a:xfrm rot="0">
            <a:off x="7458313" y="8284924"/>
            <a:ext cx="10829687" cy="870179"/>
          </a:xfrm>
          <a:prstGeom prst="rect">
            <a:avLst/>
          </a:prstGeom>
        </p:spPr>
        <p:txBody>
          <a:bodyPr anchor="t" rtlCol="false" tIns="0" lIns="0" bIns="0" rIns="0">
            <a:spAutoFit/>
          </a:bodyPr>
          <a:lstStyle/>
          <a:p>
            <a:pPr algn="ctr">
              <a:lnSpc>
                <a:spcPts val="3483"/>
              </a:lnSpc>
              <a:spcBef>
                <a:spcPct val="0"/>
              </a:spcBef>
            </a:pPr>
            <a:r>
              <a:rPr lang="en-US" b="true" sz="2799">
                <a:solidFill>
                  <a:srgbClr val="2D2261"/>
                </a:solidFill>
                <a:latin typeface="Canva Sans Bold"/>
                <a:ea typeface="Canva Sans Bold"/>
                <a:cs typeface="Canva Sans Bold"/>
                <a:sym typeface="Canva Sans Bold"/>
              </a:rPr>
              <a:t>→ Xu hướng tăng mạnh trong thế kỷ XX, bé trai nhiều hơn bé gái.</a:t>
            </a:r>
          </a:p>
        </p:txBody>
      </p:sp>
      <p:sp>
        <p:nvSpPr>
          <p:cNvPr name="TextBox 9" id="9"/>
          <p:cNvSpPr txBox="true"/>
          <p:nvPr/>
        </p:nvSpPr>
        <p:spPr>
          <a:xfrm rot="0">
            <a:off x="2136867" y="772155"/>
            <a:ext cx="1139462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 Baby Names 1880–2010</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287646" y="9373148"/>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829929" y="3996107"/>
            <a:ext cx="7688857" cy="4509593"/>
          </a:xfrm>
          <a:custGeom>
            <a:avLst/>
            <a:gdLst/>
            <a:ahLst/>
            <a:cxnLst/>
            <a:rect r="r" b="b" t="t" l="l"/>
            <a:pathLst>
              <a:path h="4509593" w="7688857">
                <a:moveTo>
                  <a:pt x="0" y="0"/>
                </a:moveTo>
                <a:lnTo>
                  <a:pt x="7688857" y="0"/>
                </a:lnTo>
                <a:lnTo>
                  <a:pt x="7688857" y="4509594"/>
                </a:lnTo>
                <a:lnTo>
                  <a:pt x="0" y="4509594"/>
                </a:lnTo>
                <a:lnTo>
                  <a:pt x="0" y="0"/>
                </a:lnTo>
                <a:close/>
              </a:path>
            </a:pathLst>
          </a:custGeom>
          <a:blipFill>
            <a:blip r:embed="rId10"/>
            <a:stretch>
              <a:fillRect l="0" t="0" r="0" b="0"/>
            </a:stretch>
          </a:blipFill>
        </p:spPr>
      </p:sp>
      <p:sp>
        <p:nvSpPr>
          <p:cNvPr name="TextBox 7" id="7"/>
          <p:cNvSpPr txBox="true"/>
          <p:nvPr/>
        </p:nvSpPr>
        <p:spPr>
          <a:xfrm rot="0">
            <a:off x="1305933" y="1780172"/>
            <a:ext cx="7838067" cy="11228908"/>
          </a:xfrm>
          <a:prstGeom prst="rect">
            <a:avLst/>
          </a:prstGeom>
        </p:spPr>
        <p:txBody>
          <a:bodyPr anchor="t" rtlCol="false" tIns="0" lIns="0" bIns="0" rIns="0">
            <a:spAutoFit/>
          </a:bodyPr>
          <a:lstStyle/>
          <a:p>
            <a:pPr algn="l">
              <a:lnSpc>
                <a:spcPts val="4478"/>
              </a:lnSpc>
            </a:pPr>
            <a:r>
              <a:rPr lang="en-US" sz="3600" b="true">
                <a:solidFill>
                  <a:srgbClr val="2D2261"/>
                </a:solidFill>
                <a:latin typeface="Canva Sans Bold"/>
                <a:ea typeface="Canva Sans Bold"/>
                <a:cs typeface="Canva Sans Bold"/>
                <a:sym typeface="Canva Sans Bold"/>
              </a:rPr>
              <a:t>Chuẩn hóa dữ liệu</a:t>
            </a:r>
          </a:p>
          <a:p>
            <a:pPr algn="l">
              <a:lnSpc>
                <a:spcPts val="4478"/>
              </a:lnSpc>
            </a:pPr>
          </a:p>
          <a:p>
            <a:pPr algn="l">
              <a:lnSpc>
                <a:spcPts val="4478"/>
              </a:lnSpc>
            </a:pPr>
            <a:r>
              <a:rPr lang="en-US" sz="3600">
                <a:solidFill>
                  <a:srgbClr val="2D2261"/>
                </a:solidFill>
                <a:latin typeface="Canva Sans"/>
                <a:ea typeface="Canva Sans"/>
                <a:cs typeface="Canva Sans"/>
                <a:sym typeface="Canva Sans"/>
              </a:rPr>
              <a:t>def add_prop(group):</a:t>
            </a:r>
          </a:p>
          <a:p>
            <a:pPr algn="l">
              <a:lnSpc>
                <a:spcPts val="4478"/>
              </a:lnSpc>
            </a:pPr>
            <a:r>
              <a:rPr lang="en-US" sz="3600">
                <a:solidFill>
                  <a:srgbClr val="2D2261"/>
                </a:solidFill>
                <a:latin typeface="Canva Sans"/>
                <a:ea typeface="Canva Sans"/>
                <a:cs typeface="Canva Sans"/>
                <a:sym typeface="Canva Sans"/>
              </a:rPr>
              <a:t>    births = group["births"].to_numpy(dtype=float)</a:t>
            </a:r>
          </a:p>
          <a:p>
            <a:pPr algn="l">
              <a:lnSpc>
                <a:spcPts val="4478"/>
              </a:lnSpc>
            </a:pPr>
            <a:r>
              <a:rPr lang="en-US" sz="3600">
                <a:solidFill>
                  <a:srgbClr val="2D2261"/>
                </a:solidFill>
                <a:latin typeface="Canva Sans"/>
                <a:ea typeface="Canva Sans"/>
                <a:cs typeface="Canva Sans"/>
                <a:sym typeface="Canva Sans"/>
              </a:rPr>
              <a:t>    group["prop"] = births / births.sum()</a:t>
            </a:r>
          </a:p>
          <a:p>
            <a:pPr algn="l">
              <a:lnSpc>
                <a:spcPts val="4478"/>
              </a:lnSpc>
            </a:pPr>
            <a:r>
              <a:rPr lang="en-US" sz="3600">
                <a:solidFill>
                  <a:srgbClr val="2D2261"/>
                </a:solidFill>
                <a:latin typeface="Canva Sans"/>
                <a:ea typeface="Canva Sans"/>
                <a:cs typeface="Canva Sans"/>
                <a:sym typeface="Canva Sans"/>
              </a:rPr>
              <a:t>    return group</a:t>
            </a:r>
          </a:p>
          <a:p>
            <a:pPr algn="l">
              <a:lnSpc>
                <a:spcPts val="4478"/>
              </a:lnSpc>
            </a:pPr>
            <a:r>
              <a:rPr lang="en-US" sz="3600">
                <a:solidFill>
                  <a:srgbClr val="2D2261"/>
                </a:solidFill>
                <a:latin typeface="Canva Sans"/>
                <a:ea typeface="Canva Sans"/>
                <a:cs typeface="Canva Sans"/>
                <a:sym typeface="Canva Sans"/>
              </a:rPr>
              <a:t>names = names.groupby(["year","sex"], group_keys=False).apply(add_prop)</a:t>
            </a:r>
          </a:p>
          <a:p>
            <a:pPr algn="l">
              <a:lnSpc>
                <a:spcPts val="4478"/>
              </a:lnSpc>
            </a:pPr>
            <a:r>
              <a:rPr lang="en-US" sz="3600">
                <a:solidFill>
                  <a:srgbClr val="2D2261"/>
                </a:solidFill>
                <a:latin typeface="Canva Sans"/>
                <a:ea typeface="Canva Sans"/>
                <a:cs typeface="Canva Sans"/>
                <a:sym typeface="Canva Sans"/>
              </a:rPr>
              <a:t>top1000 = names.groupby(["year","sex"]).apply(lambda g: g.sort_values("births",False)[:1000])</a:t>
            </a:r>
          </a:p>
          <a:p>
            <a:pPr algn="l">
              <a:lnSpc>
                <a:spcPts val="4478"/>
              </a:lnSpc>
            </a:pPr>
          </a:p>
          <a:p>
            <a:pPr algn="l">
              <a:lnSpc>
                <a:spcPts val="4478"/>
              </a:lnSpc>
            </a:pPr>
          </a:p>
          <a:p>
            <a:pPr algn="l">
              <a:lnSpc>
                <a:spcPts val="4478"/>
              </a:lnSpc>
            </a:pPr>
          </a:p>
        </p:txBody>
      </p:sp>
      <p:sp>
        <p:nvSpPr>
          <p:cNvPr name="TextBox 8" id="8"/>
          <p:cNvSpPr txBox="true"/>
          <p:nvPr/>
        </p:nvSpPr>
        <p:spPr>
          <a:xfrm rot="0">
            <a:off x="10089414" y="1921046"/>
            <a:ext cx="7169886" cy="1526540"/>
          </a:xfrm>
          <a:prstGeom prst="rect">
            <a:avLst/>
          </a:prstGeom>
        </p:spPr>
        <p:txBody>
          <a:bodyPr anchor="t" rtlCol="false" tIns="0" lIns="0" bIns="0" rIns="0">
            <a:spAutoFit/>
          </a:bodyPr>
          <a:lstStyle/>
          <a:p>
            <a:pPr algn="l">
              <a:lnSpc>
                <a:spcPts val="4059"/>
              </a:lnSpc>
              <a:spcBef>
                <a:spcPct val="0"/>
              </a:spcBef>
            </a:pPr>
            <a:r>
              <a:rPr lang="en-US" sz="2899">
                <a:solidFill>
                  <a:srgbClr val="2D2261"/>
                </a:solidFill>
                <a:latin typeface="Canva Sans"/>
                <a:ea typeface="Canva Sans"/>
                <a:cs typeface="Canva Sans"/>
                <a:sym typeface="Canva Sans"/>
              </a:rPr>
              <a:t>prop = births / births.sum() trong mỗi nhóm (year, sex) cho biết tỉ lệ dùng tên đó so với tổng năm đó</a:t>
            </a:r>
          </a:p>
        </p:txBody>
      </p:sp>
      <p:sp>
        <p:nvSpPr>
          <p:cNvPr name="TextBox 9" id="9"/>
          <p:cNvSpPr txBox="true"/>
          <p:nvPr/>
        </p:nvSpPr>
        <p:spPr>
          <a:xfrm rot="0">
            <a:off x="10089414" y="8589839"/>
            <a:ext cx="7169886" cy="1012190"/>
          </a:xfrm>
          <a:prstGeom prst="rect">
            <a:avLst/>
          </a:prstGeom>
        </p:spPr>
        <p:txBody>
          <a:bodyPr anchor="t" rtlCol="false" tIns="0" lIns="0" bIns="0" rIns="0">
            <a:spAutoFit/>
          </a:bodyPr>
          <a:lstStyle/>
          <a:p>
            <a:pPr algn="l">
              <a:lnSpc>
                <a:spcPts val="4059"/>
              </a:lnSpc>
              <a:spcBef>
                <a:spcPct val="0"/>
              </a:spcBef>
            </a:pPr>
            <a:r>
              <a:rPr lang="en-US" sz="2899" i="true">
                <a:solidFill>
                  <a:srgbClr val="2D2261"/>
                </a:solidFill>
                <a:latin typeface="Canva Sans Italics"/>
                <a:ea typeface="Canva Sans Italics"/>
                <a:cs typeface="Canva Sans Italics"/>
                <a:sym typeface="Canva Sans Italics"/>
              </a:rPr>
              <a:t>Top 5 cái tên được đặt nhiều nhất năm 1880</a:t>
            </a:r>
          </a:p>
        </p:txBody>
      </p:sp>
      <p:sp>
        <p:nvSpPr>
          <p:cNvPr name="TextBox 10" id="10"/>
          <p:cNvSpPr txBox="true"/>
          <p:nvPr/>
        </p:nvSpPr>
        <p:spPr>
          <a:xfrm rot="0">
            <a:off x="2136867" y="772155"/>
            <a:ext cx="1139462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 Baby Names 1880–2010</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287646" y="9373148"/>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611872" y="3841705"/>
            <a:ext cx="10635556" cy="5876145"/>
          </a:xfrm>
          <a:custGeom>
            <a:avLst/>
            <a:gdLst/>
            <a:ahLst/>
            <a:cxnLst/>
            <a:rect r="r" b="b" t="t" l="l"/>
            <a:pathLst>
              <a:path h="5876145" w="10635556">
                <a:moveTo>
                  <a:pt x="0" y="0"/>
                </a:moveTo>
                <a:lnTo>
                  <a:pt x="10635556" y="0"/>
                </a:lnTo>
                <a:lnTo>
                  <a:pt x="10635556" y="5876145"/>
                </a:lnTo>
                <a:lnTo>
                  <a:pt x="0" y="5876145"/>
                </a:lnTo>
                <a:lnTo>
                  <a:pt x="0" y="0"/>
                </a:lnTo>
                <a:close/>
              </a:path>
            </a:pathLst>
          </a:custGeom>
          <a:blipFill>
            <a:blip r:embed="rId10"/>
            <a:stretch>
              <a:fillRect l="0" t="0" r="0" b="0"/>
            </a:stretch>
          </a:blipFill>
        </p:spPr>
      </p:sp>
      <p:sp>
        <p:nvSpPr>
          <p:cNvPr name="TextBox 7" id="7"/>
          <p:cNvSpPr txBox="true"/>
          <p:nvPr/>
        </p:nvSpPr>
        <p:spPr>
          <a:xfrm rot="0">
            <a:off x="1484601" y="1783116"/>
            <a:ext cx="16803399" cy="2696231"/>
          </a:xfrm>
          <a:prstGeom prst="rect">
            <a:avLst/>
          </a:prstGeom>
        </p:spPr>
        <p:txBody>
          <a:bodyPr anchor="t" rtlCol="false" tIns="0" lIns="0" bIns="0" rIns="0">
            <a:spAutoFit/>
          </a:bodyPr>
          <a:lstStyle/>
          <a:p>
            <a:pPr algn="l">
              <a:lnSpc>
                <a:spcPts val="4312"/>
              </a:lnSpc>
            </a:pPr>
            <a:r>
              <a:rPr lang="en-US" sz="3467" b="true">
                <a:solidFill>
                  <a:srgbClr val="2D2261"/>
                </a:solidFill>
                <a:latin typeface="Canva Sans Bold"/>
                <a:ea typeface="Canva Sans Bold"/>
                <a:cs typeface="Canva Sans Bold"/>
                <a:sym typeface="Canva Sans Bold"/>
              </a:rPr>
              <a:t>Đo độ đa dạng</a:t>
            </a:r>
          </a:p>
          <a:p>
            <a:pPr algn="l">
              <a:lnSpc>
                <a:spcPts val="4312"/>
              </a:lnSpc>
            </a:pPr>
            <a:r>
              <a:rPr lang="en-US" sz="3467">
                <a:solidFill>
                  <a:srgbClr val="2D2261"/>
                </a:solidFill>
                <a:latin typeface="Canva Sans"/>
                <a:ea typeface="Canva Sans"/>
                <a:cs typeface="Canva Sans"/>
                <a:sym typeface="Canva Sans"/>
              </a:rPr>
              <a:t>Sử dụng phương pháp</a:t>
            </a:r>
          </a:p>
          <a:p>
            <a:pPr algn="l">
              <a:lnSpc>
                <a:spcPts val="4312"/>
              </a:lnSpc>
            </a:pPr>
            <a:r>
              <a:rPr lang="en-US" sz="3467">
                <a:solidFill>
                  <a:srgbClr val="2D2261"/>
                </a:solidFill>
                <a:latin typeface="Canva Sans"/>
                <a:ea typeface="Canva Sans"/>
                <a:cs typeface="Canva Sans"/>
                <a:sym typeface="Canva Sans"/>
              </a:rPr>
              <a:t>Tiến trình: sắp xếp prop giảm dần → np.cumsum(props) → np.searchsorted(0.5).</a:t>
            </a:r>
          </a:p>
          <a:p>
            <a:pPr algn="l">
              <a:lnSpc>
                <a:spcPts val="4312"/>
              </a:lnSpc>
            </a:pPr>
          </a:p>
          <a:p>
            <a:pPr algn="l">
              <a:lnSpc>
                <a:spcPts val="4312"/>
              </a:lnSpc>
            </a:pPr>
          </a:p>
        </p:txBody>
      </p:sp>
      <p:sp>
        <p:nvSpPr>
          <p:cNvPr name="TextBox 8" id="8"/>
          <p:cNvSpPr txBox="true"/>
          <p:nvPr/>
        </p:nvSpPr>
        <p:spPr>
          <a:xfrm rot="0">
            <a:off x="2136867" y="772155"/>
            <a:ext cx="1139462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 Baby Names 1880–2010</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287646" y="9373148"/>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872808" y="2394922"/>
            <a:ext cx="9672213" cy="5497157"/>
          </a:xfrm>
          <a:custGeom>
            <a:avLst/>
            <a:gdLst/>
            <a:ahLst/>
            <a:cxnLst/>
            <a:rect r="r" b="b" t="t" l="l"/>
            <a:pathLst>
              <a:path h="5497157" w="9672213">
                <a:moveTo>
                  <a:pt x="0" y="0"/>
                </a:moveTo>
                <a:lnTo>
                  <a:pt x="9672213" y="0"/>
                </a:lnTo>
                <a:lnTo>
                  <a:pt x="9672213" y="5497156"/>
                </a:lnTo>
                <a:lnTo>
                  <a:pt x="0" y="5497156"/>
                </a:lnTo>
                <a:lnTo>
                  <a:pt x="0" y="0"/>
                </a:lnTo>
                <a:close/>
              </a:path>
            </a:pathLst>
          </a:custGeom>
          <a:blipFill>
            <a:blip r:embed="rId10"/>
            <a:stretch>
              <a:fillRect l="0" t="0" r="0" b="0"/>
            </a:stretch>
          </a:blipFill>
        </p:spPr>
      </p:sp>
      <p:sp>
        <p:nvSpPr>
          <p:cNvPr name="TextBox 7" id="7"/>
          <p:cNvSpPr txBox="true"/>
          <p:nvPr/>
        </p:nvSpPr>
        <p:spPr>
          <a:xfrm rot="0">
            <a:off x="736403" y="2429037"/>
            <a:ext cx="6333240" cy="6505251"/>
          </a:xfrm>
          <a:prstGeom prst="rect">
            <a:avLst/>
          </a:prstGeom>
        </p:spPr>
        <p:txBody>
          <a:bodyPr anchor="t" rtlCol="false" tIns="0" lIns="0" bIns="0" rIns="0">
            <a:spAutoFit/>
          </a:bodyPr>
          <a:lstStyle/>
          <a:p>
            <a:pPr algn="l">
              <a:lnSpc>
                <a:spcPts val="4312"/>
              </a:lnSpc>
            </a:pPr>
            <a:r>
              <a:rPr lang="en-US" sz="3467" b="true">
                <a:solidFill>
                  <a:srgbClr val="2D2261"/>
                </a:solidFill>
                <a:latin typeface="Canva Sans Bold"/>
                <a:ea typeface="Canva Sans Bold"/>
                <a:cs typeface="Canva Sans Bold"/>
                <a:sym typeface="Canva Sans Bold"/>
              </a:rPr>
              <a:t>Xử lý ngoại lai và phân loại bằng</a:t>
            </a:r>
          </a:p>
          <a:p>
            <a:pPr algn="l" marL="748529" indent="-374265" lvl="1">
              <a:lnSpc>
                <a:spcPts val="4312"/>
              </a:lnSpc>
              <a:buFont typeface="Arial"/>
              <a:buChar char="•"/>
            </a:pPr>
            <a:r>
              <a:rPr lang="en-US" sz="3467">
                <a:solidFill>
                  <a:srgbClr val="2D2261"/>
                </a:solidFill>
                <a:latin typeface="Canva Sans"/>
                <a:ea typeface="Canva Sans"/>
                <a:cs typeface="Canva Sans"/>
                <a:sym typeface="Canva Sans"/>
              </a:rPr>
              <a:t>np.clip() hạn chế outlier để histogram trực quan hơn.</a:t>
            </a:r>
          </a:p>
          <a:p>
            <a:pPr algn="l" marL="748529" indent="-374265" lvl="1">
              <a:lnSpc>
                <a:spcPts val="4312"/>
              </a:lnSpc>
              <a:buFont typeface="Arial"/>
              <a:buChar char="•"/>
            </a:pPr>
            <a:r>
              <a:rPr lang="en-US" sz="3467">
                <a:solidFill>
                  <a:srgbClr val="2D2261"/>
                </a:solidFill>
                <a:latin typeface="Canva Sans"/>
                <a:ea typeface="Canva Sans"/>
                <a:cs typeface="Canva Sans"/>
                <a:sym typeface="Canva Sans"/>
              </a:rPr>
              <a:t>np.where() tạo cột nhị phân cho phân tích định lượng.</a:t>
            </a:r>
          </a:p>
          <a:p>
            <a:pPr algn="l" marL="748529" indent="-374265" lvl="1">
              <a:lnSpc>
                <a:spcPts val="4312"/>
              </a:lnSpc>
              <a:buFont typeface="Arial"/>
              <a:buChar char="•"/>
            </a:pPr>
            <a:r>
              <a:rPr lang="en-US" sz="3467">
                <a:solidFill>
                  <a:srgbClr val="2D2261"/>
                </a:solidFill>
                <a:latin typeface="Canva Sans"/>
                <a:ea typeface="Canva Sans"/>
                <a:cs typeface="Canva Sans"/>
                <a:sym typeface="Canva Sans"/>
              </a:rPr>
              <a:t>np.select() phân loại theo điều kiện (Popular/Normal/Rare).</a:t>
            </a:r>
          </a:p>
          <a:p>
            <a:pPr algn="l">
              <a:lnSpc>
                <a:spcPts val="4312"/>
              </a:lnSpc>
            </a:pPr>
          </a:p>
        </p:txBody>
      </p:sp>
      <p:sp>
        <p:nvSpPr>
          <p:cNvPr name="TextBox 8" id="8"/>
          <p:cNvSpPr txBox="true"/>
          <p:nvPr/>
        </p:nvSpPr>
        <p:spPr>
          <a:xfrm rot="0">
            <a:off x="10394636" y="7834928"/>
            <a:ext cx="6061392" cy="1526540"/>
          </a:xfrm>
          <a:prstGeom prst="rect">
            <a:avLst/>
          </a:prstGeom>
        </p:spPr>
        <p:txBody>
          <a:bodyPr anchor="t" rtlCol="false" tIns="0" lIns="0" bIns="0" rIns="0">
            <a:spAutoFit/>
          </a:bodyPr>
          <a:lstStyle/>
          <a:p>
            <a:pPr algn="l">
              <a:lnSpc>
                <a:spcPts val="4059"/>
              </a:lnSpc>
              <a:spcBef>
                <a:spcPct val="0"/>
              </a:spcBef>
            </a:pPr>
            <a:r>
              <a:rPr lang="en-US" b="true" sz="2899">
                <a:solidFill>
                  <a:srgbClr val="2D2261"/>
                </a:solidFill>
                <a:latin typeface="Canva Sans Bold"/>
                <a:ea typeface="Canva Sans Bold"/>
                <a:cs typeface="Canva Sans Bold"/>
                <a:sym typeface="Canva Sans Bold"/>
              </a:rPr>
              <a:t>→ </a:t>
            </a:r>
            <a:r>
              <a:rPr lang="en-US" b="true" sz="2899">
                <a:solidFill>
                  <a:srgbClr val="2D2261"/>
                </a:solidFill>
                <a:latin typeface="Canva Sans Bold"/>
                <a:ea typeface="Canva Sans Bold"/>
                <a:cs typeface="Canva Sans Bold"/>
                <a:sym typeface="Canva Sans Bold"/>
              </a:rPr>
              <a:t>clip giúp phát hiện xu hướng tổng thể mà không bị che khuất bởi vài tên rất phổ biến.</a:t>
            </a:r>
          </a:p>
        </p:txBody>
      </p:sp>
      <p:sp>
        <p:nvSpPr>
          <p:cNvPr name="TextBox 9" id="9"/>
          <p:cNvSpPr txBox="true"/>
          <p:nvPr/>
        </p:nvSpPr>
        <p:spPr>
          <a:xfrm rot="0">
            <a:off x="2136867" y="772155"/>
            <a:ext cx="1139462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 Baby Names 1880–2010</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287646" y="9373148"/>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777448" y="2438562"/>
            <a:ext cx="9762021" cy="5494623"/>
          </a:xfrm>
          <a:custGeom>
            <a:avLst/>
            <a:gdLst/>
            <a:ahLst/>
            <a:cxnLst/>
            <a:rect r="r" b="b" t="t" l="l"/>
            <a:pathLst>
              <a:path h="5494623" w="9762021">
                <a:moveTo>
                  <a:pt x="0" y="0"/>
                </a:moveTo>
                <a:lnTo>
                  <a:pt x="9762021" y="0"/>
                </a:lnTo>
                <a:lnTo>
                  <a:pt x="9762021" y="5494623"/>
                </a:lnTo>
                <a:lnTo>
                  <a:pt x="0" y="5494623"/>
                </a:lnTo>
                <a:lnTo>
                  <a:pt x="0" y="0"/>
                </a:lnTo>
                <a:close/>
              </a:path>
            </a:pathLst>
          </a:custGeom>
          <a:blipFill>
            <a:blip r:embed="rId10"/>
            <a:stretch>
              <a:fillRect l="0" t="0" r="0" b="0"/>
            </a:stretch>
          </a:blipFill>
        </p:spPr>
      </p:sp>
      <p:sp>
        <p:nvSpPr>
          <p:cNvPr name="TextBox 7" id="7"/>
          <p:cNvSpPr txBox="true"/>
          <p:nvPr/>
        </p:nvSpPr>
        <p:spPr>
          <a:xfrm rot="0">
            <a:off x="736403" y="2429037"/>
            <a:ext cx="6333240" cy="6505251"/>
          </a:xfrm>
          <a:prstGeom prst="rect">
            <a:avLst/>
          </a:prstGeom>
        </p:spPr>
        <p:txBody>
          <a:bodyPr anchor="t" rtlCol="false" tIns="0" lIns="0" bIns="0" rIns="0">
            <a:spAutoFit/>
          </a:bodyPr>
          <a:lstStyle/>
          <a:p>
            <a:pPr algn="l">
              <a:lnSpc>
                <a:spcPts val="4312"/>
              </a:lnSpc>
            </a:pPr>
            <a:r>
              <a:rPr lang="en-US" sz="3467" b="true">
                <a:solidFill>
                  <a:srgbClr val="2D2261"/>
                </a:solidFill>
                <a:latin typeface="Canva Sans Bold"/>
                <a:ea typeface="Canva Sans Bold"/>
                <a:cs typeface="Canva Sans Bold"/>
                <a:sym typeface="Canva Sans Bold"/>
              </a:rPr>
              <a:t>Xử lý ngoại lai và phân loại bằng</a:t>
            </a:r>
          </a:p>
          <a:p>
            <a:pPr algn="l" marL="748529" indent="-374265" lvl="1">
              <a:lnSpc>
                <a:spcPts val="4312"/>
              </a:lnSpc>
              <a:buFont typeface="Arial"/>
              <a:buChar char="•"/>
            </a:pPr>
            <a:r>
              <a:rPr lang="en-US" sz="3467">
                <a:solidFill>
                  <a:srgbClr val="2D2261"/>
                </a:solidFill>
                <a:latin typeface="Canva Sans"/>
                <a:ea typeface="Canva Sans"/>
                <a:cs typeface="Canva Sans"/>
                <a:sym typeface="Canva Sans"/>
              </a:rPr>
              <a:t>np.clip() hạn chế outlier để histogram trực quan hơn.</a:t>
            </a:r>
          </a:p>
          <a:p>
            <a:pPr algn="l" marL="748529" indent="-374265" lvl="1">
              <a:lnSpc>
                <a:spcPts val="4312"/>
              </a:lnSpc>
              <a:buFont typeface="Arial"/>
              <a:buChar char="•"/>
            </a:pPr>
            <a:r>
              <a:rPr lang="en-US" sz="3467">
                <a:solidFill>
                  <a:srgbClr val="2D2261"/>
                </a:solidFill>
                <a:latin typeface="Canva Sans"/>
                <a:ea typeface="Canva Sans"/>
                <a:cs typeface="Canva Sans"/>
                <a:sym typeface="Canva Sans"/>
              </a:rPr>
              <a:t>np.where() tạo cột nhị phân cho phân tích định lượng.</a:t>
            </a:r>
          </a:p>
          <a:p>
            <a:pPr algn="l" marL="748529" indent="-374265" lvl="1">
              <a:lnSpc>
                <a:spcPts val="4312"/>
              </a:lnSpc>
              <a:buFont typeface="Arial"/>
              <a:buChar char="•"/>
            </a:pPr>
            <a:r>
              <a:rPr lang="en-US" sz="3467">
                <a:solidFill>
                  <a:srgbClr val="2D2261"/>
                </a:solidFill>
                <a:latin typeface="Canva Sans"/>
                <a:ea typeface="Canva Sans"/>
                <a:cs typeface="Canva Sans"/>
                <a:sym typeface="Canva Sans"/>
              </a:rPr>
              <a:t>np.select() phân loại theo điều kiện (Popular/Normal/Rare).</a:t>
            </a:r>
          </a:p>
          <a:p>
            <a:pPr algn="l">
              <a:lnSpc>
                <a:spcPts val="4312"/>
              </a:lnSpc>
            </a:pPr>
          </a:p>
        </p:txBody>
      </p:sp>
      <p:sp>
        <p:nvSpPr>
          <p:cNvPr name="TextBox 8" id="8"/>
          <p:cNvSpPr txBox="true"/>
          <p:nvPr/>
        </p:nvSpPr>
        <p:spPr>
          <a:xfrm rot="0">
            <a:off x="8551839" y="8068375"/>
            <a:ext cx="8839242" cy="1526540"/>
          </a:xfrm>
          <a:prstGeom prst="rect">
            <a:avLst/>
          </a:prstGeom>
        </p:spPr>
        <p:txBody>
          <a:bodyPr anchor="t" rtlCol="false" tIns="0" lIns="0" bIns="0" rIns="0">
            <a:spAutoFit/>
          </a:bodyPr>
          <a:lstStyle/>
          <a:p>
            <a:pPr algn="l">
              <a:lnSpc>
                <a:spcPts val="4059"/>
              </a:lnSpc>
              <a:spcBef>
                <a:spcPct val="0"/>
              </a:spcBef>
            </a:pPr>
            <a:r>
              <a:rPr lang="en-US" sz="2899" i="true">
                <a:solidFill>
                  <a:srgbClr val="2D2261"/>
                </a:solidFill>
                <a:latin typeface="Canva Sans Italics"/>
                <a:ea typeface="Canva Sans Italics"/>
                <a:cs typeface="Canva Sans Italics"/>
                <a:sym typeface="Canva Sans Italics"/>
              </a:rPr>
              <a:t>→ </a:t>
            </a:r>
            <a:r>
              <a:rPr lang="en-US" sz="2899" i="true">
                <a:solidFill>
                  <a:srgbClr val="2D2261"/>
                </a:solidFill>
                <a:latin typeface="Canva Sans Italics"/>
                <a:ea typeface="Canva Sans Italics"/>
                <a:cs typeface="Canva Sans Italics"/>
                <a:sym typeface="Canva Sans Italics"/>
              </a:rPr>
              <a:t>is_female + tỷ lệ nữ trong top1000 cho thấy: nữ có đa dạng tên hơn nam; tỷ lệ thay đổi qua thập kỷ (biến động do xu hướng văn hóa).</a:t>
            </a:r>
          </a:p>
        </p:txBody>
      </p:sp>
      <p:sp>
        <p:nvSpPr>
          <p:cNvPr name="TextBox 9" id="9"/>
          <p:cNvSpPr txBox="true"/>
          <p:nvPr/>
        </p:nvSpPr>
        <p:spPr>
          <a:xfrm rot="0">
            <a:off x="2136867" y="772155"/>
            <a:ext cx="1139462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 Baby Names 1880–2010</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287646" y="9373148"/>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68201" y="1886112"/>
            <a:ext cx="17551597" cy="6505251"/>
          </a:xfrm>
          <a:prstGeom prst="rect">
            <a:avLst/>
          </a:prstGeom>
        </p:spPr>
        <p:txBody>
          <a:bodyPr anchor="t" rtlCol="false" tIns="0" lIns="0" bIns="0" rIns="0">
            <a:spAutoFit/>
          </a:bodyPr>
          <a:lstStyle/>
          <a:p>
            <a:pPr algn="l">
              <a:lnSpc>
                <a:spcPts val="4312"/>
              </a:lnSpc>
            </a:pPr>
            <a:r>
              <a:rPr lang="en-US" sz="3467" b="true">
                <a:solidFill>
                  <a:srgbClr val="2D2261"/>
                </a:solidFill>
                <a:latin typeface="Canva Sans Bold"/>
                <a:ea typeface="Canva Sans Bold"/>
                <a:cs typeface="Canva Sans Bold"/>
                <a:sym typeface="Canva Sans Bold"/>
              </a:rPr>
              <a:t>Structured Arrays</a:t>
            </a:r>
          </a:p>
          <a:p>
            <a:pPr algn="l" marL="748529" indent="-374265" lvl="1">
              <a:lnSpc>
                <a:spcPts val="4312"/>
              </a:lnSpc>
              <a:buFont typeface="Arial"/>
              <a:buChar char="•"/>
            </a:pPr>
            <a:r>
              <a:rPr lang="en-US" sz="3467">
                <a:solidFill>
                  <a:srgbClr val="2D2261"/>
                </a:solidFill>
                <a:latin typeface="Canva Sans"/>
                <a:ea typeface="Canva Sans"/>
                <a:cs typeface="Canva Sans"/>
                <a:sym typeface="Canva Sans"/>
              </a:rPr>
              <a:t>Lưu trữ dữ liệu hỗn hợp trong NumPy</a:t>
            </a:r>
          </a:p>
          <a:p>
            <a:pPr algn="l" marL="748529" indent="-374265" lvl="1">
              <a:lnSpc>
                <a:spcPts val="4312"/>
              </a:lnSpc>
              <a:buFont typeface="Arial"/>
              <a:buChar char="•"/>
            </a:pPr>
            <a:r>
              <a:rPr lang="en-US" sz="3467">
                <a:solidFill>
                  <a:srgbClr val="2D2261"/>
                </a:solidFill>
                <a:latin typeface="Canva Sans"/>
                <a:ea typeface="Canva Sans"/>
                <a:cs typeface="Canva Sans"/>
                <a:sym typeface="Canva Sans"/>
              </a:rPr>
              <a:t>Mảng có cấu trúc gồm nhiều trường với kiểu dữ liệu khác nhau</a:t>
            </a:r>
          </a:p>
          <a:p>
            <a:pPr algn="l">
              <a:lnSpc>
                <a:spcPts val="4312"/>
              </a:lnSpc>
            </a:pPr>
            <a:r>
              <a:rPr lang="en-US" sz="3467">
                <a:solidFill>
                  <a:srgbClr val="2D2261"/>
                </a:solidFill>
                <a:latin typeface="Canva Sans"/>
                <a:ea typeface="Canva Sans"/>
                <a:cs typeface="Canva Sans"/>
                <a:sym typeface="Canva Sans"/>
              </a:rPr>
              <a:t>→ dtype = [('name', 'U20'), ('sex', 'U1'), ('births', 'i4'), ('year', 'i4')]</a:t>
            </a:r>
          </a:p>
          <a:p>
            <a:pPr algn="l">
              <a:lnSpc>
                <a:spcPts val="4312"/>
              </a:lnSpc>
            </a:pPr>
            <a:r>
              <a:rPr lang="en-US" sz="3467">
                <a:solidFill>
                  <a:srgbClr val="2D2261"/>
                </a:solidFill>
                <a:latin typeface="Canva Sans"/>
                <a:ea typeface="Canva Sans"/>
                <a:cs typeface="Canva Sans"/>
                <a:sym typeface="Canva Sans"/>
              </a:rPr>
              <a:t>→ Ý nghĩa: Tối ưu bộ nhớ, xử lý nhanh, giống bảng dữ liệu</a:t>
            </a:r>
          </a:p>
          <a:p>
            <a:pPr algn="l">
              <a:lnSpc>
                <a:spcPts val="4312"/>
              </a:lnSpc>
            </a:pPr>
          </a:p>
          <a:p>
            <a:pPr algn="l">
              <a:lnSpc>
                <a:spcPts val="4312"/>
              </a:lnSpc>
            </a:pPr>
            <a:r>
              <a:rPr lang="en-US" sz="3467">
                <a:solidFill>
                  <a:srgbClr val="2D2261"/>
                </a:solidFill>
                <a:latin typeface="Canva Sans"/>
                <a:ea typeface="Canva Sans"/>
                <a:cs typeface="Canva Sans"/>
                <a:sym typeface="Canva Sans"/>
              </a:rPr>
              <a:t>Quy trình:</a:t>
            </a:r>
          </a:p>
          <a:p>
            <a:pPr algn="l" marL="748529" indent="-374265" lvl="1">
              <a:lnSpc>
                <a:spcPts val="4312"/>
              </a:lnSpc>
              <a:buFont typeface="Arial"/>
              <a:buChar char="•"/>
            </a:pPr>
            <a:r>
              <a:rPr lang="en-US" sz="3467">
                <a:solidFill>
                  <a:srgbClr val="2D2261"/>
                </a:solidFill>
                <a:latin typeface="Canva Sans"/>
                <a:ea typeface="Canva Sans"/>
                <a:cs typeface="Canva Sans"/>
                <a:sym typeface="Canva Sans"/>
              </a:rPr>
              <a:t>Lấy mẫu từ DataFrame names</a:t>
            </a:r>
          </a:p>
          <a:p>
            <a:pPr algn="l" marL="748529" indent="-374265" lvl="1">
              <a:lnSpc>
                <a:spcPts val="4312"/>
              </a:lnSpc>
              <a:buFont typeface="Arial"/>
              <a:buChar char="•"/>
            </a:pPr>
            <a:r>
              <a:rPr lang="en-US" sz="3467">
                <a:solidFill>
                  <a:srgbClr val="2D2261"/>
                </a:solidFill>
                <a:latin typeface="Canva Sans"/>
                <a:ea typeface="Canva Sans"/>
                <a:cs typeface="Canva Sans"/>
                <a:sym typeface="Canva Sans"/>
              </a:rPr>
              <a:t>Dùng itertuples() để chuyển sang tuple</a:t>
            </a:r>
          </a:p>
          <a:p>
            <a:pPr algn="l" marL="748529" indent="-374265" lvl="1">
              <a:lnSpc>
                <a:spcPts val="4312"/>
              </a:lnSpc>
              <a:buFont typeface="Arial"/>
              <a:buChar char="•"/>
            </a:pPr>
            <a:r>
              <a:rPr lang="en-US" sz="3467">
                <a:solidFill>
                  <a:srgbClr val="2D2261"/>
                </a:solidFill>
                <a:latin typeface="Canva Sans"/>
                <a:ea typeface="Canva Sans"/>
                <a:cs typeface="Canva Sans"/>
                <a:sym typeface="Canva Sans"/>
              </a:rPr>
              <a:t>Tạo Structured Array bằng np.array</a:t>
            </a:r>
          </a:p>
          <a:p>
            <a:pPr algn="l">
              <a:lnSpc>
                <a:spcPts val="4312"/>
              </a:lnSpc>
            </a:pPr>
          </a:p>
          <a:p>
            <a:pPr algn="l">
              <a:lnSpc>
                <a:spcPts val="4312"/>
              </a:lnSpc>
            </a:pPr>
          </a:p>
        </p:txBody>
      </p:sp>
      <p:sp>
        <p:nvSpPr>
          <p:cNvPr name="TextBox 7" id="7"/>
          <p:cNvSpPr txBox="true"/>
          <p:nvPr/>
        </p:nvSpPr>
        <p:spPr>
          <a:xfrm rot="0">
            <a:off x="2136867" y="772155"/>
            <a:ext cx="1139462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 Baby Names 1880–2010</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2058965" y="4045394"/>
            <a:ext cx="8546107"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Canva Sans Bold"/>
                <a:ea typeface="Canva Sans Bold"/>
                <a:cs typeface="Canva Sans Bold"/>
                <a:sym typeface="Canva Sans Bold"/>
              </a:rPr>
              <a:t>Đếm múi giờ (tz) bằng Python thuần</a:t>
            </a:r>
          </a:p>
        </p:txBody>
      </p:sp>
      <p:grpSp>
        <p:nvGrpSpPr>
          <p:cNvPr name="Group 3" id="3"/>
          <p:cNvGrpSpPr/>
          <p:nvPr/>
        </p:nvGrpSpPr>
        <p:grpSpPr>
          <a:xfrm rot="0">
            <a:off x="520269" y="1884511"/>
            <a:ext cx="1381570" cy="1381570"/>
            <a:chOff x="0" y="0"/>
            <a:chExt cx="1842094" cy="1842094"/>
          </a:xfrm>
        </p:grpSpPr>
        <p:sp>
          <p:nvSpPr>
            <p:cNvPr name="Freeform 4" id="4"/>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234714" y="234714"/>
              <a:ext cx="1372665" cy="13726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8" id="8"/>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01</a:t>
              </a:r>
            </a:p>
          </p:txBody>
        </p:sp>
      </p:grpSp>
      <p:sp>
        <p:nvSpPr>
          <p:cNvPr name="TextBox 9" id="9"/>
          <p:cNvSpPr txBox="true"/>
          <p:nvPr/>
        </p:nvSpPr>
        <p:spPr>
          <a:xfrm rot="0">
            <a:off x="2058965" y="5494132"/>
            <a:ext cx="12706739"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Canva Sans Bold"/>
                <a:ea typeface="Canva Sans Bold"/>
                <a:cs typeface="Canva Sans Bold"/>
                <a:sym typeface="Canva Sans Bold"/>
              </a:rPr>
              <a:t>Phân tích Dữ liệu với Pandas</a:t>
            </a:r>
          </a:p>
        </p:txBody>
      </p:sp>
      <p:grpSp>
        <p:nvGrpSpPr>
          <p:cNvPr name="Group 10" id="10"/>
          <p:cNvGrpSpPr/>
          <p:nvPr/>
        </p:nvGrpSpPr>
        <p:grpSpPr>
          <a:xfrm rot="0">
            <a:off x="520269" y="3621614"/>
            <a:ext cx="1381570" cy="1381570"/>
            <a:chOff x="0" y="0"/>
            <a:chExt cx="1842094" cy="1842094"/>
          </a:xfrm>
        </p:grpSpPr>
        <p:sp>
          <p:nvSpPr>
            <p:cNvPr name="Freeform 11" id="11"/>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234714" y="234714"/>
              <a:ext cx="1372665" cy="137266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15" id="15"/>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02</a:t>
              </a:r>
            </a:p>
          </p:txBody>
        </p:sp>
      </p:grpSp>
      <p:sp>
        <p:nvSpPr>
          <p:cNvPr name="TextBox 16" id="16"/>
          <p:cNvSpPr txBox="true"/>
          <p:nvPr/>
        </p:nvSpPr>
        <p:spPr>
          <a:xfrm rot="0">
            <a:off x="2058965" y="6932852"/>
            <a:ext cx="8715054"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Canva Sans Bold"/>
                <a:ea typeface="Canva Sans Bold"/>
                <a:cs typeface="Canva Sans Bold"/>
                <a:sym typeface="Canva Sans Bold"/>
              </a:rPr>
              <a:t>Phân tích Chuỗi Tác nhân Người dùng (a)</a:t>
            </a:r>
          </a:p>
        </p:txBody>
      </p:sp>
      <p:grpSp>
        <p:nvGrpSpPr>
          <p:cNvPr name="Group 17" id="17"/>
          <p:cNvGrpSpPr/>
          <p:nvPr/>
        </p:nvGrpSpPr>
        <p:grpSpPr>
          <a:xfrm rot="0">
            <a:off x="520269" y="5070351"/>
            <a:ext cx="1381570" cy="1381570"/>
            <a:chOff x="0" y="0"/>
            <a:chExt cx="1842094" cy="1842094"/>
          </a:xfrm>
        </p:grpSpPr>
        <p:sp>
          <p:nvSpPr>
            <p:cNvPr name="Freeform 18" id="18"/>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0">
              <a:off x="234714" y="234714"/>
              <a:ext cx="1372665" cy="137266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22" id="22"/>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03</a:t>
              </a:r>
            </a:p>
          </p:txBody>
        </p:sp>
      </p:grpSp>
      <p:grpSp>
        <p:nvGrpSpPr>
          <p:cNvPr name="Group 23" id="23"/>
          <p:cNvGrpSpPr/>
          <p:nvPr/>
        </p:nvGrpSpPr>
        <p:grpSpPr>
          <a:xfrm rot="0">
            <a:off x="520269" y="6509072"/>
            <a:ext cx="1381570" cy="1381570"/>
            <a:chOff x="0" y="0"/>
            <a:chExt cx="1842094" cy="1842094"/>
          </a:xfrm>
        </p:grpSpPr>
        <p:sp>
          <p:nvSpPr>
            <p:cNvPr name="Freeform 24" id="24"/>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25" id="25"/>
            <p:cNvGrpSpPr/>
            <p:nvPr/>
          </p:nvGrpSpPr>
          <p:grpSpPr>
            <a:xfrm rot="0">
              <a:off x="234714" y="234714"/>
              <a:ext cx="1372665" cy="137266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28" id="28"/>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04</a:t>
              </a:r>
            </a:p>
          </p:txBody>
        </p:sp>
      </p:grpSp>
      <p:sp>
        <p:nvSpPr>
          <p:cNvPr name="TextBox 29" id="29"/>
          <p:cNvSpPr txBox="true"/>
          <p:nvPr/>
        </p:nvSpPr>
        <p:spPr>
          <a:xfrm rot="0">
            <a:off x="2058965" y="2296778"/>
            <a:ext cx="7213302"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Canva Sans Bold"/>
                <a:ea typeface="Canva Sans Bold"/>
                <a:cs typeface="Canva Sans Bold"/>
                <a:sym typeface="Canva Sans Bold"/>
              </a:rPr>
              <a:t>Giới thiệu về Dữ liệu Bitly</a:t>
            </a:r>
          </a:p>
        </p:txBody>
      </p:sp>
      <p:sp>
        <p:nvSpPr>
          <p:cNvPr name="TextBox 30" id="30"/>
          <p:cNvSpPr txBox="true"/>
          <p:nvPr/>
        </p:nvSpPr>
        <p:spPr>
          <a:xfrm rot="0">
            <a:off x="1832879" y="961470"/>
            <a:ext cx="10918083" cy="799215"/>
          </a:xfrm>
          <a:prstGeom prst="rect">
            <a:avLst/>
          </a:prstGeom>
        </p:spPr>
        <p:txBody>
          <a:bodyPr anchor="t" rtlCol="false" tIns="0" lIns="0" bIns="0" rIns="0">
            <a:spAutoFit/>
          </a:bodyPr>
          <a:lstStyle/>
          <a:p>
            <a:pPr algn="l">
              <a:lnSpc>
                <a:spcPts val="6543"/>
              </a:lnSpc>
            </a:pPr>
            <a:r>
              <a:rPr lang="en-US" sz="4673">
                <a:solidFill>
                  <a:srgbClr val="5B7ABE"/>
                </a:solidFill>
                <a:latin typeface="Canva Sans"/>
                <a:ea typeface="Canva Sans"/>
                <a:cs typeface="Canva Sans"/>
                <a:sym typeface="Canva Sans"/>
              </a:rPr>
              <a:t>(Phân tích dữ liệu web)</a:t>
            </a:r>
          </a:p>
        </p:txBody>
      </p:sp>
      <p:sp>
        <p:nvSpPr>
          <p:cNvPr name="TextBox 31" id="31"/>
          <p:cNvSpPr txBox="true"/>
          <p:nvPr/>
        </p:nvSpPr>
        <p:spPr>
          <a:xfrm rot="0">
            <a:off x="1832879" y="121730"/>
            <a:ext cx="11309055"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01. Bitly Data from 1.USA.gov</a:t>
            </a:r>
          </a:p>
        </p:txBody>
      </p:sp>
      <p:sp>
        <p:nvSpPr>
          <p:cNvPr name="Freeform 32" id="32"/>
          <p:cNvSpPr/>
          <p:nvPr/>
        </p:nvSpPr>
        <p:spPr>
          <a:xfrm flipH="false" flipV="false" rot="1318083">
            <a:off x="12993540" y="-2095015"/>
            <a:ext cx="6727323" cy="4586811"/>
          </a:xfrm>
          <a:custGeom>
            <a:avLst/>
            <a:gdLst/>
            <a:ahLst/>
            <a:cxnLst/>
            <a:rect r="r" b="b" t="t" l="l"/>
            <a:pathLst>
              <a:path h="4586811" w="6727323">
                <a:moveTo>
                  <a:pt x="0" y="0"/>
                </a:moveTo>
                <a:lnTo>
                  <a:pt x="6727323" y="0"/>
                </a:lnTo>
                <a:lnTo>
                  <a:pt x="6727323" y="4586812"/>
                </a:lnTo>
                <a:lnTo>
                  <a:pt x="0" y="4586812"/>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2258869">
            <a:off x="-1671515" y="8673251"/>
            <a:ext cx="6119337" cy="5184747"/>
          </a:xfrm>
          <a:custGeom>
            <a:avLst/>
            <a:gdLst/>
            <a:ahLst/>
            <a:cxnLst/>
            <a:rect r="r" b="b" t="t" l="l"/>
            <a:pathLst>
              <a:path h="5184747" w="6119337">
                <a:moveTo>
                  <a:pt x="0" y="0"/>
                </a:moveTo>
                <a:lnTo>
                  <a:pt x="6119337" y="0"/>
                </a:lnTo>
                <a:lnTo>
                  <a:pt x="6119337" y="5184747"/>
                </a:lnTo>
                <a:lnTo>
                  <a:pt x="0" y="5184747"/>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226878">
            <a:off x="-318272" y="245460"/>
            <a:ext cx="1677082" cy="945264"/>
          </a:xfrm>
          <a:custGeom>
            <a:avLst/>
            <a:gdLst/>
            <a:ahLst/>
            <a:cxnLst/>
            <a:rect r="r" b="b" t="t" l="l"/>
            <a:pathLst>
              <a:path h="945264" w="1677082">
                <a:moveTo>
                  <a:pt x="0" y="0"/>
                </a:moveTo>
                <a:lnTo>
                  <a:pt x="1677082" y="0"/>
                </a:lnTo>
                <a:lnTo>
                  <a:pt x="1677082" y="945264"/>
                </a:lnTo>
                <a:lnTo>
                  <a:pt x="0" y="9452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5" id="35"/>
          <p:cNvSpPr/>
          <p:nvPr/>
        </p:nvSpPr>
        <p:spPr>
          <a:xfrm flipH="false" flipV="false" rot="1175026">
            <a:off x="16169808" y="7459931"/>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287646" y="9373148"/>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68201" y="1886112"/>
            <a:ext cx="17551597" cy="3247701"/>
          </a:xfrm>
          <a:prstGeom prst="rect">
            <a:avLst/>
          </a:prstGeom>
        </p:spPr>
        <p:txBody>
          <a:bodyPr anchor="t" rtlCol="false" tIns="0" lIns="0" bIns="0" rIns="0">
            <a:spAutoFit/>
          </a:bodyPr>
          <a:lstStyle/>
          <a:p>
            <a:pPr algn="l">
              <a:lnSpc>
                <a:spcPts val="4312"/>
              </a:lnSpc>
            </a:pPr>
            <a:r>
              <a:rPr lang="en-US" sz="3467">
                <a:solidFill>
                  <a:srgbClr val="2D2261"/>
                </a:solidFill>
                <a:latin typeface="Canva Sans"/>
                <a:ea typeface="Canva Sans"/>
                <a:cs typeface="Canva Sans"/>
                <a:sym typeface="Canva Sans"/>
              </a:rPr>
              <a:t>Quy trình:</a:t>
            </a:r>
          </a:p>
          <a:p>
            <a:pPr algn="l" marL="748529" indent="-374265" lvl="1">
              <a:lnSpc>
                <a:spcPts val="4312"/>
              </a:lnSpc>
              <a:buFont typeface="Arial"/>
              <a:buChar char="•"/>
            </a:pPr>
            <a:r>
              <a:rPr lang="en-US" sz="3467">
                <a:solidFill>
                  <a:srgbClr val="2D2261"/>
                </a:solidFill>
                <a:latin typeface="Canva Sans"/>
                <a:ea typeface="Canva Sans"/>
                <a:cs typeface="Canva Sans"/>
                <a:sym typeface="Canva Sans"/>
              </a:rPr>
              <a:t>Lấy mẫu từ DataFrame names</a:t>
            </a:r>
          </a:p>
          <a:p>
            <a:pPr algn="l" marL="748529" indent="-374265" lvl="1">
              <a:lnSpc>
                <a:spcPts val="4312"/>
              </a:lnSpc>
              <a:buFont typeface="Arial"/>
              <a:buChar char="•"/>
            </a:pPr>
            <a:r>
              <a:rPr lang="en-US" sz="3467">
                <a:solidFill>
                  <a:srgbClr val="2D2261"/>
                </a:solidFill>
                <a:latin typeface="Canva Sans"/>
                <a:ea typeface="Canva Sans"/>
                <a:cs typeface="Canva Sans"/>
                <a:sym typeface="Canva Sans"/>
              </a:rPr>
              <a:t>Dùng itertuples() để chuyển sang tuple</a:t>
            </a:r>
          </a:p>
          <a:p>
            <a:pPr algn="l" marL="748529" indent="-374265" lvl="1">
              <a:lnSpc>
                <a:spcPts val="4312"/>
              </a:lnSpc>
              <a:buFont typeface="Arial"/>
              <a:buChar char="•"/>
            </a:pPr>
            <a:r>
              <a:rPr lang="en-US" sz="3467">
                <a:solidFill>
                  <a:srgbClr val="2D2261"/>
                </a:solidFill>
                <a:latin typeface="Canva Sans"/>
                <a:ea typeface="Canva Sans"/>
                <a:cs typeface="Canva Sans"/>
                <a:sym typeface="Canva Sans"/>
              </a:rPr>
              <a:t>Tạo Structured Array bằng np.array</a:t>
            </a:r>
          </a:p>
          <a:p>
            <a:pPr algn="l">
              <a:lnSpc>
                <a:spcPts val="4312"/>
              </a:lnSpc>
            </a:pPr>
          </a:p>
          <a:p>
            <a:pPr algn="l">
              <a:lnSpc>
                <a:spcPts val="4312"/>
              </a:lnSpc>
            </a:pPr>
          </a:p>
        </p:txBody>
      </p:sp>
      <p:sp>
        <p:nvSpPr>
          <p:cNvPr name="TextBox 7" id="7"/>
          <p:cNvSpPr txBox="true"/>
          <p:nvPr/>
        </p:nvSpPr>
        <p:spPr>
          <a:xfrm rot="0">
            <a:off x="333704" y="4699212"/>
            <a:ext cx="15973425" cy="1012190"/>
          </a:xfrm>
          <a:prstGeom prst="rect">
            <a:avLst/>
          </a:prstGeom>
        </p:spPr>
        <p:txBody>
          <a:bodyPr anchor="t" rtlCol="false" tIns="0" lIns="0" bIns="0" rIns="0">
            <a:spAutoFit/>
          </a:bodyPr>
          <a:lstStyle/>
          <a:p>
            <a:pPr algn="l">
              <a:lnSpc>
                <a:spcPts val="4059"/>
              </a:lnSpc>
              <a:spcBef>
                <a:spcPct val="0"/>
              </a:spcBef>
            </a:pPr>
            <a:r>
              <a:rPr lang="en-US" sz="2899">
                <a:solidFill>
                  <a:srgbClr val="2D2261"/>
                </a:solidFill>
                <a:latin typeface="Canva Sans"/>
                <a:ea typeface="Canva Sans"/>
                <a:cs typeface="Canva Sans"/>
                <a:sym typeface="Canva Sans"/>
              </a:rPr>
              <a:t>sample = names.sample(10, random_state=42)[["name", "sex", "births", "year"]]</a:t>
            </a:r>
          </a:p>
          <a:p>
            <a:pPr algn="l">
              <a:lnSpc>
                <a:spcPts val="4059"/>
              </a:lnSpc>
              <a:spcBef>
                <a:spcPct val="0"/>
              </a:spcBef>
            </a:pPr>
            <a:r>
              <a:rPr lang="en-US" sz="2899">
                <a:solidFill>
                  <a:srgbClr val="2D2261"/>
                </a:solidFill>
                <a:latin typeface="Canva Sans"/>
                <a:ea typeface="Canva Sans"/>
                <a:cs typeface="Canva Sans"/>
                <a:sym typeface="Canva Sans"/>
              </a:rPr>
              <a:t>structured_data = np.array(list(sample.itertuples(index=False, name=None)), dtype=dtype)</a:t>
            </a:r>
          </a:p>
        </p:txBody>
      </p:sp>
      <p:sp>
        <p:nvSpPr>
          <p:cNvPr name="TextBox 8" id="8"/>
          <p:cNvSpPr txBox="true"/>
          <p:nvPr/>
        </p:nvSpPr>
        <p:spPr>
          <a:xfrm rot="0">
            <a:off x="242086" y="6082877"/>
            <a:ext cx="9753600" cy="497840"/>
          </a:xfrm>
          <a:prstGeom prst="rect">
            <a:avLst/>
          </a:prstGeom>
        </p:spPr>
        <p:txBody>
          <a:bodyPr anchor="t" rtlCol="false" tIns="0" lIns="0" bIns="0" rIns="0">
            <a:spAutoFit/>
          </a:bodyPr>
          <a:lstStyle/>
          <a:p>
            <a:pPr algn="ctr">
              <a:lnSpc>
                <a:spcPts val="4059"/>
              </a:lnSpc>
              <a:spcBef>
                <a:spcPct val="0"/>
              </a:spcBef>
            </a:pPr>
            <a:r>
              <a:rPr lang="en-US" b="true" sz="2899">
                <a:solidFill>
                  <a:srgbClr val="2D2261"/>
                </a:solidFill>
                <a:latin typeface="Canva Sans Bold"/>
                <a:ea typeface="Canva Sans Bold"/>
                <a:cs typeface="Canva Sans Bold"/>
                <a:sym typeface="Canva Sans Bold"/>
              </a:rPr>
              <a:t>→ </a:t>
            </a:r>
            <a:r>
              <a:rPr lang="en-US" b="true" sz="2899">
                <a:solidFill>
                  <a:srgbClr val="2D2261"/>
                </a:solidFill>
                <a:latin typeface="Canva Sans Bold"/>
                <a:ea typeface="Canva Sans Bold"/>
                <a:cs typeface="Canva Sans Bold"/>
                <a:sym typeface="Canva Sans Bold"/>
              </a:rPr>
              <a:t>Tăng tốc độ xử lý so với pandas, giữ cấu trúc rõ ràng.</a:t>
            </a:r>
          </a:p>
        </p:txBody>
      </p:sp>
      <p:sp>
        <p:nvSpPr>
          <p:cNvPr name="TextBox 9" id="9"/>
          <p:cNvSpPr txBox="true"/>
          <p:nvPr/>
        </p:nvSpPr>
        <p:spPr>
          <a:xfrm rot="0">
            <a:off x="2136867" y="772155"/>
            <a:ext cx="1139462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 Baby Names 1880–2010</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287646" y="9373148"/>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402613" y="1607998"/>
            <a:ext cx="10993321" cy="3410109"/>
          </a:xfrm>
          <a:custGeom>
            <a:avLst/>
            <a:gdLst/>
            <a:ahLst/>
            <a:cxnLst/>
            <a:rect r="r" b="b" t="t" l="l"/>
            <a:pathLst>
              <a:path h="3410109" w="10993321">
                <a:moveTo>
                  <a:pt x="0" y="0"/>
                </a:moveTo>
                <a:lnTo>
                  <a:pt x="10993320" y="0"/>
                </a:lnTo>
                <a:lnTo>
                  <a:pt x="10993320" y="3410109"/>
                </a:lnTo>
                <a:lnTo>
                  <a:pt x="0" y="3410109"/>
                </a:lnTo>
                <a:lnTo>
                  <a:pt x="0" y="0"/>
                </a:lnTo>
                <a:close/>
              </a:path>
            </a:pathLst>
          </a:custGeom>
          <a:blipFill>
            <a:blip r:embed="rId10"/>
            <a:stretch>
              <a:fillRect l="0" t="0" r="0" b="0"/>
            </a:stretch>
          </a:blipFill>
        </p:spPr>
      </p:sp>
      <p:sp>
        <p:nvSpPr>
          <p:cNvPr name="TextBox 7" id="7"/>
          <p:cNvSpPr txBox="true"/>
          <p:nvPr/>
        </p:nvSpPr>
        <p:spPr>
          <a:xfrm rot="0">
            <a:off x="368201" y="1876587"/>
            <a:ext cx="7034412" cy="7547882"/>
          </a:xfrm>
          <a:prstGeom prst="rect">
            <a:avLst/>
          </a:prstGeom>
        </p:spPr>
        <p:txBody>
          <a:bodyPr anchor="t" rtlCol="false" tIns="0" lIns="0" bIns="0" rIns="0">
            <a:spAutoFit/>
          </a:bodyPr>
          <a:lstStyle/>
          <a:p>
            <a:pPr algn="l">
              <a:lnSpc>
                <a:spcPts val="3332"/>
              </a:lnSpc>
            </a:pPr>
            <a:r>
              <a:rPr lang="en-US" sz="2678" b="true">
                <a:solidFill>
                  <a:srgbClr val="2D2261"/>
                </a:solidFill>
                <a:latin typeface="Canva Sans Bold"/>
                <a:ea typeface="Canva Sans Bold"/>
                <a:cs typeface="Canva Sans Bold"/>
                <a:sym typeface="Canva Sans Bold"/>
              </a:rPr>
              <a:t>Truy cập &amp; Lọc dữ liệu</a:t>
            </a:r>
          </a:p>
          <a:p>
            <a:pPr algn="l">
              <a:lnSpc>
                <a:spcPts val="3332"/>
              </a:lnSpc>
            </a:pPr>
          </a:p>
          <a:p>
            <a:pPr algn="l">
              <a:lnSpc>
                <a:spcPts val="3332"/>
              </a:lnSpc>
            </a:pPr>
            <a:r>
              <a:rPr lang="en-US" sz="2678" b="true">
                <a:solidFill>
                  <a:srgbClr val="2D2261"/>
                </a:solidFill>
                <a:latin typeface="Canva Sans Bold"/>
                <a:ea typeface="Canva Sans Bold"/>
                <a:cs typeface="Canva Sans Bold"/>
                <a:sym typeface="Canva Sans Bold"/>
              </a:rPr>
              <a:t>truy cập từng trường</a:t>
            </a:r>
          </a:p>
          <a:p>
            <a:pPr algn="l">
              <a:lnSpc>
                <a:spcPts val="3332"/>
              </a:lnSpc>
            </a:pPr>
            <a:r>
              <a:rPr lang="en-US" sz="2678">
                <a:solidFill>
                  <a:srgbClr val="2D2261"/>
                </a:solidFill>
                <a:latin typeface="Canva Sans"/>
                <a:ea typeface="Canva Sans"/>
                <a:cs typeface="Canva Sans"/>
                <a:sym typeface="Canva Sans"/>
              </a:rPr>
              <a:t>structured_data['name']</a:t>
            </a:r>
          </a:p>
          <a:p>
            <a:pPr algn="l">
              <a:lnSpc>
                <a:spcPts val="3332"/>
              </a:lnSpc>
            </a:pPr>
            <a:r>
              <a:rPr lang="en-US" sz="2678">
                <a:solidFill>
                  <a:srgbClr val="2D2261"/>
                </a:solidFill>
                <a:latin typeface="Canva Sans"/>
                <a:ea typeface="Canva Sans"/>
                <a:cs typeface="Canva Sans"/>
                <a:sym typeface="Canva Sans"/>
              </a:rPr>
              <a:t>structured_data['births']</a:t>
            </a:r>
          </a:p>
          <a:p>
            <a:pPr algn="l">
              <a:lnSpc>
                <a:spcPts val="3332"/>
              </a:lnSpc>
            </a:pPr>
          </a:p>
          <a:p>
            <a:pPr algn="l">
              <a:lnSpc>
                <a:spcPts val="3332"/>
              </a:lnSpc>
            </a:pPr>
            <a:r>
              <a:rPr lang="en-US" sz="2678" b="true">
                <a:solidFill>
                  <a:srgbClr val="2D2261"/>
                </a:solidFill>
                <a:latin typeface="Canva Sans Bold"/>
                <a:ea typeface="Canva Sans Bold"/>
                <a:cs typeface="Canva Sans Bold"/>
                <a:sym typeface="Canva Sans Bold"/>
              </a:rPr>
              <a:t>Lọc dữ liệu</a:t>
            </a:r>
          </a:p>
          <a:p>
            <a:pPr algn="l">
              <a:lnSpc>
                <a:spcPts val="3332"/>
              </a:lnSpc>
            </a:pPr>
            <a:r>
              <a:rPr lang="en-US" sz="2678">
                <a:solidFill>
                  <a:srgbClr val="2D2261"/>
                </a:solidFill>
                <a:latin typeface="Canva Sans"/>
                <a:ea typeface="Canva Sans"/>
                <a:cs typeface="Canva Sans"/>
                <a:sym typeface="Canva Sans"/>
              </a:rPr>
              <a:t>structured_data[structured_data['births'] &gt; 5000]</a:t>
            </a:r>
          </a:p>
          <a:p>
            <a:pPr algn="l">
              <a:lnSpc>
                <a:spcPts val="3332"/>
              </a:lnSpc>
            </a:pPr>
            <a:r>
              <a:rPr lang="en-US" sz="2678">
                <a:solidFill>
                  <a:srgbClr val="2D2261"/>
                </a:solidFill>
                <a:latin typeface="Canva Sans"/>
                <a:ea typeface="Canva Sans"/>
                <a:cs typeface="Canva Sans"/>
                <a:sym typeface="Canva Sans"/>
              </a:rPr>
              <a:t>structured_data[(structured_data['sex'] == 'F') &amp; (structured_data['births'] &gt; 3000)]</a:t>
            </a:r>
          </a:p>
          <a:p>
            <a:pPr algn="l">
              <a:lnSpc>
                <a:spcPts val="3332"/>
              </a:lnSpc>
            </a:pPr>
          </a:p>
          <a:p>
            <a:pPr algn="l">
              <a:lnSpc>
                <a:spcPts val="3332"/>
              </a:lnSpc>
            </a:pPr>
            <a:r>
              <a:rPr lang="en-US" sz="2678" b="true">
                <a:solidFill>
                  <a:srgbClr val="2D2261"/>
                </a:solidFill>
                <a:latin typeface="Canva Sans Bold"/>
                <a:ea typeface="Canva Sans Bold"/>
                <a:cs typeface="Canva Sans Bold"/>
                <a:sym typeface="Canva Sans Bold"/>
              </a:rPr>
              <a:t>Thống kê</a:t>
            </a:r>
          </a:p>
          <a:p>
            <a:pPr algn="l">
              <a:lnSpc>
                <a:spcPts val="3332"/>
              </a:lnSpc>
            </a:pPr>
            <a:r>
              <a:rPr lang="en-US" sz="2678">
                <a:solidFill>
                  <a:srgbClr val="2D2261"/>
                </a:solidFill>
                <a:latin typeface="Canva Sans"/>
                <a:ea typeface="Canva Sans"/>
                <a:cs typeface="Canva Sans"/>
                <a:sym typeface="Canva Sans"/>
              </a:rPr>
              <a:t>mean_f = structured_data['births'][structured_data['sex'] == 'F'].mean()</a:t>
            </a:r>
          </a:p>
          <a:p>
            <a:pPr algn="l">
              <a:lnSpc>
                <a:spcPts val="3332"/>
              </a:lnSpc>
            </a:pPr>
            <a:r>
              <a:rPr lang="en-US" sz="2678">
                <a:solidFill>
                  <a:srgbClr val="2D2261"/>
                </a:solidFill>
                <a:latin typeface="Canva Sans"/>
                <a:ea typeface="Canva Sans"/>
                <a:cs typeface="Canva Sans"/>
                <a:sym typeface="Canva Sans"/>
              </a:rPr>
              <a:t>mean_m = structured_data['births'][structured_data['sex'] == 'M'].mean()</a:t>
            </a:r>
          </a:p>
          <a:p>
            <a:pPr algn="l">
              <a:lnSpc>
                <a:spcPts val="3332"/>
              </a:lnSpc>
            </a:pPr>
          </a:p>
        </p:txBody>
      </p:sp>
      <p:sp>
        <p:nvSpPr>
          <p:cNvPr name="Freeform 8" id="8"/>
          <p:cNvSpPr/>
          <p:nvPr/>
        </p:nvSpPr>
        <p:spPr>
          <a:xfrm flipH="false" flipV="false" rot="0">
            <a:off x="7402613" y="5018107"/>
            <a:ext cx="9437035" cy="5305801"/>
          </a:xfrm>
          <a:custGeom>
            <a:avLst/>
            <a:gdLst/>
            <a:ahLst/>
            <a:cxnLst/>
            <a:rect r="r" b="b" t="t" l="l"/>
            <a:pathLst>
              <a:path h="5305801" w="9437035">
                <a:moveTo>
                  <a:pt x="0" y="0"/>
                </a:moveTo>
                <a:lnTo>
                  <a:pt x="9437034" y="0"/>
                </a:lnTo>
                <a:lnTo>
                  <a:pt x="9437034" y="5305801"/>
                </a:lnTo>
                <a:lnTo>
                  <a:pt x="0" y="5305801"/>
                </a:lnTo>
                <a:lnTo>
                  <a:pt x="0" y="0"/>
                </a:lnTo>
                <a:close/>
              </a:path>
            </a:pathLst>
          </a:custGeom>
          <a:blipFill>
            <a:blip r:embed="rId11"/>
            <a:stretch>
              <a:fillRect l="0" t="0" r="0" b="0"/>
            </a:stretch>
          </a:blipFill>
        </p:spPr>
      </p:sp>
      <p:sp>
        <p:nvSpPr>
          <p:cNvPr name="TextBox 9" id="9"/>
          <p:cNvSpPr txBox="true"/>
          <p:nvPr/>
        </p:nvSpPr>
        <p:spPr>
          <a:xfrm rot="0">
            <a:off x="2136867" y="565665"/>
            <a:ext cx="1139462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 Baby Names 1880–2010</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287646" y="9373148"/>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759591" y="4486950"/>
            <a:ext cx="10768818" cy="5669565"/>
          </a:xfrm>
          <a:custGeom>
            <a:avLst/>
            <a:gdLst/>
            <a:ahLst/>
            <a:cxnLst/>
            <a:rect r="r" b="b" t="t" l="l"/>
            <a:pathLst>
              <a:path h="5669565" w="10768818">
                <a:moveTo>
                  <a:pt x="0" y="0"/>
                </a:moveTo>
                <a:lnTo>
                  <a:pt x="10768818" y="0"/>
                </a:lnTo>
                <a:lnTo>
                  <a:pt x="10768818" y="5669565"/>
                </a:lnTo>
                <a:lnTo>
                  <a:pt x="0" y="5669565"/>
                </a:lnTo>
                <a:lnTo>
                  <a:pt x="0" y="0"/>
                </a:lnTo>
                <a:close/>
              </a:path>
            </a:pathLst>
          </a:custGeom>
          <a:blipFill>
            <a:blip r:embed="rId10"/>
            <a:stretch>
              <a:fillRect l="0" t="0" r="0" b="0"/>
            </a:stretch>
          </a:blipFill>
        </p:spPr>
      </p:sp>
      <p:sp>
        <p:nvSpPr>
          <p:cNvPr name="TextBox 7" id="7"/>
          <p:cNvSpPr txBox="true"/>
          <p:nvPr/>
        </p:nvSpPr>
        <p:spPr>
          <a:xfrm rot="0">
            <a:off x="368201" y="1876587"/>
            <a:ext cx="17358135" cy="2937782"/>
          </a:xfrm>
          <a:prstGeom prst="rect">
            <a:avLst/>
          </a:prstGeom>
        </p:spPr>
        <p:txBody>
          <a:bodyPr anchor="t" rtlCol="false" tIns="0" lIns="0" bIns="0" rIns="0">
            <a:spAutoFit/>
          </a:bodyPr>
          <a:lstStyle/>
          <a:p>
            <a:pPr algn="l">
              <a:lnSpc>
                <a:spcPts val="3332"/>
              </a:lnSpc>
            </a:pPr>
            <a:r>
              <a:rPr lang="en-US" sz="2678" b="true">
                <a:solidFill>
                  <a:srgbClr val="2D2261"/>
                </a:solidFill>
                <a:latin typeface="Canva Sans Bold"/>
                <a:ea typeface="Canva Sans Bold"/>
                <a:cs typeface="Canva Sans Bold"/>
                <a:sym typeface="Canva Sans Bold"/>
              </a:rPr>
              <a:t>Record Arrays</a:t>
            </a:r>
          </a:p>
          <a:p>
            <a:pPr algn="l">
              <a:lnSpc>
                <a:spcPts val="3332"/>
              </a:lnSpc>
            </a:pPr>
            <a:r>
              <a:rPr lang="en-US" sz="2678">
                <a:solidFill>
                  <a:srgbClr val="2D2261"/>
                </a:solidFill>
                <a:latin typeface="Canva Sans"/>
                <a:ea typeface="Canva Sans"/>
                <a:cs typeface="Canva Sans"/>
                <a:sym typeface="Canva Sans"/>
              </a:rPr>
              <a:t>Record Array là biến thể của Structured Array, cho phép truy cập bằng dấu chấm như thuộc tính của đối tượng Python.</a:t>
            </a:r>
          </a:p>
          <a:p>
            <a:pPr algn="l">
              <a:lnSpc>
                <a:spcPts val="3332"/>
              </a:lnSpc>
            </a:pPr>
            <a:r>
              <a:rPr lang="en-US" sz="2678">
                <a:solidFill>
                  <a:srgbClr val="2D2261"/>
                </a:solidFill>
                <a:latin typeface="Canva Sans"/>
                <a:ea typeface="Canva Sans"/>
                <a:cs typeface="Canva Sans"/>
                <a:sym typeface="Canva Sans"/>
              </a:rPr>
              <a:t>record_data = np.rec.array(structured_data)</a:t>
            </a:r>
          </a:p>
          <a:p>
            <a:pPr algn="l">
              <a:lnSpc>
                <a:spcPts val="3332"/>
              </a:lnSpc>
            </a:pPr>
            <a:r>
              <a:rPr lang="en-US" sz="2678">
                <a:solidFill>
                  <a:srgbClr val="2D2261"/>
                </a:solidFill>
                <a:latin typeface="Canva Sans"/>
                <a:ea typeface="Canva Sans"/>
                <a:cs typeface="Canva Sans"/>
                <a:sym typeface="Canva Sans"/>
              </a:rPr>
              <a:t>→ Code gọn gàng, dễ đọc, thân thiện với lập trình viên Python.</a:t>
            </a:r>
          </a:p>
          <a:p>
            <a:pPr algn="l">
              <a:lnSpc>
                <a:spcPts val="3332"/>
              </a:lnSpc>
            </a:pPr>
          </a:p>
          <a:p>
            <a:pPr algn="l">
              <a:lnSpc>
                <a:spcPts val="3332"/>
              </a:lnSpc>
            </a:pPr>
          </a:p>
        </p:txBody>
      </p:sp>
      <p:sp>
        <p:nvSpPr>
          <p:cNvPr name="TextBox 8" id="8"/>
          <p:cNvSpPr txBox="true"/>
          <p:nvPr/>
        </p:nvSpPr>
        <p:spPr>
          <a:xfrm rot="0">
            <a:off x="2136867" y="772155"/>
            <a:ext cx="1139462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 Baby Names 1880–2010</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287646" y="9373148"/>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64933" y="1821673"/>
            <a:ext cx="17358135" cy="1261382"/>
          </a:xfrm>
          <a:prstGeom prst="rect">
            <a:avLst/>
          </a:prstGeom>
        </p:spPr>
        <p:txBody>
          <a:bodyPr anchor="t" rtlCol="false" tIns="0" lIns="0" bIns="0" rIns="0">
            <a:spAutoFit/>
          </a:bodyPr>
          <a:lstStyle/>
          <a:p>
            <a:pPr algn="l">
              <a:lnSpc>
                <a:spcPts val="3332"/>
              </a:lnSpc>
            </a:pPr>
            <a:r>
              <a:rPr lang="en-US" sz="2678" b="true">
                <a:solidFill>
                  <a:srgbClr val="2D2261"/>
                </a:solidFill>
                <a:latin typeface="Canva Sans Bold"/>
                <a:ea typeface="Canva Sans Bold"/>
                <a:cs typeface="Canva Sans Bold"/>
                <a:sym typeface="Canva Sans Bold"/>
              </a:rPr>
              <a:t>So sánh Structured vs Record Array</a:t>
            </a:r>
          </a:p>
          <a:p>
            <a:pPr algn="l">
              <a:lnSpc>
                <a:spcPts val="3332"/>
              </a:lnSpc>
            </a:pPr>
          </a:p>
          <a:p>
            <a:pPr algn="l">
              <a:lnSpc>
                <a:spcPts val="3332"/>
              </a:lnSpc>
            </a:pPr>
          </a:p>
        </p:txBody>
      </p:sp>
      <p:graphicFrame>
        <p:nvGraphicFramePr>
          <p:cNvPr name="Table 7" id="7"/>
          <p:cNvGraphicFramePr>
            <a:graphicFrameLocks noGrp="true"/>
          </p:cNvGraphicFramePr>
          <p:nvPr/>
        </p:nvGraphicFramePr>
        <p:xfrm>
          <a:off x="1703094" y="2781343"/>
          <a:ext cx="14881811" cy="6012898"/>
        </p:xfrm>
        <a:graphic>
          <a:graphicData uri="http://schemas.openxmlformats.org/drawingml/2006/table">
            <a:tbl>
              <a:tblPr/>
              <a:tblGrid>
                <a:gridCol w="4960604"/>
                <a:gridCol w="4960604"/>
                <a:gridCol w="4960604"/>
              </a:tblGrid>
              <a:tr h="1002150">
                <a:tc>
                  <a:txBody>
                    <a:bodyPr anchor="t" rtlCol="false"/>
                    <a:lstStyle/>
                    <a:p>
                      <a:pPr algn="l">
                        <a:lnSpc>
                          <a:spcPts val="2100"/>
                        </a:lnSpc>
                        <a:defRPr/>
                      </a:pPr>
                      <a:r>
                        <a:rPr lang="en-US" sz="1500" b="true">
                          <a:solidFill>
                            <a:srgbClr val="000000"/>
                          </a:solidFill>
                          <a:latin typeface="Roboto Slab Bold"/>
                          <a:ea typeface="Roboto Slab Bold"/>
                          <a:cs typeface="Roboto Slab Bold"/>
                          <a:sym typeface="Roboto Slab Bold"/>
                        </a:rPr>
                        <a:t>Đặc điểm</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2100"/>
                        </a:lnSpc>
                        <a:defRPr/>
                      </a:pPr>
                      <a:r>
                        <a:rPr lang="en-US" sz="1500" b="true">
                          <a:solidFill>
                            <a:srgbClr val="000000"/>
                          </a:solidFill>
                          <a:latin typeface="Roboto Slab Bold"/>
                          <a:ea typeface="Roboto Slab Bold"/>
                          <a:cs typeface="Roboto Slab Bold"/>
                          <a:sym typeface="Roboto Slab Bold"/>
                        </a:rPr>
                        <a:t>Structured Array</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2100"/>
                        </a:lnSpc>
                        <a:defRPr/>
                      </a:pPr>
                      <a:r>
                        <a:rPr lang="en-US" sz="1500" b="true">
                          <a:solidFill>
                            <a:srgbClr val="000000"/>
                          </a:solidFill>
                          <a:latin typeface="Roboto Slab Bold"/>
                          <a:ea typeface="Roboto Slab Bold"/>
                          <a:cs typeface="Roboto Slab Bold"/>
                          <a:sym typeface="Roboto Slab Bold"/>
                        </a:rPr>
                        <a:t>Record Array</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r>
              <a:tr h="1002150">
                <a:tc>
                  <a:txBody>
                    <a:bodyPr anchor="t" rtlCol="false"/>
                    <a:lstStyle/>
                    <a:p>
                      <a:pPr algn="l">
                        <a:lnSpc>
                          <a:spcPts val="2100"/>
                        </a:lnSpc>
                        <a:defRPr/>
                      </a:pPr>
                      <a:r>
                        <a:rPr lang="en-US" sz="1500">
                          <a:solidFill>
                            <a:srgbClr val="000000"/>
                          </a:solidFill>
                          <a:latin typeface="Roboto Slab"/>
                          <a:ea typeface="Roboto Slab"/>
                          <a:cs typeface="Roboto Slab"/>
                          <a:sym typeface="Roboto Slab"/>
                        </a:rPr>
                        <a:t>Truy cập field</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Roboto Slab"/>
                          <a:ea typeface="Roboto Slab"/>
                          <a:cs typeface="Roboto Slab"/>
                          <a:sym typeface="Roboto Slab"/>
                        </a:rPr>
                        <a:t>array['field']</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Roboto Slab"/>
                          <a:ea typeface="Roboto Slab"/>
                          <a:cs typeface="Roboto Slab"/>
                          <a:sym typeface="Roboto Slab"/>
                        </a:rPr>
                        <a:t>array.field</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r>
              <a:tr h="1002150">
                <a:tc>
                  <a:txBody>
                    <a:bodyPr anchor="t" rtlCol="false"/>
                    <a:lstStyle/>
                    <a:p>
                      <a:pPr algn="l">
                        <a:lnSpc>
                          <a:spcPts val="2100"/>
                        </a:lnSpc>
                        <a:defRPr/>
                      </a:pPr>
                      <a:r>
                        <a:rPr lang="en-US" sz="1500">
                          <a:solidFill>
                            <a:srgbClr val="000000"/>
                          </a:solidFill>
                          <a:latin typeface="Roboto Slab"/>
                          <a:ea typeface="Roboto Slab"/>
                          <a:cs typeface="Roboto Slab"/>
                          <a:sym typeface="Roboto Slab"/>
                        </a:rPr>
                        <a:t>Cú pháp</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Roboto Slab"/>
                          <a:ea typeface="Roboto Slab"/>
                          <a:cs typeface="Roboto Slab"/>
                          <a:sym typeface="Roboto Slab"/>
                        </a:rPr>
                        <a:t>Dài hơn, giống pandas</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Roboto Slab"/>
                          <a:ea typeface="Roboto Slab"/>
                          <a:cs typeface="Roboto Slab"/>
                          <a:sym typeface="Roboto Slab"/>
                        </a:rPr>
                        <a:t>Ngắn gọn, giống OOP</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r>
              <a:tr h="1002150">
                <a:tc>
                  <a:txBody>
                    <a:bodyPr anchor="t" rtlCol="false"/>
                    <a:lstStyle/>
                    <a:p>
                      <a:pPr algn="l">
                        <a:lnSpc>
                          <a:spcPts val="2100"/>
                        </a:lnSpc>
                        <a:defRPr/>
                      </a:pPr>
                      <a:r>
                        <a:rPr lang="en-US" sz="1500">
                          <a:solidFill>
                            <a:srgbClr val="000000"/>
                          </a:solidFill>
                          <a:latin typeface="Roboto Slab"/>
                          <a:ea typeface="Roboto Slab"/>
                          <a:cs typeface="Roboto Slab"/>
                          <a:sym typeface="Roboto Slab"/>
                        </a:rPr>
                        <a:t>Hiệu năng</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Roboto Slab"/>
                          <a:ea typeface="Roboto Slab"/>
                          <a:cs typeface="Roboto Slab"/>
                          <a:sym typeface="Roboto Slab"/>
                        </a:rPr>
                        <a:t>Cao</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Roboto Slab"/>
                          <a:ea typeface="Roboto Slab"/>
                          <a:cs typeface="Roboto Slab"/>
                          <a:sym typeface="Roboto Slab"/>
                        </a:rPr>
                        <a:t>Cao</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r>
              <a:tr h="1002150">
                <a:tc>
                  <a:txBody>
                    <a:bodyPr anchor="t" rtlCol="false"/>
                    <a:lstStyle/>
                    <a:p>
                      <a:pPr algn="l">
                        <a:lnSpc>
                          <a:spcPts val="2100"/>
                        </a:lnSpc>
                        <a:defRPr/>
                      </a:pPr>
                      <a:r>
                        <a:rPr lang="en-US" sz="1500">
                          <a:solidFill>
                            <a:srgbClr val="000000"/>
                          </a:solidFill>
                          <a:latin typeface="Roboto Slab"/>
                          <a:ea typeface="Roboto Slab"/>
                          <a:cs typeface="Roboto Slab"/>
                          <a:sym typeface="Roboto Slab"/>
                        </a:rPr>
                        <a:t>Tương thích</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Roboto Slab"/>
                          <a:ea typeface="Roboto Slab"/>
                          <a:cs typeface="Roboto Slab"/>
                          <a:sym typeface="Roboto Slab"/>
                        </a:rPr>
                        <a:t>pandas, C/C++</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Roboto Slab"/>
                          <a:ea typeface="Roboto Slab"/>
                          <a:cs typeface="Roboto Slab"/>
                          <a:sym typeface="Roboto Slab"/>
                        </a:rPr>
                        <a:t>C/C++, dễ đọc</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r>
              <a:tr h="1002150">
                <a:tc>
                  <a:txBody>
                    <a:bodyPr anchor="t" rtlCol="false"/>
                    <a:lstStyle/>
                    <a:p>
                      <a:pPr algn="l">
                        <a:lnSpc>
                          <a:spcPts val="2100"/>
                        </a:lnSpc>
                        <a:defRPr/>
                      </a:pPr>
                      <a:r>
                        <a:rPr lang="en-US" sz="1500">
                          <a:solidFill>
                            <a:srgbClr val="000000"/>
                          </a:solidFill>
                          <a:latin typeface="Roboto Slab"/>
                          <a:ea typeface="Roboto Slab"/>
                          <a:cs typeface="Roboto Slab"/>
                          <a:sym typeface="Roboto Slab"/>
                        </a:rPr>
                        <a:t>Ứng dụng</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Roboto Slab"/>
                          <a:ea typeface="Roboto Slab"/>
                          <a:cs typeface="Roboto Slab"/>
                          <a:sym typeface="Roboto Slab"/>
                        </a:rPr>
                        <a:t>Dữ liệu hỗn hợp</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Roboto Slab"/>
                          <a:ea typeface="Roboto Slab"/>
                          <a:cs typeface="Roboto Slab"/>
                          <a:sym typeface="Roboto Slab"/>
                        </a:rPr>
                        <a:t>Phân tích thống kê</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r>
            </a:tbl>
          </a:graphicData>
        </a:graphic>
      </p:graphicFrame>
      <p:sp>
        <p:nvSpPr>
          <p:cNvPr name="TextBox 8" id="8"/>
          <p:cNvSpPr txBox="true"/>
          <p:nvPr/>
        </p:nvSpPr>
        <p:spPr>
          <a:xfrm rot="0">
            <a:off x="2136867" y="772155"/>
            <a:ext cx="1139462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 Baby Names 1880–2010</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287646" y="9373148"/>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640736" y="2073910"/>
            <a:ext cx="17647264" cy="3069590"/>
          </a:xfrm>
          <a:prstGeom prst="rect">
            <a:avLst/>
          </a:prstGeom>
        </p:spPr>
        <p:txBody>
          <a:bodyPr anchor="t" rtlCol="false" tIns="0" lIns="0" bIns="0" rIns="0">
            <a:spAutoFit/>
          </a:bodyPr>
          <a:lstStyle/>
          <a:p>
            <a:pPr algn="l">
              <a:lnSpc>
                <a:spcPts val="4059"/>
              </a:lnSpc>
              <a:spcBef>
                <a:spcPct val="0"/>
              </a:spcBef>
            </a:pPr>
            <a:r>
              <a:rPr lang="en-US" b="true" sz="2899">
                <a:solidFill>
                  <a:srgbClr val="2D2261"/>
                </a:solidFill>
                <a:latin typeface="Canva Sans Bold"/>
                <a:ea typeface="Canva Sans Bold"/>
                <a:cs typeface="Canva Sans Bold"/>
                <a:sym typeface="Canva Sans Bold"/>
              </a:rPr>
              <a:t>sorting với Numpy</a:t>
            </a:r>
          </a:p>
          <a:p>
            <a:pPr algn="l" marL="626107" indent="-313054" lvl="1">
              <a:lnSpc>
                <a:spcPts val="4059"/>
              </a:lnSpc>
              <a:spcBef>
                <a:spcPct val="0"/>
              </a:spcBef>
              <a:buFont typeface="Arial"/>
              <a:buChar char="•"/>
            </a:pPr>
            <a:r>
              <a:rPr lang="en-US" sz="2899">
                <a:solidFill>
                  <a:srgbClr val="2D2261"/>
                </a:solidFill>
                <a:latin typeface="Canva Sans"/>
                <a:ea typeface="Canva Sans"/>
                <a:cs typeface="Canva Sans"/>
                <a:sym typeface="Canva Sans"/>
              </a:rPr>
              <a:t>Khi làm việc với structured array hoặc record array, NumPy cung cấp công cụ mạnh mẽ để sắp xếp dữ liệu theo một hoặc nhiều field.</a:t>
            </a:r>
          </a:p>
          <a:p>
            <a:pPr algn="l" marL="626107" indent="-313054" lvl="1">
              <a:lnSpc>
                <a:spcPts val="4059"/>
              </a:lnSpc>
              <a:spcBef>
                <a:spcPct val="0"/>
              </a:spcBef>
              <a:buFont typeface="Arial"/>
              <a:buChar char="•"/>
            </a:pPr>
            <a:r>
              <a:rPr lang="en-US" sz="2899">
                <a:solidFill>
                  <a:srgbClr val="2D2261"/>
                </a:solidFill>
                <a:latin typeface="Canva Sans"/>
                <a:ea typeface="Canva Sans"/>
                <a:cs typeface="Canva Sans"/>
                <a:sym typeface="Canva Sans"/>
              </a:rPr>
              <a:t>Khác với pandas, ở đây không cần gọi sort_values(), mà sử dụng np.sort() hoặc np.argsort() trực tiếp trên mảng có cấu trúc.</a:t>
            </a:r>
          </a:p>
          <a:p>
            <a:pPr algn="l">
              <a:lnSpc>
                <a:spcPts val="4059"/>
              </a:lnSpc>
              <a:spcBef>
                <a:spcPct val="0"/>
              </a:spcBef>
            </a:pPr>
          </a:p>
        </p:txBody>
      </p:sp>
      <p:sp>
        <p:nvSpPr>
          <p:cNvPr name="TextBox 7" id="7"/>
          <p:cNvSpPr txBox="true"/>
          <p:nvPr/>
        </p:nvSpPr>
        <p:spPr>
          <a:xfrm rot="0">
            <a:off x="1028700" y="5133975"/>
            <a:ext cx="12064479" cy="2010943"/>
          </a:xfrm>
          <a:prstGeom prst="rect">
            <a:avLst/>
          </a:prstGeom>
        </p:spPr>
        <p:txBody>
          <a:bodyPr anchor="t" rtlCol="false" tIns="0" lIns="0" bIns="0" rIns="0">
            <a:spAutoFit/>
          </a:bodyPr>
          <a:lstStyle/>
          <a:p>
            <a:pPr algn="l">
              <a:lnSpc>
                <a:spcPts val="3980"/>
              </a:lnSpc>
              <a:spcBef>
                <a:spcPct val="0"/>
              </a:spcBef>
            </a:pPr>
            <a:r>
              <a:rPr lang="en-US" sz="3200">
                <a:solidFill>
                  <a:srgbClr val="2D2261"/>
                </a:solidFill>
                <a:latin typeface="Canva Sans"/>
                <a:ea typeface="Canva Sans"/>
                <a:cs typeface="Canva Sans"/>
                <a:sym typeface="Canva Sans"/>
              </a:rPr>
              <a:t>→ </a:t>
            </a:r>
            <a:r>
              <a:rPr lang="en-US" sz="3200" i="true">
                <a:solidFill>
                  <a:srgbClr val="2D2261"/>
                </a:solidFill>
                <a:latin typeface="Canva Sans Italics"/>
                <a:ea typeface="Canva Sans Italics"/>
                <a:cs typeface="Canva Sans Italics"/>
                <a:sym typeface="Canva Sans Italics"/>
              </a:rPr>
              <a:t>So với pandas, NumPy cho phép sắp xếp structured array trực tiếp, nhanh và tiết kiệm bộ nhớ. Đặc biệt, khi bạn đã định nghĩa dtype rõ ràng, việc sắp xếp theo field rất mượt mà và dễ kiểm soát.</a:t>
            </a:r>
          </a:p>
        </p:txBody>
      </p:sp>
      <p:sp>
        <p:nvSpPr>
          <p:cNvPr name="TextBox 8" id="8"/>
          <p:cNvSpPr txBox="true"/>
          <p:nvPr/>
        </p:nvSpPr>
        <p:spPr>
          <a:xfrm rot="0">
            <a:off x="2136867" y="772155"/>
            <a:ext cx="1139462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 Baby Names 1880–2010</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287646" y="9373148"/>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8320282" y="2939217"/>
            <a:ext cx="9554968" cy="5697150"/>
          </a:xfrm>
          <a:custGeom>
            <a:avLst/>
            <a:gdLst/>
            <a:ahLst/>
            <a:cxnLst/>
            <a:rect r="r" b="b" t="t" l="l"/>
            <a:pathLst>
              <a:path h="5697150" w="9554968">
                <a:moveTo>
                  <a:pt x="0" y="0"/>
                </a:moveTo>
                <a:lnTo>
                  <a:pt x="9554968" y="0"/>
                </a:lnTo>
                <a:lnTo>
                  <a:pt x="9554968" y="5697150"/>
                </a:lnTo>
                <a:lnTo>
                  <a:pt x="0" y="5697150"/>
                </a:lnTo>
                <a:lnTo>
                  <a:pt x="0" y="0"/>
                </a:lnTo>
                <a:close/>
              </a:path>
            </a:pathLst>
          </a:custGeom>
          <a:blipFill>
            <a:blip r:embed="rId10"/>
            <a:stretch>
              <a:fillRect l="0" t="0" r="0" b="0"/>
            </a:stretch>
          </a:blipFill>
        </p:spPr>
      </p:sp>
      <p:sp>
        <p:nvSpPr>
          <p:cNvPr name="TextBox 7" id="7"/>
          <p:cNvSpPr txBox="true"/>
          <p:nvPr/>
        </p:nvSpPr>
        <p:spPr>
          <a:xfrm rot="0">
            <a:off x="333704" y="3076388"/>
            <a:ext cx="7693386" cy="5384709"/>
          </a:xfrm>
          <a:prstGeom prst="rect">
            <a:avLst/>
          </a:prstGeom>
        </p:spPr>
        <p:txBody>
          <a:bodyPr anchor="t" rtlCol="false" tIns="0" lIns="0" bIns="0" rIns="0">
            <a:spAutoFit/>
          </a:bodyPr>
          <a:lstStyle/>
          <a:p>
            <a:pPr algn="l">
              <a:lnSpc>
                <a:spcPts val="3282"/>
              </a:lnSpc>
              <a:spcBef>
                <a:spcPct val="0"/>
              </a:spcBef>
            </a:pPr>
            <a:r>
              <a:rPr lang="en-US" sz="2344">
                <a:solidFill>
                  <a:srgbClr val="2D2261"/>
                </a:solidFill>
                <a:latin typeface="Canva Sans"/>
                <a:ea typeface="Canva Sans"/>
                <a:cs typeface="Canva Sans"/>
                <a:sym typeface="Canva Sans"/>
              </a:rPr>
              <a:t>#</a:t>
            </a:r>
            <a:r>
              <a:rPr lang="en-US" sz="2344">
                <a:solidFill>
                  <a:srgbClr val="2D2261"/>
                </a:solidFill>
                <a:latin typeface="Canva Sans"/>
                <a:ea typeface="Canva Sans"/>
                <a:cs typeface="Canva Sans"/>
                <a:sym typeface="Canva Sans"/>
              </a:rPr>
              <a:t> Sắp xếp giảm dần theo births</a:t>
            </a:r>
          </a:p>
          <a:p>
            <a:pPr algn="l">
              <a:lnSpc>
                <a:spcPts val="3282"/>
              </a:lnSpc>
              <a:spcBef>
                <a:spcPct val="0"/>
              </a:spcBef>
            </a:pPr>
            <a:r>
              <a:rPr lang="en-US" sz="2344">
                <a:solidFill>
                  <a:srgbClr val="2D2261"/>
                </a:solidFill>
                <a:latin typeface="Canva Sans"/>
                <a:ea typeface="Canva Sans"/>
                <a:cs typeface="Canva Sans"/>
                <a:sym typeface="Canva Sans"/>
              </a:rPr>
              <a:t>sorted_desc = np.sort(record_data, order='births')[::-1]</a:t>
            </a:r>
          </a:p>
          <a:p>
            <a:pPr algn="l">
              <a:lnSpc>
                <a:spcPts val="3282"/>
              </a:lnSpc>
              <a:spcBef>
                <a:spcPct val="0"/>
              </a:spcBef>
            </a:pPr>
            <a:r>
              <a:rPr lang="en-US" sz="2344">
                <a:solidFill>
                  <a:srgbClr val="2D2261"/>
                </a:solidFill>
                <a:latin typeface="Canva Sans"/>
                <a:ea typeface="Canva Sans"/>
                <a:cs typeface="Canva Sans"/>
                <a:sym typeface="Canva Sans"/>
              </a:rPr>
              <a:t>top_10 = sorted_desc[:10]</a:t>
            </a:r>
          </a:p>
          <a:p>
            <a:pPr algn="l">
              <a:lnSpc>
                <a:spcPts val="3282"/>
              </a:lnSpc>
              <a:spcBef>
                <a:spcPct val="0"/>
              </a:spcBef>
            </a:pPr>
          </a:p>
          <a:p>
            <a:pPr algn="l">
              <a:lnSpc>
                <a:spcPts val="3282"/>
              </a:lnSpc>
              <a:spcBef>
                <a:spcPct val="0"/>
              </a:spcBef>
            </a:pPr>
            <a:r>
              <a:rPr lang="en-US" sz="2344">
                <a:solidFill>
                  <a:srgbClr val="2D2261"/>
                </a:solidFill>
                <a:latin typeface="Canva Sans"/>
                <a:ea typeface="Canva Sans"/>
                <a:cs typeface="Canva Sans"/>
                <a:sym typeface="Canva Sans"/>
              </a:rPr>
              <a:t># Vẽ biểu đồ top 10 tên phổ biến nhất</a:t>
            </a:r>
          </a:p>
          <a:p>
            <a:pPr algn="l">
              <a:lnSpc>
                <a:spcPts val="3282"/>
              </a:lnSpc>
              <a:spcBef>
                <a:spcPct val="0"/>
              </a:spcBef>
            </a:pPr>
            <a:r>
              <a:rPr lang="en-US" sz="2344">
                <a:solidFill>
                  <a:srgbClr val="2D2261"/>
                </a:solidFill>
                <a:latin typeface="Canva Sans"/>
                <a:ea typeface="Canva Sans"/>
                <a:cs typeface="Canva Sans"/>
                <a:sym typeface="Canva Sans"/>
              </a:rPr>
              <a:t>plt.figure(figsize=(10,6))</a:t>
            </a:r>
          </a:p>
          <a:p>
            <a:pPr algn="l">
              <a:lnSpc>
                <a:spcPts val="3282"/>
              </a:lnSpc>
              <a:spcBef>
                <a:spcPct val="0"/>
              </a:spcBef>
            </a:pPr>
            <a:r>
              <a:rPr lang="en-US" sz="2344">
                <a:solidFill>
                  <a:srgbClr val="2D2261"/>
                </a:solidFill>
                <a:latin typeface="Canva Sans"/>
                <a:ea typeface="Canva Sans"/>
                <a:cs typeface="Canva Sans"/>
                <a:sym typeface="Canva Sans"/>
              </a:rPr>
              <a:t>plt.bar(top_10.name, top_10.births, color='coral')</a:t>
            </a:r>
          </a:p>
          <a:p>
            <a:pPr algn="l">
              <a:lnSpc>
                <a:spcPts val="3282"/>
              </a:lnSpc>
              <a:spcBef>
                <a:spcPct val="0"/>
              </a:spcBef>
            </a:pPr>
            <a:r>
              <a:rPr lang="en-US" sz="2344">
                <a:solidFill>
                  <a:srgbClr val="2D2261"/>
                </a:solidFill>
                <a:latin typeface="Canva Sans"/>
                <a:ea typeface="Canva Sans"/>
                <a:cs typeface="Canva Sans"/>
                <a:sym typeface="Canva Sans"/>
              </a:rPr>
              <a:t>plt.title("Top 10 tên phổ biến nhất năm 1990")</a:t>
            </a:r>
          </a:p>
          <a:p>
            <a:pPr algn="l">
              <a:lnSpc>
                <a:spcPts val="3282"/>
              </a:lnSpc>
              <a:spcBef>
                <a:spcPct val="0"/>
              </a:spcBef>
            </a:pPr>
            <a:r>
              <a:rPr lang="en-US" sz="2344">
                <a:solidFill>
                  <a:srgbClr val="2D2261"/>
                </a:solidFill>
                <a:latin typeface="Canva Sans"/>
                <a:ea typeface="Canva Sans"/>
                <a:cs typeface="Canva Sans"/>
                <a:sym typeface="Canva Sans"/>
              </a:rPr>
              <a:t>plt.xticks(rotation=45)</a:t>
            </a:r>
          </a:p>
          <a:p>
            <a:pPr algn="l">
              <a:lnSpc>
                <a:spcPts val="3282"/>
              </a:lnSpc>
              <a:spcBef>
                <a:spcPct val="0"/>
              </a:spcBef>
            </a:pPr>
            <a:r>
              <a:rPr lang="en-US" sz="2344">
                <a:solidFill>
                  <a:srgbClr val="2D2261"/>
                </a:solidFill>
                <a:latin typeface="Canva Sans"/>
                <a:ea typeface="Canva Sans"/>
                <a:cs typeface="Canva Sans"/>
                <a:sym typeface="Canva Sans"/>
              </a:rPr>
              <a:t>plt.ylabel("Số lượng sinh")</a:t>
            </a:r>
          </a:p>
          <a:p>
            <a:pPr algn="l">
              <a:lnSpc>
                <a:spcPts val="3282"/>
              </a:lnSpc>
              <a:spcBef>
                <a:spcPct val="0"/>
              </a:spcBef>
            </a:pPr>
            <a:r>
              <a:rPr lang="en-US" sz="2344">
                <a:solidFill>
                  <a:srgbClr val="2D2261"/>
                </a:solidFill>
                <a:latin typeface="Canva Sans"/>
                <a:ea typeface="Canva Sans"/>
                <a:cs typeface="Canva Sans"/>
                <a:sym typeface="Canva Sans"/>
              </a:rPr>
              <a:t>plt.tight_layout()</a:t>
            </a:r>
          </a:p>
          <a:p>
            <a:pPr algn="l">
              <a:lnSpc>
                <a:spcPts val="3282"/>
              </a:lnSpc>
              <a:spcBef>
                <a:spcPct val="0"/>
              </a:spcBef>
            </a:pPr>
            <a:r>
              <a:rPr lang="en-US" sz="2344">
                <a:solidFill>
                  <a:srgbClr val="2D2261"/>
                </a:solidFill>
                <a:latin typeface="Canva Sans"/>
                <a:ea typeface="Canva Sans"/>
                <a:cs typeface="Canva Sans"/>
                <a:sym typeface="Canva Sans"/>
              </a:rPr>
              <a:t>plt.show()</a:t>
            </a:r>
          </a:p>
          <a:p>
            <a:pPr algn="l">
              <a:lnSpc>
                <a:spcPts val="3282"/>
              </a:lnSpc>
              <a:spcBef>
                <a:spcPct val="0"/>
              </a:spcBef>
            </a:pPr>
          </a:p>
        </p:txBody>
      </p:sp>
      <p:sp>
        <p:nvSpPr>
          <p:cNvPr name="TextBox 8" id="8"/>
          <p:cNvSpPr txBox="true"/>
          <p:nvPr/>
        </p:nvSpPr>
        <p:spPr>
          <a:xfrm rot="0">
            <a:off x="2136867" y="772155"/>
            <a:ext cx="1139462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 Baby Names 1880–2010</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287646" y="9373148"/>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279021" y="3407038"/>
            <a:ext cx="11301259" cy="6286325"/>
          </a:xfrm>
          <a:custGeom>
            <a:avLst/>
            <a:gdLst/>
            <a:ahLst/>
            <a:cxnLst/>
            <a:rect r="r" b="b" t="t" l="l"/>
            <a:pathLst>
              <a:path h="6286325" w="11301259">
                <a:moveTo>
                  <a:pt x="0" y="0"/>
                </a:moveTo>
                <a:lnTo>
                  <a:pt x="11301259" y="0"/>
                </a:lnTo>
                <a:lnTo>
                  <a:pt x="11301259" y="6286325"/>
                </a:lnTo>
                <a:lnTo>
                  <a:pt x="0" y="6286325"/>
                </a:lnTo>
                <a:lnTo>
                  <a:pt x="0" y="0"/>
                </a:lnTo>
                <a:close/>
              </a:path>
            </a:pathLst>
          </a:custGeom>
          <a:blipFill>
            <a:blip r:embed="rId10"/>
            <a:stretch>
              <a:fillRect l="0" t="0" r="0" b="0"/>
            </a:stretch>
          </a:blipFill>
        </p:spPr>
      </p:sp>
      <p:sp>
        <p:nvSpPr>
          <p:cNvPr name="TextBox 7" id="7"/>
          <p:cNvSpPr txBox="true"/>
          <p:nvPr/>
        </p:nvSpPr>
        <p:spPr>
          <a:xfrm rot="0">
            <a:off x="521423" y="1610515"/>
            <a:ext cx="10639161" cy="1326015"/>
          </a:xfrm>
          <a:prstGeom prst="rect">
            <a:avLst/>
          </a:prstGeom>
        </p:spPr>
        <p:txBody>
          <a:bodyPr anchor="t" rtlCol="false" tIns="0" lIns="0" bIns="0" rIns="0">
            <a:spAutoFit/>
          </a:bodyPr>
          <a:lstStyle/>
          <a:p>
            <a:pPr algn="l">
              <a:lnSpc>
                <a:spcPts val="3562"/>
              </a:lnSpc>
            </a:pPr>
            <a:r>
              <a:rPr lang="en-US" sz="2544" b="true">
                <a:solidFill>
                  <a:srgbClr val="2D2261"/>
                </a:solidFill>
                <a:latin typeface="Canva Sans Bold"/>
                <a:ea typeface="Canva Sans Bold"/>
                <a:cs typeface="Canva Sans Bold"/>
                <a:sym typeface="Canva Sans Bold"/>
              </a:rPr>
              <a:t>Sắp xếp theo nhiều field</a:t>
            </a:r>
          </a:p>
          <a:p>
            <a:pPr algn="l">
              <a:lnSpc>
                <a:spcPts val="3562"/>
              </a:lnSpc>
              <a:spcBef>
                <a:spcPct val="0"/>
              </a:spcBef>
            </a:pPr>
            <a:r>
              <a:rPr lang="en-US" sz="2544">
                <a:solidFill>
                  <a:srgbClr val="2D2261"/>
                </a:solidFill>
                <a:latin typeface="Canva Sans"/>
                <a:ea typeface="Canva Sans"/>
                <a:cs typeface="Canva Sans"/>
                <a:sym typeface="Canva Sans"/>
              </a:rPr>
              <a:t>F</a:t>
            </a:r>
            <a:r>
              <a:rPr lang="en-US" sz="2544">
                <a:solidFill>
                  <a:srgbClr val="2D2261"/>
                </a:solidFill>
                <a:latin typeface="Canva Sans"/>
                <a:ea typeface="Canva Sans"/>
                <a:cs typeface="Canva Sans"/>
                <a:sym typeface="Canva Sans"/>
              </a:rPr>
              <a:t>ield 1: sex → nhóm dữ liệu theo giới tính</a:t>
            </a:r>
          </a:p>
          <a:p>
            <a:pPr algn="l">
              <a:lnSpc>
                <a:spcPts val="3562"/>
              </a:lnSpc>
              <a:spcBef>
                <a:spcPct val="0"/>
              </a:spcBef>
            </a:pPr>
            <a:r>
              <a:rPr lang="en-US" sz="2544">
                <a:solidFill>
                  <a:srgbClr val="2D2261"/>
                </a:solidFill>
                <a:latin typeface="Canva Sans"/>
                <a:ea typeface="Canva Sans"/>
                <a:cs typeface="Canva Sans"/>
                <a:sym typeface="Canva Sans"/>
              </a:rPr>
              <a:t>Field 2: births → trong mỗi nhóm giới tính, sắp xếp theo số lượng sinh </a:t>
            </a:r>
          </a:p>
        </p:txBody>
      </p:sp>
      <p:sp>
        <p:nvSpPr>
          <p:cNvPr name="TextBox 8" id="8"/>
          <p:cNvSpPr txBox="true"/>
          <p:nvPr/>
        </p:nvSpPr>
        <p:spPr>
          <a:xfrm rot="0">
            <a:off x="2136867" y="772155"/>
            <a:ext cx="1139462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 Baby Names 1880–2010</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287646" y="9373148"/>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aphicFrame>
        <p:nvGraphicFramePr>
          <p:cNvPr name="Table 6" id="6"/>
          <p:cNvGraphicFramePr>
            <a:graphicFrameLocks noGrp="true"/>
          </p:cNvGraphicFramePr>
          <p:nvPr/>
        </p:nvGraphicFramePr>
        <p:xfrm>
          <a:off x="844593" y="2712892"/>
          <a:ext cx="16598814" cy="6419850"/>
        </p:xfrm>
        <a:graphic>
          <a:graphicData uri="http://schemas.openxmlformats.org/drawingml/2006/table">
            <a:tbl>
              <a:tblPr/>
              <a:tblGrid>
                <a:gridCol w="3266612"/>
                <a:gridCol w="7348165"/>
                <a:gridCol w="5984036"/>
              </a:tblGrid>
              <a:tr h="1025260">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Tác vụ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Câu lệnh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Ghi chú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260">
                <a:tc>
                  <a:txBody>
                    <a:bodyPr anchor="t" rtlCol="false"/>
                    <a:lstStyle/>
                    <a:p>
                      <a:pPr algn="ctr">
                        <a:lnSpc>
                          <a:spcPts val="2520"/>
                        </a:lnSpc>
                        <a:defRPr/>
                      </a:pPr>
                      <a:r>
                        <a:rPr lang="en-US" sz="1800">
                          <a:solidFill>
                            <a:srgbClr val="000000"/>
                          </a:solidFill>
                          <a:latin typeface="Canva Sans"/>
                          <a:ea typeface="Canva Sans"/>
                          <a:cs typeface="Canva Sans"/>
                          <a:sym typeface="Canva Sans"/>
                        </a:rPr>
                        <a:t>Sắp xếp theo 1 field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np.sort(arr, order='field')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Dễ đọc, nhanh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2333">
                <a:tc>
                  <a:txBody>
                    <a:bodyPr anchor="t" rtlCol="false"/>
                    <a:lstStyle/>
                    <a:p>
                      <a:pPr algn="ctr">
                        <a:lnSpc>
                          <a:spcPts val="2520"/>
                        </a:lnSpc>
                        <a:defRPr/>
                      </a:pPr>
                      <a:r>
                        <a:rPr lang="en-US" sz="1800">
                          <a:solidFill>
                            <a:srgbClr val="000000"/>
                          </a:solidFill>
                          <a:latin typeface="Canva Sans"/>
                          <a:ea typeface="Canva Sans"/>
                          <a:cs typeface="Canva Sans"/>
                          <a:sym typeface="Canva Sans"/>
                        </a:rPr>
                        <a:t>Sắp xếp theo nhiều field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np.sort(arr, order=['field1','field2'])</a:t>
                      </a:r>
                      <a:endParaRPr lang="en-US" sz="1100"/>
                    </a:p>
                    <a:p>
                      <a:pPr algn="ctr">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Hỗ trợ nhóm và sắp xếp đa cấp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2333">
                <a:tc>
                  <a:txBody>
                    <a:bodyPr anchor="t" rtlCol="false"/>
                    <a:lstStyle/>
                    <a:p>
                      <a:pPr algn="ctr">
                        <a:lnSpc>
                          <a:spcPts val="2520"/>
                        </a:lnSpc>
                        <a:defRPr/>
                      </a:pPr>
                      <a:r>
                        <a:rPr lang="en-US" sz="1800">
                          <a:solidFill>
                            <a:srgbClr val="000000"/>
                          </a:solidFill>
                          <a:latin typeface="Canva Sans"/>
                          <a:ea typeface="Canva Sans"/>
                          <a:cs typeface="Canva Sans"/>
                          <a:sym typeface="Canva Sans"/>
                        </a:rPr>
                        <a:t>Lấy thứ tự index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np.argsort(arr['field'])</a:t>
                      </a:r>
                      <a:endParaRPr lang="en-US" sz="1100"/>
                    </a:p>
                    <a:p>
                      <a:pPr algn="ctr">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Không tốn thêm bộ nhớ</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2333">
                <a:tc>
                  <a:txBody>
                    <a:bodyPr anchor="t" rtlCol="false"/>
                    <a:lstStyle/>
                    <a:p>
                      <a:pPr algn="ctr">
                        <a:lnSpc>
                          <a:spcPts val="2520"/>
                        </a:lnSpc>
                        <a:defRPr/>
                      </a:pPr>
                      <a:r>
                        <a:rPr lang="en-US" sz="1800">
                          <a:solidFill>
                            <a:srgbClr val="000000"/>
                          </a:solidFill>
                          <a:latin typeface="Canva Sans"/>
                          <a:ea typeface="Canva Sans"/>
                          <a:cs typeface="Canva Sans"/>
                          <a:sym typeface="Canva Sans"/>
                        </a:rPr>
                        <a:t>Sắp xếp giảm dần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np.sort(...)[::-1]</a:t>
                      </a:r>
                      <a:endParaRPr lang="en-US" sz="1100"/>
                    </a:p>
                    <a:p>
                      <a:pPr algn="ctr">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Đảo ngược mảng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2333">
                <a:tc>
                  <a:txBody>
                    <a:bodyPr anchor="t" rtlCol="false"/>
                    <a:lstStyle/>
                    <a:p>
                      <a:pPr algn="ctr">
                        <a:lnSpc>
                          <a:spcPts val="2520"/>
                        </a:lnSpc>
                        <a:defRPr/>
                      </a:pPr>
                      <a:r>
                        <a:rPr lang="en-US" sz="1800">
                          <a:solidFill>
                            <a:srgbClr val="000000"/>
                          </a:solidFill>
                          <a:latin typeface="Canva Sans"/>
                          <a:ea typeface="Canva Sans"/>
                          <a:cs typeface="Canva Sans"/>
                          <a:sym typeface="Canva Sans"/>
                        </a:rPr>
                        <a:t>Lọc &amp; sắp xếp riêng nhóm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np.sort(arr[arr['field']==value], order='field2')</a:t>
                      </a:r>
                      <a:endParaRPr lang="en-US" sz="1100"/>
                    </a:p>
                    <a:p>
                      <a:pPr algn="ctr">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Rất hữu ích khi phân nhóm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914126" y="1835029"/>
            <a:ext cx="5486400" cy="496468"/>
          </a:xfrm>
          <a:prstGeom prst="rect">
            <a:avLst/>
          </a:prstGeom>
        </p:spPr>
        <p:txBody>
          <a:bodyPr anchor="t" rtlCol="false" tIns="0" lIns="0" bIns="0" rIns="0">
            <a:spAutoFit/>
          </a:bodyPr>
          <a:lstStyle/>
          <a:p>
            <a:pPr algn="ctr">
              <a:lnSpc>
                <a:spcPts val="3980"/>
              </a:lnSpc>
              <a:spcBef>
                <a:spcPct val="0"/>
              </a:spcBef>
            </a:pPr>
            <a:r>
              <a:rPr lang="en-US" b="true" sz="3200">
                <a:solidFill>
                  <a:srgbClr val="2D2261"/>
                </a:solidFill>
                <a:latin typeface="Canva Sans Bold"/>
                <a:ea typeface="Canva Sans Bold"/>
                <a:cs typeface="Canva Sans Bold"/>
                <a:sym typeface="Canva Sans Bold"/>
              </a:rPr>
              <a:t>Tổng kết sorting với NumPy</a:t>
            </a:r>
          </a:p>
        </p:txBody>
      </p:sp>
      <p:sp>
        <p:nvSpPr>
          <p:cNvPr name="TextBox 8" id="8"/>
          <p:cNvSpPr txBox="true"/>
          <p:nvPr/>
        </p:nvSpPr>
        <p:spPr>
          <a:xfrm rot="0">
            <a:off x="2136867" y="772155"/>
            <a:ext cx="1139462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 Baby Names 1880–2010</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30696">
            <a:off x="17511000" y="-1782833"/>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432323" y="1861553"/>
            <a:ext cx="15423354" cy="6554368"/>
          </a:xfrm>
          <a:prstGeom prst="rect">
            <a:avLst/>
          </a:prstGeom>
        </p:spPr>
        <p:txBody>
          <a:bodyPr anchor="t" rtlCol="false" tIns="0" lIns="0" bIns="0" rIns="0">
            <a:spAutoFit/>
          </a:bodyPr>
          <a:lstStyle/>
          <a:p>
            <a:pPr algn="l">
              <a:lnSpc>
                <a:spcPts val="3980"/>
              </a:lnSpc>
              <a:spcBef>
                <a:spcPct val="0"/>
              </a:spcBef>
            </a:pPr>
            <a:r>
              <a:rPr lang="en-US" sz="3200">
                <a:solidFill>
                  <a:srgbClr val="2D2261"/>
                </a:solidFill>
                <a:latin typeface="Canva Sans"/>
                <a:ea typeface="Canva Sans"/>
                <a:cs typeface="Canva Sans"/>
                <a:sym typeface="Canva Sans"/>
              </a:rPr>
              <a:t>The</a:t>
            </a:r>
            <a:r>
              <a:rPr lang="en-US" sz="3200">
                <a:solidFill>
                  <a:srgbClr val="2D2261"/>
                </a:solidFill>
                <a:latin typeface="Canva Sans"/>
                <a:ea typeface="Canva Sans"/>
                <a:cs typeface="Canva Sans"/>
                <a:sym typeface="Canva Sans"/>
              </a:rPr>
              <a:t>o dõi xu hướng văn hóa và xã hội</a:t>
            </a:r>
          </a:p>
          <a:p>
            <a:pPr algn="l" marL="690881" indent="-345440" lvl="1">
              <a:lnSpc>
                <a:spcPts val="3980"/>
              </a:lnSpc>
              <a:spcBef>
                <a:spcPct val="0"/>
              </a:spcBef>
              <a:buFont typeface="Arial"/>
              <a:buChar char="•"/>
            </a:pPr>
            <a:r>
              <a:rPr lang="en-US" sz="3200">
                <a:solidFill>
                  <a:srgbClr val="2D2261"/>
                </a:solidFill>
                <a:latin typeface="Canva Sans"/>
                <a:ea typeface="Canva Sans"/>
                <a:cs typeface="Canva Sans"/>
                <a:sym typeface="Canva Sans"/>
              </a:rPr>
              <a:t>Tên gọi phản ánh ảnh hưởng từ văn hóa đại chúng, chính trị, tôn giáo, và các sự kiện lịch sử.</a:t>
            </a:r>
          </a:p>
          <a:p>
            <a:pPr algn="l" marL="690881" indent="-345440" lvl="1">
              <a:lnSpc>
                <a:spcPts val="3980"/>
              </a:lnSpc>
              <a:spcBef>
                <a:spcPct val="0"/>
              </a:spcBef>
              <a:buFont typeface="Arial"/>
              <a:buChar char="•"/>
            </a:pPr>
            <a:r>
              <a:rPr lang="en-US" sz="3200">
                <a:solidFill>
                  <a:srgbClr val="2D2261"/>
                </a:solidFill>
                <a:latin typeface="Canva Sans"/>
                <a:ea typeface="Canva Sans"/>
                <a:cs typeface="Canva Sans"/>
                <a:sym typeface="Canva Sans"/>
              </a:rPr>
              <a:t>Ví dụ: sự tăng vọt của tên "Linda" trong thập niên 1940 có thể liên quan đến một bài hát nổi tiếng thời đó.</a:t>
            </a:r>
          </a:p>
          <a:p>
            <a:pPr algn="l">
              <a:lnSpc>
                <a:spcPts val="3980"/>
              </a:lnSpc>
              <a:spcBef>
                <a:spcPct val="0"/>
              </a:spcBef>
            </a:pPr>
            <a:r>
              <a:rPr lang="en-US" sz="3200">
                <a:solidFill>
                  <a:srgbClr val="2D2261"/>
                </a:solidFill>
                <a:latin typeface="Canva Sans"/>
                <a:ea typeface="Canva Sans"/>
                <a:cs typeface="Canva Sans"/>
                <a:sym typeface="Canva Sans"/>
              </a:rPr>
              <a:t>Phân tích giới tính và sự đa dạng</a:t>
            </a:r>
          </a:p>
          <a:p>
            <a:pPr algn="l" marL="690881" indent="-345440" lvl="1">
              <a:lnSpc>
                <a:spcPts val="3980"/>
              </a:lnSpc>
              <a:spcBef>
                <a:spcPct val="0"/>
              </a:spcBef>
              <a:buFont typeface="Arial"/>
              <a:buChar char="•"/>
            </a:pPr>
            <a:r>
              <a:rPr lang="en-US" sz="3200">
                <a:solidFill>
                  <a:srgbClr val="2D2261"/>
                </a:solidFill>
                <a:latin typeface="Canva Sans"/>
                <a:ea typeface="Canva Sans"/>
                <a:cs typeface="Canva Sans"/>
                <a:sym typeface="Canva Sans"/>
              </a:rPr>
              <a:t>Dataset cho phép so sánh xu hướng đặt tên giữa nam và nữ.</a:t>
            </a:r>
          </a:p>
          <a:p>
            <a:pPr algn="l" marL="690881" indent="-345440" lvl="1">
              <a:lnSpc>
                <a:spcPts val="3980"/>
              </a:lnSpc>
              <a:spcBef>
                <a:spcPct val="0"/>
              </a:spcBef>
              <a:buFont typeface="Arial"/>
              <a:buChar char="•"/>
            </a:pPr>
            <a:r>
              <a:rPr lang="en-US" sz="3200">
                <a:solidFill>
                  <a:srgbClr val="2D2261"/>
                </a:solidFill>
                <a:latin typeface="Canva Sans"/>
                <a:ea typeface="Canva Sans"/>
                <a:cs typeface="Canva Sans"/>
                <a:sym typeface="Canva Sans"/>
              </a:rPr>
              <a:t>Có thể phân tích sự thay đổi trong độ phổ biến của tên trung tính hoặc tên đặc trưng giới.</a:t>
            </a:r>
          </a:p>
          <a:p>
            <a:pPr algn="l">
              <a:lnSpc>
                <a:spcPts val="3980"/>
              </a:lnSpc>
              <a:spcBef>
                <a:spcPct val="0"/>
              </a:spcBef>
            </a:pPr>
            <a:r>
              <a:rPr lang="en-US" sz="3200">
                <a:solidFill>
                  <a:srgbClr val="2D2261"/>
                </a:solidFill>
                <a:latin typeface="Canva Sans"/>
                <a:ea typeface="Canva Sans"/>
                <a:cs typeface="Canva Sans"/>
                <a:sym typeface="Canva Sans"/>
              </a:rPr>
              <a:t>Biến động theo thời gian</a:t>
            </a:r>
          </a:p>
          <a:p>
            <a:pPr algn="l" marL="690881" indent="-345440" lvl="1">
              <a:lnSpc>
                <a:spcPts val="3980"/>
              </a:lnSpc>
              <a:spcBef>
                <a:spcPct val="0"/>
              </a:spcBef>
              <a:buFont typeface="Arial"/>
              <a:buChar char="•"/>
            </a:pPr>
            <a:r>
              <a:rPr lang="en-US" sz="3200">
                <a:solidFill>
                  <a:srgbClr val="2D2261"/>
                </a:solidFill>
                <a:latin typeface="Canva Sans"/>
                <a:ea typeface="Canva Sans"/>
                <a:cs typeface="Canva Sans"/>
                <a:sym typeface="Canva Sans"/>
              </a:rPr>
              <a:t>Tên phổ biến thay đổi rõ rệt qua từng thập kỷ.</a:t>
            </a:r>
          </a:p>
          <a:p>
            <a:pPr algn="l" marL="690881" indent="-345440" lvl="1">
              <a:lnSpc>
                <a:spcPts val="3980"/>
              </a:lnSpc>
              <a:spcBef>
                <a:spcPct val="0"/>
              </a:spcBef>
              <a:buFont typeface="Arial"/>
              <a:buChar char="•"/>
            </a:pPr>
            <a:r>
              <a:rPr lang="en-US" sz="3200">
                <a:solidFill>
                  <a:srgbClr val="2D2261"/>
                </a:solidFill>
                <a:latin typeface="Canva Sans"/>
                <a:ea typeface="Canva Sans"/>
                <a:cs typeface="Canva Sans"/>
                <a:sym typeface="Canva Sans"/>
              </a:rPr>
              <a:t>Một số tên giữ vị trí top trong nhiều năm, số khác chỉ xuất hiện ngắn hạn.</a:t>
            </a:r>
          </a:p>
          <a:p>
            <a:pPr algn="l">
              <a:lnSpc>
                <a:spcPts val="3980"/>
              </a:lnSpc>
              <a:spcBef>
                <a:spcPct val="0"/>
              </a:spcBef>
            </a:pPr>
          </a:p>
        </p:txBody>
      </p:sp>
      <p:sp>
        <p:nvSpPr>
          <p:cNvPr name="TextBox 6" id="6"/>
          <p:cNvSpPr txBox="true"/>
          <p:nvPr/>
        </p:nvSpPr>
        <p:spPr>
          <a:xfrm rot="0">
            <a:off x="1432323" y="8406397"/>
            <a:ext cx="12961398" cy="1308329"/>
          </a:xfrm>
          <a:prstGeom prst="rect">
            <a:avLst/>
          </a:prstGeom>
        </p:spPr>
        <p:txBody>
          <a:bodyPr anchor="t" rtlCol="false" tIns="0" lIns="0" bIns="0" rIns="0">
            <a:spAutoFit/>
          </a:bodyPr>
          <a:lstStyle/>
          <a:p>
            <a:pPr algn="l">
              <a:lnSpc>
                <a:spcPts val="3483"/>
              </a:lnSpc>
              <a:spcBef>
                <a:spcPct val="0"/>
              </a:spcBef>
            </a:pPr>
            <a:r>
              <a:rPr lang="en-US" b="true" sz="2799">
                <a:solidFill>
                  <a:srgbClr val="2D2261"/>
                </a:solidFill>
                <a:latin typeface="Canva Sans Bold"/>
                <a:ea typeface="Canva Sans Bold"/>
                <a:cs typeface="Canva Sans Bold"/>
                <a:sym typeface="Canva Sans Bold"/>
              </a:rPr>
              <a:t>→ </a:t>
            </a:r>
            <a:r>
              <a:rPr lang="en-US" b="true" sz="2799">
                <a:solidFill>
                  <a:srgbClr val="2D2261"/>
                </a:solidFill>
                <a:latin typeface="Canva Sans Bold"/>
                <a:ea typeface="Canva Sans Bold"/>
                <a:cs typeface="Canva Sans Bold"/>
                <a:sym typeface="Canva Sans Bold"/>
              </a:rPr>
              <a:t>Dataset US Baby Names không chỉ là danh sách tên gọi — nó là một dòng thời gian sống động phản ánh sự thay đổi văn hóa, xã hội và thẩm mỹ của người Mỹ qua hơn 130 năm.</a:t>
            </a:r>
          </a:p>
        </p:txBody>
      </p:sp>
      <p:sp>
        <p:nvSpPr>
          <p:cNvPr name="TextBox 7" id="7"/>
          <p:cNvSpPr txBox="true"/>
          <p:nvPr/>
        </p:nvSpPr>
        <p:spPr>
          <a:xfrm rot="0">
            <a:off x="2136867" y="772155"/>
            <a:ext cx="1139462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 Baby Names 1880–2010</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2058965" y="4408079"/>
            <a:ext cx="13709738" cy="976631"/>
          </a:xfrm>
          <a:prstGeom prst="rect">
            <a:avLst/>
          </a:prstGeom>
        </p:spPr>
        <p:txBody>
          <a:bodyPr anchor="t" rtlCol="false" tIns="0" lIns="0" bIns="0" rIns="0">
            <a:spAutoFit/>
          </a:bodyPr>
          <a:lstStyle/>
          <a:p>
            <a:pPr algn="l">
              <a:lnSpc>
                <a:spcPts val="3919"/>
              </a:lnSpc>
            </a:pPr>
            <a:r>
              <a:rPr lang="en-US" sz="2799">
                <a:solidFill>
                  <a:srgbClr val="5B7ABE"/>
                </a:solidFill>
                <a:latin typeface="Canva Sans"/>
                <a:ea typeface="Canva Sans"/>
                <a:cs typeface="Canva Sans"/>
                <a:sym typeface="Canva Sans"/>
              </a:rPr>
              <a:t>Làm phẳng dữ liệu để có thể phân tích thành phần dinh dưỡng</a:t>
            </a:r>
            <a:r>
              <a:rPr lang="en-US" sz="2799">
                <a:solidFill>
                  <a:srgbClr val="5B7ABE"/>
                </a:solidFill>
                <a:latin typeface="Canva Sans"/>
                <a:ea typeface="Canva Sans"/>
                <a:cs typeface="Canva Sans"/>
                <a:sym typeface="Canva Sans"/>
              </a:rPr>
              <a:t> theo nhóm thực phẩm.</a:t>
            </a:r>
          </a:p>
        </p:txBody>
      </p:sp>
      <p:sp>
        <p:nvSpPr>
          <p:cNvPr name="TextBox 3" id="3"/>
          <p:cNvSpPr txBox="true"/>
          <p:nvPr/>
        </p:nvSpPr>
        <p:spPr>
          <a:xfrm rot="0">
            <a:off x="2058965" y="3875720"/>
            <a:ext cx="5936813"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Canva Sans Bold"/>
                <a:ea typeface="Canva Sans Bold"/>
                <a:cs typeface="Canva Sans Bold"/>
                <a:sym typeface="Canva Sans Bold"/>
              </a:rPr>
              <a:t>Mục tiêu</a:t>
            </a:r>
          </a:p>
        </p:txBody>
      </p:sp>
      <p:grpSp>
        <p:nvGrpSpPr>
          <p:cNvPr name="Group 4" id="4"/>
          <p:cNvGrpSpPr/>
          <p:nvPr/>
        </p:nvGrpSpPr>
        <p:grpSpPr>
          <a:xfrm rot="0">
            <a:off x="520269" y="1884511"/>
            <a:ext cx="1381570" cy="1381570"/>
            <a:chOff x="0" y="0"/>
            <a:chExt cx="1842094" cy="1842094"/>
          </a:xfrm>
        </p:grpSpPr>
        <p:sp>
          <p:nvSpPr>
            <p:cNvPr name="Freeform 5" id="5"/>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234714" y="234714"/>
              <a:ext cx="1372665" cy="137266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9" id="9"/>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01</a:t>
              </a:r>
            </a:p>
          </p:txBody>
        </p:sp>
      </p:grpSp>
      <p:sp>
        <p:nvSpPr>
          <p:cNvPr name="TextBox 10" id="10"/>
          <p:cNvSpPr txBox="true"/>
          <p:nvPr/>
        </p:nvSpPr>
        <p:spPr>
          <a:xfrm rot="0">
            <a:off x="2058965" y="5323815"/>
            <a:ext cx="12706739"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Canva Sans Bold"/>
                <a:ea typeface="Canva Sans Bold"/>
                <a:cs typeface="Canva Sans Bold"/>
                <a:sym typeface="Canva Sans Bold"/>
              </a:rPr>
              <a:t>Thách thức</a:t>
            </a:r>
          </a:p>
        </p:txBody>
      </p:sp>
      <p:grpSp>
        <p:nvGrpSpPr>
          <p:cNvPr name="Group 11" id="11"/>
          <p:cNvGrpSpPr/>
          <p:nvPr/>
        </p:nvGrpSpPr>
        <p:grpSpPr>
          <a:xfrm rot="0">
            <a:off x="520269" y="3621614"/>
            <a:ext cx="1381570" cy="1381570"/>
            <a:chOff x="0" y="0"/>
            <a:chExt cx="1842094" cy="1842094"/>
          </a:xfrm>
        </p:grpSpPr>
        <p:sp>
          <p:nvSpPr>
            <p:cNvPr name="Freeform 12" id="12"/>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34714" y="234714"/>
              <a:ext cx="1372665" cy="137266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16" id="16"/>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02</a:t>
              </a:r>
            </a:p>
          </p:txBody>
        </p:sp>
      </p:grpSp>
      <p:sp>
        <p:nvSpPr>
          <p:cNvPr name="TextBox 17" id="17"/>
          <p:cNvSpPr txBox="true"/>
          <p:nvPr/>
        </p:nvSpPr>
        <p:spPr>
          <a:xfrm rot="0">
            <a:off x="2058965" y="6753010"/>
            <a:ext cx="7776459"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Canva Sans Bold"/>
                <a:ea typeface="Canva Sans Bold"/>
                <a:cs typeface="Canva Sans Bold"/>
                <a:sym typeface="Canva Sans Bold"/>
              </a:rPr>
              <a:t>Kỹ thuật Làm phẳng &amp; Phân tích USDA</a:t>
            </a:r>
          </a:p>
        </p:txBody>
      </p:sp>
      <p:grpSp>
        <p:nvGrpSpPr>
          <p:cNvPr name="Group 18" id="18"/>
          <p:cNvGrpSpPr/>
          <p:nvPr/>
        </p:nvGrpSpPr>
        <p:grpSpPr>
          <a:xfrm rot="0">
            <a:off x="520269" y="5070351"/>
            <a:ext cx="1381570" cy="1381570"/>
            <a:chOff x="0" y="0"/>
            <a:chExt cx="1842094" cy="1842094"/>
          </a:xfrm>
        </p:grpSpPr>
        <p:sp>
          <p:nvSpPr>
            <p:cNvPr name="Freeform 19" id="19"/>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234714" y="234714"/>
              <a:ext cx="1372665" cy="137266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 id="22"/>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23" id="23"/>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03</a:t>
              </a:r>
            </a:p>
          </p:txBody>
        </p:sp>
      </p:grpSp>
      <p:grpSp>
        <p:nvGrpSpPr>
          <p:cNvPr name="Group 24" id="24"/>
          <p:cNvGrpSpPr/>
          <p:nvPr/>
        </p:nvGrpSpPr>
        <p:grpSpPr>
          <a:xfrm rot="0">
            <a:off x="520269" y="6509072"/>
            <a:ext cx="1381570" cy="1381570"/>
            <a:chOff x="0" y="0"/>
            <a:chExt cx="1842094" cy="1842094"/>
          </a:xfrm>
        </p:grpSpPr>
        <p:sp>
          <p:nvSpPr>
            <p:cNvPr name="Freeform 25" id="25"/>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234714" y="234714"/>
              <a:ext cx="1372665" cy="1372665"/>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8" id="28"/>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29" id="29"/>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04</a:t>
              </a:r>
            </a:p>
          </p:txBody>
        </p:sp>
      </p:grpSp>
      <p:sp>
        <p:nvSpPr>
          <p:cNvPr name="TextBox 30" id="30"/>
          <p:cNvSpPr txBox="true"/>
          <p:nvPr/>
        </p:nvSpPr>
        <p:spPr>
          <a:xfrm rot="0">
            <a:off x="2058965" y="2003130"/>
            <a:ext cx="7213302"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Canva Sans Bold"/>
                <a:ea typeface="Canva Sans Bold"/>
                <a:cs typeface="Canva Sans Bold"/>
                <a:sym typeface="Canva Sans Bold"/>
              </a:rPr>
              <a:t>Database</a:t>
            </a:r>
          </a:p>
        </p:txBody>
      </p:sp>
      <p:sp>
        <p:nvSpPr>
          <p:cNvPr name="TextBox 31" id="31"/>
          <p:cNvSpPr txBox="true"/>
          <p:nvPr/>
        </p:nvSpPr>
        <p:spPr>
          <a:xfrm rot="0">
            <a:off x="1832879" y="961470"/>
            <a:ext cx="10918083" cy="799215"/>
          </a:xfrm>
          <a:prstGeom prst="rect">
            <a:avLst/>
          </a:prstGeom>
        </p:spPr>
        <p:txBody>
          <a:bodyPr anchor="t" rtlCol="false" tIns="0" lIns="0" bIns="0" rIns="0">
            <a:spAutoFit/>
          </a:bodyPr>
          <a:lstStyle/>
          <a:p>
            <a:pPr algn="l">
              <a:lnSpc>
                <a:spcPts val="6543"/>
              </a:lnSpc>
            </a:pPr>
            <a:r>
              <a:rPr lang="en-US" sz="4673">
                <a:solidFill>
                  <a:srgbClr val="5B7ABE"/>
                </a:solidFill>
                <a:latin typeface="Canva Sans"/>
                <a:ea typeface="Canva Sans"/>
                <a:cs typeface="Canva Sans"/>
                <a:sym typeface="Canva Sans"/>
              </a:rPr>
              <a:t>(Cơ sở dữ liệu thực phẩm USDA)</a:t>
            </a:r>
          </a:p>
        </p:txBody>
      </p:sp>
      <p:sp>
        <p:nvSpPr>
          <p:cNvPr name="TextBox 32" id="32"/>
          <p:cNvSpPr txBox="true"/>
          <p:nvPr/>
        </p:nvSpPr>
        <p:spPr>
          <a:xfrm rot="0">
            <a:off x="1832879" y="121730"/>
            <a:ext cx="11309055"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04. USDA Food Database</a:t>
            </a:r>
          </a:p>
        </p:txBody>
      </p:sp>
      <p:sp>
        <p:nvSpPr>
          <p:cNvPr name="Freeform 33" id="33"/>
          <p:cNvSpPr/>
          <p:nvPr/>
        </p:nvSpPr>
        <p:spPr>
          <a:xfrm flipH="false" flipV="false" rot="1318083">
            <a:off x="12993540" y="-2095015"/>
            <a:ext cx="6727323" cy="4586811"/>
          </a:xfrm>
          <a:custGeom>
            <a:avLst/>
            <a:gdLst/>
            <a:ahLst/>
            <a:cxnLst/>
            <a:rect r="r" b="b" t="t" l="l"/>
            <a:pathLst>
              <a:path h="4586811" w="6727323">
                <a:moveTo>
                  <a:pt x="0" y="0"/>
                </a:moveTo>
                <a:lnTo>
                  <a:pt x="6727323" y="0"/>
                </a:lnTo>
                <a:lnTo>
                  <a:pt x="6727323" y="4586812"/>
                </a:lnTo>
                <a:lnTo>
                  <a:pt x="0" y="4586812"/>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2258869">
            <a:off x="-1671515" y="8673251"/>
            <a:ext cx="6119337" cy="5184747"/>
          </a:xfrm>
          <a:custGeom>
            <a:avLst/>
            <a:gdLst/>
            <a:ahLst/>
            <a:cxnLst/>
            <a:rect r="r" b="b" t="t" l="l"/>
            <a:pathLst>
              <a:path h="5184747" w="6119337">
                <a:moveTo>
                  <a:pt x="0" y="0"/>
                </a:moveTo>
                <a:lnTo>
                  <a:pt x="6119337" y="0"/>
                </a:lnTo>
                <a:lnTo>
                  <a:pt x="6119337" y="5184747"/>
                </a:lnTo>
                <a:lnTo>
                  <a:pt x="0" y="5184747"/>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35" id="35"/>
          <p:cNvSpPr/>
          <p:nvPr/>
        </p:nvSpPr>
        <p:spPr>
          <a:xfrm flipH="false" flipV="false" rot="-226878">
            <a:off x="-318272" y="245460"/>
            <a:ext cx="1677082" cy="945264"/>
          </a:xfrm>
          <a:custGeom>
            <a:avLst/>
            <a:gdLst/>
            <a:ahLst/>
            <a:cxnLst/>
            <a:rect r="r" b="b" t="t" l="l"/>
            <a:pathLst>
              <a:path h="945264" w="1677082">
                <a:moveTo>
                  <a:pt x="0" y="0"/>
                </a:moveTo>
                <a:lnTo>
                  <a:pt x="1677082" y="0"/>
                </a:lnTo>
                <a:lnTo>
                  <a:pt x="1677082" y="945264"/>
                </a:lnTo>
                <a:lnTo>
                  <a:pt x="0" y="9452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6" id="36"/>
          <p:cNvSpPr/>
          <p:nvPr/>
        </p:nvSpPr>
        <p:spPr>
          <a:xfrm flipH="false" flipV="false" rot="1175026">
            <a:off x="16169808" y="7459931"/>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7" id="37"/>
          <p:cNvSpPr txBox="true"/>
          <p:nvPr/>
        </p:nvSpPr>
        <p:spPr>
          <a:xfrm rot="0">
            <a:off x="2058965" y="5809149"/>
            <a:ext cx="13709738" cy="481331"/>
          </a:xfrm>
          <a:prstGeom prst="rect">
            <a:avLst/>
          </a:prstGeom>
        </p:spPr>
        <p:txBody>
          <a:bodyPr anchor="t" rtlCol="false" tIns="0" lIns="0" bIns="0" rIns="0">
            <a:spAutoFit/>
          </a:bodyPr>
          <a:lstStyle/>
          <a:p>
            <a:pPr algn="l">
              <a:lnSpc>
                <a:spcPts val="3919"/>
              </a:lnSpc>
            </a:pPr>
            <a:r>
              <a:rPr lang="en-US" sz="2799">
                <a:solidFill>
                  <a:srgbClr val="5B7ABE"/>
                </a:solidFill>
                <a:latin typeface="Canva Sans"/>
                <a:ea typeface="Canva Sans"/>
                <a:cs typeface="Canva Sans"/>
                <a:sym typeface="Canva Sans"/>
              </a:rPr>
              <a:t>Xử lý dữ liệu JSON có cấu trúc lồng nhau</a:t>
            </a:r>
            <a:r>
              <a:rPr lang="en-US" sz="2799">
                <a:solidFill>
                  <a:srgbClr val="5B7ABE"/>
                </a:solidFill>
                <a:latin typeface="Canva Sans"/>
                <a:ea typeface="Canva Sans"/>
                <a:cs typeface="Canva Sans"/>
                <a:sym typeface="Canva Sans"/>
              </a:rPr>
              <a:t> phức tạp.</a:t>
            </a:r>
          </a:p>
        </p:txBody>
      </p:sp>
      <p:sp>
        <p:nvSpPr>
          <p:cNvPr name="TextBox 38" id="38"/>
          <p:cNvSpPr txBox="true"/>
          <p:nvPr/>
        </p:nvSpPr>
        <p:spPr>
          <a:xfrm rot="0">
            <a:off x="1823354" y="7229870"/>
            <a:ext cx="14685876" cy="3172334"/>
          </a:xfrm>
          <a:prstGeom prst="rect">
            <a:avLst/>
          </a:prstGeom>
        </p:spPr>
        <p:txBody>
          <a:bodyPr anchor="t" rtlCol="false" tIns="0" lIns="0" bIns="0" rIns="0">
            <a:spAutoFit/>
          </a:bodyPr>
          <a:lstStyle/>
          <a:p>
            <a:pPr algn="l" marL="604515" indent="-302257" lvl="1">
              <a:lnSpc>
                <a:spcPts val="4255"/>
              </a:lnSpc>
              <a:buFont typeface="Arial"/>
              <a:buChar char="•"/>
            </a:pPr>
            <a:r>
              <a:rPr lang="en-US" sz="2799">
                <a:solidFill>
                  <a:srgbClr val="5B7ABE"/>
                </a:solidFill>
                <a:latin typeface="Canva Sans"/>
                <a:ea typeface="Canva Sans"/>
                <a:cs typeface="Canva Sans"/>
                <a:sym typeface="Canva Sans"/>
              </a:rPr>
              <a:t>Làm phẳng dữ liệu: Sử dụng vòng lặp và </a:t>
            </a:r>
            <a:r>
              <a:rPr lang="en-US" b="true" sz="2799">
                <a:solidFill>
                  <a:srgbClr val="5B7ABE"/>
                </a:solidFill>
                <a:latin typeface="Canva Sans Bold"/>
                <a:ea typeface="Canva Sans Bold"/>
                <a:cs typeface="Canva Sans Bold"/>
                <a:sym typeface="Canva Sans Bold"/>
              </a:rPr>
              <a:t>pd.concat()</a:t>
            </a:r>
            <a:r>
              <a:rPr lang="en-US" sz="2799">
                <a:solidFill>
                  <a:srgbClr val="5B7ABE"/>
                </a:solidFill>
                <a:latin typeface="Canva Sans"/>
                <a:ea typeface="Canva Sans"/>
                <a:cs typeface="Canva Sans"/>
                <a:sym typeface="Canva Sans"/>
              </a:rPr>
              <a:t> để chuyển đổi danh sách </a:t>
            </a:r>
            <a:r>
              <a:rPr lang="en-US" b="true" sz="2799">
                <a:solidFill>
                  <a:srgbClr val="5B7ABE"/>
                </a:solidFill>
                <a:latin typeface="Canva Sans Bold"/>
                <a:ea typeface="Canva Sans Bold"/>
                <a:cs typeface="Canva Sans Bold"/>
                <a:sym typeface="Canva Sans Bold"/>
              </a:rPr>
              <a:t>nutrients</a:t>
            </a:r>
            <a:r>
              <a:rPr lang="en-US" sz="2799">
                <a:solidFill>
                  <a:srgbClr val="5B7ABE"/>
                </a:solidFill>
                <a:latin typeface="Canva Sans"/>
                <a:ea typeface="Canva Sans"/>
                <a:cs typeface="Canva Sans"/>
                <a:sym typeface="Canva Sans"/>
              </a:rPr>
              <a:t> lồng nhau thành một </a:t>
            </a:r>
            <a:r>
              <a:rPr lang="en-US" b="true" sz="2799">
                <a:solidFill>
                  <a:srgbClr val="5B7ABE"/>
                </a:solidFill>
                <a:latin typeface="Canva Sans Bold"/>
                <a:ea typeface="Canva Sans Bold"/>
                <a:cs typeface="Canva Sans Bold"/>
                <a:sym typeface="Canva Sans Bold"/>
              </a:rPr>
              <a:t>DataFrame</a:t>
            </a:r>
            <a:r>
              <a:rPr lang="en-US" sz="2799">
                <a:solidFill>
                  <a:srgbClr val="5B7ABE"/>
                </a:solidFill>
                <a:latin typeface="Canva Sans"/>
                <a:ea typeface="Canva Sans"/>
                <a:cs typeface="Canva Sans"/>
                <a:sym typeface="Canva Sans"/>
              </a:rPr>
              <a:t> lớn.</a:t>
            </a:r>
          </a:p>
          <a:p>
            <a:pPr algn="l" marL="604515" indent="-302257" lvl="1">
              <a:lnSpc>
                <a:spcPts val="4255"/>
              </a:lnSpc>
              <a:buFont typeface="Arial"/>
              <a:buChar char="•"/>
            </a:pPr>
            <a:r>
              <a:rPr lang="en-US" sz="2799">
                <a:solidFill>
                  <a:srgbClr val="5B7ABE"/>
                </a:solidFill>
                <a:latin typeface="Canva Sans"/>
                <a:ea typeface="Canva Sans"/>
                <a:cs typeface="Canva Sans"/>
                <a:sym typeface="Canva Sans"/>
              </a:rPr>
              <a:t>Phân tích: </a:t>
            </a:r>
          </a:p>
          <a:p>
            <a:pPr algn="l" marL="1209029" indent="-403010" lvl="2">
              <a:lnSpc>
                <a:spcPts val="4255"/>
              </a:lnSpc>
              <a:buFont typeface="Arial"/>
              <a:buChar char="⚬"/>
            </a:pPr>
            <a:r>
              <a:rPr lang="en-US" sz="2799">
                <a:solidFill>
                  <a:srgbClr val="5B7ABE"/>
                </a:solidFill>
                <a:latin typeface="Canva Sans"/>
                <a:ea typeface="Canva Sans"/>
                <a:cs typeface="Canva Sans"/>
                <a:sym typeface="Canva Sans"/>
              </a:rPr>
              <a:t>Tính giá trị trung vị của các chất dinh dưỡng theo nhóm thực phẩm.</a:t>
            </a:r>
          </a:p>
          <a:p>
            <a:pPr algn="l" marL="1209029" indent="-403010" lvl="2">
              <a:lnSpc>
                <a:spcPts val="4255"/>
              </a:lnSpc>
              <a:buFont typeface="Arial"/>
              <a:buChar char="⚬"/>
            </a:pPr>
            <a:r>
              <a:rPr lang="en-US" sz="2799">
                <a:solidFill>
                  <a:srgbClr val="5B7ABE"/>
                </a:solidFill>
                <a:latin typeface="Canva Sans"/>
                <a:ea typeface="Canva Sans"/>
                <a:cs typeface="Canva Sans"/>
                <a:sym typeface="Canva Sans"/>
              </a:rPr>
              <a:t>Sử dụng</a:t>
            </a:r>
            <a:r>
              <a:rPr lang="en-US" b="true" sz="2799">
                <a:solidFill>
                  <a:srgbClr val="5B7ABE"/>
                </a:solidFill>
                <a:latin typeface="Canva Sans Bold"/>
                <a:ea typeface="Canva Sans Bold"/>
                <a:cs typeface="Canva Sans Bold"/>
                <a:sym typeface="Canva Sans Bold"/>
              </a:rPr>
              <a:t> idxmax()</a:t>
            </a:r>
            <a:r>
              <a:rPr lang="en-US" sz="2799">
                <a:solidFill>
                  <a:srgbClr val="5B7ABE"/>
                </a:solidFill>
                <a:latin typeface="Canva Sans"/>
                <a:ea typeface="Canva Sans"/>
                <a:cs typeface="Canva Sans"/>
                <a:sym typeface="Canva Sans"/>
              </a:rPr>
              <a:t> để tìm ra thực phẩm giàu một chất dinh dưỡng cụ thể nhất.</a:t>
            </a:r>
          </a:p>
          <a:p>
            <a:pPr algn="l">
              <a:lnSpc>
                <a:spcPts val="4255"/>
              </a:lnSpc>
            </a:pPr>
          </a:p>
        </p:txBody>
      </p:sp>
      <p:sp>
        <p:nvSpPr>
          <p:cNvPr name="TextBox 39" id="39"/>
          <p:cNvSpPr txBox="true"/>
          <p:nvPr/>
        </p:nvSpPr>
        <p:spPr>
          <a:xfrm rot="0">
            <a:off x="2058965" y="2460940"/>
            <a:ext cx="14028860" cy="976631"/>
          </a:xfrm>
          <a:prstGeom prst="rect">
            <a:avLst/>
          </a:prstGeom>
        </p:spPr>
        <p:txBody>
          <a:bodyPr anchor="t" rtlCol="false" tIns="0" lIns="0" bIns="0" rIns="0">
            <a:spAutoFit/>
          </a:bodyPr>
          <a:lstStyle/>
          <a:p>
            <a:pPr algn="l">
              <a:lnSpc>
                <a:spcPts val="3919"/>
              </a:lnSpc>
            </a:pPr>
            <a:r>
              <a:rPr lang="en-US" sz="2799">
                <a:solidFill>
                  <a:srgbClr val="5B7ABE"/>
                </a:solidFill>
                <a:latin typeface="Canva Sans"/>
                <a:ea typeface="Canva Sans"/>
                <a:cs typeface="Canva Sans"/>
                <a:sym typeface="Canva Sans"/>
              </a:rPr>
              <a:t>Xử lý cơ sở dữ liệu dinh dưỡng thực phẩm của Bộ Nông nghiệp Hoa Kỳ, được lưu ở định dạng JSON có cấu trúc lồng nhau phức </a:t>
            </a:r>
            <a:r>
              <a:rPr lang="en-US" sz="2799">
                <a:solidFill>
                  <a:srgbClr val="5B7ABE"/>
                </a:solidFill>
                <a:latin typeface="Canva Sans"/>
                <a:ea typeface="Canva Sans"/>
                <a:cs typeface="Canva Sans"/>
                <a:sym typeface="Canva Sans"/>
              </a:rPr>
              <a:t>tạp.</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24874">
            <a:off x="-1206645" y="8709116"/>
            <a:ext cx="4201198" cy="2367948"/>
          </a:xfrm>
          <a:custGeom>
            <a:avLst/>
            <a:gdLst/>
            <a:ahLst/>
            <a:cxnLst/>
            <a:rect r="r" b="b" t="t" l="l"/>
            <a:pathLst>
              <a:path h="2367948" w="4201198">
                <a:moveTo>
                  <a:pt x="0" y="0"/>
                </a:moveTo>
                <a:lnTo>
                  <a:pt x="4201198" y="0"/>
                </a:lnTo>
                <a:lnTo>
                  <a:pt x="4201198" y="2367948"/>
                </a:lnTo>
                <a:lnTo>
                  <a:pt x="0" y="23679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403755"/>
            <a:ext cx="12395298"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Bitly Data from 1.USA.gov</a:t>
            </a:r>
          </a:p>
        </p:txBody>
      </p:sp>
      <p:sp>
        <p:nvSpPr>
          <p:cNvPr name="TextBox 5" id="5"/>
          <p:cNvSpPr txBox="true"/>
          <p:nvPr/>
        </p:nvSpPr>
        <p:spPr>
          <a:xfrm rot="0">
            <a:off x="893954" y="2160830"/>
            <a:ext cx="17077144" cy="5424434"/>
          </a:xfrm>
          <a:prstGeom prst="rect">
            <a:avLst/>
          </a:prstGeom>
        </p:spPr>
        <p:txBody>
          <a:bodyPr anchor="t" rtlCol="false" tIns="0" lIns="0" bIns="0" rIns="0">
            <a:spAutoFit/>
          </a:bodyPr>
          <a:lstStyle/>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Nguồn gốc: Dịch vụ rút gọn URL Bitly hợp tác với trang web chính phủ Mỹ USA.gov vào năm 2011 để cung cấp nguồn cấp dữ liệu ẩn danh thu thập từ những người dùng rút gọn các liên kết kết thúc bằng .gov hoặc .mil.</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Định dạng: Các bản chụp nhanh (hourly snapshots) dữ liệu là các tệp văn bản, trong đó mỗi dòng chứa một đối tượng dữ liệu ở định dạng JSON (JavaScript Object Notation).</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Khai thác dữ liệu: Sử dụng mô-đun json của Python và hàm json.loads(line) để chuyển đổi mỗi dòng JSON thành một từ điển Python, tạo ra một danh sách các bản ghi (records).</a:t>
            </a:r>
          </a:p>
          <a:p>
            <a:pPr algn="l">
              <a:lnSpc>
                <a:spcPts val="5412"/>
              </a:lnSpc>
            </a:pPr>
          </a:p>
        </p:txBody>
      </p:sp>
      <p:sp>
        <p:nvSpPr>
          <p:cNvPr name="TextBox 6" id="6"/>
          <p:cNvSpPr txBox="true"/>
          <p:nvPr/>
        </p:nvSpPr>
        <p:spPr>
          <a:xfrm rot="0">
            <a:off x="1213455" y="1517045"/>
            <a:ext cx="523267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Giới</a:t>
            </a:r>
            <a:r>
              <a:rPr lang="en-US" sz="3399">
                <a:solidFill>
                  <a:srgbClr val="000000"/>
                </a:solidFill>
                <a:latin typeface="Canva Sans"/>
                <a:ea typeface="Canva Sans"/>
                <a:cs typeface="Canva Sans"/>
                <a:sym typeface="Canva Sans"/>
              </a:rPr>
              <a:t> thiệu về Dữ liệu Bitly</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24874">
            <a:off x="-1206645" y="8709116"/>
            <a:ext cx="4201198" cy="2367948"/>
          </a:xfrm>
          <a:custGeom>
            <a:avLst/>
            <a:gdLst/>
            <a:ahLst/>
            <a:cxnLst/>
            <a:rect r="r" b="b" t="t" l="l"/>
            <a:pathLst>
              <a:path h="2367948" w="4201198">
                <a:moveTo>
                  <a:pt x="0" y="0"/>
                </a:moveTo>
                <a:lnTo>
                  <a:pt x="4201198" y="0"/>
                </a:lnTo>
                <a:lnTo>
                  <a:pt x="4201198" y="2367948"/>
                </a:lnTo>
                <a:lnTo>
                  <a:pt x="0" y="23679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807784" y="0"/>
            <a:ext cx="5300268" cy="9305585"/>
          </a:xfrm>
          <a:custGeom>
            <a:avLst/>
            <a:gdLst/>
            <a:ahLst/>
            <a:cxnLst/>
            <a:rect r="r" b="b" t="t" l="l"/>
            <a:pathLst>
              <a:path h="9305585" w="5300268">
                <a:moveTo>
                  <a:pt x="0" y="0"/>
                </a:moveTo>
                <a:lnTo>
                  <a:pt x="5300268" y="0"/>
                </a:lnTo>
                <a:lnTo>
                  <a:pt x="5300268" y="9305585"/>
                </a:lnTo>
                <a:lnTo>
                  <a:pt x="0" y="9305585"/>
                </a:lnTo>
                <a:lnTo>
                  <a:pt x="0" y="0"/>
                </a:lnTo>
                <a:close/>
              </a:path>
            </a:pathLst>
          </a:custGeom>
          <a:blipFill>
            <a:blip r:embed="rId6"/>
            <a:stretch>
              <a:fillRect l="0" t="0" r="0" b="0"/>
            </a:stretch>
          </a:blipFill>
        </p:spPr>
      </p:sp>
      <p:sp>
        <p:nvSpPr>
          <p:cNvPr name="TextBox 5" id="5"/>
          <p:cNvSpPr txBox="true"/>
          <p:nvPr/>
        </p:nvSpPr>
        <p:spPr>
          <a:xfrm rot="0">
            <a:off x="1028700" y="403755"/>
            <a:ext cx="4889066" cy="1798372"/>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USDA Food Database</a:t>
            </a:r>
          </a:p>
        </p:txBody>
      </p:sp>
      <p:sp>
        <p:nvSpPr>
          <p:cNvPr name="TextBox 6" id="6"/>
          <p:cNvSpPr txBox="true"/>
          <p:nvPr/>
        </p:nvSpPr>
        <p:spPr>
          <a:xfrm rot="0">
            <a:off x="893954" y="2643815"/>
            <a:ext cx="8738115" cy="3367034"/>
          </a:xfrm>
          <a:prstGeom prst="rect">
            <a:avLst/>
          </a:prstGeom>
        </p:spPr>
        <p:txBody>
          <a:bodyPr anchor="t" rtlCol="false" tIns="0" lIns="0" bIns="0" rIns="0">
            <a:spAutoFit/>
          </a:bodyPr>
          <a:lstStyle/>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Một tệp JSON duy nhất chứa một danh sách các đối tượng. </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Mỗi đối tượng đại diện cho một loại thực phẩm và có cấu trúc lồng nhau (ví dụ: nutrients là một danh sách các dictionary).</a:t>
            </a:r>
          </a:p>
        </p:txBody>
      </p:sp>
      <p:sp>
        <p:nvSpPr>
          <p:cNvPr name="TextBox 7" id="7"/>
          <p:cNvSpPr txBox="true"/>
          <p:nvPr/>
        </p:nvSpPr>
        <p:spPr>
          <a:xfrm rot="0">
            <a:off x="10029987" y="9303586"/>
            <a:ext cx="6855862" cy="456154"/>
          </a:xfrm>
          <a:prstGeom prst="rect">
            <a:avLst/>
          </a:prstGeom>
        </p:spPr>
        <p:txBody>
          <a:bodyPr anchor="t" rtlCol="false" tIns="0" lIns="0" bIns="0" rIns="0">
            <a:spAutoFit/>
          </a:bodyPr>
          <a:lstStyle/>
          <a:p>
            <a:pPr algn="ctr">
              <a:lnSpc>
                <a:spcPts val="3732"/>
              </a:lnSpc>
              <a:spcBef>
                <a:spcPct val="0"/>
              </a:spcBef>
            </a:pPr>
            <a:r>
              <a:rPr lang="en-US" sz="2666">
                <a:solidFill>
                  <a:srgbClr val="000000"/>
                </a:solidFill>
                <a:latin typeface="Roboto Slab"/>
                <a:ea typeface="Roboto Slab"/>
                <a:cs typeface="Roboto Slab"/>
                <a:sym typeface="Roboto Slab"/>
              </a:rPr>
              <a:t>Hình 4.1. Dữ liệu JSON lồng nhau</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24874">
            <a:off x="-1431908" y="8765432"/>
            <a:ext cx="4201198" cy="2367948"/>
          </a:xfrm>
          <a:custGeom>
            <a:avLst/>
            <a:gdLst/>
            <a:ahLst/>
            <a:cxnLst/>
            <a:rect r="r" b="b" t="t" l="l"/>
            <a:pathLst>
              <a:path h="2367948" w="4201198">
                <a:moveTo>
                  <a:pt x="0" y="0"/>
                </a:moveTo>
                <a:lnTo>
                  <a:pt x="4201198" y="0"/>
                </a:lnTo>
                <a:lnTo>
                  <a:pt x="4201198" y="2367947"/>
                </a:lnTo>
                <a:lnTo>
                  <a:pt x="0" y="23679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Object 4" id="4"/>
          <p:cNvGraphicFramePr/>
          <p:nvPr/>
        </p:nvGraphicFramePr>
        <p:xfrm>
          <a:off x="3230106" y="2123109"/>
          <a:ext cx="11587162" cy="5029200"/>
        </p:xfrm>
        <a:graphic>
          <a:graphicData uri="http://schemas.openxmlformats.org/presentationml/2006/ole">
            <p:oleObj imgW="13906500" imgH="7340600" r:id="rId7" progId="Excel.Sheet.12" name="Worksheet">
              <p:embed/>
              <p:pic>
                <p:nvPicPr>
                  <p:cNvPr name="" id="0"/>
                  <p:cNvPicPr/>
                  <p:nvPr/>
                </p:nvPicPr>
                <p:blipFill>
                  <a:blip r:embed="rId6"/>
                  <a:stretch>
                    <a:fillRect/>
                  </a:stretch>
                </p:blipFill>
                <p:spPr>
                  <a:xfrm>
                    <a:off x="1270000" y="1270000"/>
                    <a:ext cx="1270000" cy="1270000"/>
                  </a:xfrm>
                  <a:prstGeom prst="rect"/>
                </p:spPr>
              </p:pic>
            </p:oleObj>
          </a:graphicData>
        </a:graphic>
      </p:graphicFrame>
      <p:sp>
        <p:nvSpPr>
          <p:cNvPr name="TextBox 5" id="5"/>
          <p:cNvSpPr txBox="true"/>
          <p:nvPr/>
        </p:nvSpPr>
        <p:spPr>
          <a:xfrm rot="0">
            <a:off x="1028700" y="403755"/>
            <a:ext cx="8249236"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USDA Food Database</a:t>
            </a:r>
          </a:p>
        </p:txBody>
      </p:sp>
      <p:sp>
        <p:nvSpPr>
          <p:cNvPr name="TextBox 6" id="6"/>
          <p:cNvSpPr txBox="true"/>
          <p:nvPr/>
        </p:nvSpPr>
        <p:spPr>
          <a:xfrm rot="0">
            <a:off x="1028700" y="1436478"/>
            <a:ext cx="6855862" cy="456154"/>
          </a:xfrm>
          <a:prstGeom prst="rect">
            <a:avLst/>
          </a:prstGeom>
        </p:spPr>
        <p:txBody>
          <a:bodyPr anchor="t" rtlCol="false" tIns="0" lIns="0" bIns="0" rIns="0">
            <a:spAutoFit/>
          </a:bodyPr>
          <a:lstStyle/>
          <a:p>
            <a:pPr algn="ctr">
              <a:lnSpc>
                <a:spcPts val="3732"/>
              </a:lnSpc>
              <a:spcBef>
                <a:spcPct val="0"/>
              </a:spcBef>
            </a:pPr>
            <a:r>
              <a:rPr lang="en-US" sz="2666">
                <a:solidFill>
                  <a:srgbClr val="000000"/>
                </a:solidFill>
                <a:latin typeface="Roboto Slab"/>
                <a:ea typeface="Roboto Slab"/>
                <a:cs typeface="Roboto Slab"/>
                <a:sym typeface="Roboto Slab"/>
              </a:rPr>
              <a:t>Bảng 4.1. Trích xuất thông tin chung</a:t>
            </a:r>
          </a:p>
        </p:txBody>
      </p:sp>
      <p:sp>
        <p:nvSpPr>
          <p:cNvPr name="Freeform 7" id="7"/>
          <p:cNvSpPr/>
          <p:nvPr/>
        </p:nvSpPr>
        <p:spPr>
          <a:xfrm flipH="false" flipV="false" rot="-100348">
            <a:off x="15621268" y="8950961"/>
            <a:ext cx="2645536" cy="1491120"/>
          </a:xfrm>
          <a:custGeom>
            <a:avLst/>
            <a:gdLst/>
            <a:ahLst/>
            <a:cxnLst/>
            <a:rect r="r" b="b" t="t" l="l"/>
            <a:pathLst>
              <a:path h="1491120" w="2645536">
                <a:moveTo>
                  <a:pt x="0" y="0"/>
                </a:moveTo>
                <a:lnTo>
                  <a:pt x="2645536" y="0"/>
                </a:lnTo>
                <a:lnTo>
                  <a:pt x="2645536" y="1491120"/>
                </a:lnTo>
                <a:lnTo>
                  <a:pt x="0" y="14911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8" id="8"/>
          <p:cNvSpPr/>
          <p:nvPr/>
        </p:nvSpPr>
        <p:spPr>
          <a:xfrm>
            <a:off x="2762973" y="2991568"/>
            <a:ext cx="467133" cy="219619"/>
          </a:xfrm>
          <a:prstGeom prst="line">
            <a:avLst/>
          </a:prstGeom>
          <a:ln cap="flat" w="38100">
            <a:solidFill>
              <a:srgbClr val="FF3131"/>
            </a:solidFill>
            <a:prstDash val="solid"/>
            <a:headEnd type="none" len="sm" w="sm"/>
            <a:tailEnd type="none" len="sm" w="sm"/>
          </a:ln>
        </p:spPr>
      </p:sp>
      <p:sp>
        <p:nvSpPr>
          <p:cNvPr name="TextBox 9" id="9"/>
          <p:cNvSpPr txBox="true"/>
          <p:nvPr/>
        </p:nvSpPr>
        <p:spPr>
          <a:xfrm rot="0">
            <a:off x="319122" y="2626519"/>
            <a:ext cx="2443851" cy="720573"/>
          </a:xfrm>
          <a:prstGeom prst="rect">
            <a:avLst/>
          </a:prstGeom>
        </p:spPr>
        <p:txBody>
          <a:bodyPr anchor="t" rtlCol="false" tIns="0" lIns="0" bIns="0" rIns="0">
            <a:spAutoFit/>
          </a:bodyPr>
          <a:lstStyle/>
          <a:p>
            <a:pPr algn="l">
              <a:lnSpc>
                <a:spcPts val="2861"/>
              </a:lnSpc>
              <a:spcBef>
                <a:spcPct val="0"/>
              </a:spcBef>
            </a:pPr>
            <a:r>
              <a:rPr lang="en-US" sz="2300">
                <a:solidFill>
                  <a:srgbClr val="000000"/>
                </a:solidFill>
                <a:latin typeface="Canva Sans"/>
                <a:ea typeface="Canva Sans"/>
                <a:cs typeface="Canva Sans"/>
                <a:sym typeface="Canva Sans"/>
              </a:rPr>
              <a:t>Mỗi dòng là 1 chất dinh dưỡng</a:t>
            </a:r>
          </a:p>
        </p:txBody>
      </p:sp>
      <p:sp>
        <p:nvSpPr>
          <p:cNvPr name="AutoShape 10" id="10"/>
          <p:cNvSpPr/>
          <p:nvPr/>
        </p:nvSpPr>
        <p:spPr>
          <a:xfrm>
            <a:off x="2762973" y="2991568"/>
            <a:ext cx="467133" cy="1423245"/>
          </a:xfrm>
          <a:prstGeom prst="line">
            <a:avLst/>
          </a:prstGeom>
          <a:ln cap="flat" w="38100">
            <a:solidFill>
              <a:srgbClr val="FF3131"/>
            </a:solidFill>
            <a:prstDash val="solid"/>
            <a:headEnd type="none" len="sm" w="sm"/>
            <a:tailEnd type="none" len="sm" w="sm"/>
          </a:ln>
        </p:spPr>
      </p:sp>
      <p:sp>
        <p:nvSpPr>
          <p:cNvPr name="AutoShape 11" id="11"/>
          <p:cNvSpPr/>
          <p:nvPr/>
        </p:nvSpPr>
        <p:spPr>
          <a:xfrm>
            <a:off x="14527505" y="2462331"/>
            <a:ext cx="654700" cy="24917"/>
          </a:xfrm>
          <a:prstGeom prst="line">
            <a:avLst/>
          </a:prstGeom>
          <a:ln cap="flat" w="38100">
            <a:solidFill>
              <a:srgbClr val="FF3131"/>
            </a:solidFill>
            <a:prstDash val="solid"/>
            <a:headEnd type="none" len="sm" w="sm"/>
            <a:tailEnd type="none" len="sm" w="sm"/>
          </a:ln>
        </p:spPr>
      </p:sp>
      <p:sp>
        <p:nvSpPr>
          <p:cNvPr name="TextBox 12" id="12"/>
          <p:cNvSpPr txBox="true"/>
          <p:nvPr/>
        </p:nvSpPr>
        <p:spPr>
          <a:xfrm rot="0">
            <a:off x="15182206" y="2122200"/>
            <a:ext cx="2931920" cy="720573"/>
          </a:xfrm>
          <a:prstGeom prst="rect">
            <a:avLst/>
          </a:prstGeom>
        </p:spPr>
        <p:txBody>
          <a:bodyPr anchor="t" rtlCol="false" tIns="0" lIns="0" bIns="0" rIns="0">
            <a:spAutoFit/>
          </a:bodyPr>
          <a:lstStyle/>
          <a:p>
            <a:pPr algn="l">
              <a:lnSpc>
                <a:spcPts val="2861"/>
              </a:lnSpc>
              <a:spcBef>
                <a:spcPct val="0"/>
              </a:spcBef>
            </a:pPr>
            <a:r>
              <a:rPr lang="en-US" sz="2300">
                <a:solidFill>
                  <a:srgbClr val="000000"/>
                </a:solidFill>
                <a:latin typeface="Canva Sans"/>
                <a:ea typeface="Canva Sans"/>
                <a:cs typeface="Canva Sans"/>
                <a:sym typeface="Canva Sans"/>
              </a:rPr>
              <a:t>Mỗi cột là 1 thuộc tính </a:t>
            </a:r>
          </a:p>
        </p:txBody>
      </p:sp>
      <p:sp>
        <p:nvSpPr>
          <p:cNvPr name="AutoShape 13" id="13"/>
          <p:cNvSpPr/>
          <p:nvPr/>
        </p:nvSpPr>
        <p:spPr>
          <a:xfrm>
            <a:off x="2762973" y="2991568"/>
            <a:ext cx="467133" cy="2693891"/>
          </a:xfrm>
          <a:prstGeom prst="line">
            <a:avLst/>
          </a:prstGeom>
          <a:ln cap="flat" w="38100">
            <a:solidFill>
              <a:srgbClr val="FF3131"/>
            </a:solidFill>
            <a:prstDash val="solid"/>
            <a:headEnd type="none" len="sm" w="sm"/>
            <a:tailEnd type="none" len="sm" w="sm"/>
          </a:ln>
        </p:spPr>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624874">
            <a:off x="-101198" y="9472116"/>
            <a:ext cx="1693607" cy="954578"/>
          </a:xfrm>
          <a:custGeom>
            <a:avLst/>
            <a:gdLst/>
            <a:ahLst/>
            <a:cxnLst/>
            <a:rect r="r" b="b" t="t" l="l"/>
            <a:pathLst>
              <a:path h="954578" w="1693607">
                <a:moveTo>
                  <a:pt x="0" y="0"/>
                </a:moveTo>
                <a:lnTo>
                  <a:pt x="1693606" y="0"/>
                </a:lnTo>
                <a:lnTo>
                  <a:pt x="1693606" y="954579"/>
                </a:lnTo>
                <a:lnTo>
                  <a:pt x="0" y="9545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233845"/>
            <a:ext cx="8206823" cy="7921752"/>
          </a:xfrm>
          <a:prstGeom prst="rect">
            <a:avLst/>
          </a:prstGeom>
        </p:spPr>
        <p:txBody>
          <a:bodyPr anchor="t" rtlCol="false" tIns="0" lIns="0" bIns="0" rIns="0">
            <a:spAutoFit/>
          </a:bodyPr>
          <a:lstStyle/>
          <a:p>
            <a:pPr algn="l">
              <a:lnSpc>
                <a:spcPts val="5304"/>
              </a:lnSpc>
            </a:pPr>
            <a:r>
              <a:rPr lang="en-US" sz="2400" b="true">
                <a:solidFill>
                  <a:srgbClr val="000000"/>
                </a:solidFill>
                <a:latin typeface="Roboto Slab Bold"/>
                <a:ea typeface="Roboto Slab Bold"/>
                <a:cs typeface="Roboto Slab Bold"/>
                <a:sym typeface="Roboto Slab Bold"/>
              </a:rPr>
              <a:t>Nhận xét:</a:t>
            </a:r>
          </a:p>
          <a:p>
            <a:pPr algn="l" marL="518160" indent="-259080" lvl="1">
              <a:lnSpc>
                <a:spcPts val="5304"/>
              </a:lnSpc>
              <a:buFont typeface="Arial"/>
              <a:buChar char="•"/>
            </a:pPr>
            <a:r>
              <a:rPr lang="en-US" sz="2400">
                <a:solidFill>
                  <a:srgbClr val="000000"/>
                </a:solidFill>
                <a:latin typeface="Roboto Slab"/>
                <a:ea typeface="Roboto Slab"/>
                <a:cs typeface="Roboto Slab"/>
                <a:sym typeface="Roboto Slab"/>
              </a:rPr>
              <a:t>Tổng số dòng dữ liệu là </a:t>
            </a:r>
            <a:r>
              <a:rPr lang="en-US" b="true" sz="2400">
                <a:solidFill>
                  <a:srgbClr val="000000"/>
                </a:solidFill>
                <a:latin typeface="Roboto Slab Bold"/>
                <a:ea typeface="Roboto Slab Bold"/>
                <a:cs typeface="Roboto Slab Bold"/>
                <a:sym typeface="Roboto Slab Bold"/>
              </a:rPr>
              <a:t>6636 dòng</a:t>
            </a:r>
          </a:p>
          <a:p>
            <a:pPr algn="l" marL="518160" indent="-259080" lvl="1">
              <a:lnSpc>
                <a:spcPts val="5304"/>
              </a:lnSpc>
              <a:buFont typeface="Arial"/>
              <a:buChar char="•"/>
            </a:pPr>
            <a:r>
              <a:rPr lang="en-US" sz="2400">
                <a:solidFill>
                  <a:srgbClr val="000000"/>
                </a:solidFill>
                <a:latin typeface="Roboto Slab"/>
                <a:ea typeface="Roboto Slab"/>
                <a:cs typeface="Roboto Slab"/>
                <a:sym typeface="Roboto Slab"/>
              </a:rPr>
              <a:t>Có 4 cột:</a:t>
            </a:r>
          </a:p>
          <a:p>
            <a:pPr algn="l" marL="1036320" indent="-345440" lvl="2">
              <a:lnSpc>
                <a:spcPts val="5304"/>
              </a:lnSpc>
              <a:buFont typeface="Arial"/>
              <a:buChar char="⚬"/>
            </a:pPr>
            <a:r>
              <a:rPr lang="en-US" b="true" sz="2400">
                <a:solidFill>
                  <a:srgbClr val="000000"/>
                </a:solidFill>
                <a:latin typeface="Roboto Slab Bold"/>
                <a:ea typeface="Roboto Slab Bold"/>
                <a:cs typeface="Roboto Slab Bold"/>
                <a:sym typeface="Roboto Slab Bold"/>
              </a:rPr>
              <a:t>description:</a:t>
            </a:r>
            <a:r>
              <a:rPr lang="en-US" sz="2400">
                <a:solidFill>
                  <a:srgbClr val="000000"/>
                </a:solidFill>
                <a:latin typeface="Roboto Slab"/>
                <a:ea typeface="Roboto Slab"/>
                <a:cs typeface="Roboto Slab"/>
                <a:sym typeface="Roboto Slab"/>
              </a:rPr>
              <a:t> tên thực phẩm, không thiếu dữ liệu (6636 non-null)</a:t>
            </a:r>
          </a:p>
          <a:p>
            <a:pPr algn="l" marL="1036320" indent="-345440" lvl="2">
              <a:lnSpc>
                <a:spcPts val="5304"/>
              </a:lnSpc>
              <a:buFont typeface="Arial"/>
              <a:buChar char="⚬"/>
            </a:pPr>
            <a:r>
              <a:rPr lang="en-US" b="true" sz="2400">
                <a:solidFill>
                  <a:srgbClr val="000000"/>
                </a:solidFill>
                <a:latin typeface="Roboto Slab Bold"/>
                <a:ea typeface="Roboto Slab Bold"/>
                <a:cs typeface="Roboto Slab Bold"/>
                <a:sym typeface="Roboto Slab Bold"/>
              </a:rPr>
              <a:t>group:</a:t>
            </a:r>
            <a:r>
              <a:rPr lang="en-US" sz="2400">
                <a:solidFill>
                  <a:srgbClr val="000000"/>
                </a:solidFill>
                <a:latin typeface="Roboto Slab"/>
                <a:ea typeface="Roboto Slab"/>
                <a:cs typeface="Roboto Slab"/>
                <a:sym typeface="Roboto Slab"/>
              </a:rPr>
              <a:t> nhóm thực phẩm, cũng đầy đủ.</a:t>
            </a:r>
          </a:p>
          <a:p>
            <a:pPr algn="l" marL="1036320" indent="-345440" lvl="2">
              <a:lnSpc>
                <a:spcPts val="5304"/>
              </a:lnSpc>
              <a:buFont typeface="Arial"/>
              <a:buChar char="⚬"/>
            </a:pPr>
            <a:r>
              <a:rPr lang="en-US" b="true" sz="2400">
                <a:solidFill>
                  <a:srgbClr val="000000"/>
                </a:solidFill>
                <a:latin typeface="Roboto Slab Bold"/>
                <a:ea typeface="Roboto Slab Bold"/>
                <a:cs typeface="Roboto Slab Bold"/>
                <a:sym typeface="Roboto Slab Bold"/>
              </a:rPr>
              <a:t>id:</a:t>
            </a:r>
            <a:r>
              <a:rPr lang="en-US" sz="2400">
                <a:solidFill>
                  <a:srgbClr val="000000"/>
                </a:solidFill>
                <a:latin typeface="Roboto Slab"/>
                <a:ea typeface="Roboto Slab"/>
                <a:cs typeface="Roboto Slab"/>
                <a:sym typeface="Roboto Slab"/>
              </a:rPr>
              <a:t> mã số định danh, kiểu số nguyên (int64).</a:t>
            </a:r>
          </a:p>
          <a:p>
            <a:pPr algn="l" marL="1036320" indent="-345440" lvl="2">
              <a:lnSpc>
                <a:spcPts val="5304"/>
              </a:lnSpc>
              <a:buFont typeface="Arial"/>
              <a:buChar char="⚬"/>
            </a:pPr>
            <a:r>
              <a:rPr lang="en-US" b="true" sz="2400">
                <a:solidFill>
                  <a:srgbClr val="000000"/>
                </a:solidFill>
                <a:latin typeface="Roboto Slab Bold"/>
                <a:ea typeface="Roboto Slab Bold"/>
                <a:cs typeface="Roboto Slab Bold"/>
                <a:sym typeface="Roboto Slab Bold"/>
              </a:rPr>
              <a:t>manufacturer: </a:t>
            </a:r>
            <a:r>
              <a:rPr lang="en-US" sz="2400">
                <a:solidFill>
                  <a:srgbClr val="000000"/>
                </a:solidFill>
                <a:latin typeface="Roboto Slab"/>
                <a:ea typeface="Roboto Slab"/>
                <a:cs typeface="Roboto Slab"/>
                <a:sym typeface="Roboto Slab"/>
              </a:rPr>
              <a:t>tên nhà sản xuất, chỉ có 5,195 giá trị, tức là còn thiếu 1,441 dòng =&gt; Điều này thường xảy ra khi một số thực phẩm không ghi rõ nhà sản xuất trong cơ sở dữ liệu.</a:t>
            </a:r>
          </a:p>
          <a:p>
            <a:pPr algn="l">
              <a:lnSpc>
                <a:spcPts val="5304"/>
              </a:lnSpc>
            </a:pPr>
          </a:p>
        </p:txBody>
      </p:sp>
      <p:sp>
        <p:nvSpPr>
          <p:cNvPr name="Freeform 4" id="4"/>
          <p:cNvSpPr/>
          <p:nvPr/>
        </p:nvSpPr>
        <p:spPr>
          <a:xfrm flipH="false" flipV="false" rot="0">
            <a:off x="8993825" y="1028700"/>
            <a:ext cx="9144000" cy="8281787"/>
          </a:xfrm>
          <a:custGeom>
            <a:avLst/>
            <a:gdLst/>
            <a:ahLst/>
            <a:cxnLst/>
            <a:rect r="r" b="b" t="t" l="l"/>
            <a:pathLst>
              <a:path h="8281787" w="9144000">
                <a:moveTo>
                  <a:pt x="0" y="0"/>
                </a:moveTo>
                <a:lnTo>
                  <a:pt x="9144000" y="0"/>
                </a:lnTo>
                <a:lnTo>
                  <a:pt x="9144000" y="8281787"/>
                </a:lnTo>
                <a:lnTo>
                  <a:pt x="0" y="8281787"/>
                </a:lnTo>
                <a:lnTo>
                  <a:pt x="0" y="0"/>
                </a:lnTo>
                <a:close/>
              </a:path>
            </a:pathLst>
          </a:custGeom>
          <a:blipFill>
            <a:blip r:embed="rId4"/>
            <a:stretch>
              <a:fillRect l="0" t="0" r="0" b="0"/>
            </a:stretch>
          </a:blipFill>
        </p:spPr>
      </p:sp>
      <p:sp>
        <p:nvSpPr>
          <p:cNvPr name="Freeform 5" id="5"/>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028700" y="403755"/>
            <a:ext cx="7273097" cy="1798372"/>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USDA Food Database</a:t>
            </a:r>
          </a:p>
        </p:txBody>
      </p:sp>
      <p:sp>
        <p:nvSpPr>
          <p:cNvPr name="TextBox 7" id="7"/>
          <p:cNvSpPr txBox="true"/>
          <p:nvPr/>
        </p:nvSpPr>
        <p:spPr>
          <a:xfrm rot="0">
            <a:off x="10690607" y="9493251"/>
            <a:ext cx="6855862" cy="456154"/>
          </a:xfrm>
          <a:prstGeom prst="rect">
            <a:avLst/>
          </a:prstGeom>
        </p:spPr>
        <p:txBody>
          <a:bodyPr anchor="t" rtlCol="false" tIns="0" lIns="0" bIns="0" rIns="0">
            <a:spAutoFit/>
          </a:bodyPr>
          <a:lstStyle/>
          <a:p>
            <a:pPr algn="ctr">
              <a:lnSpc>
                <a:spcPts val="3732"/>
              </a:lnSpc>
              <a:spcBef>
                <a:spcPct val="0"/>
              </a:spcBef>
            </a:pPr>
            <a:r>
              <a:rPr lang="en-US" sz="2666">
                <a:solidFill>
                  <a:srgbClr val="000000"/>
                </a:solidFill>
                <a:latin typeface="Roboto Slab"/>
                <a:ea typeface="Roboto Slab"/>
                <a:cs typeface="Roboto Slab"/>
                <a:sym typeface="Roboto Slab"/>
              </a:rPr>
              <a:t>Hình 4.2. Thông tin bộ dữ liệu</a:t>
            </a:r>
          </a:p>
        </p:txBody>
      </p:sp>
      <p:sp>
        <p:nvSpPr>
          <p:cNvPr name="TextBox 8" id="8"/>
          <p:cNvSpPr txBox="true"/>
          <p:nvPr/>
        </p:nvSpPr>
        <p:spPr>
          <a:xfrm rot="0">
            <a:off x="8307618" y="9575802"/>
            <a:ext cx="2735792" cy="373604"/>
          </a:xfrm>
          <a:prstGeom prst="rect">
            <a:avLst/>
          </a:prstGeom>
        </p:spPr>
        <p:txBody>
          <a:bodyPr anchor="t" rtlCol="false" tIns="0" lIns="0" bIns="0" rIns="0">
            <a:spAutoFit/>
          </a:bodyPr>
          <a:lstStyle/>
          <a:p>
            <a:pPr algn="ctr">
              <a:lnSpc>
                <a:spcPts val="3032"/>
              </a:lnSpc>
              <a:spcBef>
                <a:spcPct val="0"/>
              </a:spcBef>
            </a:pPr>
            <a:r>
              <a:rPr lang="en-US" b="true" sz="2166">
                <a:solidFill>
                  <a:srgbClr val="5B7ABE"/>
                </a:solidFill>
                <a:latin typeface="Roboto Slab Bold"/>
                <a:ea typeface="Roboto Slab Bold"/>
                <a:cs typeface="Roboto Slab Bold"/>
                <a:sym typeface="Roboto Slab Bold"/>
              </a:rPr>
              <a:t>Xử lý dữ liệu bị thiếu</a:t>
            </a:r>
          </a:p>
        </p:txBody>
      </p:sp>
      <p:sp>
        <p:nvSpPr>
          <p:cNvPr name="AutoShape 9" id="9"/>
          <p:cNvSpPr/>
          <p:nvPr/>
        </p:nvSpPr>
        <p:spPr>
          <a:xfrm flipV="true">
            <a:off x="9675514" y="7652847"/>
            <a:ext cx="4443024" cy="1970580"/>
          </a:xfrm>
          <a:prstGeom prst="line">
            <a:avLst/>
          </a:prstGeom>
          <a:ln cap="flat" w="38100">
            <a:solidFill>
              <a:srgbClr val="FF3131"/>
            </a:solidFill>
            <a:prstDash val="solid"/>
            <a:headEnd type="none" len="sm" w="sm"/>
            <a:tailEnd type="arrow" len="sm" w="med"/>
          </a:ln>
        </p:spPr>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24737">
            <a:off x="-660359" y="9134366"/>
            <a:ext cx="3378119" cy="1904030"/>
          </a:xfrm>
          <a:custGeom>
            <a:avLst/>
            <a:gdLst/>
            <a:ahLst/>
            <a:cxnLst/>
            <a:rect r="r" b="b" t="t" l="l"/>
            <a:pathLst>
              <a:path h="1904030" w="3378119">
                <a:moveTo>
                  <a:pt x="0" y="0"/>
                </a:moveTo>
                <a:lnTo>
                  <a:pt x="3378118" y="0"/>
                </a:lnTo>
                <a:lnTo>
                  <a:pt x="3378118" y="1904031"/>
                </a:lnTo>
                <a:lnTo>
                  <a:pt x="0" y="19040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6291831" y="8795880"/>
            <a:ext cx="2645536" cy="1491120"/>
          </a:xfrm>
          <a:custGeom>
            <a:avLst/>
            <a:gdLst/>
            <a:ahLst/>
            <a:cxnLst/>
            <a:rect r="r" b="b" t="t" l="l"/>
            <a:pathLst>
              <a:path h="1491120" w="2645536">
                <a:moveTo>
                  <a:pt x="2645536" y="0"/>
                </a:moveTo>
                <a:lnTo>
                  <a:pt x="0" y="0"/>
                </a:lnTo>
                <a:lnTo>
                  <a:pt x="0" y="1491120"/>
                </a:lnTo>
                <a:lnTo>
                  <a:pt x="2645536" y="1491120"/>
                </a:lnTo>
                <a:lnTo>
                  <a:pt x="264553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772005" y="1492949"/>
            <a:ext cx="13011861" cy="6793804"/>
          </a:xfrm>
          <a:custGeom>
            <a:avLst/>
            <a:gdLst/>
            <a:ahLst/>
            <a:cxnLst/>
            <a:rect r="r" b="b" t="t" l="l"/>
            <a:pathLst>
              <a:path h="6793804" w="13011861">
                <a:moveTo>
                  <a:pt x="0" y="0"/>
                </a:moveTo>
                <a:lnTo>
                  <a:pt x="13011862" y="0"/>
                </a:lnTo>
                <a:lnTo>
                  <a:pt x="13011862" y="6793804"/>
                </a:lnTo>
                <a:lnTo>
                  <a:pt x="0" y="6793804"/>
                </a:lnTo>
                <a:lnTo>
                  <a:pt x="0" y="0"/>
                </a:lnTo>
                <a:close/>
              </a:path>
            </a:pathLst>
          </a:custGeom>
          <a:blipFill>
            <a:blip r:embed="rId6"/>
            <a:stretch>
              <a:fillRect l="0" t="0" r="0" b="0"/>
            </a:stretch>
          </a:blipFill>
        </p:spPr>
      </p:sp>
      <p:sp>
        <p:nvSpPr>
          <p:cNvPr name="TextBox 6" id="6"/>
          <p:cNvSpPr txBox="true"/>
          <p:nvPr/>
        </p:nvSpPr>
        <p:spPr>
          <a:xfrm rot="0">
            <a:off x="1028700" y="403755"/>
            <a:ext cx="8249236"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USDA Food Database</a:t>
            </a:r>
          </a:p>
        </p:txBody>
      </p:sp>
      <p:sp>
        <p:nvSpPr>
          <p:cNvPr name="TextBox 7" id="7"/>
          <p:cNvSpPr txBox="true"/>
          <p:nvPr/>
        </p:nvSpPr>
        <p:spPr>
          <a:xfrm rot="0">
            <a:off x="4629832" y="8643480"/>
            <a:ext cx="9777524" cy="967703"/>
          </a:xfrm>
          <a:prstGeom prst="rect">
            <a:avLst/>
          </a:prstGeom>
        </p:spPr>
        <p:txBody>
          <a:bodyPr anchor="t" rtlCol="false" tIns="0" lIns="0" bIns="0" rIns="0">
            <a:spAutoFit/>
          </a:bodyPr>
          <a:lstStyle/>
          <a:p>
            <a:pPr algn="ctr">
              <a:lnSpc>
                <a:spcPts val="3925"/>
              </a:lnSpc>
              <a:spcBef>
                <a:spcPct val="0"/>
              </a:spcBef>
            </a:pPr>
            <a:r>
              <a:rPr lang="en-US" sz="2804">
                <a:solidFill>
                  <a:srgbClr val="000000"/>
                </a:solidFill>
                <a:latin typeface="Roboto Slab"/>
                <a:ea typeface="Roboto Slab"/>
                <a:cs typeface="Roboto Slab"/>
                <a:sym typeface="Roboto Slab"/>
              </a:rPr>
              <a:t>Hình 4.3. Biểu đồ so sánh hàm lượng kẽm trung bình giữa các nhóm thực phẩm</a:t>
            </a:r>
          </a:p>
        </p:txBody>
      </p:sp>
      <p:sp>
        <p:nvSpPr>
          <p:cNvPr name="TextBox 8" id="8"/>
          <p:cNvSpPr txBox="true"/>
          <p:nvPr/>
        </p:nvSpPr>
        <p:spPr>
          <a:xfrm rot="0">
            <a:off x="451193" y="1680224"/>
            <a:ext cx="2320812" cy="720573"/>
          </a:xfrm>
          <a:prstGeom prst="rect">
            <a:avLst/>
          </a:prstGeom>
        </p:spPr>
        <p:txBody>
          <a:bodyPr anchor="t" rtlCol="false" tIns="0" lIns="0" bIns="0" rIns="0">
            <a:spAutoFit/>
          </a:bodyPr>
          <a:lstStyle/>
          <a:p>
            <a:pPr algn="l">
              <a:lnSpc>
                <a:spcPts val="2861"/>
              </a:lnSpc>
              <a:spcBef>
                <a:spcPct val="0"/>
              </a:spcBef>
            </a:pPr>
            <a:r>
              <a:rPr lang="en-US" sz="2300">
                <a:solidFill>
                  <a:srgbClr val="000000"/>
                </a:solidFill>
                <a:latin typeface="Canva Sans"/>
                <a:ea typeface="Canva Sans"/>
                <a:cs typeface="Canva Sans"/>
                <a:sym typeface="Canva Sans"/>
              </a:rPr>
              <a:t>Nguồn cung cấp kẽm tốt</a:t>
            </a:r>
          </a:p>
        </p:txBody>
      </p:sp>
      <p:sp>
        <p:nvSpPr>
          <p:cNvPr name="AutoShape 9" id="9"/>
          <p:cNvSpPr/>
          <p:nvPr/>
        </p:nvSpPr>
        <p:spPr>
          <a:xfrm flipV="true">
            <a:off x="2772005" y="1689749"/>
            <a:ext cx="2890100" cy="355524"/>
          </a:xfrm>
          <a:prstGeom prst="line">
            <a:avLst/>
          </a:prstGeom>
          <a:ln cap="flat" w="38100">
            <a:solidFill>
              <a:srgbClr val="FF3131"/>
            </a:solidFill>
            <a:prstDash val="solid"/>
            <a:headEnd type="none" len="sm" w="sm"/>
            <a:tailEnd type="arrow" len="sm" w="med"/>
          </a:ln>
        </p:spPr>
      </p:sp>
      <p:sp>
        <p:nvSpPr>
          <p:cNvPr name="TextBox 10" id="10"/>
          <p:cNvSpPr txBox="true"/>
          <p:nvPr/>
        </p:nvSpPr>
        <p:spPr>
          <a:xfrm rot="0">
            <a:off x="451193" y="7260323"/>
            <a:ext cx="2490691" cy="1135604"/>
          </a:xfrm>
          <a:prstGeom prst="rect">
            <a:avLst/>
          </a:prstGeom>
        </p:spPr>
        <p:txBody>
          <a:bodyPr anchor="t" rtlCol="false" tIns="0" lIns="0" bIns="0" rIns="0">
            <a:spAutoFit/>
          </a:bodyPr>
          <a:lstStyle/>
          <a:p>
            <a:pPr algn="l">
              <a:lnSpc>
                <a:spcPts val="3032"/>
              </a:lnSpc>
              <a:spcBef>
                <a:spcPct val="0"/>
              </a:spcBef>
            </a:pPr>
            <a:r>
              <a:rPr lang="en-US" sz="2166">
                <a:solidFill>
                  <a:srgbClr val="000000"/>
                </a:solidFill>
                <a:latin typeface="Roboto Slab"/>
                <a:ea typeface="Roboto Slab"/>
                <a:cs typeface="Roboto Slab"/>
                <a:sym typeface="Roboto Slab"/>
              </a:rPr>
              <a:t>Khô</a:t>
            </a:r>
            <a:r>
              <a:rPr lang="en-US" sz="2166">
                <a:solidFill>
                  <a:srgbClr val="000000"/>
                </a:solidFill>
                <a:latin typeface="Roboto Slab"/>
                <a:ea typeface="Roboto Slab"/>
                <a:cs typeface="Roboto Slab"/>
                <a:sym typeface="Roboto Slab"/>
              </a:rPr>
              <a:t>ng phải nguồn kẽm lý tưởng</a:t>
            </a:r>
          </a:p>
          <a:p>
            <a:pPr algn="ctr">
              <a:lnSpc>
                <a:spcPts val="3032"/>
              </a:lnSpc>
              <a:spcBef>
                <a:spcPct val="0"/>
              </a:spcBef>
            </a:pPr>
          </a:p>
        </p:txBody>
      </p:sp>
      <p:sp>
        <p:nvSpPr>
          <p:cNvPr name="AutoShape 11" id="11"/>
          <p:cNvSpPr/>
          <p:nvPr/>
        </p:nvSpPr>
        <p:spPr>
          <a:xfrm flipV="true">
            <a:off x="2941884" y="7661437"/>
            <a:ext cx="2892425" cy="190500"/>
          </a:xfrm>
          <a:prstGeom prst="line">
            <a:avLst/>
          </a:prstGeom>
          <a:ln cap="flat" w="38100">
            <a:solidFill>
              <a:srgbClr val="FF3131"/>
            </a:solidFill>
            <a:prstDash val="solid"/>
            <a:headEnd type="none" len="sm" w="sm"/>
            <a:tailEnd type="arrow" len="sm" w="med"/>
          </a:ln>
        </p:spPr>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2058965" y="3875720"/>
            <a:ext cx="5936813" cy="1029310"/>
          </a:xfrm>
          <a:prstGeom prst="rect">
            <a:avLst/>
          </a:prstGeom>
        </p:spPr>
        <p:txBody>
          <a:bodyPr anchor="t" rtlCol="false" tIns="0" lIns="0" bIns="0" rIns="0">
            <a:spAutoFit/>
          </a:bodyPr>
          <a:lstStyle/>
          <a:p>
            <a:pPr algn="l">
              <a:lnSpc>
                <a:spcPts val="4105"/>
              </a:lnSpc>
            </a:pPr>
            <a:r>
              <a:rPr lang="en-US" b="true" sz="3299">
                <a:solidFill>
                  <a:srgbClr val="2D2261"/>
                </a:solidFill>
                <a:latin typeface="Canva Sans Bold"/>
                <a:ea typeface="Canva Sans Bold"/>
                <a:cs typeface="Canva Sans Bold"/>
                <a:sym typeface="Canva Sans Bold"/>
              </a:rPr>
              <a:t>Phân tích Nghề nghiệp và Nhà tài trợ</a:t>
            </a:r>
          </a:p>
        </p:txBody>
      </p:sp>
      <p:grpSp>
        <p:nvGrpSpPr>
          <p:cNvPr name="Group 3" id="3"/>
          <p:cNvGrpSpPr/>
          <p:nvPr/>
        </p:nvGrpSpPr>
        <p:grpSpPr>
          <a:xfrm rot="0">
            <a:off x="520269" y="2240044"/>
            <a:ext cx="1381570" cy="1381570"/>
            <a:chOff x="0" y="0"/>
            <a:chExt cx="1842094" cy="1842094"/>
          </a:xfrm>
        </p:grpSpPr>
        <p:sp>
          <p:nvSpPr>
            <p:cNvPr name="Freeform 4" id="4"/>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234714" y="234714"/>
              <a:ext cx="1372665" cy="13726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8" id="8"/>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01</a:t>
              </a:r>
            </a:p>
          </p:txBody>
        </p:sp>
      </p:grpSp>
      <p:sp>
        <p:nvSpPr>
          <p:cNvPr name="TextBox 9" id="9"/>
          <p:cNvSpPr txBox="true"/>
          <p:nvPr/>
        </p:nvSpPr>
        <p:spPr>
          <a:xfrm rot="0">
            <a:off x="2058965" y="5571540"/>
            <a:ext cx="12706739"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Canva Sans Bold"/>
                <a:ea typeface="Canva Sans Bold"/>
                <a:cs typeface="Canva Sans Bold"/>
                <a:sym typeface="Canva Sans Bold"/>
              </a:rPr>
              <a:t>Phân tích Số tiền Đóng góp</a:t>
            </a:r>
          </a:p>
        </p:txBody>
      </p:sp>
      <p:grpSp>
        <p:nvGrpSpPr>
          <p:cNvPr name="Group 10" id="10"/>
          <p:cNvGrpSpPr/>
          <p:nvPr/>
        </p:nvGrpSpPr>
        <p:grpSpPr>
          <a:xfrm rot="0">
            <a:off x="520269" y="3621614"/>
            <a:ext cx="1381570" cy="1381570"/>
            <a:chOff x="0" y="0"/>
            <a:chExt cx="1842094" cy="1842094"/>
          </a:xfrm>
        </p:grpSpPr>
        <p:sp>
          <p:nvSpPr>
            <p:cNvPr name="Freeform 11" id="11"/>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234714" y="234714"/>
              <a:ext cx="1372665" cy="137266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15" id="15"/>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02</a:t>
              </a:r>
            </a:p>
          </p:txBody>
        </p:sp>
      </p:grpSp>
      <p:sp>
        <p:nvSpPr>
          <p:cNvPr name="TextBox 16" id="16"/>
          <p:cNvSpPr txBox="true"/>
          <p:nvPr/>
        </p:nvSpPr>
        <p:spPr>
          <a:xfrm rot="0">
            <a:off x="2058965" y="6753010"/>
            <a:ext cx="7776459" cy="514960"/>
          </a:xfrm>
          <a:prstGeom prst="rect">
            <a:avLst/>
          </a:prstGeom>
        </p:spPr>
        <p:txBody>
          <a:bodyPr anchor="t" rtlCol="false" tIns="0" lIns="0" bIns="0" rIns="0">
            <a:spAutoFit/>
          </a:bodyPr>
          <a:lstStyle/>
          <a:p>
            <a:pPr algn="l">
              <a:lnSpc>
                <a:spcPts val="4105"/>
              </a:lnSpc>
            </a:pPr>
            <a:r>
              <a:rPr lang="en-US" b="true" sz="3299">
                <a:solidFill>
                  <a:srgbClr val="2D2261"/>
                </a:solidFill>
                <a:latin typeface="Canva Sans Bold"/>
                <a:ea typeface="Canva Sans Bold"/>
                <a:cs typeface="Canva Sans Bold"/>
                <a:sym typeface="Canva Sans Bold"/>
              </a:rPr>
              <a:t>Phân tích Đóng góp theo Thời gian</a:t>
            </a:r>
          </a:p>
        </p:txBody>
      </p:sp>
      <p:grpSp>
        <p:nvGrpSpPr>
          <p:cNvPr name="Group 17" id="17"/>
          <p:cNvGrpSpPr/>
          <p:nvPr/>
        </p:nvGrpSpPr>
        <p:grpSpPr>
          <a:xfrm rot="0">
            <a:off x="520269" y="5070351"/>
            <a:ext cx="1381570" cy="1381570"/>
            <a:chOff x="0" y="0"/>
            <a:chExt cx="1842094" cy="1842094"/>
          </a:xfrm>
        </p:grpSpPr>
        <p:sp>
          <p:nvSpPr>
            <p:cNvPr name="Freeform 18" id="18"/>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0">
              <a:off x="234714" y="234714"/>
              <a:ext cx="1372665" cy="137266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22" id="22"/>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03</a:t>
              </a:r>
            </a:p>
          </p:txBody>
        </p:sp>
      </p:grpSp>
      <p:grpSp>
        <p:nvGrpSpPr>
          <p:cNvPr name="Group 23" id="23"/>
          <p:cNvGrpSpPr/>
          <p:nvPr/>
        </p:nvGrpSpPr>
        <p:grpSpPr>
          <a:xfrm rot="0">
            <a:off x="520269" y="6509072"/>
            <a:ext cx="1381570" cy="1381570"/>
            <a:chOff x="0" y="0"/>
            <a:chExt cx="1842094" cy="1842094"/>
          </a:xfrm>
        </p:grpSpPr>
        <p:sp>
          <p:nvSpPr>
            <p:cNvPr name="Freeform 24" id="24"/>
            <p:cNvSpPr/>
            <p:nvPr/>
          </p:nvSpPr>
          <p:spPr>
            <a:xfrm flipH="false" flipV="false" rot="0">
              <a:off x="0" y="0"/>
              <a:ext cx="1842094" cy="1842094"/>
            </a:xfrm>
            <a:custGeom>
              <a:avLst/>
              <a:gdLst/>
              <a:ahLst/>
              <a:cxnLst/>
              <a:rect r="r" b="b" t="t" l="l"/>
              <a:pathLst>
                <a:path h="1842094" w="1842094">
                  <a:moveTo>
                    <a:pt x="0" y="0"/>
                  </a:moveTo>
                  <a:lnTo>
                    <a:pt x="1842094" y="0"/>
                  </a:lnTo>
                  <a:lnTo>
                    <a:pt x="1842094" y="1842094"/>
                  </a:lnTo>
                  <a:lnTo>
                    <a:pt x="0" y="1842094"/>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25" id="25"/>
            <p:cNvGrpSpPr/>
            <p:nvPr/>
          </p:nvGrpSpPr>
          <p:grpSpPr>
            <a:xfrm rot="0">
              <a:off x="234714" y="234714"/>
              <a:ext cx="1372665" cy="137266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TextBox 28" id="28"/>
            <p:cNvSpPr txBox="true"/>
            <p:nvPr/>
          </p:nvSpPr>
          <p:spPr>
            <a:xfrm rot="0">
              <a:off x="281163" y="586893"/>
              <a:ext cx="1279767" cy="658783"/>
            </a:xfrm>
            <a:prstGeom prst="rect">
              <a:avLst/>
            </a:prstGeom>
          </p:spPr>
          <p:txBody>
            <a:bodyPr anchor="t" rtlCol="false" tIns="0" lIns="0" bIns="0" rIns="0">
              <a:spAutoFit/>
            </a:bodyPr>
            <a:lstStyle/>
            <a:p>
              <a:pPr algn="ctr">
                <a:lnSpc>
                  <a:spcPts val="3980"/>
                </a:lnSpc>
              </a:pPr>
              <a:r>
                <a:rPr lang="en-US" b="true" sz="3199">
                  <a:solidFill>
                    <a:srgbClr val="2D2261"/>
                  </a:solidFill>
                  <a:latin typeface="Canva Sans Bold"/>
                  <a:ea typeface="Canva Sans Bold"/>
                  <a:cs typeface="Canva Sans Bold"/>
                  <a:sym typeface="Canva Sans Bold"/>
                </a:rPr>
                <a:t>04</a:t>
              </a:r>
            </a:p>
          </p:txBody>
        </p:sp>
      </p:grpSp>
      <p:sp>
        <p:nvSpPr>
          <p:cNvPr name="TextBox 29" id="29"/>
          <p:cNvSpPr txBox="true"/>
          <p:nvPr/>
        </p:nvSpPr>
        <p:spPr>
          <a:xfrm rot="0">
            <a:off x="1930698" y="2592304"/>
            <a:ext cx="7213302" cy="1029310"/>
          </a:xfrm>
          <a:prstGeom prst="rect">
            <a:avLst/>
          </a:prstGeom>
        </p:spPr>
        <p:txBody>
          <a:bodyPr anchor="t" rtlCol="false" tIns="0" lIns="0" bIns="0" rIns="0">
            <a:spAutoFit/>
          </a:bodyPr>
          <a:lstStyle/>
          <a:p>
            <a:pPr algn="l">
              <a:lnSpc>
                <a:spcPts val="4105"/>
              </a:lnSpc>
            </a:pPr>
            <a:r>
              <a:rPr lang="en-US" sz="3299" b="true">
                <a:solidFill>
                  <a:srgbClr val="2D2261"/>
                </a:solidFill>
                <a:latin typeface="Canva Sans Bold"/>
                <a:ea typeface="Canva Sans Bold"/>
                <a:cs typeface="Canva Sans Bold"/>
                <a:sym typeface="Canva Sans Bold"/>
              </a:rPr>
              <a:t>Giới thiệu về Dữ liệu và Tải dữ liệu</a:t>
            </a:r>
          </a:p>
          <a:p>
            <a:pPr algn="l">
              <a:lnSpc>
                <a:spcPts val="4105"/>
              </a:lnSpc>
            </a:pPr>
          </a:p>
        </p:txBody>
      </p:sp>
      <p:sp>
        <p:nvSpPr>
          <p:cNvPr name="TextBox 30" id="30"/>
          <p:cNvSpPr txBox="true"/>
          <p:nvPr/>
        </p:nvSpPr>
        <p:spPr>
          <a:xfrm rot="0">
            <a:off x="1622126" y="1650214"/>
            <a:ext cx="10918083" cy="799215"/>
          </a:xfrm>
          <a:prstGeom prst="rect">
            <a:avLst/>
          </a:prstGeom>
        </p:spPr>
        <p:txBody>
          <a:bodyPr anchor="t" rtlCol="false" tIns="0" lIns="0" bIns="0" rIns="0">
            <a:spAutoFit/>
          </a:bodyPr>
          <a:lstStyle/>
          <a:p>
            <a:pPr algn="l">
              <a:lnSpc>
                <a:spcPts val="6543"/>
              </a:lnSpc>
            </a:pPr>
            <a:r>
              <a:rPr lang="en-US" sz="4673">
                <a:solidFill>
                  <a:srgbClr val="5B7ABE"/>
                </a:solidFill>
                <a:latin typeface="Canva Sans"/>
                <a:ea typeface="Canva Sans"/>
                <a:cs typeface="Canva Sans"/>
                <a:sym typeface="Canva Sans"/>
              </a:rPr>
              <a:t>(Tổng hợp dữ liệu lớn)</a:t>
            </a:r>
          </a:p>
        </p:txBody>
      </p:sp>
      <p:sp>
        <p:nvSpPr>
          <p:cNvPr name="TextBox 31" id="31"/>
          <p:cNvSpPr txBox="true"/>
          <p:nvPr/>
        </p:nvSpPr>
        <p:spPr>
          <a:xfrm rot="0">
            <a:off x="1622126" y="19464"/>
            <a:ext cx="12747304" cy="1798372"/>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05. 2012 Federal Election Commission Database</a:t>
            </a:r>
          </a:p>
        </p:txBody>
      </p:sp>
      <p:sp>
        <p:nvSpPr>
          <p:cNvPr name="Freeform 32" id="32"/>
          <p:cNvSpPr/>
          <p:nvPr/>
        </p:nvSpPr>
        <p:spPr>
          <a:xfrm flipH="false" flipV="false" rot="1318083">
            <a:off x="12993540" y="-2095015"/>
            <a:ext cx="6727323" cy="4586811"/>
          </a:xfrm>
          <a:custGeom>
            <a:avLst/>
            <a:gdLst/>
            <a:ahLst/>
            <a:cxnLst/>
            <a:rect r="r" b="b" t="t" l="l"/>
            <a:pathLst>
              <a:path h="4586811" w="6727323">
                <a:moveTo>
                  <a:pt x="0" y="0"/>
                </a:moveTo>
                <a:lnTo>
                  <a:pt x="6727323" y="0"/>
                </a:lnTo>
                <a:lnTo>
                  <a:pt x="6727323" y="4586812"/>
                </a:lnTo>
                <a:lnTo>
                  <a:pt x="0" y="4586812"/>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2258869">
            <a:off x="-1671515" y="8673251"/>
            <a:ext cx="6119337" cy="5184747"/>
          </a:xfrm>
          <a:custGeom>
            <a:avLst/>
            <a:gdLst/>
            <a:ahLst/>
            <a:cxnLst/>
            <a:rect r="r" b="b" t="t" l="l"/>
            <a:pathLst>
              <a:path h="5184747" w="6119337">
                <a:moveTo>
                  <a:pt x="0" y="0"/>
                </a:moveTo>
                <a:lnTo>
                  <a:pt x="6119337" y="0"/>
                </a:lnTo>
                <a:lnTo>
                  <a:pt x="6119337" y="5184747"/>
                </a:lnTo>
                <a:lnTo>
                  <a:pt x="0" y="5184747"/>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226878">
            <a:off x="-318272" y="245460"/>
            <a:ext cx="1677082" cy="945264"/>
          </a:xfrm>
          <a:custGeom>
            <a:avLst/>
            <a:gdLst/>
            <a:ahLst/>
            <a:cxnLst/>
            <a:rect r="r" b="b" t="t" l="l"/>
            <a:pathLst>
              <a:path h="945264" w="1677082">
                <a:moveTo>
                  <a:pt x="0" y="0"/>
                </a:moveTo>
                <a:lnTo>
                  <a:pt x="1677082" y="0"/>
                </a:lnTo>
                <a:lnTo>
                  <a:pt x="1677082" y="945264"/>
                </a:lnTo>
                <a:lnTo>
                  <a:pt x="0" y="9452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5" id="35"/>
          <p:cNvSpPr/>
          <p:nvPr/>
        </p:nvSpPr>
        <p:spPr>
          <a:xfrm flipH="false" flipV="false" rot="1175026">
            <a:off x="16169808" y="7459931"/>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624874">
            <a:off x="13851249" y="8709116"/>
            <a:ext cx="4201198" cy="2367948"/>
          </a:xfrm>
          <a:custGeom>
            <a:avLst/>
            <a:gdLst/>
            <a:ahLst/>
            <a:cxnLst/>
            <a:rect r="r" b="b" t="t" l="l"/>
            <a:pathLst>
              <a:path h="2367948" w="4201198">
                <a:moveTo>
                  <a:pt x="0" y="0"/>
                </a:moveTo>
                <a:lnTo>
                  <a:pt x="4201198" y="0"/>
                </a:lnTo>
                <a:lnTo>
                  <a:pt x="4201198" y="2367948"/>
                </a:lnTo>
                <a:lnTo>
                  <a:pt x="0" y="2367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03755"/>
            <a:ext cx="16230600"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2012 Federal Election Commission Database</a:t>
            </a:r>
          </a:p>
        </p:txBody>
      </p:sp>
      <p:sp>
        <p:nvSpPr>
          <p:cNvPr name="TextBox 4" id="4"/>
          <p:cNvSpPr txBox="true"/>
          <p:nvPr/>
        </p:nvSpPr>
        <p:spPr>
          <a:xfrm rot="0">
            <a:off x="893954" y="2160830"/>
            <a:ext cx="17077144" cy="7481834"/>
          </a:xfrm>
          <a:prstGeom prst="rect">
            <a:avLst/>
          </a:prstGeom>
        </p:spPr>
        <p:txBody>
          <a:bodyPr anchor="t" rtlCol="false" tIns="0" lIns="0" bIns="0" rIns="0">
            <a:spAutoFit/>
          </a:bodyPr>
          <a:lstStyle/>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Nguồn gốc: Dữ liệu đóng góp cho chiến dịch tranh cử tổng thống Mỹ năm 2012 từ Ủy ban Bầu cử Liên bang (FEC).</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Định dạng: Tập dữ liệu lớn được lưu trữ dưới dạng tệp văn bản, có thể được đọc vào Pandas DataFrame.</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Tạo DataFrame: Dữ liệu được đọc vào Pandas, với các cột được gán nhãn theo tài liệu của FEC.</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Lọc Dữ liệu:</a:t>
            </a:r>
          </a:p>
          <a:p>
            <a:pPr algn="just" marL="575626" indent="-287813" lvl="1">
              <a:lnSpc>
                <a:spcPts val="5412"/>
              </a:lnSpc>
              <a:buAutoNum type="arabicPeriod" startAt="1"/>
            </a:pPr>
            <a:r>
              <a:rPr lang="en-US" sz="2666">
                <a:solidFill>
                  <a:srgbClr val="000000"/>
                </a:solidFill>
                <a:latin typeface="Roboto Slab"/>
                <a:ea typeface="Roboto Slab"/>
                <a:cs typeface="Roboto Slab"/>
                <a:sym typeface="Roboto Slab"/>
              </a:rPr>
              <a:t>Chỉ giữ lại các đóng góp cho các ứng cử viên tổng thống lớn: Obama (ID: C00431445) và Romney (ID: C00495828).</a:t>
            </a:r>
          </a:p>
          <a:p>
            <a:pPr algn="just" marL="575626" indent="-287813" lvl="1">
              <a:lnSpc>
                <a:spcPts val="5412"/>
              </a:lnSpc>
              <a:buAutoNum type="arabicPeriod" startAt="1"/>
            </a:pPr>
            <a:r>
              <a:rPr lang="en-US" sz="2666">
                <a:solidFill>
                  <a:srgbClr val="000000"/>
                </a:solidFill>
                <a:latin typeface="Roboto Slab"/>
                <a:ea typeface="Roboto Slab"/>
                <a:cs typeface="Roboto Slab"/>
                <a:sym typeface="Roboto Slab"/>
              </a:rPr>
              <a:t>Lọc bỏ các đóng góp có số tiền nhỏ hơn 0 (ví dụ: tiền hoàn lại).</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Thêm cột: Thêm một cột party (Đảng) để dễ dàng phân loại đóng góp theo ứng cử viên.</a:t>
            </a:r>
          </a:p>
          <a:p>
            <a:pPr algn="l">
              <a:lnSpc>
                <a:spcPts val="5412"/>
              </a:lnSpc>
            </a:pPr>
          </a:p>
        </p:txBody>
      </p:sp>
      <p:sp>
        <p:nvSpPr>
          <p:cNvPr name="TextBox 5" id="5"/>
          <p:cNvSpPr txBox="true"/>
          <p:nvPr/>
        </p:nvSpPr>
        <p:spPr>
          <a:xfrm rot="0">
            <a:off x="1280777" y="1517045"/>
            <a:ext cx="699944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Giới</a:t>
            </a:r>
            <a:r>
              <a:rPr lang="en-US" sz="3399">
                <a:solidFill>
                  <a:srgbClr val="000000"/>
                </a:solidFill>
                <a:latin typeface="Canva Sans"/>
                <a:ea typeface="Canva Sans"/>
                <a:cs typeface="Canva Sans"/>
                <a:sym typeface="Canva Sans"/>
              </a:rPr>
              <a:t> thiệu về Dữ liệu và Tải dữ liệu</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03755"/>
            <a:ext cx="16029398"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2012 Federal Election Commission Database</a:t>
            </a:r>
          </a:p>
        </p:txBody>
      </p:sp>
      <p:sp>
        <p:nvSpPr>
          <p:cNvPr name="TextBox 4" id="4"/>
          <p:cNvSpPr txBox="true"/>
          <p:nvPr/>
        </p:nvSpPr>
        <p:spPr>
          <a:xfrm rot="0">
            <a:off x="0" y="1388257"/>
            <a:ext cx="873564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Giới thiệu về Dữ liệu và Tải dữ liệu</a:t>
            </a:r>
          </a:p>
        </p:txBody>
      </p:sp>
      <p:sp>
        <p:nvSpPr>
          <p:cNvPr name="TextBox 5" id="5"/>
          <p:cNvSpPr txBox="true"/>
          <p:nvPr/>
        </p:nvSpPr>
        <p:spPr>
          <a:xfrm rot="0">
            <a:off x="875182" y="1921022"/>
            <a:ext cx="286726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code ví dụ:</a:t>
            </a:r>
          </a:p>
        </p:txBody>
      </p:sp>
      <p:sp>
        <p:nvSpPr>
          <p:cNvPr name="TextBox 6" id="6"/>
          <p:cNvSpPr txBox="true"/>
          <p:nvPr/>
        </p:nvSpPr>
        <p:spPr>
          <a:xfrm rot="0">
            <a:off x="1791758" y="2558563"/>
            <a:ext cx="14704484" cy="7445834"/>
          </a:xfrm>
          <a:prstGeom prst="rect">
            <a:avLst/>
          </a:prstGeom>
        </p:spPr>
        <p:txBody>
          <a:bodyPr anchor="t" rtlCol="false" tIns="0" lIns="0" bIns="0" rIns="0">
            <a:spAutoFit/>
          </a:bodyPr>
          <a:lstStyle/>
          <a:p>
            <a:pPr algn="just">
              <a:lnSpc>
                <a:spcPts val="2587"/>
              </a:lnSpc>
            </a:pPr>
            <a:r>
              <a:rPr lang="en-US" sz="2138">
                <a:solidFill>
                  <a:srgbClr val="000000"/>
                </a:solidFill>
                <a:latin typeface="Canva Sans"/>
                <a:ea typeface="Canva Sans"/>
                <a:cs typeface="Canva Sans"/>
                <a:sym typeface="Canva Sans"/>
              </a:rPr>
              <a:t># Giả định đã có tệp dữ liệu và tên cột</a:t>
            </a:r>
          </a:p>
          <a:p>
            <a:pPr algn="just">
              <a:lnSpc>
                <a:spcPts val="2587"/>
              </a:lnSpc>
            </a:pPr>
            <a:r>
              <a:rPr lang="en-US" sz="2138">
                <a:solidFill>
                  <a:srgbClr val="000000"/>
                </a:solidFill>
                <a:latin typeface="Canva Sans"/>
                <a:ea typeface="Canva Sans"/>
                <a:cs typeface="Canva Sans"/>
                <a:sym typeface="Canva Sans"/>
              </a:rPr>
              <a:t># F</a:t>
            </a:r>
            <a:r>
              <a:rPr lang="en-US" sz="2138">
                <a:solidFill>
                  <a:srgbClr val="000000"/>
                </a:solidFill>
                <a:latin typeface="Canva Sans"/>
                <a:ea typeface="Canva Sans"/>
                <a:cs typeface="Canva Sans"/>
                <a:sym typeface="Canva Sans"/>
              </a:rPr>
              <a:t>ile: P00000001-ALL.csv</a:t>
            </a:r>
          </a:p>
          <a:p>
            <a:pPr algn="just">
              <a:lnSpc>
                <a:spcPts val="2587"/>
              </a:lnSpc>
            </a:pPr>
            <a:r>
              <a:rPr lang="en-US" sz="2138">
                <a:solidFill>
                  <a:srgbClr val="000000"/>
                </a:solidFill>
                <a:latin typeface="Canva Sans"/>
                <a:ea typeface="Canva Sans"/>
                <a:cs typeface="Canva Sans"/>
                <a:sym typeface="Canva Sans"/>
              </a:rPr>
              <a:t># Cột: cmte_id, n</a:t>
            </a:r>
            <a:r>
              <a:rPr lang="en-US" sz="2138">
                <a:solidFill>
                  <a:srgbClr val="000000"/>
                </a:solidFill>
                <a:latin typeface="Canva Sans"/>
                <a:ea typeface="Canva Sans"/>
                <a:cs typeface="Canva Sans"/>
                <a:sym typeface="Canva Sans"/>
              </a:rPr>
              <a:t>ame, zip_code, employer, occupation, contb_receipt_amt, contb_receipt_dt, ...</a:t>
            </a:r>
          </a:p>
          <a:p>
            <a:pPr algn="just">
              <a:lnSpc>
                <a:spcPts val="2587"/>
              </a:lnSpc>
            </a:pPr>
          </a:p>
          <a:p>
            <a:pPr algn="just">
              <a:lnSpc>
                <a:spcPts val="2587"/>
              </a:lnSpc>
            </a:pPr>
            <a:r>
              <a:rPr lang="en-US" sz="2138">
                <a:solidFill>
                  <a:srgbClr val="000000"/>
                </a:solidFill>
                <a:latin typeface="Canva Sans"/>
                <a:ea typeface="Canva Sans"/>
                <a:cs typeface="Canva Sans"/>
                <a:sym typeface="Canva Sans"/>
              </a:rPr>
              <a:t># 1. Tải dữ liệu (giả định)</a:t>
            </a:r>
          </a:p>
          <a:p>
            <a:pPr algn="just">
              <a:lnSpc>
                <a:spcPts val="2587"/>
              </a:lnSpc>
            </a:pPr>
            <a:r>
              <a:rPr lang="en-US" sz="2138">
                <a:solidFill>
                  <a:srgbClr val="000000"/>
                </a:solidFill>
                <a:latin typeface="Canva Sans"/>
                <a:ea typeface="Canva Sans"/>
                <a:cs typeface="Canva Sans"/>
                <a:sym typeface="Canva Sans"/>
              </a:rPr>
              <a:t>fec = pd.read_csv('datasets/fec/P00000001-ALL.csv', low_memory=False)</a:t>
            </a:r>
          </a:p>
          <a:p>
            <a:pPr algn="just">
              <a:lnSpc>
                <a:spcPts val="2587"/>
              </a:lnSpc>
            </a:pPr>
          </a:p>
          <a:p>
            <a:pPr algn="just">
              <a:lnSpc>
                <a:spcPts val="2587"/>
              </a:lnSpc>
            </a:pPr>
            <a:r>
              <a:rPr lang="en-US" sz="2138">
                <a:solidFill>
                  <a:srgbClr val="000000"/>
                </a:solidFill>
                <a:latin typeface="Canva Sans"/>
                <a:ea typeface="Canva Sans"/>
                <a:cs typeface="Canva Sans"/>
                <a:sym typeface="Canva Sans"/>
              </a:rPr>
              <a:t># 2. Lọc các đóng góp của hai ứng cử viên chính</a:t>
            </a:r>
          </a:p>
          <a:p>
            <a:pPr algn="just">
              <a:lnSpc>
                <a:spcPts val="2587"/>
              </a:lnSpc>
            </a:pPr>
            <a:r>
              <a:rPr lang="en-US" sz="2138">
                <a:solidFill>
                  <a:srgbClr val="000000"/>
                </a:solidFill>
                <a:latin typeface="Canva Sans"/>
                <a:ea typeface="Canva Sans"/>
                <a:cs typeface="Canva Sans"/>
                <a:sym typeface="Canva Sans"/>
              </a:rPr>
              <a:t>fec_mr_contb = fec[fec.cmte_id.isin(['C00431445', 'C00495828'])]</a:t>
            </a:r>
          </a:p>
          <a:p>
            <a:pPr algn="just">
              <a:lnSpc>
                <a:spcPts val="2587"/>
              </a:lnSpc>
            </a:pPr>
          </a:p>
          <a:p>
            <a:pPr algn="just">
              <a:lnSpc>
                <a:spcPts val="2587"/>
              </a:lnSpc>
            </a:pPr>
            <a:r>
              <a:rPr lang="en-US" sz="2138">
                <a:solidFill>
                  <a:srgbClr val="000000"/>
                </a:solidFill>
                <a:latin typeface="Canva Sans"/>
                <a:ea typeface="Canva Sans"/>
                <a:cs typeface="Canva Sans"/>
                <a:sym typeface="Canva Sans"/>
              </a:rPr>
              <a:t># 3. Chỉ lấy các khoản đóng góp dương</a:t>
            </a:r>
          </a:p>
          <a:p>
            <a:pPr algn="just">
              <a:lnSpc>
                <a:spcPts val="2587"/>
              </a:lnSpc>
            </a:pPr>
            <a:r>
              <a:rPr lang="en-US" sz="2138">
                <a:solidFill>
                  <a:srgbClr val="000000"/>
                </a:solidFill>
                <a:latin typeface="Canva Sans"/>
                <a:ea typeface="Canva Sans"/>
                <a:cs typeface="Canva Sans"/>
                <a:sym typeface="Canva Sans"/>
              </a:rPr>
              <a:t>fec_mr_contb = fec_mr_contb[fec_mr_contb.contb_receipt_amt &gt; 0]</a:t>
            </a:r>
          </a:p>
          <a:p>
            <a:pPr algn="just">
              <a:lnSpc>
                <a:spcPts val="2587"/>
              </a:lnSpc>
            </a:pPr>
          </a:p>
          <a:p>
            <a:pPr algn="just">
              <a:lnSpc>
                <a:spcPts val="2587"/>
              </a:lnSpc>
            </a:pPr>
            <a:r>
              <a:rPr lang="en-US" sz="2138">
                <a:solidFill>
                  <a:srgbClr val="000000"/>
                </a:solidFill>
                <a:latin typeface="Canva Sans"/>
                <a:ea typeface="Canva Sans"/>
                <a:cs typeface="Canva Sans"/>
                <a:sym typeface="Canva Sans"/>
              </a:rPr>
              <a:t># 4. Gán nhãn Đảng/Ứng viên</a:t>
            </a:r>
          </a:p>
          <a:p>
            <a:pPr algn="just">
              <a:lnSpc>
                <a:spcPts val="2587"/>
              </a:lnSpc>
            </a:pPr>
            <a:r>
              <a:rPr lang="en-US" sz="2138">
                <a:solidFill>
                  <a:srgbClr val="000000"/>
                </a:solidFill>
                <a:latin typeface="Canva Sans"/>
                <a:ea typeface="Canva Sans"/>
                <a:cs typeface="Canva Sans"/>
                <a:sym typeface="Canva Sans"/>
              </a:rPr>
              <a:t>cand_to_party = {</a:t>
            </a:r>
          </a:p>
          <a:p>
            <a:pPr algn="just">
              <a:lnSpc>
                <a:spcPts val="2587"/>
              </a:lnSpc>
            </a:pPr>
            <a:r>
              <a:rPr lang="en-US" sz="2138">
                <a:solidFill>
                  <a:srgbClr val="000000"/>
                </a:solidFill>
                <a:latin typeface="Canva Sans"/>
                <a:ea typeface="Canva Sans"/>
                <a:cs typeface="Canva Sans"/>
                <a:sym typeface="Canva Sans"/>
              </a:rPr>
              <a:t>    'C00431445': 'Obama', # Mã ID của Obama</a:t>
            </a:r>
          </a:p>
          <a:p>
            <a:pPr algn="just">
              <a:lnSpc>
                <a:spcPts val="2587"/>
              </a:lnSpc>
            </a:pPr>
            <a:r>
              <a:rPr lang="en-US" sz="2138">
                <a:solidFill>
                  <a:srgbClr val="000000"/>
                </a:solidFill>
                <a:latin typeface="Canva Sans"/>
                <a:ea typeface="Canva Sans"/>
                <a:cs typeface="Canva Sans"/>
                <a:sym typeface="Canva Sans"/>
              </a:rPr>
              <a:t>    'C00495828': 'Romney' # Mã ID của Romney</a:t>
            </a:r>
          </a:p>
          <a:p>
            <a:pPr algn="just">
              <a:lnSpc>
                <a:spcPts val="2587"/>
              </a:lnSpc>
            </a:pPr>
            <a:r>
              <a:rPr lang="en-US" sz="2138">
                <a:solidFill>
                  <a:srgbClr val="000000"/>
                </a:solidFill>
                <a:latin typeface="Canva Sans"/>
                <a:ea typeface="Canva Sans"/>
                <a:cs typeface="Canva Sans"/>
                <a:sym typeface="Canva Sans"/>
              </a:rPr>
              <a:t>}</a:t>
            </a:r>
          </a:p>
          <a:p>
            <a:pPr algn="just">
              <a:lnSpc>
                <a:spcPts val="2587"/>
              </a:lnSpc>
            </a:pPr>
            <a:r>
              <a:rPr lang="en-US" sz="2138">
                <a:solidFill>
                  <a:srgbClr val="000000"/>
                </a:solidFill>
                <a:latin typeface="Canva Sans"/>
                <a:ea typeface="Canva Sans"/>
                <a:cs typeface="Canva Sans"/>
                <a:sym typeface="Canva Sans"/>
              </a:rPr>
              <a:t>fec_mr_contb['party'] = fec_mr_contb.cmte_id.map(cand_to_party)</a:t>
            </a:r>
          </a:p>
          <a:p>
            <a:pPr algn="just">
              <a:lnSpc>
                <a:spcPts val="2587"/>
              </a:lnSpc>
            </a:pPr>
          </a:p>
          <a:p>
            <a:pPr algn="just">
              <a:lnSpc>
                <a:spcPts val="2587"/>
              </a:lnSpc>
            </a:pPr>
            <a:r>
              <a:rPr lang="en-US" sz="2138">
                <a:solidFill>
                  <a:srgbClr val="000000"/>
                </a:solidFill>
                <a:latin typeface="Canva Sans"/>
                <a:ea typeface="Canva Sans"/>
                <a:cs typeface="Canva Sans"/>
                <a:sym typeface="Canva Sans"/>
              </a:rPr>
              <a:t># print(fec_mr_contb.head())</a:t>
            </a:r>
          </a:p>
          <a:p>
            <a:pPr algn="just">
              <a:lnSpc>
                <a:spcPts val="2587"/>
              </a:lnSpc>
            </a:pPr>
            <a:r>
              <a:rPr lang="en-US" sz="2138">
                <a:solidFill>
                  <a:srgbClr val="000000"/>
                </a:solidFill>
                <a:latin typeface="Canva Sans"/>
                <a:ea typeface="Canva Sans"/>
                <a:cs typeface="Canva Sans"/>
                <a:sym typeface="Canva Sans"/>
              </a:rPr>
              <a:t># print("Tổng đóng góp cho Obama:", fec_mr_contb[fec_mr_contb.party == 'Obama']['contb_receipt_amt'].sum())</a:t>
            </a:r>
          </a:p>
          <a:p>
            <a:pPr algn="just">
              <a:lnSpc>
                <a:spcPts val="2587"/>
              </a:lnSpc>
            </a:pPr>
            <a:r>
              <a:rPr lang="en-US" sz="2138">
                <a:solidFill>
                  <a:srgbClr val="000000"/>
                </a:solidFill>
                <a:latin typeface="Canva Sans"/>
                <a:ea typeface="Canva Sans"/>
                <a:cs typeface="Canva Sans"/>
                <a:sym typeface="Canva Sans"/>
              </a:rPr>
              <a:t># print("Tổng đóng góp cho Romney:", fec_mr_contb[fec_mr_contb.party == 'Romney']['contb_receipt_amt'].sum())</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624874">
            <a:off x="-1639438" y="8538476"/>
            <a:ext cx="4201198" cy="2367948"/>
          </a:xfrm>
          <a:custGeom>
            <a:avLst/>
            <a:gdLst/>
            <a:ahLst/>
            <a:cxnLst/>
            <a:rect r="r" b="b" t="t" l="l"/>
            <a:pathLst>
              <a:path h="2367948" w="4201198">
                <a:moveTo>
                  <a:pt x="0" y="0"/>
                </a:moveTo>
                <a:lnTo>
                  <a:pt x="4201197" y="0"/>
                </a:lnTo>
                <a:lnTo>
                  <a:pt x="4201197" y="2367948"/>
                </a:lnTo>
                <a:lnTo>
                  <a:pt x="0" y="2367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03755"/>
            <a:ext cx="16230600"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2012 Federal Election Commission Database</a:t>
            </a:r>
          </a:p>
        </p:txBody>
      </p:sp>
      <p:sp>
        <p:nvSpPr>
          <p:cNvPr name="TextBox 4" id="4"/>
          <p:cNvSpPr txBox="true"/>
          <p:nvPr/>
        </p:nvSpPr>
        <p:spPr>
          <a:xfrm rot="0">
            <a:off x="893954" y="2160830"/>
            <a:ext cx="17077144" cy="4738634"/>
          </a:xfrm>
          <a:prstGeom prst="rect">
            <a:avLst/>
          </a:prstGeom>
        </p:spPr>
        <p:txBody>
          <a:bodyPr anchor="t" rtlCol="false" tIns="0" lIns="0" bIns="0" rIns="0">
            <a:spAutoFit/>
          </a:bodyPr>
          <a:lstStyle/>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Tổng đóng góp: Sử dụng sum() trên cột contb_receipt_amt để tính tổng số tiền đóng góp cho mỗi ứng cử viên.</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Nghề nghiệp hàng đầu: Sử dụng .value_counts() trên cột occupation để tìm ra 20 nghề nghiệp hàng đầu của những n</a:t>
            </a:r>
            <a:r>
              <a:rPr lang="en-US" sz="2666">
                <a:solidFill>
                  <a:srgbClr val="000000"/>
                </a:solidFill>
                <a:latin typeface="Roboto Slab"/>
                <a:ea typeface="Roboto Slab"/>
                <a:cs typeface="Roboto Slab"/>
                <a:sym typeface="Roboto Slab"/>
              </a:rPr>
              <a:t>gười đóng góp (không tính các nghề nghiệp chung như 'INFORMATION REQUESTED PER BEST EFFORTS').</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P</a:t>
            </a:r>
            <a:r>
              <a:rPr lang="en-US" sz="2666">
                <a:solidFill>
                  <a:srgbClr val="000000"/>
                </a:solidFill>
                <a:latin typeface="Roboto Slab"/>
                <a:ea typeface="Roboto Slab"/>
                <a:cs typeface="Roboto Slab"/>
                <a:sym typeface="Roboto Slab"/>
              </a:rPr>
              <a:t>hân bổ Nghề nghiệp theo Đảng:</a:t>
            </a:r>
          </a:p>
          <a:p>
            <a:pPr algn="l">
              <a:lnSpc>
                <a:spcPts val="5412"/>
              </a:lnSpc>
            </a:pPr>
          </a:p>
        </p:txBody>
      </p:sp>
      <p:sp>
        <p:nvSpPr>
          <p:cNvPr name="TextBox 5" id="5"/>
          <p:cNvSpPr txBox="true"/>
          <p:nvPr/>
        </p:nvSpPr>
        <p:spPr>
          <a:xfrm rot="0">
            <a:off x="944962" y="1517045"/>
            <a:ext cx="791484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 Phân</a:t>
            </a:r>
            <a:r>
              <a:rPr lang="en-US" sz="3399">
                <a:solidFill>
                  <a:srgbClr val="000000"/>
                </a:solidFill>
                <a:latin typeface="Canva Sans"/>
                <a:ea typeface="Canva Sans"/>
                <a:cs typeface="Canva Sans"/>
                <a:sym typeface="Canva Sans"/>
              </a:rPr>
              <a:t> tích Nghề nghiệp và Nhà tài trợ</a:t>
            </a:r>
          </a:p>
        </p:txBody>
      </p:sp>
      <p:sp>
        <p:nvSpPr>
          <p:cNvPr name="TextBox 6" id="6"/>
          <p:cNvSpPr txBox="true"/>
          <p:nvPr/>
        </p:nvSpPr>
        <p:spPr>
          <a:xfrm rot="0">
            <a:off x="2797312" y="6313997"/>
            <a:ext cx="13270427" cy="2789682"/>
          </a:xfrm>
          <a:prstGeom prst="rect">
            <a:avLst/>
          </a:prstGeom>
        </p:spPr>
        <p:txBody>
          <a:bodyPr anchor="t" rtlCol="false" tIns="0" lIns="0" bIns="0" rIns="0">
            <a:spAutoFit/>
          </a:bodyPr>
          <a:lstStyle/>
          <a:p>
            <a:pPr algn="l" marL="576453" indent="-288226" lvl="1">
              <a:lnSpc>
                <a:spcPts val="3738"/>
              </a:lnSpc>
              <a:buFont typeface="Arial"/>
              <a:buChar char="•"/>
            </a:pPr>
            <a:r>
              <a:rPr lang="en-US" sz="2670">
                <a:solidFill>
                  <a:srgbClr val="000000"/>
                </a:solidFill>
                <a:latin typeface="Canva Sans"/>
                <a:ea typeface="Canva Sans"/>
                <a:cs typeface="Canva Sans"/>
                <a:sym typeface="Canva Sans"/>
              </a:rPr>
              <a:t>Xây </a:t>
            </a:r>
            <a:r>
              <a:rPr lang="en-US" sz="2670">
                <a:solidFill>
                  <a:srgbClr val="000000"/>
                </a:solidFill>
                <a:latin typeface="Canva Sans"/>
                <a:ea typeface="Canva Sans"/>
                <a:cs typeface="Canva Sans"/>
                <a:sym typeface="Canva Sans"/>
              </a:rPr>
              <a:t>dựng bảng tổng hợp (pivot table) hoặc sử dụng groupby để tính tổng số tiền đóng góp từ mỗi nghề nghiệp cho Obama và Romney.</a:t>
            </a:r>
          </a:p>
          <a:p>
            <a:pPr algn="l" marL="576453" indent="-288226" lvl="1">
              <a:lnSpc>
                <a:spcPts val="3738"/>
              </a:lnSpc>
              <a:buFont typeface="Arial"/>
              <a:buChar char="•"/>
            </a:pPr>
            <a:r>
              <a:rPr lang="en-US" sz="2670">
                <a:solidFill>
                  <a:srgbClr val="000000"/>
                </a:solidFill>
                <a:latin typeface="Canva Sans"/>
                <a:ea typeface="Canva Sans"/>
                <a:cs typeface="Canva Sans"/>
                <a:sym typeface="Canva Sans"/>
              </a:rPr>
              <a:t>Lọc ra các nghề nghiệp mà tổng số tiền đóng góp vượt quá 2 triệu USD.</a:t>
            </a:r>
          </a:p>
          <a:p>
            <a:pPr algn="l" marL="576453" indent="-288226" lvl="1">
              <a:lnSpc>
                <a:spcPts val="3738"/>
              </a:lnSpc>
              <a:buFont typeface="Arial"/>
              <a:buChar char="•"/>
            </a:pPr>
            <a:r>
              <a:rPr lang="en-US" sz="2670">
                <a:solidFill>
                  <a:srgbClr val="000000"/>
                </a:solidFill>
                <a:latin typeface="Canva Sans"/>
                <a:ea typeface="Canva Sans"/>
                <a:cs typeface="Canva Sans"/>
                <a:sym typeface="Canva Sans"/>
              </a:rPr>
              <a:t>Tính tỷ lệ phần trăm đóng góp của mỗi nghề nghiệp cho Obama và Romney (Ví dụ: nghề "ATTORNEY" đóng góp 66% cho Obama và 34% cho Romney).</a:t>
            </a:r>
          </a:p>
          <a:p>
            <a:pPr algn="ctr">
              <a:lnSpc>
                <a:spcPts val="3738"/>
              </a:lnSpc>
            </a:pP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58060" y="257492"/>
            <a:ext cx="16029398"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2012 Federal Election Commission Database</a:t>
            </a:r>
          </a:p>
        </p:txBody>
      </p:sp>
      <p:sp>
        <p:nvSpPr>
          <p:cNvPr name="TextBox 4" id="4"/>
          <p:cNvSpPr txBox="true"/>
          <p:nvPr/>
        </p:nvSpPr>
        <p:spPr>
          <a:xfrm rot="0">
            <a:off x="-170640" y="1241995"/>
            <a:ext cx="873564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Phân tích Nghề nghiệp Hàng đầu</a:t>
            </a:r>
          </a:p>
        </p:txBody>
      </p:sp>
      <p:sp>
        <p:nvSpPr>
          <p:cNvPr name="TextBox 5" id="5"/>
          <p:cNvSpPr txBox="true"/>
          <p:nvPr/>
        </p:nvSpPr>
        <p:spPr>
          <a:xfrm rot="0">
            <a:off x="-4575118" y="1755710"/>
            <a:ext cx="1354847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code ví dụ</a:t>
            </a:r>
          </a:p>
        </p:txBody>
      </p:sp>
      <p:sp>
        <p:nvSpPr>
          <p:cNvPr name="TextBox 6" id="6"/>
          <p:cNvSpPr txBox="true"/>
          <p:nvPr/>
        </p:nvSpPr>
        <p:spPr>
          <a:xfrm rot="0">
            <a:off x="3765253" y="2079242"/>
            <a:ext cx="11744547" cy="8105775"/>
          </a:xfrm>
          <a:prstGeom prst="rect">
            <a:avLst/>
          </a:prstGeom>
        </p:spPr>
        <p:txBody>
          <a:bodyPr anchor="t" rtlCol="false" tIns="0" lIns="0" bIns="0" rIns="0">
            <a:spAutoFit/>
          </a:bodyPr>
          <a:lstStyle/>
          <a:p>
            <a:pPr algn="l">
              <a:lnSpc>
                <a:spcPts val="2831"/>
              </a:lnSpc>
            </a:pPr>
            <a:r>
              <a:rPr lang="en-US" sz="2359">
                <a:solidFill>
                  <a:srgbClr val="000000"/>
                </a:solidFill>
                <a:latin typeface="Canva Sans"/>
                <a:ea typeface="Canva Sans"/>
                <a:cs typeface="Canva Sans"/>
                <a:sym typeface="Canva Sans"/>
              </a:rPr>
              <a:t># 1. Chuẩn hóa/làm sạch </a:t>
            </a:r>
            <a:r>
              <a:rPr lang="en-US" sz="2359">
                <a:solidFill>
                  <a:srgbClr val="000000"/>
                </a:solidFill>
                <a:latin typeface="Canva Sans"/>
                <a:ea typeface="Canva Sans"/>
                <a:cs typeface="Canva Sans"/>
                <a:sym typeface="Canva Sans"/>
              </a:rPr>
              <a:t>dữ liệu nghề nghiệp</a:t>
            </a:r>
          </a:p>
          <a:p>
            <a:pPr algn="l">
              <a:lnSpc>
                <a:spcPts val="2831"/>
              </a:lnSpc>
            </a:pPr>
            <a:r>
              <a:rPr lang="en-US" sz="2359">
                <a:solidFill>
                  <a:srgbClr val="000000"/>
                </a:solidFill>
                <a:latin typeface="Canva Sans"/>
                <a:ea typeface="Canva Sans"/>
                <a:cs typeface="Canva Sans"/>
                <a:sym typeface="Canva Sans"/>
              </a:rPr>
              <a:t># Thay thế giá trị null và làm sạch các chuỗi rỗng hoặc giá trị chung chung</a:t>
            </a:r>
          </a:p>
          <a:p>
            <a:pPr algn="l">
              <a:lnSpc>
                <a:spcPts val="2831"/>
              </a:lnSpc>
            </a:pPr>
            <a:r>
              <a:rPr lang="en-US" sz="2359">
                <a:solidFill>
                  <a:srgbClr val="000000"/>
                </a:solidFill>
                <a:latin typeface="Canva Sans"/>
                <a:ea typeface="Canva Sans"/>
                <a:cs typeface="Canva Sans"/>
                <a:sym typeface="Canva Sans"/>
              </a:rPr>
              <a:t>def get_top_n(group, n=5):</a:t>
            </a:r>
          </a:p>
          <a:p>
            <a:pPr algn="l">
              <a:lnSpc>
                <a:spcPts val="2831"/>
              </a:lnSpc>
            </a:pPr>
            <a:r>
              <a:rPr lang="en-US" sz="2359">
                <a:solidFill>
                  <a:srgbClr val="000000"/>
                </a:solidFill>
                <a:latin typeface="Canva Sans"/>
                <a:ea typeface="Canva Sans"/>
                <a:cs typeface="Canva Sans"/>
                <a:sym typeface="Canva Sans"/>
              </a:rPr>
              <a:t>    """Trả về top N khoản đóng góp lớn nhất trong một nhóm."""</a:t>
            </a:r>
          </a:p>
          <a:p>
            <a:pPr algn="l">
              <a:lnSpc>
                <a:spcPts val="2831"/>
              </a:lnSpc>
            </a:pPr>
            <a:r>
              <a:rPr lang="en-US" sz="2359">
                <a:solidFill>
                  <a:srgbClr val="000000"/>
                </a:solidFill>
                <a:latin typeface="Canva Sans"/>
                <a:ea typeface="Canva Sans"/>
                <a:cs typeface="Canva Sans"/>
                <a:sym typeface="Canva Sans"/>
              </a:rPr>
              <a:t>    return group.sort_values(by='contb_receipt_amt', ascending=False)[:n]</a:t>
            </a:r>
          </a:p>
          <a:p>
            <a:pPr algn="l">
              <a:lnSpc>
                <a:spcPts val="2831"/>
              </a:lnSpc>
            </a:pPr>
          </a:p>
          <a:p>
            <a:pPr algn="l">
              <a:lnSpc>
                <a:spcPts val="2831"/>
              </a:lnSpc>
            </a:pPr>
            <a:r>
              <a:rPr lang="en-US" sz="2359">
                <a:solidFill>
                  <a:srgbClr val="000000"/>
                </a:solidFill>
                <a:latin typeface="Canva Sans"/>
                <a:ea typeface="Canva Sans"/>
                <a:cs typeface="Canva Sans"/>
                <a:sym typeface="Canva Sans"/>
              </a:rPr>
              <a:t># 2. Tổng hợp đóng góp theo Nghề nghiệp và Đảng</a:t>
            </a:r>
          </a:p>
          <a:p>
            <a:pPr algn="l">
              <a:lnSpc>
                <a:spcPts val="2831"/>
              </a:lnSpc>
            </a:pPr>
            <a:r>
              <a:rPr lang="en-US" sz="2359">
                <a:solidFill>
                  <a:srgbClr val="000000"/>
                </a:solidFill>
                <a:latin typeface="Canva Sans"/>
                <a:ea typeface="Canva Sans"/>
                <a:cs typeface="Canva Sans"/>
                <a:sym typeface="Canva Sans"/>
              </a:rPr>
              <a:t>by_occupation = fec_mr_contb.pivot_table(</a:t>
            </a:r>
          </a:p>
          <a:p>
            <a:pPr algn="l">
              <a:lnSpc>
                <a:spcPts val="2831"/>
              </a:lnSpc>
            </a:pPr>
            <a:r>
              <a:rPr lang="en-US" sz="2359">
                <a:solidFill>
                  <a:srgbClr val="000000"/>
                </a:solidFill>
                <a:latin typeface="Canva Sans"/>
                <a:ea typeface="Canva Sans"/>
                <a:cs typeface="Canva Sans"/>
                <a:sym typeface="Canva Sans"/>
              </a:rPr>
              <a:t>    'contb_receipt_amt', </a:t>
            </a:r>
          </a:p>
          <a:p>
            <a:pPr algn="l">
              <a:lnSpc>
                <a:spcPts val="2831"/>
              </a:lnSpc>
            </a:pPr>
            <a:r>
              <a:rPr lang="en-US" sz="2359">
                <a:solidFill>
                  <a:srgbClr val="000000"/>
                </a:solidFill>
                <a:latin typeface="Canva Sans"/>
                <a:ea typeface="Canva Sans"/>
                <a:cs typeface="Canva Sans"/>
                <a:sym typeface="Canva Sans"/>
              </a:rPr>
              <a:t>    index='occupation', </a:t>
            </a:r>
          </a:p>
          <a:p>
            <a:pPr algn="l">
              <a:lnSpc>
                <a:spcPts val="2831"/>
              </a:lnSpc>
            </a:pPr>
            <a:r>
              <a:rPr lang="en-US" sz="2359">
                <a:solidFill>
                  <a:srgbClr val="000000"/>
                </a:solidFill>
                <a:latin typeface="Canva Sans"/>
                <a:ea typeface="Canva Sans"/>
                <a:cs typeface="Canva Sans"/>
                <a:sym typeface="Canva Sans"/>
              </a:rPr>
              <a:t>    columns='party', </a:t>
            </a:r>
          </a:p>
          <a:p>
            <a:pPr algn="l">
              <a:lnSpc>
                <a:spcPts val="2831"/>
              </a:lnSpc>
            </a:pPr>
            <a:r>
              <a:rPr lang="en-US" sz="2359">
                <a:solidFill>
                  <a:srgbClr val="000000"/>
                </a:solidFill>
                <a:latin typeface="Canva Sans"/>
                <a:ea typeface="Canva Sans"/>
                <a:cs typeface="Canva Sans"/>
                <a:sym typeface="Canva Sans"/>
              </a:rPr>
              <a:t>    aggfunc='sum'</a:t>
            </a:r>
          </a:p>
          <a:p>
            <a:pPr algn="ctr">
              <a:lnSpc>
                <a:spcPts val="2831"/>
              </a:lnSpc>
            </a:pPr>
            <a:r>
              <a:rPr lang="en-US" sz="2359">
                <a:solidFill>
                  <a:srgbClr val="000000"/>
                </a:solidFill>
                <a:latin typeface="Canva Sans"/>
                <a:ea typeface="Canva Sans"/>
                <a:cs typeface="Canva Sans"/>
                <a:sym typeface="Canva Sans"/>
              </a:rPr>
              <a:t>)</a:t>
            </a:r>
          </a:p>
          <a:p>
            <a:pPr algn="l">
              <a:lnSpc>
                <a:spcPts val="2831"/>
              </a:lnSpc>
            </a:pPr>
          </a:p>
          <a:p>
            <a:pPr algn="l">
              <a:lnSpc>
                <a:spcPts val="2831"/>
              </a:lnSpc>
            </a:pPr>
            <a:r>
              <a:rPr lang="en-US" sz="2359">
                <a:solidFill>
                  <a:srgbClr val="000000"/>
                </a:solidFill>
                <a:latin typeface="Canva Sans"/>
                <a:ea typeface="Canva Sans"/>
                <a:cs typeface="Canva Sans"/>
                <a:sym typeface="Canva Sans"/>
              </a:rPr>
              <a:t># 3. Lọc ra các nghề nghiệp có tổng đóng góp lớn</a:t>
            </a:r>
          </a:p>
          <a:p>
            <a:pPr algn="l">
              <a:lnSpc>
                <a:spcPts val="2831"/>
              </a:lnSpc>
            </a:pPr>
            <a:r>
              <a:rPr lang="en-US" sz="2359">
                <a:solidFill>
                  <a:srgbClr val="000000"/>
                </a:solidFill>
                <a:latin typeface="Canva Sans"/>
                <a:ea typeface="Canva Sans"/>
                <a:cs typeface="Canva Sans"/>
                <a:sym typeface="Canva Sans"/>
              </a:rPr>
              <a:t>min_total_donation = 2000000 # Ví dụ: trên 2 triệu USD</a:t>
            </a:r>
          </a:p>
          <a:p>
            <a:pPr algn="l">
              <a:lnSpc>
                <a:spcPts val="2831"/>
              </a:lnSpc>
            </a:pPr>
            <a:r>
              <a:rPr lang="en-US" sz="2359">
                <a:solidFill>
                  <a:srgbClr val="000000"/>
                </a:solidFill>
                <a:latin typeface="Canva Sans"/>
                <a:ea typeface="Canva Sans"/>
                <a:cs typeface="Canva Sans"/>
                <a:sym typeface="Canva Sans"/>
              </a:rPr>
              <a:t>top_occupations = by_occupation[by_occupation.sum(1) &gt; min_total_donation]</a:t>
            </a:r>
          </a:p>
          <a:p>
            <a:pPr algn="l">
              <a:lnSpc>
                <a:spcPts val="2831"/>
              </a:lnSpc>
            </a:pPr>
          </a:p>
          <a:p>
            <a:pPr algn="l">
              <a:lnSpc>
                <a:spcPts val="2831"/>
              </a:lnSpc>
            </a:pPr>
            <a:r>
              <a:rPr lang="en-US" sz="2359">
                <a:solidFill>
                  <a:srgbClr val="000000"/>
                </a:solidFill>
                <a:latin typeface="Canva Sans"/>
                <a:ea typeface="Canva Sans"/>
                <a:cs typeface="Canva Sans"/>
                <a:sym typeface="Canva Sans"/>
              </a:rPr>
              <a:t># 4. Trực quan hóa</a:t>
            </a:r>
          </a:p>
          <a:p>
            <a:pPr algn="l">
              <a:lnSpc>
                <a:spcPts val="2831"/>
              </a:lnSpc>
            </a:pPr>
            <a:r>
              <a:rPr lang="en-US" sz="2359">
                <a:solidFill>
                  <a:srgbClr val="000000"/>
                </a:solidFill>
                <a:latin typeface="Canva Sans"/>
                <a:ea typeface="Canva Sans"/>
                <a:cs typeface="Canva Sans"/>
                <a:sym typeface="Canva Sans"/>
              </a:rPr>
              <a:t># Tạo biểu đồ so sánh đóng góp từ top_occupations</a:t>
            </a:r>
          </a:p>
          <a:p>
            <a:pPr algn="l">
              <a:lnSpc>
                <a:spcPts val="2831"/>
              </a:lnSpc>
            </a:pPr>
            <a:r>
              <a:rPr lang="en-US" sz="2359">
                <a:solidFill>
                  <a:srgbClr val="000000"/>
                </a:solidFill>
                <a:latin typeface="Canva Sans"/>
                <a:ea typeface="Canva Sans"/>
                <a:cs typeface="Canva Sans"/>
                <a:sym typeface="Canva Sans"/>
              </a:rPr>
              <a:t>top_occupations.plot(kind='barh', figsize=(10, 10))</a:t>
            </a:r>
          </a:p>
          <a:p>
            <a:pPr algn="l">
              <a:lnSpc>
                <a:spcPts val="2831"/>
              </a:lnSpc>
            </a:pPr>
            <a:r>
              <a:rPr lang="en-US" sz="2359">
                <a:solidFill>
                  <a:srgbClr val="000000"/>
                </a:solidFill>
                <a:latin typeface="Canva Sans"/>
                <a:ea typeface="Canva Sans"/>
                <a:cs typeface="Canva Sans"/>
                <a:sym typeface="Canva Sans"/>
              </a:rPr>
              <a:t>plt.title('Đóng góp Tài chính theo Nghề nghiệp (trên 2 triệu USD)')</a:t>
            </a:r>
          </a:p>
          <a:p>
            <a:pPr algn="l">
              <a:lnSpc>
                <a:spcPts val="2831"/>
              </a:lnSpc>
            </a:pPr>
            <a:r>
              <a:rPr lang="en-US" sz="2359">
                <a:solidFill>
                  <a:srgbClr val="000000"/>
                </a:solidFill>
                <a:latin typeface="Canva Sans"/>
                <a:ea typeface="Canva Sans"/>
                <a:cs typeface="Canva Sans"/>
                <a:sym typeface="Canva Sans"/>
              </a:rPr>
              <a:t>plt.show() #</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624874">
            <a:off x="-4169" y="7370789"/>
            <a:ext cx="4201198" cy="2367948"/>
          </a:xfrm>
          <a:custGeom>
            <a:avLst/>
            <a:gdLst/>
            <a:ahLst/>
            <a:cxnLst/>
            <a:rect r="r" b="b" t="t" l="l"/>
            <a:pathLst>
              <a:path h="2367948" w="4201198">
                <a:moveTo>
                  <a:pt x="0" y="0"/>
                </a:moveTo>
                <a:lnTo>
                  <a:pt x="4201198" y="0"/>
                </a:lnTo>
                <a:lnTo>
                  <a:pt x="4201198" y="2367948"/>
                </a:lnTo>
                <a:lnTo>
                  <a:pt x="0" y="2367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03755"/>
            <a:ext cx="16230600"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2012 Federal Election Commission Database</a:t>
            </a:r>
          </a:p>
        </p:txBody>
      </p:sp>
      <p:sp>
        <p:nvSpPr>
          <p:cNvPr name="TextBox 4" id="4"/>
          <p:cNvSpPr txBox="true"/>
          <p:nvPr/>
        </p:nvSpPr>
        <p:spPr>
          <a:xfrm rot="0">
            <a:off x="893954" y="2160830"/>
            <a:ext cx="17077144" cy="2681234"/>
          </a:xfrm>
          <a:prstGeom prst="rect">
            <a:avLst/>
          </a:prstGeom>
        </p:spPr>
        <p:txBody>
          <a:bodyPr anchor="t" rtlCol="false" tIns="0" lIns="0" bIns="0" rIns="0">
            <a:spAutoFit/>
          </a:bodyPr>
          <a:lstStyle/>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Lọc số tiền lớn: Phân tích các đóng góp lớn (ví dụ: trên 25.000 USD) và sử dụ</a:t>
            </a:r>
            <a:r>
              <a:rPr lang="en-US" sz="2666">
                <a:solidFill>
                  <a:srgbClr val="000000"/>
                </a:solidFill>
                <a:latin typeface="Roboto Slab"/>
                <a:ea typeface="Roboto Slab"/>
                <a:cs typeface="Roboto Slab"/>
                <a:sym typeface="Roboto Slab"/>
              </a:rPr>
              <a:t>ng groupby theo ứng cử viên để xem đóng góp lớn đến từ đâu.</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P</a:t>
            </a:r>
            <a:r>
              <a:rPr lang="en-US" sz="2666">
                <a:solidFill>
                  <a:srgbClr val="000000"/>
                </a:solidFill>
                <a:latin typeface="Roboto Slab"/>
                <a:ea typeface="Roboto Slab"/>
                <a:cs typeface="Roboto Slab"/>
                <a:sym typeface="Roboto Slab"/>
              </a:rPr>
              <a:t>hân tích theo tiểu bang:</a:t>
            </a:r>
          </a:p>
          <a:p>
            <a:pPr algn="l">
              <a:lnSpc>
                <a:spcPts val="5412"/>
              </a:lnSpc>
            </a:pPr>
          </a:p>
        </p:txBody>
      </p:sp>
      <p:sp>
        <p:nvSpPr>
          <p:cNvPr name="TextBox 5" id="5"/>
          <p:cNvSpPr txBox="true"/>
          <p:nvPr/>
        </p:nvSpPr>
        <p:spPr>
          <a:xfrm rot="0">
            <a:off x="1197285" y="1517045"/>
            <a:ext cx="560629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Phân</a:t>
            </a:r>
            <a:r>
              <a:rPr lang="en-US" sz="3399">
                <a:solidFill>
                  <a:srgbClr val="000000"/>
                </a:solidFill>
                <a:latin typeface="Canva Sans"/>
                <a:ea typeface="Canva Sans"/>
                <a:cs typeface="Canva Sans"/>
                <a:sym typeface="Canva Sans"/>
              </a:rPr>
              <a:t> tích Số tiền Đóng góp</a:t>
            </a:r>
          </a:p>
        </p:txBody>
      </p:sp>
      <p:sp>
        <p:nvSpPr>
          <p:cNvPr name="TextBox 6" id="6"/>
          <p:cNvSpPr txBox="true"/>
          <p:nvPr/>
        </p:nvSpPr>
        <p:spPr>
          <a:xfrm rot="0">
            <a:off x="2096430" y="4390705"/>
            <a:ext cx="15162870" cy="1856232"/>
          </a:xfrm>
          <a:prstGeom prst="rect">
            <a:avLst/>
          </a:prstGeom>
        </p:spPr>
        <p:txBody>
          <a:bodyPr anchor="t" rtlCol="false" tIns="0" lIns="0" bIns="0" rIns="0">
            <a:spAutoFit/>
          </a:bodyPr>
          <a:lstStyle/>
          <a:p>
            <a:pPr algn="l" marL="576453" indent="-288226" lvl="1">
              <a:lnSpc>
                <a:spcPts val="3738"/>
              </a:lnSpc>
              <a:buFont typeface="Arial"/>
              <a:buChar char="•"/>
            </a:pPr>
            <a:r>
              <a:rPr lang="en-US" sz="2670">
                <a:solidFill>
                  <a:srgbClr val="000000"/>
                </a:solidFill>
                <a:latin typeface="Canva Sans"/>
                <a:ea typeface="Canva Sans"/>
                <a:cs typeface="Canva Sans"/>
                <a:sym typeface="Canva Sans"/>
              </a:rPr>
              <a:t>Sử </a:t>
            </a:r>
            <a:r>
              <a:rPr lang="en-US" sz="2670">
                <a:solidFill>
                  <a:srgbClr val="000000"/>
                </a:solidFill>
                <a:latin typeface="Canva Sans"/>
                <a:ea typeface="Canva Sans"/>
                <a:cs typeface="Canva Sans"/>
                <a:sym typeface="Canva Sans"/>
              </a:rPr>
              <a:t>dụng groupby trên cột state để tính tổng số tiền đóng góp từ mỗi tiểu bang cho mỗi ứng cử viên.</a:t>
            </a:r>
          </a:p>
          <a:p>
            <a:pPr algn="l" marL="576453" indent="-288226" lvl="1">
              <a:lnSpc>
                <a:spcPts val="3738"/>
              </a:lnSpc>
              <a:buFont typeface="Arial"/>
              <a:buChar char="•"/>
            </a:pPr>
            <a:r>
              <a:rPr lang="en-US" sz="2670">
                <a:solidFill>
                  <a:srgbClr val="000000"/>
                </a:solidFill>
                <a:latin typeface="Canva Sans"/>
                <a:ea typeface="Canva Sans"/>
                <a:cs typeface="Canva Sans"/>
                <a:sym typeface="Canva Sans"/>
              </a:rPr>
              <a:t>So sánh tổng đóng góp từ các tiểu bang khác nhau.</a:t>
            </a:r>
          </a:p>
          <a:p>
            <a:pPr algn="ctr">
              <a:lnSpc>
                <a:spcPts val="373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24874">
            <a:off x="14937187" y="8784204"/>
            <a:ext cx="4201198" cy="2367948"/>
          </a:xfrm>
          <a:custGeom>
            <a:avLst/>
            <a:gdLst/>
            <a:ahLst/>
            <a:cxnLst/>
            <a:rect r="r" b="b" t="t" l="l"/>
            <a:pathLst>
              <a:path h="2367948" w="4201198">
                <a:moveTo>
                  <a:pt x="0" y="0"/>
                </a:moveTo>
                <a:lnTo>
                  <a:pt x="4201198" y="0"/>
                </a:lnTo>
                <a:lnTo>
                  <a:pt x="4201198" y="2367947"/>
                </a:lnTo>
                <a:lnTo>
                  <a:pt x="0" y="23679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403755"/>
            <a:ext cx="11100037"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Bitly Data from 1.USA.gov</a:t>
            </a:r>
          </a:p>
        </p:txBody>
      </p:sp>
      <p:sp>
        <p:nvSpPr>
          <p:cNvPr name="TextBox 5" id="5"/>
          <p:cNvSpPr txBox="true"/>
          <p:nvPr/>
        </p:nvSpPr>
        <p:spPr>
          <a:xfrm rot="0">
            <a:off x="1213455" y="1517045"/>
            <a:ext cx="523267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Giới</a:t>
            </a:r>
            <a:r>
              <a:rPr lang="en-US" sz="3399">
                <a:solidFill>
                  <a:srgbClr val="000000"/>
                </a:solidFill>
                <a:latin typeface="Canva Sans"/>
                <a:ea typeface="Canva Sans"/>
                <a:cs typeface="Canva Sans"/>
                <a:sym typeface="Canva Sans"/>
              </a:rPr>
              <a:t> thiệu về Dữ liệu Bitly</a:t>
            </a:r>
          </a:p>
        </p:txBody>
      </p:sp>
      <p:sp>
        <p:nvSpPr>
          <p:cNvPr name="TextBox 6" id="6"/>
          <p:cNvSpPr txBox="true"/>
          <p:nvPr/>
        </p:nvSpPr>
        <p:spPr>
          <a:xfrm rot="0">
            <a:off x="2223498" y="2855119"/>
            <a:ext cx="13548479" cy="59810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import json</a:t>
            </a:r>
          </a:p>
          <a:p>
            <a:pPr algn="l">
              <a:lnSpc>
                <a:spcPts val="4759"/>
              </a:lnSpc>
            </a:pPr>
            <a:r>
              <a:rPr lang="en-US" sz="3399">
                <a:solidFill>
                  <a:srgbClr val="000000"/>
                </a:solidFill>
                <a:latin typeface="Canva Sans"/>
                <a:ea typeface="Canva Sans"/>
                <a:cs typeface="Canva Sans"/>
                <a:sym typeface="Canva Sans"/>
              </a:rPr>
              <a:t>import pan</a:t>
            </a:r>
            <a:r>
              <a:rPr lang="en-US" sz="3399">
                <a:solidFill>
                  <a:srgbClr val="000000"/>
                </a:solidFill>
                <a:latin typeface="Canva Sans"/>
                <a:ea typeface="Canva Sans"/>
                <a:cs typeface="Canva Sans"/>
                <a:sym typeface="Canva Sans"/>
              </a:rPr>
              <a:t>das as pd</a:t>
            </a:r>
          </a:p>
          <a:p>
            <a:pPr algn="l">
              <a:lnSpc>
                <a:spcPts val="4759"/>
              </a:lnSpc>
            </a:pPr>
            <a:r>
              <a:rPr lang="en-US" sz="3399">
                <a:solidFill>
                  <a:srgbClr val="000000"/>
                </a:solidFill>
                <a:latin typeface="Canva Sans"/>
                <a:ea typeface="Canva Sans"/>
                <a:cs typeface="Canva Sans"/>
                <a:sym typeface="Canva Sans"/>
              </a:rPr>
              <a:t># Đường dẫn đến tệp dữ liệu (giả định)</a:t>
            </a:r>
          </a:p>
          <a:p>
            <a:pPr algn="l">
              <a:lnSpc>
                <a:spcPts val="4759"/>
              </a:lnSpc>
            </a:pPr>
            <a:r>
              <a:rPr lang="en-US" sz="3399">
                <a:solidFill>
                  <a:srgbClr val="000000"/>
                </a:solidFill>
                <a:latin typeface="Canva Sans"/>
                <a:ea typeface="Canva Sans"/>
                <a:cs typeface="Canva Sans"/>
                <a:sym typeface="Canva Sans"/>
              </a:rPr>
              <a:t>path = "datasets/bitly_usagov/example.txt" </a:t>
            </a:r>
          </a:p>
          <a:p>
            <a:pPr algn="l">
              <a:lnSpc>
                <a:spcPts val="4759"/>
              </a:lnSpc>
            </a:pPr>
            <a:r>
              <a:rPr lang="en-US" sz="3399">
                <a:solidFill>
                  <a:srgbClr val="000000"/>
                </a:solidFill>
                <a:latin typeface="Canva Sans"/>
                <a:ea typeface="Canva Sans"/>
                <a:cs typeface="Canva Sans"/>
                <a:sym typeface="Canva Sans"/>
              </a:rPr>
              <a:t># 1. Đọc tệp và chuyển đổi JSON</a:t>
            </a:r>
          </a:p>
          <a:p>
            <a:pPr algn="l">
              <a:lnSpc>
                <a:spcPts val="4759"/>
              </a:lnSpc>
            </a:pPr>
            <a:r>
              <a:rPr lang="en-US" sz="3399">
                <a:solidFill>
                  <a:srgbClr val="000000"/>
                </a:solidFill>
                <a:latin typeface="Canva Sans"/>
                <a:ea typeface="Canva Sans"/>
                <a:cs typeface="Canva Sans"/>
                <a:sym typeface="Canva Sans"/>
              </a:rPr>
              <a:t>records = [json.loads(line) for line in open(path, encoding='utf-8')]</a:t>
            </a:r>
          </a:p>
          <a:p>
            <a:pPr algn="l">
              <a:lnSpc>
                <a:spcPts val="4759"/>
              </a:lnSpc>
            </a:pPr>
            <a:r>
              <a:rPr lang="en-US" sz="3399">
                <a:solidFill>
                  <a:srgbClr val="000000"/>
                </a:solidFill>
                <a:latin typeface="Canva Sans"/>
                <a:ea typeface="Canva Sans"/>
                <a:cs typeface="Canva Sans"/>
                <a:sym typeface="Canva Sans"/>
              </a:rPr>
              <a:t># 2. Tạo DataFrame</a:t>
            </a:r>
          </a:p>
          <a:p>
            <a:pPr algn="l">
              <a:lnSpc>
                <a:spcPts val="4759"/>
              </a:lnSpc>
            </a:pPr>
            <a:r>
              <a:rPr lang="en-US" sz="3399">
                <a:solidFill>
                  <a:srgbClr val="000000"/>
                </a:solidFill>
                <a:latin typeface="Canva Sans"/>
                <a:ea typeface="Canva Sans"/>
                <a:cs typeface="Canva Sans"/>
                <a:sym typeface="Canva Sans"/>
              </a:rPr>
              <a:t>frame = pd.DataFrame(records)</a:t>
            </a:r>
          </a:p>
          <a:p>
            <a:pPr algn="l">
              <a:lnSpc>
                <a:spcPts val="4759"/>
              </a:lnSpc>
            </a:pPr>
            <a:r>
              <a:rPr lang="en-US" sz="3399">
                <a:solidFill>
                  <a:srgbClr val="000000"/>
                </a:solidFill>
                <a:latin typeface="Canva Sans"/>
                <a:ea typeface="Canva Sans"/>
                <a:cs typeface="Canva Sans"/>
                <a:sym typeface="Canva Sans"/>
              </a:rPr>
              <a:t># Xem 5 dòng đầu tiên</a:t>
            </a:r>
          </a:p>
          <a:p>
            <a:pPr algn="l">
              <a:lnSpc>
                <a:spcPts val="4759"/>
              </a:lnSpc>
            </a:pPr>
            <a:r>
              <a:rPr lang="en-US" sz="3399">
                <a:solidFill>
                  <a:srgbClr val="000000"/>
                </a:solidFill>
                <a:latin typeface="Canva Sans"/>
                <a:ea typeface="Canva Sans"/>
                <a:cs typeface="Canva Sans"/>
                <a:sym typeface="Canva Sans"/>
              </a:rPr>
              <a:t># print(frame.head())</a:t>
            </a:r>
          </a:p>
        </p:txBody>
      </p:sp>
      <p:sp>
        <p:nvSpPr>
          <p:cNvPr name="TextBox 7" id="7"/>
          <p:cNvSpPr txBox="true"/>
          <p:nvPr/>
        </p:nvSpPr>
        <p:spPr>
          <a:xfrm rot="0">
            <a:off x="-4404479" y="2055654"/>
            <a:ext cx="1354847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code ví dụ</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624874">
            <a:off x="980144" y="7772770"/>
            <a:ext cx="4201198" cy="2367948"/>
          </a:xfrm>
          <a:custGeom>
            <a:avLst/>
            <a:gdLst/>
            <a:ahLst/>
            <a:cxnLst/>
            <a:rect r="r" b="b" t="t" l="l"/>
            <a:pathLst>
              <a:path h="2367948" w="4201198">
                <a:moveTo>
                  <a:pt x="0" y="0"/>
                </a:moveTo>
                <a:lnTo>
                  <a:pt x="4201198" y="0"/>
                </a:lnTo>
                <a:lnTo>
                  <a:pt x="4201198" y="2367948"/>
                </a:lnTo>
                <a:lnTo>
                  <a:pt x="0" y="2367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03755"/>
            <a:ext cx="16230600"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2012 Federal Election Commission Database</a:t>
            </a:r>
          </a:p>
        </p:txBody>
      </p:sp>
      <p:sp>
        <p:nvSpPr>
          <p:cNvPr name="TextBox 4" id="4"/>
          <p:cNvSpPr txBox="true"/>
          <p:nvPr/>
        </p:nvSpPr>
        <p:spPr>
          <a:xfrm rot="0">
            <a:off x="893954" y="2160830"/>
            <a:ext cx="17077144" cy="4738634"/>
          </a:xfrm>
          <a:prstGeom prst="rect">
            <a:avLst/>
          </a:prstGeom>
        </p:spPr>
        <p:txBody>
          <a:bodyPr anchor="t" rtlCol="false" tIns="0" lIns="0" bIns="0" rIns="0">
            <a:spAutoFit/>
          </a:bodyPr>
          <a:lstStyle/>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Chuyển đổi kiểu dữ liệu: Chuyển đổi cột ngày đóng góp (contb_receipt_dt) từ chuỗi sang kiểu dữ liệu datetime của Pandas.</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Biểu đồ theo tháng: Trích xuất tháng và năm từ ngày đóng góp, sau đó sử dụng groupby để tín</a:t>
            </a:r>
            <a:r>
              <a:rPr lang="en-US" sz="2666">
                <a:solidFill>
                  <a:srgbClr val="000000"/>
                </a:solidFill>
                <a:latin typeface="Roboto Slab"/>
                <a:ea typeface="Roboto Slab"/>
                <a:cs typeface="Roboto Slab"/>
                <a:sym typeface="Roboto Slab"/>
              </a:rPr>
              <a:t>h tổng đóng góp hàng tháng cho Obama và Romney.</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Trực quan hóa: Vẽ biểu đồ đường để theo dõi xu hướng đóng góp của cả hai chiến dịc</a:t>
            </a:r>
            <a:r>
              <a:rPr lang="en-US" sz="2666">
                <a:solidFill>
                  <a:srgbClr val="000000"/>
                </a:solidFill>
                <a:latin typeface="Roboto Slab"/>
                <a:ea typeface="Roboto Slab"/>
                <a:cs typeface="Roboto Slab"/>
                <a:sym typeface="Roboto Slab"/>
              </a:rPr>
              <a:t>h theo thời gian, cho thấy rõ sự tăng tốc trước Ngày Bầu cử.</a:t>
            </a:r>
          </a:p>
          <a:p>
            <a:pPr algn="l">
              <a:lnSpc>
                <a:spcPts val="5412"/>
              </a:lnSpc>
            </a:pPr>
          </a:p>
        </p:txBody>
      </p:sp>
      <p:sp>
        <p:nvSpPr>
          <p:cNvPr name="TextBox 5" id="5"/>
          <p:cNvSpPr txBox="true"/>
          <p:nvPr/>
        </p:nvSpPr>
        <p:spPr>
          <a:xfrm rot="0">
            <a:off x="1232914" y="1517045"/>
            <a:ext cx="709517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Phân</a:t>
            </a:r>
            <a:r>
              <a:rPr lang="en-US" sz="3399">
                <a:solidFill>
                  <a:srgbClr val="000000"/>
                </a:solidFill>
                <a:latin typeface="Canva Sans"/>
                <a:ea typeface="Canva Sans"/>
                <a:cs typeface="Canva Sans"/>
                <a:sym typeface="Canva Sans"/>
              </a:rPr>
              <a:t> tích Đóng góp theo Thời gian</a:t>
            </a: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24874">
            <a:off x="14275375" y="7612147"/>
            <a:ext cx="4201198" cy="2367948"/>
          </a:xfrm>
          <a:custGeom>
            <a:avLst/>
            <a:gdLst/>
            <a:ahLst/>
            <a:cxnLst/>
            <a:rect r="r" b="b" t="t" l="l"/>
            <a:pathLst>
              <a:path h="2367948" w="4201198">
                <a:moveTo>
                  <a:pt x="0" y="0"/>
                </a:moveTo>
                <a:lnTo>
                  <a:pt x="4201197" y="0"/>
                </a:lnTo>
                <a:lnTo>
                  <a:pt x="4201197" y="2367948"/>
                </a:lnTo>
                <a:lnTo>
                  <a:pt x="0" y="23679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58060" y="257492"/>
            <a:ext cx="16029398"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2012 Federal Election Commission Database</a:t>
            </a:r>
          </a:p>
        </p:txBody>
      </p:sp>
      <p:sp>
        <p:nvSpPr>
          <p:cNvPr name="TextBox 5" id="5"/>
          <p:cNvSpPr txBox="true"/>
          <p:nvPr/>
        </p:nvSpPr>
        <p:spPr>
          <a:xfrm rot="0">
            <a:off x="-170640" y="1241995"/>
            <a:ext cx="873564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Phân tích Đóng góp theo Thời gian</a:t>
            </a:r>
          </a:p>
        </p:txBody>
      </p:sp>
      <p:sp>
        <p:nvSpPr>
          <p:cNvPr name="TextBox 6" id="6"/>
          <p:cNvSpPr txBox="true"/>
          <p:nvPr/>
        </p:nvSpPr>
        <p:spPr>
          <a:xfrm rot="0">
            <a:off x="-4575118" y="1755710"/>
            <a:ext cx="1354847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code ví dụ</a:t>
            </a:r>
          </a:p>
        </p:txBody>
      </p:sp>
      <p:sp>
        <p:nvSpPr>
          <p:cNvPr name="TextBox 7" id="7"/>
          <p:cNvSpPr txBox="true"/>
          <p:nvPr/>
        </p:nvSpPr>
        <p:spPr>
          <a:xfrm rot="0">
            <a:off x="713742" y="2288475"/>
            <a:ext cx="13837564" cy="7990204"/>
          </a:xfrm>
          <a:prstGeom prst="rect">
            <a:avLst/>
          </a:prstGeom>
        </p:spPr>
        <p:txBody>
          <a:bodyPr anchor="t" rtlCol="false" tIns="0" lIns="0" bIns="0" rIns="0">
            <a:spAutoFit/>
          </a:bodyPr>
          <a:lstStyle/>
          <a:p>
            <a:pPr algn="l">
              <a:lnSpc>
                <a:spcPts val="3220"/>
              </a:lnSpc>
            </a:pPr>
            <a:r>
              <a:rPr lang="en-US" sz="2300">
                <a:solidFill>
                  <a:srgbClr val="000000"/>
                </a:solidFill>
                <a:latin typeface="Canva Sans"/>
                <a:ea typeface="Canva Sans"/>
                <a:cs typeface="Canva Sans"/>
                <a:sym typeface="Canva Sans"/>
              </a:rPr>
              <a:t># 1. Chuyển đổi chuỗi ngày sang </a:t>
            </a:r>
            <a:r>
              <a:rPr lang="en-US" sz="2300">
                <a:solidFill>
                  <a:srgbClr val="000000"/>
                </a:solidFill>
                <a:latin typeface="Canva Sans"/>
                <a:ea typeface="Canva Sans"/>
                <a:cs typeface="Canva Sans"/>
                <a:sym typeface="Canva Sans"/>
              </a:rPr>
              <a:t>datetime</a:t>
            </a:r>
          </a:p>
          <a:p>
            <a:pPr algn="l">
              <a:lnSpc>
                <a:spcPts val="3220"/>
              </a:lnSpc>
            </a:pPr>
            <a:r>
              <a:rPr lang="en-US" sz="2300">
                <a:solidFill>
                  <a:srgbClr val="000000"/>
                </a:solidFill>
                <a:latin typeface="Canva Sans"/>
                <a:ea typeface="Canva Sans"/>
                <a:cs typeface="Canva Sans"/>
                <a:sym typeface="Canva Sans"/>
              </a:rPr>
              <a:t>fec_mr_contb['contb_receipt_dt'] = pd.to_datetime(fec_mr_contb['contb_receipt_dt'], </a:t>
            </a:r>
          </a:p>
          <a:p>
            <a:pPr algn="l">
              <a:lnSpc>
                <a:spcPts val="3220"/>
              </a:lnSpc>
            </a:pPr>
            <a:r>
              <a:rPr lang="en-US" sz="2300">
                <a:solidFill>
                  <a:srgbClr val="000000"/>
                </a:solidFill>
                <a:latin typeface="Canva Sans"/>
                <a:ea typeface="Canva Sans"/>
                <a:cs typeface="Canva Sans"/>
                <a:sym typeface="Canva Sans"/>
              </a:rPr>
              <a:t>                                                  format='%d-%b-%y')</a:t>
            </a:r>
          </a:p>
          <a:p>
            <a:pPr algn="l">
              <a:lnSpc>
                <a:spcPts val="3220"/>
              </a:lnSpc>
            </a:pPr>
          </a:p>
          <a:p>
            <a:pPr algn="l">
              <a:lnSpc>
                <a:spcPts val="3220"/>
              </a:lnSpc>
            </a:pPr>
            <a:r>
              <a:rPr lang="en-US" sz="2300">
                <a:solidFill>
                  <a:srgbClr val="000000"/>
                </a:solidFill>
                <a:latin typeface="Canva Sans"/>
                <a:ea typeface="Canva Sans"/>
                <a:cs typeface="Canva Sans"/>
                <a:sym typeface="Canva Sans"/>
              </a:rPr>
              <a:t># 2. Tổng hợp đóng góp theo Ngày và Đảng</a:t>
            </a:r>
          </a:p>
          <a:p>
            <a:pPr algn="l">
              <a:lnSpc>
                <a:spcPts val="3220"/>
              </a:lnSpc>
            </a:pPr>
            <a:r>
              <a:rPr lang="en-US" sz="2300">
                <a:solidFill>
                  <a:srgbClr val="000000"/>
                </a:solidFill>
                <a:latin typeface="Canva Sans"/>
                <a:ea typeface="Canva Sans"/>
                <a:cs typeface="Canva Sans"/>
                <a:sym typeface="Canva Sans"/>
              </a:rPr>
              <a:t># 'party' là cột, 'contb_receipt_dt' là index</a:t>
            </a:r>
          </a:p>
          <a:p>
            <a:pPr algn="l">
              <a:lnSpc>
                <a:spcPts val="3220"/>
              </a:lnSpc>
            </a:pPr>
            <a:r>
              <a:rPr lang="en-US" sz="2300">
                <a:solidFill>
                  <a:srgbClr val="000000"/>
                </a:solidFill>
                <a:latin typeface="Canva Sans"/>
                <a:ea typeface="Canva Sans"/>
                <a:cs typeface="Canva Sans"/>
                <a:sym typeface="Canva Sans"/>
              </a:rPr>
              <a:t>monthly_donations = fec_mr_contb.groupby(['contb_receipt_dt', 'party'])['contb_receipt_amt'].sum()</a:t>
            </a:r>
          </a:p>
          <a:p>
            <a:pPr algn="l">
              <a:lnSpc>
                <a:spcPts val="3220"/>
              </a:lnSpc>
            </a:pPr>
          </a:p>
          <a:p>
            <a:pPr algn="l">
              <a:lnSpc>
                <a:spcPts val="3220"/>
              </a:lnSpc>
            </a:pPr>
            <a:r>
              <a:rPr lang="en-US" sz="2300">
                <a:solidFill>
                  <a:srgbClr val="000000"/>
                </a:solidFill>
                <a:latin typeface="Canva Sans"/>
                <a:ea typeface="Canva Sans"/>
                <a:cs typeface="Canva Sans"/>
                <a:sym typeface="Canva Sans"/>
              </a:rPr>
              <a:t># 3. Resample (tổng hợp lại) theo tháng ('M') và điền giá trị 0 cho các tháng không có đóng góp</a:t>
            </a:r>
          </a:p>
          <a:p>
            <a:pPr algn="l">
              <a:lnSpc>
                <a:spcPts val="3220"/>
              </a:lnSpc>
            </a:pPr>
            <a:r>
              <a:rPr lang="en-US" sz="2300">
                <a:solidFill>
                  <a:srgbClr val="000000"/>
                </a:solidFill>
                <a:latin typeface="Canva Sans"/>
                <a:ea typeface="Canva Sans"/>
                <a:cs typeface="Canva Sans"/>
                <a:sym typeface="Canva Sans"/>
              </a:rPr>
              <a:t>monthly_donations = monthly_donations.unstack(level='party').fillna(0)</a:t>
            </a:r>
          </a:p>
          <a:p>
            <a:pPr algn="l">
              <a:lnSpc>
                <a:spcPts val="3220"/>
              </a:lnSpc>
            </a:pPr>
            <a:r>
              <a:rPr lang="en-US" sz="2300">
                <a:solidFill>
                  <a:srgbClr val="000000"/>
                </a:solidFill>
                <a:latin typeface="Canva Sans"/>
                <a:ea typeface="Canva Sans"/>
                <a:cs typeface="Canva Sans"/>
                <a:sym typeface="Canva Sans"/>
              </a:rPr>
              <a:t>monthly_donations = monthly_donations.resample('M').sum()</a:t>
            </a:r>
          </a:p>
          <a:p>
            <a:pPr algn="l">
              <a:lnSpc>
                <a:spcPts val="3220"/>
              </a:lnSpc>
            </a:pPr>
          </a:p>
          <a:p>
            <a:pPr algn="l">
              <a:lnSpc>
                <a:spcPts val="3220"/>
              </a:lnSpc>
            </a:pPr>
          </a:p>
          <a:p>
            <a:pPr algn="l">
              <a:lnSpc>
                <a:spcPts val="3220"/>
              </a:lnSpc>
            </a:pPr>
            <a:r>
              <a:rPr lang="en-US" sz="2300">
                <a:solidFill>
                  <a:srgbClr val="000000"/>
                </a:solidFill>
                <a:latin typeface="Canva Sans"/>
                <a:ea typeface="Canva Sans"/>
                <a:cs typeface="Canva Sans"/>
                <a:sym typeface="Canva Sans"/>
              </a:rPr>
              <a:t># 4. Trực quan hóa xu hướng theo thời gian</a:t>
            </a:r>
          </a:p>
          <a:p>
            <a:pPr algn="l">
              <a:lnSpc>
                <a:spcPts val="3220"/>
              </a:lnSpc>
            </a:pPr>
            <a:r>
              <a:rPr lang="en-US" sz="2300">
                <a:solidFill>
                  <a:srgbClr val="000000"/>
                </a:solidFill>
                <a:latin typeface="Canva Sans"/>
                <a:ea typeface="Canva Sans"/>
                <a:cs typeface="Canva Sans"/>
                <a:sym typeface="Canva Sans"/>
              </a:rPr>
              <a:t>plt.figure(figsize=(12, 6))</a:t>
            </a:r>
          </a:p>
          <a:p>
            <a:pPr algn="l">
              <a:lnSpc>
                <a:spcPts val="3220"/>
              </a:lnSpc>
            </a:pPr>
            <a:r>
              <a:rPr lang="en-US" sz="2300">
                <a:solidFill>
                  <a:srgbClr val="000000"/>
                </a:solidFill>
                <a:latin typeface="Canva Sans"/>
                <a:ea typeface="Canva Sans"/>
                <a:cs typeface="Canva Sans"/>
                <a:sym typeface="Canva Sans"/>
              </a:rPr>
              <a:t>monthly_donations.plot(kind='line')</a:t>
            </a:r>
          </a:p>
          <a:p>
            <a:pPr algn="l">
              <a:lnSpc>
                <a:spcPts val="3220"/>
              </a:lnSpc>
            </a:pPr>
            <a:r>
              <a:rPr lang="en-US" sz="2300">
                <a:solidFill>
                  <a:srgbClr val="000000"/>
                </a:solidFill>
                <a:latin typeface="Canva Sans"/>
                <a:ea typeface="Canva Sans"/>
                <a:cs typeface="Canva Sans"/>
                <a:sym typeface="Canva Sans"/>
              </a:rPr>
              <a:t>plt.title('Xu hướng Đóng góp Tài chính theo Tháng (2011-2012)')</a:t>
            </a:r>
          </a:p>
          <a:p>
            <a:pPr algn="l">
              <a:lnSpc>
                <a:spcPts val="3220"/>
              </a:lnSpc>
            </a:pPr>
            <a:r>
              <a:rPr lang="en-US" sz="2300">
                <a:solidFill>
                  <a:srgbClr val="000000"/>
                </a:solidFill>
                <a:latin typeface="Canva Sans"/>
                <a:ea typeface="Canva Sans"/>
                <a:cs typeface="Canva Sans"/>
                <a:sym typeface="Canva Sans"/>
              </a:rPr>
              <a:t>plt.ylabel('Tổng số tiền đóng góp')</a:t>
            </a:r>
          </a:p>
          <a:p>
            <a:pPr algn="l">
              <a:lnSpc>
                <a:spcPts val="3220"/>
              </a:lnSpc>
            </a:pPr>
            <a:r>
              <a:rPr lang="en-US" sz="2300">
                <a:solidFill>
                  <a:srgbClr val="000000"/>
                </a:solidFill>
                <a:latin typeface="Canva Sans"/>
                <a:ea typeface="Canva Sans"/>
                <a:cs typeface="Canva Sans"/>
                <a:sym typeface="Canva Sans"/>
              </a:rPr>
              <a:t>plt.xlabel('Thời gian')</a:t>
            </a:r>
          </a:p>
          <a:p>
            <a:pPr algn="l">
              <a:lnSpc>
                <a:spcPts val="3220"/>
              </a:lnSpc>
            </a:pPr>
            <a:r>
              <a:rPr lang="en-US" sz="2300">
                <a:solidFill>
                  <a:srgbClr val="000000"/>
                </a:solidFill>
                <a:latin typeface="Canva Sans"/>
                <a:ea typeface="Canva Sans"/>
                <a:cs typeface="Canva Sans"/>
                <a:sym typeface="Canva Sans"/>
              </a:rPr>
              <a:t>plt.show() #</a:t>
            </a: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6281747" y="3666208"/>
            <a:ext cx="2734329" cy="497840"/>
          </a:xfrm>
          <a:prstGeom prst="rect">
            <a:avLst/>
          </a:prstGeom>
        </p:spPr>
        <p:txBody>
          <a:bodyPr anchor="t" rtlCol="false" tIns="0" lIns="0" bIns="0" rIns="0">
            <a:spAutoFit/>
          </a:bodyPr>
          <a:lstStyle/>
          <a:p>
            <a:pPr algn="ctr">
              <a:lnSpc>
                <a:spcPts val="4059"/>
              </a:lnSpc>
            </a:pPr>
            <a:r>
              <a:rPr lang="en-US" b="true" sz="2899">
                <a:solidFill>
                  <a:srgbClr val="FBFCFE"/>
                </a:solidFill>
                <a:latin typeface="Canva Sans Bold"/>
                <a:ea typeface="Canva Sans Bold"/>
                <a:cs typeface="Canva Sans Bold"/>
                <a:sym typeface="Canva Sans Bold"/>
              </a:rPr>
              <a:t>Nhận biết</a:t>
            </a:r>
          </a:p>
        </p:txBody>
      </p:sp>
      <p:sp>
        <p:nvSpPr>
          <p:cNvPr name="Freeform 3" id="3"/>
          <p:cNvSpPr/>
          <p:nvPr/>
        </p:nvSpPr>
        <p:spPr>
          <a:xfrm flipH="false" flipV="false" rot="-2080684">
            <a:off x="9214854" y="5464384"/>
            <a:ext cx="14026965" cy="9563840"/>
          </a:xfrm>
          <a:custGeom>
            <a:avLst/>
            <a:gdLst/>
            <a:ahLst/>
            <a:cxnLst/>
            <a:rect r="r" b="b" t="t" l="l"/>
            <a:pathLst>
              <a:path h="9563840" w="14026965">
                <a:moveTo>
                  <a:pt x="0" y="0"/>
                </a:moveTo>
                <a:lnTo>
                  <a:pt x="14026965" y="0"/>
                </a:lnTo>
                <a:lnTo>
                  <a:pt x="14026965" y="9563839"/>
                </a:lnTo>
                <a:lnTo>
                  <a:pt x="0" y="9563839"/>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24874">
            <a:off x="-778709" y="8164643"/>
            <a:ext cx="4957504" cy="2794229"/>
          </a:xfrm>
          <a:custGeom>
            <a:avLst/>
            <a:gdLst/>
            <a:ahLst/>
            <a:cxnLst/>
            <a:rect r="r" b="b" t="t" l="l"/>
            <a:pathLst>
              <a:path h="2794229" w="4957504">
                <a:moveTo>
                  <a:pt x="0" y="0"/>
                </a:moveTo>
                <a:lnTo>
                  <a:pt x="4957504" y="0"/>
                </a:lnTo>
                <a:lnTo>
                  <a:pt x="4957504" y="2794229"/>
                </a:lnTo>
                <a:lnTo>
                  <a:pt x="0" y="27942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830696">
            <a:off x="16075185" y="-10287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393968" y="3613362"/>
            <a:ext cx="13244215" cy="2286000"/>
          </a:xfrm>
          <a:prstGeom prst="rect">
            <a:avLst/>
          </a:prstGeom>
        </p:spPr>
        <p:txBody>
          <a:bodyPr anchor="t" rtlCol="false" tIns="0" lIns="0" bIns="0" rIns="0">
            <a:spAutoFit/>
          </a:bodyPr>
          <a:lstStyle/>
          <a:p>
            <a:pPr algn="ctr">
              <a:lnSpc>
                <a:spcPts val="9022"/>
              </a:lnSpc>
            </a:pPr>
            <a:r>
              <a:rPr lang="en-US" b="true" sz="7518">
                <a:solidFill>
                  <a:srgbClr val="2D2261"/>
                </a:solidFill>
                <a:latin typeface="Roboto Slab Bold"/>
                <a:ea typeface="Roboto Slab Bold"/>
                <a:cs typeface="Roboto Slab Bold"/>
                <a:sym typeface="Roboto Slab Bold"/>
              </a:rPr>
              <a:t>CẢM ƠN THẦY VÀ CÁC BẠN ĐÃ LẮNG NGHE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24874">
            <a:off x="-2476037" y="9103026"/>
            <a:ext cx="4201198" cy="2367948"/>
          </a:xfrm>
          <a:custGeom>
            <a:avLst/>
            <a:gdLst/>
            <a:ahLst/>
            <a:cxnLst/>
            <a:rect r="r" b="b" t="t" l="l"/>
            <a:pathLst>
              <a:path h="2367948" w="4201198">
                <a:moveTo>
                  <a:pt x="0" y="0"/>
                </a:moveTo>
                <a:lnTo>
                  <a:pt x="4201198" y="0"/>
                </a:lnTo>
                <a:lnTo>
                  <a:pt x="4201198" y="2367948"/>
                </a:lnTo>
                <a:lnTo>
                  <a:pt x="0" y="23679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403755"/>
            <a:ext cx="11982316"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Bitly Data from 1.USA.gov</a:t>
            </a:r>
          </a:p>
        </p:txBody>
      </p:sp>
      <p:sp>
        <p:nvSpPr>
          <p:cNvPr name="TextBox 5" id="5"/>
          <p:cNvSpPr txBox="true"/>
          <p:nvPr/>
        </p:nvSpPr>
        <p:spPr>
          <a:xfrm rot="0">
            <a:off x="893954" y="2160830"/>
            <a:ext cx="17077144" cy="7481834"/>
          </a:xfrm>
          <a:prstGeom prst="rect">
            <a:avLst/>
          </a:prstGeom>
        </p:spPr>
        <p:txBody>
          <a:bodyPr anchor="t" rtlCol="false" tIns="0" lIns="0" bIns="0" rIns="0">
            <a:spAutoFit/>
          </a:bodyPr>
          <a:lstStyle/>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Trích xuất: Đầu tiên, trích xuất tất cả các trường múi giờ (tz) vào một danh sách, đồng thời xử lý các bản ghi không có trường tz (KeyError) bằng cách thêm điều kiện if "tz" in rec.</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Vấn đề: Một số múi giờ được trích xuất là chuỗi rỗng (''), biểu thị giá trị không xác định.</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Đếm thủ công: Sử dụng một hàm tùy chỉnh (get_counts) với một từ điển để lưu trữ số lượng hoặc sử dụng collections.defaultdict(int) để đếm.</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Ví dụ, múi giờ America/New_York có 1251 lượt đếm.</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Sắp xếp: Để tìm 10 múi giờ hàng đầu, tạo một danh sách các cặp (count, timezone), sắp xếp danh sách đó, và lấy 10 phần tử cuối cùng.</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Sử dụng collections.Counter: Công cụ đơn giản nhất trong thư viện chuẩn Python là collections.Counter với phương thức .most_common(10) để lấy 10 múi giờ phổ biến nhất.</a:t>
            </a:r>
          </a:p>
          <a:p>
            <a:pPr algn="l">
              <a:lnSpc>
                <a:spcPts val="5412"/>
              </a:lnSpc>
            </a:pPr>
          </a:p>
        </p:txBody>
      </p:sp>
      <p:sp>
        <p:nvSpPr>
          <p:cNvPr name="TextBox 6" id="6"/>
          <p:cNvSpPr txBox="true"/>
          <p:nvPr/>
        </p:nvSpPr>
        <p:spPr>
          <a:xfrm rot="0">
            <a:off x="1028700" y="1517045"/>
            <a:ext cx="741366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Đếm múi giờ</a:t>
            </a:r>
            <a:r>
              <a:rPr lang="en-US" sz="3399">
                <a:solidFill>
                  <a:srgbClr val="000000"/>
                </a:solidFill>
                <a:latin typeface="Canva Sans"/>
                <a:ea typeface="Canva Sans"/>
                <a:cs typeface="Canva Sans"/>
                <a:sym typeface="Canva Sans"/>
              </a:rPr>
              <a:t> (tz) bằng Python thuần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24874">
            <a:off x="14979468" y="8441649"/>
            <a:ext cx="4201198" cy="2367948"/>
          </a:xfrm>
          <a:custGeom>
            <a:avLst/>
            <a:gdLst/>
            <a:ahLst/>
            <a:cxnLst/>
            <a:rect r="r" b="b" t="t" l="l"/>
            <a:pathLst>
              <a:path h="2367948" w="4201198">
                <a:moveTo>
                  <a:pt x="0" y="0"/>
                </a:moveTo>
                <a:lnTo>
                  <a:pt x="4201198" y="0"/>
                </a:lnTo>
                <a:lnTo>
                  <a:pt x="4201198" y="2367948"/>
                </a:lnTo>
                <a:lnTo>
                  <a:pt x="0" y="23679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403755"/>
            <a:ext cx="11588106"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Bitly Data from 1.USA.gov</a:t>
            </a:r>
          </a:p>
        </p:txBody>
      </p:sp>
      <p:sp>
        <p:nvSpPr>
          <p:cNvPr name="TextBox 5" id="5"/>
          <p:cNvSpPr txBox="true"/>
          <p:nvPr/>
        </p:nvSpPr>
        <p:spPr>
          <a:xfrm rot="0">
            <a:off x="1028700" y="2164110"/>
            <a:ext cx="11762938" cy="8167634"/>
          </a:xfrm>
          <a:prstGeom prst="rect">
            <a:avLst/>
          </a:prstGeom>
        </p:spPr>
        <p:txBody>
          <a:bodyPr anchor="t" rtlCol="false" tIns="0" lIns="0" bIns="0" rIns="0">
            <a:spAutoFit/>
          </a:bodyPr>
          <a:lstStyle/>
          <a:p>
            <a:pPr algn="l">
              <a:lnSpc>
                <a:spcPts val="5412"/>
              </a:lnSpc>
            </a:pPr>
            <a:r>
              <a:rPr lang="en-US" sz="2666">
                <a:solidFill>
                  <a:srgbClr val="000000"/>
                </a:solidFill>
                <a:latin typeface="Roboto Slab"/>
                <a:ea typeface="Roboto Slab"/>
                <a:cs typeface="Roboto Slab"/>
                <a:sym typeface="Roboto Slab"/>
              </a:rPr>
              <a:t>Kết quả 10 múi giờ phổ biến nhất (với số lượng):</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America/New_York (1251) </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(chuỗi rỗng - unknown) (521) </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America/Chicago (400) </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America/Los_Angeles (382) </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America/Denver (191) </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Europe/London (74) </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Asia/Tokyo (37) </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Pacific/Honolulu (36) </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Europe/Madrid (35) </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America/Sao_Paulo (33) </a:t>
            </a:r>
          </a:p>
          <a:p>
            <a:pPr algn="l">
              <a:lnSpc>
                <a:spcPts val="5412"/>
              </a:lnSpc>
            </a:pPr>
          </a:p>
        </p:txBody>
      </p:sp>
      <p:sp>
        <p:nvSpPr>
          <p:cNvPr name="TextBox 6" id="6"/>
          <p:cNvSpPr txBox="true"/>
          <p:nvPr/>
        </p:nvSpPr>
        <p:spPr>
          <a:xfrm rot="0">
            <a:off x="1028700" y="1517045"/>
            <a:ext cx="741366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Đếm múi giờ</a:t>
            </a:r>
            <a:r>
              <a:rPr lang="en-US" sz="3399">
                <a:solidFill>
                  <a:srgbClr val="000000"/>
                </a:solidFill>
                <a:latin typeface="Canva Sans"/>
                <a:ea typeface="Canva Sans"/>
                <a:cs typeface="Canva Sans"/>
                <a:sym typeface="Canva Sans"/>
              </a:rPr>
              <a:t> (tz) bằng Python thuần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24874">
            <a:off x="-1206645" y="8709116"/>
            <a:ext cx="4201198" cy="2367948"/>
          </a:xfrm>
          <a:custGeom>
            <a:avLst/>
            <a:gdLst/>
            <a:ahLst/>
            <a:cxnLst/>
            <a:rect r="r" b="b" t="t" l="l"/>
            <a:pathLst>
              <a:path h="2367948" w="4201198">
                <a:moveTo>
                  <a:pt x="0" y="0"/>
                </a:moveTo>
                <a:lnTo>
                  <a:pt x="4201198" y="0"/>
                </a:lnTo>
                <a:lnTo>
                  <a:pt x="4201198" y="2367948"/>
                </a:lnTo>
                <a:lnTo>
                  <a:pt x="0" y="23679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403755"/>
            <a:ext cx="10931090"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Bitly Data from 1.USA.gov</a:t>
            </a:r>
          </a:p>
        </p:txBody>
      </p:sp>
      <p:sp>
        <p:nvSpPr>
          <p:cNvPr name="TextBox 5" id="5"/>
          <p:cNvSpPr txBox="true"/>
          <p:nvPr/>
        </p:nvSpPr>
        <p:spPr>
          <a:xfrm rot="0">
            <a:off x="1028700" y="1541939"/>
            <a:ext cx="443555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 Phân tích Múi giờ (tz)</a:t>
            </a:r>
          </a:p>
        </p:txBody>
      </p:sp>
      <p:sp>
        <p:nvSpPr>
          <p:cNvPr name="TextBox 6" id="6"/>
          <p:cNvSpPr txBox="true"/>
          <p:nvPr/>
        </p:nvSpPr>
        <p:spPr>
          <a:xfrm rot="0">
            <a:off x="4076157" y="2369979"/>
            <a:ext cx="8018145" cy="7763510"/>
          </a:xfrm>
          <a:prstGeom prst="rect">
            <a:avLst/>
          </a:prstGeom>
        </p:spPr>
        <p:txBody>
          <a:bodyPr anchor="t" rtlCol="false" tIns="0" lIns="0" bIns="0" rIns="0">
            <a:spAutoFit/>
          </a:bodyPr>
          <a:lstStyle/>
          <a:p>
            <a:pPr algn="l">
              <a:lnSpc>
                <a:spcPts val="3640"/>
              </a:lnSpc>
            </a:pPr>
            <a:r>
              <a:rPr lang="en-US" sz="2600">
                <a:solidFill>
                  <a:srgbClr val="000000"/>
                </a:solidFill>
                <a:latin typeface="Canva Sans"/>
                <a:ea typeface="Canva Sans"/>
                <a:cs typeface="Canva Sans"/>
                <a:sym typeface="Canva Sans"/>
              </a:rPr>
              <a:t>import numpy as np</a:t>
            </a:r>
          </a:p>
          <a:p>
            <a:pPr algn="l">
              <a:lnSpc>
                <a:spcPts val="3640"/>
              </a:lnSpc>
            </a:pPr>
            <a:r>
              <a:rPr lang="en-US" sz="2600">
                <a:solidFill>
                  <a:srgbClr val="000000"/>
                </a:solidFill>
                <a:latin typeface="Canva Sans"/>
                <a:ea typeface="Canva Sans"/>
                <a:cs typeface="Canva Sans"/>
                <a:sym typeface="Canva Sans"/>
              </a:rPr>
              <a:t>import seaborn </a:t>
            </a:r>
            <a:r>
              <a:rPr lang="en-US" sz="2600">
                <a:solidFill>
                  <a:srgbClr val="000000"/>
                </a:solidFill>
                <a:latin typeface="Canva Sans"/>
                <a:ea typeface="Canva Sans"/>
                <a:cs typeface="Canva Sans"/>
                <a:sym typeface="Canva Sans"/>
              </a:rPr>
              <a:t>as sns</a:t>
            </a:r>
          </a:p>
          <a:p>
            <a:pPr algn="l">
              <a:lnSpc>
                <a:spcPts val="3640"/>
              </a:lnSpc>
            </a:pPr>
            <a:r>
              <a:rPr lang="en-US" sz="2600">
                <a:solidFill>
                  <a:srgbClr val="000000"/>
                </a:solidFill>
                <a:latin typeface="Canva Sans"/>
                <a:ea typeface="Canva Sans"/>
                <a:cs typeface="Canva Sans"/>
                <a:sym typeface="Canva Sans"/>
              </a:rPr>
              <a:t>import matplotlib.pyplot as plt</a:t>
            </a:r>
          </a:p>
          <a:p>
            <a:pPr algn="l">
              <a:lnSpc>
                <a:spcPts val="3640"/>
              </a:lnSpc>
            </a:pPr>
            <a:r>
              <a:rPr lang="en-US" sz="2600">
                <a:solidFill>
                  <a:srgbClr val="000000"/>
                </a:solidFill>
                <a:latin typeface="Canva Sans"/>
                <a:ea typeface="Canva Sans"/>
                <a:cs typeface="Canva Sans"/>
                <a:sym typeface="Canva Sans"/>
              </a:rPr>
              <a:t># 1. Điền giá trị bị thiếu (NaN) và chuỗi rỗng</a:t>
            </a:r>
          </a:p>
          <a:p>
            <a:pPr algn="l">
              <a:lnSpc>
                <a:spcPts val="3640"/>
              </a:lnSpc>
            </a:pPr>
            <a:r>
              <a:rPr lang="en-US" sz="2600">
                <a:solidFill>
                  <a:srgbClr val="000000"/>
                </a:solidFill>
                <a:latin typeface="Canva Sans"/>
                <a:ea typeface="Canva Sans"/>
                <a:cs typeface="Canva Sans"/>
                <a:sym typeface="Canva Sans"/>
              </a:rPr>
              <a:t>clean_tz = frame['tz'].fillna('Missing')</a:t>
            </a:r>
          </a:p>
          <a:p>
            <a:pPr algn="l">
              <a:lnSpc>
                <a:spcPts val="3640"/>
              </a:lnSpc>
            </a:pPr>
            <a:r>
              <a:rPr lang="en-US" sz="2600">
                <a:solidFill>
                  <a:srgbClr val="000000"/>
                </a:solidFill>
                <a:latin typeface="Canva Sans"/>
                <a:ea typeface="Canva Sans"/>
                <a:cs typeface="Canva Sans"/>
                <a:sym typeface="Canva Sans"/>
              </a:rPr>
              <a:t>clean_tz[clean_tz == ''] = 'Unknown'</a:t>
            </a:r>
          </a:p>
          <a:p>
            <a:pPr algn="l">
              <a:lnSpc>
                <a:spcPts val="3640"/>
              </a:lnSpc>
            </a:pPr>
            <a:r>
              <a:rPr lang="en-US" sz="2600">
                <a:solidFill>
                  <a:srgbClr val="000000"/>
                </a:solidFill>
                <a:latin typeface="Canva Sans"/>
                <a:ea typeface="Canva Sans"/>
                <a:cs typeface="Canva Sans"/>
                <a:sym typeface="Canva Sans"/>
              </a:rPr>
              <a:t># 2. Đếm tần suất</a:t>
            </a:r>
          </a:p>
          <a:p>
            <a:pPr algn="l">
              <a:lnSpc>
                <a:spcPts val="3640"/>
              </a:lnSpc>
            </a:pPr>
            <a:r>
              <a:rPr lang="en-US" sz="2600">
                <a:solidFill>
                  <a:srgbClr val="000000"/>
                </a:solidFill>
                <a:latin typeface="Canva Sans"/>
                <a:ea typeface="Canva Sans"/>
                <a:cs typeface="Canva Sans"/>
                <a:sym typeface="Canva Sans"/>
              </a:rPr>
              <a:t>tz_counts = clean_tz.value_counts()</a:t>
            </a:r>
          </a:p>
          <a:p>
            <a:pPr algn="l">
              <a:lnSpc>
                <a:spcPts val="3640"/>
              </a:lnSpc>
            </a:pPr>
            <a:r>
              <a:rPr lang="en-US" sz="2600">
                <a:solidFill>
                  <a:srgbClr val="000000"/>
                </a:solidFill>
                <a:latin typeface="Canva Sans"/>
                <a:ea typeface="Canva Sans"/>
                <a:cs typeface="Canva Sans"/>
                <a:sym typeface="Canva Sans"/>
              </a:rPr>
              <a:t># 3. Lấy 10 múi giờ hàng đầu</a:t>
            </a:r>
          </a:p>
          <a:p>
            <a:pPr algn="l">
              <a:lnSpc>
                <a:spcPts val="3640"/>
              </a:lnSpc>
            </a:pPr>
            <a:r>
              <a:rPr lang="en-US" sz="2600">
                <a:solidFill>
                  <a:srgbClr val="000000"/>
                </a:solidFill>
                <a:latin typeface="Canva Sans"/>
                <a:ea typeface="Canva Sans"/>
                <a:cs typeface="Canva Sans"/>
                <a:sym typeface="Canva Sans"/>
              </a:rPr>
              <a:t>top_10_tz = tz_counts[:10]</a:t>
            </a:r>
          </a:p>
          <a:p>
            <a:pPr algn="l">
              <a:lnSpc>
                <a:spcPts val="3640"/>
              </a:lnSpc>
            </a:pPr>
            <a:r>
              <a:rPr lang="en-US" sz="2600">
                <a:solidFill>
                  <a:srgbClr val="000000"/>
                </a:solidFill>
                <a:latin typeface="Canva Sans"/>
                <a:ea typeface="Canva Sans"/>
                <a:cs typeface="Canva Sans"/>
                <a:sym typeface="Canva Sans"/>
              </a:rPr>
              <a:t># 4. Trực quan hóa (tạo biểu đồ)</a:t>
            </a:r>
          </a:p>
          <a:p>
            <a:pPr algn="l">
              <a:lnSpc>
                <a:spcPts val="3640"/>
              </a:lnSpc>
            </a:pPr>
            <a:r>
              <a:rPr lang="en-US" sz="2600">
                <a:solidFill>
                  <a:srgbClr val="000000"/>
                </a:solidFill>
                <a:latin typeface="Canva Sans"/>
                <a:ea typeface="Canva Sans"/>
                <a:cs typeface="Canva Sans"/>
                <a:sym typeface="Canva Sans"/>
              </a:rPr>
              <a:t>plt.figure(figsize=(10, 6))</a:t>
            </a:r>
          </a:p>
          <a:p>
            <a:pPr algn="l">
              <a:lnSpc>
                <a:spcPts val="3640"/>
              </a:lnSpc>
            </a:pPr>
            <a:r>
              <a:rPr lang="en-US" sz="2600">
                <a:solidFill>
                  <a:srgbClr val="000000"/>
                </a:solidFill>
                <a:latin typeface="Canva Sans"/>
                <a:ea typeface="Canva Sans"/>
                <a:cs typeface="Canva Sans"/>
                <a:sym typeface="Canva Sans"/>
              </a:rPr>
              <a:t># Tạo biểu đồ thanh ngang</a:t>
            </a:r>
          </a:p>
          <a:p>
            <a:pPr algn="l">
              <a:lnSpc>
                <a:spcPts val="3640"/>
              </a:lnSpc>
            </a:pPr>
            <a:r>
              <a:rPr lang="en-US" sz="2600">
                <a:solidFill>
                  <a:srgbClr val="000000"/>
                </a:solidFill>
                <a:latin typeface="Canva Sans"/>
                <a:ea typeface="Canva Sans"/>
                <a:cs typeface="Canva Sans"/>
                <a:sym typeface="Canva Sans"/>
              </a:rPr>
              <a:t>sns.barplot(y=top_10_tz.index, x=top_10_tz.values) </a:t>
            </a:r>
          </a:p>
          <a:p>
            <a:pPr algn="l">
              <a:lnSpc>
                <a:spcPts val="3640"/>
              </a:lnSpc>
            </a:pPr>
            <a:r>
              <a:rPr lang="en-US" sz="2600">
                <a:solidFill>
                  <a:srgbClr val="000000"/>
                </a:solidFill>
                <a:latin typeface="Canva Sans"/>
                <a:ea typeface="Canva Sans"/>
                <a:cs typeface="Canva Sans"/>
                <a:sym typeface="Canva Sans"/>
              </a:rPr>
              <a:t>plt.title('Top 10 Múi giờ trong Dữ liệu Bitly')</a:t>
            </a:r>
          </a:p>
          <a:p>
            <a:pPr algn="l">
              <a:lnSpc>
                <a:spcPts val="3640"/>
              </a:lnSpc>
            </a:pPr>
            <a:r>
              <a:rPr lang="en-US" sz="2600">
                <a:solidFill>
                  <a:srgbClr val="000000"/>
                </a:solidFill>
                <a:latin typeface="Canva Sans"/>
                <a:ea typeface="Canva Sans"/>
                <a:cs typeface="Canva Sans"/>
                <a:sym typeface="Canva Sans"/>
              </a:rPr>
              <a:t>plt.xlabel('Số lượng')</a:t>
            </a:r>
          </a:p>
          <a:p>
            <a:pPr algn="l">
              <a:lnSpc>
                <a:spcPts val="3640"/>
              </a:lnSpc>
            </a:pPr>
            <a:r>
              <a:rPr lang="en-US" sz="2600">
                <a:solidFill>
                  <a:srgbClr val="000000"/>
                </a:solidFill>
                <a:latin typeface="Canva Sans"/>
                <a:ea typeface="Canva Sans"/>
                <a:cs typeface="Canva Sans"/>
                <a:sym typeface="Canva Sans"/>
              </a:rPr>
              <a:t>plt.show() #</a:t>
            </a:r>
          </a:p>
        </p:txBody>
      </p:sp>
      <p:sp>
        <p:nvSpPr>
          <p:cNvPr name="TextBox 7" id="7"/>
          <p:cNvSpPr txBox="true"/>
          <p:nvPr/>
        </p:nvSpPr>
        <p:spPr>
          <a:xfrm rot="0">
            <a:off x="-4404479" y="2055654"/>
            <a:ext cx="1354847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code ví dụ</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79585">
            <a:off x="13012312" y="-280384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24874">
            <a:off x="1729195" y="8074326"/>
            <a:ext cx="4201198" cy="2367948"/>
          </a:xfrm>
          <a:custGeom>
            <a:avLst/>
            <a:gdLst/>
            <a:ahLst/>
            <a:cxnLst/>
            <a:rect r="r" b="b" t="t" l="l"/>
            <a:pathLst>
              <a:path h="2367948" w="4201198">
                <a:moveTo>
                  <a:pt x="0" y="0"/>
                </a:moveTo>
                <a:lnTo>
                  <a:pt x="4201198" y="0"/>
                </a:lnTo>
                <a:lnTo>
                  <a:pt x="4201198" y="2367948"/>
                </a:lnTo>
                <a:lnTo>
                  <a:pt x="0" y="23679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403755"/>
            <a:ext cx="11700738"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Canva Sans Bold"/>
                <a:ea typeface="Canva Sans Bold"/>
                <a:cs typeface="Canva Sans Bold"/>
                <a:sym typeface="Canva Sans Bold"/>
              </a:rPr>
              <a:t>Bitly Data from 1.USA.gov</a:t>
            </a:r>
          </a:p>
        </p:txBody>
      </p:sp>
      <p:sp>
        <p:nvSpPr>
          <p:cNvPr name="TextBox 5" id="5"/>
          <p:cNvSpPr txBox="true"/>
          <p:nvPr/>
        </p:nvSpPr>
        <p:spPr>
          <a:xfrm rot="0">
            <a:off x="605428" y="2416969"/>
            <a:ext cx="17077144" cy="5424434"/>
          </a:xfrm>
          <a:prstGeom prst="rect">
            <a:avLst/>
          </a:prstGeom>
        </p:spPr>
        <p:txBody>
          <a:bodyPr anchor="t" rtlCol="false" tIns="0" lIns="0" bIns="0" rIns="0">
            <a:spAutoFit/>
          </a:bodyPr>
          <a:lstStyle/>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Tạo DataFrame: Chuyển danh sách các bản ghi (records) thành một DataFrame của pandas bằng pd.DataFrame(records). DataFrame này có tổng cộng 3560 mục và 18 cột.</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Đếm múi giờ: Sử dụng phương thức .value_counts() trên cột tz để đếm tần suất.</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Xử lý thiếu/không rõ: Thay thế các giá trị bị thiếu (NaN) bằng "Missing" và các chuỗi rỗng ("") bằng "Unknown" để trực quan hóa tốt hơn.</a:t>
            </a:r>
          </a:p>
          <a:p>
            <a:pPr algn="l" marL="575626" indent="-287813" lvl="1">
              <a:lnSpc>
                <a:spcPts val="5412"/>
              </a:lnSpc>
              <a:buFont typeface="Arial"/>
              <a:buChar char="•"/>
            </a:pPr>
            <a:r>
              <a:rPr lang="en-US" sz="2666">
                <a:solidFill>
                  <a:srgbClr val="000000"/>
                </a:solidFill>
                <a:latin typeface="Roboto Slab"/>
                <a:ea typeface="Roboto Slab"/>
                <a:cs typeface="Roboto Slab"/>
                <a:sym typeface="Roboto Slab"/>
              </a:rPr>
              <a:t>Trực quan hóa (Hình 13-1): Sử dụng thư viện seaborn để tạo biểu đồ thanh ngang cho 5 múi giờ hàng đầu.</a:t>
            </a:r>
          </a:p>
          <a:p>
            <a:pPr algn="l">
              <a:lnSpc>
                <a:spcPts val="5412"/>
              </a:lnSpc>
            </a:pPr>
          </a:p>
        </p:txBody>
      </p:sp>
      <p:sp>
        <p:nvSpPr>
          <p:cNvPr name="TextBox 6" id="6"/>
          <p:cNvSpPr txBox="true"/>
          <p:nvPr/>
        </p:nvSpPr>
        <p:spPr>
          <a:xfrm rot="0">
            <a:off x="830371" y="1517045"/>
            <a:ext cx="599884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 Phân tích Dữ liệu với Pandas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DAG1HXZL6UY</dc:identifier>
  <dcterms:modified xsi:type="dcterms:W3CDTF">2011-08-01T06:04:30Z</dcterms:modified>
  <cp:revision>1</cp:revision>
  <dc:title>Lab01 - Phân tích khám phá dữ liệu</dc:title>
</cp:coreProperties>
</file>