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4"/>
    <p:sldMasterId id="2147483656" r:id="rId5"/>
  </p:sldMasterIdLst>
  <p:notesMasterIdLst>
    <p:notesMasterId r:id="rId52"/>
  </p:notesMasterIdLst>
  <p:sldIdLst>
    <p:sldId id="767" r:id="rId6"/>
    <p:sldId id="844" r:id="rId7"/>
    <p:sldId id="845" r:id="rId8"/>
    <p:sldId id="846" r:id="rId9"/>
    <p:sldId id="851" r:id="rId10"/>
    <p:sldId id="855" r:id="rId11"/>
    <p:sldId id="856" r:id="rId12"/>
    <p:sldId id="857" r:id="rId13"/>
    <p:sldId id="859" r:id="rId14"/>
    <p:sldId id="862" r:id="rId15"/>
    <p:sldId id="863" r:id="rId16"/>
    <p:sldId id="866" r:id="rId17"/>
    <p:sldId id="980" r:id="rId18"/>
    <p:sldId id="868" r:id="rId19"/>
    <p:sldId id="869" r:id="rId20"/>
    <p:sldId id="870" r:id="rId21"/>
    <p:sldId id="871" r:id="rId22"/>
    <p:sldId id="873" r:id="rId23"/>
    <p:sldId id="876" r:id="rId24"/>
    <p:sldId id="878" r:id="rId25"/>
    <p:sldId id="881" r:id="rId26"/>
    <p:sldId id="882" r:id="rId27"/>
    <p:sldId id="883" r:id="rId28"/>
    <p:sldId id="884" r:id="rId29"/>
    <p:sldId id="890" r:id="rId30"/>
    <p:sldId id="892" r:id="rId31"/>
    <p:sldId id="893" r:id="rId32"/>
    <p:sldId id="894" r:id="rId33"/>
    <p:sldId id="895" r:id="rId34"/>
    <p:sldId id="897" r:id="rId35"/>
    <p:sldId id="898" r:id="rId36"/>
    <p:sldId id="899" r:id="rId37"/>
    <p:sldId id="901" r:id="rId38"/>
    <p:sldId id="903" r:id="rId39"/>
    <p:sldId id="904" r:id="rId40"/>
    <p:sldId id="906" r:id="rId41"/>
    <p:sldId id="907" r:id="rId42"/>
    <p:sldId id="981" r:id="rId43"/>
    <p:sldId id="910" r:id="rId44"/>
    <p:sldId id="911" r:id="rId45"/>
    <p:sldId id="913" r:id="rId46"/>
    <p:sldId id="914" r:id="rId47"/>
    <p:sldId id="915" r:id="rId48"/>
    <p:sldId id="918" r:id="rId49"/>
    <p:sldId id="924" r:id="rId50"/>
    <p:sldId id="925" r:id="rId51"/>
  </p:sldIdLst>
  <p:sldSz cx="9144000" cy="6858000" type="screen4x3"/>
  <p:notesSz cx="6858000" cy="9144000"/>
  <p:defaultTextStyle>
    <a:defPPr>
      <a:defRPr lang="en-US"/>
    </a:defPPr>
    <a:lvl1pPr algn="l" rtl="0" eaLnBrk="0" fontAlgn="base" hangingPunct="0">
      <a:spcBef>
        <a:spcPct val="0"/>
      </a:spcBef>
      <a:spcAft>
        <a:spcPct val="0"/>
      </a:spcAft>
      <a:defRPr sz="2400" kern="1200" baseline="300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baseline="300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baseline="300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baseline="300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baseline="300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baseline="300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baseline="300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baseline="300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baseline="300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4F5D7"/>
    <a:srgbClr val="F8FAD2"/>
    <a:srgbClr val="000000"/>
    <a:srgbClr val="CC9900"/>
    <a:srgbClr val="2A2AE9"/>
    <a:srgbClr val="2A2AC7"/>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81494" autoAdjust="0"/>
  </p:normalViewPr>
  <p:slideViewPr>
    <p:cSldViewPr>
      <p:cViewPr varScale="1">
        <p:scale>
          <a:sx n="74" d="100"/>
          <a:sy n="74" d="100"/>
        </p:scale>
        <p:origin x="190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19E7DF3-DB8B-D721-6076-172A4153A10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vl1pPr>
          </a:lstStyle>
          <a:p>
            <a:pPr>
              <a:defRPr/>
            </a:pPr>
            <a:endParaRPr lang="zh-CN" altLang="zh-CN"/>
          </a:p>
        </p:txBody>
      </p:sp>
      <p:sp>
        <p:nvSpPr>
          <p:cNvPr id="28675" name="Rectangle 3">
            <a:extLst>
              <a:ext uri="{FF2B5EF4-FFF2-40B4-BE49-F238E27FC236}">
                <a16:creationId xmlns:a16="http://schemas.microsoft.com/office/drawing/2014/main" id="{1F9CDCD9-8908-1DC5-EC22-5FD2D9F0C8A4}"/>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vl1pPr>
          </a:lstStyle>
          <a:p>
            <a:pPr>
              <a:defRPr/>
            </a:pPr>
            <a:endParaRPr lang="zh-CN" altLang="zh-CN"/>
          </a:p>
        </p:txBody>
      </p:sp>
      <p:sp>
        <p:nvSpPr>
          <p:cNvPr id="3076" name="Rectangle 4">
            <a:extLst>
              <a:ext uri="{FF2B5EF4-FFF2-40B4-BE49-F238E27FC236}">
                <a16:creationId xmlns:a16="http://schemas.microsoft.com/office/drawing/2014/main" id="{6D990934-5534-014B-E123-F3F4D0D986E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7" name="Rectangle 5">
            <a:extLst>
              <a:ext uri="{FF2B5EF4-FFF2-40B4-BE49-F238E27FC236}">
                <a16:creationId xmlns:a16="http://schemas.microsoft.com/office/drawing/2014/main" id="{93DBF88C-59C0-DF79-77CA-7EC97A142317}"/>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678" name="Rectangle 6">
            <a:extLst>
              <a:ext uri="{FF2B5EF4-FFF2-40B4-BE49-F238E27FC236}">
                <a16:creationId xmlns:a16="http://schemas.microsoft.com/office/drawing/2014/main" id="{63743CD1-98A5-88C4-3C9E-13CE8E8D3132}"/>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vl1pPr>
          </a:lstStyle>
          <a:p>
            <a:pPr>
              <a:defRPr/>
            </a:pPr>
            <a:endParaRPr lang="zh-CN" altLang="zh-CN"/>
          </a:p>
        </p:txBody>
      </p:sp>
      <p:sp>
        <p:nvSpPr>
          <p:cNvPr id="28679" name="Rectangle 7">
            <a:extLst>
              <a:ext uri="{FF2B5EF4-FFF2-40B4-BE49-F238E27FC236}">
                <a16:creationId xmlns:a16="http://schemas.microsoft.com/office/drawing/2014/main" id="{4EE769C5-7919-8164-74A6-01CF988F3A3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fld id="{56DC0BDA-09F8-4F8C-AF24-B62A1FE99B73}"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7A57246E-F385-CB58-6A1D-8B014B7C795E}"/>
              </a:ext>
            </a:extLst>
          </p:cNvPr>
          <p:cNvSpPr>
            <a:spLocks noGrp="1" noRot="1" noChangeAspect="1" noTextEdit="1"/>
          </p:cNvSpPr>
          <p:nvPr>
            <p:ph type="sldImg"/>
          </p:nvPr>
        </p:nvSpPr>
        <p:spPr>
          <a:ln/>
        </p:spPr>
      </p:sp>
      <p:sp>
        <p:nvSpPr>
          <p:cNvPr id="6147" name="备注占位符 2">
            <a:extLst>
              <a:ext uri="{FF2B5EF4-FFF2-40B4-BE49-F238E27FC236}">
                <a16:creationId xmlns:a16="http://schemas.microsoft.com/office/drawing/2014/main" id="{727D4DBC-A368-8E99-BD70-90FE6621BCB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48" name="灯片编号占位符 3">
            <a:extLst>
              <a:ext uri="{FF2B5EF4-FFF2-40B4-BE49-F238E27FC236}">
                <a16:creationId xmlns:a16="http://schemas.microsoft.com/office/drawing/2014/main" id="{C3357399-CEF2-D62D-5953-54F5532511E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14D5976-9F76-4E0F-812B-AEA37FA586A4}" type="slidenum">
              <a:rPr lang="en-US" altLang="zh-CN"/>
              <a:pPr>
                <a:spcBef>
                  <a:spcPct val="0"/>
                </a:spcBef>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714F1554-6A54-DE77-F10F-551A46E2F49B}"/>
              </a:ext>
            </a:extLst>
          </p:cNvPr>
          <p:cNvSpPr>
            <a:spLocks noGrp="1" noRot="1" noChangeAspect="1" noTextEdit="1"/>
          </p:cNvSpPr>
          <p:nvPr>
            <p:ph type="sldImg"/>
          </p:nvPr>
        </p:nvSpPr>
        <p:spPr>
          <a:ln/>
        </p:spPr>
      </p:sp>
      <p:sp>
        <p:nvSpPr>
          <p:cNvPr id="51203" name="备注占位符 2">
            <a:extLst>
              <a:ext uri="{FF2B5EF4-FFF2-40B4-BE49-F238E27FC236}">
                <a16:creationId xmlns:a16="http://schemas.microsoft.com/office/drawing/2014/main" id="{93AEABE4-4976-F795-05F7-951D51F9B05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a:extLst>
              <a:ext uri="{FF2B5EF4-FFF2-40B4-BE49-F238E27FC236}">
                <a16:creationId xmlns:a16="http://schemas.microsoft.com/office/drawing/2014/main" id="{72848F35-E19A-655C-C6F2-F07A60E6D5B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C217AE9-EB61-4447-ACA2-4A5146551022}" type="slidenum">
              <a:rPr lang="en-US" altLang="zh-CN"/>
              <a:pPr>
                <a:spcBef>
                  <a:spcPct val="0"/>
                </a:spcBef>
              </a:pPr>
              <a:t>37</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8DB27DE5-521F-49F2-B337-3B936AF86269}"/>
              </a:ext>
            </a:extLst>
          </p:cNvPr>
          <p:cNvSpPr>
            <a:spLocks noGrp="1" noRot="1" noChangeAspect="1" noTextEdit="1"/>
          </p:cNvSpPr>
          <p:nvPr>
            <p:ph type="sldImg"/>
          </p:nvPr>
        </p:nvSpPr>
        <p:spPr>
          <a:ln/>
        </p:spPr>
      </p:sp>
      <p:sp>
        <p:nvSpPr>
          <p:cNvPr id="53251" name="备注占位符 2">
            <a:extLst>
              <a:ext uri="{FF2B5EF4-FFF2-40B4-BE49-F238E27FC236}">
                <a16:creationId xmlns:a16="http://schemas.microsoft.com/office/drawing/2014/main" id="{35193E24-4A6C-0D5A-F79A-CD33C6BE69A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52" name="灯片编号占位符 3">
            <a:extLst>
              <a:ext uri="{FF2B5EF4-FFF2-40B4-BE49-F238E27FC236}">
                <a16:creationId xmlns:a16="http://schemas.microsoft.com/office/drawing/2014/main" id="{7C750C72-0CE5-0CCA-7CEE-02B30E3D06F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C0DEA3C-673A-4F71-9FBE-31650CF9BEA8}" type="slidenum">
              <a:rPr lang="en-US" altLang="zh-CN"/>
              <a:pPr>
                <a:spcBef>
                  <a:spcPct val="0"/>
                </a:spcBef>
              </a:pPr>
              <a:t>38</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CD8EF3AB-14FC-1306-405D-B4D6C43BFE0A}"/>
              </a:ext>
            </a:extLst>
          </p:cNvPr>
          <p:cNvSpPr>
            <a:spLocks noGrp="1" noRot="1" noChangeAspect="1" noTextEdit="1"/>
          </p:cNvSpPr>
          <p:nvPr>
            <p:ph type="sldImg"/>
          </p:nvPr>
        </p:nvSpPr>
        <p:spPr>
          <a:ln/>
        </p:spPr>
      </p:sp>
      <p:sp>
        <p:nvSpPr>
          <p:cNvPr id="55299" name="备注占位符 2">
            <a:extLst>
              <a:ext uri="{FF2B5EF4-FFF2-40B4-BE49-F238E27FC236}">
                <a16:creationId xmlns:a16="http://schemas.microsoft.com/office/drawing/2014/main" id="{C4DECFD0-85A6-5AD6-9FF7-071E97BA0C0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Noise Factor = F = total noise power at the output / output noise due to input noise</a:t>
            </a:r>
          </a:p>
          <a:p>
            <a:endParaRPr lang="en-US" altLang="zh-CN"/>
          </a:p>
          <a:p>
            <a:r>
              <a:rPr lang="en-US" altLang="zh-CN"/>
              <a:t>Noise factor measures how much the system degrades the SNR of the signal</a:t>
            </a:r>
          </a:p>
          <a:p>
            <a:endParaRPr lang="en-US" altLang="zh-CN"/>
          </a:p>
          <a:p>
            <a:r>
              <a:rPr lang="en-US" altLang="zh-CN"/>
              <a:t>Noise Figure is the Noise factor expressed in dB.</a:t>
            </a:r>
            <a:endParaRPr lang="zh-CN" altLang="en-US"/>
          </a:p>
        </p:txBody>
      </p:sp>
      <p:sp>
        <p:nvSpPr>
          <p:cNvPr id="55300" name="灯片编号占位符 3">
            <a:extLst>
              <a:ext uri="{FF2B5EF4-FFF2-40B4-BE49-F238E27FC236}">
                <a16:creationId xmlns:a16="http://schemas.microsoft.com/office/drawing/2014/main" id="{C7A76465-85DF-51E8-2F4E-4DF4B5CC861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1E88450-4247-48B3-BAC7-98D88374A508}" type="slidenum">
              <a:rPr lang="en-US" altLang="zh-CN"/>
              <a:pPr>
                <a:spcBef>
                  <a:spcPct val="0"/>
                </a:spcBef>
              </a:pPr>
              <a:t>39</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9C7BCE56-41A3-5F02-B7D9-2A330F121D1B}"/>
              </a:ext>
            </a:extLst>
          </p:cNvPr>
          <p:cNvSpPr>
            <a:spLocks noGrp="1" noRot="1" noChangeAspect="1" noTextEdit="1"/>
          </p:cNvSpPr>
          <p:nvPr>
            <p:ph type="sldImg"/>
          </p:nvPr>
        </p:nvSpPr>
        <p:spPr>
          <a:ln/>
        </p:spPr>
      </p:sp>
      <p:sp>
        <p:nvSpPr>
          <p:cNvPr id="57347" name="备注占位符 2">
            <a:extLst>
              <a:ext uri="{FF2B5EF4-FFF2-40B4-BE49-F238E27FC236}">
                <a16:creationId xmlns:a16="http://schemas.microsoft.com/office/drawing/2014/main" id="{E0FDA187-FFD1-7FD5-EB92-5AE36A85478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348" name="灯片编号占位符 3">
            <a:extLst>
              <a:ext uri="{FF2B5EF4-FFF2-40B4-BE49-F238E27FC236}">
                <a16:creationId xmlns:a16="http://schemas.microsoft.com/office/drawing/2014/main" id="{D5D94BDA-247C-CD85-AFA3-7F31806D8DE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8DB8ABA-D67F-49D6-8C26-129D6026EBDB}" type="slidenum">
              <a:rPr lang="en-US" altLang="zh-CN"/>
              <a:pPr>
                <a:spcBef>
                  <a:spcPct val="0"/>
                </a:spcBef>
              </a:pPr>
              <a:t>40</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526BE1A8-B8FC-4136-DE3B-627D091557A7}"/>
              </a:ext>
            </a:extLst>
          </p:cNvPr>
          <p:cNvSpPr>
            <a:spLocks noGrp="1" noRot="1" noChangeAspect="1" noTextEdit="1"/>
          </p:cNvSpPr>
          <p:nvPr>
            <p:ph type="sldImg"/>
          </p:nvPr>
        </p:nvSpPr>
        <p:spPr>
          <a:ln/>
        </p:spPr>
      </p:sp>
      <p:sp>
        <p:nvSpPr>
          <p:cNvPr id="59395" name="备注占位符 2">
            <a:extLst>
              <a:ext uri="{FF2B5EF4-FFF2-40B4-BE49-F238E27FC236}">
                <a16:creationId xmlns:a16="http://schemas.microsoft.com/office/drawing/2014/main" id="{6183A8F7-62C2-09F7-4FB6-605E5130444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396" name="灯片编号占位符 3">
            <a:extLst>
              <a:ext uri="{FF2B5EF4-FFF2-40B4-BE49-F238E27FC236}">
                <a16:creationId xmlns:a16="http://schemas.microsoft.com/office/drawing/2014/main" id="{A4509FBC-9606-59A8-A3C9-0BA3B05E31F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C448BC8-B857-4C2F-971B-C554327C2ED9}" type="slidenum">
              <a:rPr lang="en-US" altLang="zh-CN"/>
              <a:pPr>
                <a:spcBef>
                  <a:spcPct val="0"/>
                </a:spcBef>
              </a:pPr>
              <a:t>41</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a:extLst>
              <a:ext uri="{FF2B5EF4-FFF2-40B4-BE49-F238E27FC236}">
                <a16:creationId xmlns:a16="http://schemas.microsoft.com/office/drawing/2014/main" id="{47B4DD94-4D3A-0BC2-6507-83686B46F578}"/>
              </a:ext>
            </a:extLst>
          </p:cNvPr>
          <p:cNvSpPr>
            <a:spLocks noGrp="1" noRot="1" noChangeAspect="1" noTextEdit="1"/>
          </p:cNvSpPr>
          <p:nvPr>
            <p:ph type="sldImg"/>
          </p:nvPr>
        </p:nvSpPr>
        <p:spPr>
          <a:ln/>
        </p:spPr>
      </p:sp>
      <p:sp>
        <p:nvSpPr>
          <p:cNvPr id="61443" name="备注占位符 2">
            <a:extLst>
              <a:ext uri="{FF2B5EF4-FFF2-40B4-BE49-F238E27FC236}">
                <a16:creationId xmlns:a16="http://schemas.microsoft.com/office/drawing/2014/main" id="{5EAB457D-01BC-6009-15BF-C74DC4E8561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444" name="灯片编号占位符 3">
            <a:extLst>
              <a:ext uri="{FF2B5EF4-FFF2-40B4-BE49-F238E27FC236}">
                <a16:creationId xmlns:a16="http://schemas.microsoft.com/office/drawing/2014/main" id="{F391F01E-5234-7E58-781B-4B86299DF50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BCE1C3C-0927-464E-ADD3-C0B8F2B5A200}" type="slidenum">
              <a:rPr lang="en-US" altLang="zh-CN"/>
              <a:pPr>
                <a:spcBef>
                  <a:spcPct val="0"/>
                </a:spcBef>
              </a:pPr>
              <a:t>42</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76E7D257-C434-3E30-FF7A-5E1E9428ECEE}"/>
              </a:ext>
            </a:extLst>
          </p:cNvPr>
          <p:cNvSpPr>
            <a:spLocks noGrp="1" noRot="1" noChangeAspect="1" noTextEdit="1"/>
          </p:cNvSpPr>
          <p:nvPr>
            <p:ph type="sldImg"/>
          </p:nvPr>
        </p:nvSpPr>
        <p:spPr>
          <a:ln/>
        </p:spPr>
      </p:sp>
      <p:sp>
        <p:nvSpPr>
          <p:cNvPr id="63491" name="备注占位符 2">
            <a:extLst>
              <a:ext uri="{FF2B5EF4-FFF2-40B4-BE49-F238E27FC236}">
                <a16:creationId xmlns:a16="http://schemas.microsoft.com/office/drawing/2014/main" id="{42B5D19C-F5BC-529C-125A-76C1511ED98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2" name="灯片编号占位符 3">
            <a:extLst>
              <a:ext uri="{FF2B5EF4-FFF2-40B4-BE49-F238E27FC236}">
                <a16:creationId xmlns:a16="http://schemas.microsoft.com/office/drawing/2014/main" id="{664CAFD7-7F3A-07DE-D48D-64059A0B020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B1C44E1-C0B5-43D7-8148-5C97472736ED}" type="slidenum">
              <a:rPr lang="en-US" altLang="zh-CN"/>
              <a:pPr>
                <a:spcBef>
                  <a:spcPct val="0"/>
                </a:spcBef>
              </a:pPr>
              <a:t>43</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a:extLst>
              <a:ext uri="{FF2B5EF4-FFF2-40B4-BE49-F238E27FC236}">
                <a16:creationId xmlns:a16="http://schemas.microsoft.com/office/drawing/2014/main" id="{762B5D35-230D-78E1-ECAD-7720AF5F6612}"/>
              </a:ext>
            </a:extLst>
          </p:cNvPr>
          <p:cNvSpPr>
            <a:spLocks noGrp="1" noRot="1" noChangeAspect="1" noTextEdit="1"/>
          </p:cNvSpPr>
          <p:nvPr>
            <p:ph type="sldImg"/>
          </p:nvPr>
        </p:nvSpPr>
        <p:spPr>
          <a:ln/>
        </p:spPr>
      </p:sp>
      <p:sp>
        <p:nvSpPr>
          <p:cNvPr id="65539" name="备注占位符 2">
            <a:extLst>
              <a:ext uri="{FF2B5EF4-FFF2-40B4-BE49-F238E27FC236}">
                <a16:creationId xmlns:a16="http://schemas.microsoft.com/office/drawing/2014/main" id="{6DDD9768-B03E-B1AB-26AA-4BB822016D3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5540" name="灯片编号占位符 3">
            <a:extLst>
              <a:ext uri="{FF2B5EF4-FFF2-40B4-BE49-F238E27FC236}">
                <a16:creationId xmlns:a16="http://schemas.microsoft.com/office/drawing/2014/main" id="{B22900BD-5BF5-148F-FE16-0B791E76463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6A7F864-DA4A-4954-8B5B-11B3ED7AA692}" type="slidenum">
              <a:rPr lang="en-US" altLang="zh-CN"/>
              <a:pPr>
                <a:spcBef>
                  <a:spcPct val="0"/>
                </a:spcBef>
              </a:pPr>
              <a:t>44</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BAE7D988-A54E-3FB6-A6C7-0F211D1C0D03}"/>
              </a:ext>
            </a:extLst>
          </p:cNvPr>
          <p:cNvSpPr>
            <a:spLocks noGrp="1" noRot="1" noChangeAspect="1" noTextEdit="1"/>
          </p:cNvSpPr>
          <p:nvPr>
            <p:ph type="sldImg"/>
          </p:nvPr>
        </p:nvSpPr>
        <p:spPr>
          <a:ln/>
        </p:spPr>
      </p:sp>
      <p:sp>
        <p:nvSpPr>
          <p:cNvPr id="67587" name="备注占位符 2">
            <a:extLst>
              <a:ext uri="{FF2B5EF4-FFF2-40B4-BE49-F238E27FC236}">
                <a16:creationId xmlns:a16="http://schemas.microsoft.com/office/drawing/2014/main" id="{6A467B5C-72D9-69DD-BA2E-C0F848F9630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588" name="灯片编号占位符 3">
            <a:extLst>
              <a:ext uri="{FF2B5EF4-FFF2-40B4-BE49-F238E27FC236}">
                <a16:creationId xmlns:a16="http://schemas.microsoft.com/office/drawing/2014/main" id="{AFEEC492-11EC-CEB3-44E5-F34A05E5D88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E04D3C3-0F81-4F30-9D7B-A1ED8014458D}" type="slidenum">
              <a:rPr lang="en-US" altLang="zh-CN"/>
              <a:pPr>
                <a:spcBef>
                  <a:spcPct val="0"/>
                </a:spcBef>
              </a:pPr>
              <a:t>45</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8B8558E5-4835-9746-4771-37EDE3F5DFD4}"/>
              </a:ext>
            </a:extLst>
          </p:cNvPr>
          <p:cNvSpPr>
            <a:spLocks noGrp="1" noRot="1" noChangeAspect="1" noTextEdit="1"/>
          </p:cNvSpPr>
          <p:nvPr>
            <p:ph type="sldImg"/>
          </p:nvPr>
        </p:nvSpPr>
        <p:spPr>
          <a:ln/>
        </p:spPr>
      </p:sp>
      <p:sp>
        <p:nvSpPr>
          <p:cNvPr id="69635" name="备注占位符 2">
            <a:extLst>
              <a:ext uri="{FF2B5EF4-FFF2-40B4-BE49-F238E27FC236}">
                <a16:creationId xmlns:a16="http://schemas.microsoft.com/office/drawing/2014/main" id="{E06FE03C-EDB1-1827-32E1-1523ED8BA7F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636" name="灯片编号占位符 3">
            <a:extLst>
              <a:ext uri="{FF2B5EF4-FFF2-40B4-BE49-F238E27FC236}">
                <a16:creationId xmlns:a16="http://schemas.microsoft.com/office/drawing/2014/main" id="{C4877A0C-D2FA-B84F-0988-B9AD4CFF10A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93F33DD-5D0D-4ECE-AEFB-85A27499280F}" type="slidenum">
              <a:rPr lang="en-US" altLang="zh-CN"/>
              <a:pPr>
                <a:spcBef>
                  <a:spcPct val="0"/>
                </a:spcBef>
              </a:pPr>
              <a:t>46</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E3D6A72C-FF9F-D3F5-265D-49DE038888EB}"/>
              </a:ext>
            </a:extLst>
          </p:cNvPr>
          <p:cNvSpPr>
            <a:spLocks noGrp="1" noRot="1" noChangeAspect="1" noTextEdit="1"/>
          </p:cNvSpPr>
          <p:nvPr>
            <p:ph type="sldImg"/>
          </p:nvPr>
        </p:nvSpPr>
        <p:spPr>
          <a:ln/>
        </p:spPr>
      </p:sp>
      <p:sp>
        <p:nvSpPr>
          <p:cNvPr id="24579" name="备注占位符 2">
            <a:extLst>
              <a:ext uri="{FF2B5EF4-FFF2-40B4-BE49-F238E27FC236}">
                <a16:creationId xmlns:a16="http://schemas.microsoft.com/office/drawing/2014/main" id="{070B02E1-0F17-ED6E-DA38-661B0D23A90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580" name="灯片编号占位符 3">
            <a:extLst>
              <a:ext uri="{FF2B5EF4-FFF2-40B4-BE49-F238E27FC236}">
                <a16:creationId xmlns:a16="http://schemas.microsoft.com/office/drawing/2014/main" id="{79B05345-731C-C8C4-23FA-C54C71BBDCC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D8C052B-37C2-4C3B-AD01-64602F6A4A43}" type="slidenum">
              <a:rPr lang="en-US" altLang="zh-CN"/>
              <a:pPr>
                <a:spcBef>
                  <a:spcPct val="0"/>
                </a:spcBef>
              </a:pPr>
              <a:t>19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58FE51AE-23ED-112C-BDFA-8DBD1DA07B9B}"/>
              </a:ext>
            </a:extLst>
          </p:cNvPr>
          <p:cNvSpPr>
            <a:spLocks noGrp="1" noRot="1" noChangeAspect="1" noTextEdit="1"/>
          </p:cNvSpPr>
          <p:nvPr>
            <p:ph type="sldImg"/>
          </p:nvPr>
        </p:nvSpPr>
        <p:spPr>
          <a:ln/>
        </p:spPr>
      </p:sp>
      <p:sp>
        <p:nvSpPr>
          <p:cNvPr id="30723" name="备注占位符 2">
            <a:extLst>
              <a:ext uri="{FF2B5EF4-FFF2-40B4-BE49-F238E27FC236}">
                <a16:creationId xmlns:a16="http://schemas.microsoft.com/office/drawing/2014/main" id="{0E19BDB6-1EDF-5641-1F71-87EAAFBB73B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24" name="灯片编号占位符 3">
            <a:extLst>
              <a:ext uri="{FF2B5EF4-FFF2-40B4-BE49-F238E27FC236}">
                <a16:creationId xmlns:a16="http://schemas.microsoft.com/office/drawing/2014/main" id="{6DD8F9B9-0A0B-A218-AC58-F71C692B609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65293A6-7AF6-442D-B273-EB2ED2534ADD}" type="slidenum">
              <a:rPr lang="en-US" altLang="zh-CN"/>
              <a:pPr>
                <a:spcBef>
                  <a:spcPct val="0"/>
                </a:spcBef>
              </a:pPr>
              <a:t>24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0B74123D-E2ED-9F10-3007-CFDAFC5F45B0}"/>
              </a:ext>
            </a:extLst>
          </p:cNvPr>
          <p:cNvSpPr>
            <a:spLocks noGrp="1" noRot="1" noChangeAspect="1" noTextEdit="1"/>
          </p:cNvSpPr>
          <p:nvPr>
            <p:ph type="sldImg"/>
          </p:nvPr>
        </p:nvSpPr>
        <p:spPr>
          <a:ln/>
        </p:spPr>
      </p:sp>
      <p:sp>
        <p:nvSpPr>
          <p:cNvPr id="35843" name="备注占位符 2">
            <a:extLst>
              <a:ext uri="{FF2B5EF4-FFF2-40B4-BE49-F238E27FC236}">
                <a16:creationId xmlns:a16="http://schemas.microsoft.com/office/drawing/2014/main" id="{5E6970E6-DC54-0D1B-B2EC-7437015D66E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844" name="灯片编号占位符 3">
            <a:extLst>
              <a:ext uri="{FF2B5EF4-FFF2-40B4-BE49-F238E27FC236}">
                <a16:creationId xmlns:a16="http://schemas.microsoft.com/office/drawing/2014/main" id="{80AEF74B-B85D-D2AD-C254-A6DB768EC04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9B6CC64-FEC9-4095-9ECE-3016381CF6FD}" type="slidenum">
              <a:rPr lang="en-US" altLang="zh-CN"/>
              <a:pPr>
                <a:spcBef>
                  <a:spcPct val="0"/>
                </a:spcBef>
              </a:pPr>
              <a:t>28</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20317459-6E0B-6D39-637B-69E48F61CC03}"/>
              </a:ext>
            </a:extLst>
          </p:cNvPr>
          <p:cNvSpPr>
            <a:spLocks noGrp="1" noRot="1" noChangeAspect="1" noTextEdit="1"/>
          </p:cNvSpPr>
          <p:nvPr>
            <p:ph type="sldImg"/>
          </p:nvPr>
        </p:nvSpPr>
        <p:spPr>
          <a:ln/>
        </p:spPr>
      </p:sp>
      <p:sp>
        <p:nvSpPr>
          <p:cNvPr id="38915" name="备注占位符 2">
            <a:extLst>
              <a:ext uri="{FF2B5EF4-FFF2-40B4-BE49-F238E27FC236}">
                <a16:creationId xmlns:a16="http://schemas.microsoft.com/office/drawing/2014/main" id="{B01E9925-B3FB-28AF-EA27-6C2880CDBAB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16" name="灯片编号占位符 3">
            <a:extLst>
              <a:ext uri="{FF2B5EF4-FFF2-40B4-BE49-F238E27FC236}">
                <a16:creationId xmlns:a16="http://schemas.microsoft.com/office/drawing/2014/main" id="{17A7DB8B-526F-97D9-841E-4CDFB4BF35C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7FF7A92-A3B4-4A4A-B945-2FAD26C7A8B6}" type="slidenum">
              <a:rPr lang="en-US" altLang="zh-CN"/>
              <a:pPr>
                <a:spcBef>
                  <a:spcPct val="0"/>
                </a:spcBef>
              </a:pPr>
              <a:t>30</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79795FEE-6362-0DB2-42AE-29F9DDB76CB5}"/>
              </a:ext>
            </a:extLst>
          </p:cNvPr>
          <p:cNvSpPr>
            <a:spLocks noGrp="1" noRot="1" noChangeAspect="1" noTextEdit="1"/>
          </p:cNvSpPr>
          <p:nvPr>
            <p:ph type="sldImg"/>
          </p:nvPr>
        </p:nvSpPr>
        <p:spPr>
          <a:ln/>
        </p:spPr>
      </p:sp>
      <p:sp>
        <p:nvSpPr>
          <p:cNvPr id="43011" name="备注占位符 2">
            <a:extLst>
              <a:ext uri="{FF2B5EF4-FFF2-40B4-BE49-F238E27FC236}">
                <a16:creationId xmlns:a16="http://schemas.microsoft.com/office/drawing/2014/main" id="{4A1D87A2-4734-03A7-4160-F5970B9B244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012" name="灯片编号占位符 3">
            <a:extLst>
              <a:ext uri="{FF2B5EF4-FFF2-40B4-BE49-F238E27FC236}">
                <a16:creationId xmlns:a16="http://schemas.microsoft.com/office/drawing/2014/main" id="{891B0DCE-0DFF-6EA5-0BC0-08C535C65E6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8CC3CF2-F6BC-4A26-9EBC-9DD273EE12D7}" type="slidenum">
              <a:rPr lang="en-US" altLang="zh-CN"/>
              <a:pPr>
                <a:spcBef>
                  <a:spcPct val="0"/>
                </a:spcBef>
              </a:pPr>
              <a:t>33</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A9542F30-EB1B-633C-B6B9-6C6309BF5C02}"/>
              </a:ext>
            </a:extLst>
          </p:cNvPr>
          <p:cNvSpPr>
            <a:spLocks noGrp="1" noRot="1" noChangeAspect="1" noTextEdit="1"/>
          </p:cNvSpPr>
          <p:nvPr>
            <p:ph type="sldImg"/>
          </p:nvPr>
        </p:nvSpPr>
        <p:spPr>
          <a:ln/>
        </p:spPr>
      </p:sp>
      <p:sp>
        <p:nvSpPr>
          <p:cNvPr id="45059" name="备注占位符 2">
            <a:extLst>
              <a:ext uri="{FF2B5EF4-FFF2-40B4-BE49-F238E27FC236}">
                <a16:creationId xmlns:a16="http://schemas.microsoft.com/office/drawing/2014/main" id="{4A09E055-D9AF-95BB-D60B-D9DAC9E1D2D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060" name="灯片编号占位符 3">
            <a:extLst>
              <a:ext uri="{FF2B5EF4-FFF2-40B4-BE49-F238E27FC236}">
                <a16:creationId xmlns:a16="http://schemas.microsoft.com/office/drawing/2014/main" id="{7B8FFF2F-D5E7-F980-3985-D44F4C8A307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347A30A-027A-46C4-934A-7EFEA68929BE}" type="slidenum">
              <a:rPr lang="en-US" altLang="zh-CN"/>
              <a:pPr>
                <a:spcBef>
                  <a:spcPct val="0"/>
                </a:spcBef>
              </a:pPr>
              <a:t>34</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F5B6590E-E190-2FFD-E2EE-E432F9CCC7D6}"/>
              </a:ext>
            </a:extLst>
          </p:cNvPr>
          <p:cNvSpPr>
            <a:spLocks noGrp="1" noRot="1" noChangeAspect="1" noTextEdit="1"/>
          </p:cNvSpPr>
          <p:nvPr>
            <p:ph type="sldImg"/>
          </p:nvPr>
        </p:nvSpPr>
        <p:spPr>
          <a:ln/>
        </p:spPr>
      </p:sp>
      <p:sp>
        <p:nvSpPr>
          <p:cNvPr id="47107" name="备注占位符 2">
            <a:extLst>
              <a:ext uri="{FF2B5EF4-FFF2-40B4-BE49-F238E27FC236}">
                <a16:creationId xmlns:a16="http://schemas.microsoft.com/office/drawing/2014/main" id="{66220207-5633-4710-5457-6F782D1423F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K=10^-28 for PMOS, 50 times larger for NMOS</a:t>
            </a:r>
          </a:p>
          <a:p>
            <a:r>
              <a:rPr lang="en-US" altLang="zh-CN"/>
              <a:t>1. Flicker noise is more of a problem in FETs than BJT</a:t>
            </a:r>
          </a:p>
          <a:p>
            <a:r>
              <a:rPr lang="en-US" altLang="zh-CN"/>
              <a:t>2. Worse in NMOS than PMOS</a:t>
            </a:r>
          </a:p>
          <a:p>
            <a:r>
              <a:rPr lang="en-US" altLang="zh-CN"/>
              <a:t>3. Worse for smaller devices</a:t>
            </a:r>
          </a:p>
          <a:p>
            <a:r>
              <a:rPr lang="en-US" altLang="zh-CN"/>
              <a:t>4. 1/f noise adds to the thermal drain current noise</a:t>
            </a:r>
          </a:p>
          <a:p>
            <a:endParaRPr lang="zh-CN" altLang="en-US"/>
          </a:p>
        </p:txBody>
      </p:sp>
      <p:sp>
        <p:nvSpPr>
          <p:cNvPr id="47108" name="灯片编号占位符 3">
            <a:extLst>
              <a:ext uri="{FF2B5EF4-FFF2-40B4-BE49-F238E27FC236}">
                <a16:creationId xmlns:a16="http://schemas.microsoft.com/office/drawing/2014/main" id="{6DFF5786-0DF8-F663-FE95-A41E42A3DBA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C980BD6-DDF4-4CA5-89AE-7C6D9D9F3C9D}" type="slidenum">
              <a:rPr lang="en-US" altLang="zh-CN"/>
              <a:pPr>
                <a:spcBef>
                  <a:spcPct val="0"/>
                </a:spcBef>
              </a:pPr>
              <a:t>35</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0A3E6A8D-443C-675C-13EE-4D1B0C3493D4}"/>
              </a:ext>
            </a:extLst>
          </p:cNvPr>
          <p:cNvSpPr>
            <a:spLocks noGrp="1" noRot="1" noChangeAspect="1" noTextEdit="1"/>
          </p:cNvSpPr>
          <p:nvPr>
            <p:ph type="sldImg"/>
          </p:nvPr>
        </p:nvSpPr>
        <p:spPr>
          <a:ln/>
        </p:spPr>
      </p:sp>
      <p:sp>
        <p:nvSpPr>
          <p:cNvPr id="49155" name="备注占位符 2">
            <a:extLst>
              <a:ext uri="{FF2B5EF4-FFF2-40B4-BE49-F238E27FC236}">
                <a16:creationId xmlns:a16="http://schemas.microsoft.com/office/drawing/2014/main" id="{A16FCAD9-0D7D-AE01-282B-1BFA5EB13B6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156" name="灯片编号占位符 3">
            <a:extLst>
              <a:ext uri="{FF2B5EF4-FFF2-40B4-BE49-F238E27FC236}">
                <a16:creationId xmlns:a16="http://schemas.microsoft.com/office/drawing/2014/main" id="{C818DFFA-10E2-4185-1EA8-4BA5B776D03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BEEC236-01E0-4510-BB49-400F3F1F2298}" type="slidenum">
              <a:rPr lang="en-US" altLang="zh-CN"/>
              <a:pPr>
                <a:spcBef>
                  <a:spcPct val="0"/>
                </a:spcBef>
              </a:pPr>
              <a:t>36</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6951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549527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9">
            <a:extLst>
              <a:ext uri="{FF2B5EF4-FFF2-40B4-BE49-F238E27FC236}">
                <a16:creationId xmlns:a16="http://schemas.microsoft.com/office/drawing/2014/main" id="{618901BA-D985-62E0-E4F8-EE71E0A099A3}"/>
              </a:ext>
            </a:extLst>
          </p:cNvPr>
          <p:cNvSpPr>
            <a:spLocks noGrp="1" noChangeArrowheads="1"/>
          </p:cNvSpPr>
          <p:nvPr>
            <p:ph type="body" idx="1"/>
          </p:nvPr>
        </p:nvSpPr>
        <p:spPr bwMode="auto">
          <a:xfrm>
            <a:off x="685800" y="4038600"/>
            <a:ext cx="7772400" cy="2286000"/>
          </a:xfrm>
          <a:prstGeom prst="rect">
            <a:avLst/>
          </a:prstGeom>
          <a:noFill/>
          <a:ln w="12700"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p:txBody>
      </p:sp>
      <p:sp>
        <p:nvSpPr>
          <p:cNvPr id="1027" name="AutoShape 13">
            <a:extLst>
              <a:ext uri="{FF2B5EF4-FFF2-40B4-BE49-F238E27FC236}">
                <a16:creationId xmlns:a16="http://schemas.microsoft.com/office/drawing/2014/main" id="{51CDC69C-1E94-BBFB-2B3C-58CA672E6A47}"/>
              </a:ext>
            </a:extLst>
          </p:cNvPr>
          <p:cNvSpPr>
            <a:spLocks noChangeArrowheads="1"/>
          </p:cNvSpPr>
          <p:nvPr userDrawn="1"/>
        </p:nvSpPr>
        <p:spPr bwMode="auto">
          <a:xfrm>
            <a:off x="609600" y="152400"/>
            <a:ext cx="7848600" cy="762000"/>
          </a:xfrm>
          <a:prstGeom prst="roundRect">
            <a:avLst>
              <a:gd name="adj" fmla="val 16667"/>
            </a:avLst>
          </a:prstGeom>
          <a:solidFill>
            <a:srgbClr val="00CC99"/>
          </a:solidFill>
          <a:ln w="9525">
            <a:solidFill>
              <a:srgbClr val="000000"/>
            </a:solidFill>
            <a:round/>
            <a:headEnd/>
            <a:tailEnd/>
          </a:ln>
        </p:spPr>
        <p:txBody>
          <a:bodyPr wrap="none" anchor="ctr"/>
          <a:lstStyle>
            <a:lvl1pPr>
              <a:defRPr sz="2400" baseline="30000">
                <a:solidFill>
                  <a:schemeClr val="tx1"/>
                </a:solidFill>
                <a:latin typeface="Times New Roman" panose="02020603050405020304" pitchFamily="18" charset="0"/>
              </a:defRPr>
            </a:lvl1pPr>
            <a:lvl2pPr marL="742950" indent="-285750">
              <a:defRPr sz="2400" baseline="30000">
                <a:solidFill>
                  <a:schemeClr val="tx1"/>
                </a:solidFill>
                <a:latin typeface="Times New Roman" panose="02020603050405020304" pitchFamily="18" charset="0"/>
              </a:defRPr>
            </a:lvl2pPr>
            <a:lvl3pPr marL="1143000" indent="-228600">
              <a:defRPr sz="2400" baseline="30000">
                <a:solidFill>
                  <a:schemeClr val="tx1"/>
                </a:solidFill>
                <a:latin typeface="Times New Roman" panose="02020603050405020304" pitchFamily="18" charset="0"/>
              </a:defRPr>
            </a:lvl3pPr>
            <a:lvl4pPr marL="1600200" indent="-228600">
              <a:defRPr sz="2400" baseline="30000">
                <a:solidFill>
                  <a:schemeClr val="tx1"/>
                </a:solidFill>
                <a:latin typeface="Times New Roman" panose="02020603050405020304" pitchFamily="18" charset="0"/>
              </a:defRPr>
            </a:lvl4pPr>
            <a:lvl5pPr marL="2057400" indent="-228600">
              <a:defRPr sz="2400"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algn="ctr" eaLnBrk="1" hangingPunct="1">
              <a:defRPr/>
            </a:pPr>
            <a:endParaRPr lang="zh-CN" altLang="zh-CN">
              <a:ea typeface="宋体" panose="02010600030101010101" pitchFamily="2" charset="-122"/>
            </a:endParaRPr>
          </a:p>
        </p:txBody>
      </p:sp>
      <p:sp>
        <p:nvSpPr>
          <p:cNvPr id="1028" name="Rectangle 14">
            <a:extLst>
              <a:ext uri="{FF2B5EF4-FFF2-40B4-BE49-F238E27FC236}">
                <a16:creationId xmlns:a16="http://schemas.microsoft.com/office/drawing/2014/main" id="{43B0FDF4-0500-E65A-B433-F71E0BF375EB}"/>
              </a:ext>
            </a:extLst>
          </p:cNvPr>
          <p:cNvSpPr>
            <a:spLocks noGrp="1" noChangeArrowheads="1"/>
          </p:cNvSpPr>
          <p:nvPr>
            <p:ph type="title"/>
          </p:nvPr>
        </p:nvSpPr>
        <p:spPr bwMode="auto">
          <a:xfrm>
            <a:off x="609600" y="152400"/>
            <a:ext cx="7848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9" name="TextBox 6">
            <a:extLst>
              <a:ext uri="{FF2B5EF4-FFF2-40B4-BE49-F238E27FC236}">
                <a16:creationId xmlns:a16="http://schemas.microsoft.com/office/drawing/2014/main" id="{7FD4EDBB-B7AC-15A8-50FF-130668EEA7DB}"/>
              </a:ext>
            </a:extLst>
          </p:cNvPr>
          <p:cNvSpPr txBox="1">
            <a:spLocks noChangeArrowheads="1"/>
          </p:cNvSpPr>
          <p:nvPr userDrawn="1"/>
        </p:nvSpPr>
        <p:spPr bwMode="auto">
          <a:xfrm>
            <a:off x="76200" y="6429375"/>
            <a:ext cx="441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30000">
                <a:solidFill>
                  <a:schemeClr val="tx1"/>
                </a:solidFill>
                <a:latin typeface="Times New Roman" panose="02020603050405020304" pitchFamily="18" charset="0"/>
              </a:defRPr>
            </a:lvl1pPr>
            <a:lvl2pPr marL="742950" indent="-285750">
              <a:defRPr sz="2400" baseline="30000">
                <a:solidFill>
                  <a:schemeClr val="tx1"/>
                </a:solidFill>
                <a:latin typeface="Times New Roman" panose="02020603050405020304" pitchFamily="18" charset="0"/>
              </a:defRPr>
            </a:lvl2pPr>
            <a:lvl3pPr marL="1143000" indent="-228600">
              <a:defRPr sz="2400" baseline="30000">
                <a:solidFill>
                  <a:schemeClr val="tx1"/>
                </a:solidFill>
                <a:latin typeface="Times New Roman" panose="02020603050405020304" pitchFamily="18" charset="0"/>
              </a:defRPr>
            </a:lvl3pPr>
            <a:lvl4pPr marL="1600200" indent="-228600">
              <a:defRPr sz="2400" baseline="30000">
                <a:solidFill>
                  <a:schemeClr val="tx1"/>
                </a:solidFill>
                <a:latin typeface="Times New Roman" panose="02020603050405020304" pitchFamily="18" charset="0"/>
              </a:defRPr>
            </a:lvl4pPr>
            <a:lvl5pPr marL="2057400" indent="-228600">
              <a:defRPr sz="2400"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algn="ctr" eaLnBrk="1" hangingPunct="1">
              <a:defRPr/>
            </a:pPr>
            <a:r>
              <a:rPr lang="en-US" altLang="zh-CN" sz="1200" i="1" baseline="0">
                <a:solidFill>
                  <a:srgbClr val="000000"/>
                </a:solidFill>
                <a:latin typeface="Arial" panose="020B0604020202020204" pitchFamily="34" charset="0"/>
                <a:ea typeface="宋体" panose="02010600030101010101" pitchFamily="2" charset="-122"/>
              </a:rPr>
              <a:t>Chapter 2 Basic Concepts in RF Design</a:t>
            </a:r>
            <a:endParaRPr lang="zh-CN" altLang="zh-CN" sz="1200" i="1" baseline="0">
              <a:solidFill>
                <a:srgbClr val="000000"/>
              </a:solidFill>
              <a:latin typeface="Arial" panose="020B0604020202020204" pitchFamily="34" charset="0"/>
              <a:ea typeface="宋体" panose="02010600030101010101" pitchFamily="2" charset="-122"/>
            </a:endParaRPr>
          </a:p>
        </p:txBody>
      </p:sp>
      <p:sp>
        <p:nvSpPr>
          <p:cNvPr id="8" name="TextBox 7">
            <a:extLst>
              <a:ext uri="{FF2B5EF4-FFF2-40B4-BE49-F238E27FC236}">
                <a16:creationId xmlns:a16="http://schemas.microsoft.com/office/drawing/2014/main" id="{06F0F901-E63E-7817-BE89-5B37052648D7}"/>
              </a:ext>
            </a:extLst>
          </p:cNvPr>
          <p:cNvSpPr txBox="1"/>
          <p:nvPr userDrawn="1"/>
        </p:nvSpPr>
        <p:spPr>
          <a:xfrm>
            <a:off x="7696200" y="6400800"/>
            <a:ext cx="1447800" cy="276225"/>
          </a:xfrm>
          <a:prstGeom prst="rect">
            <a:avLst/>
          </a:prstGeom>
          <a:noFill/>
        </p:spPr>
        <p:txBody>
          <a:bodyPr>
            <a:spAutoFit/>
          </a:bodyPr>
          <a:lstStyle>
            <a:lvl1pPr>
              <a:defRPr sz="2400" baseline="30000">
                <a:solidFill>
                  <a:schemeClr val="tx1"/>
                </a:solidFill>
                <a:latin typeface="Times New Roman" panose="02020603050405020304" pitchFamily="18" charset="0"/>
              </a:defRPr>
            </a:lvl1pPr>
            <a:lvl2pPr marL="742950" indent="-285750">
              <a:defRPr sz="2400" baseline="30000">
                <a:solidFill>
                  <a:schemeClr val="tx1"/>
                </a:solidFill>
                <a:latin typeface="Times New Roman" panose="02020603050405020304" pitchFamily="18" charset="0"/>
              </a:defRPr>
            </a:lvl2pPr>
            <a:lvl3pPr marL="1143000" indent="-228600">
              <a:defRPr sz="2400" baseline="30000">
                <a:solidFill>
                  <a:schemeClr val="tx1"/>
                </a:solidFill>
                <a:latin typeface="Times New Roman" panose="02020603050405020304" pitchFamily="18" charset="0"/>
              </a:defRPr>
            </a:lvl3pPr>
            <a:lvl4pPr marL="1600200" indent="-228600">
              <a:defRPr sz="2400" baseline="30000">
                <a:solidFill>
                  <a:schemeClr val="tx1"/>
                </a:solidFill>
                <a:latin typeface="Times New Roman" panose="02020603050405020304" pitchFamily="18" charset="0"/>
              </a:defRPr>
            </a:lvl4pPr>
            <a:lvl5pPr marL="2057400" indent="-228600">
              <a:defRPr sz="2400"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algn="ctr" eaLnBrk="1" hangingPunct="1"/>
            <a:fld id="{12685EEB-C226-41DA-84CF-ED5D1C895295}" type="slidenum">
              <a:rPr lang="en-US" altLang="zh-CN" sz="1200" baseline="0">
                <a:solidFill>
                  <a:srgbClr val="000000"/>
                </a:solidFill>
                <a:latin typeface="Arial" panose="020B0604020202020204" pitchFamily="34" charset="0"/>
                <a:ea typeface="宋体" panose="02010600030101010101" pitchFamily="2" charset="-122"/>
              </a:rPr>
              <a:pPr algn="ctr" eaLnBrk="1" hangingPunct="1"/>
              <a:t>‹#›</a:t>
            </a:fld>
            <a:endParaRPr lang="zh-CN" altLang="zh-CN" sz="1200" baseline="0">
              <a:solidFill>
                <a:srgbClr val="000000"/>
              </a:solidFill>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57" r:id="rId1"/>
  </p:sldLayoutIdLst>
  <p:hf hdr="0" ftr="0" dt="0"/>
  <p:txStyles>
    <p:titleStyle>
      <a:lvl1pPr algn="ctr" rtl="0" eaLnBrk="0" fontAlgn="base" hangingPunct="0">
        <a:spcBef>
          <a:spcPct val="0"/>
        </a:spcBef>
        <a:spcAft>
          <a:spcPct val="0"/>
        </a:spcAft>
        <a:defRPr sz="2400" b="1">
          <a:solidFill>
            <a:schemeClr val="tx2"/>
          </a:solidFill>
          <a:latin typeface="+mj-lt"/>
          <a:ea typeface="+mj-ea"/>
          <a:cs typeface="+mj-cs"/>
        </a:defRPr>
      </a:lvl1pPr>
      <a:lvl2pPr algn="ctr" rtl="0" eaLnBrk="0" fontAlgn="base" hangingPunct="0">
        <a:spcBef>
          <a:spcPct val="0"/>
        </a:spcBef>
        <a:spcAft>
          <a:spcPct val="0"/>
        </a:spcAft>
        <a:defRPr sz="2400" b="1">
          <a:solidFill>
            <a:schemeClr val="tx2"/>
          </a:solidFill>
          <a:latin typeface="Arial" charset="0"/>
        </a:defRPr>
      </a:lvl2pPr>
      <a:lvl3pPr algn="ctr" rtl="0" eaLnBrk="0" fontAlgn="base" hangingPunct="0">
        <a:spcBef>
          <a:spcPct val="0"/>
        </a:spcBef>
        <a:spcAft>
          <a:spcPct val="0"/>
        </a:spcAft>
        <a:defRPr sz="2400" b="1">
          <a:solidFill>
            <a:schemeClr val="tx2"/>
          </a:solidFill>
          <a:latin typeface="Arial" charset="0"/>
        </a:defRPr>
      </a:lvl3pPr>
      <a:lvl4pPr algn="ctr" rtl="0" eaLnBrk="0" fontAlgn="base" hangingPunct="0">
        <a:spcBef>
          <a:spcPct val="0"/>
        </a:spcBef>
        <a:spcAft>
          <a:spcPct val="0"/>
        </a:spcAft>
        <a:defRPr sz="2400" b="1">
          <a:solidFill>
            <a:schemeClr val="tx2"/>
          </a:solidFill>
          <a:latin typeface="Arial" charset="0"/>
        </a:defRPr>
      </a:lvl4pPr>
      <a:lvl5pPr algn="ctr" rtl="0" eaLnBrk="0" fontAlgn="base" hangingPunct="0">
        <a:spcBef>
          <a:spcPct val="0"/>
        </a:spcBef>
        <a:spcAft>
          <a:spcPct val="0"/>
        </a:spcAft>
        <a:defRPr sz="2400" b="1">
          <a:solidFill>
            <a:schemeClr val="tx2"/>
          </a:solidFill>
          <a:latin typeface="Arial" charset="0"/>
        </a:defRPr>
      </a:lvl5pPr>
      <a:lvl6pPr marL="457200" algn="ctr" rtl="0" fontAlgn="base">
        <a:spcBef>
          <a:spcPct val="0"/>
        </a:spcBef>
        <a:spcAft>
          <a:spcPct val="0"/>
        </a:spcAft>
        <a:defRPr sz="2400" b="1">
          <a:solidFill>
            <a:schemeClr val="tx2"/>
          </a:solidFill>
          <a:latin typeface="Arial" charset="0"/>
        </a:defRPr>
      </a:lvl6pPr>
      <a:lvl7pPr marL="914400" algn="ctr" rtl="0" fontAlgn="base">
        <a:spcBef>
          <a:spcPct val="0"/>
        </a:spcBef>
        <a:spcAft>
          <a:spcPct val="0"/>
        </a:spcAft>
        <a:defRPr sz="2400" b="1">
          <a:solidFill>
            <a:schemeClr val="tx2"/>
          </a:solidFill>
          <a:latin typeface="Arial" charset="0"/>
        </a:defRPr>
      </a:lvl7pPr>
      <a:lvl8pPr marL="1371600" algn="ctr" rtl="0" fontAlgn="base">
        <a:spcBef>
          <a:spcPct val="0"/>
        </a:spcBef>
        <a:spcAft>
          <a:spcPct val="0"/>
        </a:spcAft>
        <a:defRPr sz="2400" b="1">
          <a:solidFill>
            <a:schemeClr val="tx2"/>
          </a:solidFill>
          <a:latin typeface="Arial" charset="0"/>
        </a:defRPr>
      </a:lvl8pPr>
      <a:lvl9pPr marL="1828800" algn="ctr" rtl="0" fontAlgn="base">
        <a:spcBef>
          <a:spcPct val="0"/>
        </a:spcBef>
        <a:spcAft>
          <a:spcPct val="0"/>
        </a:spcAft>
        <a:defRPr sz="2400" b="1">
          <a:solidFill>
            <a:schemeClr val="tx2"/>
          </a:solidFill>
          <a:latin typeface="Arial" charset="0"/>
        </a:defRPr>
      </a:lvl9pPr>
    </p:titleStyle>
    <p:bodyStyle>
      <a:lvl1pPr marL="342900" indent="-342900" algn="l" rtl="0" eaLnBrk="0" fontAlgn="base" hangingPunct="0">
        <a:spcBef>
          <a:spcPct val="20000"/>
        </a:spcBef>
        <a:spcAft>
          <a:spcPct val="0"/>
        </a:spcAft>
        <a:buClr>
          <a:srgbClr val="FF0000"/>
        </a:buClr>
        <a:buFont typeface="Wingdings" panose="05000000000000000000" pitchFamily="2" charset="2"/>
        <a:buChar char="Ø"/>
        <a:defRPr sz="20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Oval 12">
            <a:extLst>
              <a:ext uri="{FF2B5EF4-FFF2-40B4-BE49-F238E27FC236}">
                <a16:creationId xmlns:a16="http://schemas.microsoft.com/office/drawing/2014/main" id="{D3A6F291-0DE5-FF46-1463-D633BA37949C}"/>
              </a:ext>
            </a:extLst>
          </p:cNvPr>
          <p:cNvSpPr>
            <a:spLocks noChangeArrowheads="1"/>
          </p:cNvSpPr>
          <p:nvPr userDrawn="1"/>
        </p:nvSpPr>
        <p:spPr bwMode="auto">
          <a:xfrm>
            <a:off x="152400" y="1752600"/>
            <a:ext cx="8839200" cy="4800600"/>
          </a:xfrm>
          <a:prstGeom prst="ellipse">
            <a:avLst/>
          </a:prstGeom>
          <a:solidFill>
            <a:schemeClr val="accent1"/>
          </a:solidFill>
          <a:ln w="9525">
            <a:solidFill>
              <a:schemeClr val="tx1"/>
            </a:solidFill>
            <a:round/>
            <a:headEnd/>
            <a:tailEnd/>
          </a:ln>
        </p:spPr>
        <p:txBody>
          <a:bodyPr wrap="none" anchor="ctr"/>
          <a:lstStyle>
            <a:lvl1pPr>
              <a:defRPr sz="2400" baseline="30000">
                <a:solidFill>
                  <a:schemeClr val="tx1"/>
                </a:solidFill>
                <a:latin typeface="Times New Roman" panose="02020603050405020304" pitchFamily="18" charset="0"/>
              </a:defRPr>
            </a:lvl1pPr>
            <a:lvl2pPr marL="742950" indent="-285750">
              <a:defRPr sz="2400" baseline="30000">
                <a:solidFill>
                  <a:schemeClr val="tx1"/>
                </a:solidFill>
                <a:latin typeface="Times New Roman" panose="02020603050405020304" pitchFamily="18" charset="0"/>
              </a:defRPr>
            </a:lvl2pPr>
            <a:lvl3pPr marL="1143000" indent="-228600">
              <a:defRPr sz="2400" baseline="30000">
                <a:solidFill>
                  <a:schemeClr val="tx1"/>
                </a:solidFill>
                <a:latin typeface="Times New Roman" panose="02020603050405020304" pitchFamily="18" charset="0"/>
              </a:defRPr>
            </a:lvl3pPr>
            <a:lvl4pPr marL="1600200" indent="-228600">
              <a:defRPr sz="2400" baseline="30000">
                <a:solidFill>
                  <a:schemeClr val="tx1"/>
                </a:solidFill>
                <a:latin typeface="Times New Roman" panose="02020603050405020304" pitchFamily="18" charset="0"/>
              </a:defRPr>
            </a:lvl4pPr>
            <a:lvl5pPr marL="2057400" indent="-228600">
              <a:defRPr sz="2400"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algn="ctr" eaLnBrk="1" hangingPunct="1">
              <a:defRPr/>
            </a:pPr>
            <a:endParaRPr lang="zh-CN" altLang="zh-CN">
              <a:ea typeface="宋体" panose="02010600030101010101" pitchFamily="2" charset="-122"/>
            </a:endParaRPr>
          </a:p>
        </p:txBody>
      </p:sp>
      <p:sp>
        <p:nvSpPr>
          <p:cNvPr id="2051" name="AutoShape 13">
            <a:extLst>
              <a:ext uri="{FF2B5EF4-FFF2-40B4-BE49-F238E27FC236}">
                <a16:creationId xmlns:a16="http://schemas.microsoft.com/office/drawing/2014/main" id="{033D81F5-7A67-B5C5-79D1-29C061667314}"/>
              </a:ext>
            </a:extLst>
          </p:cNvPr>
          <p:cNvSpPr>
            <a:spLocks noChangeArrowheads="1"/>
          </p:cNvSpPr>
          <p:nvPr userDrawn="1"/>
        </p:nvSpPr>
        <p:spPr bwMode="auto">
          <a:xfrm>
            <a:off x="457200" y="381000"/>
            <a:ext cx="8305800" cy="1143000"/>
          </a:xfrm>
          <a:prstGeom prst="roundRect">
            <a:avLst>
              <a:gd name="adj" fmla="val 16667"/>
            </a:avLst>
          </a:prstGeom>
          <a:solidFill>
            <a:schemeClr val="hlink"/>
          </a:solidFill>
          <a:ln w="12700">
            <a:solidFill>
              <a:schemeClr val="tx2"/>
            </a:solidFill>
            <a:round/>
            <a:headEnd/>
            <a:tailEnd/>
          </a:ln>
        </p:spPr>
        <p:txBody>
          <a:bodyPr wrap="none" anchor="ctr"/>
          <a:lstStyle>
            <a:lvl1pPr>
              <a:defRPr sz="2400" baseline="30000">
                <a:solidFill>
                  <a:schemeClr val="tx1"/>
                </a:solidFill>
                <a:latin typeface="Times New Roman" panose="02020603050405020304" pitchFamily="18" charset="0"/>
              </a:defRPr>
            </a:lvl1pPr>
            <a:lvl2pPr marL="742950" indent="-285750">
              <a:defRPr sz="2400" baseline="30000">
                <a:solidFill>
                  <a:schemeClr val="tx1"/>
                </a:solidFill>
                <a:latin typeface="Times New Roman" panose="02020603050405020304" pitchFamily="18" charset="0"/>
              </a:defRPr>
            </a:lvl2pPr>
            <a:lvl3pPr marL="1143000" indent="-228600">
              <a:defRPr sz="2400" baseline="30000">
                <a:solidFill>
                  <a:schemeClr val="tx1"/>
                </a:solidFill>
                <a:latin typeface="Times New Roman" panose="02020603050405020304" pitchFamily="18" charset="0"/>
              </a:defRPr>
            </a:lvl3pPr>
            <a:lvl4pPr marL="1600200" indent="-228600">
              <a:defRPr sz="2400" baseline="30000">
                <a:solidFill>
                  <a:schemeClr val="tx1"/>
                </a:solidFill>
                <a:latin typeface="Times New Roman" panose="02020603050405020304" pitchFamily="18" charset="0"/>
              </a:defRPr>
            </a:lvl4pPr>
            <a:lvl5pPr marL="2057400" indent="-228600">
              <a:defRPr sz="2400"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algn="ctr" eaLnBrk="1" hangingPunct="1">
              <a:defRPr/>
            </a:pPr>
            <a:endParaRPr lang="zh-CN" altLang="zh-CN" baseline="0">
              <a:ea typeface="宋体" panose="02010600030101010101" pitchFamily="2" charset="-122"/>
            </a:endParaRPr>
          </a:p>
        </p:txBody>
      </p:sp>
      <p:sp>
        <p:nvSpPr>
          <p:cNvPr id="2052" name="Rectangle 14">
            <a:extLst>
              <a:ext uri="{FF2B5EF4-FFF2-40B4-BE49-F238E27FC236}">
                <a16:creationId xmlns:a16="http://schemas.microsoft.com/office/drawing/2014/main" id="{B33882DD-7797-04B7-9E9C-5AB3641DC354}"/>
              </a:ext>
            </a:extLst>
          </p:cNvPr>
          <p:cNvSpPr>
            <a:spLocks noGrp="1" noChangeArrowheads="1"/>
          </p:cNvSpPr>
          <p:nvPr>
            <p:ph type="title"/>
          </p:nvPr>
        </p:nvSpPr>
        <p:spPr bwMode="auto">
          <a:xfrm>
            <a:off x="457200" y="381000"/>
            <a:ext cx="8305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2053" name="Rectangle 15">
            <a:extLst>
              <a:ext uri="{FF2B5EF4-FFF2-40B4-BE49-F238E27FC236}">
                <a16:creationId xmlns:a16="http://schemas.microsoft.com/office/drawing/2014/main" id="{E75765E7-1681-7A97-CCF2-05513A29D487}"/>
              </a:ext>
            </a:extLst>
          </p:cNvPr>
          <p:cNvSpPr>
            <a:spLocks noGrp="1" noChangeArrowheads="1"/>
          </p:cNvSpPr>
          <p:nvPr>
            <p:ph type="body" idx="1"/>
          </p:nvPr>
        </p:nvSpPr>
        <p:spPr bwMode="auto">
          <a:xfrm>
            <a:off x="1371600" y="2743200"/>
            <a:ext cx="67818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p:txBody>
      </p:sp>
      <p:sp>
        <p:nvSpPr>
          <p:cNvPr id="7" name="TextBox 6">
            <a:extLst>
              <a:ext uri="{FF2B5EF4-FFF2-40B4-BE49-F238E27FC236}">
                <a16:creationId xmlns:a16="http://schemas.microsoft.com/office/drawing/2014/main" id="{FDA0A9D5-E40C-FF89-6EB4-2F76B4D2632E}"/>
              </a:ext>
            </a:extLst>
          </p:cNvPr>
          <p:cNvSpPr txBox="1"/>
          <p:nvPr userDrawn="1"/>
        </p:nvSpPr>
        <p:spPr>
          <a:xfrm>
            <a:off x="7696200" y="6400800"/>
            <a:ext cx="1447800" cy="276225"/>
          </a:xfrm>
          <a:prstGeom prst="rect">
            <a:avLst/>
          </a:prstGeom>
          <a:noFill/>
        </p:spPr>
        <p:txBody>
          <a:bodyPr>
            <a:spAutoFit/>
          </a:bodyPr>
          <a:lstStyle>
            <a:lvl1pPr>
              <a:defRPr sz="2400" baseline="30000">
                <a:solidFill>
                  <a:schemeClr val="tx1"/>
                </a:solidFill>
                <a:latin typeface="Times New Roman" panose="02020603050405020304" pitchFamily="18" charset="0"/>
              </a:defRPr>
            </a:lvl1pPr>
            <a:lvl2pPr marL="742950" indent="-285750">
              <a:defRPr sz="2400" baseline="30000">
                <a:solidFill>
                  <a:schemeClr val="tx1"/>
                </a:solidFill>
                <a:latin typeface="Times New Roman" panose="02020603050405020304" pitchFamily="18" charset="0"/>
              </a:defRPr>
            </a:lvl2pPr>
            <a:lvl3pPr marL="1143000" indent="-228600">
              <a:defRPr sz="2400" baseline="30000">
                <a:solidFill>
                  <a:schemeClr val="tx1"/>
                </a:solidFill>
                <a:latin typeface="Times New Roman" panose="02020603050405020304" pitchFamily="18" charset="0"/>
              </a:defRPr>
            </a:lvl3pPr>
            <a:lvl4pPr marL="1600200" indent="-228600">
              <a:defRPr sz="2400" baseline="30000">
                <a:solidFill>
                  <a:schemeClr val="tx1"/>
                </a:solidFill>
                <a:latin typeface="Times New Roman" panose="02020603050405020304" pitchFamily="18" charset="0"/>
              </a:defRPr>
            </a:lvl4pPr>
            <a:lvl5pPr marL="2057400" indent="-228600">
              <a:defRPr sz="2400"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algn="ctr" eaLnBrk="1" hangingPunct="1"/>
            <a:fld id="{1B32F88C-1F6C-45BA-A0F9-DD042D4C560D}" type="slidenum">
              <a:rPr lang="en-US" altLang="zh-CN" sz="1200" baseline="0">
                <a:solidFill>
                  <a:srgbClr val="000000"/>
                </a:solidFill>
                <a:latin typeface="Arial" panose="020B0604020202020204" pitchFamily="34" charset="0"/>
                <a:ea typeface="宋体" panose="02010600030101010101" pitchFamily="2" charset="-122"/>
              </a:rPr>
              <a:pPr algn="ctr" eaLnBrk="1" hangingPunct="1"/>
              <a:t>‹#›</a:t>
            </a:fld>
            <a:endParaRPr lang="zh-CN" altLang="zh-CN" sz="1200" baseline="0">
              <a:solidFill>
                <a:srgbClr val="000000"/>
              </a:solidFill>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58" r:id="rId1"/>
  </p:sldLayoutIdLst>
  <p:hf hdr="0" ftr="0" dt="0"/>
  <p:txStyles>
    <p:title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fontAlgn="base">
        <a:spcBef>
          <a:spcPct val="0"/>
        </a:spcBef>
        <a:spcAft>
          <a:spcPct val="0"/>
        </a:spcAft>
        <a:defRPr sz="2800" b="1">
          <a:solidFill>
            <a:schemeClr val="tx2"/>
          </a:solidFill>
          <a:latin typeface="Arial" charset="0"/>
        </a:defRPr>
      </a:lvl6pPr>
      <a:lvl7pPr marL="914400" algn="ctr" rtl="0" fontAlgn="base">
        <a:spcBef>
          <a:spcPct val="0"/>
        </a:spcBef>
        <a:spcAft>
          <a:spcPct val="0"/>
        </a:spcAft>
        <a:defRPr sz="2800" b="1">
          <a:solidFill>
            <a:schemeClr val="tx2"/>
          </a:solidFill>
          <a:latin typeface="Arial" charset="0"/>
        </a:defRPr>
      </a:lvl7pPr>
      <a:lvl8pPr marL="1371600" algn="ctr" rtl="0" fontAlgn="base">
        <a:spcBef>
          <a:spcPct val="0"/>
        </a:spcBef>
        <a:spcAft>
          <a:spcPct val="0"/>
        </a:spcAft>
        <a:defRPr sz="2800" b="1">
          <a:solidFill>
            <a:schemeClr val="tx2"/>
          </a:solidFill>
          <a:latin typeface="Arial" charset="0"/>
        </a:defRPr>
      </a:lvl8pPr>
      <a:lvl9pPr marL="1828800" algn="ctr" rtl="0" fontAlgn="base">
        <a:spcBef>
          <a:spcPct val="0"/>
        </a:spcBef>
        <a:spcAft>
          <a:spcPct val="0"/>
        </a:spcAft>
        <a:defRPr sz="2800" b="1">
          <a:solidFill>
            <a:schemeClr val="tx2"/>
          </a:solidFill>
          <a:latin typeface="Arial" charset="0"/>
        </a:defRPr>
      </a:lvl9pPr>
    </p:titleStyle>
    <p:bodyStyle>
      <a:lvl1pPr marL="342900" indent="-342900" algn="l" rtl="0" eaLnBrk="0" fontAlgn="base" hangingPunct="0">
        <a:spcBef>
          <a:spcPct val="20000"/>
        </a:spcBef>
        <a:spcAft>
          <a:spcPct val="0"/>
        </a:spcAft>
        <a:buClr>
          <a:srgbClr val="FF0000"/>
        </a:buClr>
        <a:buFont typeface="Wingdings" panose="05000000000000000000" pitchFamily="2" charset="2"/>
        <a:buChar char="Ø"/>
        <a:defRPr sz="20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58.png"/></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2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0.png"/><Relationship Id="rId4" Type="http://schemas.openxmlformats.org/officeDocument/2006/relationships/image" Target="../media/image69.png"/></Relationships>
</file>

<file path=ppt/slides/_rels/slide2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xml"/><Relationship Id="rId4" Type="http://schemas.openxmlformats.org/officeDocument/2006/relationships/image" Target="../media/image73.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5.png"/></Relationships>
</file>

<file path=ppt/slides/_rels/slide3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xml"/><Relationship Id="rId4" Type="http://schemas.openxmlformats.org/officeDocument/2006/relationships/image" Target="../media/image80.png"/></Relationships>
</file>

<file path=ppt/slides/_rels/slide3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3.png"/><Relationship Id="rId4" Type="http://schemas.openxmlformats.org/officeDocument/2006/relationships/image" Target="../media/image82.png"/></Relationships>
</file>

<file path=ppt/slides/_rels/slide3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35.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3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3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01.png"/><Relationship Id="rId4" Type="http://schemas.openxmlformats.org/officeDocument/2006/relationships/image" Target="../media/image100.png"/></Relationships>
</file>

<file path=ppt/slides/_rels/slide39.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image" Target="../media/image104.png"/><Relationship Id="rId7" Type="http://schemas.openxmlformats.org/officeDocument/2006/relationships/image" Target="../media/image108.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 Id="rId9" Type="http://schemas.openxmlformats.org/officeDocument/2006/relationships/image" Target="../media/image11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s>
</file>

<file path=ppt/slides/_rels/slide43.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6.png"/></Relationships>
</file>

<file path=ppt/slides/_rels/slide44.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image" Target="../media/image117.png"/><Relationship Id="rId7" Type="http://schemas.openxmlformats.org/officeDocument/2006/relationships/image" Target="../media/image12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 Id="rId9" Type="http://schemas.openxmlformats.org/officeDocument/2006/relationships/image" Target="../media/image123.emf"/></Relationships>
</file>

<file path=ppt/slides/_rels/slide45.xml.rels><?xml version="1.0" encoding="UTF-8" standalone="yes"?>
<Relationships xmlns="http://schemas.openxmlformats.org/package/2006/relationships"><Relationship Id="rId8" Type="http://schemas.openxmlformats.org/officeDocument/2006/relationships/image" Target="../media/image129.png"/><Relationship Id="rId3" Type="http://schemas.openxmlformats.org/officeDocument/2006/relationships/image" Target="../media/image124.png"/><Relationship Id="rId7" Type="http://schemas.openxmlformats.org/officeDocument/2006/relationships/image" Target="../media/image128.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27.png"/><Relationship Id="rId5" Type="http://schemas.openxmlformats.org/officeDocument/2006/relationships/image" Target="../media/image126.png"/><Relationship Id="rId4" Type="http://schemas.openxmlformats.org/officeDocument/2006/relationships/image" Target="../media/image125.png"/></Relationships>
</file>

<file path=ppt/slides/_rels/slide46.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32.png"/><Relationship Id="rId4" Type="http://schemas.openxmlformats.org/officeDocument/2006/relationships/image" Target="../media/image131.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5DFC441-2946-C23C-ACF0-2F87E50EAF38}"/>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General Considerations: Units in RF Design</a:t>
            </a:r>
          </a:p>
        </p:txBody>
      </p:sp>
      <p:sp>
        <p:nvSpPr>
          <p:cNvPr id="4099" name="Rectangle 3">
            <a:extLst>
              <a:ext uri="{FF2B5EF4-FFF2-40B4-BE49-F238E27FC236}">
                <a16:creationId xmlns:a16="http://schemas.microsoft.com/office/drawing/2014/main" id="{43CBA855-8CEB-9FE0-CE2D-5A37F7ED9122}"/>
              </a:ext>
            </a:extLst>
          </p:cNvPr>
          <p:cNvSpPr>
            <a:spLocks noGrp="1" noChangeArrowheads="1"/>
          </p:cNvSpPr>
          <p:nvPr>
            <p:ph type="body" idx="4294967295"/>
          </p:nvPr>
        </p:nvSpPr>
        <p:spPr>
          <a:xfrm>
            <a:off x="3733800" y="1066800"/>
            <a:ext cx="5410200" cy="990600"/>
          </a:xfrm>
        </p:spPr>
        <p:txBody>
          <a:bodyPr/>
          <a:lstStyle/>
          <a:p>
            <a:pPr eaLnBrk="1" hangingPunct="1"/>
            <a:r>
              <a:rPr lang="en-US" altLang="zh-CN" sz="1800">
                <a:ea typeface="宋体" panose="02010600030101010101" pitchFamily="2" charset="-122"/>
              </a:rPr>
              <a:t>This relationship between Power and Voltage only holds when the </a:t>
            </a:r>
            <a:r>
              <a:rPr lang="en-US" altLang="zh-CN" sz="1800" i="1">
                <a:ea typeface="宋体" panose="02010600030101010101" pitchFamily="2" charset="-122"/>
              </a:rPr>
              <a:t>input and output impedance are equal</a:t>
            </a:r>
          </a:p>
        </p:txBody>
      </p:sp>
      <p:pic>
        <p:nvPicPr>
          <p:cNvPr id="4100" name="Picture 15">
            <a:extLst>
              <a:ext uri="{FF2B5EF4-FFF2-40B4-BE49-F238E27FC236}">
                <a16:creationId xmlns:a16="http://schemas.microsoft.com/office/drawing/2014/main" id="{51D2E16F-9834-D81A-3CCA-816D12C212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86000"/>
            <a:ext cx="2286000"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16">
            <a:extLst>
              <a:ext uri="{FF2B5EF4-FFF2-40B4-BE49-F238E27FC236}">
                <a16:creationId xmlns:a16="http://schemas.microsoft.com/office/drawing/2014/main" id="{F0FB95DC-00B7-F211-7FB7-A85986467F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90600"/>
            <a:ext cx="23844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22">
            <a:extLst>
              <a:ext uri="{FF2B5EF4-FFF2-40B4-BE49-F238E27FC236}">
                <a16:creationId xmlns:a16="http://schemas.microsoft.com/office/drawing/2014/main" id="{34476E28-25B7-9332-3B8F-47DEDC809D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438400"/>
            <a:ext cx="29718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103" name="直接连接符 19">
            <a:extLst>
              <a:ext uri="{FF2B5EF4-FFF2-40B4-BE49-F238E27FC236}">
                <a16:creationId xmlns:a16="http://schemas.microsoft.com/office/drawing/2014/main" id="{DCF79E11-EC74-44A4-8E9B-2E049F9ACE5A}"/>
              </a:ext>
            </a:extLst>
          </p:cNvPr>
          <p:cNvCxnSpPr>
            <a:cxnSpLocks noChangeShapeType="1"/>
          </p:cNvCxnSpPr>
          <p:nvPr/>
        </p:nvCxnSpPr>
        <p:spPr bwMode="auto">
          <a:xfrm>
            <a:off x="0" y="4495800"/>
            <a:ext cx="914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4104" name="直接连接符 20">
            <a:extLst>
              <a:ext uri="{FF2B5EF4-FFF2-40B4-BE49-F238E27FC236}">
                <a16:creationId xmlns:a16="http://schemas.microsoft.com/office/drawing/2014/main" id="{50C82ADF-65CF-4F05-0971-2712C4EBF30A}"/>
              </a:ext>
            </a:extLst>
          </p:cNvPr>
          <p:cNvCxnSpPr>
            <a:cxnSpLocks noChangeShapeType="1"/>
          </p:cNvCxnSpPr>
          <p:nvPr/>
        </p:nvCxnSpPr>
        <p:spPr bwMode="auto">
          <a:xfrm>
            <a:off x="0" y="5181600"/>
            <a:ext cx="914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4105" name="Rectangle 3">
            <a:extLst>
              <a:ext uri="{FF2B5EF4-FFF2-40B4-BE49-F238E27FC236}">
                <a16:creationId xmlns:a16="http://schemas.microsoft.com/office/drawing/2014/main" id="{E974195C-C722-9AE3-569B-229E135DF81B}"/>
              </a:ext>
            </a:extLst>
          </p:cNvPr>
          <p:cNvSpPr txBox="1">
            <a:spLocks noChangeArrowheads="1"/>
          </p:cNvSpPr>
          <p:nvPr/>
        </p:nvSpPr>
        <p:spPr bwMode="auto">
          <a:xfrm>
            <a:off x="0" y="449580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800" baseline="0">
                <a:ea typeface="宋体" panose="02010600030101010101" pitchFamily="2" charset="-122"/>
              </a:rPr>
              <a:t>An amplifier senses a sinusoidal signal and delivers a power of 0 dBm to a load resistance of 50 </a:t>
            </a:r>
            <a:r>
              <a:rPr lang="el-GR" altLang="zh-CN" sz="1800" baseline="0">
                <a:ea typeface="宋体" panose="02010600030101010101" pitchFamily="2" charset="-122"/>
              </a:rPr>
              <a:t>Ω</a:t>
            </a:r>
            <a:r>
              <a:rPr lang="en-US" altLang="zh-CN" sz="1800" baseline="0">
                <a:ea typeface="宋体" panose="02010600030101010101" pitchFamily="2" charset="-122"/>
              </a:rPr>
              <a:t>. Determine the peak-to-peak voltage swing across the load.</a:t>
            </a:r>
            <a:endParaRPr lang="zh-CN" altLang="en-US"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pic>
        <p:nvPicPr>
          <p:cNvPr id="4106" name="Picture 23">
            <a:extLst>
              <a:ext uri="{FF2B5EF4-FFF2-40B4-BE49-F238E27FC236}">
                <a16:creationId xmlns:a16="http://schemas.microsoft.com/office/drawing/2014/main" id="{3A34709D-E462-4BFE-C2C8-715AE4567C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5257800"/>
            <a:ext cx="1600200"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25">
            <a:extLst>
              <a:ext uri="{FF2B5EF4-FFF2-40B4-BE49-F238E27FC236}">
                <a16:creationId xmlns:a16="http://schemas.microsoft.com/office/drawing/2014/main" id="{36271662-B4F9-9580-A9EB-8612390AAF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6096000"/>
            <a:ext cx="16764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8" name="左箭头 12">
            <a:extLst>
              <a:ext uri="{FF2B5EF4-FFF2-40B4-BE49-F238E27FC236}">
                <a16:creationId xmlns:a16="http://schemas.microsoft.com/office/drawing/2014/main" id="{2DFB524D-ADA4-6A5D-F691-D7B9CEE587ED}"/>
              </a:ext>
            </a:extLst>
          </p:cNvPr>
          <p:cNvSpPr>
            <a:spLocks noChangeArrowheads="1"/>
          </p:cNvSpPr>
          <p:nvPr/>
        </p:nvSpPr>
        <p:spPr bwMode="auto">
          <a:xfrm>
            <a:off x="3352800" y="1295400"/>
            <a:ext cx="304800" cy="533400"/>
          </a:xfrm>
          <a:prstGeom prst="leftArrow">
            <a:avLst>
              <a:gd name="adj1" fmla="val 50000"/>
              <a:gd name="adj2" fmla="val 50000"/>
            </a:avLst>
          </a:prstGeom>
          <a:solidFill>
            <a:schemeClr val="accent1"/>
          </a:solidFill>
          <a:ln w="9525" algn="ctr">
            <a:solidFill>
              <a:schemeClr val="tx1"/>
            </a:solidFill>
            <a:round/>
            <a:headEnd/>
            <a:tailEnd/>
          </a:ln>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2400" b="0">
              <a:latin typeface="Times New Roman" panose="02020603050405020304" pitchFamily="18" charset="0"/>
              <a:ea typeface="宋体" panose="02010600030101010101" pitchFamily="2" charset="-122"/>
            </a:endParaRPr>
          </a:p>
        </p:txBody>
      </p:sp>
      <p:sp>
        <p:nvSpPr>
          <p:cNvPr id="14" name="Rounded Rectangle 9">
            <a:extLst>
              <a:ext uri="{FF2B5EF4-FFF2-40B4-BE49-F238E27FC236}">
                <a16:creationId xmlns:a16="http://schemas.microsoft.com/office/drawing/2014/main" id="{5FA72547-9884-6ED0-EEAA-C92D387D531E}"/>
              </a:ext>
            </a:extLst>
          </p:cNvPr>
          <p:cNvSpPr>
            <a:spLocks noChangeArrowheads="1"/>
          </p:cNvSpPr>
          <p:nvPr/>
        </p:nvSpPr>
        <p:spPr bwMode="auto">
          <a:xfrm>
            <a:off x="76200" y="5257800"/>
            <a:ext cx="1447800" cy="4572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eaLnBrk="1" hangingPunct="1">
              <a:defRPr/>
            </a:pPr>
            <a:r>
              <a:rPr lang="en-US" altLang="zh-CN" sz="2000" b="1" i="1" baseline="0" dirty="0">
                <a:solidFill>
                  <a:schemeClr val="tx1"/>
                </a:solidFill>
                <a:ea typeface="宋体" charset="-122"/>
              </a:rPr>
              <a:t>Solution:</a:t>
            </a:r>
            <a:endParaRPr lang="fa-IR" altLang="zh-CN" sz="2000" b="1" i="1" baseline="0" dirty="0">
              <a:solidFill>
                <a:schemeClr val="tx1"/>
              </a:solidFill>
              <a:ea typeface="宋体" charset="-122"/>
            </a:endParaRPr>
          </a:p>
        </p:txBody>
      </p:sp>
      <p:sp>
        <p:nvSpPr>
          <p:cNvPr id="4110" name="Rectangle 3">
            <a:extLst>
              <a:ext uri="{FF2B5EF4-FFF2-40B4-BE49-F238E27FC236}">
                <a16:creationId xmlns:a16="http://schemas.microsoft.com/office/drawing/2014/main" id="{C617C5C0-01B5-2E80-4C83-8E63C16930D3}"/>
              </a:ext>
            </a:extLst>
          </p:cNvPr>
          <p:cNvSpPr txBox="1">
            <a:spLocks noChangeArrowheads="1"/>
          </p:cNvSpPr>
          <p:nvPr/>
        </p:nvSpPr>
        <p:spPr bwMode="auto">
          <a:xfrm>
            <a:off x="0" y="60960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   where  </a:t>
            </a:r>
            <a:r>
              <a:rPr lang="en-US" altLang="zh-CN" sz="1600" i="1" baseline="0">
                <a:ea typeface="宋体" panose="02010600030101010101" pitchFamily="2" charset="-122"/>
              </a:rPr>
              <a:t>R</a:t>
            </a:r>
            <a:r>
              <a:rPr lang="en-US" altLang="zh-CN" sz="1600" i="1" baseline="-25000">
                <a:ea typeface="宋体" panose="02010600030101010101" pitchFamily="2" charset="-122"/>
              </a:rPr>
              <a:t>L</a:t>
            </a:r>
            <a:r>
              <a:rPr lang="en-US" altLang="zh-CN" sz="1600" baseline="0">
                <a:ea typeface="宋体" panose="02010600030101010101" pitchFamily="2" charset="-122"/>
              </a:rPr>
              <a:t>= 50 </a:t>
            </a:r>
            <a:r>
              <a:rPr lang="el-GR" altLang="zh-CN" sz="1600" baseline="0">
                <a:ea typeface="宋体" panose="02010600030101010101" pitchFamily="2" charset="-122"/>
              </a:rPr>
              <a:t>Ω</a:t>
            </a:r>
            <a:r>
              <a:rPr lang="en-US" altLang="zh-CN" sz="1600" baseline="0">
                <a:ea typeface="宋体" panose="02010600030101010101" pitchFamily="2" charset="-122"/>
              </a:rPr>
              <a:t>      thus,       </a:t>
            </a: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16" name="Rectangle 15">
            <a:extLst>
              <a:ext uri="{FF2B5EF4-FFF2-40B4-BE49-F238E27FC236}">
                <a16:creationId xmlns:a16="http://schemas.microsoft.com/office/drawing/2014/main" id="{AE6FA8DE-54C1-C859-D9F4-612C5E380B47}"/>
              </a:ext>
            </a:extLst>
          </p:cNvPr>
          <p:cNvSpPr>
            <a:spLocks noChangeArrowheads="1"/>
          </p:cNvSpPr>
          <p:nvPr/>
        </p:nvSpPr>
        <p:spPr bwMode="auto">
          <a:xfrm>
            <a:off x="30163" y="5226050"/>
            <a:ext cx="9113837" cy="1220788"/>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GB" altLang="en-US" sz="2400" b="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AA51A87-1C82-3BA9-7A0B-6AD54C87F82D}"/>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Gain Compression: Desensitization</a:t>
            </a:r>
          </a:p>
        </p:txBody>
      </p:sp>
      <p:pic>
        <p:nvPicPr>
          <p:cNvPr id="14339" name="Picture 2">
            <a:extLst>
              <a:ext uri="{FF2B5EF4-FFF2-40B4-BE49-F238E27FC236}">
                <a16:creationId xmlns:a16="http://schemas.microsoft.com/office/drawing/2014/main" id="{C4C9CC01-4B18-E725-8BE5-8C4E3A16B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95400"/>
            <a:ext cx="7086600" cy="230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15">
            <a:extLst>
              <a:ext uri="{FF2B5EF4-FFF2-40B4-BE49-F238E27FC236}">
                <a16:creationId xmlns:a16="http://schemas.microsoft.com/office/drawing/2014/main" id="{6DE9B584-ADEE-AAE7-09C0-C59C49D8A5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643313"/>
            <a:ext cx="5943600"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16">
            <a:extLst>
              <a:ext uri="{FF2B5EF4-FFF2-40B4-BE49-F238E27FC236}">
                <a16:creationId xmlns:a16="http://schemas.microsoft.com/office/drawing/2014/main" id="{769A0881-C05E-7342-06BE-0F960C0A4B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2950" y="4333875"/>
            <a:ext cx="46926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Rectangle 3">
            <a:extLst>
              <a:ext uri="{FF2B5EF4-FFF2-40B4-BE49-F238E27FC236}">
                <a16:creationId xmlns:a16="http://schemas.microsoft.com/office/drawing/2014/main" id="{D1F3220F-FAD4-D2C9-470F-173DB1247DB9}"/>
              </a:ext>
            </a:extLst>
          </p:cNvPr>
          <p:cNvSpPr txBox="1">
            <a:spLocks noChangeArrowheads="1"/>
          </p:cNvSpPr>
          <p:nvPr/>
        </p:nvSpPr>
        <p:spPr bwMode="auto">
          <a:xfrm>
            <a:off x="0" y="5334000"/>
            <a:ext cx="9144000" cy="762000"/>
          </a:xfrm>
          <a:prstGeom prst="rect">
            <a:avLst/>
          </a:prstGeom>
          <a:noFill/>
          <a:ln w="12700"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zh-CN" sz="1800" baseline="0">
                <a:ea typeface="宋体" panose="02010600030101010101" pitchFamily="2" charset="-122"/>
              </a:rPr>
              <a:t>Desensitization: the receiver gain is reduced by the large excursions produced by the interferer even though the desired signal itself is small.</a:t>
            </a:r>
          </a:p>
          <a:p>
            <a:pPr eaLnBrk="1" hangingPunct="1"/>
            <a:endParaRPr lang="en-US" altLang="zh-CN" baseline="0">
              <a:ea typeface="宋体" panose="02010600030101010101" pitchFamily="2" charset="-122"/>
            </a:endParaRPr>
          </a:p>
        </p:txBody>
      </p:sp>
      <p:sp>
        <p:nvSpPr>
          <p:cNvPr id="14343" name="Rectangle 3">
            <a:extLst>
              <a:ext uri="{FF2B5EF4-FFF2-40B4-BE49-F238E27FC236}">
                <a16:creationId xmlns:a16="http://schemas.microsoft.com/office/drawing/2014/main" id="{0A201E2D-6759-8B11-275E-63D5E8A245FF}"/>
              </a:ext>
            </a:extLst>
          </p:cNvPr>
          <p:cNvSpPr txBox="1">
            <a:spLocks noChangeArrowheads="1"/>
          </p:cNvSpPr>
          <p:nvPr/>
        </p:nvSpPr>
        <p:spPr bwMode="auto">
          <a:xfrm>
            <a:off x="0" y="4572000"/>
            <a:ext cx="914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   For  </a:t>
            </a:r>
            <a:r>
              <a:rPr lang="en-US" altLang="zh-CN" sz="1600" i="1" baseline="0">
                <a:ea typeface="宋体" panose="02010600030101010101" pitchFamily="2" charset="-122"/>
              </a:rPr>
              <a:t>A</a:t>
            </a:r>
            <a:r>
              <a:rPr lang="en-US" altLang="zh-CN" sz="1600" i="1" baseline="-25000">
                <a:ea typeface="宋体" panose="02010600030101010101" pitchFamily="2" charset="-122"/>
              </a:rPr>
              <a:t>1</a:t>
            </a:r>
            <a:r>
              <a:rPr lang="en-US" altLang="zh-CN" sz="1600" baseline="0">
                <a:ea typeface="宋体" panose="02010600030101010101" pitchFamily="2" charset="-122"/>
              </a:rPr>
              <a:t> &lt;&lt; </a:t>
            </a:r>
            <a:r>
              <a:rPr lang="en-US" altLang="zh-CN" sz="1600" i="1" baseline="0">
                <a:ea typeface="宋体" panose="02010600030101010101" pitchFamily="2" charset="-122"/>
              </a:rPr>
              <a:t>A</a:t>
            </a:r>
            <a:r>
              <a:rPr lang="en-US" altLang="zh-CN" sz="1600" i="1" baseline="-25000">
                <a:ea typeface="宋体" panose="02010600030101010101" pitchFamily="2" charset="-122"/>
              </a:rPr>
              <a:t>2</a:t>
            </a:r>
            <a:endParaRPr lang="zh-CN" altLang="zh-CN" sz="1600" i="1" baseline="-2500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9">
            <a:extLst>
              <a:ext uri="{FF2B5EF4-FFF2-40B4-BE49-F238E27FC236}">
                <a16:creationId xmlns:a16="http://schemas.microsoft.com/office/drawing/2014/main" id="{B38E3EC3-B474-A4F0-496F-76D065460340}"/>
              </a:ext>
            </a:extLst>
          </p:cNvPr>
          <p:cNvSpPr>
            <a:spLocks noChangeArrowheads="1"/>
          </p:cNvSpPr>
          <p:nvPr/>
        </p:nvSpPr>
        <p:spPr bwMode="auto">
          <a:xfrm>
            <a:off x="76200" y="2743200"/>
            <a:ext cx="1371600" cy="3810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eaLnBrk="1" hangingPunct="1">
              <a:defRPr/>
            </a:pPr>
            <a:r>
              <a:rPr lang="en-US" altLang="zh-CN" sz="2000" b="1" i="1" baseline="0" dirty="0">
                <a:solidFill>
                  <a:schemeClr val="tx1"/>
                </a:solidFill>
                <a:ea typeface="宋体" charset="-122"/>
              </a:rPr>
              <a:t>Solution:</a:t>
            </a:r>
            <a:endParaRPr lang="fa-IR" altLang="zh-CN" sz="2000" b="1" i="1" baseline="0" dirty="0">
              <a:solidFill>
                <a:schemeClr val="tx1"/>
              </a:solidFill>
              <a:ea typeface="宋体" charset="-122"/>
            </a:endParaRPr>
          </a:p>
        </p:txBody>
      </p:sp>
      <p:sp>
        <p:nvSpPr>
          <p:cNvPr id="15363" name="Rectangle 2">
            <a:extLst>
              <a:ext uri="{FF2B5EF4-FFF2-40B4-BE49-F238E27FC236}">
                <a16:creationId xmlns:a16="http://schemas.microsoft.com/office/drawing/2014/main" id="{600D0F5A-35AF-69C6-652B-77C1277B2A2E}"/>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Example of Gain Compression</a:t>
            </a:r>
          </a:p>
        </p:txBody>
      </p:sp>
      <p:pic>
        <p:nvPicPr>
          <p:cNvPr id="15364" name="Picture 2">
            <a:extLst>
              <a:ext uri="{FF2B5EF4-FFF2-40B4-BE49-F238E27FC236}">
                <a16:creationId xmlns:a16="http://schemas.microsoft.com/office/drawing/2014/main" id="{715B1796-A9BC-6CC3-1AF3-FA69FD3FF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4275" y="4495800"/>
            <a:ext cx="4505325"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365" name="直接连接符 18">
            <a:extLst>
              <a:ext uri="{FF2B5EF4-FFF2-40B4-BE49-F238E27FC236}">
                <a16:creationId xmlns:a16="http://schemas.microsoft.com/office/drawing/2014/main" id="{FC25DD84-9927-9855-FF51-313121438507}"/>
              </a:ext>
            </a:extLst>
          </p:cNvPr>
          <p:cNvCxnSpPr>
            <a:cxnSpLocks noChangeShapeType="1"/>
          </p:cNvCxnSpPr>
          <p:nvPr/>
        </p:nvCxnSpPr>
        <p:spPr bwMode="auto">
          <a:xfrm>
            <a:off x="0" y="1143000"/>
            <a:ext cx="914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5366" name="直接连接符 19">
            <a:extLst>
              <a:ext uri="{FF2B5EF4-FFF2-40B4-BE49-F238E27FC236}">
                <a16:creationId xmlns:a16="http://schemas.microsoft.com/office/drawing/2014/main" id="{DED58B85-94B7-8A22-5985-8933C2205FF7}"/>
              </a:ext>
            </a:extLst>
          </p:cNvPr>
          <p:cNvCxnSpPr>
            <a:cxnSpLocks noChangeShapeType="1"/>
          </p:cNvCxnSpPr>
          <p:nvPr/>
        </p:nvCxnSpPr>
        <p:spPr bwMode="auto">
          <a:xfrm>
            <a:off x="0" y="2590800"/>
            <a:ext cx="914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5367" name="Rectangle 3">
            <a:extLst>
              <a:ext uri="{FF2B5EF4-FFF2-40B4-BE49-F238E27FC236}">
                <a16:creationId xmlns:a16="http://schemas.microsoft.com/office/drawing/2014/main" id="{1CDD66D0-AE06-A06F-CD3C-3F2E17F4E31A}"/>
              </a:ext>
            </a:extLst>
          </p:cNvPr>
          <p:cNvSpPr txBox="1">
            <a:spLocks noChangeArrowheads="1"/>
          </p:cNvSpPr>
          <p:nvPr/>
        </p:nvSpPr>
        <p:spPr bwMode="auto">
          <a:xfrm>
            <a:off x="0" y="1143000"/>
            <a:ext cx="914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800" baseline="0">
                <a:ea typeface="宋体" panose="02010600030101010101" pitchFamily="2" charset="-122"/>
              </a:rPr>
              <a:t>A 900-MHz GSM transmitter delivers a power of 1 W to the antenna. By how much must the second harmonic of the signal be suppressed (filtered) so that it does not desensitize a 1.8-GHz receiver having </a:t>
            </a:r>
            <a:r>
              <a:rPr lang="en-US" altLang="zh-CN" sz="1800" i="1" baseline="0">
                <a:ea typeface="宋体" panose="02010600030101010101" pitchFamily="2" charset="-122"/>
              </a:rPr>
              <a:t>P</a:t>
            </a:r>
            <a:r>
              <a:rPr lang="en-US" altLang="zh-CN" sz="1800" i="1" baseline="-25000">
                <a:ea typeface="宋体" panose="02010600030101010101" pitchFamily="2" charset="-122"/>
              </a:rPr>
              <a:t>1dB</a:t>
            </a:r>
            <a:r>
              <a:rPr lang="en-US" altLang="zh-CN" sz="1800" baseline="0">
                <a:ea typeface="宋体" panose="02010600030101010101" pitchFamily="2" charset="-122"/>
              </a:rPr>
              <a:t> = -25 dBm? Assume the receiver is 1 m away and the 1.8-GHz signal is attenuated by 10 dB as it propagates across this distance.</a:t>
            </a: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en-US"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15368" name="Rectangle 3">
            <a:extLst>
              <a:ext uri="{FF2B5EF4-FFF2-40B4-BE49-F238E27FC236}">
                <a16:creationId xmlns:a16="http://schemas.microsoft.com/office/drawing/2014/main" id="{2B0EAB68-566E-323D-51C5-485CFD87283B}"/>
              </a:ext>
            </a:extLst>
          </p:cNvPr>
          <p:cNvSpPr txBox="1">
            <a:spLocks noChangeArrowheads="1"/>
          </p:cNvSpPr>
          <p:nvPr/>
        </p:nvSpPr>
        <p:spPr bwMode="auto">
          <a:xfrm>
            <a:off x="0" y="3200400"/>
            <a:ext cx="9144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The output power at 900 MHz is equal to +30 dBm. With an attenuation of 10 dB, the second harmonic must not exceed -15 dBm at the transmitter antenna so that it is below </a:t>
            </a:r>
            <a:r>
              <a:rPr lang="en-US" altLang="zh-CN" sz="1600" i="1" baseline="0">
                <a:ea typeface="宋体" panose="02010600030101010101" pitchFamily="2" charset="-122"/>
              </a:rPr>
              <a:t>P</a:t>
            </a:r>
            <a:r>
              <a:rPr lang="en-US" altLang="zh-CN" sz="1600" i="1" baseline="-25000">
                <a:ea typeface="宋体" panose="02010600030101010101" pitchFamily="2" charset="-122"/>
              </a:rPr>
              <a:t>1dB</a:t>
            </a:r>
            <a:r>
              <a:rPr lang="en-US" altLang="zh-CN" sz="1600" baseline="0">
                <a:ea typeface="宋体" panose="02010600030101010101" pitchFamily="2" charset="-122"/>
              </a:rPr>
              <a:t> of the receiver. Thus, the second harmonic must remain at least 45 dB below the fundamental at the TX output. In practice, this interference must be another several dB lower to ensure the RX does not compress.</a:t>
            </a: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9" name="Rectangle 8">
            <a:extLst>
              <a:ext uri="{FF2B5EF4-FFF2-40B4-BE49-F238E27FC236}">
                <a16:creationId xmlns:a16="http://schemas.microsoft.com/office/drawing/2014/main" id="{CDFDFC95-D5F9-00D2-BC04-891770D2667C}"/>
              </a:ext>
            </a:extLst>
          </p:cNvPr>
          <p:cNvSpPr>
            <a:spLocks noChangeArrowheads="1"/>
          </p:cNvSpPr>
          <p:nvPr/>
        </p:nvSpPr>
        <p:spPr bwMode="auto">
          <a:xfrm>
            <a:off x="-20638" y="2590800"/>
            <a:ext cx="9164638" cy="4227513"/>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GB" altLang="en-US" sz="2400" b="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8">
            <a:extLst>
              <a:ext uri="{FF2B5EF4-FFF2-40B4-BE49-F238E27FC236}">
                <a16:creationId xmlns:a16="http://schemas.microsoft.com/office/drawing/2014/main" id="{32F649F3-8FF8-6E76-BFDB-8BFEC66B4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6688" y="4038600"/>
            <a:ext cx="1306512"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3">
            <a:extLst>
              <a:ext uri="{FF2B5EF4-FFF2-40B4-BE49-F238E27FC236}">
                <a16:creationId xmlns:a16="http://schemas.microsoft.com/office/drawing/2014/main" id="{EF534165-8701-23A6-9B5D-F481C747445E}"/>
              </a:ext>
            </a:extLst>
          </p:cNvPr>
          <p:cNvSpPr txBox="1">
            <a:spLocks noChangeArrowheads="1"/>
          </p:cNvSpPr>
          <p:nvPr/>
        </p:nvSpPr>
        <p:spPr bwMode="auto">
          <a:xfrm>
            <a:off x="228600" y="1905000"/>
            <a:ext cx="4038600" cy="396240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lstStyle>
            <a:lvl1pPr marL="342900" indent="-342900">
              <a:defRPr sz="2400" baseline="30000">
                <a:solidFill>
                  <a:schemeClr val="tx1"/>
                </a:solidFill>
                <a:latin typeface="Times New Roman" panose="02020603050405020304" pitchFamily="18" charset="0"/>
              </a:defRPr>
            </a:lvl1pPr>
            <a:lvl2pPr marL="742950" indent="-285750">
              <a:defRPr sz="2400" baseline="30000">
                <a:solidFill>
                  <a:schemeClr val="tx1"/>
                </a:solidFill>
                <a:latin typeface="Times New Roman" panose="02020603050405020304" pitchFamily="18" charset="0"/>
              </a:defRPr>
            </a:lvl2pPr>
            <a:lvl3pPr marL="1143000" indent="-228600">
              <a:defRPr sz="2400" baseline="30000">
                <a:solidFill>
                  <a:schemeClr val="tx1"/>
                </a:solidFill>
                <a:latin typeface="Times New Roman" panose="02020603050405020304" pitchFamily="18" charset="0"/>
              </a:defRPr>
            </a:lvl3pPr>
            <a:lvl4pPr marL="1600200" indent="-228600">
              <a:defRPr sz="2400" baseline="30000">
                <a:solidFill>
                  <a:schemeClr val="tx1"/>
                </a:solidFill>
                <a:latin typeface="Times New Roman" panose="02020603050405020304" pitchFamily="18" charset="0"/>
              </a:defRPr>
            </a:lvl4pPr>
            <a:lvl5pPr marL="2057400" indent="-228600">
              <a:defRPr sz="2400"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eaLnBrk="1" hangingPunct="1">
              <a:spcBef>
                <a:spcPct val="20000"/>
              </a:spcBef>
              <a:buClr>
                <a:srgbClr val="FF0000"/>
              </a:buClr>
              <a:buFont typeface="Wingdings" panose="05000000000000000000" pitchFamily="2" charset="2"/>
              <a:buChar char="Ø"/>
              <a:defRPr/>
            </a:pPr>
            <a:r>
              <a:rPr lang="en-US" altLang="zh-CN" sz="1800" b="1" baseline="0">
                <a:solidFill>
                  <a:srgbClr val="000000"/>
                </a:solidFill>
                <a:latin typeface="Arial" panose="020B0604020202020204" pitchFamily="34" charset="0"/>
                <a:ea typeface="宋体" panose="02010600030101010101" pitchFamily="2" charset="-122"/>
              </a:rPr>
              <a:t>Single Signal</a:t>
            </a:r>
          </a:p>
          <a:p>
            <a:pPr eaLnBrk="1" hangingPunct="1">
              <a:spcBef>
                <a:spcPct val="20000"/>
              </a:spcBef>
              <a:buClr>
                <a:srgbClr val="FF0000"/>
              </a:buClr>
              <a:buFont typeface="Wingdings" panose="05000000000000000000" pitchFamily="2" charset="2"/>
              <a:buChar char="Ø"/>
              <a:defRPr/>
            </a:pPr>
            <a:endParaRPr lang="en-US" altLang="zh-CN" sz="2000" b="1" baseline="0">
              <a:solidFill>
                <a:srgbClr val="000000"/>
              </a:solidFill>
              <a:latin typeface="Arial" panose="020B0604020202020204" pitchFamily="34" charset="0"/>
              <a:ea typeface="宋体" panose="02010600030101010101" pitchFamily="2" charset="-122"/>
            </a:endParaRPr>
          </a:p>
          <a:p>
            <a:pPr eaLnBrk="1" hangingPunct="1">
              <a:spcBef>
                <a:spcPct val="20000"/>
              </a:spcBef>
              <a:buClr>
                <a:srgbClr val="FF0000"/>
              </a:buClr>
              <a:buFont typeface="Wingdings" panose="05000000000000000000" pitchFamily="2" charset="2"/>
              <a:buChar char="Ø"/>
              <a:defRPr/>
            </a:pPr>
            <a:endParaRPr lang="en-US" altLang="zh-CN" sz="2000" b="1" baseline="0">
              <a:solidFill>
                <a:srgbClr val="000000"/>
              </a:solidFill>
              <a:latin typeface="Arial" panose="020B0604020202020204" pitchFamily="34" charset="0"/>
              <a:ea typeface="宋体" panose="02010600030101010101" pitchFamily="2" charset="-122"/>
            </a:endParaRPr>
          </a:p>
          <a:p>
            <a:pPr eaLnBrk="1" hangingPunct="1">
              <a:spcBef>
                <a:spcPct val="20000"/>
              </a:spcBef>
              <a:buClr>
                <a:srgbClr val="FF0000"/>
              </a:buClr>
              <a:buFont typeface="Wingdings" panose="05000000000000000000" pitchFamily="2" charset="2"/>
              <a:buChar char="Ø"/>
              <a:defRPr/>
            </a:pPr>
            <a:endParaRPr lang="en-US" altLang="zh-CN" sz="2000" b="1" baseline="0">
              <a:solidFill>
                <a:srgbClr val="000000"/>
              </a:solidFill>
              <a:latin typeface="Arial" panose="020B0604020202020204" pitchFamily="34" charset="0"/>
              <a:ea typeface="宋体" panose="02010600030101010101" pitchFamily="2" charset="-122"/>
            </a:endParaRPr>
          </a:p>
          <a:p>
            <a:pPr eaLnBrk="1" hangingPunct="1">
              <a:spcBef>
                <a:spcPct val="20000"/>
              </a:spcBef>
              <a:buClr>
                <a:srgbClr val="FF0000"/>
              </a:buClr>
              <a:buFont typeface="Wingdings" panose="05000000000000000000" pitchFamily="2" charset="2"/>
              <a:buChar char="Ø"/>
              <a:defRPr/>
            </a:pPr>
            <a:endParaRPr lang="en-US" altLang="zh-CN" sz="2000" b="1" baseline="0">
              <a:solidFill>
                <a:srgbClr val="000000"/>
              </a:solidFill>
              <a:latin typeface="Arial" panose="020B0604020202020204" pitchFamily="34" charset="0"/>
              <a:ea typeface="宋体" panose="02010600030101010101" pitchFamily="2" charset="-122"/>
            </a:endParaRPr>
          </a:p>
          <a:p>
            <a:pPr eaLnBrk="1" hangingPunct="1">
              <a:spcBef>
                <a:spcPct val="20000"/>
              </a:spcBef>
              <a:buClr>
                <a:srgbClr val="FF0000"/>
              </a:buClr>
              <a:buFont typeface="Wingdings" panose="05000000000000000000" pitchFamily="2" charset="2"/>
              <a:buChar char="Ø"/>
              <a:defRPr/>
            </a:pPr>
            <a:r>
              <a:rPr lang="en-US" altLang="zh-CN" sz="1800" b="1" baseline="0">
                <a:solidFill>
                  <a:srgbClr val="000000"/>
                </a:solidFill>
                <a:latin typeface="Arial" panose="020B0604020202020204" pitchFamily="34" charset="0"/>
                <a:ea typeface="宋体" panose="02010600030101010101" pitchFamily="2" charset="-122"/>
              </a:rPr>
              <a:t>Signal + one large interferer</a:t>
            </a:r>
          </a:p>
          <a:p>
            <a:pPr eaLnBrk="1" hangingPunct="1">
              <a:spcBef>
                <a:spcPct val="20000"/>
              </a:spcBef>
              <a:buClr>
                <a:srgbClr val="FF0000"/>
              </a:buClr>
              <a:buFont typeface="Wingdings" panose="05000000000000000000" pitchFamily="2" charset="2"/>
              <a:buChar char="Ø"/>
              <a:defRPr/>
            </a:pPr>
            <a:endParaRPr lang="en-US" altLang="zh-CN" sz="2000" b="1" baseline="0">
              <a:solidFill>
                <a:srgbClr val="000000"/>
              </a:solidFill>
              <a:latin typeface="Arial" panose="020B0604020202020204" pitchFamily="34" charset="0"/>
              <a:ea typeface="宋体" panose="02010600030101010101" pitchFamily="2" charset="-122"/>
            </a:endParaRPr>
          </a:p>
          <a:p>
            <a:pPr eaLnBrk="1" hangingPunct="1">
              <a:spcBef>
                <a:spcPct val="20000"/>
              </a:spcBef>
              <a:buClr>
                <a:srgbClr val="FF0000"/>
              </a:buClr>
              <a:buFont typeface="Wingdings" panose="05000000000000000000" pitchFamily="2" charset="2"/>
              <a:buChar char="Ø"/>
              <a:defRPr/>
            </a:pPr>
            <a:endParaRPr lang="en-US" altLang="zh-CN" sz="2000" b="1" baseline="0">
              <a:solidFill>
                <a:srgbClr val="000000"/>
              </a:solidFill>
              <a:latin typeface="Arial" panose="020B0604020202020204" pitchFamily="34" charset="0"/>
              <a:ea typeface="宋体" panose="02010600030101010101" pitchFamily="2" charset="-122"/>
            </a:endParaRPr>
          </a:p>
          <a:p>
            <a:pPr eaLnBrk="1" hangingPunct="1">
              <a:spcBef>
                <a:spcPct val="20000"/>
              </a:spcBef>
              <a:buClr>
                <a:srgbClr val="FF0000"/>
              </a:buClr>
              <a:defRPr/>
            </a:pPr>
            <a:endParaRPr lang="en-US" altLang="zh-CN" sz="2000" b="1" baseline="0">
              <a:solidFill>
                <a:srgbClr val="000000"/>
              </a:solidFill>
              <a:latin typeface="Arial" panose="020B0604020202020204" pitchFamily="34" charset="0"/>
              <a:ea typeface="宋体" panose="02010600030101010101" pitchFamily="2" charset="-122"/>
            </a:endParaRPr>
          </a:p>
          <a:p>
            <a:pPr eaLnBrk="1" hangingPunct="1">
              <a:spcBef>
                <a:spcPct val="20000"/>
              </a:spcBef>
              <a:buClr>
                <a:srgbClr val="FF0000"/>
              </a:buClr>
              <a:buFont typeface="Wingdings" panose="05000000000000000000" pitchFamily="2" charset="2"/>
              <a:buChar char="Ø"/>
              <a:defRPr/>
            </a:pPr>
            <a:r>
              <a:rPr lang="en-US" altLang="zh-CN" sz="1800" b="1" baseline="0">
                <a:solidFill>
                  <a:srgbClr val="000000"/>
                </a:solidFill>
                <a:latin typeface="Arial" panose="020B0604020202020204" pitchFamily="34" charset="0"/>
                <a:ea typeface="宋体" panose="02010600030101010101" pitchFamily="2" charset="-122"/>
              </a:rPr>
              <a:t>Signal + two large interferers</a:t>
            </a:r>
          </a:p>
        </p:txBody>
      </p:sp>
      <p:sp>
        <p:nvSpPr>
          <p:cNvPr id="16388" name="Rectangle 2">
            <a:extLst>
              <a:ext uri="{FF2B5EF4-FFF2-40B4-BE49-F238E27FC236}">
                <a16:creationId xmlns:a16="http://schemas.microsoft.com/office/drawing/2014/main" id="{D4AAC959-D6C3-7A8F-687A-9BFC95BAFCAD}"/>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Effects of Nonlinearity: Intermodulation— Recall Previous Discussion</a:t>
            </a:r>
          </a:p>
        </p:txBody>
      </p:sp>
      <p:sp>
        <p:nvSpPr>
          <p:cNvPr id="16389" name="右箭头 15">
            <a:extLst>
              <a:ext uri="{FF2B5EF4-FFF2-40B4-BE49-F238E27FC236}">
                <a16:creationId xmlns:a16="http://schemas.microsoft.com/office/drawing/2014/main" id="{22F66D99-D451-2D56-243C-DED51114D3E8}"/>
              </a:ext>
            </a:extLst>
          </p:cNvPr>
          <p:cNvSpPr>
            <a:spLocks noChangeArrowheads="1"/>
          </p:cNvSpPr>
          <p:nvPr/>
        </p:nvSpPr>
        <p:spPr bwMode="auto">
          <a:xfrm>
            <a:off x="4267200" y="1905000"/>
            <a:ext cx="381000" cy="228600"/>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2400" b="0">
              <a:latin typeface="Times New Roman" panose="02020603050405020304" pitchFamily="18" charset="0"/>
              <a:ea typeface="宋体" panose="02010600030101010101" pitchFamily="2" charset="-122"/>
            </a:endParaRPr>
          </a:p>
        </p:txBody>
      </p:sp>
      <p:grpSp>
        <p:nvGrpSpPr>
          <p:cNvPr id="16390" name="Group 13">
            <a:extLst>
              <a:ext uri="{FF2B5EF4-FFF2-40B4-BE49-F238E27FC236}">
                <a16:creationId xmlns:a16="http://schemas.microsoft.com/office/drawing/2014/main" id="{B5B6559B-99C4-6FA0-7896-E6DB84A9C5B9}"/>
              </a:ext>
            </a:extLst>
          </p:cNvPr>
          <p:cNvGrpSpPr>
            <a:grpSpLocks/>
          </p:cNvGrpSpPr>
          <p:nvPr/>
        </p:nvGrpSpPr>
        <p:grpSpPr bwMode="auto">
          <a:xfrm>
            <a:off x="4648200" y="1828800"/>
            <a:ext cx="2743200" cy="381000"/>
            <a:chOff x="1905242" y="3848027"/>
            <a:chExt cx="2742102" cy="952871"/>
          </a:xfrm>
        </p:grpSpPr>
        <p:sp>
          <p:nvSpPr>
            <p:cNvPr id="16402" name="Rounded Rectangle 9">
              <a:extLst>
                <a:ext uri="{FF2B5EF4-FFF2-40B4-BE49-F238E27FC236}">
                  <a16:creationId xmlns:a16="http://schemas.microsoft.com/office/drawing/2014/main" id="{45B90282-A4A4-5469-2F68-C9C6331C1FC5}"/>
                </a:ext>
              </a:extLst>
            </p:cNvPr>
            <p:cNvSpPr>
              <a:spLocks noChangeArrowheads="1"/>
            </p:cNvSpPr>
            <p:nvPr/>
          </p:nvSpPr>
          <p:spPr bwMode="auto">
            <a:xfrm>
              <a:off x="1905242" y="4038599"/>
              <a:ext cx="2742102" cy="762299"/>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fa-IR" altLang="zh-CN" sz="2400" b="0">
                <a:latin typeface="Times New Roman" panose="02020603050405020304" pitchFamily="18" charset="0"/>
              </a:endParaRPr>
            </a:p>
          </p:txBody>
        </p:sp>
        <p:sp>
          <p:nvSpPr>
            <p:cNvPr id="16403" name="TextBox 8">
              <a:extLst>
                <a:ext uri="{FF2B5EF4-FFF2-40B4-BE49-F238E27FC236}">
                  <a16:creationId xmlns:a16="http://schemas.microsoft.com/office/drawing/2014/main" id="{11B7250D-CAA3-DBC5-AB81-48CE1CC09D57}"/>
                </a:ext>
              </a:extLst>
            </p:cNvPr>
            <p:cNvSpPr txBox="1">
              <a:spLocks noChangeArrowheads="1"/>
            </p:cNvSpPr>
            <p:nvPr/>
          </p:nvSpPr>
          <p:spPr bwMode="auto">
            <a:xfrm>
              <a:off x="1981412" y="3848027"/>
              <a:ext cx="2618579" cy="400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zh-CN" baseline="0">
                  <a:ea typeface="宋体" panose="02010600030101010101" pitchFamily="2" charset="-122"/>
                </a:rPr>
                <a:t>Harmonic distortion</a:t>
              </a:r>
              <a:endParaRPr lang="en-US" altLang="zh-CN">
                <a:ea typeface="宋体" panose="02010600030101010101" pitchFamily="2" charset="-122"/>
              </a:endParaRPr>
            </a:p>
          </p:txBody>
        </p:sp>
      </p:grpSp>
      <p:grpSp>
        <p:nvGrpSpPr>
          <p:cNvPr id="16391" name="Group 13">
            <a:extLst>
              <a:ext uri="{FF2B5EF4-FFF2-40B4-BE49-F238E27FC236}">
                <a16:creationId xmlns:a16="http://schemas.microsoft.com/office/drawing/2014/main" id="{6CABDA55-53CE-1E71-9759-536BC943A3BD}"/>
              </a:ext>
            </a:extLst>
          </p:cNvPr>
          <p:cNvGrpSpPr>
            <a:grpSpLocks/>
          </p:cNvGrpSpPr>
          <p:nvPr/>
        </p:nvGrpSpPr>
        <p:grpSpPr bwMode="auto">
          <a:xfrm>
            <a:off x="4648200" y="3638550"/>
            <a:ext cx="2743200" cy="400050"/>
            <a:chOff x="1905242" y="3848027"/>
            <a:chExt cx="2742102" cy="1000667"/>
          </a:xfrm>
        </p:grpSpPr>
        <p:sp>
          <p:nvSpPr>
            <p:cNvPr id="16400" name="Rounded Rectangle 9">
              <a:extLst>
                <a:ext uri="{FF2B5EF4-FFF2-40B4-BE49-F238E27FC236}">
                  <a16:creationId xmlns:a16="http://schemas.microsoft.com/office/drawing/2014/main" id="{59BCCCBD-3925-E639-53E6-CED9E033C6CC}"/>
                </a:ext>
              </a:extLst>
            </p:cNvPr>
            <p:cNvSpPr>
              <a:spLocks noChangeArrowheads="1"/>
            </p:cNvSpPr>
            <p:nvPr/>
          </p:nvSpPr>
          <p:spPr bwMode="auto">
            <a:xfrm>
              <a:off x="1905242" y="4038599"/>
              <a:ext cx="2742102" cy="762299"/>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fa-IR" altLang="zh-CN" sz="2400" b="0">
                <a:latin typeface="Times New Roman" panose="02020603050405020304" pitchFamily="18" charset="0"/>
              </a:endParaRPr>
            </a:p>
          </p:txBody>
        </p:sp>
        <p:sp>
          <p:nvSpPr>
            <p:cNvPr id="16401" name="TextBox 8">
              <a:extLst>
                <a:ext uri="{FF2B5EF4-FFF2-40B4-BE49-F238E27FC236}">
                  <a16:creationId xmlns:a16="http://schemas.microsoft.com/office/drawing/2014/main" id="{EE1CA13B-64ED-5979-E78F-C53123CB632D}"/>
                </a:ext>
              </a:extLst>
            </p:cNvPr>
            <p:cNvSpPr txBox="1">
              <a:spLocks noChangeArrowheads="1"/>
            </p:cNvSpPr>
            <p:nvPr/>
          </p:nvSpPr>
          <p:spPr bwMode="auto">
            <a:xfrm>
              <a:off x="2258624" y="3848027"/>
              <a:ext cx="2064162" cy="1000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zh-CN" baseline="0">
                  <a:ea typeface="宋体" panose="02010600030101010101" pitchFamily="2" charset="-122"/>
                </a:rPr>
                <a:t>Desensitization</a:t>
              </a:r>
              <a:endParaRPr lang="en-US" altLang="zh-CN">
                <a:ea typeface="宋体" panose="02010600030101010101" pitchFamily="2" charset="-122"/>
              </a:endParaRPr>
            </a:p>
          </p:txBody>
        </p:sp>
      </p:grpSp>
      <p:sp>
        <p:nvSpPr>
          <p:cNvPr id="16392" name="右箭头 23">
            <a:extLst>
              <a:ext uri="{FF2B5EF4-FFF2-40B4-BE49-F238E27FC236}">
                <a16:creationId xmlns:a16="http://schemas.microsoft.com/office/drawing/2014/main" id="{AB07EDBD-957F-AC07-077A-5B0F4F7D9551}"/>
              </a:ext>
            </a:extLst>
          </p:cNvPr>
          <p:cNvSpPr>
            <a:spLocks noChangeArrowheads="1"/>
          </p:cNvSpPr>
          <p:nvPr/>
        </p:nvSpPr>
        <p:spPr bwMode="auto">
          <a:xfrm>
            <a:off x="4267200" y="3733800"/>
            <a:ext cx="381000" cy="228600"/>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2400" b="0">
              <a:latin typeface="Times New Roman" panose="02020603050405020304" pitchFamily="18" charset="0"/>
              <a:ea typeface="宋体" panose="02010600030101010101" pitchFamily="2" charset="-122"/>
            </a:endParaRPr>
          </a:p>
        </p:txBody>
      </p:sp>
      <p:grpSp>
        <p:nvGrpSpPr>
          <p:cNvPr id="16393" name="Group 13">
            <a:extLst>
              <a:ext uri="{FF2B5EF4-FFF2-40B4-BE49-F238E27FC236}">
                <a16:creationId xmlns:a16="http://schemas.microsoft.com/office/drawing/2014/main" id="{6668542D-5F9C-8EC1-5968-133BE53AD312}"/>
              </a:ext>
            </a:extLst>
          </p:cNvPr>
          <p:cNvGrpSpPr>
            <a:grpSpLocks/>
          </p:cNvGrpSpPr>
          <p:nvPr/>
        </p:nvGrpSpPr>
        <p:grpSpPr bwMode="auto">
          <a:xfrm>
            <a:off x="4648200" y="5181600"/>
            <a:ext cx="2743200" cy="400050"/>
            <a:chOff x="1905242" y="3848027"/>
            <a:chExt cx="2742102" cy="1000667"/>
          </a:xfrm>
        </p:grpSpPr>
        <p:sp>
          <p:nvSpPr>
            <p:cNvPr id="16398" name="Rounded Rectangle 9">
              <a:extLst>
                <a:ext uri="{FF2B5EF4-FFF2-40B4-BE49-F238E27FC236}">
                  <a16:creationId xmlns:a16="http://schemas.microsoft.com/office/drawing/2014/main" id="{3887E67B-8ECF-2F0C-DEEB-6117E1AAD6E4}"/>
                </a:ext>
              </a:extLst>
            </p:cNvPr>
            <p:cNvSpPr>
              <a:spLocks noChangeArrowheads="1"/>
            </p:cNvSpPr>
            <p:nvPr/>
          </p:nvSpPr>
          <p:spPr bwMode="auto">
            <a:xfrm>
              <a:off x="1905242" y="4038599"/>
              <a:ext cx="2742102" cy="762299"/>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fa-IR" altLang="zh-CN" sz="2400" b="0">
                <a:latin typeface="Times New Roman" panose="02020603050405020304" pitchFamily="18" charset="0"/>
              </a:endParaRPr>
            </a:p>
          </p:txBody>
        </p:sp>
        <p:sp>
          <p:nvSpPr>
            <p:cNvPr id="16399" name="TextBox 8">
              <a:extLst>
                <a:ext uri="{FF2B5EF4-FFF2-40B4-BE49-F238E27FC236}">
                  <a16:creationId xmlns:a16="http://schemas.microsoft.com/office/drawing/2014/main" id="{4CD90F43-0D45-296A-F843-887531880DB0}"/>
                </a:ext>
              </a:extLst>
            </p:cNvPr>
            <p:cNvSpPr txBox="1">
              <a:spLocks noChangeArrowheads="1"/>
            </p:cNvSpPr>
            <p:nvPr/>
          </p:nvSpPr>
          <p:spPr bwMode="auto">
            <a:xfrm>
              <a:off x="2230584" y="3848027"/>
              <a:ext cx="2120245" cy="1000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zh-CN" baseline="0">
                  <a:ea typeface="宋体" panose="02010600030101010101" pitchFamily="2" charset="-122"/>
                </a:rPr>
                <a:t>Intermodulation</a:t>
              </a:r>
              <a:endParaRPr lang="en-US" altLang="zh-CN">
                <a:ea typeface="宋体" panose="02010600030101010101" pitchFamily="2" charset="-122"/>
              </a:endParaRPr>
            </a:p>
          </p:txBody>
        </p:sp>
      </p:grpSp>
      <p:sp>
        <p:nvSpPr>
          <p:cNvPr id="16394" name="右箭头 27">
            <a:extLst>
              <a:ext uri="{FF2B5EF4-FFF2-40B4-BE49-F238E27FC236}">
                <a16:creationId xmlns:a16="http://schemas.microsoft.com/office/drawing/2014/main" id="{CA6B120D-1EEA-3022-9656-B11DCBF291D3}"/>
              </a:ext>
            </a:extLst>
          </p:cNvPr>
          <p:cNvSpPr>
            <a:spLocks noChangeArrowheads="1"/>
          </p:cNvSpPr>
          <p:nvPr/>
        </p:nvSpPr>
        <p:spPr bwMode="auto">
          <a:xfrm>
            <a:off x="4267200" y="5257800"/>
            <a:ext cx="381000" cy="228600"/>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2400" b="0">
              <a:latin typeface="Times New Roman" panose="02020603050405020304" pitchFamily="18" charset="0"/>
              <a:ea typeface="宋体" panose="02010600030101010101" pitchFamily="2" charset="-122"/>
            </a:endParaRPr>
          </a:p>
        </p:txBody>
      </p:sp>
      <p:pic>
        <p:nvPicPr>
          <p:cNvPr id="16395" name="Picture 4">
            <a:extLst>
              <a:ext uri="{FF2B5EF4-FFF2-40B4-BE49-F238E27FC236}">
                <a16:creationId xmlns:a16="http://schemas.microsoft.com/office/drawing/2014/main" id="{80C1B406-7581-2CC1-4662-6A90553F7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286000"/>
            <a:ext cx="31242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6" name="Picture 29">
            <a:extLst>
              <a:ext uri="{FF2B5EF4-FFF2-40B4-BE49-F238E27FC236}">
                <a16:creationId xmlns:a16="http://schemas.microsoft.com/office/drawing/2014/main" id="{3DCD7A73-DE62-FC06-D5FE-23BBFFA63D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5624513"/>
            <a:ext cx="42672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7" name="Rectangle 3">
            <a:extLst>
              <a:ext uri="{FF2B5EF4-FFF2-40B4-BE49-F238E27FC236}">
                <a16:creationId xmlns:a16="http://schemas.microsoft.com/office/drawing/2014/main" id="{EFF4A92F-733B-9177-129A-CE984F90CF84}"/>
              </a:ext>
            </a:extLst>
          </p:cNvPr>
          <p:cNvSpPr txBox="1">
            <a:spLocks noChangeArrowheads="1"/>
          </p:cNvSpPr>
          <p:nvPr/>
        </p:nvSpPr>
        <p:spPr bwMode="auto">
          <a:xfrm>
            <a:off x="0" y="1371600"/>
            <a:ext cx="914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zh-CN" sz="1600" baseline="0">
                <a:ea typeface="宋体" panose="02010600030101010101" pitchFamily="2" charset="-122"/>
              </a:rPr>
              <a:t>So far we have considered the case of:</a:t>
            </a: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a:extLst>
              <a:ext uri="{FF2B5EF4-FFF2-40B4-BE49-F238E27FC236}">
                <a16:creationId xmlns:a16="http://schemas.microsoft.com/office/drawing/2014/main" id="{9C823141-5783-C50D-020D-A0F61BD20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648200"/>
            <a:ext cx="8018463"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a:extLst>
              <a:ext uri="{FF2B5EF4-FFF2-40B4-BE49-F238E27FC236}">
                <a16:creationId xmlns:a16="http://schemas.microsoft.com/office/drawing/2014/main" id="{FB07B120-9471-4F89-B4A8-FC335598AF86}"/>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Effects of Nonlinearity: Intermodulation</a:t>
            </a:r>
          </a:p>
        </p:txBody>
      </p:sp>
      <p:pic>
        <p:nvPicPr>
          <p:cNvPr id="17412" name="Picture 14">
            <a:extLst>
              <a:ext uri="{FF2B5EF4-FFF2-40B4-BE49-F238E27FC236}">
                <a16:creationId xmlns:a16="http://schemas.microsoft.com/office/drawing/2014/main" id="{BAA31148-377C-53C3-BABA-21A4D352EC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54100"/>
            <a:ext cx="3200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15">
            <a:extLst>
              <a:ext uri="{FF2B5EF4-FFF2-40B4-BE49-F238E27FC236}">
                <a16:creationId xmlns:a16="http://schemas.microsoft.com/office/drawing/2014/main" id="{682F053B-D81B-A754-0DAF-B18155FCC0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52600"/>
            <a:ext cx="91440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17">
            <a:extLst>
              <a:ext uri="{FF2B5EF4-FFF2-40B4-BE49-F238E27FC236}">
                <a16:creationId xmlns:a16="http://schemas.microsoft.com/office/drawing/2014/main" id="{ECC04A58-716F-5AAB-E73C-A73651BFD0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655888"/>
            <a:ext cx="74676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Rectangle 3">
            <a:extLst>
              <a:ext uri="{FF2B5EF4-FFF2-40B4-BE49-F238E27FC236}">
                <a16:creationId xmlns:a16="http://schemas.microsoft.com/office/drawing/2014/main" id="{E1AB2015-8FD0-A210-CC31-5D3AE6D752EB}"/>
              </a:ext>
            </a:extLst>
          </p:cNvPr>
          <p:cNvSpPr txBox="1">
            <a:spLocks noChangeArrowheads="1"/>
          </p:cNvSpPr>
          <p:nvPr/>
        </p:nvSpPr>
        <p:spPr bwMode="auto">
          <a:xfrm>
            <a:off x="0" y="990600"/>
            <a:ext cx="914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zh-CN" sz="1600" baseline="0">
                <a:ea typeface="宋体" panose="02010600030101010101" pitchFamily="2" charset="-122"/>
              </a:rPr>
              <a:t>    assume</a:t>
            </a: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17416" name="Rectangle 3">
            <a:extLst>
              <a:ext uri="{FF2B5EF4-FFF2-40B4-BE49-F238E27FC236}">
                <a16:creationId xmlns:a16="http://schemas.microsoft.com/office/drawing/2014/main" id="{E48FA303-EFBA-3372-0C9A-FFCC0664875E}"/>
              </a:ext>
            </a:extLst>
          </p:cNvPr>
          <p:cNvSpPr txBox="1">
            <a:spLocks noChangeArrowheads="1"/>
          </p:cNvSpPr>
          <p:nvPr/>
        </p:nvSpPr>
        <p:spPr bwMode="auto">
          <a:xfrm>
            <a:off x="0" y="1447800"/>
            <a:ext cx="914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zh-CN" sz="1600" baseline="0">
                <a:ea typeface="宋体" panose="02010600030101010101" pitchFamily="2" charset="-122"/>
              </a:rPr>
              <a:t>     Thus</a:t>
            </a: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17417" name="Rectangle 3">
            <a:extLst>
              <a:ext uri="{FF2B5EF4-FFF2-40B4-BE49-F238E27FC236}">
                <a16:creationId xmlns:a16="http://schemas.microsoft.com/office/drawing/2014/main" id="{EB1F5CBA-B1E5-EDA0-DBFC-DCBA2C46AA66}"/>
              </a:ext>
            </a:extLst>
          </p:cNvPr>
          <p:cNvSpPr txBox="1">
            <a:spLocks noChangeArrowheads="1"/>
          </p:cNvSpPr>
          <p:nvPr/>
        </p:nvSpPr>
        <p:spPr bwMode="auto">
          <a:xfrm>
            <a:off x="0" y="2286000"/>
            <a:ext cx="914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zh-CN" sz="1600" baseline="0">
                <a:ea typeface="宋体" panose="02010600030101010101" pitchFamily="2" charset="-122"/>
              </a:rPr>
              <a:t>     Intermodulation products:</a:t>
            </a: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17418" name="Rectangle 3">
            <a:extLst>
              <a:ext uri="{FF2B5EF4-FFF2-40B4-BE49-F238E27FC236}">
                <a16:creationId xmlns:a16="http://schemas.microsoft.com/office/drawing/2014/main" id="{BAB5A780-643F-EFB7-42A4-103E82EA91CD}"/>
              </a:ext>
            </a:extLst>
          </p:cNvPr>
          <p:cNvSpPr txBox="1">
            <a:spLocks noChangeArrowheads="1"/>
          </p:cNvSpPr>
          <p:nvPr/>
        </p:nvSpPr>
        <p:spPr bwMode="auto">
          <a:xfrm>
            <a:off x="0" y="3886200"/>
            <a:ext cx="914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zh-CN" sz="1600" baseline="0">
                <a:ea typeface="宋体" panose="02010600030101010101" pitchFamily="2" charset="-122"/>
              </a:rPr>
              <a:t>     Fundamental components:</a:t>
            </a: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pic>
        <p:nvPicPr>
          <p:cNvPr id="17419" name="Picture 17">
            <a:extLst>
              <a:ext uri="{FF2B5EF4-FFF2-40B4-BE49-F238E27FC236}">
                <a16:creationId xmlns:a16="http://schemas.microsoft.com/office/drawing/2014/main" id="{0AECC4CA-B2DB-93AC-56B3-09944E7707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13625"/>
          <a:stretch>
            <a:fillRect/>
          </a:stretch>
        </p:blipFill>
        <p:spPr bwMode="auto">
          <a:xfrm>
            <a:off x="0" y="41910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F10B4BD-E4AF-8B51-44FC-C693FE4D7006}"/>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Intermodulation Product Falling on Desired Channel </a:t>
            </a:r>
          </a:p>
        </p:txBody>
      </p:sp>
      <p:pic>
        <p:nvPicPr>
          <p:cNvPr id="18435" name="Picture 2">
            <a:extLst>
              <a:ext uri="{FF2B5EF4-FFF2-40B4-BE49-F238E27FC236}">
                <a16:creationId xmlns:a16="http://schemas.microsoft.com/office/drawing/2014/main" id="{1F5215E5-7CDF-6AAA-80B0-07F3647366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438400"/>
            <a:ext cx="6096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36" name="Group 13">
            <a:extLst>
              <a:ext uri="{FF2B5EF4-FFF2-40B4-BE49-F238E27FC236}">
                <a16:creationId xmlns:a16="http://schemas.microsoft.com/office/drawing/2014/main" id="{9811F10B-FBE2-47C4-610C-92855AB81768}"/>
              </a:ext>
            </a:extLst>
          </p:cNvPr>
          <p:cNvGrpSpPr>
            <a:grpSpLocks/>
          </p:cNvGrpSpPr>
          <p:nvPr/>
        </p:nvGrpSpPr>
        <p:grpSpPr bwMode="auto">
          <a:xfrm>
            <a:off x="533400" y="2286000"/>
            <a:ext cx="1371600" cy="400050"/>
            <a:chOff x="1905242" y="3848027"/>
            <a:chExt cx="2742102" cy="1000667"/>
          </a:xfrm>
        </p:grpSpPr>
        <p:sp>
          <p:nvSpPr>
            <p:cNvPr id="18445" name="Rounded Rectangle 9">
              <a:extLst>
                <a:ext uri="{FF2B5EF4-FFF2-40B4-BE49-F238E27FC236}">
                  <a16:creationId xmlns:a16="http://schemas.microsoft.com/office/drawing/2014/main" id="{4B2AB9AF-C7B0-F7CE-DAAA-9555DD6C0DF5}"/>
                </a:ext>
              </a:extLst>
            </p:cNvPr>
            <p:cNvSpPr>
              <a:spLocks noChangeArrowheads="1"/>
            </p:cNvSpPr>
            <p:nvPr/>
          </p:nvSpPr>
          <p:spPr bwMode="auto">
            <a:xfrm>
              <a:off x="1905242" y="4038599"/>
              <a:ext cx="2742102" cy="762299"/>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fa-IR" altLang="zh-CN" sz="2400" b="0">
                <a:latin typeface="Times New Roman" panose="02020603050405020304" pitchFamily="18" charset="0"/>
              </a:endParaRPr>
            </a:p>
          </p:txBody>
        </p:sp>
        <p:sp>
          <p:nvSpPr>
            <p:cNvPr id="18446" name="TextBox 8">
              <a:extLst>
                <a:ext uri="{FF2B5EF4-FFF2-40B4-BE49-F238E27FC236}">
                  <a16:creationId xmlns:a16="http://schemas.microsoft.com/office/drawing/2014/main" id="{338BDA98-36FB-2A20-8739-568445597F63}"/>
                </a:ext>
              </a:extLst>
            </p:cNvPr>
            <p:cNvSpPr txBox="1">
              <a:spLocks noChangeArrowheads="1"/>
            </p:cNvSpPr>
            <p:nvPr/>
          </p:nvSpPr>
          <p:spPr bwMode="auto">
            <a:xfrm>
              <a:off x="2742542" y="3848027"/>
              <a:ext cx="1096336" cy="1000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zh-CN" baseline="0">
                  <a:ea typeface="宋体" panose="02010600030101010101" pitchFamily="2" charset="-122"/>
                </a:rPr>
                <a:t>desired</a:t>
              </a:r>
              <a:endParaRPr lang="en-US" altLang="zh-CN">
                <a:ea typeface="宋体" panose="02010600030101010101" pitchFamily="2" charset="-122"/>
              </a:endParaRPr>
            </a:p>
          </p:txBody>
        </p:sp>
      </p:grpSp>
      <p:sp>
        <p:nvSpPr>
          <p:cNvPr id="18437" name="下箭头 19">
            <a:extLst>
              <a:ext uri="{FF2B5EF4-FFF2-40B4-BE49-F238E27FC236}">
                <a16:creationId xmlns:a16="http://schemas.microsoft.com/office/drawing/2014/main" id="{271B800F-54A7-EFB9-FE35-BF3915E021B7}"/>
              </a:ext>
            </a:extLst>
          </p:cNvPr>
          <p:cNvSpPr>
            <a:spLocks noChangeArrowheads="1"/>
          </p:cNvSpPr>
          <p:nvPr/>
        </p:nvSpPr>
        <p:spPr bwMode="auto">
          <a:xfrm rot="-2229049">
            <a:off x="1501775" y="2703513"/>
            <a:ext cx="298450" cy="533400"/>
          </a:xfrm>
          <a:prstGeom prst="downArrow">
            <a:avLst>
              <a:gd name="adj1" fmla="val 50000"/>
              <a:gd name="adj2" fmla="val 49861"/>
            </a:avLst>
          </a:prstGeom>
          <a:solidFill>
            <a:schemeClr val="accent1"/>
          </a:solidFill>
          <a:ln w="9525" algn="ctr">
            <a:solidFill>
              <a:schemeClr val="tx1"/>
            </a:solidFill>
            <a:round/>
            <a:headEnd/>
            <a:tailEnd/>
          </a:ln>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2400" b="0">
              <a:latin typeface="Times New Roman" panose="02020603050405020304" pitchFamily="18" charset="0"/>
              <a:ea typeface="宋体" panose="02010600030101010101" pitchFamily="2" charset="-122"/>
            </a:endParaRPr>
          </a:p>
        </p:txBody>
      </p:sp>
      <p:grpSp>
        <p:nvGrpSpPr>
          <p:cNvPr id="18438" name="Group 13">
            <a:extLst>
              <a:ext uri="{FF2B5EF4-FFF2-40B4-BE49-F238E27FC236}">
                <a16:creationId xmlns:a16="http://schemas.microsoft.com/office/drawing/2014/main" id="{96EF1821-BB78-C33D-27A7-ECA6A65B8510}"/>
              </a:ext>
            </a:extLst>
          </p:cNvPr>
          <p:cNvGrpSpPr>
            <a:grpSpLocks/>
          </p:cNvGrpSpPr>
          <p:nvPr/>
        </p:nvGrpSpPr>
        <p:grpSpPr bwMode="auto">
          <a:xfrm>
            <a:off x="2895600" y="1600200"/>
            <a:ext cx="1371600" cy="400050"/>
            <a:chOff x="1905242" y="3848027"/>
            <a:chExt cx="2742102" cy="1000667"/>
          </a:xfrm>
        </p:grpSpPr>
        <p:sp>
          <p:nvSpPr>
            <p:cNvPr id="18443" name="Rounded Rectangle 9">
              <a:extLst>
                <a:ext uri="{FF2B5EF4-FFF2-40B4-BE49-F238E27FC236}">
                  <a16:creationId xmlns:a16="http://schemas.microsoft.com/office/drawing/2014/main" id="{7BB76D8A-4720-CDF5-C190-F43E5FB10B03}"/>
                </a:ext>
              </a:extLst>
            </p:cNvPr>
            <p:cNvSpPr>
              <a:spLocks noChangeArrowheads="1"/>
            </p:cNvSpPr>
            <p:nvPr/>
          </p:nvSpPr>
          <p:spPr bwMode="auto">
            <a:xfrm>
              <a:off x="1905242" y="4038599"/>
              <a:ext cx="2742102" cy="762299"/>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fa-IR" altLang="zh-CN" sz="2400" b="0">
                <a:latin typeface="Times New Roman" panose="02020603050405020304" pitchFamily="18" charset="0"/>
              </a:endParaRPr>
            </a:p>
          </p:txBody>
        </p:sp>
        <p:sp>
          <p:nvSpPr>
            <p:cNvPr id="18444" name="TextBox 8">
              <a:extLst>
                <a:ext uri="{FF2B5EF4-FFF2-40B4-BE49-F238E27FC236}">
                  <a16:creationId xmlns:a16="http://schemas.microsoft.com/office/drawing/2014/main" id="{6CE5AA27-8FD6-1F12-7FE1-DF78C923F42A}"/>
                </a:ext>
              </a:extLst>
            </p:cNvPr>
            <p:cNvSpPr txBox="1">
              <a:spLocks noChangeArrowheads="1"/>
            </p:cNvSpPr>
            <p:nvPr/>
          </p:nvSpPr>
          <p:spPr bwMode="auto">
            <a:xfrm>
              <a:off x="1982865" y="3848027"/>
              <a:ext cx="2615695" cy="1000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zh-CN" baseline="0">
                  <a:ea typeface="宋体" panose="02010600030101010101" pitchFamily="2" charset="-122"/>
                </a:rPr>
                <a:t>Interferer</a:t>
              </a:r>
              <a:endParaRPr lang="en-US" altLang="zh-CN">
                <a:ea typeface="宋体" panose="02010600030101010101" pitchFamily="2" charset="-122"/>
              </a:endParaRPr>
            </a:p>
          </p:txBody>
        </p:sp>
      </p:grpSp>
      <p:sp>
        <p:nvSpPr>
          <p:cNvPr id="18439" name="下箭头 23">
            <a:extLst>
              <a:ext uri="{FF2B5EF4-FFF2-40B4-BE49-F238E27FC236}">
                <a16:creationId xmlns:a16="http://schemas.microsoft.com/office/drawing/2014/main" id="{9FC6C8C7-E82B-ACD9-8ABB-DDB624A367C4}"/>
              </a:ext>
            </a:extLst>
          </p:cNvPr>
          <p:cNvSpPr>
            <a:spLocks noChangeArrowheads="1"/>
          </p:cNvSpPr>
          <p:nvPr/>
        </p:nvSpPr>
        <p:spPr bwMode="auto">
          <a:xfrm rot="2746818">
            <a:off x="2590800" y="1992313"/>
            <a:ext cx="257175" cy="533400"/>
          </a:xfrm>
          <a:prstGeom prst="downArrow">
            <a:avLst>
              <a:gd name="adj1" fmla="val 50000"/>
              <a:gd name="adj2" fmla="val 50104"/>
            </a:avLst>
          </a:prstGeom>
          <a:solidFill>
            <a:schemeClr val="accent1"/>
          </a:solidFill>
          <a:ln w="9525" algn="ctr">
            <a:solidFill>
              <a:schemeClr val="tx1"/>
            </a:solidFill>
            <a:round/>
            <a:headEnd/>
            <a:tailEnd/>
          </a:ln>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2400" b="0">
              <a:latin typeface="Times New Roman" panose="02020603050405020304" pitchFamily="18" charset="0"/>
              <a:ea typeface="宋体" panose="02010600030101010101" pitchFamily="2" charset="-122"/>
            </a:endParaRPr>
          </a:p>
        </p:txBody>
      </p:sp>
      <p:sp>
        <p:nvSpPr>
          <p:cNvPr id="18440" name="下箭头 24">
            <a:extLst>
              <a:ext uri="{FF2B5EF4-FFF2-40B4-BE49-F238E27FC236}">
                <a16:creationId xmlns:a16="http://schemas.microsoft.com/office/drawing/2014/main" id="{98F4FA97-04EB-7950-CA73-929C5E15E6DC}"/>
              </a:ext>
            </a:extLst>
          </p:cNvPr>
          <p:cNvSpPr>
            <a:spLocks noChangeArrowheads="1"/>
          </p:cNvSpPr>
          <p:nvPr/>
        </p:nvSpPr>
        <p:spPr bwMode="auto">
          <a:xfrm rot="2023923">
            <a:off x="3273425" y="2005013"/>
            <a:ext cx="274638" cy="622300"/>
          </a:xfrm>
          <a:prstGeom prst="downArrow">
            <a:avLst>
              <a:gd name="adj1" fmla="val 50000"/>
              <a:gd name="adj2" fmla="val 50059"/>
            </a:avLst>
          </a:prstGeom>
          <a:solidFill>
            <a:schemeClr val="accent1"/>
          </a:solidFill>
          <a:ln w="9525" algn="ctr">
            <a:solidFill>
              <a:schemeClr val="tx1"/>
            </a:solidFill>
            <a:round/>
            <a:headEnd/>
            <a:tailEnd/>
          </a:ln>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2400" b="0">
              <a:latin typeface="Times New Roman" panose="02020603050405020304" pitchFamily="18" charset="0"/>
              <a:ea typeface="宋体" panose="02010600030101010101" pitchFamily="2" charset="-122"/>
            </a:endParaRPr>
          </a:p>
        </p:txBody>
      </p:sp>
      <p:sp>
        <p:nvSpPr>
          <p:cNvPr id="18441" name="Rectangle 3">
            <a:extLst>
              <a:ext uri="{FF2B5EF4-FFF2-40B4-BE49-F238E27FC236}">
                <a16:creationId xmlns:a16="http://schemas.microsoft.com/office/drawing/2014/main" id="{4FEBB95A-3A77-517B-BAC2-62C7DA0D0FB1}"/>
              </a:ext>
            </a:extLst>
          </p:cNvPr>
          <p:cNvSpPr txBox="1">
            <a:spLocks noChangeArrowheads="1"/>
          </p:cNvSpPr>
          <p:nvPr/>
        </p:nvSpPr>
        <p:spPr bwMode="auto">
          <a:xfrm>
            <a:off x="0" y="5105400"/>
            <a:ext cx="9144000" cy="838200"/>
          </a:xfrm>
          <a:prstGeom prst="rect">
            <a:avLst/>
          </a:prstGeom>
          <a:noFill/>
          <a:ln w="12700"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zh-CN" sz="1800" baseline="0">
                <a:ea typeface="宋体" panose="02010600030101010101" pitchFamily="2" charset="-122"/>
              </a:rPr>
              <a:t>A received small desired signal along with two large interferers</a:t>
            </a:r>
          </a:p>
          <a:p>
            <a:pPr eaLnBrk="1" hangingPunct="1"/>
            <a:r>
              <a:rPr lang="en-US" altLang="zh-CN" sz="1800" baseline="0">
                <a:ea typeface="宋体" panose="02010600030101010101" pitchFamily="2" charset="-122"/>
              </a:rPr>
              <a:t>Intermodulation product falls onto the desired channel, corrupts signal.</a:t>
            </a:r>
          </a:p>
          <a:p>
            <a:pPr eaLnBrk="1" hangingPunct="1"/>
            <a:endParaRPr lang="en-US" altLang="zh-CN" baseline="0">
              <a:ea typeface="宋体" panose="02010600030101010101" pitchFamily="2" charset="-122"/>
            </a:endParaRPr>
          </a:p>
        </p:txBody>
      </p:sp>
      <p:pic>
        <p:nvPicPr>
          <p:cNvPr id="18442" name="Picture 20">
            <a:extLst>
              <a:ext uri="{FF2B5EF4-FFF2-40B4-BE49-F238E27FC236}">
                <a16:creationId xmlns:a16="http://schemas.microsoft.com/office/drawing/2014/main" id="{BB505505-3DAB-2878-82C7-1BBE00A50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4191000"/>
            <a:ext cx="1828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9">
            <a:extLst>
              <a:ext uri="{FF2B5EF4-FFF2-40B4-BE49-F238E27FC236}">
                <a16:creationId xmlns:a16="http://schemas.microsoft.com/office/drawing/2014/main" id="{89D6D554-B082-795B-0C97-1B7538ABDB2F}"/>
              </a:ext>
            </a:extLst>
          </p:cNvPr>
          <p:cNvSpPr>
            <a:spLocks noChangeArrowheads="1"/>
          </p:cNvSpPr>
          <p:nvPr/>
        </p:nvSpPr>
        <p:spPr bwMode="auto">
          <a:xfrm>
            <a:off x="76200" y="2286000"/>
            <a:ext cx="1371600" cy="3810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eaLnBrk="1" hangingPunct="1">
              <a:defRPr/>
            </a:pPr>
            <a:r>
              <a:rPr lang="en-US" altLang="zh-CN" sz="2000" b="1" i="1" baseline="0" dirty="0">
                <a:solidFill>
                  <a:schemeClr val="tx1"/>
                </a:solidFill>
                <a:ea typeface="宋体" charset="-122"/>
              </a:rPr>
              <a:t>Solution:</a:t>
            </a:r>
            <a:endParaRPr lang="fa-IR" altLang="zh-CN" sz="2000" b="1" i="1" baseline="0" dirty="0">
              <a:solidFill>
                <a:schemeClr val="tx1"/>
              </a:solidFill>
              <a:ea typeface="宋体" charset="-122"/>
            </a:endParaRPr>
          </a:p>
        </p:txBody>
      </p:sp>
      <p:sp>
        <p:nvSpPr>
          <p:cNvPr id="19459" name="Rectangle 2">
            <a:extLst>
              <a:ext uri="{FF2B5EF4-FFF2-40B4-BE49-F238E27FC236}">
                <a16:creationId xmlns:a16="http://schemas.microsoft.com/office/drawing/2014/main" id="{16888EDB-1700-BC37-47C6-4B52F7F5872E}"/>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Example of Intermodulation</a:t>
            </a:r>
          </a:p>
        </p:txBody>
      </p:sp>
      <p:cxnSp>
        <p:nvCxnSpPr>
          <p:cNvPr id="19460" name="直接连接符 18">
            <a:extLst>
              <a:ext uri="{FF2B5EF4-FFF2-40B4-BE49-F238E27FC236}">
                <a16:creationId xmlns:a16="http://schemas.microsoft.com/office/drawing/2014/main" id="{E36EAACE-3AFE-5A15-072B-21DDA4A080D3}"/>
              </a:ext>
            </a:extLst>
          </p:cNvPr>
          <p:cNvCxnSpPr>
            <a:cxnSpLocks noChangeShapeType="1"/>
          </p:cNvCxnSpPr>
          <p:nvPr/>
        </p:nvCxnSpPr>
        <p:spPr bwMode="auto">
          <a:xfrm>
            <a:off x="0" y="990600"/>
            <a:ext cx="914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9461" name="直接连接符 19">
            <a:extLst>
              <a:ext uri="{FF2B5EF4-FFF2-40B4-BE49-F238E27FC236}">
                <a16:creationId xmlns:a16="http://schemas.microsoft.com/office/drawing/2014/main" id="{DB727958-0BE0-81C8-4E18-7D3813020AD3}"/>
              </a:ext>
            </a:extLst>
          </p:cNvPr>
          <p:cNvCxnSpPr>
            <a:cxnSpLocks noChangeShapeType="1"/>
          </p:cNvCxnSpPr>
          <p:nvPr/>
        </p:nvCxnSpPr>
        <p:spPr bwMode="auto">
          <a:xfrm>
            <a:off x="0" y="2209800"/>
            <a:ext cx="914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pic>
        <p:nvPicPr>
          <p:cNvPr id="19462" name="Picture 4">
            <a:extLst>
              <a:ext uri="{FF2B5EF4-FFF2-40B4-BE49-F238E27FC236}">
                <a16:creationId xmlns:a16="http://schemas.microsoft.com/office/drawing/2014/main" id="{7027A20F-58C7-B7B7-A311-C4F47B9073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667000"/>
            <a:ext cx="431482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5">
            <a:extLst>
              <a:ext uri="{FF2B5EF4-FFF2-40B4-BE49-F238E27FC236}">
                <a16:creationId xmlns:a16="http://schemas.microsoft.com/office/drawing/2014/main" id="{B093E3C7-B2CF-A68A-6E26-27BF533EB9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50" y="3200400"/>
            <a:ext cx="234315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Rectangle 3">
            <a:extLst>
              <a:ext uri="{FF2B5EF4-FFF2-40B4-BE49-F238E27FC236}">
                <a16:creationId xmlns:a16="http://schemas.microsoft.com/office/drawing/2014/main" id="{435FB6EB-6DBA-0148-98EC-D5FDF0757AE9}"/>
              </a:ext>
            </a:extLst>
          </p:cNvPr>
          <p:cNvSpPr txBox="1">
            <a:spLocks noChangeArrowheads="1"/>
          </p:cNvSpPr>
          <p:nvPr/>
        </p:nvSpPr>
        <p:spPr bwMode="auto">
          <a:xfrm>
            <a:off x="0" y="9906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800" baseline="0">
                <a:ea typeface="宋体" panose="02010600030101010101" pitchFamily="2" charset="-122"/>
              </a:rPr>
              <a:t>Suppose four Bluetooth users operate in a room as shown in figure below. User 4 is in the receive mode and attempts to sense a weak signal transmitted by User 1 at 2.410 GHz. At the same time, Users 2 and 3 transmit at 2.420 GHz and 2.430 GHz, respectively. Explain what happens.</a:t>
            </a: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en-US"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19465" name="Rectangle 3">
            <a:extLst>
              <a:ext uri="{FF2B5EF4-FFF2-40B4-BE49-F238E27FC236}">
                <a16:creationId xmlns:a16="http://schemas.microsoft.com/office/drawing/2014/main" id="{FC10EA55-7574-7F86-73E6-6FA355EEC82A}"/>
              </a:ext>
            </a:extLst>
          </p:cNvPr>
          <p:cNvSpPr txBox="1">
            <a:spLocks noChangeArrowheads="1"/>
          </p:cNvSpPr>
          <p:nvPr/>
        </p:nvSpPr>
        <p:spPr bwMode="auto">
          <a:xfrm>
            <a:off x="0" y="57150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Since the frequencies transmitted by Users 1, 2, and 3 happen to be equally spaced, the intermodulation in the LNA of </a:t>
            </a:r>
            <a:r>
              <a:rPr lang="en-US" altLang="zh-CN" sz="1600" i="1" baseline="0">
                <a:ea typeface="宋体" panose="02010600030101010101" pitchFamily="2" charset="-122"/>
              </a:rPr>
              <a:t>R</a:t>
            </a:r>
            <a:r>
              <a:rPr lang="en-US" altLang="zh-CN" sz="1600" i="1" baseline="-25000">
                <a:ea typeface="宋体" panose="02010600030101010101" pitchFamily="2" charset="-122"/>
              </a:rPr>
              <a:t>X4</a:t>
            </a:r>
            <a:r>
              <a:rPr lang="en-US" altLang="zh-CN" sz="1600" baseline="0">
                <a:ea typeface="宋体" panose="02010600030101010101" pitchFamily="2" charset="-122"/>
              </a:rPr>
              <a:t> corrupts the desired signal at 2.410 GHz. </a:t>
            </a: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10" name="Rectangle 9">
            <a:extLst>
              <a:ext uri="{FF2B5EF4-FFF2-40B4-BE49-F238E27FC236}">
                <a16:creationId xmlns:a16="http://schemas.microsoft.com/office/drawing/2014/main" id="{D2923320-F320-BF33-7D5D-5E63960DD351}"/>
              </a:ext>
            </a:extLst>
          </p:cNvPr>
          <p:cNvSpPr>
            <a:spLocks noChangeArrowheads="1"/>
          </p:cNvSpPr>
          <p:nvPr/>
        </p:nvSpPr>
        <p:spPr bwMode="auto">
          <a:xfrm>
            <a:off x="-9525" y="2143125"/>
            <a:ext cx="9163050" cy="4181475"/>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GB" altLang="en-US" sz="2400" b="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CECB928-812E-802B-7AA1-11797A780450}"/>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Intermodulation: Tones and Modulated Interferers</a:t>
            </a:r>
          </a:p>
        </p:txBody>
      </p:sp>
      <p:pic>
        <p:nvPicPr>
          <p:cNvPr id="20483" name="Picture 2">
            <a:extLst>
              <a:ext uri="{FF2B5EF4-FFF2-40B4-BE49-F238E27FC236}">
                <a16:creationId xmlns:a16="http://schemas.microsoft.com/office/drawing/2014/main" id="{5E26D8BC-CC14-78A6-D139-81B4FC4C4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6931"/>
          <a:stretch>
            <a:fillRect/>
          </a:stretch>
        </p:blipFill>
        <p:spPr bwMode="auto">
          <a:xfrm>
            <a:off x="457200" y="1066800"/>
            <a:ext cx="7970838"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3">
            <a:extLst>
              <a:ext uri="{FF2B5EF4-FFF2-40B4-BE49-F238E27FC236}">
                <a16:creationId xmlns:a16="http://schemas.microsoft.com/office/drawing/2014/main" id="{3A3CC8E4-800C-19F2-34C3-24D2525D4901}"/>
              </a:ext>
            </a:extLst>
          </p:cNvPr>
          <p:cNvSpPr txBox="1">
            <a:spLocks noChangeArrowheads="1"/>
          </p:cNvSpPr>
          <p:nvPr/>
        </p:nvSpPr>
        <p:spPr bwMode="auto">
          <a:xfrm>
            <a:off x="0" y="4724400"/>
            <a:ext cx="9144000" cy="1676400"/>
          </a:xfrm>
          <a:prstGeom prst="rect">
            <a:avLst/>
          </a:prstGeom>
          <a:noFill/>
          <a:ln w="12700"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zh-CN" sz="1800" baseline="0">
                <a:ea typeface="宋体" panose="02010600030101010101" pitchFamily="2" charset="-122"/>
              </a:rPr>
              <a:t>In intermodulation Analyses:</a:t>
            </a:r>
          </a:p>
          <a:p>
            <a:pPr eaLnBrk="1" hangingPunct="1">
              <a:buFontTx/>
              <a:buNone/>
            </a:pPr>
            <a:r>
              <a:rPr lang="en-US" altLang="zh-CN" sz="1800" baseline="0">
                <a:ea typeface="宋体" panose="02010600030101010101" pitchFamily="2" charset="-122"/>
              </a:rPr>
              <a:t>      (a) approximate the interferers with tones</a:t>
            </a:r>
          </a:p>
          <a:p>
            <a:pPr eaLnBrk="1" hangingPunct="1">
              <a:buFontTx/>
              <a:buNone/>
            </a:pPr>
            <a:r>
              <a:rPr lang="en-US" altLang="zh-CN" sz="1800" baseline="0">
                <a:ea typeface="宋体" panose="02010600030101010101" pitchFamily="2" charset="-122"/>
              </a:rPr>
              <a:t>      (b) calculate the level of intermodulation products at the output             </a:t>
            </a:r>
          </a:p>
          <a:p>
            <a:pPr eaLnBrk="1" hangingPunct="1">
              <a:buFontTx/>
              <a:buNone/>
            </a:pPr>
            <a:r>
              <a:rPr lang="en-US" altLang="zh-CN" sz="1800" baseline="0">
                <a:ea typeface="宋体" panose="02010600030101010101" pitchFamily="2" charset="-122"/>
              </a:rPr>
              <a:t>      (c) mentally convert the intermodulation tones back to modulated components   </a:t>
            </a:r>
          </a:p>
          <a:p>
            <a:pPr eaLnBrk="1" hangingPunct="1">
              <a:buFontTx/>
              <a:buNone/>
            </a:pPr>
            <a:r>
              <a:rPr lang="en-US" altLang="zh-CN" sz="1800" baseline="0">
                <a:ea typeface="宋体" panose="02010600030101010101" pitchFamily="2" charset="-122"/>
              </a:rPr>
              <a:t>           so as to see the corruption.</a:t>
            </a:r>
          </a:p>
          <a:p>
            <a:pPr eaLnBrk="1" hangingPunct="1"/>
            <a:endParaRPr lang="en-US" altLang="zh-CN" baseline="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6">
            <a:extLst>
              <a:ext uri="{FF2B5EF4-FFF2-40B4-BE49-F238E27FC236}">
                <a16:creationId xmlns:a16="http://schemas.microsoft.com/office/drawing/2014/main" id="{AAEE7E83-4022-F773-EAA1-71C9E6C7ED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9999" t="37865"/>
          <a:stretch>
            <a:fillRect/>
          </a:stretch>
        </p:blipFill>
        <p:spPr bwMode="auto">
          <a:xfrm>
            <a:off x="2514600" y="5105400"/>
            <a:ext cx="43672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2">
            <a:extLst>
              <a:ext uri="{FF2B5EF4-FFF2-40B4-BE49-F238E27FC236}">
                <a16:creationId xmlns:a16="http://schemas.microsoft.com/office/drawing/2014/main" id="{20CAC4F6-24F7-5FD5-0DF8-B5201982BD33}"/>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Example of Gain Compression and Intermodulation</a:t>
            </a:r>
          </a:p>
        </p:txBody>
      </p:sp>
      <p:cxnSp>
        <p:nvCxnSpPr>
          <p:cNvPr id="21508" name="直接连接符 18">
            <a:extLst>
              <a:ext uri="{FF2B5EF4-FFF2-40B4-BE49-F238E27FC236}">
                <a16:creationId xmlns:a16="http://schemas.microsoft.com/office/drawing/2014/main" id="{DA4208A9-840D-9314-C61A-074DD76D2ED3}"/>
              </a:ext>
            </a:extLst>
          </p:cNvPr>
          <p:cNvCxnSpPr>
            <a:cxnSpLocks noChangeShapeType="1"/>
          </p:cNvCxnSpPr>
          <p:nvPr/>
        </p:nvCxnSpPr>
        <p:spPr bwMode="auto">
          <a:xfrm>
            <a:off x="0" y="1066800"/>
            <a:ext cx="914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1509" name="直接连接符 18">
            <a:extLst>
              <a:ext uri="{FF2B5EF4-FFF2-40B4-BE49-F238E27FC236}">
                <a16:creationId xmlns:a16="http://schemas.microsoft.com/office/drawing/2014/main" id="{5B112B18-E779-C49D-7C16-9E727514ECE3}"/>
              </a:ext>
            </a:extLst>
          </p:cNvPr>
          <p:cNvCxnSpPr>
            <a:cxnSpLocks noChangeShapeType="1"/>
          </p:cNvCxnSpPr>
          <p:nvPr/>
        </p:nvCxnSpPr>
        <p:spPr bwMode="auto">
          <a:xfrm>
            <a:off x="0" y="3048000"/>
            <a:ext cx="914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23" name="Rounded Rectangle 9">
            <a:extLst>
              <a:ext uri="{FF2B5EF4-FFF2-40B4-BE49-F238E27FC236}">
                <a16:creationId xmlns:a16="http://schemas.microsoft.com/office/drawing/2014/main" id="{0D59775C-E718-A4C7-9BF0-200F9804CC36}"/>
              </a:ext>
            </a:extLst>
          </p:cNvPr>
          <p:cNvSpPr>
            <a:spLocks noChangeArrowheads="1"/>
          </p:cNvSpPr>
          <p:nvPr/>
        </p:nvSpPr>
        <p:spPr bwMode="auto">
          <a:xfrm>
            <a:off x="76200" y="3200400"/>
            <a:ext cx="1371600" cy="3810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eaLnBrk="1" hangingPunct="1">
              <a:defRPr/>
            </a:pPr>
            <a:r>
              <a:rPr lang="en-US" altLang="zh-CN" sz="2000" b="1" i="1" baseline="0" dirty="0">
                <a:solidFill>
                  <a:schemeClr val="tx1"/>
                </a:solidFill>
                <a:ea typeface="宋体" charset="-122"/>
              </a:rPr>
              <a:t>Solution:</a:t>
            </a:r>
            <a:endParaRPr lang="fa-IR" altLang="zh-CN" sz="2000" b="1" i="1" baseline="0" dirty="0">
              <a:solidFill>
                <a:schemeClr val="tx1"/>
              </a:solidFill>
              <a:ea typeface="宋体" charset="-122"/>
            </a:endParaRPr>
          </a:p>
        </p:txBody>
      </p:sp>
      <p:sp>
        <p:nvSpPr>
          <p:cNvPr id="21511" name="Rectangle 3">
            <a:extLst>
              <a:ext uri="{FF2B5EF4-FFF2-40B4-BE49-F238E27FC236}">
                <a16:creationId xmlns:a16="http://schemas.microsoft.com/office/drawing/2014/main" id="{03F3019A-623A-6C8D-502C-A25182798139}"/>
              </a:ext>
            </a:extLst>
          </p:cNvPr>
          <p:cNvSpPr txBox="1">
            <a:spLocks noChangeArrowheads="1"/>
          </p:cNvSpPr>
          <p:nvPr/>
        </p:nvSpPr>
        <p:spPr bwMode="auto">
          <a:xfrm>
            <a:off x="0" y="1066800"/>
            <a:ext cx="9144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800" baseline="0">
                <a:ea typeface="宋体" panose="02010600030101010101" pitchFamily="2" charset="-122"/>
              </a:rPr>
              <a:t>A Bluetooth receiver employs a low-noise amplifier having a gain of 10 and an input impedance of 50 </a:t>
            </a:r>
            <a:r>
              <a:rPr lang="el-GR" altLang="zh-CN" sz="1800" baseline="0">
                <a:ea typeface="宋体" panose="02010600030101010101" pitchFamily="2" charset="-122"/>
              </a:rPr>
              <a:t>Ω</a:t>
            </a:r>
            <a:r>
              <a:rPr lang="en-US" altLang="zh-CN" sz="1800" baseline="0">
                <a:ea typeface="宋体" panose="02010600030101010101" pitchFamily="2" charset="-122"/>
              </a:rPr>
              <a:t>. The LNA senses a desired signal level of -80 dBm at 2.410 GHz and two interferers of equal levels at 2.420 GHz and 2.430 GHz. For simplicity, assume the LNA drives a 50-</a:t>
            </a:r>
            <a:r>
              <a:rPr lang="el-GR" altLang="zh-CN" sz="1800" baseline="0">
                <a:ea typeface="宋体" panose="02010600030101010101" pitchFamily="2" charset="-122"/>
              </a:rPr>
              <a:t>Ω</a:t>
            </a:r>
            <a:r>
              <a:rPr lang="en-US" altLang="zh-CN" sz="1800" baseline="0">
                <a:ea typeface="宋体" panose="02010600030101010101" pitchFamily="2" charset="-122"/>
              </a:rPr>
              <a:t> load.</a:t>
            </a:r>
            <a:endParaRPr lang="zh-CN" altLang="zh-CN" sz="1800" baseline="0">
              <a:ea typeface="宋体" panose="02010600030101010101" pitchFamily="2" charset="-122"/>
            </a:endParaRPr>
          </a:p>
          <a:p>
            <a:pPr eaLnBrk="1" hangingPunct="1">
              <a:spcBef>
                <a:spcPct val="0"/>
              </a:spcBef>
              <a:buClrTx/>
              <a:buFontTx/>
              <a:buNone/>
            </a:pPr>
            <a:r>
              <a:rPr lang="en-US" altLang="zh-CN" sz="1800" baseline="0">
                <a:ea typeface="宋体" panose="02010600030101010101" pitchFamily="2" charset="-122"/>
              </a:rPr>
              <a:t>(a) Determine the value of </a:t>
            </a:r>
            <a:r>
              <a:rPr lang="el-GR" altLang="zh-CN" sz="1800" i="1" baseline="0">
                <a:ea typeface="宋体" panose="02010600030101010101" pitchFamily="2" charset="-122"/>
              </a:rPr>
              <a:t>α</a:t>
            </a:r>
            <a:r>
              <a:rPr lang="en-US" altLang="zh-CN" sz="1800" i="1" baseline="-25000">
                <a:ea typeface="宋体" panose="02010600030101010101" pitchFamily="2" charset="-122"/>
              </a:rPr>
              <a:t>3</a:t>
            </a:r>
            <a:r>
              <a:rPr lang="en-US" altLang="zh-CN" sz="1800" baseline="0">
                <a:ea typeface="宋体" panose="02010600030101010101" pitchFamily="2" charset="-122"/>
              </a:rPr>
              <a:t> that yields a </a:t>
            </a:r>
            <a:r>
              <a:rPr lang="en-US" altLang="zh-CN" sz="1800" i="1" baseline="0">
                <a:ea typeface="宋体" panose="02010600030101010101" pitchFamily="2" charset="-122"/>
              </a:rPr>
              <a:t>P</a:t>
            </a:r>
            <a:r>
              <a:rPr lang="en-US" altLang="zh-CN" sz="1800" i="1" baseline="-25000">
                <a:ea typeface="宋体" panose="02010600030101010101" pitchFamily="2" charset="-122"/>
              </a:rPr>
              <a:t>1dB</a:t>
            </a:r>
            <a:r>
              <a:rPr lang="en-US" altLang="zh-CN" sz="1800" baseline="0">
                <a:ea typeface="宋体" panose="02010600030101010101" pitchFamily="2" charset="-122"/>
              </a:rPr>
              <a:t> of -30 dBm.</a:t>
            </a:r>
            <a:endParaRPr lang="zh-CN" altLang="zh-CN" sz="1800" baseline="0">
              <a:ea typeface="宋体" panose="02010600030101010101" pitchFamily="2" charset="-122"/>
            </a:endParaRPr>
          </a:p>
          <a:p>
            <a:pPr eaLnBrk="1" hangingPunct="1">
              <a:spcBef>
                <a:spcPct val="0"/>
              </a:spcBef>
              <a:buClrTx/>
              <a:buFontTx/>
              <a:buNone/>
            </a:pPr>
            <a:r>
              <a:rPr lang="en-US" altLang="zh-CN" sz="1800" baseline="0">
                <a:ea typeface="宋体" panose="02010600030101010101" pitchFamily="2" charset="-122"/>
              </a:rPr>
              <a:t>(b) If each interferer is 10 dB below </a:t>
            </a:r>
            <a:r>
              <a:rPr lang="en-US" altLang="zh-CN" sz="1800" i="1" baseline="0">
                <a:ea typeface="宋体" panose="02010600030101010101" pitchFamily="2" charset="-122"/>
              </a:rPr>
              <a:t>P</a:t>
            </a:r>
            <a:r>
              <a:rPr lang="en-US" altLang="zh-CN" sz="1800" i="1" baseline="-25000">
                <a:ea typeface="宋体" panose="02010600030101010101" pitchFamily="2" charset="-122"/>
              </a:rPr>
              <a:t>1dB</a:t>
            </a:r>
            <a:r>
              <a:rPr lang="en-US" altLang="zh-CN" sz="1800" baseline="0">
                <a:ea typeface="宋体" panose="02010600030101010101" pitchFamily="2" charset="-122"/>
              </a:rPr>
              <a:t>, determine the corruption experienced by the desired signal at the LNA output.</a:t>
            </a: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en-US"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21512" name="Rectangle 3">
            <a:extLst>
              <a:ext uri="{FF2B5EF4-FFF2-40B4-BE49-F238E27FC236}">
                <a16:creationId xmlns:a16="http://schemas.microsoft.com/office/drawing/2014/main" id="{57EFB3D1-CACE-FCD7-C091-EF059D33D8DD}"/>
              </a:ext>
            </a:extLst>
          </p:cNvPr>
          <p:cNvSpPr txBox="1">
            <a:spLocks noChangeArrowheads="1"/>
          </p:cNvSpPr>
          <p:nvPr/>
        </p:nvSpPr>
        <p:spPr bwMode="auto">
          <a:xfrm>
            <a:off x="0" y="38862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(a) From previous equation, </a:t>
            </a:r>
            <a:r>
              <a:rPr lang="el-GR" altLang="zh-CN" sz="1600" i="1" baseline="0">
                <a:ea typeface="宋体" panose="02010600030101010101" pitchFamily="2" charset="-122"/>
              </a:rPr>
              <a:t>α</a:t>
            </a:r>
            <a:r>
              <a:rPr lang="en-US" altLang="zh-CN" sz="1600" i="1" baseline="-25000">
                <a:ea typeface="宋体" panose="02010600030101010101" pitchFamily="2" charset="-122"/>
              </a:rPr>
              <a:t>3</a:t>
            </a:r>
            <a:r>
              <a:rPr lang="en-US" altLang="zh-CN" sz="1600" baseline="0">
                <a:ea typeface="宋体" panose="02010600030101010101" pitchFamily="2" charset="-122"/>
              </a:rPr>
              <a:t> = 14.500 V</a:t>
            </a:r>
            <a:r>
              <a:rPr lang="en-US" altLang="zh-CN" sz="1600">
                <a:ea typeface="宋体" panose="02010600030101010101" pitchFamily="2" charset="-122"/>
              </a:rPr>
              <a:t>-2</a:t>
            </a: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21513" name="Rectangle 3">
            <a:extLst>
              <a:ext uri="{FF2B5EF4-FFF2-40B4-BE49-F238E27FC236}">
                <a16:creationId xmlns:a16="http://schemas.microsoft.com/office/drawing/2014/main" id="{2DB0EDA2-4FC6-5D3F-4C1C-9A1CB4E8345F}"/>
              </a:ext>
            </a:extLst>
          </p:cNvPr>
          <p:cNvSpPr txBox="1">
            <a:spLocks noChangeArrowheads="1"/>
          </p:cNvSpPr>
          <p:nvPr/>
        </p:nvSpPr>
        <p:spPr bwMode="auto">
          <a:xfrm>
            <a:off x="0" y="44196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(b) Each interferer has a level of -40 dBm (= 6.32 m V</a:t>
            </a:r>
            <a:r>
              <a:rPr lang="en-US" altLang="zh-CN" sz="1600" baseline="-25000">
                <a:ea typeface="宋体" panose="02010600030101010101" pitchFamily="2" charset="-122"/>
              </a:rPr>
              <a:t>pp</a:t>
            </a:r>
            <a:r>
              <a:rPr lang="en-US" altLang="zh-CN" sz="1600" baseline="0">
                <a:ea typeface="宋体" panose="02010600030101010101" pitchFamily="2" charset="-122"/>
              </a:rPr>
              <a:t>), we determine the amplitude of the IM product at 2.410 GHz as:</a:t>
            </a: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10" name="Rectangle 9">
            <a:extLst>
              <a:ext uri="{FF2B5EF4-FFF2-40B4-BE49-F238E27FC236}">
                <a16:creationId xmlns:a16="http://schemas.microsoft.com/office/drawing/2014/main" id="{54F80BA9-9A5B-8DD3-B23A-193FB8EA324C}"/>
              </a:ext>
            </a:extLst>
          </p:cNvPr>
          <p:cNvSpPr>
            <a:spLocks noChangeArrowheads="1"/>
          </p:cNvSpPr>
          <p:nvPr/>
        </p:nvSpPr>
        <p:spPr bwMode="auto">
          <a:xfrm>
            <a:off x="-9525" y="3124200"/>
            <a:ext cx="9163050" cy="3309938"/>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GB" altLang="en-US" sz="2400" b="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4194B2CB-2072-C11D-F694-638C3D1FCD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3657600"/>
            <a:ext cx="8142287"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1" name="Picture 14">
            <a:extLst>
              <a:ext uri="{FF2B5EF4-FFF2-40B4-BE49-F238E27FC236}">
                <a16:creationId xmlns:a16="http://schemas.microsoft.com/office/drawing/2014/main" id="{ABE0F297-80A5-9A02-47F5-1F5232201A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143000"/>
            <a:ext cx="27432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15">
            <a:extLst>
              <a:ext uri="{FF2B5EF4-FFF2-40B4-BE49-F238E27FC236}">
                <a16:creationId xmlns:a16="http://schemas.microsoft.com/office/drawing/2014/main" id="{E5AEC7C3-D4BC-31F2-DBE2-2424B24614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828800"/>
            <a:ext cx="19812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3">
            <a:extLst>
              <a:ext uri="{FF2B5EF4-FFF2-40B4-BE49-F238E27FC236}">
                <a16:creationId xmlns:a16="http://schemas.microsoft.com/office/drawing/2014/main" id="{B945559C-9E52-28E1-76B6-719962893A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75" y="1371600"/>
            <a:ext cx="3743325"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
            <a:extLst>
              <a:ext uri="{FF2B5EF4-FFF2-40B4-BE49-F238E27FC236}">
                <a16:creationId xmlns:a16="http://schemas.microsoft.com/office/drawing/2014/main" id="{41017782-A562-BFAE-2803-FF03B5E25386}"/>
              </a:ext>
            </a:extLst>
          </p:cNvPr>
          <p:cNvSpPr txBox="1">
            <a:spLocks noChangeArrowheads="1"/>
          </p:cNvSpPr>
          <p:nvPr/>
        </p:nvSpPr>
        <p:spPr bwMode="auto">
          <a:xfrm>
            <a:off x="609600" y="152400"/>
            <a:ext cx="7848600" cy="762000"/>
          </a:xfrm>
          <a:prstGeom prst="rect">
            <a:avLst/>
          </a:prstGeom>
          <a:noFill/>
          <a:ln w="9525">
            <a:noFill/>
            <a:miter lim="800000"/>
            <a:headEnd/>
            <a:tailEnd/>
          </a:ln>
        </p:spPr>
        <p:txBody>
          <a:bodyPr anchor="ctr"/>
          <a:lstStyle/>
          <a:p>
            <a:pPr algn="ctr" eaLnBrk="1" hangingPunct="1">
              <a:defRPr/>
            </a:pPr>
            <a:r>
              <a:rPr lang="en-US" altLang="zh-CN" b="1" kern="0" baseline="0" dirty="0">
                <a:solidFill>
                  <a:schemeClr val="tx2"/>
                </a:solidFill>
                <a:latin typeface="+mj-lt"/>
                <a:ea typeface="宋体" pitchFamily="2" charset="-122"/>
                <a:cs typeface="+mj-cs"/>
              </a:rPr>
              <a:t>Intermodulation: Third Intercept Point</a:t>
            </a:r>
          </a:p>
        </p:txBody>
      </p:sp>
      <p:pic>
        <p:nvPicPr>
          <p:cNvPr id="22535" name="Picture 16">
            <a:extLst>
              <a:ext uri="{FF2B5EF4-FFF2-40B4-BE49-F238E27FC236}">
                <a16:creationId xmlns:a16="http://schemas.microsoft.com/office/drawing/2014/main" id="{2B51F5F3-4A69-CA58-C3B4-C6F8896DE5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2667000"/>
            <a:ext cx="21336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Rectangle 3">
            <a:extLst>
              <a:ext uri="{FF2B5EF4-FFF2-40B4-BE49-F238E27FC236}">
                <a16:creationId xmlns:a16="http://schemas.microsoft.com/office/drawing/2014/main" id="{D676CA54-6C4A-D85C-E238-7F192DCCEDB8}"/>
              </a:ext>
            </a:extLst>
          </p:cNvPr>
          <p:cNvSpPr txBox="1">
            <a:spLocks noChangeArrowheads="1"/>
          </p:cNvSpPr>
          <p:nvPr/>
        </p:nvSpPr>
        <p:spPr bwMode="auto">
          <a:xfrm>
            <a:off x="0" y="5715000"/>
            <a:ext cx="9144000" cy="685800"/>
          </a:xfrm>
          <a:prstGeom prst="rect">
            <a:avLst/>
          </a:prstGeom>
          <a:noFill/>
          <a:ln w="12700"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zh-CN" sz="1800" baseline="0">
                <a:ea typeface="宋体" panose="02010600030101010101" pitchFamily="2" charset="-122"/>
              </a:rPr>
              <a:t>IP3 is not a directly measureable quantity, but a point obtained by extrapolation</a:t>
            </a:r>
          </a:p>
          <a:p>
            <a:pPr eaLnBrk="1" hangingPunct="1"/>
            <a:endParaRPr lang="en-US" altLang="zh-CN" baseline="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591C402-4C16-2E5E-B342-2C94891D56E9}"/>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Example of Third Intercept Point</a:t>
            </a:r>
          </a:p>
        </p:txBody>
      </p:sp>
      <p:cxnSp>
        <p:nvCxnSpPr>
          <p:cNvPr id="23555" name="直接连接符 18">
            <a:extLst>
              <a:ext uri="{FF2B5EF4-FFF2-40B4-BE49-F238E27FC236}">
                <a16:creationId xmlns:a16="http://schemas.microsoft.com/office/drawing/2014/main" id="{B97127F8-E74F-195C-5870-ABEDFBEF9570}"/>
              </a:ext>
            </a:extLst>
          </p:cNvPr>
          <p:cNvCxnSpPr>
            <a:cxnSpLocks noChangeShapeType="1"/>
          </p:cNvCxnSpPr>
          <p:nvPr/>
        </p:nvCxnSpPr>
        <p:spPr bwMode="auto">
          <a:xfrm>
            <a:off x="0" y="1219200"/>
            <a:ext cx="914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3556" name="直接连接符 18">
            <a:extLst>
              <a:ext uri="{FF2B5EF4-FFF2-40B4-BE49-F238E27FC236}">
                <a16:creationId xmlns:a16="http://schemas.microsoft.com/office/drawing/2014/main" id="{FCD8A6A7-FFB3-355D-1254-AB5B543D1B1E}"/>
              </a:ext>
            </a:extLst>
          </p:cNvPr>
          <p:cNvCxnSpPr>
            <a:cxnSpLocks noChangeShapeType="1"/>
          </p:cNvCxnSpPr>
          <p:nvPr/>
        </p:nvCxnSpPr>
        <p:spPr bwMode="auto">
          <a:xfrm>
            <a:off x="0" y="2362200"/>
            <a:ext cx="914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pic>
        <p:nvPicPr>
          <p:cNvPr id="23557" name="Picture 21">
            <a:extLst>
              <a:ext uri="{FF2B5EF4-FFF2-40B4-BE49-F238E27FC236}">
                <a16:creationId xmlns:a16="http://schemas.microsoft.com/office/drawing/2014/main" id="{57FEF8BE-C6D9-4986-159E-D97C683ED2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9024" t="20734"/>
          <a:stretch>
            <a:fillRect/>
          </a:stretch>
        </p:blipFill>
        <p:spPr bwMode="auto">
          <a:xfrm>
            <a:off x="2438400" y="3276600"/>
            <a:ext cx="44846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22">
            <a:extLst>
              <a:ext uri="{FF2B5EF4-FFF2-40B4-BE49-F238E27FC236}">
                <a16:creationId xmlns:a16="http://schemas.microsoft.com/office/drawing/2014/main" id="{2BCE078F-44A0-0936-2BF9-0031292E10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962400"/>
            <a:ext cx="251460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23">
            <a:extLst>
              <a:ext uri="{FF2B5EF4-FFF2-40B4-BE49-F238E27FC236}">
                <a16:creationId xmlns:a16="http://schemas.microsoft.com/office/drawing/2014/main" id="{1D887845-0A23-F4DF-AFF3-E3A78E1E15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4689475"/>
            <a:ext cx="19812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24">
            <a:extLst>
              <a:ext uri="{FF2B5EF4-FFF2-40B4-BE49-F238E27FC236}">
                <a16:creationId xmlns:a16="http://schemas.microsoft.com/office/drawing/2014/main" id="{86A78DF2-01C9-EFF6-7BE5-CDBA37E578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5562600"/>
            <a:ext cx="16732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ounded Rectangle 9">
            <a:extLst>
              <a:ext uri="{FF2B5EF4-FFF2-40B4-BE49-F238E27FC236}">
                <a16:creationId xmlns:a16="http://schemas.microsoft.com/office/drawing/2014/main" id="{F5E534BE-E211-586C-ADF3-36415474AF9A}"/>
              </a:ext>
            </a:extLst>
          </p:cNvPr>
          <p:cNvSpPr>
            <a:spLocks noChangeArrowheads="1"/>
          </p:cNvSpPr>
          <p:nvPr/>
        </p:nvSpPr>
        <p:spPr bwMode="auto">
          <a:xfrm>
            <a:off x="76200" y="2514600"/>
            <a:ext cx="1371600" cy="3810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eaLnBrk="1" hangingPunct="1">
              <a:defRPr/>
            </a:pPr>
            <a:r>
              <a:rPr lang="en-US" altLang="zh-CN" sz="2000" b="1" i="1" baseline="0" dirty="0">
                <a:solidFill>
                  <a:schemeClr val="tx1"/>
                </a:solidFill>
                <a:ea typeface="宋体" charset="-122"/>
              </a:rPr>
              <a:t>Solution:</a:t>
            </a:r>
            <a:endParaRPr lang="fa-IR" altLang="zh-CN" sz="2000" b="1" i="1" baseline="0" dirty="0">
              <a:solidFill>
                <a:schemeClr val="tx1"/>
              </a:solidFill>
              <a:ea typeface="宋体" charset="-122"/>
            </a:endParaRPr>
          </a:p>
        </p:txBody>
      </p:sp>
      <p:sp>
        <p:nvSpPr>
          <p:cNvPr id="23562" name="Rectangle 3">
            <a:extLst>
              <a:ext uri="{FF2B5EF4-FFF2-40B4-BE49-F238E27FC236}">
                <a16:creationId xmlns:a16="http://schemas.microsoft.com/office/drawing/2014/main" id="{E55FB62F-6000-F01E-9125-993B22C5A713}"/>
              </a:ext>
            </a:extLst>
          </p:cNvPr>
          <p:cNvSpPr txBox="1">
            <a:spLocks noChangeArrowheads="1"/>
          </p:cNvSpPr>
          <p:nvPr/>
        </p:nvSpPr>
        <p:spPr bwMode="auto">
          <a:xfrm>
            <a:off x="0" y="1219200"/>
            <a:ext cx="9144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800" baseline="0">
                <a:ea typeface="宋体" panose="02010600030101010101" pitchFamily="2" charset="-122"/>
              </a:rPr>
              <a:t>A low-noise amplifier senses a -80-dBm signal at 2.410 GHz and two -20-dBm interferers at 2.420 GHz and 2.430 GHz. What IIP</a:t>
            </a:r>
            <a:r>
              <a:rPr lang="en-US" altLang="zh-CN" sz="1800" baseline="-25000">
                <a:ea typeface="宋体" panose="02010600030101010101" pitchFamily="2" charset="-122"/>
              </a:rPr>
              <a:t>3</a:t>
            </a:r>
            <a:r>
              <a:rPr lang="en-US" altLang="zh-CN" sz="1800" baseline="0">
                <a:ea typeface="宋体" panose="02010600030101010101" pitchFamily="2" charset="-122"/>
              </a:rPr>
              <a:t> is required if the IM products must remain 20 dB below the signal? For simplicity, assume 50-</a:t>
            </a:r>
            <a:r>
              <a:rPr lang="el-GR" altLang="zh-CN" sz="1800" baseline="0">
                <a:ea typeface="宋体" panose="02010600030101010101" pitchFamily="2" charset="-122"/>
              </a:rPr>
              <a:t>Ω</a:t>
            </a:r>
            <a:r>
              <a:rPr lang="en-US" altLang="zh-CN" sz="1800" baseline="0">
                <a:ea typeface="宋体" panose="02010600030101010101" pitchFamily="2" charset="-122"/>
              </a:rPr>
              <a:t> interfaces at the input and output.</a:t>
            </a: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en-US"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p:txBody>
      </p:sp>
      <p:sp>
        <p:nvSpPr>
          <p:cNvPr id="23563" name="Rectangle 3">
            <a:extLst>
              <a:ext uri="{FF2B5EF4-FFF2-40B4-BE49-F238E27FC236}">
                <a16:creationId xmlns:a16="http://schemas.microsoft.com/office/drawing/2014/main" id="{0FBB9FB5-5095-F7E9-9C54-8E62BA71E4E5}"/>
              </a:ext>
            </a:extLst>
          </p:cNvPr>
          <p:cNvSpPr txBox="1">
            <a:spLocks noChangeArrowheads="1"/>
          </p:cNvSpPr>
          <p:nvPr/>
        </p:nvSpPr>
        <p:spPr bwMode="auto">
          <a:xfrm>
            <a:off x="0" y="31242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At the LNA output:</a:t>
            </a:r>
            <a:endParaRPr lang="en-US" altLang="zh-CN" sz="160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23564" name="Rectangle 3">
            <a:extLst>
              <a:ext uri="{FF2B5EF4-FFF2-40B4-BE49-F238E27FC236}">
                <a16:creationId xmlns:a16="http://schemas.microsoft.com/office/drawing/2014/main" id="{A4AE61AC-2B20-02E7-96F9-B4EA8489CB54}"/>
              </a:ext>
            </a:extLst>
          </p:cNvPr>
          <p:cNvSpPr txBox="1">
            <a:spLocks noChangeArrowheads="1"/>
          </p:cNvSpPr>
          <p:nvPr/>
        </p:nvSpPr>
        <p:spPr bwMode="auto">
          <a:xfrm>
            <a:off x="0" y="48006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       Thus</a:t>
            </a:r>
            <a:endParaRPr lang="en-US" altLang="zh-CN" sz="160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15" name="Rectangle 14">
            <a:extLst>
              <a:ext uri="{FF2B5EF4-FFF2-40B4-BE49-F238E27FC236}">
                <a16:creationId xmlns:a16="http://schemas.microsoft.com/office/drawing/2014/main" id="{49AC8889-6195-8139-43D5-96003F9BA0FD}"/>
              </a:ext>
            </a:extLst>
          </p:cNvPr>
          <p:cNvSpPr>
            <a:spLocks noChangeArrowheads="1"/>
          </p:cNvSpPr>
          <p:nvPr/>
        </p:nvSpPr>
        <p:spPr bwMode="auto">
          <a:xfrm>
            <a:off x="20638" y="2470150"/>
            <a:ext cx="9163050" cy="38544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GB" altLang="en-US" sz="2400" b="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95F5631-D2A8-838D-84F0-08928CD3CCCA}"/>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Example of Units in RF</a:t>
            </a:r>
            <a:endParaRPr lang="en-US" altLang="zh-CN" baseline="-25000">
              <a:ea typeface="宋体" panose="02010600030101010101" pitchFamily="2" charset="-122"/>
            </a:endParaRPr>
          </a:p>
        </p:txBody>
      </p:sp>
      <p:sp>
        <p:nvSpPr>
          <p:cNvPr id="5123" name="Rectangle 4">
            <a:extLst>
              <a:ext uri="{FF2B5EF4-FFF2-40B4-BE49-F238E27FC236}">
                <a16:creationId xmlns:a16="http://schemas.microsoft.com/office/drawing/2014/main" id="{BB473794-5EF5-A3FB-4055-7D4089D419D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2400" b="0">
              <a:latin typeface="Times New Roman" panose="02020603050405020304" pitchFamily="18" charset="0"/>
              <a:ea typeface="宋体" panose="02010600030101010101" pitchFamily="2" charset="-122"/>
            </a:endParaRPr>
          </a:p>
        </p:txBody>
      </p:sp>
      <p:sp>
        <p:nvSpPr>
          <p:cNvPr id="5124" name="Rectangle 6">
            <a:extLst>
              <a:ext uri="{FF2B5EF4-FFF2-40B4-BE49-F238E27FC236}">
                <a16:creationId xmlns:a16="http://schemas.microsoft.com/office/drawing/2014/main" id="{4A3D55C7-7BE9-AE50-BF66-F5975817D02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2400" b="0">
              <a:latin typeface="Times New Roman" panose="02020603050405020304" pitchFamily="18" charset="0"/>
              <a:ea typeface="宋体" panose="02010600030101010101" pitchFamily="2" charset="-122"/>
            </a:endParaRPr>
          </a:p>
        </p:txBody>
      </p:sp>
      <p:cxnSp>
        <p:nvCxnSpPr>
          <p:cNvPr id="5125" name="直接连接符 21">
            <a:extLst>
              <a:ext uri="{FF2B5EF4-FFF2-40B4-BE49-F238E27FC236}">
                <a16:creationId xmlns:a16="http://schemas.microsoft.com/office/drawing/2014/main" id="{0B3773CE-E0E6-8AA5-9428-7ED7FE74B429}"/>
              </a:ext>
            </a:extLst>
          </p:cNvPr>
          <p:cNvCxnSpPr>
            <a:cxnSpLocks noChangeShapeType="1"/>
          </p:cNvCxnSpPr>
          <p:nvPr/>
        </p:nvCxnSpPr>
        <p:spPr bwMode="auto">
          <a:xfrm>
            <a:off x="0" y="2133600"/>
            <a:ext cx="914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5126" name="直接连接符 23">
            <a:extLst>
              <a:ext uri="{FF2B5EF4-FFF2-40B4-BE49-F238E27FC236}">
                <a16:creationId xmlns:a16="http://schemas.microsoft.com/office/drawing/2014/main" id="{807434AB-9536-733E-6FD5-6F4C445A6578}"/>
              </a:ext>
            </a:extLst>
          </p:cNvPr>
          <p:cNvCxnSpPr>
            <a:cxnSpLocks noChangeShapeType="1"/>
          </p:cNvCxnSpPr>
          <p:nvPr/>
        </p:nvCxnSpPr>
        <p:spPr bwMode="auto">
          <a:xfrm>
            <a:off x="0" y="1219200"/>
            <a:ext cx="914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25" name="Rounded Rectangle 9">
            <a:extLst>
              <a:ext uri="{FF2B5EF4-FFF2-40B4-BE49-F238E27FC236}">
                <a16:creationId xmlns:a16="http://schemas.microsoft.com/office/drawing/2014/main" id="{B7B376DB-8593-BFDF-00E4-1B5D5C70A0FD}"/>
              </a:ext>
            </a:extLst>
          </p:cNvPr>
          <p:cNvSpPr>
            <a:spLocks noChangeArrowheads="1"/>
          </p:cNvSpPr>
          <p:nvPr/>
        </p:nvSpPr>
        <p:spPr bwMode="auto">
          <a:xfrm>
            <a:off x="0" y="2286000"/>
            <a:ext cx="1447800" cy="4572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eaLnBrk="1" hangingPunct="1">
              <a:defRPr/>
            </a:pPr>
            <a:r>
              <a:rPr lang="en-US" altLang="zh-CN" sz="2000" b="1" i="1" baseline="0" dirty="0">
                <a:solidFill>
                  <a:schemeClr val="tx1"/>
                </a:solidFill>
                <a:ea typeface="宋体" charset="-122"/>
              </a:rPr>
              <a:t>Solution:</a:t>
            </a:r>
            <a:endParaRPr lang="fa-IR" altLang="zh-CN" sz="2000" b="1" i="1" baseline="0" dirty="0">
              <a:solidFill>
                <a:schemeClr val="tx1"/>
              </a:solidFill>
              <a:ea typeface="宋体" charset="-122"/>
            </a:endParaRPr>
          </a:p>
        </p:txBody>
      </p:sp>
      <p:sp>
        <p:nvSpPr>
          <p:cNvPr id="28" name="Rectangle 3">
            <a:extLst>
              <a:ext uri="{FF2B5EF4-FFF2-40B4-BE49-F238E27FC236}">
                <a16:creationId xmlns:a16="http://schemas.microsoft.com/office/drawing/2014/main" id="{2029D270-9FAC-B0EC-C1B0-50C7A25E6325}"/>
              </a:ext>
            </a:extLst>
          </p:cNvPr>
          <p:cNvSpPr txBox="1">
            <a:spLocks noChangeArrowheads="1"/>
          </p:cNvSpPr>
          <p:nvPr/>
        </p:nvSpPr>
        <p:spPr bwMode="auto">
          <a:xfrm>
            <a:off x="0" y="4724400"/>
            <a:ext cx="9144000" cy="457200"/>
          </a:xfrm>
          <a:prstGeom prst="rect">
            <a:avLst/>
          </a:prstGeom>
          <a:noFill/>
          <a:ln w="12700" cap="rnd">
            <a:solidFill>
              <a:srgbClr val="000000"/>
            </a:solidFill>
            <a:prstDash val="sysDot"/>
            <a:miter lim="800000"/>
            <a:headEnd/>
            <a:tailEnd/>
          </a:ln>
        </p:spPr>
        <p:txBody>
          <a:bodyPr/>
          <a:lstStyle/>
          <a:p>
            <a:pPr marL="342900" indent="-342900" eaLnBrk="1" hangingPunct="1">
              <a:spcBef>
                <a:spcPct val="20000"/>
              </a:spcBef>
              <a:buClr>
                <a:srgbClr val="FF0000"/>
              </a:buClr>
              <a:buFont typeface="Wingdings" pitchFamily="2" charset="2"/>
              <a:buChar char="Ø"/>
              <a:defRPr/>
            </a:pPr>
            <a:r>
              <a:rPr lang="en-US" altLang="zh-CN" sz="1800" b="1" kern="0" baseline="0" dirty="0">
                <a:latin typeface="+mn-lt"/>
                <a:ea typeface="宋体" charset="-122"/>
              </a:rPr>
              <a:t>Output </a:t>
            </a:r>
            <a:r>
              <a:rPr lang="en-US" altLang="zh-CN" sz="1800" b="1" i="1" kern="0" baseline="0" dirty="0">
                <a:latin typeface="+mn-lt"/>
                <a:ea typeface="宋体" charset="-122"/>
              </a:rPr>
              <a:t>voltage </a:t>
            </a:r>
            <a:r>
              <a:rPr lang="en-US" altLang="zh-CN" sz="1800" b="1" kern="0" baseline="0" dirty="0">
                <a:latin typeface="+mn-lt"/>
                <a:ea typeface="宋体" charset="-122"/>
              </a:rPr>
              <a:t>of the amplifier is of interest in this example</a:t>
            </a:r>
          </a:p>
        </p:txBody>
      </p:sp>
      <p:sp>
        <p:nvSpPr>
          <p:cNvPr id="5129" name="Rectangle 3">
            <a:extLst>
              <a:ext uri="{FF2B5EF4-FFF2-40B4-BE49-F238E27FC236}">
                <a16:creationId xmlns:a16="http://schemas.microsoft.com/office/drawing/2014/main" id="{5DC9CB1E-EC7A-08C7-1834-DE700290577A}"/>
              </a:ext>
            </a:extLst>
          </p:cNvPr>
          <p:cNvSpPr txBox="1">
            <a:spLocks noChangeArrowheads="1"/>
          </p:cNvSpPr>
          <p:nvPr/>
        </p:nvSpPr>
        <p:spPr bwMode="auto">
          <a:xfrm>
            <a:off x="0" y="12192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800" baseline="0">
                <a:ea typeface="宋体" panose="02010600030101010101" pitchFamily="2" charset="-122"/>
              </a:rPr>
              <a:t>A GSM receiver senses a narrowband (modulated) signal having a level of -100 dBm. If the front-end amplifier provides a voltage gain of 15 dB, calculate the peak-to-peak voltage swing at the output of the amplifier.</a:t>
            </a:r>
            <a:endParaRPr lang="zh-CN" altLang="zh-CN" sz="1800" baseline="0">
              <a:ea typeface="宋体" panose="02010600030101010101" pitchFamily="2" charset="-122"/>
            </a:endParaRPr>
          </a:p>
          <a:p>
            <a:pPr eaLnBrk="1" hangingPunct="1">
              <a:spcBef>
                <a:spcPct val="0"/>
              </a:spcBef>
              <a:buClrTx/>
              <a:buFontTx/>
              <a:buNone/>
            </a:pPr>
            <a:endParaRPr lang="zh-CN" altLang="en-US"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5130" name="Rectangle 3">
            <a:extLst>
              <a:ext uri="{FF2B5EF4-FFF2-40B4-BE49-F238E27FC236}">
                <a16:creationId xmlns:a16="http://schemas.microsoft.com/office/drawing/2014/main" id="{CD568408-C090-B4BB-5E86-CB9EF86117F2}"/>
              </a:ext>
            </a:extLst>
          </p:cNvPr>
          <p:cNvSpPr txBox="1">
            <a:spLocks noChangeArrowheads="1"/>
          </p:cNvSpPr>
          <p:nvPr/>
        </p:nvSpPr>
        <p:spPr bwMode="auto">
          <a:xfrm>
            <a:off x="0" y="2895600"/>
            <a:ext cx="9144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Since the amplifier output voltage swing is of interest, we first convert the received signal level to voltage. From the previous example, we note that -100 dBm is 100 dB below 632 mV</a:t>
            </a:r>
            <a:r>
              <a:rPr lang="en-US" altLang="zh-CN" sz="1600" baseline="-25000">
                <a:ea typeface="宋体" panose="02010600030101010101" pitchFamily="2" charset="-122"/>
              </a:rPr>
              <a:t>pp</a:t>
            </a:r>
            <a:r>
              <a:rPr lang="en-US" altLang="zh-CN" sz="1600" baseline="0">
                <a:ea typeface="宋体" panose="02010600030101010101" pitchFamily="2" charset="-122"/>
              </a:rPr>
              <a:t>. Also, 100 dB for voltage quantities is equivalent to 10</a:t>
            </a:r>
            <a:r>
              <a:rPr lang="en-US" altLang="zh-CN" sz="1600">
                <a:ea typeface="宋体" panose="02010600030101010101" pitchFamily="2" charset="-122"/>
              </a:rPr>
              <a:t>5</a:t>
            </a:r>
            <a:r>
              <a:rPr lang="en-US" altLang="zh-CN" sz="1600" baseline="0">
                <a:ea typeface="宋体" panose="02010600030101010101" pitchFamily="2" charset="-122"/>
              </a:rPr>
              <a:t>. Thus, -100 dBm is equivalent to 6.32 </a:t>
            </a:r>
            <a:r>
              <a:rPr lang="el-GR" altLang="zh-CN" sz="1600" i="1" baseline="0">
                <a:ea typeface="宋体" panose="02010600030101010101" pitchFamily="2" charset="-122"/>
              </a:rPr>
              <a:t>μ</a:t>
            </a:r>
            <a:r>
              <a:rPr lang="en-US" altLang="zh-CN" sz="1600" baseline="0">
                <a:ea typeface="宋体" panose="02010600030101010101" pitchFamily="2" charset="-122"/>
              </a:rPr>
              <a:t>V</a:t>
            </a:r>
            <a:r>
              <a:rPr lang="en-US" altLang="zh-CN" sz="1600" baseline="-25000">
                <a:ea typeface="宋体" panose="02010600030101010101" pitchFamily="2" charset="-122"/>
              </a:rPr>
              <a:t>pp</a:t>
            </a:r>
            <a:r>
              <a:rPr lang="en-US" altLang="zh-CN" sz="1600" baseline="0">
                <a:ea typeface="宋体" panose="02010600030101010101" pitchFamily="2" charset="-122"/>
              </a:rPr>
              <a:t>. This input level is amplified by 15 dB (≈ 5.62), resulting in an output swing of 35.5 </a:t>
            </a:r>
            <a:r>
              <a:rPr lang="el-GR" altLang="zh-CN" sz="1600" i="1" baseline="0">
                <a:ea typeface="宋体" panose="02010600030101010101" pitchFamily="2" charset="-122"/>
              </a:rPr>
              <a:t>μ</a:t>
            </a:r>
            <a:r>
              <a:rPr lang="en-US" altLang="zh-CN" sz="1600" baseline="0">
                <a:ea typeface="宋体" panose="02010600030101010101" pitchFamily="2" charset="-122"/>
              </a:rPr>
              <a:t>V</a:t>
            </a:r>
            <a:r>
              <a:rPr lang="en-US" altLang="zh-CN" sz="1600" baseline="-25000">
                <a:ea typeface="宋体" panose="02010600030101010101" pitchFamily="2" charset="-122"/>
              </a:rPr>
              <a:t>pp</a:t>
            </a:r>
            <a:r>
              <a:rPr lang="en-US" altLang="zh-CN" sz="1600" baseline="0">
                <a:ea typeface="宋体" panose="02010600030101010101" pitchFamily="2" charset="-122"/>
              </a:rPr>
              <a:t>.</a:t>
            </a: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11" name="Rectangle 10">
            <a:extLst>
              <a:ext uri="{FF2B5EF4-FFF2-40B4-BE49-F238E27FC236}">
                <a16:creationId xmlns:a16="http://schemas.microsoft.com/office/drawing/2014/main" id="{09CBF2A8-12CC-0A19-1E64-9FDC370424AA}"/>
              </a:ext>
            </a:extLst>
          </p:cNvPr>
          <p:cNvSpPr>
            <a:spLocks noChangeArrowheads="1"/>
          </p:cNvSpPr>
          <p:nvPr/>
        </p:nvSpPr>
        <p:spPr bwMode="auto">
          <a:xfrm>
            <a:off x="-3175" y="2192338"/>
            <a:ext cx="9113838" cy="2074862"/>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GB" altLang="en-US" sz="2400" b="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5">
            <a:extLst>
              <a:ext uri="{FF2B5EF4-FFF2-40B4-BE49-F238E27FC236}">
                <a16:creationId xmlns:a16="http://schemas.microsoft.com/office/drawing/2014/main" id="{E4B5A7BA-6697-BA8F-708E-01E33E5C18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5562600"/>
            <a:ext cx="44084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2">
            <a:extLst>
              <a:ext uri="{FF2B5EF4-FFF2-40B4-BE49-F238E27FC236}">
                <a16:creationId xmlns:a16="http://schemas.microsoft.com/office/drawing/2014/main" id="{3EBF5996-BE89-3862-CBC5-253CF8B65952}"/>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Effects of Nonlinearity: Cascaded Nonlinear Stages</a:t>
            </a:r>
          </a:p>
        </p:txBody>
      </p:sp>
      <p:pic>
        <p:nvPicPr>
          <p:cNvPr id="25604" name="Picture 2">
            <a:extLst>
              <a:ext uri="{FF2B5EF4-FFF2-40B4-BE49-F238E27FC236}">
                <a16:creationId xmlns:a16="http://schemas.microsoft.com/office/drawing/2014/main" id="{4A9B822F-F51A-9292-A659-0CE7EBDCF9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066800"/>
            <a:ext cx="45339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11">
            <a:extLst>
              <a:ext uri="{FF2B5EF4-FFF2-40B4-BE49-F238E27FC236}">
                <a16:creationId xmlns:a16="http://schemas.microsoft.com/office/drawing/2014/main" id="{ACAD1FDC-4A3B-4945-E874-B84A7CEBEC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435225"/>
            <a:ext cx="43434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12">
            <a:extLst>
              <a:ext uri="{FF2B5EF4-FFF2-40B4-BE49-F238E27FC236}">
                <a16:creationId xmlns:a16="http://schemas.microsoft.com/office/drawing/2014/main" id="{6895ED5F-0EB8-0686-204C-C5B7E4E197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429000"/>
            <a:ext cx="8585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14">
            <a:extLst>
              <a:ext uri="{FF2B5EF4-FFF2-40B4-BE49-F238E27FC236}">
                <a16:creationId xmlns:a16="http://schemas.microsoft.com/office/drawing/2014/main" id="{6D3F3CDC-FF5C-92EB-3246-D7B2C6A818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876800"/>
            <a:ext cx="70866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Rectangle 3">
            <a:extLst>
              <a:ext uri="{FF2B5EF4-FFF2-40B4-BE49-F238E27FC236}">
                <a16:creationId xmlns:a16="http://schemas.microsoft.com/office/drawing/2014/main" id="{077FCB02-C1D4-E22E-AC47-A3BEB720521B}"/>
              </a:ext>
            </a:extLst>
          </p:cNvPr>
          <p:cNvSpPr txBox="1">
            <a:spLocks noChangeArrowheads="1"/>
          </p:cNvSpPr>
          <p:nvPr/>
        </p:nvSpPr>
        <p:spPr bwMode="auto">
          <a:xfrm>
            <a:off x="0" y="44958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Considering only the first- and third-order terms, we have:</a:t>
            </a:r>
            <a:endParaRPr lang="en-US" altLang="zh-CN" sz="160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25609" name="Rectangle 3">
            <a:extLst>
              <a:ext uri="{FF2B5EF4-FFF2-40B4-BE49-F238E27FC236}">
                <a16:creationId xmlns:a16="http://schemas.microsoft.com/office/drawing/2014/main" id="{34D10FB4-E9B2-1A4F-6378-A9D9CA1B9621}"/>
              </a:ext>
            </a:extLst>
          </p:cNvPr>
          <p:cNvSpPr txBox="1">
            <a:spLocks noChangeArrowheads="1"/>
          </p:cNvSpPr>
          <p:nvPr/>
        </p:nvSpPr>
        <p:spPr bwMode="auto">
          <a:xfrm>
            <a:off x="0" y="54864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Thus,</a:t>
            </a:r>
            <a:endParaRPr lang="en-US" altLang="zh-CN" sz="160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0EDA97C-017E-9F74-3583-9789AD40084D}"/>
              </a:ext>
            </a:extLst>
          </p:cNvPr>
          <p:cNvSpPr>
            <a:spLocks noGrp="1" noChangeArrowheads="1"/>
          </p:cNvSpPr>
          <p:nvPr>
            <p:ph type="title" idx="4294967295"/>
          </p:nvPr>
        </p:nvSpPr>
        <p:spPr/>
        <p:txBody>
          <a:bodyPr/>
          <a:lstStyle/>
          <a:p>
            <a:r>
              <a:rPr lang="en-US" altLang="zh-CN">
                <a:ea typeface="宋体" panose="02010600030101010101" pitchFamily="2" charset="-122"/>
              </a:rPr>
              <a:t>Cascaded Nonlinear Stages: Intuitive results</a:t>
            </a:r>
          </a:p>
        </p:txBody>
      </p:sp>
      <p:pic>
        <p:nvPicPr>
          <p:cNvPr id="26627" name="Picture 2">
            <a:extLst>
              <a:ext uri="{FF2B5EF4-FFF2-40B4-BE49-F238E27FC236}">
                <a16:creationId xmlns:a16="http://schemas.microsoft.com/office/drawing/2014/main" id="{31A7C944-8238-8FB9-4A0B-14C46ED7EB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447800"/>
            <a:ext cx="4648200"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14">
            <a:extLst>
              <a:ext uri="{FF2B5EF4-FFF2-40B4-BE49-F238E27FC236}">
                <a16:creationId xmlns:a16="http://schemas.microsoft.com/office/drawing/2014/main" id="{E15BD3FC-50C6-958F-C4BE-744B2306DB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995613"/>
            <a:ext cx="434340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3">
            <a:extLst>
              <a:ext uri="{FF2B5EF4-FFF2-40B4-BE49-F238E27FC236}">
                <a16:creationId xmlns:a16="http://schemas.microsoft.com/office/drawing/2014/main" id="{B1B258AC-D614-D3B9-D64D-C0A2B8DE2803}"/>
              </a:ext>
            </a:extLst>
          </p:cNvPr>
          <p:cNvSpPr txBox="1">
            <a:spLocks noChangeArrowheads="1"/>
          </p:cNvSpPr>
          <p:nvPr/>
        </p:nvSpPr>
        <p:spPr bwMode="auto">
          <a:xfrm>
            <a:off x="0" y="5486400"/>
            <a:ext cx="9144000" cy="914400"/>
          </a:xfrm>
          <a:prstGeom prst="rect">
            <a:avLst/>
          </a:prstGeom>
          <a:noFill/>
          <a:ln w="12700"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zh-CN" sz="1800" baseline="0">
                <a:ea typeface="宋体" panose="02010600030101010101" pitchFamily="2" charset="-122"/>
              </a:rPr>
              <a:t>To “refer” the IP</a:t>
            </a:r>
            <a:r>
              <a:rPr lang="en-US" altLang="zh-CN" sz="1800" baseline="-25000">
                <a:ea typeface="宋体" panose="02010600030101010101" pitchFamily="2" charset="-122"/>
              </a:rPr>
              <a:t>3</a:t>
            </a:r>
            <a:r>
              <a:rPr lang="en-US" altLang="zh-CN" sz="1800" baseline="0">
                <a:ea typeface="宋体" panose="02010600030101010101" pitchFamily="2" charset="-122"/>
              </a:rPr>
              <a:t> of the second stage to the input of the cascade, we must divide it by </a:t>
            </a:r>
            <a:r>
              <a:rPr lang="el-GR" altLang="zh-CN" sz="1800" i="1" baseline="0">
                <a:ea typeface="宋体" panose="02010600030101010101" pitchFamily="2" charset="-122"/>
              </a:rPr>
              <a:t>α</a:t>
            </a:r>
            <a:r>
              <a:rPr lang="en-US" altLang="zh-CN" sz="1800" i="1" baseline="-25000">
                <a:ea typeface="宋体" panose="02010600030101010101" pitchFamily="2" charset="-122"/>
              </a:rPr>
              <a:t>1</a:t>
            </a:r>
            <a:r>
              <a:rPr lang="en-US" altLang="zh-CN" sz="1800" baseline="0">
                <a:ea typeface="宋体" panose="02010600030101010101" pitchFamily="2" charset="-122"/>
              </a:rPr>
              <a:t>. Thus, the higher the gain of the first stage, the more nonlinearity is contributed by the second stage.</a:t>
            </a:r>
            <a:endParaRPr lang="zh-CN" altLang="zh-CN" sz="1800" baseline="0">
              <a:ea typeface="宋体" panose="02010600030101010101" pitchFamily="2" charset="-122"/>
            </a:endParaRPr>
          </a:p>
          <a:p>
            <a:pPr eaLnBrk="1" hangingPunct="1"/>
            <a:endParaRPr lang="zh-CN" altLang="zh-CN" sz="1800" baseline="0">
              <a:ea typeface="宋体" panose="02010600030101010101" pitchFamily="2" charset="-122"/>
            </a:endParaRPr>
          </a:p>
          <a:p>
            <a:pPr eaLnBrk="1" hangingPunct="1"/>
            <a:endParaRPr lang="en-US" altLang="zh-CN" sz="1800" baseline="0">
              <a:ea typeface="宋体" panose="02010600030101010101" pitchFamily="2" charset="-122"/>
            </a:endParaRPr>
          </a:p>
          <a:p>
            <a:pPr eaLnBrk="1" hangingPunct="1"/>
            <a:endParaRPr lang="en-US" altLang="zh-CN" sz="1800" baseline="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a:extLst>
              <a:ext uri="{FF2B5EF4-FFF2-40B4-BE49-F238E27FC236}">
                <a16:creationId xmlns:a16="http://schemas.microsoft.com/office/drawing/2014/main" id="{88C6938C-3447-3D4B-F76D-2B7C1CA46A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7467600" cy="50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2">
            <a:extLst>
              <a:ext uri="{FF2B5EF4-FFF2-40B4-BE49-F238E27FC236}">
                <a16:creationId xmlns:a16="http://schemas.microsoft.com/office/drawing/2014/main" id="{567A2EBE-D2FA-C963-DD86-6794A14A4E93}"/>
              </a:ext>
            </a:extLst>
          </p:cNvPr>
          <p:cNvSpPr>
            <a:spLocks noGrp="1" noChangeArrowheads="1"/>
          </p:cNvSpPr>
          <p:nvPr>
            <p:ph type="title" idx="4294967295"/>
          </p:nvPr>
        </p:nvSpPr>
        <p:spPr/>
        <p:txBody>
          <a:bodyPr/>
          <a:lstStyle/>
          <a:p>
            <a:r>
              <a:rPr lang="en-US" altLang="zh-CN">
                <a:ea typeface="宋体" panose="02010600030101010101" pitchFamily="2" charset="-122"/>
              </a:rPr>
              <a:t>IM Spectra in a Cascade (Ⅰ)</a:t>
            </a:r>
          </a:p>
        </p:txBody>
      </p:sp>
      <p:sp>
        <p:nvSpPr>
          <p:cNvPr id="27652" name="Rectangle 3">
            <a:extLst>
              <a:ext uri="{FF2B5EF4-FFF2-40B4-BE49-F238E27FC236}">
                <a16:creationId xmlns:a16="http://schemas.microsoft.com/office/drawing/2014/main" id="{5831F5FE-CA60-EA96-4097-473C3E445DD9}"/>
              </a:ext>
            </a:extLst>
          </p:cNvPr>
          <p:cNvSpPr txBox="1">
            <a:spLocks noChangeArrowheads="1"/>
          </p:cNvSpPr>
          <p:nvPr/>
        </p:nvSpPr>
        <p:spPr bwMode="auto">
          <a:xfrm>
            <a:off x="0" y="9906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Let us assume </a:t>
            </a:r>
            <a:r>
              <a:rPr lang="en-US" altLang="zh-CN" sz="1600" baseline="-25000">
                <a:ea typeface="宋体" panose="02010600030101010101" pitchFamily="2" charset="-122"/>
              </a:rPr>
              <a:t>x(t)</a:t>
            </a:r>
            <a:r>
              <a:rPr lang="en-US" altLang="zh-CN" sz="1600" baseline="0">
                <a:ea typeface="宋体" panose="02010600030101010101" pitchFamily="2" charset="-122"/>
              </a:rPr>
              <a:t> =</a:t>
            </a:r>
            <a:r>
              <a:rPr lang="en-US" altLang="zh-CN" sz="1600" i="1" baseline="0">
                <a:ea typeface="宋体" panose="02010600030101010101" pitchFamily="2" charset="-122"/>
              </a:rPr>
              <a:t>A</a:t>
            </a:r>
            <a:r>
              <a:rPr lang="en-US" altLang="zh-CN" sz="1600" baseline="0">
                <a:ea typeface="宋体" panose="02010600030101010101" pitchFamily="2" charset="-122"/>
              </a:rPr>
              <a:t>cos </a:t>
            </a:r>
            <a:r>
              <a:rPr lang="el-GR" altLang="zh-CN" sz="1600" i="1" baseline="0">
                <a:ea typeface="宋体" panose="02010600030101010101" pitchFamily="2" charset="-122"/>
              </a:rPr>
              <a:t>ω</a:t>
            </a:r>
            <a:r>
              <a:rPr lang="en-US" altLang="zh-CN" sz="1600" i="1" baseline="-25000">
                <a:ea typeface="宋体" panose="02010600030101010101" pitchFamily="2" charset="-122"/>
              </a:rPr>
              <a:t>1</a:t>
            </a:r>
            <a:r>
              <a:rPr lang="en-US" altLang="zh-CN" sz="1600" i="1" baseline="0">
                <a:ea typeface="宋体" panose="02010600030101010101" pitchFamily="2" charset="-122"/>
              </a:rPr>
              <a:t>t </a:t>
            </a:r>
            <a:r>
              <a:rPr lang="en-US" altLang="zh-CN" sz="1600" baseline="0">
                <a:ea typeface="宋体" panose="02010600030101010101" pitchFamily="2" charset="-122"/>
              </a:rPr>
              <a:t>+ </a:t>
            </a:r>
            <a:r>
              <a:rPr lang="en-US" altLang="zh-CN" sz="1600" i="1" baseline="0">
                <a:ea typeface="宋体" panose="02010600030101010101" pitchFamily="2" charset="-122"/>
              </a:rPr>
              <a:t>A</a:t>
            </a:r>
            <a:r>
              <a:rPr lang="en-US" altLang="zh-CN" sz="1600" baseline="0">
                <a:ea typeface="宋体" panose="02010600030101010101" pitchFamily="2" charset="-122"/>
              </a:rPr>
              <a:t>cos </a:t>
            </a:r>
            <a:r>
              <a:rPr lang="el-GR" altLang="zh-CN" sz="1600" i="1" baseline="0">
                <a:ea typeface="宋体" panose="02010600030101010101" pitchFamily="2" charset="-122"/>
              </a:rPr>
              <a:t>ω</a:t>
            </a:r>
            <a:r>
              <a:rPr lang="en-US" altLang="zh-CN" sz="1600" i="1" baseline="-25000">
                <a:ea typeface="宋体" panose="02010600030101010101" pitchFamily="2" charset="-122"/>
              </a:rPr>
              <a:t>2</a:t>
            </a:r>
            <a:r>
              <a:rPr lang="en-US" altLang="zh-CN" sz="1600" i="1" baseline="0">
                <a:ea typeface="宋体" panose="02010600030101010101" pitchFamily="2" charset="-122"/>
              </a:rPr>
              <a:t>t</a:t>
            </a:r>
            <a:r>
              <a:rPr lang="en-US" altLang="zh-CN" sz="1600" baseline="0">
                <a:ea typeface="宋体" panose="02010600030101010101" pitchFamily="2" charset="-122"/>
              </a:rPr>
              <a:t> and identify the IM products in a cascade:</a:t>
            </a: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en-US"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F075367-1786-6714-DB86-841FBBC18E09}"/>
              </a:ext>
            </a:extLst>
          </p:cNvPr>
          <p:cNvSpPr>
            <a:spLocks noGrp="1" noChangeArrowheads="1"/>
          </p:cNvSpPr>
          <p:nvPr>
            <p:ph type="title" idx="4294967295"/>
          </p:nvPr>
        </p:nvSpPr>
        <p:spPr/>
        <p:txBody>
          <a:bodyPr/>
          <a:lstStyle/>
          <a:p>
            <a:r>
              <a:rPr lang="en-US" altLang="zh-CN">
                <a:ea typeface="宋体" panose="02010600030101010101" pitchFamily="2" charset="-122"/>
              </a:rPr>
              <a:t>IM Spectra in a Cascade (Ⅱ)</a:t>
            </a:r>
          </a:p>
        </p:txBody>
      </p:sp>
      <p:pic>
        <p:nvPicPr>
          <p:cNvPr id="28675" name="Picture 26">
            <a:extLst>
              <a:ext uri="{FF2B5EF4-FFF2-40B4-BE49-F238E27FC236}">
                <a16:creationId xmlns:a16="http://schemas.microsoft.com/office/drawing/2014/main" id="{390A1E0A-FDB2-6DE9-DC00-8B9E155DE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4343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Picture 27">
            <a:extLst>
              <a:ext uri="{FF2B5EF4-FFF2-40B4-BE49-F238E27FC236}">
                <a16:creationId xmlns:a16="http://schemas.microsoft.com/office/drawing/2014/main" id="{93955220-8C43-A721-F992-E17F8E60C4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400" y="2133600"/>
            <a:ext cx="73358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28">
            <a:extLst>
              <a:ext uri="{FF2B5EF4-FFF2-40B4-BE49-F238E27FC236}">
                <a16:creationId xmlns:a16="http://schemas.microsoft.com/office/drawing/2014/main" id="{6CB77B75-C5A5-F822-C4BA-E719A7FF8D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8600" y="4038600"/>
            <a:ext cx="2641600"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29">
            <a:extLst>
              <a:ext uri="{FF2B5EF4-FFF2-40B4-BE49-F238E27FC236}">
                <a16:creationId xmlns:a16="http://schemas.microsoft.com/office/drawing/2014/main" id="{4F164C2C-A8FB-3AA4-A78F-0036D6C886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4800600"/>
            <a:ext cx="42529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Rectangle 3">
            <a:extLst>
              <a:ext uri="{FF2B5EF4-FFF2-40B4-BE49-F238E27FC236}">
                <a16:creationId xmlns:a16="http://schemas.microsoft.com/office/drawing/2014/main" id="{92DBA1DF-29C1-ED00-5044-55C6311C6306}"/>
              </a:ext>
            </a:extLst>
          </p:cNvPr>
          <p:cNvSpPr txBox="1">
            <a:spLocks noChangeArrowheads="1"/>
          </p:cNvSpPr>
          <p:nvPr/>
        </p:nvSpPr>
        <p:spPr bwMode="auto">
          <a:xfrm>
            <a:off x="0" y="9906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Adding the amplitudes of the IM products, we have</a:t>
            </a: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en-US"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28680" name="Rectangle 3">
            <a:extLst>
              <a:ext uri="{FF2B5EF4-FFF2-40B4-BE49-F238E27FC236}">
                <a16:creationId xmlns:a16="http://schemas.microsoft.com/office/drawing/2014/main" id="{D05D6A78-D929-471C-EEF1-FBA09079BCBD}"/>
              </a:ext>
            </a:extLst>
          </p:cNvPr>
          <p:cNvSpPr txBox="1">
            <a:spLocks noChangeArrowheads="1"/>
          </p:cNvSpPr>
          <p:nvPr/>
        </p:nvSpPr>
        <p:spPr bwMode="auto">
          <a:xfrm>
            <a:off x="0" y="2895600"/>
            <a:ext cx="9144000" cy="685800"/>
          </a:xfrm>
          <a:prstGeom prst="rect">
            <a:avLst/>
          </a:prstGeom>
          <a:noFill/>
          <a:ln w="12700"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zh-CN" sz="1800" baseline="0">
                <a:ea typeface="宋体" panose="02010600030101010101" pitchFamily="2" charset="-122"/>
              </a:rPr>
              <a:t>Add in phase as worst-case scenario</a:t>
            </a:r>
          </a:p>
          <a:p>
            <a:pPr eaLnBrk="1" hangingPunct="1"/>
            <a:r>
              <a:rPr lang="en-US" altLang="zh-CN" sz="1800" baseline="0">
                <a:ea typeface="宋体" panose="02010600030101010101" pitchFamily="2" charset="-122"/>
              </a:rPr>
              <a:t>Heavily attenuated in narrow-band circuits</a:t>
            </a:r>
            <a:endParaRPr lang="zh-CN" altLang="zh-CN" sz="1800" baseline="0">
              <a:ea typeface="宋体" panose="02010600030101010101" pitchFamily="2" charset="-122"/>
            </a:endParaRPr>
          </a:p>
          <a:p>
            <a:pPr eaLnBrk="1" hangingPunct="1"/>
            <a:endParaRPr lang="zh-CN" altLang="zh-CN" sz="1800" baseline="0">
              <a:ea typeface="宋体" panose="02010600030101010101" pitchFamily="2" charset="-122"/>
            </a:endParaRPr>
          </a:p>
          <a:p>
            <a:pPr eaLnBrk="1" hangingPunct="1"/>
            <a:endParaRPr lang="en-US" altLang="zh-CN" sz="1800" baseline="0">
              <a:ea typeface="宋体" panose="02010600030101010101" pitchFamily="2" charset="-122"/>
            </a:endParaRPr>
          </a:p>
          <a:p>
            <a:pPr eaLnBrk="1" hangingPunct="1"/>
            <a:endParaRPr lang="en-US" altLang="zh-CN" sz="1800" baseline="0">
              <a:ea typeface="宋体" panose="02010600030101010101" pitchFamily="2" charset="-122"/>
            </a:endParaRPr>
          </a:p>
        </p:txBody>
      </p:sp>
      <p:sp>
        <p:nvSpPr>
          <p:cNvPr id="28681" name="Rectangle 3">
            <a:extLst>
              <a:ext uri="{FF2B5EF4-FFF2-40B4-BE49-F238E27FC236}">
                <a16:creationId xmlns:a16="http://schemas.microsoft.com/office/drawing/2014/main" id="{6CA9CD80-CB69-D8C6-C1E6-AA9643754F80}"/>
              </a:ext>
            </a:extLst>
          </p:cNvPr>
          <p:cNvSpPr txBox="1">
            <a:spLocks noChangeArrowheads="1"/>
          </p:cNvSpPr>
          <p:nvPr/>
        </p:nvSpPr>
        <p:spPr bwMode="auto">
          <a:xfrm>
            <a:off x="0" y="5562600"/>
            <a:ext cx="9144000" cy="914400"/>
          </a:xfrm>
          <a:prstGeom prst="rect">
            <a:avLst/>
          </a:prstGeom>
          <a:noFill/>
          <a:ln w="12700"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zh-CN" sz="1800" baseline="0">
                <a:ea typeface="宋体" panose="02010600030101010101" pitchFamily="2" charset="-122"/>
              </a:rPr>
              <a:t>Thus, if each stage in a cascade has a gain greater than unity, the nonlinearity of the latter stages becomes increasingly more critical because the IP3 of each stage is equivalently scaled down by the total gain preceding that stage.</a:t>
            </a:r>
            <a:endParaRPr lang="zh-CN" altLang="zh-CN" sz="1800" baseline="0">
              <a:ea typeface="宋体" panose="02010600030101010101" pitchFamily="2" charset="-122"/>
            </a:endParaRPr>
          </a:p>
          <a:p>
            <a:pPr eaLnBrk="1" hangingPunct="1"/>
            <a:endParaRPr lang="en-US" altLang="zh-CN" sz="1800" baseline="0">
              <a:ea typeface="宋体" panose="02010600030101010101" pitchFamily="2" charset="-122"/>
            </a:endParaRPr>
          </a:p>
          <a:p>
            <a:pPr eaLnBrk="1" hangingPunct="1"/>
            <a:endParaRPr lang="en-US" altLang="zh-CN" sz="1800" baseline="0">
              <a:ea typeface="宋体" panose="02010600030101010101" pitchFamily="2" charset="-122"/>
            </a:endParaRPr>
          </a:p>
        </p:txBody>
      </p:sp>
      <p:sp>
        <p:nvSpPr>
          <p:cNvPr id="28682" name="Rectangle 3">
            <a:extLst>
              <a:ext uri="{FF2B5EF4-FFF2-40B4-BE49-F238E27FC236}">
                <a16:creationId xmlns:a16="http://schemas.microsoft.com/office/drawing/2014/main" id="{D26A423E-58A1-AA90-C544-E868604FD256}"/>
              </a:ext>
            </a:extLst>
          </p:cNvPr>
          <p:cNvSpPr txBox="1">
            <a:spLocks noChangeArrowheads="1"/>
          </p:cNvSpPr>
          <p:nvPr/>
        </p:nvSpPr>
        <p:spPr bwMode="auto">
          <a:xfrm>
            <a:off x="0" y="38100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For more stages:</a:t>
            </a: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en-US"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834B042-14EB-A9B2-D297-264DDA9A929E}"/>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Example of Cascaded Nonlinear Stages</a:t>
            </a:r>
          </a:p>
        </p:txBody>
      </p:sp>
      <p:cxnSp>
        <p:nvCxnSpPr>
          <p:cNvPr id="29699" name="直接连接符 18">
            <a:extLst>
              <a:ext uri="{FF2B5EF4-FFF2-40B4-BE49-F238E27FC236}">
                <a16:creationId xmlns:a16="http://schemas.microsoft.com/office/drawing/2014/main" id="{EB75E436-B962-96C3-C3A2-E9D6C369C867}"/>
              </a:ext>
            </a:extLst>
          </p:cNvPr>
          <p:cNvCxnSpPr>
            <a:cxnSpLocks noChangeShapeType="1"/>
          </p:cNvCxnSpPr>
          <p:nvPr/>
        </p:nvCxnSpPr>
        <p:spPr bwMode="auto">
          <a:xfrm>
            <a:off x="0" y="1143000"/>
            <a:ext cx="914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9700" name="直接连接符 18">
            <a:extLst>
              <a:ext uri="{FF2B5EF4-FFF2-40B4-BE49-F238E27FC236}">
                <a16:creationId xmlns:a16="http://schemas.microsoft.com/office/drawing/2014/main" id="{865565BE-E1F1-AFC5-E016-54652A5E7B46}"/>
              </a:ext>
            </a:extLst>
          </p:cNvPr>
          <p:cNvCxnSpPr>
            <a:cxnSpLocks noChangeShapeType="1"/>
          </p:cNvCxnSpPr>
          <p:nvPr/>
        </p:nvCxnSpPr>
        <p:spPr bwMode="auto">
          <a:xfrm>
            <a:off x="0" y="2057400"/>
            <a:ext cx="914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25" name="Rounded Rectangle 9">
            <a:extLst>
              <a:ext uri="{FF2B5EF4-FFF2-40B4-BE49-F238E27FC236}">
                <a16:creationId xmlns:a16="http://schemas.microsoft.com/office/drawing/2014/main" id="{515F6258-520B-DA75-050D-96CA224D79AF}"/>
              </a:ext>
            </a:extLst>
          </p:cNvPr>
          <p:cNvSpPr>
            <a:spLocks noChangeArrowheads="1"/>
          </p:cNvSpPr>
          <p:nvPr/>
        </p:nvSpPr>
        <p:spPr bwMode="auto">
          <a:xfrm>
            <a:off x="76200" y="2133600"/>
            <a:ext cx="1371600" cy="3810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eaLnBrk="1" hangingPunct="1">
              <a:defRPr/>
            </a:pPr>
            <a:r>
              <a:rPr lang="en-US" altLang="zh-CN" sz="2000" b="1" i="1" baseline="0" dirty="0">
                <a:solidFill>
                  <a:schemeClr val="tx1"/>
                </a:solidFill>
                <a:ea typeface="宋体" charset="-122"/>
              </a:rPr>
              <a:t>Solution:</a:t>
            </a:r>
            <a:endParaRPr lang="fa-IR" altLang="zh-CN" sz="2000" b="1" i="1" baseline="0" dirty="0">
              <a:solidFill>
                <a:schemeClr val="tx1"/>
              </a:solidFill>
              <a:ea typeface="宋体" charset="-122"/>
            </a:endParaRPr>
          </a:p>
        </p:txBody>
      </p:sp>
      <p:sp>
        <p:nvSpPr>
          <p:cNvPr id="29702" name="Rectangle 3">
            <a:extLst>
              <a:ext uri="{FF2B5EF4-FFF2-40B4-BE49-F238E27FC236}">
                <a16:creationId xmlns:a16="http://schemas.microsoft.com/office/drawing/2014/main" id="{44F5B292-2FD3-D495-363E-F5EB615CBA9E}"/>
              </a:ext>
            </a:extLst>
          </p:cNvPr>
          <p:cNvSpPr txBox="1">
            <a:spLocks noChangeArrowheads="1"/>
          </p:cNvSpPr>
          <p:nvPr/>
        </p:nvSpPr>
        <p:spPr bwMode="auto">
          <a:xfrm>
            <a:off x="0" y="11430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800" baseline="0">
                <a:ea typeface="宋体" panose="02010600030101010101" pitchFamily="2" charset="-122"/>
              </a:rPr>
              <a:t>A low-noise amplifier having an input IP</a:t>
            </a:r>
            <a:r>
              <a:rPr lang="en-US" altLang="zh-CN" sz="1800" baseline="-25000">
                <a:ea typeface="宋体" panose="02010600030101010101" pitchFamily="2" charset="-122"/>
              </a:rPr>
              <a:t>3</a:t>
            </a:r>
            <a:r>
              <a:rPr lang="en-US" altLang="zh-CN" sz="1800" baseline="0">
                <a:ea typeface="宋体" panose="02010600030101010101" pitchFamily="2" charset="-122"/>
              </a:rPr>
              <a:t> of -10 dBm and a gain of 20 dB is followed by a mixer with an input IP</a:t>
            </a:r>
            <a:r>
              <a:rPr lang="en-US" altLang="zh-CN" sz="1800" baseline="-25000">
                <a:ea typeface="宋体" panose="02010600030101010101" pitchFamily="2" charset="-122"/>
              </a:rPr>
              <a:t>3</a:t>
            </a:r>
            <a:r>
              <a:rPr lang="en-US" altLang="zh-CN" sz="1800" baseline="0">
                <a:ea typeface="宋体" panose="02010600030101010101" pitchFamily="2" charset="-122"/>
              </a:rPr>
              <a:t> of +4 dBm. Which stage limits the IP</a:t>
            </a:r>
            <a:r>
              <a:rPr lang="en-US" altLang="zh-CN" sz="1800" baseline="-25000">
                <a:ea typeface="宋体" panose="02010600030101010101" pitchFamily="2" charset="-122"/>
              </a:rPr>
              <a:t>3</a:t>
            </a:r>
            <a:r>
              <a:rPr lang="en-US" altLang="zh-CN" sz="1800" baseline="0">
                <a:ea typeface="宋体" panose="02010600030101010101" pitchFamily="2" charset="-122"/>
              </a:rPr>
              <a:t> of the cascade more? </a:t>
            </a: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en-US"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p:txBody>
      </p:sp>
      <p:sp>
        <p:nvSpPr>
          <p:cNvPr id="29703" name="Rectangle 3">
            <a:extLst>
              <a:ext uri="{FF2B5EF4-FFF2-40B4-BE49-F238E27FC236}">
                <a16:creationId xmlns:a16="http://schemas.microsoft.com/office/drawing/2014/main" id="{C991E559-EE1E-DDF5-4D2E-798AFC3F3793}"/>
              </a:ext>
            </a:extLst>
          </p:cNvPr>
          <p:cNvSpPr txBox="1">
            <a:spLocks noChangeArrowheads="1"/>
          </p:cNvSpPr>
          <p:nvPr/>
        </p:nvSpPr>
        <p:spPr bwMode="auto">
          <a:xfrm>
            <a:off x="0" y="30480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With </a:t>
            </a:r>
            <a:r>
              <a:rPr lang="el-GR" altLang="zh-CN" sz="1600" i="1" baseline="0">
                <a:ea typeface="宋体" panose="02010600030101010101" pitchFamily="2" charset="-122"/>
              </a:rPr>
              <a:t>α</a:t>
            </a:r>
            <a:r>
              <a:rPr lang="en-US" altLang="zh-CN" sz="1600" i="1" baseline="-25000">
                <a:ea typeface="宋体" panose="02010600030101010101" pitchFamily="2" charset="-122"/>
              </a:rPr>
              <a:t>1</a:t>
            </a:r>
            <a:r>
              <a:rPr lang="en-US" altLang="zh-CN" sz="1600" baseline="0">
                <a:ea typeface="宋体" panose="02010600030101010101" pitchFamily="2" charset="-122"/>
              </a:rPr>
              <a:t> = 20 dB, we note that</a:t>
            </a: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en-US"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29704" name="Rectangle 3">
            <a:extLst>
              <a:ext uri="{FF2B5EF4-FFF2-40B4-BE49-F238E27FC236}">
                <a16:creationId xmlns:a16="http://schemas.microsoft.com/office/drawing/2014/main" id="{D1CE88F9-9953-8FDA-18E3-AF6A6B39A90C}"/>
              </a:ext>
            </a:extLst>
          </p:cNvPr>
          <p:cNvSpPr txBox="1">
            <a:spLocks noChangeArrowheads="1"/>
          </p:cNvSpPr>
          <p:nvPr/>
        </p:nvSpPr>
        <p:spPr bwMode="auto">
          <a:xfrm>
            <a:off x="0" y="45720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Since the scaled IP</a:t>
            </a:r>
            <a:r>
              <a:rPr lang="en-US" altLang="zh-CN" sz="1600" baseline="-25000">
                <a:ea typeface="宋体" panose="02010600030101010101" pitchFamily="2" charset="-122"/>
              </a:rPr>
              <a:t>3</a:t>
            </a:r>
            <a:r>
              <a:rPr lang="en-US" altLang="zh-CN" sz="1600" baseline="0">
                <a:ea typeface="宋体" panose="02010600030101010101" pitchFamily="2" charset="-122"/>
              </a:rPr>
              <a:t> of the second stage is lower than the IP</a:t>
            </a:r>
            <a:r>
              <a:rPr lang="en-US" altLang="zh-CN" sz="1600" baseline="-25000">
                <a:ea typeface="宋体" panose="02010600030101010101" pitchFamily="2" charset="-122"/>
              </a:rPr>
              <a:t>3</a:t>
            </a:r>
            <a:r>
              <a:rPr lang="en-US" altLang="zh-CN" sz="1600" baseline="0">
                <a:ea typeface="宋体" panose="02010600030101010101" pitchFamily="2" charset="-122"/>
              </a:rPr>
              <a:t> of the first stage, we say the second stage limits the overall IP</a:t>
            </a:r>
            <a:r>
              <a:rPr lang="en-US" altLang="zh-CN" sz="1600" baseline="-25000">
                <a:ea typeface="宋体" panose="02010600030101010101" pitchFamily="2" charset="-122"/>
              </a:rPr>
              <a:t>3</a:t>
            </a:r>
            <a:r>
              <a:rPr lang="en-US" altLang="zh-CN" sz="1600" baseline="0">
                <a:ea typeface="宋体" panose="02010600030101010101" pitchFamily="2" charset="-122"/>
              </a:rPr>
              <a:t> more.</a:t>
            </a: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en-US"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pic>
        <p:nvPicPr>
          <p:cNvPr id="29705" name="Picture 8">
            <a:extLst>
              <a:ext uri="{FF2B5EF4-FFF2-40B4-BE49-F238E27FC236}">
                <a16:creationId xmlns:a16="http://schemas.microsoft.com/office/drawing/2014/main" id="{8AED34C2-EC31-B1C5-43FC-4F19619F4B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352800"/>
            <a:ext cx="2819400"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4D719633-2664-3DA2-F60D-B7AA011C75D1}"/>
              </a:ext>
            </a:extLst>
          </p:cNvPr>
          <p:cNvSpPr>
            <a:spLocks noChangeArrowheads="1"/>
          </p:cNvSpPr>
          <p:nvPr/>
        </p:nvSpPr>
        <p:spPr bwMode="auto">
          <a:xfrm>
            <a:off x="-33338" y="2090738"/>
            <a:ext cx="9164638" cy="38544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GB" altLang="en-US" sz="2400" b="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1">
            <a:extLst>
              <a:ext uri="{FF2B5EF4-FFF2-40B4-BE49-F238E27FC236}">
                <a16:creationId xmlns:a16="http://schemas.microsoft.com/office/drawing/2014/main" id="{604A64D6-2E4A-81AA-2B42-03604A59AE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5140325"/>
            <a:ext cx="28956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7" name="Picture 2">
            <a:extLst>
              <a:ext uri="{FF2B5EF4-FFF2-40B4-BE49-F238E27FC236}">
                <a16:creationId xmlns:a16="http://schemas.microsoft.com/office/drawing/2014/main" id="{6F6D5110-9352-E995-E93C-1969D7D32E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038600"/>
            <a:ext cx="58721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Picture 2">
            <a:extLst>
              <a:ext uri="{FF2B5EF4-FFF2-40B4-BE49-F238E27FC236}">
                <a16:creationId xmlns:a16="http://schemas.microsoft.com/office/drawing/2014/main" id="{D992D745-3D3A-09AA-75B9-78C818AF84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066800"/>
            <a:ext cx="4876800"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Rectangle 2">
            <a:extLst>
              <a:ext uri="{FF2B5EF4-FFF2-40B4-BE49-F238E27FC236}">
                <a16:creationId xmlns:a16="http://schemas.microsoft.com/office/drawing/2014/main" id="{9D8120AF-97BE-6653-E4D1-B658143814B7}"/>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Noise: Noise as a Random Process</a:t>
            </a:r>
          </a:p>
        </p:txBody>
      </p:sp>
      <p:grpSp>
        <p:nvGrpSpPr>
          <p:cNvPr id="31750" name="Group 13">
            <a:extLst>
              <a:ext uri="{FF2B5EF4-FFF2-40B4-BE49-F238E27FC236}">
                <a16:creationId xmlns:a16="http://schemas.microsoft.com/office/drawing/2014/main" id="{BD6CD1C0-A364-F1D7-3F5C-C84C2C4DCE7B}"/>
              </a:ext>
            </a:extLst>
          </p:cNvPr>
          <p:cNvGrpSpPr>
            <a:grpSpLocks/>
          </p:cNvGrpSpPr>
          <p:nvPr/>
        </p:nvGrpSpPr>
        <p:grpSpPr bwMode="auto">
          <a:xfrm>
            <a:off x="6019800" y="2667000"/>
            <a:ext cx="2819400" cy="457200"/>
            <a:chOff x="1428364" y="4038599"/>
            <a:chExt cx="3447488" cy="1270502"/>
          </a:xfrm>
        </p:grpSpPr>
        <p:sp>
          <p:nvSpPr>
            <p:cNvPr id="31754" name="Rounded Rectangle 9">
              <a:extLst>
                <a:ext uri="{FF2B5EF4-FFF2-40B4-BE49-F238E27FC236}">
                  <a16:creationId xmlns:a16="http://schemas.microsoft.com/office/drawing/2014/main" id="{49BE20DC-18B6-B978-43CB-9811D4984991}"/>
                </a:ext>
              </a:extLst>
            </p:cNvPr>
            <p:cNvSpPr>
              <a:spLocks noChangeArrowheads="1"/>
            </p:cNvSpPr>
            <p:nvPr/>
          </p:nvSpPr>
          <p:spPr bwMode="auto">
            <a:xfrm>
              <a:off x="1528837" y="4038599"/>
              <a:ext cx="3251679" cy="1270502"/>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fa-IR" altLang="zh-CN" sz="2400" b="0">
                <a:latin typeface="Times New Roman" panose="02020603050405020304" pitchFamily="18" charset="0"/>
              </a:endParaRPr>
            </a:p>
          </p:txBody>
        </p:sp>
        <p:sp>
          <p:nvSpPr>
            <p:cNvPr id="31755" name="TextBox 8">
              <a:extLst>
                <a:ext uri="{FF2B5EF4-FFF2-40B4-BE49-F238E27FC236}">
                  <a16:creationId xmlns:a16="http://schemas.microsoft.com/office/drawing/2014/main" id="{56FC4DF6-A65C-90DB-1ABF-AE279EF4B7A2}"/>
                </a:ext>
              </a:extLst>
            </p:cNvPr>
            <p:cNvSpPr txBox="1">
              <a:spLocks noChangeArrowheads="1"/>
            </p:cNvSpPr>
            <p:nvPr/>
          </p:nvSpPr>
          <p:spPr bwMode="auto">
            <a:xfrm>
              <a:off x="1428364" y="4114829"/>
              <a:ext cx="3447488" cy="66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zh-CN" baseline="0">
                  <a:ea typeface="宋体" panose="02010600030101010101" pitchFamily="2" charset="-122"/>
                </a:rPr>
                <a:t>Higher temperature</a:t>
              </a:r>
            </a:p>
          </p:txBody>
        </p:sp>
      </p:grpSp>
      <p:sp>
        <p:nvSpPr>
          <p:cNvPr id="31751" name="上箭头 19">
            <a:extLst>
              <a:ext uri="{FF2B5EF4-FFF2-40B4-BE49-F238E27FC236}">
                <a16:creationId xmlns:a16="http://schemas.microsoft.com/office/drawing/2014/main" id="{B6AC3FB5-A1B3-42BD-1989-B3194E0F5F14}"/>
              </a:ext>
            </a:extLst>
          </p:cNvPr>
          <p:cNvSpPr>
            <a:spLocks noChangeArrowheads="1"/>
          </p:cNvSpPr>
          <p:nvPr/>
        </p:nvSpPr>
        <p:spPr bwMode="auto">
          <a:xfrm rot="-5400000">
            <a:off x="5676900" y="2781300"/>
            <a:ext cx="381000" cy="304800"/>
          </a:xfrm>
          <a:prstGeom prst="upArrow">
            <a:avLst>
              <a:gd name="adj1" fmla="val 50000"/>
              <a:gd name="adj2" fmla="val 50000"/>
            </a:avLst>
          </a:prstGeom>
          <a:solidFill>
            <a:schemeClr val="accent1"/>
          </a:solidFill>
          <a:ln w="9525" algn="ctr">
            <a:solidFill>
              <a:schemeClr val="tx1"/>
            </a:solidFill>
            <a:round/>
            <a:headEnd/>
            <a:tailEnd/>
          </a:ln>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2400" b="0">
              <a:latin typeface="Times New Roman" panose="02020603050405020304" pitchFamily="18" charset="0"/>
              <a:ea typeface="宋体" panose="02010600030101010101" pitchFamily="2" charset="-122"/>
            </a:endParaRPr>
          </a:p>
        </p:txBody>
      </p:sp>
      <p:sp>
        <p:nvSpPr>
          <p:cNvPr id="31752" name="Rectangle 3">
            <a:extLst>
              <a:ext uri="{FF2B5EF4-FFF2-40B4-BE49-F238E27FC236}">
                <a16:creationId xmlns:a16="http://schemas.microsoft.com/office/drawing/2014/main" id="{8A1DCD72-BAAF-C393-C900-5922A04A9F46}"/>
              </a:ext>
            </a:extLst>
          </p:cNvPr>
          <p:cNvSpPr txBox="1">
            <a:spLocks noChangeArrowheads="1"/>
          </p:cNvSpPr>
          <p:nvPr/>
        </p:nvSpPr>
        <p:spPr bwMode="auto">
          <a:xfrm>
            <a:off x="0" y="3352800"/>
            <a:ext cx="9144000" cy="685800"/>
          </a:xfrm>
          <a:prstGeom prst="rect">
            <a:avLst/>
          </a:prstGeom>
          <a:noFill/>
          <a:ln w="12700"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zh-CN" sz="1800" baseline="0">
                <a:ea typeface="宋体" panose="02010600030101010101" pitchFamily="2" charset="-122"/>
              </a:rPr>
              <a:t>The average current remains equal to </a:t>
            </a:r>
            <a:r>
              <a:rPr lang="en-US" altLang="zh-CN" sz="1800" i="1" baseline="0">
                <a:ea typeface="宋体" panose="02010600030101010101" pitchFamily="2" charset="-122"/>
              </a:rPr>
              <a:t>V</a:t>
            </a:r>
            <a:r>
              <a:rPr lang="en-US" altLang="zh-CN" sz="1800" i="1" baseline="-25000">
                <a:ea typeface="宋体" panose="02010600030101010101" pitchFamily="2" charset="-122"/>
              </a:rPr>
              <a:t>B</a:t>
            </a:r>
            <a:r>
              <a:rPr lang="en-US" altLang="zh-CN" sz="1800" i="1" baseline="0">
                <a:ea typeface="宋体" panose="02010600030101010101" pitchFamily="2" charset="-122"/>
              </a:rPr>
              <a:t>/R</a:t>
            </a:r>
            <a:r>
              <a:rPr lang="en-US" altLang="zh-CN" sz="1800" baseline="0">
                <a:ea typeface="宋体" panose="02010600030101010101" pitchFamily="2" charset="-122"/>
              </a:rPr>
              <a:t> but the instantaneous current displays random values </a:t>
            </a:r>
          </a:p>
          <a:p>
            <a:pPr eaLnBrk="1" hangingPunct="1"/>
            <a:endParaRPr lang="en-US" altLang="zh-CN" baseline="0">
              <a:ea typeface="宋体" panose="02010600030101010101" pitchFamily="2" charset="-122"/>
            </a:endParaRPr>
          </a:p>
        </p:txBody>
      </p:sp>
      <p:sp>
        <p:nvSpPr>
          <p:cNvPr id="31753" name="Rectangle 3">
            <a:extLst>
              <a:ext uri="{FF2B5EF4-FFF2-40B4-BE49-F238E27FC236}">
                <a16:creationId xmlns:a16="http://schemas.microsoft.com/office/drawing/2014/main" id="{0E72FC6B-2474-A2E9-0FA4-F158404797CA}"/>
              </a:ext>
            </a:extLst>
          </p:cNvPr>
          <p:cNvSpPr txBox="1">
            <a:spLocks noChangeArrowheads="1"/>
          </p:cNvSpPr>
          <p:nvPr/>
        </p:nvSpPr>
        <p:spPr bwMode="auto">
          <a:xfrm>
            <a:off x="0" y="5867400"/>
            <a:ext cx="9144000" cy="609600"/>
          </a:xfrm>
          <a:prstGeom prst="rect">
            <a:avLst/>
          </a:prstGeom>
          <a:noFill/>
          <a:ln w="12700"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zh-CN" sz="1800" i="1" baseline="0">
                <a:ea typeface="宋体" panose="02010600030101010101" pitchFamily="2" charset="-122"/>
              </a:rPr>
              <a:t>T</a:t>
            </a:r>
            <a:r>
              <a:rPr lang="en-US" altLang="zh-CN" sz="1800" baseline="0">
                <a:ea typeface="宋体" panose="02010600030101010101" pitchFamily="2" charset="-122"/>
              </a:rPr>
              <a:t> must be long enough to accommodate several cycles of the lowest frequency.</a:t>
            </a:r>
          </a:p>
          <a:p>
            <a:pPr eaLnBrk="1" hangingPunct="1"/>
            <a:endParaRPr lang="en-US" altLang="zh-CN" baseline="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3">
            <a:extLst>
              <a:ext uri="{FF2B5EF4-FFF2-40B4-BE49-F238E27FC236}">
                <a16:creationId xmlns:a16="http://schemas.microsoft.com/office/drawing/2014/main" id="{BADEBD69-FC2A-3D86-DFE2-5770299FC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33600"/>
            <a:ext cx="5119688"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1" name="Picture 2">
            <a:extLst>
              <a:ext uri="{FF2B5EF4-FFF2-40B4-BE49-F238E27FC236}">
                <a16:creationId xmlns:a16="http://schemas.microsoft.com/office/drawing/2014/main" id="{FAF24ACC-C7D6-3326-C868-F13065BF0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219200"/>
            <a:ext cx="50165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Rectangle 2">
            <a:extLst>
              <a:ext uri="{FF2B5EF4-FFF2-40B4-BE49-F238E27FC236}">
                <a16:creationId xmlns:a16="http://schemas.microsoft.com/office/drawing/2014/main" id="{9FDD8E36-3619-2CEF-80B8-50D47CE0010C}"/>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Measurement of Noise Spectrum</a:t>
            </a:r>
          </a:p>
        </p:txBody>
      </p:sp>
      <p:sp>
        <p:nvSpPr>
          <p:cNvPr id="32773" name="Rectangle 3">
            <a:extLst>
              <a:ext uri="{FF2B5EF4-FFF2-40B4-BE49-F238E27FC236}">
                <a16:creationId xmlns:a16="http://schemas.microsoft.com/office/drawing/2014/main" id="{54291658-3B69-83B8-02D1-693DE2CFB897}"/>
              </a:ext>
            </a:extLst>
          </p:cNvPr>
          <p:cNvSpPr txBox="1">
            <a:spLocks noChangeArrowheads="1"/>
          </p:cNvSpPr>
          <p:nvPr/>
        </p:nvSpPr>
        <p:spPr bwMode="auto">
          <a:xfrm>
            <a:off x="0" y="5486400"/>
            <a:ext cx="9144000" cy="914400"/>
          </a:xfrm>
          <a:prstGeom prst="rect">
            <a:avLst/>
          </a:prstGeom>
          <a:noFill/>
          <a:ln w="12700"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zh-CN" sz="1800" baseline="0">
                <a:ea typeface="宋体" panose="02010600030101010101" pitchFamily="2" charset="-122"/>
              </a:rPr>
              <a:t>To measure signal’s frequency content at 10 kHz, we need to filter out the remainder of the spectrum and measure the average power of the 10-kHz component.</a:t>
            </a:r>
          </a:p>
          <a:p>
            <a:pPr eaLnBrk="1" hangingPunct="1"/>
            <a:endParaRPr lang="en-US" altLang="zh-CN" baseline="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6A0E17CB-0A1B-82F5-056F-B6318F73C76E}"/>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Noise Spectrum: Power Spectral Density (PSD)</a:t>
            </a:r>
          </a:p>
        </p:txBody>
      </p:sp>
      <p:pic>
        <p:nvPicPr>
          <p:cNvPr id="33795" name="Picture 2">
            <a:extLst>
              <a:ext uri="{FF2B5EF4-FFF2-40B4-BE49-F238E27FC236}">
                <a16:creationId xmlns:a16="http://schemas.microsoft.com/office/drawing/2014/main" id="{9D8CD23C-43CF-4303-0B47-2265FD5C0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090738"/>
            <a:ext cx="7264400" cy="156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796" name="Group 13">
            <a:extLst>
              <a:ext uri="{FF2B5EF4-FFF2-40B4-BE49-F238E27FC236}">
                <a16:creationId xmlns:a16="http://schemas.microsoft.com/office/drawing/2014/main" id="{F986DD89-E1E6-102E-318E-71B81FBBC310}"/>
              </a:ext>
            </a:extLst>
          </p:cNvPr>
          <p:cNvGrpSpPr>
            <a:grpSpLocks/>
          </p:cNvGrpSpPr>
          <p:nvPr/>
        </p:nvGrpSpPr>
        <p:grpSpPr bwMode="auto">
          <a:xfrm>
            <a:off x="5029200" y="1600200"/>
            <a:ext cx="2819400" cy="457200"/>
            <a:chOff x="1428364" y="4038599"/>
            <a:chExt cx="3447488" cy="1270502"/>
          </a:xfrm>
        </p:grpSpPr>
        <p:sp>
          <p:nvSpPr>
            <p:cNvPr id="33802" name="Rounded Rectangle 9">
              <a:extLst>
                <a:ext uri="{FF2B5EF4-FFF2-40B4-BE49-F238E27FC236}">
                  <a16:creationId xmlns:a16="http://schemas.microsoft.com/office/drawing/2014/main" id="{F7F413E5-2DF3-7839-F9ED-6ADC4AF0A573}"/>
                </a:ext>
              </a:extLst>
            </p:cNvPr>
            <p:cNvSpPr>
              <a:spLocks noChangeArrowheads="1"/>
            </p:cNvSpPr>
            <p:nvPr/>
          </p:nvSpPr>
          <p:spPr bwMode="auto">
            <a:xfrm>
              <a:off x="1528837" y="4038599"/>
              <a:ext cx="3251679" cy="1270502"/>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fa-IR" altLang="zh-CN" sz="2400" b="0">
                <a:latin typeface="Times New Roman" panose="02020603050405020304" pitchFamily="18" charset="0"/>
              </a:endParaRPr>
            </a:p>
          </p:txBody>
        </p:sp>
        <p:sp>
          <p:nvSpPr>
            <p:cNvPr id="33803" name="TextBox 8">
              <a:extLst>
                <a:ext uri="{FF2B5EF4-FFF2-40B4-BE49-F238E27FC236}">
                  <a16:creationId xmlns:a16="http://schemas.microsoft.com/office/drawing/2014/main" id="{ABCC2A99-AB41-3A84-4BE0-2252836CAF9C}"/>
                </a:ext>
              </a:extLst>
            </p:cNvPr>
            <p:cNvSpPr txBox="1">
              <a:spLocks noChangeArrowheads="1"/>
            </p:cNvSpPr>
            <p:nvPr/>
          </p:nvSpPr>
          <p:spPr bwMode="auto">
            <a:xfrm>
              <a:off x="1428364" y="4114829"/>
              <a:ext cx="3447488" cy="111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zh-CN" baseline="0">
                  <a:ea typeface="宋体" panose="02010600030101010101" pitchFamily="2" charset="-122"/>
                </a:rPr>
                <a:t>One-Sided</a:t>
              </a:r>
            </a:p>
          </p:txBody>
        </p:sp>
      </p:grpSp>
      <p:grpSp>
        <p:nvGrpSpPr>
          <p:cNvPr id="33797" name="Group 13">
            <a:extLst>
              <a:ext uri="{FF2B5EF4-FFF2-40B4-BE49-F238E27FC236}">
                <a16:creationId xmlns:a16="http://schemas.microsoft.com/office/drawing/2014/main" id="{43707562-8A7B-1F42-1643-D76524C722F6}"/>
              </a:ext>
            </a:extLst>
          </p:cNvPr>
          <p:cNvGrpSpPr>
            <a:grpSpLocks/>
          </p:cNvGrpSpPr>
          <p:nvPr/>
        </p:nvGrpSpPr>
        <p:grpSpPr bwMode="auto">
          <a:xfrm>
            <a:off x="1295400" y="1600200"/>
            <a:ext cx="2819400" cy="457200"/>
            <a:chOff x="1428364" y="4038599"/>
            <a:chExt cx="3447488" cy="1270502"/>
          </a:xfrm>
        </p:grpSpPr>
        <p:sp>
          <p:nvSpPr>
            <p:cNvPr id="33800" name="Rounded Rectangle 9">
              <a:extLst>
                <a:ext uri="{FF2B5EF4-FFF2-40B4-BE49-F238E27FC236}">
                  <a16:creationId xmlns:a16="http://schemas.microsoft.com/office/drawing/2014/main" id="{54D827CA-5BA0-CA22-C225-4A4D7F3F271A}"/>
                </a:ext>
              </a:extLst>
            </p:cNvPr>
            <p:cNvSpPr>
              <a:spLocks noChangeArrowheads="1"/>
            </p:cNvSpPr>
            <p:nvPr/>
          </p:nvSpPr>
          <p:spPr bwMode="auto">
            <a:xfrm>
              <a:off x="1528837" y="4038599"/>
              <a:ext cx="3251679" cy="1270502"/>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fa-IR" altLang="zh-CN" sz="2400" b="0">
                <a:latin typeface="Times New Roman" panose="02020603050405020304" pitchFamily="18" charset="0"/>
              </a:endParaRPr>
            </a:p>
          </p:txBody>
        </p:sp>
        <p:sp>
          <p:nvSpPr>
            <p:cNvPr id="33801" name="TextBox 8">
              <a:extLst>
                <a:ext uri="{FF2B5EF4-FFF2-40B4-BE49-F238E27FC236}">
                  <a16:creationId xmlns:a16="http://schemas.microsoft.com/office/drawing/2014/main" id="{FE8BAD46-7334-E89A-40ED-4610AB56D958}"/>
                </a:ext>
              </a:extLst>
            </p:cNvPr>
            <p:cNvSpPr txBox="1">
              <a:spLocks noChangeArrowheads="1"/>
            </p:cNvSpPr>
            <p:nvPr/>
          </p:nvSpPr>
          <p:spPr bwMode="auto">
            <a:xfrm>
              <a:off x="1428364" y="4114829"/>
              <a:ext cx="3447488" cy="111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zh-CN" baseline="0">
                  <a:ea typeface="宋体" panose="02010600030101010101" pitchFamily="2" charset="-122"/>
                </a:rPr>
                <a:t>Two-Sided</a:t>
              </a:r>
            </a:p>
          </p:txBody>
        </p:sp>
      </p:grpSp>
      <p:sp>
        <p:nvSpPr>
          <p:cNvPr id="33798" name="Rectangle 3">
            <a:extLst>
              <a:ext uri="{FF2B5EF4-FFF2-40B4-BE49-F238E27FC236}">
                <a16:creationId xmlns:a16="http://schemas.microsoft.com/office/drawing/2014/main" id="{359C85FD-9ECD-8117-B3A8-CD4994967949}"/>
              </a:ext>
            </a:extLst>
          </p:cNvPr>
          <p:cNvSpPr txBox="1">
            <a:spLocks noChangeArrowheads="1"/>
          </p:cNvSpPr>
          <p:nvPr/>
        </p:nvSpPr>
        <p:spPr bwMode="auto">
          <a:xfrm>
            <a:off x="0" y="4953000"/>
            <a:ext cx="9144000" cy="457200"/>
          </a:xfrm>
          <a:prstGeom prst="rect">
            <a:avLst/>
          </a:prstGeom>
          <a:noFill/>
          <a:ln w="12700"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zh-CN" sz="1800" baseline="0">
                <a:ea typeface="宋体" panose="02010600030101010101" pitchFamily="2" charset="-122"/>
              </a:rPr>
              <a:t>Total area under </a:t>
            </a:r>
            <a:r>
              <a:rPr lang="en-US" altLang="zh-CN" sz="1800" i="1" baseline="0">
                <a:ea typeface="宋体" panose="02010600030101010101" pitchFamily="2" charset="-122"/>
              </a:rPr>
              <a:t>S</a:t>
            </a:r>
            <a:r>
              <a:rPr lang="en-US" altLang="zh-CN" sz="1800" i="1" baseline="-25000">
                <a:ea typeface="宋体" panose="02010600030101010101" pitchFamily="2" charset="-122"/>
              </a:rPr>
              <a:t>x</a:t>
            </a:r>
            <a:r>
              <a:rPr lang="en-US" altLang="zh-CN" sz="1800" i="1" baseline="0">
                <a:ea typeface="宋体" panose="02010600030101010101" pitchFamily="2" charset="-122"/>
              </a:rPr>
              <a:t>(f)</a:t>
            </a:r>
            <a:r>
              <a:rPr lang="en-US" altLang="zh-CN" sz="1800" baseline="0">
                <a:ea typeface="宋体" panose="02010600030101010101" pitchFamily="2" charset="-122"/>
              </a:rPr>
              <a:t> represents the average power carried by </a:t>
            </a:r>
            <a:r>
              <a:rPr lang="en-US" altLang="zh-CN" sz="1800" i="1" baseline="0">
                <a:ea typeface="宋体" panose="02010600030101010101" pitchFamily="2" charset="-122"/>
              </a:rPr>
              <a:t>x(t)</a:t>
            </a:r>
          </a:p>
          <a:p>
            <a:pPr eaLnBrk="1" hangingPunct="1"/>
            <a:endParaRPr lang="en-US" altLang="zh-CN" baseline="0">
              <a:ea typeface="宋体" panose="02010600030101010101" pitchFamily="2" charset="-122"/>
            </a:endParaRPr>
          </a:p>
        </p:txBody>
      </p:sp>
      <p:pic>
        <p:nvPicPr>
          <p:cNvPr id="33799" name="Picture 20">
            <a:extLst>
              <a:ext uri="{FF2B5EF4-FFF2-40B4-BE49-F238E27FC236}">
                <a16:creationId xmlns:a16="http://schemas.microsoft.com/office/drawing/2014/main" id="{CCAAA9AC-77B4-2C66-4EE7-A4CF2A7431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810000"/>
            <a:ext cx="41910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818" name="直接连接符 18">
            <a:extLst>
              <a:ext uri="{FF2B5EF4-FFF2-40B4-BE49-F238E27FC236}">
                <a16:creationId xmlns:a16="http://schemas.microsoft.com/office/drawing/2014/main" id="{EA2F0D95-0AC1-7A14-79B6-BBE777825E74}"/>
              </a:ext>
            </a:extLst>
          </p:cNvPr>
          <p:cNvCxnSpPr>
            <a:cxnSpLocks noChangeShapeType="1"/>
          </p:cNvCxnSpPr>
          <p:nvPr/>
        </p:nvCxnSpPr>
        <p:spPr bwMode="auto">
          <a:xfrm>
            <a:off x="0" y="990600"/>
            <a:ext cx="914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34819" name="直接连接符 18">
            <a:extLst>
              <a:ext uri="{FF2B5EF4-FFF2-40B4-BE49-F238E27FC236}">
                <a16:creationId xmlns:a16="http://schemas.microsoft.com/office/drawing/2014/main" id="{C47D6D84-F695-9346-3319-3659B96EE100}"/>
              </a:ext>
            </a:extLst>
          </p:cNvPr>
          <p:cNvCxnSpPr>
            <a:cxnSpLocks noChangeShapeType="1"/>
          </p:cNvCxnSpPr>
          <p:nvPr/>
        </p:nvCxnSpPr>
        <p:spPr bwMode="auto">
          <a:xfrm>
            <a:off x="0" y="3733800"/>
            <a:ext cx="914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8" name="Rectangle 2">
            <a:extLst>
              <a:ext uri="{FF2B5EF4-FFF2-40B4-BE49-F238E27FC236}">
                <a16:creationId xmlns:a16="http://schemas.microsoft.com/office/drawing/2014/main" id="{EA80DE91-F35C-3331-1AF8-E2FDF05DE7C6}"/>
              </a:ext>
            </a:extLst>
          </p:cNvPr>
          <p:cNvSpPr txBox="1">
            <a:spLocks noChangeArrowheads="1"/>
          </p:cNvSpPr>
          <p:nvPr/>
        </p:nvSpPr>
        <p:spPr bwMode="auto">
          <a:xfrm>
            <a:off x="609600" y="152400"/>
            <a:ext cx="7848600" cy="762000"/>
          </a:xfrm>
          <a:prstGeom prst="rect">
            <a:avLst/>
          </a:prstGeom>
          <a:noFill/>
          <a:ln w="9525">
            <a:noFill/>
            <a:miter lim="800000"/>
            <a:headEnd/>
            <a:tailEnd/>
          </a:ln>
        </p:spPr>
        <p:txBody>
          <a:bodyPr anchor="ctr"/>
          <a:lstStyle/>
          <a:p>
            <a:pPr algn="ctr" eaLnBrk="1" hangingPunct="1">
              <a:defRPr/>
            </a:pPr>
            <a:r>
              <a:rPr lang="en-US" altLang="zh-CN" b="1" kern="0" baseline="0" dirty="0">
                <a:solidFill>
                  <a:schemeClr val="tx2"/>
                </a:solidFill>
                <a:latin typeface="+mj-lt"/>
                <a:ea typeface="宋体" pitchFamily="2" charset="-122"/>
                <a:cs typeface="+mj-cs"/>
              </a:rPr>
              <a:t>Example of Noise Spectrum</a:t>
            </a:r>
          </a:p>
        </p:txBody>
      </p:sp>
      <p:sp>
        <p:nvSpPr>
          <p:cNvPr id="34821" name="Rectangle 3">
            <a:extLst>
              <a:ext uri="{FF2B5EF4-FFF2-40B4-BE49-F238E27FC236}">
                <a16:creationId xmlns:a16="http://schemas.microsoft.com/office/drawing/2014/main" id="{AA4EC2F4-6891-9789-A0DF-12A1EAF8BD42}"/>
              </a:ext>
            </a:extLst>
          </p:cNvPr>
          <p:cNvSpPr txBox="1">
            <a:spLocks noChangeArrowheads="1"/>
          </p:cNvSpPr>
          <p:nvPr/>
        </p:nvSpPr>
        <p:spPr bwMode="auto">
          <a:xfrm>
            <a:off x="0" y="9906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800" baseline="0">
                <a:ea typeface="宋体" panose="02010600030101010101" pitchFamily="2" charset="-122"/>
              </a:rPr>
              <a:t>A resistor of value </a:t>
            </a:r>
            <a:r>
              <a:rPr lang="en-US" altLang="zh-CN" sz="1800" i="1" baseline="0">
                <a:ea typeface="宋体" panose="02010600030101010101" pitchFamily="2" charset="-122"/>
              </a:rPr>
              <a:t>R</a:t>
            </a:r>
            <a:r>
              <a:rPr lang="en-US" altLang="zh-CN" sz="1800" i="1" baseline="-25000">
                <a:ea typeface="宋体" panose="02010600030101010101" pitchFamily="2" charset="-122"/>
              </a:rPr>
              <a:t>1</a:t>
            </a:r>
            <a:r>
              <a:rPr lang="en-US" altLang="zh-CN" sz="1800" baseline="0">
                <a:ea typeface="宋体" panose="02010600030101010101" pitchFamily="2" charset="-122"/>
              </a:rPr>
              <a:t> generates a noise voltage whose </a:t>
            </a:r>
            <a:r>
              <a:rPr lang="en-US" altLang="zh-CN" sz="1800" baseline="0">
                <a:solidFill>
                  <a:srgbClr val="FF0000"/>
                </a:solidFill>
                <a:ea typeface="宋体" panose="02010600030101010101" pitchFamily="2" charset="-122"/>
              </a:rPr>
              <a:t>one-sided</a:t>
            </a:r>
            <a:r>
              <a:rPr lang="en-US" altLang="zh-CN" sz="1800" baseline="0">
                <a:ea typeface="宋体" panose="02010600030101010101" pitchFamily="2" charset="-122"/>
              </a:rPr>
              <a:t> PSD is given by</a:t>
            </a: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en-US"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p:txBody>
      </p:sp>
      <p:sp>
        <p:nvSpPr>
          <p:cNvPr id="34822" name="Rectangle 3">
            <a:extLst>
              <a:ext uri="{FF2B5EF4-FFF2-40B4-BE49-F238E27FC236}">
                <a16:creationId xmlns:a16="http://schemas.microsoft.com/office/drawing/2014/main" id="{A99A735B-1C07-AB27-5CFC-6D6EBB2368B8}"/>
              </a:ext>
            </a:extLst>
          </p:cNvPr>
          <p:cNvSpPr txBox="1">
            <a:spLocks noChangeArrowheads="1"/>
          </p:cNvSpPr>
          <p:nvPr/>
        </p:nvSpPr>
        <p:spPr bwMode="auto">
          <a:xfrm>
            <a:off x="0" y="1981200"/>
            <a:ext cx="9144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800" baseline="0">
                <a:ea typeface="宋体" panose="02010600030101010101" pitchFamily="2" charset="-122"/>
              </a:rPr>
              <a:t>where </a:t>
            </a:r>
            <a:r>
              <a:rPr lang="en-US" altLang="zh-CN" sz="1800" i="1" baseline="0">
                <a:ea typeface="宋体" panose="02010600030101010101" pitchFamily="2" charset="-122"/>
              </a:rPr>
              <a:t>k</a:t>
            </a:r>
            <a:r>
              <a:rPr lang="en-US" altLang="zh-CN" sz="1800" baseline="0">
                <a:ea typeface="宋体" panose="02010600030101010101" pitchFamily="2" charset="-122"/>
              </a:rPr>
              <a:t> = 1.38 × 10</a:t>
            </a:r>
            <a:r>
              <a:rPr lang="en-US" altLang="zh-CN" sz="1800">
                <a:ea typeface="宋体" panose="02010600030101010101" pitchFamily="2" charset="-122"/>
              </a:rPr>
              <a:t>-23</a:t>
            </a:r>
            <a:r>
              <a:rPr lang="en-US" altLang="zh-CN" sz="1800" baseline="0">
                <a:ea typeface="宋体" panose="02010600030101010101" pitchFamily="2" charset="-122"/>
              </a:rPr>
              <a:t> J/K denotes the Boltzmann constant and T the absolute temperature. Such a flat PSD is called “white” because, like white light, it contains all frequencies with equal power levels.</a:t>
            </a:r>
            <a:endParaRPr lang="zh-CN" altLang="zh-CN" sz="1800" baseline="0">
              <a:ea typeface="宋体" panose="02010600030101010101" pitchFamily="2" charset="-122"/>
            </a:endParaRPr>
          </a:p>
          <a:p>
            <a:pPr eaLnBrk="1" hangingPunct="1">
              <a:spcBef>
                <a:spcPct val="0"/>
              </a:spcBef>
              <a:buClrTx/>
              <a:buFontTx/>
              <a:buNone/>
            </a:pPr>
            <a:r>
              <a:rPr lang="en-US" altLang="zh-CN" sz="1800" baseline="0">
                <a:ea typeface="宋体" panose="02010600030101010101" pitchFamily="2" charset="-122"/>
              </a:rPr>
              <a:t>(a) What is the total average power carried by the noise voltage?</a:t>
            </a:r>
            <a:endParaRPr lang="zh-CN" altLang="zh-CN" sz="1800" baseline="0">
              <a:ea typeface="宋体" panose="02010600030101010101" pitchFamily="2" charset="-122"/>
            </a:endParaRPr>
          </a:p>
          <a:p>
            <a:pPr eaLnBrk="1" hangingPunct="1">
              <a:spcBef>
                <a:spcPct val="0"/>
              </a:spcBef>
              <a:buClrTx/>
              <a:buFontTx/>
              <a:buNone/>
            </a:pPr>
            <a:r>
              <a:rPr lang="en-US" altLang="zh-CN" sz="1800" baseline="0">
                <a:ea typeface="宋体" panose="02010600030101010101" pitchFamily="2" charset="-122"/>
              </a:rPr>
              <a:t>(b) What is the dimension of </a:t>
            </a:r>
            <a:r>
              <a:rPr lang="en-US" altLang="zh-CN" sz="1800" i="1" baseline="0">
                <a:ea typeface="宋体" panose="02010600030101010101" pitchFamily="2" charset="-122"/>
              </a:rPr>
              <a:t>S</a:t>
            </a:r>
            <a:r>
              <a:rPr lang="en-US" altLang="zh-CN" sz="1800" i="1" baseline="-25000">
                <a:ea typeface="宋体" panose="02010600030101010101" pitchFamily="2" charset="-122"/>
              </a:rPr>
              <a:t>v</a:t>
            </a:r>
            <a:r>
              <a:rPr lang="en-US" altLang="zh-CN" sz="1800" i="1" baseline="0">
                <a:ea typeface="宋体" panose="02010600030101010101" pitchFamily="2" charset="-122"/>
              </a:rPr>
              <a:t>(f)</a:t>
            </a:r>
            <a:r>
              <a:rPr lang="en-US" altLang="zh-CN" sz="1800" baseline="0">
                <a:ea typeface="宋体" panose="02010600030101010101" pitchFamily="2" charset="-122"/>
              </a:rPr>
              <a:t>?</a:t>
            </a:r>
            <a:endParaRPr lang="zh-CN" altLang="zh-CN" sz="1800" baseline="0">
              <a:ea typeface="宋体" panose="02010600030101010101" pitchFamily="2" charset="-122"/>
            </a:endParaRPr>
          </a:p>
          <a:p>
            <a:pPr eaLnBrk="1" hangingPunct="1">
              <a:spcBef>
                <a:spcPct val="0"/>
              </a:spcBef>
              <a:buClrTx/>
              <a:buFontTx/>
              <a:buNone/>
            </a:pPr>
            <a:r>
              <a:rPr lang="en-US" altLang="zh-CN" sz="1800" baseline="0">
                <a:ea typeface="宋体" panose="02010600030101010101" pitchFamily="2" charset="-122"/>
              </a:rPr>
              <a:t>(c) Calculate the noise voltage for a 50-</a:t>
            </a:r>
            <a:r>
              <a:rPr lang="el-GR" altLang="zh-CN" sz="1800" baseline="0">
                <a:ea typeface="宋体" panose="02010600030101010101" pitchFamily="2" charset="-122"/>
              </a:rPr>
              <a:t>Ω</a:t>
            </a:r>
            <a:r>
              <a:rPr lang="en-US" altLang="zh-CN" sz="1800" baseline="0">
                <a:ea typeface="宋体" panose="02010600030101010101" pitchFamily="2" charset="-122"/>
              </a:rPr>
              <a:t> resistor in 1 Hz at room temperature.</a:t>
            </a: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en-US"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p:txBody>
      </p:sp>
      <p:pic>
        <p:nvPicPr>
          <p:cNvPr id="34823" name="Picture 13">
            <a:extLst>
              <a:ext uri="{FF2B5EF4-FFF2-40B4-BE49-F238E27FC236}">
                <a16:creationId xmlns:a16="http://schemas.microsoft.com/office/drawing/2014/main" id="{2A34C1B3-4415-ED35-648D-B909B325A0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447800"/>
            <a:ext cx="20574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4" name="Rectangle 3">
            <a:extLst>
              <a:ext uri="{FF2B5EF4-FFF2-40B4-BE49-F238E27FC236}">
                <a16:creationId xmlns:a16="http://schemas.microsoft.com/office/drawing/2014/main" id="{23380830-10B2-7942-210C-300A0CAA11C2}"/>
              </a:ext>
            </a:extLst>
          </p:cNvPr>
          <p:cNvSpPr txBox="1">
            <a:spLocks noChangeArrowheads="1"/>
          </p:cNvSpPr>
          <p:nvPr/>
        </p:nvSpPr>
        <p:spPr bwMode="auto">
          <a:xfrm>
            <a:off x="0" y="37338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(a) The area under </a:t>
            </a:r>
            <a:r>
              <a:rPr lang="en-US" altLang="zh-CN" sz="1600" i="1" baseline="0">
                <a:ea typeface="宋体" panose="02010600030101010101" pitchFamily="2" charset="-122"/>
              </a:rPr>
              <a:t>S</a:t>
            </a:r>
            <a:r>
              <a:rPr lang="en-US" altLang="zh-CN" sz="1600" i="1" baseline="-25000">
                <a:ea typeface="宋体" panose="02010600030101010101" pitchFamily="2" charset="-122"/>
              </a:rPr>
              <a:t>v</a:t>
            </a:r>
            <a:r>
              <a:rPr lang="en-US" altLang="zh-CN" sz="1600" i="1" baseline="0">
                <a:ea typeface="宋体" panose="02010600030101010101" pitchFamily="2" charset="-122"/>
              </a:rPr>
              <a:t>(f)</a:t>
            </a:r>
            <a:r>
              <a:rPr lang="en-US" altLang="zh-CN" sz="1600" baseline="0">
                <a:ea typeface="宋体" panose="02010600030101010101" pitchFamily="2" charset="-122"/>
              </a:rPr>
              <a:t> appears to be infinite, an implausible result because the resistor noise arises from the finite ambient heat. In reality, </a:t>
            </a:r>
            <a:r>
              <a:rPr lang="en-US" altLang="zh-CN" sz="1600" i="1" baseline="0">
                <a:ea typeface="宋体" panose="02010600030101010101" pitchFamily="2" charset="-122"/>
              </a:rPr>
              <a:t>S</a:t>
            </a:r>
            <a:r>
              <a:rPr lang="en-US" altLang="zh-CN" sz="1600" i="1" baseline="-25000">
                <a:ea typeface="宋体" panose="02010600030101010101" pitchFamily="2" charset="-122"/>
              </a:rPr>
              <a:t>v</a:t>
            </a:r>
            <a:r>
              <a:rPr lang="en-US" altLang="zh-CN" sz="1600" i="1" baseline="0">
                <a:ea typeface="宋体" panose="02010600030101010101" pitchFamily="2" charset="-122"/>
              </a:rPr>
              <a:t>(f)</a:t>
            </a:r>
            <a:r>
              <a:rPr lang="en-US" altLang="zh-CN" sz="1600" baseline="0">
                <a:ea typeface="宋体" panose="02010600030101010101" pitchFamily="2" charset="-122"/>
              </a:rPr>
              <a:t> begins to fall at </a:t>
            </a:r>
            <a:r>
              <a:rPr lang="en-US" altLang="zh-CN" sz="1600" i="1" baseline="0">
                <a:ea typeface="宋体" panose="02010600030101010101" pitchFamily="2" charset="-122"/>
              </a:rPr>
              <a:t>f</a:t>
            </a:r>
            <a:r>
              <a:rPr lang="en-US" altLang="zh-CN" sz="1600" baseline="0">
                <a:ea typeface="宋体" panose="02010600030101010101" pitchFamily="2" charset="-122"/>
              </a:rPr>
              <a:t> &gt; 1 THz, exhibiting a finite total energy, i.e., thermal noise is not quite white.</a:t>
            </a: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en-US"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34825" name="Rectangle 3">
            <a:extLst>
              <a:ext uri="{FF2B5EF4-FFF2-40B4-BE49-F238E27FC236}">
                <a16:creationId xmlns:a16="http://schemas.microsoft.com/office/drawing/2014/main" id="{D1FBCC57-E36C-98C5-B0E1-4C5C6BB4A066}"/>
              </a:ext>
            </a:extLst>
          </p:cNvPr>
          <p:cNvSpPr txBox="1">
            <a:spLocks noChangeArrowheads="1"/>
          </p:cNvSpPr>
          <p:nvPr/>
        </p:nvSpPr>
        <p:spPr bwMode="auto">
          <a:xfrm>
            <a:off x="0" y="45720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(b) The dimension of </a:t>
            </a:r>
            <a:r>
              <a:rPr lang="en-US" altLang="zh-CN" sz="1600" i="1" baseline="0">
                <a:ea typeface="宋体" panose="02010600030101010101" pitchFamily="2" charset="-122"/>
              </a:rPr>
              <a:t>S</a:t>
            </a:r>
            <a:r>
              <a:rPr lang="en-US" altLang="zh-CN" sz="1600" i="1" baseline="-25000">
                <a:ea typeface="宋体" panose="02010600030101010101" pitchFamily="2" charset="-122"/>
              </a:rPr>
              <a:t>v</a:t>
            </a:r>
            <a:r>
              <a:rPr lang="en-US" altLang="zh-CN" sz="1600" i="1" baseline="0">
                <a:ea typeface="宋体" panose="02010600030101010101" pitchFamily="2" charset="-122"/>
              </a:rPr>
              <a:t>(f)</a:t>
            </a:r>
            <a:r>
              <a:rPr lang="en-US" altLang="zh-CN" sz="1600" baseline="0">
                <a:ea typeface="宋体" panose="02010600030101010101" pitchFamily="2" charset="-122"/>
              </a:rPr>
              <a:t> is voltage squared per unit bandwidth (V</a:t>
            </a:r>
            <a:r>
              <a:rPr lang="en-US" altLang="zh-CN" sz="1600">
                <a:ea typeface="宋体" panose="02010600030101010101" pitchFamily="2" charset="-122"/>
              </a:rPr>
              <a:t>2</a:t>
            </a:r>
            <a:r>
              <a:rPr lang="en-US" altLang="zh-CN" sz="1600" baseline="0">
                <a:ea typeface="宋体" panose="02010600030101010101" pitchFamily="2" charset="-122"/>
              </a:rPr>
              <a:t>/Hz)</a:t>
            </a: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en-US"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34826" name="Rectangle 3">
            <a:extLst>
              <a:ext uri="{FF2B5EF4-FFF2-40B4-BE49-F238E27FC236}">
                <a16:creationId xmlns:a16="http://schemas.microsoft.com/office/drawing/2014/main" id="{0D2476C1-BD7D-F10D-9A2E-94442C15A9D5}"/>
              </a:ext>
            </a:extLst>
          </p:cNvPr>
          <p:cNvSpPr txBox="1">
            <a:spLocks noChangeArrowheads="1"/>
          </p:cNvSpPr>
          <p:nvPr/>
        </p:nvSpPr>
        <p:spPr bwMode="auto">
          <a:xfrm>
            <a:off x="0" y="49530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(c) For a 50-</a:t>
            </a:r>
            <a:r>
              <a:rPr lang="el-GR" altLang="zh-CN" sz="1600" baseline="0">
                <a:ea typeface="宋体" panose="02010600030101010101" pitchFamily="2" charset="-122"/>
              </a:rPr>
              <a:t>Ω</a:t>
            </a:r>
            <a:r>
              <a:rPr lang="en-US" altLang="zh-CN" sz="1600" baseline="0">
                <a:ea typeface="宋体" panose="02010600030101010101" pitchFamily="2" charset="-122"/>
              </a:rPr>
              <a:t> resistor at </a:t>
            </a:r>
            <a:r>
              <a:rPr lang="en-US" altLang="zh-CN" sz="1600" i="1" baseline="0">
                <a:ea typeface="宋体" panose="02010600030101010101" pitchFamily="2" charset="-122"/>
              </a:rPr>
              <a:t>T</a:t>
            </a:r>
            <a:r>
              <a:rPr lang="en-US" altLang="zh-CN" sz="1600" baseline="0">
                <a:ea typeface="宋体" panose="02010600030101010101" pitchFamily="2" charset="-122"/>
              </a:rPr>
              <a:t> = 300 K</a:t>
            </a: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en-US"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pic>
        <p:nvPicPr>
          <p:cNvPr id="34827" name="Picture 14">
            <a:extLst>
              <a:ext uri="{FF2B5EF4-FFF2-40B4-BE49-F238E27FC236}">
                <a16:creationId xmlns:a16="http://schemas.microsoft.com/office/drawing/2014/main" id="{62D31AC8-F0BE-FC46-EDA9-494464BD5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5410200"/>
            <a:ext cx="297656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8" name="Picture 15">
            <a:extLst>
              <a:ext uri="{FF2B5EF4-FFF2-40B4-BE49-F238E27FC236}">
                <a16:creationId xmlns:a16="http://schemas.microsoft.com/office/drawing/2014/main" id="{42602E94-34FF-0A0D-2AE9-92280800A3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2750" y="5867400"/>
            <a:ext cx="26860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a:extLst>
              <a:ext uri="{FF2B5EF4-FFF2-40B4-BE49-F238E27FC236}">
                <a16:creationId xmlns:a16="http://schemas.microsoft.com/office/drawing/2014/main" id="{0665D4B5-B5FF-3839-8265-B0C886F1CA0E}"/>
              </a:ext>
            </a:extLst>
          </p:cNvPr>
          <p:cNvSpPr>
            <a:spLocks noChangeArrowheads="1"/>
          </p:cNvSpPr>
          <p:nvPr/>
        </p:nvSpPr>
        <p:spPr bwMode="auto">
          <a:xfrm>
            <a:off x="30163" y="3819525"/>
            <a:ext cx="9164637" cy="26479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GB" altLang="en-US" sz="2400" b="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B528437-6681-C253-95F7-9974A0AC25F8}"/>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Effect of Transfer Function on Noise/ Device Noise</a:t>
            </a:r>
          </a:p>
        </p:txBody>
      </p:sp>
      <p:pic>
        <p:nvPicPr>
          <p:cNvPr id="36867" name="Picture 2">
            <a:extLst>
              <a:ext uri="{FF2B5EF4-FFF2-40B4-BE49-F238E27FC236}">
                <a16:creationId xmlns:a16="http://schemas.microsoft.com/office/drawing/2014/main" id="{AD4C3225-6B00-76AB-70F6-FBCE2E81AA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113" y="990600"/>
            <a:ext cx="613568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Rectangle 3">
            <a:extLst>
              <a:ext uri="{FF2B5EF4-FFF2-40B4-BE49-F238E27FC236}">
                <a16:creationId xmlns:a16="http://schemas.microsoft.com/office/drawing/2014/main" id="{C68E84B9-D1B2-DD7E-BBD5-B8398C50CAE2}"/>
              </a:ext>
            </a:extLst>
          </p:cNvPr>
          <p:cNvSpPr txBox="1">
            <a:spLocks noChangeArrowheads="1"/>
          </p:cNvSpPr>
          <p:nvPr/>
        </p:nvSpPr>
        <p:spPr bwMode="auto">
          <a:xfrm>
            <a:off x="0" y="2971800"/>
            <a:ext cx="9144000" cy="762000"/>
          </a:xfrm>
          <a:prstGeom prst="rect">
            <a:avLst/>
          </a:prstGeom>
          <a:noFill/>
          <a:ln w="12700"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zh-CN" sz="1800" baseline="0">
                <a:ea typeface="宋体" panose="02010600030101010101" pitchFamily="2" charset="-122"/>
              </a:rPr>
              <a:t>Define PSD to allow many of the frequency-domain operations used with deterministic signals to be applied to random signals as well.</a:t>
            </a:r>
          </a:p>
          <a:p>
            <a:pPr eaLnBrk="1" hangingPunct="1"/>
            <a:endParaRPr lang="en-US" altLang="zh-CN" baseline="0">
              <a:ea typeface="宋体" panose="02010600030101010101" pitchFamily="2" charset="-122"/>
            </a:endParaRPr>
          </a:p>
        </p:txBody>
      </p:sp>
      <p:sp>
        <p:nvSpPr>
          <p:cNvPr id="36869" name="Rectangle 3">
            <a:extLst>
              <a:ext uri="{FF2B5EF4-FFF2-40B4-BE49-F238E27FC236}">
                <a16:creationId xmlns:a16="http://schemas.microsoft.com/office/drawing/2014/main" id="{26243589-9E10-E429-5CA1-6A0E1B76A3CF}"/>
              </a:ext>
            </a:extLst>
          </p:cNvPr>
          <p:cNvSpPr txBox="1">
            <a:spLocks noChangeArrowheads="1"/>
          </p:cNvSpPr>
          <p:nvPr/>
        </p:nvSpPr>
        <p:spPr bwMode="auto">
          <a:xfrm>
            <a:off x="0" y="5486400"/>
            <a:ext cx="9144000" cy="990600"/>
          </a:xfrm>
          <a:prstGeom prst="rect">
            <a:avLst/>
          </a:prstGeom>
          <a:noFill/>
          <a:ln w="12700"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zh-CN" sz="1800" baseline="0">
                <a:ea typeface="宋体" panose="02010600030101010101" pitchFamily="2" charset="-122"/>
              </a:rPr>
              <a:t>Noise can be modeled by a series voltage source or a parallel current source</a:t>
            </a:r>
          </a:p>
          <a:p>
            <a:pPr eaLnBrk="1" hangingPunct="1"/>
            <a:r>
              <a:rPr lang="en-US" altLang="zh-CN" sz="1800" baseline="0">
                <a:ea typeface="宋体" panose="02010600030101010101" pitchFamily="2" charset="-122"/>
              </a:rPr>
              <a:t>Polarity of the sources is unimportant but must be kept same throughout the calculations</a:t>
            </a:r>
          </a:p>
          <a:p>
            <a:pPr eaLnBrk="1" hangingPunct="1"/>
            <a:endParaRPr lang="en-US" altLang="zh-CN" baseline="0">
              <a:ea typeface="宋体" panose="02010600030101010101" pitchFamily="2" charset="-122"/>
            </a:endParaRPr>
          </a:p>
        </p:txBody>
      </p:sp>
      <p:pic>
        <p:nvPicPr>
          <p:cNvPr id="36870" name="Picture 13">
            <a:extLst>
              <a:ext uri="{FF2B5EF4-FFF2-40B4-BE49-F238E27FC236}">
                <a16:creationId xmlns:a16="http://schemas.microsoft.com/office/drawing/2014/main" id="{94088BD3-6476-0BF1-91DC-09FE926E96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886200"/>
            <a:ext cx="392747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8">
            <a:extLst>
              <a:ext uri="{FF2B5EF4-FFF2-40B4-BE49-F238E27FC236}">
                <a16:creationId xmlns:a16="http://schemas.microsoft.com/office/drawing/2014/main" id="{3AD4D5CF-D16D-EF7B-7E53-4BCE2C6F9D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362200"/>
            <a:ext cx="31242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3E87075-CB01-1627-BD8F-E7A4A566B148}"/>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dBm Used at Interfaces Without Power Transfer</a:t>
            </a:r>
          </a:p>
        </p:txBody>
      </p:sp>
      <p:sp>
        <p:nvSpPr>
          <p:cNvPr id="7171" name="Rectangle 3">
            <a:extLst>
              <a:ext uri="{FF2B5EF4-FFF2-40B4-BE49-F238E27FC236}">
                <a16:creationId xmlns:a16="http://schemas.microsoft.com/office/drawing/2014/main" id="{30EAA709-D36E-725D-7C3E-DCF7EF9B59AA}"/>
              </a:ext>
            </a:extLst>
          </p:cNvPr>
          <p:cNvSpPr>
            <a:spLocks noGrp="1" noChangeArrowheads="1"/>
          </p:cNvSpPr>
          <p:nvPr>
            <p:ph type="body" idx="4294967295"/>
          </p:nvPr>
        </p:nvSpPr>
        <p:spPr>
          <a:xfrm>
            <a:off x="0" y="4343400"/>
            <a:ext cx="9144000" cy="1371600"/>
          </a:xfrm>
        </p:spPr>
        <p:txBody>
          <a:bodyPr/>
          <a:lstStyle/>
          <a:p>
            <a:pPr eaLnBrk="1" hangingPunct="1"/>
            <a:r>
              <a:rPr lang="en-US" altLang="zh-CN" sz="1800">
                <a:ea typeface="宋体" panose="02010600030101010101" pitchFamily="2" charset="-122"/>
              </a:rPr>
              <a:t>dBm can be used at interfaces that do not necessarily entail power transfer</a:t>
            </a:r>
          </a:p>
          <a:p>
            <a:pPr eaLnBrk="1" hangingPunct="1"/>
            <a:r>
              <a:rPr lang="en-US" altLang="zh-CN" sz="1800">
                <a:ea typeface="宋体" panose="02010600030101010101" pitchFamily="2" charset="-122"/>
              </a:rPr>
              <a:t>We mentally attach an ideal voltage buffer to node </a:t>
            </a:r>
            <a:r>
              <a:rPr lang="en-US" altLang="zh-CN" sz="1800" i="1">
                <a:ea typeface="宋体" panose="02010600030101010101" pitchFamily="2" charset="-122"/>
              </a:rPr>
              <a:t>X</a:t>
            </a:r>
            <a:r>
              <a:rPr lang="en-US" altLang="zh-CN" sz="1800">
                <a:ea typeface="宋体" panose="02010600030101010101" pitchFamily="2" charset="-122"/>
              </a:rPr>
              <a:t> and drive a 50-</a:t>
            </a:r>
            <a:r>
              <a:rPr lang="el-GR" altLang="zh-CN" sz="1800"/>
              <a:t>Ω</a:t>
            </a:r>
            <a:r>
              <a:rPr lang="en-US" altLang="zh-CN" sz="1800">
                <a:ea typeface="宋体" panose="02010600030101010101" pitchFamily="2" charset="-122"/>
              </a:rPr>
              <a:t> load. We then say that the signal at node </a:t>
            </a:r>
            <a:r>
              <a:rPr lang="en-US" altLang="zh-CN" sz="1800" i="1">
                <a:ea typeface="宋体" panose="02010600030101010101" pitchFamily="2" charset="-122"/>
              </a:rPr>
              <a:t>X</a:t>
            </a:r>
            <a:r>
              <a:rPr lang="en-US" altLang="zh-CN" sz="1800">
                <a:ea typeface="宋体" panose="02010600030101010101" pitchFamily="2" charset="-122"/>
              </a:rPr>
              <a:t> has a level of 0 dBm, tacitly meaning that </a:t>
            </a:r>
            <a:r>
              <a:rPr lang="en-US" altLang="zh-CN" sz="1800" i="1">
                <a:ea typeface="宋体" panose="02010600030101010101" pitchFamily="2" charset="-122"/>
              </a:rPr>
              <a:t>if </a:t>
            </a:r>
            <a:r>
              <a:rPr lang="en-US" altLang="zh-CN" sz="1800">
                <a:ea typeface="宋体" panose="02010600030101010101" pitchFamily="2" charset="-122"/>
              </a:rPr>
              <a:t>this signal were applied to a 50-</a:t>
            </a:r>
            <a:r>
              <a:rPr lang="el-GR" altLang="zh-CN" sz="1800"/>
              <a:t>Ω</a:t>
            </a:r>
            <a:r>
              <a:rPr lang="en-US" altLang="zh-CN" sz="1800">
                <a:ea typeface="宋体" panose="02010600030101010101" pitchFamily="2" charset="-122"/>
              </a:rPr>
              <a:t> load, </a:t>
            </a:r>
            <a:r>
              <a:rPr lang="en-US" altLang="zh-CN" sz="1800" i="1">
                <a:ea typeface="宋体" panose="02010600030101010101" pitchFamily="2" charset="-122"/>
              </a:rPr>
              <a:t>then</a:t>
            </a:r>
            <a:r>
              <a:rPr lang="en-US" altLang="zh-CN" sz="1800">
                <a:ea typeface="宋体" panose="02010600030101010101" pitchFamily="2" charset="-122"/>
              </a:rPr>
              <a:t> it would deliver 1 mW.</a:t>
            </a:r>
            <a:endParaRPr lang="zh-CN" altLang="zh-CN" sz="1800">
              <a:ea typeface="宋体" panose="02010600030101010101" pitchFamily="2" charset="-122"/>
            </a:endParaRPr>
          </a:p>
          <a:p>
            <a:pPr eaLnBrk="1" hangingPunct="1"/>
            <a:endParaRPr lang="en-US" altLang="zh-CN" sz="1800" i="1">
              <a:ea typeface="宋体" panose="02010600030101010101" pitchFamily="2" charset="-122"/>
            </a:endParaRPr>
          </a:p>
        </p:txBody>
      </p:sp>
      <p:pic>
        <p:nvPicPr>
          <p:cNvPr id="7172" name="Picture 2">
            <a:extLst>
              <a:ext uri="{FF2B5EF4-FFF2-40B4-BE49-F238E27FC236}">
                <a16:creationId xmlns:a16="http://schemas.microsoft.com/office/drawing/2014/main" id="{C59F237A-AEF2-C443-39F5-5C461281A9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28800"/>
            <a:ext cx="8128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890" name="直接连接符 18">
            <a:extLst>
              <a:ext uri="{FF2B5EF4-FFF2-40B4-BE49-F238E27FC236}">
                <a16:creationId xmlns:a16="http://schemas.microsoft.com/office/drawing/2014/main" id="{7221C0CC-CF9C-D9D3-5885-3EAB3EE94D2C}"/>
              </a:ext>
            </a:extLst>
          </p:cNvPr>
          <p:cNvCxnSpPr>
            <a:cxnSpLocks noChangeShapeType="1"/>
          </p:cNvCxnSpPr>
          <p:nvPr/>
        </p:nvCxnSpPr>
        <p:spPr bwMode="auto">
          <a:xfrm>
            <a:off x="0" y="990600"/>
            <a:ext cx="914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37891" name="直接连接符 18">
            <a:extLst>
              <a:ext uri="{FF2B5EF4-FFF2-40B4-BE49-F238E27FC236}">
                <a16:creationId xmlns:a16="http://schemas.microsoft.com/office/drawing/2014/main" id="{46045A81-6129-A443-989C-B6FB0A1E8718}"/>
              </a:ext>
            </a:extLst>
          </p:cNvPr>
          <p:cNvCxnSpPr>
            <a:cxnSpLocks noChangeShapeType="1"/>
          </p:cNvCxnSpPr>
          <p:nvPr/>
        </p:nvCxnSpPr>
        <p:spPr bwMode="auto">
          <a:xfrm>
            <a:off x="0" y="1600200"/>
            <a:ext cx="914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8" name="Rectangle 2">
            <a:extLst>
              <a:ext uri="{FF2B5EF4-FFF2-40B4-BE49-F238E27FC236}">
                <a16:creationId xmlns:a16="http://schemas.microsoft.com/office/drawing/2014/main" id="{792C2803-566D-DBE0-D8C0-50B7E97EFAE3}"/>
              </a:ext>
            </a:extLst>
          </p:cNvPr>
          <p:cNvSpPr txBox="1">
            <a:spLocks noChangeArrowheads="1"/>
          </p:cNvSpPr>
          <p:nvPr/>
        </p:nvSpPr>
        <p:spPr bwMode="auto">
          <a:xfrm>
            <a:off x="609600" y="152400"/>
            <a:ext cx="7848600" cy="762000"/>
          </a:xfrm>
          <a:prstGeom prst="rect">
            <a:avLst/>
          </a:prstGeom>
          <a:noFill/>
          <a:ln w="9525">
            <a:noFill/>
            <a:miter lim="800000"/>
            <a:headEnd/>
            <a:tailEnd/>
          </a:ln>
        </p:spPr>
        <p:txBody>
          <a:bodyPr anchor="ctr"/>
          <a:lstStyle/>
          <a:p>
            <a:pPr algn="ctr" eaLnBrk="1" hangingPunct="1">
              <a:defRPr/>
            </a:pPr>
            <a:r>
              <a:rPr lang="en-US" altLang="zh-CN" b="1" kern="0" baseline="0" dirty="0">
                <a:solidFill>
                  <a:schemeClr val="tx2"/>
                </a:solidFill>
                <a:latin typeface="+mj-lt"/>
                <a:ea typeface="宋体" pitchFamily="2" charset="-122"/>
                <a:cs typeface="+mj-cs"/>
              </a:rPr>
              <a:t>Example of Device Noise</a:t>
            </a:r>
          </a:p>
        </p:txBody>
      </p:sp>
      <p:sp>
        <p:nvSpPr>
          <p:cNvPr id="37893" name="Rectangle 3">
            <a:extLst>
              <a:ext uri="{FF2B5EF4-FFF2-40B4-BE49-F238E27FC236}">
                <a16:creationId xmlns:a16="http://schemas.microsoft.com/office/drawing/2014/main" id="{2F74ADA3-19EA-816D-2C7F-965A04C80FB8}"/>
              </a:ext>
            </a:extLst>
          </p:cNvPr>
          <p:cNvSpPr txBox="1">
            <a:spLocks noChangeArrowheads="1"/>
          </p:cNvSpPr>
          <p:nvPr/>
        </p:nvSpPr>
        <p:spPr bwMode="auto">
          <a:xfrm>
            <a:off x="0" y="99060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800" baseline="0">
                <a:ea typeface="宋体" panose="02010600030101010101" pitchFamily="2" charset="-122"/>
              </a:rPr>
              <a:t>Sketch the PSD of the noise voltage measured across the parallel RLC tank depicted in figure below.</a:t>
            </a: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en-US"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p:txBody>
      </p:sp>
      <p:pic>
        <p:nvPicPr>
          <p:cNvPr id="37894" name="Picture 8">
            <a:extLst>
              <a:ext uri="{FF2B5EF4-FFF2-40B4-BE49-F238E27FC236}">
                <a16:creationId xmlns:a16="http://schemas.microsoft.com/office/drawing/2014/main" id="{52DF8848-5D5E-901E-0AD2-01E638D63A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68463"/>
            <a:ext cx="8839200" cy="195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Rectangle 3">
            <a:extLst>
              <a:ext uri="{FF2B5EF4-FFF2-40B4-BE49-F238E27FC236}">
                <a16:creationId xmlns:a16="http://schemas.microsoft.com/office/drawing/2014/main" id="{979BA4BC-9E0C-DAD5-5E4F-F0422450A3E7}"/>
              </a:ext>
            </a:extLst>
          </p:cNvPr>
          <p:cNvSpPr txBox="1">
            <a:spLocks noChangeArrowheads="1"/>
          </p:cNvSpPr>
          <p:nvPr/>
        </p:nvSpPr>
        <p:spPr bwMode="auto">
          <a:xfrm>
            <a:off x="0" y="39624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Modeling the noise of </a:t>
            </a:r>
            <a:r>
              <a:rPr lang="en-US" altLang="zh-CN" sz="1600" i="1" baseline="0">
                <a:ea typeface="宋体" panose="02010600030101010101" pitchFamily="2" charset="-122"/>
              </a:rPr>
              <a:t>R</a:t>
            </a:r>
            <a:r>
              <a:rPr lang="en-US" altLang="zh-CN" sz="1600" i="1" baseline="-25000">
                <a:ea typeface="宋体" panose="02010600030101010101" pitchFamily="2" charset="-122"/>
              </a:rPr>
              <a:t>1</a:t>
            </a:r>
            <a:r>
              <a:rPr lang="en-US" altLang="zh-CN" sz="1600" baseline="0">
                <a:ea typeface="宋体" panose="02010600030101010101" pitchFamily="2" charset="-122"/>
              </a:rPr>
              <a:t> by a current source and noting that the transfer function </a:t>
            </a:r>
            <a:r>
              <a:rPr lang="en-US" altLang="zh-CN" sz="1600" i="1" baseline="0">
                <a:ea typeface="宋体" panose="02010600030101010101" pitchFamily="2" charset="-122"/>
              </a:rPr>
              <a:t>V</a:t>
            </a:r>
            <a:r>
              <a:rPr lang="en-US" altLang="zh-CN" sz="1600" i="1" baseline="-25000">
                <a:ea typeface="宋体" panose="02010600030101010101" pitchFamily="2" charset="-122"/>
              </a:rPr>
              <a:t>n</a:t>
            </a:r>
            <a:r>
              <a:rPr lang="en-US" altLang="zh-CN" sz="1600" i="1" baseline="0">
                <a:ea typeface="宋体" panose="02010600030101010101" pitchFamily="2" charset="-122"/>
              </a:rPr>
              <a:t>/I</a:t>
            </a:r>
            <a:r>
              <a:rPr lang="en-US" altLang="zh-CN" sz="1600" i="1" baseline="-25000">
                <a:ea typeface="宋体" panose="02010600030101010101" pitchFamily="2" charset="-122"/>
              </a:rPr>
              <a:t>n1</a:t>
            </a:r>
            <a:r>
              <a:rPr lang="en-US" altLang="zh-CN" sz="1600" baseline="0">
                <a:ea typeface="宋体" panose="02010600030101010101" pitchFamily="2" charset="-122"/>
              </a:rPr>
              <a:t> is, in fact, equal to the impedance of the tank, </a:t>
            </a:r>
            <a:r>
              <a:rPr lang="en-US" altLang="zh-CN" sz="1600" i="1" baseline="0">
                <a:ea typeface="宋体" panose="02010600030101010101" pitchFamily="2" charset="-122"/>
              </a:rPr>
              <a:t>Z</a:t>
            </a:r>
            <a:r>
              <a:rPr lang="en-US" altLang="zh-CN" sz="1600" i="1" baseline="-25000">
                <a:ea typeface="宋体" panose="02010600030101010101" pitchFamily="2" charset="-122"/>
              </a:rPr>
              <a:t>T</a:t>
            </a:r>
            <a:r>
              <a:rPr lang="en-US" altLang="zh-CN" sz="1600" baseline="0">
                <a:ea typeface="宋体" panose="02010600030101010101" pitchFamily="2" charset="-122"/>
              </a:rPr>
              <a:t> , we write</a:t>
            </a: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en-US"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37896" name="Rectangle 3">
            <a:extLst>
              <a:ext uri="{FF2B5EF4-FFF2-40B4-BE49-F238E27FC236}">
                <a16:creationId xmlns:a16="http://schemas.microsoft.com/office/drawing/2014/main" id="{2AB296DE-1DF7-4317-F23E-B1674EB2130B}"/>
              </a:ext>
            </a:extLst>
          </p:cNvPr>
          <p:cNvSpPr txBox="1">
            <a:spLocks noChangeArrowheads="1"/>
          </p:cNvSpPr>
          <p:nvPr/>
        </p:nvSpPr>
        <p:spPr bwMode="auto">
          <a:xfrm>
            <a:off x="0" y="53340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At </a:t>
            </a:r>
            <a:r>
              <a:rPr lang="en-US" altLang="zh-CN" sz="1600" i="1" baseline="0">
                <a:ea typeface="宋体" panose="02010600030101010101" pitchFamily="2" charset="-122"/>
              </a:rPr>
              <a:t>f</a:t>
            </a:r>
            <a:r>
              <a:rPr lang="en-US" altLang="zh-CN" sz="1600" i="1" baseline="-25000">
                <a:ea typeface="宋体" panose="02010600030101010101" pitchFamily="2" charset="-122"/>
              </a:rPr>
              <a:t>0</a:t>
            </a:r>
            <a:r>
              <a:rPr lang="en-US" altLang="zh-CN" sz="1600" baseline="0">
                <a:ea typeface="宋体" panose="02010600030101010101" pitchFamily="2" charset="-122"/>
              </a:rPr>
              <a:t>, </a:t>
            </a:r>
            <a:r>
              <a:rPr lang="en-US" altLang="zh-CN" sz="1600" i="1" baseline="0">
                <a:ea typeface="宋体" panose="02010600030101010101" pitchFamily="2" charset="-122"/>
              </a:rPr>
              <a:t>L</a:t>
            </a:r>
            <a:r>
              <a:rPr lang="en-US" altLang="zh-CN" sz="1600" i="1" baseline="-25000">
                <a:ea typeface="宋体" panose="02010600030101010101" pitchFamily="2" charset="-122"/>
              </a:rPr>
              <a:t>1</a:t>
            </a:r>
            <a:r>
              <a:rPr lang="en-US" altLang="zh-CN" sz="1600" baseline="0">
                <a:ea typeface="宋体" panose="02010600030101010101" pitchFamily="2" charset="-122"/>
              </a:rPr>
              <a:t> and </a:t>
            </a:r>
            <a:r>
              <a:rPr lang="en-US" altLang="zh-CN" sz="1600" i="1" baseline="0">
                <a:ea typeface="宋体" panose="02010600030101010101" pitchFamily="2" charset="-122"/>
              </a:rPr>
              <a:t>C</a:t>
            </a:r>
            <a:r>
              <a:rPr lang="en-US" altLang="zh-CN" sz="1600" i="1" baseline="-25000">
                <a:ea typeface="宋体" panose="02010600030101010101" pitchFamily="2" charset="-122"/>
              </a:rPr>
              <a:t>1</a:t>
            </a:r>
            <a:r>
              <a:rPr lang="en-US" altLang="zh-CN" sz="1600" baseline="0">
                <a:ea typeface="宋体" panose="02010600030101010101" pitchFamily="2" charset="-122"/>
              </a:rPr>
              <a:t> resonate, reducing the circuit to only </a:t>
            </a:r>
            <a:r>
              <a:rPr lang="en-US" altLang="zh-CN" sz="1600" i="1" baseline="0">
                <a:ea typeface="宋体" panose="02010600030101010101" pitchFamily="2" charset="-122"/>
              </a:rPr>
              <a:t>R</a:t>
            </a:r>
            <a:r>
              <a:rPr lang="en-US" altLang="zh-CN" sz="1600" i="1" baseline="-25000">
                <a:ea typeface="宋体" panose="02010600030101010101" pitchFamily="2" charset="-122"/>
              </a:rPr>
              <a:t>1</a:t>
            </a:r>
            <a:r>
              <a:rPr lang="en-US" altLang="zh-CN" sz="1600" baseline="0">
                <a:ea typeface="宋体" panose="02010600030101010101" pitchFamily="2" charset="-122"/>
              </a:rPr>
              <a:t>. Thus, the output noise at </a:t>
            </a:r>
            <a:r>
              <a:rPr lang="en-US" altLang="zh-CN" sz="1600" i="1" baseline="0">
                <a:ea typeface="宋体" panose="02010600030101010101" pitchFamily="2" charset="-122"/>
              </a:rPr>
              <a:t>f</a:t>
            </a:r>
            <a:r>
              <a:rPr lang="en-US" altLang="zh-CN" sz="1600" i="1" baseline="-25000">
                <a:ea typeface="宋体" panose="02010600030101010101" pitchFamily="2" charset="-122"/>
              </a:rPr>
              <a:t>0</a:t>
            </a:r>
            <a:endParaRPr lang="zh-CN" altLang="zh-CN" sz="1600" i="1" baseline="-25000">
              <a:ea typeface="宋体" panose="02010600030101010101" pitchFamily="2" charset="-122"/>
            </a:endParaRPr>
          </a:p>
          <a:p>
            <a:pPr eaLnBrk="1" hangingPunct="1">
              <a:spcBef>
                <a:spcPct val="0"/>
              </a:spcBef>
              <a:buClrTx/>
              <a:buFontTx/>
              <a:buNone/>
            </a:pPr>
            <a:r>
              <a:rPr lang="en-US" altLang="zh-CN" sz="1600" baseline="0">
                <a:ea typeface="宋体" panose="02010600030101010101" pitchFamily="2" charset="-122"/>
              </a:rPr>
              <a:t>is simply equal to 4</a:t>
            </a:r>
            <a:r>
              <a:rPr lang="en-US" altLang="zh-CN" sz="1600" i="1" baseline="0">
                <a:ea typeface="宋体" panose="02010600030101010101" pitchFamily="2" charset="-122"/>
              </a:rPr>
              <a:t>kTR</a:t>
            </a:r>
            <a:r>
              <a:rPr lang="en-US" altLang="zh-CN" sz="1600" i="1" baseline="-25000">
                <a:ea typeface="宋体" panose="02010600030101010101" pitchFamily="2" charset="-122"/>
              </a:rPr>
              <a:t>1</a:t>
            </a:r>
            <a:r>
              <a:rPr lang="en-US" altLang="zh-CN" sz="1600" baseline="0">
                <a:ea typeface="宋体" panose="02010600030101010101" pitchFamily="2" charset="-122"/>
              </a:rPr>
              <a:t>. At lower or higher frequencies, the impedance of the tank falls and so does the output noise.</a:t>
            </a: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en-US"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pic>
        <p:nvPicPr>
          <p:cNvPr id="37897" name="Picture 9">
            <a:extLst>
              <a:ext uri="{FF2B5EF4-FFF2-40B4-BE49-F238E27FC236}">
                <a16:creationId xmlns:a16="http://schemas.microsoft.com/office/drawing/2014/main" id="{60B13B90-8F30-6BC3-F6FE-118F0CDDC0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4727575"/>
            <a:ext cx="20574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A2DA95E1-1960-F578-B59A-3EC82F818D9D}"/>
              </a:ext>
            </a:extLst>
          </p:cNvPr>
          <p:cNvSpPr>
            <a:spLocks noChangeArrowheads="1"/>
          </p:cNvSpPr>
          <p:nvPr/>
        </p:nvSpPr>
        <p:spPr bwMode="auto">
          <a:xfrm>
            <a:off x="2705100" y="1809750"/>
            <a:ext cx="3543300" cy="1920875"/>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GB" altLang="en-US" sz="2400" b="0">
              <a:latin typeface="Times New Roman" panose="02020603050405020304" pitchFamily="18" charset="0"/>
            </a:endParaRPr>
          </a:p>
        </p:txBody>
      </p:sp>
      <p:sp>
        <p:nvSpPr>
          <p:cNvPr id="13" name="Rectangle 12">
            <a:extLst>
              <a:ext uri="{FF2B5EF4-FFF2-40B4-BE49-F238E27FC236}">
                <a16:creationId xmlns:a16="http://schemas.microsoft.com/office/drawing/2014/main" id="{221A4C06-0FDB-4925-31CF-2D7A9039A0FF}"/>
              </a:ext>
            </a:extLst>
          </p:cNvPr>
          <p:cNvSpPr>
            <a:spLocks noChangeArrowheads="1"/>
          </p:cNvSpPr>
          <p:nvPr/>
        </p:nvSpPr>
        <p:spPr bwMode="auto">
          <a:xfrm>
            <a:off x="-3175" y="3867150"/>
            <a:ext cx="9070975" cy="23050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GB" altLang="en-US" sz="2400" b="0">
              <a:latin typeface="Times New Roman" panose="02020603050405020304" pitchFamily="18" charset="0"/>
            </a:endParaRPr>
          </a:p>
        </p:txBody>
      </p:sp>
      <p:sp>
        <p:nvSpPr>
          <p:cNvPr id="14" name="Rectangle 13">
            <a:extLst>
              <a:ext uri="{FF2B5EF4-FFF2-40B4-BE49-F238E27FC236}">
                <a16:creationId xmlns:a16="http://schemas.microsoft.com/office/drawing/2014/main" id="{B27308CD-C140-7DA4-2C5F-EE330F143AA0}"/>
              </a:ext>
            </a:extLst>
          </p:cNvPr>
          <p:cNvSpPr>
            <a:spLocks noChangeArrowheads="1"/>
          </p:cNvSpPr>
          <p:nvPr/>
        </p:nvSpPr>
        <p:spPr bwMode="auto">
          <a:xfrm>
            <a:off x="6324600" y="1736725"/>
            <a:ext cx="2819400" cy="1863725"/>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GB" altLang="en-US" sz="2400" b="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A28882B-D3A4-8920-23FD-615972CD6A22}"/>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Can We Extract Energy from Resistor?</a:t>
            </a:r>
          </a:p>
        </p:txBody>
      </p:sp>
      <p:grpSp>
        <p:nvGrpSpPr>
          <p:cNvPr id="39939" name="Group 13">
            <a:extLst>
              <a:ext uri="{FF2B5EF4-FFF2-40B4-BE49-F238E27FC236}">
                <a16:creationId xmlns:a16="http://schemas.microsoft.com/office/drawing/2014/main" id="{DA8DA8FA-0B92-A990-D13E-412EEDF79D24}"/>
              </a:ext>
            </a:extLst>
          </p:cNvPr>
          <p:cNvGrpSpPr>
            <a:grpSpLocks/>
          </p:cNvGrpSpPr>
          <p:nvPr/>
        </p:nvGrpSpPr>
        <p:grpSpPr bwMode="auto">
          <a:xfrm>
            <a:off x="3962400" y="5486400"/>
            <a:ext cx="3200400" cy="735013"/>
            <a:chOff x="1428364" y="4038599"/>
            <a:chExt cx="3447488" cy="2043362"/>
          </a:xfrm>
        </p:grpSpPr>
        <p:sp>
          <p:nvSpPr>
            <p:cNvPr id="39945" name="Rounded Rectangle 9">
              <a:extLst>
                <a:ext uri="{FF2B5EF4-FFF2-40B4-BE49-F238E27FC236}">
                  <a16:creationId xmlns:a16="http://schemas.microsoft.com/office/drawing/2014/main" id="{90ADAB03-3424-2810-86D2-8F52FC5ABB1E}"/>
                </a:ext>
              </a:extLst>
            </p:cNvPr>
            <p:cNvSpPr>
              <a:spLocks noChangeArrowheads="1"/>
            </p:cNvSpPr>
            <p:nvPr/>
          </p:nvSpPr>
          <p:spPr bwMode="auto">
            <a:xfrm>
              <a:off x="1528837" y="4038599"/>
              <a:ext cx="3251679" cy="1270502"/>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fa-IR" altLang="zh-CN" sz="2400" b="0">
                <a:latin typeface="Times New Roman" panose="02020603050405020304" pitchFamily="18" charset="0"/>
              </a:endParaRPr>
            </a:p>
          </p:txBody>
        </p:sp>
        <p:sp>
          <p:nvSpPr>
            <p:cNvPr id="39946" name="TextBox 8">
              <a:extLst>
                <a:ext uri="{FF2B5EF4-FFF2-40B4-BE49-F238E27FC236}">
                  <a16:creationId xmlns:a16="http://schemas.microsoft.com/office/drawing/2014/main" id="{0766DFCD-F1E4-4676-A417-A75BE894D089}"/>
                </a:ext>
              </a:extLst>
            </p:cNvPr>
            <p:cNvSpPr txBox="1">
              <a:spLocks noChangeArrowheads="1"/>
            </p:cNvSpPr>
            <p:nvPr/>
          </p:nvSpPr>
          <p:spPr bwMode="auto">
            <a:xfrm>
              <a:off x="1428364" y="4114829"/>
              <a:ext cx="3447488" cy="1967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zh-CN" baseline="0">
                  <a:ea typeface="宋体" panose="02010600030101010101" pitchFamily="2" charset="-122"/>
                </a:rPr>
                <a:t>Available noise power</a:t>
              </a:r>
            </a:p>
          </p:txBody>
        </p:sp>
      </p:grpSp>
      <p:sp>
        <p:nvSpPr>
          <p:cNvPr id="39940" name="上箭头 21">
            <a:extLst>
              <a:ext uri="{FF2B5EF4-FFF2-40B4-BE49-F238E27FC236}">
                <a16:creationId xmlns:a16="http://schemas.microsoft.com/office/drawing/2014/main" id="{5A1B280A-83C4-D29A-47C0-3F2F103EE648}"/>
              </a:ext>
            </a:extLst>
          </p:cNvPr>
          <p:cNvSpPr>
            <a:spLocks noChangeArrowheads="1"/>
          </p:cNvSpPr>
          <p:nvPr/>
        </p:nvSpPr>
        <p:spPr bwMode="auto">
          <a:xfrm>
            <a:off x="5715000" y="5105400"/>
            <a:ext cx="381000" cy="304800"/>
          </a:xfrm>
          <a:prstGeom prst="upArrow">
            <a:avLst>
              <a:gd name="adj1" fmla="val 50000"/>
              <a:gd name="adj2" fmla="val 50000"/>
            </a:avLst>
          </a:prstGeom>
          <a:solidFill>
            <a:schemeClr val="accent1"/>
          </a:solidFill>
          <a:ln w="9525" algn="ctr">
            <a:solidFill>
              <a:schemeClr val="tx1"/>
            </a:solidFill>
            <a:round/>
            <a:headEnd/>
            <a:tailEnd/>
          </a:ln>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2400" b="0">
              <a:latin typeface="Times New Roman" panose="02020603050405020304" pitchFamily="18" charset="0"/>
              <a:ea typeface="宋体" panose="02010600030101010101" pitchFamily="2" charset="-122"/>
            </a:endParaRPr>
          </a:p>
        </p:txBody>
      </p:sp>
      <p:pic>
        <p:nvPicPr>
          <p:cNvPr id="39941" name="Picture 20">
            <a:extLst>
              <a:ext uri="{FF2B5EF4-FFF2-40B4-BE49-F238E27FC236}">
                <a16:creationId xmlns:a16="http://schemas.microsoft.com/office/drawing/2014/main" id="{3902499F-10ED-1A70-69B7-61C330906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8520"/>
          <a:stretch>
            <a:fillRect/>
          </a:stretch>
        </p:blipFill>
        <p:spPr bwMode="auto">
          <a:xfrm>
            <a:off x="1371600" y="1676400"/>
            <a:ext cx="58705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21">
            <a:extLst>
              <a:ext uri="{FF2B5EF4-FFF2-40B4-BE49-F238E27FC236}">
                <a16:creationId xmlns:a16="http://schemas.microsoft.com/office/drawing/2014/main" id="{8A94B6DD-884E-54EA-F0F5-F9A2BFA58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505200"/>
            <a:ext cx="3200400"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Rectangle 3">
            <a:extLst>
              <a:ext uri="{FF2B5EF4-FFF2-40B4-BE49-F238E27FC236}">
                <a16:creationId xmlns:a16="http://schemas.microsoft.com/office/drawing/2014/main" id="{414CDF12-0707-39FB-12B1-3B4C5BDB76FB}"/>
              </a:ext>
            </a:extLst>
          </p:cNvPr>
          <p:cNvSpPr txBox="1">
            <a:spLocks noChangeArrowheads="1"/>
          </p:cNvSpPr>
          <p:nvPr/>
        </p:nvSpPr>
        <p:spPr bwMode="auto">
          <a:xfrm>
            <a:off x="0" y="12954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Suppose </a:t>
            </a:r>
            <a:r>
              <a:rPr lang="en-US" altLang="zh-CN" sz="1600" i="1" baseline="0">
                <a:ea typeface="宋体" panose="02010600030101010101" pitchFamily="2" charset="-122"/>
              </a:rPr>
              <a:t>R</a:t>
            </a:r>
            <a:r>
              <a:rPr lang="en-US" altLang="zh-CN" sz="1600" i="1" baseline="-25000">
                <a:ea typeface="宋体" panose="02010600030101010101" pitchFamily="2" charset="-122"/>
              </a:rPr>
              <a:t>2</a:t>
            </a:r>
            <a:r>
              <a:rPr lang="en-US" altLang="zh-CN" sz="1600" baseline="0">
                <a:ea typeface="宋体" panose="02010600030101010101" pitchFamily="2" charset="-122"/>
              </a:rPr>
              <a:t> is held at T = 0 K (No noise)</a:t>
            </a: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en-US"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39944" name="Rectangle 3">
            <a:extLst>
              <a:ext uri="{FF2B5EF4-FFF2-40B4-BE49-F238E27FC236}">
                <a16:creationId xmlns:a16="http://schemas.microsoft.com/office/drawing/2014/main" id="{CE477FF7-BFD1-8267-E55D-C4060362C662}"/>
              </a:ext>
            </a:extLst>
          </p:cNvPr>
          <p:cNvSpPr txBox="1">
            <a:spLocks noChangeArrowheads="1"/>
          </p:cNvSpPr>
          <p:nvPr/>
        </p:nvSpPr>
        <p:spPr bwMode="auto">
          <a:xfrm>
            <a:off x="3505200" y="4419600"/>
            <a:ext cx="5638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This quantity reaches a maximum if </a:t>
            </a:r>
            <a:r>
              <a:rPr lang="en-US" altLang="zh-CN" sz="1600" i="1" baseline="0">
                <a:ea typeface="宋体" panose="02010600030101010101" pitchFamily="2" charset="-122"/>
              </a:rPr>
              <a:t>R</a:t>
            </a:r>
            <a:r>
              <a:rPr lang="en-US" altLang="zh-CN" sz="1600" i="1" baseline="-25000">
                <a:ea typeface="宋体" panose="02010600030101010101" pitchFamily="2" charset="-122"/>
              </a:rPr>
              <a:t>2</a:t>
            </a:r>
            <a:r>
              <a:rPr lang="en-US" altLang="zh-CN" sz="1600" baseline="0">
                <a:ea typeface="宋体" panose="02010600030101010101" pitchFamily="2" charset="-122"/>
              </a:rPr>
              <a:t> = </a:t>
            </a:r>
            <a:r>
              <a:rPr lang="en-US" altLang="zh-CN" sz="1600" i="1" baseline="0">
                <a:ea typeface="宋体" panose="02010600030101010101" pitchFamily="2" charset="-122"/>
              </a:rPr>
              <a:t>R</a:t>
            </a:r>
            <a:r>
              <a:rPr lang="en-US" altLang="zh-CN" sz="1600" i="1" baseline="-25000">
                <a:ea typeface="宋体" panose="02010600030101010101" pitchFamily="2" charset="-122"/>
              </a:rPr>
              <a:t>1</a:t>
            </a:r>
            <a:r>
              <a:rPr lang="en-US" altLang="zh-CN" sz="1600" baseline="0">
                <a:ea typeface="宋体" panose="02010600030101010101" pitchFamily="2" charset="-122"/>
              </a:rPr>
              <a:t> :</a:t>
            </a:r>
          </a:p>
          <a:p>
            <a:pPr eaLnBrk="1" hangingPunct="1">
              <a:spcBef>
                <a:spcPct val="0"/>
              </a:spcBef>
              <a:buClrTx/>
              <a:buFontTx/>
              <a:buNone/>
            </a:pPr>
            <a:r>
              <a:rPr lang="en-US" altLang="zh-CN" sz="1600" baseline="0">
                <a:ea typeface="宋体" panose="02010600030101010101" pitchFamily="2" charset="-122"/>
              </a:rPr>
              <a:t>                             </a:t>
            </a:r>
            <a:r>
              <a:rPr lang="en-US" altLang="zh-CN" sz="1600" i="1" baseline="0">
                <a:ea typeface="宋体" panose="02010600030101010101" pitchFamily="2" charset="-122"/>
              </a:rPr>
              <a:t>P</a:t>
            </a:r>
            <a:r>
              <a:rPr lang="en-US" altLang="zh-CN" sz="1600" i="1" baseline="-25000">
                <a:ea typeface="宋体" panose="02010600030101010101" pitchFamily="2" charset="-122"/>
              </a:rPr>
              <a:t>R2,max</a:t>
            </a:r>
            <a:r>
              <a:rPr lang="en-US" altLang="zh-CN" sz="1600" baseline="0">
                <a:ea typeface="宋体" panose="02010600030101010101" pitchFamily="2" charset="-122"/>
              </a:rPr>
              <a:t> = </a:t>
            </a:r>
            <a:r>
              <a:rPr lang="en-US" altLang="zh-CN" sz="1600" i="1" baseline="0">
                <a:ea typeface="宋体" panose="02010600030101010101" pitchFamily="2" charset="-122"/>
              </a:rPr>
              <a:t>kT</a:t>
            </a:r>
            <a:endParaRPr lang="zh-CN" altLang="zh-CN" sz="1600" i="1"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en-US"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13">
            <a:extLst>
              <a:ext uri="{FF2B5EF4-FFF2-40B4-BE49-F238E27FC236}">
                <a16:creationId xmlns:a16="http://schemas.microsoft.com/office/drawing/2014/main" id="{8187DAE9-4A8A-03A9-62F7-8298BC6834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066800"/>
            <a:ext cx="395763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Rectangle 2">
            <a:extLst>
              <a:ext uri="{FF2B5EF4-FFF2-40B4-BE49-F238E27FC236}">
                <a16:creationId xmlns:a16="http://schemas.microsoft.com/office/drawing/2014/main" id="{77A1C7AB-6FB6-BFA7-BDC6-C7D634C3874E}"/>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A Theorem about Lossy Circuit</a:t>
            </a:r>
          </a:p>
        </p:txBody>
      </p:sp>
      <p:sp>
        <p:nvSpPr>
          <p:cNvPr id="40964" name="Rectangle 3">
            <a:extLst>
              <a:ext uri="{FF2B5EF4-FFF2-40B4-BE49-F238E27FC236}">
                <a16:creationId xmlns:a16="http://schemas.microsoft.com/office/drawing/2014/main" id="{09E3E12C-C83C-E97C-C2AF-1891C7750EF6}"/>
              </a:ext>
            </a:extLst>
          </p:cNvPr>
          <p:cNvSpPr txBox="1">
            <a:spLocks noChangeArrowheads="1"/>
          </p:cNvSpPr>
          <p:nvPr/>
        </p:nvSpPr>
        <p:spPr bwMode="auto">
          <a:xfrm>
            <a:off x="0" y="2819400"/>
            <a:ext cx="9144000" cy="1066800"/>
          </a:xfrm>
          <a:prstGeom prst="rect">
            <a:avLst/>
          </a:prstGeom>
          <a:noFill/>
          <a:ln w="12700"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zh-CN" sz="1800" baseline="0">
                <a:ea typeface="宋体" panose="02010600030101010101" pitchFamily="2" charset="-122"/>
              </a:rPr>
              <a:t>If the real part of the impedance seen between two terminals of a passive (reciprocal) network is equal to </a:t>
            </a:r>
            <a:r>
              <a:rPr lang="en-US" altLang="zh-CN" sz="1800" i="1" baseline="0">
                <a:ea typeface="宋体" panose="02010600030101010101" pitchFamily="2" charset="-122"/>
              </a:rPr>
              <a:t>Re{Z</a:t>
            </a:r>
            <a:r>
              <a:rPr lang="en-US" altLang="zh-CN" sz="1800" i="1" baseline="-25000">
                <a:ea typeface="宋体" panose="02010600030101010101" pitchFamily="2" charset="-122"/>
              </a:rPr>
              <a:t>out</a:t>
            </a:r>
            <a:r>
              <a:rPr lang="en-US" altLang="zh-CN" sz="1800" baseline="0">
                <a:ea typeface="宋体" panose="02010600030101010101" pitchFamily="2" charset="-122"/>
              </a:rPr>
              <a:t>}, then the PSD of the thermal noise seen between these terminals is given by </a:t>
            </a:r>
            <a:r>
              <a:rPr lang="en-US" altLang="zh-CN" sz="1800" i="1" baseline="0">
                <a:ea typeface="宋体" panose="02010600030101010101" pitchFamily="2" charset="-122"/>
              </a:rPr>
              <a:t>4kTRe{Z</a:t>
            </a:r>
            <a:r>
              <a:rPr lang="en-US" altLang="zh-CN" sz="1800" i="1" baseline="-25000">
                <a:ea typeface="宋体" panose="02010600030101010101" pitchFamily="2" charset="-122"/>
              </a:rPr>
              <a:t>out</a:t>
            </a:r>
            <a:r>
              <a:rPr lang="en-US" altLang="zh-CN" sz="1800" i="1" baseline="0">
                <a:ea typeface="宋体" panose="02010600030101010101" pitchFamily="2" charset="-122"/>
              </a:rPr>
              <a:t>}</a:t>
            </a:r>
          </a:p>
          <a:p>
            <a:pPr eaLnBrk="1" hangingPunct="1"/>
            <a:endParaRPr lang="en-US" altLang="zh-CN" baseline="0">
              <a:ea typeface="宋体" panose="02010600030101010101" pitchFamily="2" charset="-122"/>
            </a:endParaRPr>
          </a:p>
        </p:txBody>
      </p:sp>
      <p:pic>
        <p:nvPicPr>
          <p:cNvPr id="40965" name="Picture 14">
            <a:extLst>
              <a:ext uri="{FF2B5EF4-FFF2-40B4-BE49-F238E27FC236}">
                <a16:creationId xmlns:a16="http://schemas.microsoft.com/office/drawing/2014/main" id="{6222026A-9B73-E9D5-DAB9-6AD40F65A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98925"/>
            <a:ext cx="57912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15">
            <a:extLst>
              <a:ext uri="{FF2B5EF4-FFF2-40B4-BE49-F238E27FC236}">
                <a16:creationId xmlns:a16="http://schemas.microsoft.com/office/drawing/2014/main" id="{AD37601B-C0B1-60C8-41EA-1779708272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5214938"/>
            <a:ext cx="2209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Rectangle 3">
            <a:extLst>
              <a:ext uri="{FF2B5EF4-FFF2-40B4-BE49-F238E27FC236}">
                <a16:creationId xmlns:a16="http://schemas.microsoft.com/office/drawing/2014/main" id="{A6F60473-2FDB-402D-E3FB-1617DCFCA0BC}"/>
              </a:ext>
            </a:extLst>
          </p:cNvPr>
          <p:cNvSpPr txBox="1">
            <a:spLocks noChangeArrowheads="1"/>
          </p:cNvSpPr>
          <p:nvPr/>
        </p:nvSpPr>
        <p:spPr bwMode="auto">
          <a:xfrm>
            <a:off x="0" y="5791200"/>
            <a:ext cx="9144000" cy="457200"/>
          </a:xfrm>
          <a:prstGeom prst="rect">
            <a:avLst/>
          </a:prstGeom>
          <a:noFill/>
          <a:ln w="12700"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zh-CN" sz="1800" baseline="0">
                <a:ea typeface="宋体" panose="02010600030101010101" pitchFamily="2" charset="-122"/>
              </a:rPr>
              <a:t>An example of transmitting antenna, with radiation resistance </a:t>
            </a:r>
            <a:r>
              <a:rPr lang="en-US" altLang="zh-CN" sz="1800" i="1" baseline="0">
                <a:ea typeface="宋体" panose="02010600030101010101" pitchFamily="2" charset="-122"/>
              </a:rPr>
              <a:t>R</a:t>
            </a:r>
            <a:r>
              <a:rPr lang="en-US" altLang="zh-CN" sz="1800" i="1" baseline="-25000">
                <a:ea typeface="宋体" panose="02010600030101010101" pitchFamily="2" charset="-122"/>
              </a:rPr>
              <a:t>rad</a:t>
            </a:r>
          </a:p>
          <a:p>
            <a:pPr eaLnBrk="1" hangingPunct="1"/>
            <a:endParaRPr lang="en-US" altLang="zh-CN" baseline="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17">
            <a:extLst>
              <a:ext uri="{FF2B5EF4-FFF2-40B4-BE49-F238E27FC236}">
                <a16:creationId xmlns:a16="http://schemas.microsoft.com/office/drawing/2014/main" id="{C8F04E91-5505-D98F-A953-28D93E8EF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3963" y="3733800"/>
            <a:ext cx="20526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7" name="Picture 16">
            <a:extLst>
              <a:ext uri="{FF2B5EF4-FFF2-40B4-BE49-F238E27FC236}">
                <a16:creationId xmlns:a16="http://schemas.microsoft.com/office/drawing/2014/main" id="{8A523B4D-7736-3482-6EB4-9315905CCD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828800"/>
            <a:ext cx="55530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Rectangle 2">
            <a:extLst>
              <a:ext uri="{FF2B5EF4-FFF2-40B4-BE49-F238E27FC236}">
                <a16:creationId xmlns:a16="http://schemas.microsoft.com/office/drawing/2014/main" id="{91675815-43E8-F013-5D2B-895DDC339765}"/>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Noise in MOSFETS</a:t>
            </a:r>
          </a:p>
        </p:txBody>
      </p:sp>
      <p:pic>
        <p:nvPicPr>
          <p:cNvPr id="41989" name="Picture 15">
            <a:extLst>
              <a:ext uri="{FF2B5EF4-FFF2-40B4-BE49-F238E27FC236}">
                <a16:creationId xmlns:a16="http://schemas.microsoft.com/office/drawing/2014/main" id="{37391E5A-AA5E-B08C-70E6-D4E62B8CBE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3733800"/>
            <a:ext cx="189547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Rectangle 3">
            <a:extLst>
              <a:ext uri="{FF2B5EF4-FFF2-40B4-BE49-F238E27FC236}">
                <a16:creationId xmlns:a16="http://schemas.microsoft.com/office/drawing/2014/main" id="{9497E75E-C48D-1A16-54F1-003E3AC539E4}"/>
              </a:ext>
            </a:extLst>
          </p:cNvPr>
          <p:cNvSpPr txBox="1">
            <a:spLocks noChangeArrowheads="1"/>
          </p:cNvSpPr>
          <p:nvPr/>
        </p:nvSpPr>
        <p:spPr bwMode="auto">
          <a:xfrm>
            <a:off x="0" y="4572000"/>
            <a:ext cx="9144000" cy="914400"/>
          </a:xfrm>
          <a:prstGeom prst="rect">
            <a:avLst/>
          </a:prstGeom>
          <a:noFill/>
          <a:ln w="12700"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zh-CN" sz="1800" baseline="0">
                <a:ea typeface="宋体" panose="02010600030101010101" pitchFamily="2" charset="-122"/>
              </a:rPr>
              <a:t>Thermal noise of MOS transistors operating in the saturation region is approximated by a current source tied between the source and drain terminals, or can be modeled by a voltage source in series with gate. </a:t>
            </a:r>
          </a:p>
          <a:p>
            <a:pPr eaLnBrk="1" hangingPunct="1"/>
            <a:endParaRPr lang="en-US" altLang="zh-CN" sz="1800" baseline="0">
              <a:ea typeface="宋体" panose="02010600030101010101" pitchFamily="2" charset="-122"/>
            </a:endParaRPr>
          </a:p>
          <a:p>
            <a:pPr eaLnBrk="1" hangingPunct="1"/>
            <a:endParaRPr lang="en-US" altLang="zh-CN" sz="1800" baseline="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3">
            <a:extLst>
              <a:ext uri="{FF2B5EF4-FFF2-40B4-BE49-F238E27FC236}">
                <a16:creationId xmlns:a16="http://schemas.microsoft.com/office/drawing/2014/main" id="{4C0B5D98-B072-2002-7187-9592EFDECB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4961"/>
          <a:stretch>
            <a:fillRect/>
          </a:stretch>
        </p:blipFill>
        <p:spPr bwMode="auto">
          <a:xfrm>
            <a:off x="228600" y="3733800"/>
            <a:ext cx="4038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2">
            <a:extLst>
              <a:ext uri="{FF2B5EF4-FFF2-40B4-BE49-F238E27FC236}">
                <a16:creationId xmlns:a16="http://schemas.microsoft.com/office/drawing/2014/main" id="{2B2F05E3-5F8D-D35E-654E-0EBE1E45FACE}"/>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Gate-induced Noise Current</a:t>
            </a:r>
          </a:p>
        </p:txBody>
      </p:sp>
      <p:sp>
        <p:nvSpPr>
          <p:cNvPr id="44036" name="Rectangle 3">
            <a:extLst>
              <a:ext uri="{FF2B5EF4-FFF2-40B4-BE49-F238E27FC236}">
                <a16:creationId xmlns:a16="http://schemas.microsoft.com/office/drawing/2014/main" id="{4883EF2A-8993-63D0-3A32-31681D3DF959}"/>
              </a:ext>
            </a:extLst>
          </p:cNvPr>
          <p:cNvSpPr txBox="1">
            <a:spLocks noChangeArrowheads="1"/>
          </p:cNvSpPr>
          <p:nvPr/>
        </p:nvSpPr>
        <p:spPr bwMode="auto">
          <a:xfrm>
            <a:off x="4191000" y="5105400"/>
            <a:ext cx="4953000" cy="1066800"/>
          </a:xfrm>
          <a:prstGeom prst="rect">
            <a:avLst/>
          </a:prstGeom>
          <a:noFill/>
          <a:ln w="12700"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zh-CN" sz="1800" baseline="0">
                <a:ea typeface="宋体" panose="02010600030101010101" pitchFamily="2" charset="-122"/>
              </a:rPr>
              <a:t>At very high frequencies thermal noise current flowing through the channel couples to the gate capacitively </a:t>
            </a:r>
            <a:endParaRPr lang="en-US" altLang="zh-CN" sz="1800" i="1" baseline="0">
              <a:ea typeface="宋体" panose="02010600030101010101" pitchFamily="2" charset="-122"/>
            </a:endParaRPr>
          </a:p>
          <a:p>
            <a:pPr eaLnBrk="1" hangingPunct="1"/>
            <a:endParaRPr lang="en-US" altLang="zh-CN" baseline="0">
              <a:ea typeface="宋体" panose="02010600030101010101" pitchFamily="2" charset="-122"/>
            </a:endParaRPr>
          </a:p>
        </p:txBody>
      </p:sp>
      <p:pic>
        <p:nvPicPr>
          <p:cNvPr id="44037" name="Picture 2">
            <a:extLst>
              <a:ext uri="{FF2B5EF4-FFF2-40B4-BE49-F238E27FC236}">
                <a16:creationId xmlns:a16="http://schemas.microsoft.com/office/drawing/2014/main" id="{E8A04509-E93D-EBD2-CD82-0D8F2E73B6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990600"/>
            <a:ext cx="541020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14">
            <a:extLst>
              <a:ext uri="{FF2B5EF4-FFF2-40B4-BE49-F238E27FC236}">
                <a16:creationId xmlns:a16="http://schemas.microsoft.com/office/drawing/2014/main" id="{FEBB9598-F001-D6B5-F224-9DF05DF3AE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219200"/>
            <a:ext cx="16002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15">
            <a:extLst>
              <a:ext uri="{FF2B5EF4-FFF2-40B4-BE49-F238E27FC236}">
                <a16:creationId xmlns:a16="http://schemas.microsoft.com/office/drawing/2014/main" id="{12A3822E-926E-F2C3-787E-AE7B628100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2074863"/>
            <a:ext cx="213360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428BBCD9-3570-D4FF-B998-E53DF1D10B1D}"/>
              </a:ext>
            </a:extLst>
          </p:cNvPr>
          <p:cNvSpPr>
            <a:spLocks noGrp="1" noChangeArrowheads="1"/>
          </p:cNvSpPr>
          <p:nvPr>
            <p:ph type="title" idx="4294967295"/>
          </p:nvPr>
        </p:nvSpPr>
        <p:spPr/>
        <p:txBody>
          <a:bodyPr/>
          <a:lstStyle/>
          <a:p>
            <a:r>
              <a:rPr lang="en-US" altLang="zh-CN">
                <a:ea typeface="宋体" panose="02010600030101010101" pitchFamily="2" charset="-122"/>
              </a:rPr>
              <a:t>Flicker Noise and An Example</a:t>
            </a:r>
          </a:p>
        </p:txBody>
      </p:sp>
      <p:pic>
        <p:nvPicPr>
          <p:cNvPr id="46083" name="Picture 15">
            <a:extLst>
              <a:ext uri="{FF2B5EF4-FFF2-40B4-BE49-F238E27FC236}">
                <a16:creationId xmlns:a16="http://schemas.microsoft.com/office/drawing/2014/main" id="{4EB74B2C-32E2-B90C-7B4C-BBACDD267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990600"/>
            <a:ext cx="21129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17">
            <a:extLst>
              <a:ext uri="{FF2B5EF4-FFF2-40B4-BE49-F238E27FC236}">
                <a16:creationId xmlns:a16="http://schemas.microsoft.com/office/drawing/2014/main" id="{767DF383-733F-0B14-D32D-B776BCAD2E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5327"/>
          <a:stretch>
            <a:fillRect/>
          </a:stretch>
        </p:blipFill>
        <p:spPr bwMode="auto">
          <a:xfrm>
            <a:off x="152400" y="1066800"/>
            <a:ext cx="494665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18">
            <a:extLst>
              <a:ext uri="{FF2B5EF4-FFF2-40B4-BE49-F238E27FC236}">
                <a16:creationId xmlns:a16="http://schemas.microsoft.com/office/drawing/2014/main" id="{D4D97623-DADA-14AE-412E-66EA9FC0F2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1828800"/>
            <a:ext cx="30543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19">
            <a:extLst>
              <a:ext uri="{FF2B5EF4-FFF2-40B4-BE49-F238E27FC236}">
                <a16:creationId xmlns:a16="http://schemas.microsoft.com/office/drawing/2014/main" id="{52F4892D-A15A-6290-5837-D33B223D51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2743200"/>
            <a:ext cx="236220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6087" name="直接连接符 18">
            <a:extLst>
              <a:ext uri="{FF2B5EF4-FFF2-40B4-BE49-F238E27FC236}">
                <a16:creationId xmlns:a16="http://schemas.microsoft.com/office/drawing/2014/main" id="{3ADEDCE7-7E99-7AE8-1889-D13E3F453729}"/>
              </a:ext>
            </a:extLst>
          </p:cNvPr>
          <p:cNvCxnSpPr>
            <a:cxnSpLocks noChangeShapeType="1"/>
          </p:cNvCxnSpPr>
          <p:nvPr/>
        </p:nvCxnSpPr>
        <p:spPr bwMode="auto">
          <a:xfrm>
            <a:off x="0" y="4114800"/>
            <a:ext cx="914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46088" name="直接连接符 18">
            <a:extLst>
              <a:ext uri="{FF2B5EF4-FFF2-40B4-BE49-F238E27FC236}">
                <a16:creationId xmlns:a16="http://schemas.microsoft.com/office/drawing/2014/main" id="{7A4C78AC-696A-656F-A064-18785C094D3F}"/>
              </a:ext>
            </a:extLst>
          </p:cNvPr>
          <p:cNvCxnSpPr>
            <a:cxnSpLocks noChangeShapeType="1"/>
          </p:cNvCxnSpPr>
          <p:nvPr/>
        </p:nvCxnSpPr>
        <p:spPr bwMode="auto">
          <a:xfrm>
            <a:off x="0" y="4495800"/>
            <a:ext cx="914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pic>
        <p:nvPicPr>
          <p:cNvPr id="46089" name="Picture 4">
            <a:extLst>
              <a:ext uri="{FF2B5EF4-FFF2-40B4-BE49-F238E27FC236}">
                <a16:creationId xmlns:a16="http://schemas.microsoft.com/office/drawing/2014/main" id="{1F4F3C38-1FDC-45C8-9640-41ECA0B1D4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5105400"/>
            <a:ext cx="363855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0" name="Picture 19">
            <a:extLst>
              <a:ext uri="{FF2B5EF4-FFF2-40B4-BE49-F238E27FC236}">
                <a16:creationId xmlns:a16="http://schemas.microsoft.com/office/drawing/2014/main" id="{6142BCA6-F5F1-C4BA-5CD3-16BC880AA23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5176838"/>
            <a:ext cx="2286000"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1" name="Rectangle 3">
            <a:extLst>
              <a:ext uri="{FF2B5EF4-FFF2-40B4-BE49-F238E27FC236}">
                <a16:creationId xmlns:a16="http://schemas.microsoft.com/office/drawing/2014/main" id="{50387228-FADC-4D72-ADE7-A5836024A3F6}"/>
              </a:ext>
            </a:extLst>
          </p:cNvPr>
          <p:cNvSpPr txBox="1">
            <a:spLocks noChangeArrowheads="1"/>
          </p:cNvSpPr>
          <p:nvPr/>
        </p:nvSpPr>
        <p:spPr bwMode="auto">
          <a:xfrm>
            <a:off x="0" y="41148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800" baseline="0">
                <a:ea typeface="宋体" panose="02010600030101010101" pitchFamily="2" charset="-122"/>
              </a:rPr>
              <a:t>Can the flicker noise be modeled by </a:t>
            </a:r>
            <a:r>
              <a:rPr lang="en-US" altLang="zh-CN" sz="1800" baseline="0">
                <a:latin typeface="Times New Roman" panose="02020603050405020304" pitchFamily="18" charset="0"/>
                <a:ea typeface="宋体" panose="02010600030101010101" pitchFamily="2" charset="-122"/>
              </a:rPr>
              <a:t>a current source</a:t>
            </a:r>
            <a:r>
              <a:rPr lang="en-US" altLang="zh-CN" sz="1800" baseline="0">
                <a:ea typeface="宋体" panose="02010600030101010101" pitchFamily="2" charset="-122"/>
              </a:rPr>
              <a:t>?</a:t>
            </a: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en-US"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p:txBody>
      </p:sp>
      <p:sp>
        <p:nvSpPr>
          <p:cNvPr id="46092" name="Rectangle 3">
            <a:extLst>
              <a:ext uri="{FF2B5EF4-FFF2-40B4-BE49-F238E27FC236}">
                <a16:creationId xmlns:a16="http://schemas.microsoft.com/office/drawing/2014/main" id="{A2AC1F23-CB45-297A-A6C9-2A348EBA1EA9}"/>
              </a:ext>
            </a:extLst>
          </p:cNvPr>
          <p:cNvSpPr txBox="1">
            <a:spLocks noChangeArrowheads="1"/>
          </p:cNvSpPr>
          <p:nvPr/>
        </p:nvSpPr>
        <p:spPr bwMode="auto">
          <a:xfrm>
            <a:off x="0" y="44958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Yes, a MOSFET having a small-signal voltage source of magnitude </a:t>
            </a:r>
            <a:r>
              <a:rPr lang="en-US" altLang="zh-CN" sz="1600" i="1" baseline="0">
                <a:ea typeface="宋体" panose="02010600030101010101" pitchFamily="2" charset="-122"/>
              </a:rPr>
              <a:t>V</a:t>
            </a:r>
            <a:r>
              <a:rPr lang="en-US" altLang="zh-CN" sz="1600" i="1" baseline="-25000">
                <a:ea typeface="宋体" panose="02010600030101010101" pitchFamily="2" charset="-122"/>
              </a:rPr>
              <a:t>1</a:t>
            </a:r>
            <a:r>
              <a:rPr lang="en-US" altLang="zh-CN" sz="1600" baseline="0">
                <a:ea typeface="宋体" panose="02010600030101010101" pitchFamily="2" charset="-122"/>
              </a:rPr>
              <a:t> in series with its gate is equivalent to a device with a current source of value </a:t>
            </a:r>
            <a:r>
              <a:rPr lang="en-US" altLang="zh-CN" sz="1600" i="1" baseline="0">
                <a:ea typeface="宋体" panose="02010600030101010101" pitchFamily="2" charset="-122"/>
              </a:rPr>
              <a:t>g</a:t>
            </a:r>
            <a:r>
              <a:rPr lang="en-US" altLang="zh-CN" sz="1600" i="1" baseline="-25000">
                <a:ea typeface="宋体" panose="02010600030101010101" pitchFamily="2" charset="-122"/>
              </a:rPr>
              <a:t>m</a:t>
            </a:r>
            <a:r>
              <a:rPr lang="en-US" altLang="zh-CN" sz="1600" i="1" baseline="0">
                <a:ea typeface="宋体" panose="02010600030101010101" pitchFamily="2" charset="-122"/>
              </a:rPr>
              <a:t>V</a:t>
            </a:r>
            <a:r>
              <a:rPr lang="en-US" altLang="zh-CN" sz="1600" i="1" baseline="-25000">
                <a:ea typeface="宋体" panose="02010600030101010101" pitchFamily="2" charset="-122"/>
              </a:rPr>
              <a:t>1</a:t>
            </a:r>
            <a:r>
              <a:rPr lang="en-US" altLang="zh-CN" sz="1600" baseline="0">
                <a:ea typeface="宋体" panose="02010600030101010101" pitchFamily="2" charset="-122"/>
              </a:rPr>
              <a:t> tied between drain and source. Thus,</a:t>
            </a: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en-US"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46093" name="Rectangle 1">
            <a:extLst>
              <a:ext uri="{FF2B5EF4-FFF2-40B4-BE49-F238E27FC236}">
                <a16:creationId xmlns:a16="http://schemas.microsoft.com/office/drawing/2014/main" id="{F573E0FE-A26D-B789-36BC-FB66ECDE5F91}"/>
              </a:ext>
            </a:extLst>
          </p:cNvPr>
          <p:cNvSpPr>
            <a:spLocks noChangeArrowheads="1"/>
          </p:cNvSpPr>
          <p:nvPr/>
        </p:nvSpPr>
        <p:spPr bwMode="auto">
          <a:xfrm>
            <a:off x="5921375" y="3584575"/>
            <a:ext cx="1841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GB" altLang="en-US" sz="2400" b="0">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780D46CE-7EBF-D418-B9B2-2F9F1F0F350B}"/>
              </a:ext>
            </a:extLst>
          </p:cNvPr>
          <p:cNvSpPr>
            <a:spLocks noGrp="1" noChangeArrowheads="1"/>
          </p:cNvSpPr>
          <p:nvPr>
            <p:ph type="title" idx="4294967295"/>
          </p:nvPr>
        </p:nvSpPr>
        <p:spPr/>
        <p:txBody>
          <a:bodyPr/>
          <a:lstStyle/>
          <a:p>
            <a:r>
              <a:rPr lang="en-US" altLang="zh-CN">
                <a:ea typeface="宋体" panose="02010600030101010101" pitchFamily="2" charset="-122"/>
              </a:rPr>
              <a:t>Noise in Bipolar Transistors</a:t>
            </a:r>
          </a:p>
        </p:txBody>
      </p:sp>
      <p:pic>
        <p:nvPicPr>
          <p:cNvPr id="48131" name="Picture 15">
            <a:extLst>
              <a:ext uri="{FF2B5EF4-FFF2-40B4-BE49-F238E27FC236}">
                <a16:creationId xmlns:a16="http://schemas.microsoft.com/office/drawing/2014/main" id="{B1AB5C81-A79D-F201-AAA9-A9B8872A4F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752600"/>
            <a:ext cx="3200400"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16">
            <a:extLst>
              <a:ext uri="{FF2B5EF4-FFF2-40B4-BE49-F238E27FC236}">
                <a16:creationId xmlns:a16="http://schemas.microsoft.com/office/drawing/2014/main" id="{8DCC8699-3DEF-62AE-4060-4DA827C8CB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905000"/>
            <a:ext cx="28416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17">
            <a:extLst>
              <a:ext uri="{FF2B5EF4-FFF2-40B4-BE49-F238E27FC236}">
                <a16:creationId xmlns:a16="http://schemas.microsoft.com/office/drawing/2014/main" id="{DD046267-6C65-BD30-C7CA-9EB48D5805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4343400"/>
            <a:ext cx="19129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18">
            <a:extLst>
              <a:ext uri="{FF2B5EF4-FFF2-40B4-BE49-F238E27FC236}">
                <a16:creationId xmlns:a16="http://schemas.microsoft.com/office/drawing/2014/main" id="{700D7B44-1B7B-5CB2-8480-9A2426AD5B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352800"/>
            <a:ext cx="22860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5" name="Rectangle 3">
            <a:extLst>
              <a:ext uri="{FF2B5EF4-FFF2-40B4-BE49-F238E27FC236}">
                <a16:creationId xmlns:a16="http://schemas.microsoft.com/office/drawing/2014/main" id="{BD85CD1E-3BD9-9E3F-6862-904F0A7CBE8E}"/>
              </a:ext>
            </a:extLst>
          </p:cNvPr>
          <p:cNvSpPr txBox="1">
            <a:spLocks noChangeArrowheads="1"/>
          </p:cNvSpPr>
          <p:nvPr/>
        </p:nvSpPr>
        <p:spPr bwMode="auto">
          <a:xfrm>
            <a:off x="0" y="5257800"/>
            <a:ext cx="9144000" cy="914400"/>
          </a:xfrm>
          <a:prstGeom prst="rect">
            <a:avLst/>
          </a:prstGeom>
          <a:noFill/>
          <a:ln w="12700"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zh-CN" sz="1800" baseline="0">
                <a:ea typeface="宋体" panose="02010600030101010101" pitchFamily="2" charset="-122"/>
              </a:rPr>
              <a:t>In low-noise circuits, the base resistance thermal noise and the collector current shot noise become dominant. </a:t>
            </a:r>
          </a:p>
          <a:p>
            <a:pPr eaLnBrk="1" hangingPunct="1"/>
            <a:endParaRPr lang="en-US" altLang="zh-CN" sz="1800" baseline="0">
              <a:ea typeface="宋体" panose="02010600030101010101" pitchFamily="2" charset="-122"/>
            </a:endParaRPr>
          </a:p>
        </p:txBody>
      </p:sp>
      <p:sp>
        <p:nvSpPr>
          <p:cNvPr id="48136" name="Rectangle 3">
            <a:extLst>
              <a:ext uri="{FF2B5EF4-FFF2-40B4-BE49-F238E27FC236}">
                <a16:creationId xmlns:a16="http://schemas.microsoft.com/office/drawing/2014/main" id="{9E71F17E-43C8-12D5-33E6-FC07DF89458F}"/>
              </a:ext>
            </a:extLst>
          </p:cNvPr>
          <p:cNvSpPr txBox="1">
            <a:spLocks noChangeArrowheads="1"/>
          </p:cNvSpPr>
          <p:nvPr/>
        </p:nvSpPr>
        <p:spPr bwMode="auto">
          <a:xfrm>
            <a:off x="0" y="9144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Bipolar transistors contain physical resistances in their base, emitter, and collector regions, all of which generate thermal noise. Moreover, they also suffer from “shot noise” associated with the transport of carriers across the base-emitter junction.</a:t>
            </a: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en-US"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7EEF781-D52C-AA3C-A0A3-6BA0ACFF2DCC}"/>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Representation of Noise in Circuits</a:t>
            </a:r>
            <a:br>
              <a:rPr lang="en-US" altLang="zh-CN">
                <a:ea typeface="宋体" panose="02010600030101010101" pitchFamily="2" charset="-122"/>
              </a:rPr>
            </a:br>
            <a:r>
              <a:rPr lang="en-US" altLang="zh-CN">
                <a:ea typeface="宋体" panose="02010600030101010101" pitchFamily="2" charset="-122"/>
              </a:rPr>
              <a:t> Input-Referred Noise</a:t>
            </a:r>
          </a:p>
        </p:txBody>
      </p:sp>
      <p:sp>
        <p:nvSpPr>
          <p:cNvPr id="50179" name="Rectangle 3">
            <a:extLst>
              <a:ext uri="{FF2B5EF4-FFF2-40B4-BE49-F238E27FC236}">
                <a16:creationId xmlns:a16="http://schemas.microsoft.com/office/drawing/2014/main" id="{BF6EF6B5-E690-DDC2-95A9-9F503E9163FC}"/>
              </a:ext>
            </a:extLst>
          </p:cNvPr>
          <p:cNvSpPr txBox="1">
            <a:spLocks noChangeArrowheads="1"/>
          </p:cNvSpPr>
          <p:nvPr/>
        </p:nvSpPr>
        <p:spPr bwMode="auto">
          <a:xfrm>
            <a:off x="0" y="3962400"/>
            <a:ext cx="9144000" cy="1143000"/>
          </a:xfrm>
          <a:prstGeom prst="rect">
            <a:avLst/>
          </a:prstGeom>
          <a:noFill/>
          <a:ln w="12700"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zh-CN" sz="1800" baseline="0">
                <a:ea typeface="宋体" panose="02010600030101010101" pitchFamily="2" charset="-122"/>
              </a:rPr>
              <a:t>Voltage source: short the input port of models A and B and equate their output noise voltage</a:t>
            </a:r>
            <a:endParaRPr lang="en-US" altLang="zh-CN" sz="1800" i="1" baseline="0">
              <a:ea typeface="宋体" panose="02010600030101010101" pitchFamily="2" charset="-122"/>
            </a:endParaRPr>
          </a:p>
          <a:p>
            <a:pPr eaLnBrk="1" hangingPunct="1"/>
            <a:r>
              <a:rPr lang="en-US" altLang="zh-CN" sz="1800" baseline="0">
                <a:ea typeface="宋体" panose="02010600030101010101" pitchFamily="2" charset="-122"/>
              </a:rPr>
              <a:t>Current source: leave the input ports open and equate the output noise voltage</a:t>
            </a:r>
          </a:p>
        </p:txBody>
      </p:sp>
      <p:pic>
        <p:nvPicPr>
          <p:cNvPr id="50180" name="Picture 13">
            <a:extLst>
              <a:ext uri="{FF2B5EF4-FFF2-40B4-BE49-F238E27FC236}">
                <a16:creationId xmlns:a16="http://schemas.microsoft.com/office/drawing/2014/main" id="{8F1F903B-EF4D-1D95-DA01-7167BD31F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33600"/>
            <a:ext cx="60372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9">
            <a:extLst>
              <a:ext uri="{FF2B5EF4-FFF2-40B4-BE49-F238E27FC236}">
                <a16:creationId xmlns:a16="http://schemas.microsoft.com/office/drawing/2014/main" id="{E3F72386-61A9-4543-3E97-70E57F1EB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5105400"/>
            <a:ext cx="251460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2227" name="直接连接符 18">
            <a:extLst>
              <a:ext uri="{FF2B5EF4-FFF2-40B4-BE49-F238E27FC236}">
                <a16:creationId xmlns:a16="http://schemas.microsoft.com/office/drawing/2014/main" id="{99137193-5354-36AE-8878-5D35864DCA29}"/>
              </a:ext>
            </a:extLst>
          </p:cNvPr>
          <p:cNvCxnSpPr>
            <a:cxnSpLocks noChangeShapeType="1"/>
          </p:cNvCxnSpPr>
          <p:nvPr/>
        </p:nvCxnSpPr>
        <p:spPr bwMode="auto">
          <a:xfrm>
            <a:off x="0" y="1066800"/>
            <a:ext cx="914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52228" name="直接连接符 18">
            <a:extLst>
              <a:ext uri="{FF2B5EF4-FFF2-40B4-BE49-F238E27FC236}">
                <a16:creationId xmlns:a16="http://schemas.microsoft.com/office/drawing/2014/main" id="{7803DD35-5458-92FE-373A-3391741C440E}"/>
              </a:ext>
            </a:extLst>
          </p:cNvPr>
          <p:cNvCxnSpPr>
            <a:cxnSpLocks noChangeShapeType="1"/>
          </p:cNvCxnSpPr>
          <p:nvPr/>
        </p:nvCxnSpPr>
        <p:spPr bwMode="auto">
          <a:xfrm>
            <a:off x="0" y="1752600"/>
            <a:ext cx="914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52229" name="Rectangle 2">
            <a:extLst>
              <a:ext uri="{FF2B5EF4-FFF2-40B4-BE49-F238E27FC236}">
                <a16:creationId xmlns:a16="http://schemas.microsoft.com/office/drawing/2014/main" id="{EF3DF5F0-B46C-4435-19D0-ED070D439B8C}"/>
              </a:ext>
            </a:extLst>
          </p:cNvPr>
          <p:cNvSpPr txBox="1">
            <a:spLocks noChangeArrowheads="1"/>
          </p:cNvSpPr>
          <p:nvPr/>
        </p:nvSpPr>
        <p:spPr bwMode="auto">
          <a:xfrm>
            <a:off x="609600" y="152400"/>
            <a:ext cx="7848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zh-CN" sz="2400" baseline="0">
                <a:ea typeface="宋体" panose="02010600030101010101" pitchFamily="2" charset="-122"/>
              </a:rPr>
              <a:t>Example of Input-Referred Noise</a:t>
            </a:r>
          </a:p>
        </p:txBody>
      </p:sp>
      <p:pic>
        <p:nvPicPr>
          <p:cNvPr id="52230" name="Picture 4">
            <a:extLst>
              <a:ext uri="{FF2B5EF4-FFF2-40B4-BE49-F238E27FC236}">
                <a16:creationId xmlns:a16="http://schemas.microsoft.com/office/drawing/2014/main" id="{738F5C1E-C5AD-50F9-5D1B-AACC8CF04A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209800"/>
            <a:ext cx="708342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231" name="Group 13">
            <a:extLst>
              <a:ext uri="{FF2B5EF4-FFF2-40B4-BE49-F238E27FC236}">
                <a16:creationId xmlns:a16="http://schemas.microsoft.com/office/drawing/2014/main" id="{455D0D0F-A301-B3FA-5E75-E247629EDA90}"/>
              </a:ext>
            </a:extLst>
          </p:cNvPr>
          <p:cNvGrpSpPr>
            <a:grpSpLocks/>
          </p:cNvGrpSpPr>
          <p:nvPr/>
        </p:nvGrpSpPr>
        <p:grpSpPr bwMode="auto">
          <a:xfrm>
            <a:off x="2816225" y="2362200"/>
            <a:ext cx="2286000" cy="457200"/>
            <a:chOff x="1729785" y="4038608"/>
            <a:chExt cx="2917559" cy="1270497"/>
          </a:xfrm>
        </p:grpSpPr>
        <p:sp>
          <p:nvSpPr>
            <p:cNvPr id="52240" name="Rounded Rectangle 9">
              <a:extLst>
                <a:ext uri="{FF2B5EF4-FFF2-40B4-BE49-F238E27FC236}">
                  <a16:creationId xmlns:a16="http://schemas.microsoft.com/office/drawing/2014/main" id="{0F08799D-6FC9-CA58-4FF6-C2B607C2594D}"/>
                </a:ext>
              </a:extLst>
            </p:cNvPr>
            <p:cNvSpPr>
              <a:spLocks noChangeArrowheads="1"/>
            </p:cNvSpPr>
            <p:nvPr/>
          </p:nvSpPr>
          <p:spPr bwMode="auto">
            <a:xfrm>
              <a:off x="1905242" y="4038608"/>
              <a:ext cx="2742102" cy="1270497"/>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fa-IR" altLang="zh-CN" sz="2400" b="0">
                <a:latin typeface="Times New Roman" panose="02020603050405020304" pitchFamily="18" charset="0"/>
              </a:endParaRPr>
            </a:p>
          </p:txBody>
        </p:sp>
        <p:sp>
          <p:nvSpPr>
            <p:cNvPr id="52241" name="TextBox 8">
              <a:extLst>
                <a:ext uri="{FF2B5EF4-FFF2-40B4-BE49-F238E27FC236}">
                  <a16:creationId xmlns:a16="http://schemas.microsoft.com/office/drawing/2014/main" id="{76890861-458A-17B8-C5F0-88202D7EFEFE}"/>
                </a:ext>
              </a:extLst>
            </p:cNvPr>
            <p:cNvSpPr txBox="1">
              <a:spLocks noChangeArrowheads="1"/>
            </p:cNvSpPr>
            <p:nvPr/>
          </p:nvSpPr>
          <p:spPr bwMode="auto">
            <a:xfrm>
              <a:off x="1729785" y="4114831"/>
              <a:ext cx="2905460" cy="667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zh-CN" baseline="0">
                  <a:ea typeface="宋体" panose="02010600030101010101" pitchFamily="2" charset="-122"/>
                </a:rPr>
                <a:t>noise voltage</a:t>
              </a:r>
              <a:endParaRPr lang="en-US" altLang="zh-CN">
                <a:ea typeface="宋体" panose="02010600030101010101" pitchFamily="2" charset="-122"/>
              </a:endParaRPr>
            </a:p>
          </p:txBody>
        </p:sp>
      </p:grpSp>
      <p:grpSp>
        <p:nvGrpSpPr>
          <p:cNvPr id="52232" name="Group 13">
            <a:extLst>
              <a:ext uri="{FF2B5EF4-FFF2-40B4-BE49-F238E27FC236}">
                <a16:creationId xmlns:a16="http://schemas.microsoft.com/office/drawing/2014/main" id="{1D292569-8C7D-8212-E27B-7B2B7291AB84}"/>
              </a:ext>
            </a:extLst>
          </p:cNvPr>
          <p:cNvGrpSpPr>
            <a:grpSpLocks/>
          </p:cNvGrpSpPr>
          <p:nvPr/>
        </p:nvGrpSpPr>
        <p:grpSpPr bwMode="auto">
          <a:xfrm>
            <a:off x="5254625" y="2362200"/>
            <a:ext cx="2286000" cy="457200"/>
            <a:chOff x="1729785" y="4038608"/>
            <a:chExt cx="2917559" cy="1270497"/>
          </a:xfrm>
        </p:grpSpPr>
        <p:sp>
          <p:nvSpPr>
            <p:cNvPr id="52238" name="Rounded Rectangle 9">
              <a:extLst>
                <a:ext uri="{FF2B5EF4-FFF2-40B4-BE49-F238E27FC236}">
                  <a16:creationId xmlns:a16="http://schemas.microsoft.com/office/drawing/2014/main" id="{39A95890-4D7D-951F-BE51-6E1817C1E6E7}"/>
                </a:ext>
              </a:extLst>
            </p:cNvPr>
            <p:cNvSpPr>
              <a:spLocks noChangeArrowheads="1"/>
            </p:cNvSpPr>
            <p:nvPr/>
          </p:nvSpPr>
          <p:spPr bwMode="auto">
            <a:xfrm>
              <a:off x="1905242" y="4038608"/>
              <a:ext cx="2742102" cy="1270497"/>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fa-IR" altLang="zh-CN" sz="2400" b="0">
                <a:latin typeface="Times New Roman" panose="02020603050405020304" pitchFamily="18" charset="0"/>
              </a:endParaRPr>
            </a:p>
          </p:txBody>
        </p:sp>
        <p:sp>
          <p:nvSpPr>
            <p:cNvPr id="52239" name="TextBox 8">
              <a:extLst>
                <a:ext uri="{FF2B5EF4-FFF2-40B4-BE49-F238E27FC236}">
                  <a16:creationId xmlns:a16="http://schemas.microsoft.com/office/drawing/2014/main" id="{7BA058E2-4A25-43B3-864C-BB37D63AB5EA}"/>
                </a:ext>
              </a:extLst>
            </p:cNvPr>
            <p:cNvSpPr txBox="1">
              <a:spLocks noChangeArrowheads="1"/>
            </p:cNvSpPr>
            <p:nvPr/>
          </p:nvSpPr>
          <p:spPr bwMode="auto">
            <a:xfrm>
              <a:off x="1729785" y="4114832"/>
              <a:ext cx="2905460" cy="1111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zh-CN" baseline="0">
                  <a:ea typeface="宋体" panose="02010600030101010101" pitchFamily="2" charset="-122"/>
                </a:rPr>
                <a:t>noise current</a:t>
              </a:r>
              <a:endParaRPr lang="en-US" altLang="zh-CN">
                <a:ea typeface="宋体" panose="02010600030101010101" pitchFamily="2" charset="-122"/>
              </a:endParaRPr>
            </a:p>
          </p:txBody>
        </p:sp>
      </p:grpSp>
      <p:pic>
        <p:nvPicPr>
          <p:cNvPr id="52233" name="Picture 28">
            <a:extLst>
              <a:ext uri="{FF2B5EF4-FFF2-40B4-BE49-F238E27FC236}">
                <a16:creationId xmlns:a16="http://schemas.microsoft.com/office/drawing/2014/main" id="{E8C5AAE0-5DF2-99BF-FABC-59A4DF19CC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724400"/>
            <a:ext cx="16652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ounded Rectangle 9">
            <a:extLst>
              <a:ext uri="{FF2B5EF4-FFF2-40B4-BE49-F238E27FC236}">
                <a16:creationId xmlns:a16="http://schemas.microsoft.com/office/drawing/2014/main" id="{BAC27B64-F65F-3CC0-29C5-A6ACF03C19DF}"/>
              </a:ext>
            </a:extLst>
          </p:cNvPr>
          <p:cNvSpPr>
            <a:spLocks noChangeArrowheads="1"/>
          </p:cNvSpPr>
          <p:nvPr/>
        </p:nvSpPr>
        <p:spPr bwMode="auto">
          <a:xfrm>
            <a:off x="76200" y="1828800"/>
            <a:ext cx="1371600" cy="3810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eaLnBrk="1" hangingPunct="1">
              <a:defRPr/>
            </a:pPr>
            <a:r>
              <a:rPr lang="en-US" altLang="zh-CN" sz="2000" b="1" i="1" baseline="0" dirty="0">
                <a:solidFill>
                  <a:schemeClr val="tx1"/>
                </a:solidFill>
                <a:ea typeface="宋体" charset="-122"/>
              </a:rPr>
              <a:t>Solution:</a:t>
            </a:r>
            <a:endParaRPr lang="fa-IR" altLang="zh-CN" sz="2000" b="1" i="1" baseline="0" dirty="0">
              <a:solidFill>
                <a:schemeClr val="tx1"/>
              </a:solidFill>
              <a:ea typeface="宋体" charset="-122"/>
            </a:endParaRPr>
          </a:p>
        </p:txBody>
      </p:sp>
      <p:sp>
        <p:nvSpPr>
          <p:cNvPr id="52235" name="Rectangle 3">
            <a:extLst>
              <a:ext uri="{FF2B5EF4-FFF2-40B4-BE49-F238E27FC236}">
                <a16:creationId xmlns:a16="http://schemas.microsoft.com/office/drawing/2014/main" id="{BEA26555-F593-2E9E-09E1-8D799509F55D}"/>
              </a:ext>
            </a:extLst>
          </p:cNvPr>
          <p:cNvSpPr txBox="1">
            <a:spLocks noChangeArrowheads="1"/>
          </p:cNvSpPr>
          <p:nvPr/>
        </p:nvSpPr>
        <p:spPr bwMode="auto">
          <a:xfrm>
            <a:off x="-38100" y="1122363"/>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800" baseline="0">
                <a:ea typeface="宋体" panose="02010600030101010101" pitchFamily="2" charset="-122"/>
              </a:rPr>
              <a:t>Calculate the input-referred noise of the common-gate stage depicted in figure below (left). Assume </a:t>
            </a:r>
            <a:r>
              <a:rPr lang="en-US" altLang="zh-CN" sz="1800" i="1" baseline="0">
                <a:ea typeface="宋体" panose="02010600030101010101" pitchFamily="2" charset="-122"/>
              </a:rPr>
              <a:t>I</a:t>
            </a:r>
            <a:r>
              <a:rPr lang="en-US" altLang="zh-CN" sz="1800" i="1" baseline="-25000">
                <a:ea typeface="宋体" panose="02010600030101010101" pitchFamily="2" charset="-122"/>
              </a:rPr>
              <a:t>1</a:t>
            </a:r>
            <a:r>
              <a:rPr lang="en-US" altLang="zh-CN" sz="1800" baseline="0">
                <a:ea typeface="宋体" panose="02010600030101010101" pitchFamily="2" charset="-122"/>
              </a:rPr>
              <a:t> is ideal and neglect the noise of </a:t>
            </a:r>
            <a:r>
              <a:rPr lang="en-US" altLang="zh-CN" sz="1800" i="1" baseline="0">
                <a:ea typeface="宋体" panose="02010600030101010101" pitchFamily="2" charset="-122"/>
              </a:rPr>
              <a:t>R</a:t>
            </a:r>
            <a:r>
              <a:rPr lang="en-US" altLang="zh-CN" sz="1800" i="1" baseline="-25000">
                <a:ea typeface="宋体" panose="02010600030101010101" pitchFamily="2" charset="-122"/>
              </a:rPr>
              <a:t>1</a:t>
            </a:r>
            <a:r>
              <a:rPr lang="en-US" altLang="zh-CN" sz="1800" baseline="0">
                <a:ea typeface="宋体" panose="02010600030101010101" pitchFamily="2" charset="-122"/>
              </a:rPr>
              <a:t>.</a:t>
            </a: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en-US"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p:txBody>
      </p:sp>
      <p:sp>
        <p:nvSpPr>
          <p:cNvPr id="52236" name="Rectangle 18">
            <a:extLst>
              <a:ext uri="{FF2B5EF4-FFF2-40B4-BE49-F238E27FC236}">
                <a16:creationId xmlns:a16="http://schemas.microsoft.com/office/drawing/2014/main" id="{065A231E-0FB9-0234-B156-3B203BC233C3}"/>
              </a:ext>
            </a:extLst>
          </p:cNvPr>
          <p:cNvSpPr>
            <a:spLocks noChangeArrowheads="1"/>
          </p:cNvSpPr>
          <p:nvPr/>
        </p:nvSpPr>
        <p:spPr bwMode="auto">
          <a:xfrm>
            <a:off x="5240338" y="2239963"/>
            <a:ext cx="3543300" cy="2560637"/>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GB" altLang="en-US" sz="2400" b="0">
              <a:latin typeface="Times New Roman" panose="02020603050405020304" pitchFamily="18" charset="0"/>
            </a:endParaRPr>
          </a:p>
        </p:txBody>
      </p:sp>
      <p:sp>
        <p:nvSpPr>
          <p:cNvPr id="20" name="Rectangle 19">
            <a:extLst>
              <a:ext uri="{FF2B5EF4-FFF2-40B4-BE49-F238E27FC236}">
                <a16:creationId xmlns:a16="http://schemas.microsoft.com/office/drawing/2014/main" id="{3429DFB1-1EC6-FE1D-48C7-00E8A4B17316}"/>
              </a:ext>
            </a:extLst>
          </p:cNvPr>
          <p:cNvSpPr>
            <a:spLocks noChangeArrowheads="1"/>
          </p:cNvSpPr>
          <p:nvPr/>
        </p:nvSpPr>
        <p:spPr bwMode="auto">
          <a:xfrm>
            <a:off x="2705100" y="1809750"/>
            <a:ext cx="6078538" cy="46482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GB" altLang="en-US" sz="2400" b="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0B995421-377A-BECF-79CD-3B421D96CF6A}"/>
              </a:ext>
            </a:extLst>
          </p:cNvPr>
          <p:cNvSpPr>
            <a:spLocks noGrp="1" noChangeArrowheads="1"/>
          </p:cNvSpPr>
          <p:nvPr>
            <p:ph type="title" idx="4294967295"/>
          </p:nvPr>
        </p:nvSpPr>
        <p:spPr/>
        <p:txBody>
          <a:bodyPr/>
          <a:lstStyle/>
          <a:p>
            <a:r>
              <a:rPr lang="en-US" altLang="zh-CN">
                <a:ea typeface="宋体" panose="02010600030101010101" pitchFamily="2" charset="-122"/>
              </a:rPr>
              <a:t>Noise Figure</a:t>
            </a:r>
          </a:p>
        </p:txBody>
      </p:sp>
      <p:sp>
        <p:nvSpPr>
          <p:cNvPr id="54275" name="Rectangle 3">
            <a:extLst>
              <a:ext uri="{FF2B5EF4-FFF2-40B4-BE49-F238E27FC236}">
                <a16:creationId xmlns:a16="http://schemas.microsoft.com/office/drawing/2014/main" id="{E18C7D0E-0C15-3DED-F6C6-71B475B03FF1}"/>
              </a:ext>
            </a:extLst>
          </p:cNvPr>
          <p:cNvSpPr txBox="1">
            <a:spLocks noChangeArrowheads="1"/>
          </p:cNvSpPr>
          <p:nvPr/>
        </p:nvSpPr>
        <p:spPr bwMode="auto">
          <a:xfrm>
            <a:off x="0" y="4495800"/>
            <a:ext cx="9144000" cy="1219200"/>
          </a:xfrm>
          <a:prstGeom prst="rect">
            <a:avLst/>
          </a:prstGeom>
          <a:noFill/>
          <a:ln w="12700"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zh-CN" sz="1800" baseline="0">
                <a:ea typeface="宋体" panose="02010600030101010101" pitchFamily="2" charset="-122"/>
              </a:rPr>
              <a:t>Depends on not only the noise of the circuit under consideration but the SNR provided by the preceding stage</a:t>
            </a:r>
            <a:endParaRPr lang="en-US" altLang="zh-CN" sz="1800" i="1" baseline="0">
              <a:ea typeface="宋体" panose="02010600030101010101" pitchFamily="2" charset="-122"/>
            </a:endParaRPr>
          </a:p>
          <a:p>
            <a:pPr eaLnBrk="1" hangingPunct="1"/>
            <a:r>
              <a:rPr lang="en-US" altLang="zh-CN" sz="1800" baseline="0">
                <a:ea typeface="宋体" panose="02010600030101010101" pitchFamily="2" charset="-122"/>
              </a:rPr>
              <a:t>If the input signal contains no noise, NF=</a:t>
            </a:r>
            <a:r>
              <a:rPr lang="en-US" altLang="zh-CN" sz="2400" baseline="0">
                <a:latin typeface="Arial Unicode MS" panose="020B0604020202020204" pitchFamily="34" charset="-128"/>
                <a:ea typeface="Arial Unicode MS" panose="020B0604020202020204" pitchFamily="34" charset="-128"/>
                <a:cs typeface="Arial Unicode MS" panose="020B0604020202020204" pitchFamily="34" charset="-128"/>
              </a:rPr>
              <a:t>∞</a:t>
            </a:r>
          </a:p>
        </p:txBody>
      </p:sp>
      <p:pic>
        <p:nvPicPr>
          <p:cNvPr id="54276" name="Picture 14">
            <a:extLst>
              <a:ext uri="{FF2B5EF4-FFF2-40B4-BE49-F238E27FC236}">
                <a16:creationId xmlns:a16="http://schemas.microsoft.com/office/drawing/2014/main" id="{54B2F4DD-0CA6-086F-9D9C-66201C7D7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905000"/>
            <a:ext cx="1717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15">
            <a:extLst>
              <a:ext uri="{FF2B5EF4-FFF2-40B4-BE49-F238E27FC236}">
                <a16:creationId xmlns:a16="http://schemas.microsoft.com/office/drawing/2014/main" id="{5DB8495B-D62C-175D-28B0-C59759CF90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971800"/>
            <a:ext cx="28956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TextBox 1">
            <a:extLst>
              <a:ext uri="{FF2B5EF4-FFF2-40B4-BE49-F238E27FC236}">
                <a16:creationId xmlns:a16="http://schemas.microsoft.com/office/drawing/2014/main" id="{0B74E089-9D9F-0DB5-70E8-18F4A64275C3}"/>
              </a:ext>
            </a:extLst>
          </p:cNvPr>
          <p:cNvSpPr txBox="1">
            <a:spLocks noChangeArrowheads="1"/>
          </p:cNvSpPr>
          <p:nvPr/>
        </p:nvSpPr>
        <p:spPr bwMode="auto">
          <a:xfrm>
            <a:off x="1289050" y="2022475"/>
            <a:ext cx="1676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2400" b="0">
                <a:latin typeface="Times New Roman" panose="02020603050405020304" pitchFamily="18" charset="0"/>
              </a:rPr>
              <a:t>Noise Factor</a:t>
            </a:r>
            <a:endParaRPr lang="en-GB" altLang="en-US" sz="2400" b="0">
              <a:latin typeface="Times New Roman" panose="02020603050405020304" pitchFamily="18" charset="0"/>
            </a:endParaRPr>
          </a:p>
        </p:txBody>
      </p:sp>
      <p:sp>
        <p:nvSpPr>
          <p:cNvPr id="54279" name="TextBox 6">
            <a:extLst>
              <a:ext uri="{FF2B5EF4-FFF2-40B4-BE49-F238E27FC236}">
                <a16:creationId xmlns:a16="http://schemas.microsoft.com/office/drawing/2014/main" id="{DC9F663C-F148-659C-6654-956FA0CD5CBC}"/>
              </a:ext>
            </a:extLst>
          </p:cNvPr>
          <p:cNvSpPr txBox="1">
            <a:spLocks noChangeArrowheads="1"/>
          </p:cNvSpPr>
          <p:nvPr/>
        </p:nvSpPr>
        <p:spPr bwMode="auto">
          <a:xfrm>
            <a:off x="1295400" y="3309938"/>
            <a:ext cx="1676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2400" b="0">
                <a:latin typeface="Times New Roman" panose="02020603050405020304" pitchFamily="18" charset="0"/>
              </a:rPr>
              <a:t>Noise Figure</a:t>
            </a:r>
            <a:endParaRPr lang="en-GB" altLang="en-US" sz="2400" b="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D108930-5D28-6DC3-25CB-EA18C8DB9E42}"/>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General Considerations: Time Variance</a:t>
            </a:r>
          </a:p>
        </p:txBody>
      </p:sp>
      <p:pic>
        <p:nvPicPr>
          <p:cNvPr id="8195" name="Picture 12">
            <a:extLst>
              <a:ext uri="{FF2B5EF4-FFF2-40B4-BE49-F238E27FC236}">
                <a16:creationId xmlns:a16="http://schemas.microsoft.com/office/drawing/2014/main" id="{8E3DC8D5-5779-434F-285B-1716A3BC1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133600"/>
            <a:ext cx="2362200"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13">
            <a:extLst>
              <a:ext uri="{FF2B5EF4-FFF2-40B4-BE49-F238E27FC236}">
                <a16:creationId xmlns:a16="http://schemas.microsoft.com/office/drawing/2014/main" id="{214F506C-0917-845A-9764-EEC4263A4F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378200"/>
            <a:ext cx="4572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Rectangle 3">
            <a:extLst>
              <a:ext uri="{FF2B5EF4-FFF2-40B4-BE49-F238E27FC236}">
                <a16:creationId xmlns:a16="http://schemas.microsoft.com/office/drawing/2014/main" id="{6403ACD4-9973-CB39-5B41-04957CE13C89}"/>
              </a:ext>
            </a:extLst>
          </p:cNvPr>
          <p:cNvSpPr txBox="1">
            <a:spLocks noChangeArrowheads="1"/>
          </p:cNvSpPr>
          <p:nvPr/>
        </p:nvSpPr>
        <p:spPr bwMode="auto">
          <a:xfrm>
            <a:off x="0" y="43434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8198" name="Rectangle 3">
            <a:extLst>
              <a:ext uri="{FF2B5EF4-FFF2-40B4-BE49-F238E27FC236}">
                <a16:creationId xmlns:a16="http://schemas.microsoft.com/office/drawing/2014/main" id="{23367D6A-F43B-5AFF-B65C-C319F9F63A86}"/>
              </a:ext>
            </a:extLst>
          </p:cNvPr>
          <p:cNvSpPr txBox="1">
            <a:spLocks noChangeArrowheads="1"/>
          </p:cNvSpPr>
          <p:nvPr/>
        </p:nvSpPr>
        <p:spPr bwMode="auto">
          <a:xfrm>
            <a:off x="0" y="1447800"/>
            <a:ext cx="9144000" cy="609600"/>
          </a:xfrm>
          <a:prstGeom prst="rect">
            <a:avLst/>
          </a:prstGeom>
          <a:noFill/>
          <a:ln w="12700"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zh-CN" sz="1800" baseline="0">
                <a:ea typeface="宋体" panose="02010600030101010101" pitchFamily="2" charset="-122"/>
              </a:rPr>
              <a:t>A system is linear if its output can be expressed as a linear combination (superposition) of responses to individual inputs.</a:t>
            </a:r>
            <a:endParaRPr lang="zh-CN" altLang="zh-CN" sz="1800" baseline="0">
              <a:ea typeface="宋体" panose="02010600030101010101" pitchFamily="2" charset="-122"/>
            </a:endParaRPr>
          </a:p>
          <a:p>
            <a:pPr eaLnBrk="1" hangingPunct="1"/>
            <a:endParaRPr lang="en-US" altLang="zh-CN" sz="1800" baseline="0">
              <a:ea typeface="宋体" panose="02010600030101010101" pitchFamily="2" charset="-122"/>
            </a:endParaRPr>
          </a:p>
        </p:txBody>
      </p:sp>
      <p:sp>
        <p:nvSpPr>
          <p:cNvPr id="8199" name="Rectangle 3">
            <a:extLst>
              <a:ext uri="{FF2B5EF4-FFF2-40B4-BE49-F238E27FC236}">
                <a16:creationId xmlns:a16="http://schemas.microsoft.com/office/drawing/2014/main" id="{0E98B774-96A2-9F66-C053-739D37C0785B}"/>
              </a:ext>
            </a:extLst>
          </p:cNvPr>
          <p:cNvSpPr txBox="1">
            <a:spLocks noChangeArrowheads="1"/>
          </p:cNvSpPr>
          <p:nvPr/>
        </p:nvSpPr>
        <p:spPr bwMode="auto">
          <a:xfrm>
            <a:off x="0" y="3962400"/>
            <a:ext cx="9144000" cy="609600"/>
          </a:xfrm>
          <a:prstGeom prst="rect">
            <a:avLst/>
          </a:prstGeom>
          <a:noFill/>
          <a:ln w="12700"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zh-CN" sz="1800" baseline="0">
                <a:ea typeface="宋体" panose="02010600030101010101" pitchFamily="2" charset="-122"/>
              </a:rPr>
              <a:t>A system is time-invariant if a time shift in its input results in the same time shift in its output.</a:t>
            </a:r>
            <a:endParaRPr lang="zh-CN" altLang="zh-CN" sz="1800" baseline="0">
              <a:ea typeface="宋体" panose="02010600030101010101" pitchFamily="2" charset="-122"/>
            </a:endParaRPr>
          </a:p>
          <a:p>
            <a:pPr eaLnBrk="1" hangingPunct="1"/>
            <a:endParaRPr lang="en-US" altLang="zh-CN" sz="1800" baseline="0">
              <a:ea typeface="宋体" panose="02010600030101010101" pitchFamily="2" charset="-122"/>
            </a:endParaRPr>
          </a:p>
        </p:txBody>
      </p:sp>
      <p:sp>
        <p:nvSpPr>
          <p:cNvPr id="8200" name="Rectangle 3">
            <a:extLst>
              <a:ext uri="{FF2B5EF4-FFF2-40B4-BE49-F238E27FC236}">
                <a16:creationId xmlns:a16="http://schemas.microsoft.com/office/drawing/2014/main" id="{1BE1D68E-4432-DE85-CE76-80A6BE2C4FC6}"/>
              </a:ext>
            </a:extLst>
          </p:cNvPr>
          <p:cNvSpPr txBox="1">
            <a:spLocks noChangeArrowheads="1"/>
          </p:cNvSpPr>
          <p:nvPr/>
        </p:nvSpPr>
        <p:spPr bwMode="auto">
          <a:xfrm>
            <a:off x="0" y="49530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             If                                         </a:t>
            </a:r>
            <a:r>
              <a:rPr lang="en-US" altLang="zh-CN" i="1" baseline="0">
                <a:ea typeface="宋体" panose="02010600030101010101" pitchFamily="2" charset="-122"/>
              </a:rPr>
              <a:t>y</a:t>
            </a:r>
            <a:r>
              <a:rPr lang="en-US" altLang="zh-CN" baseline="0">
                <a:ea typeface="宋体" panose="02010600030101010101" pitchFamily="2" charset="-122"/>
              </a:rPr>
              <a:t>(</a:t>
            </a:r>
            <a:r>
              <a:rPr lang="en-US" altLang="zh-CN" i="1" baseline="0">
                <a:ea typeface="宋体" panose="02010600030101010101" pitchFamily="2" charset="-122"/>
              </a:rPr>
              <a:t>t</a:t>
            </a:r>
            <a:r>
              <a:rPr lang="en-US" altLang="zh-CN" baseline="0">
                <a:ea typeface="宋体" panose="02010600030101010101" pitchFamily="2" charset="-122"/>
              </a:rPr>
              <a:t>) = </a:t>
            </a:r>
            <a:r>
              <a:rPr lang="en-US" altLang="zh-CN" i="1" baseline="0">
                <a:ea typeface="宋体" panose="02010600030101010101" pitchFamily="2" charset="-122"/>
              </a:rPr>
              <a:t>f </a:t>
            </a:r>
            <a:r>
              <a:rPr lang="en-US" altLang="zh-CN" baseline="0">
                <a:ea typeface="宋体" panose="02010600030101010101" pitchFamily="2" charset="-122"/>
              </a:rPr>
              <a:t>[</a:t>
            </a:r>
            <a:r>
              <a:rPr lang="en-US" altLang="zh-CN" i="1" baseline="0">
                <a:ea typeface="宋体" panose="02010600030101010101" pitchFamily="2" charset="-122"/>
              </a:rPr>
              <a:t>x</a:t>
            </a:r>
            <a:r>
              <a:rPr lang="en-US" altLang="zh-CN" baseline="0">
                <a:ea typeface="宋体" panose="02010600030101010101" pitchFamily="2" charset="-122"/>
              </a:rPr>
              <a:t>(</a:t>
            </a:r>
            <a:r>
              <a:rPr lang="en-US" altLang="zh-CN" i="1" baseline="0">
                <a:ea typeface="宋体" panose="02010600030101010101" pitchFamily="2" charset="-122"/>
              </a:rPr>
              <a:t>t</a:t>
            </a:r>
            <a:r>
              <a:rPr lang="en-US" altLang="zh-CN" baseline="0">
                <a:ea typeface="宋体" panose="02010600030101010101" pitchFamily="2" charset="-122"/>
              </a:rPr>
              <a:t>)]</a:t>
            </a: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8201" name="Rectangle 3">
            <a:extLst>
              <a:ext uri="{FF2B5EF4-FFF2-40B4-BE49-F238E27FC236}">
                <a16:creationId xmlns:a16="http://schemas.microsoft.com/office/drawing/2014/main" id="{F765AC21-E728-2AB6-3E70-B7C66E281D7C}"/>
              </a:ext>
            </a:extLst>
          </p:cNvPr>
          <p:cNvSpPr txBox="1">
            <a:spLocks noChangeArrowheads="1"/>
          </p:cNvSpPr>
          <p:nvPr/>
        </p:nvSpPr>
        <p:spPr bwMode="auto">
          <a:xfrm>
            <a:off x="0" y="57150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             then                                   </a:t>
            </a:r>
            <a:r>
              <a:rPr lang="en-US" altLang="zh-CN" i="1" baseline="0">
                <a:ea typeface="宋体" panose="02010600030101010101" pitchFamily="2" charset="-122"/>
              </a:rPr>
              <a:t>y(t-</a:t>
            </a:r>
            <a:r>
              <a:rPr lang="el-GR" altLang="zh-CN" i="1" baseline="0">
                <a:ea typeface="宋体" panose="02010600030101010101" pitchFamily="2" charset="-122"/>
              </a:rPr>
              <a:t>τ</a:t>
            </a:r>
            <a:r>
              <a:rPr lang="en-US" altLang="zh-CN" i="1" baseline="0">
                <a:ea typeface="宋体" panose="02010600030101010101" pitchFamily="2" charset="-122"/>
              </a:rPr>
              <a:t>) </a:t>
            </a:r>
            <a:r>
              <a:rPr lang="en-US" altLang="zh-CN" baseline="0">
                <a:ea typeface="宋体" panose="02010600030101010101" pitchFamily="2" charset="-122"/>
              </a:rPr>
              <a:t>= </a:t>
            </a:r>
            <a:r>
              <a:rPr lang="en-US" altLang="zh-CN" i="1" baseline="0">
                <a:ea typeface="宋体" panose="02010600030101010101" pitchFamily="2" charset="-122"/>
              </a:rPr>
              <a:t>f</a:t>
            </a:r>
            <a:r>
              <a:rPr lang="en-US" altLang="zh-CN" baseline="0">
                <a:ea typeface="宋体" panose="02010600030101010101" pitchFamily="2" charset="-122"/>
              </a:rPr>
              <a:t> [</a:t>
            </a:r>
            <a:r>
              <a:rPr lang="en-US" altLang="zh-CN" i="1" baseline="0">
                <a:ea typeface="宋体" panose="02010600030101010101" pitchFamily="2" charset="-122"/>
              </a:rPr>
              <a:t>x(t-</a:t>
            </a:r>
            <a:r>
              <a:rPr lang="el-GR" altLang="zh-CN" i="1" baseline="0">
                <a:ea typeface="宋体" panose="02010600030101010101" pitchFamily="2" charset="-122"/>
              </a:rPr>
              <a:t>τ</a:t>
            </a:r>
            <a:r>
              <a:rPr lang="en-US" altLang="zh-CN" i="1" baseline="0">
                <a:ea typeface="宋体" panose="02010600030101010101" pitchFamily="2" charset="-122"/>
              </a:rPr>
              <a:t>)</a:t>
            </a:r>
            <a:r>
              <a:rPr lang="en-US" altLang="zh-CN" baseline="0">
                <a:ea typeface="宋体" panose="02010600030101010101" pitchFamily="2" charset="-122"/>
              </a:rPr>
              <a:t>]</a:t>
            </a: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15">
            <a:extLst>
              <a:ext uri="{FF2B5EF4-FFF2-40B4-BE49-F238E27FC236}">
                <a16:creationId xmlns:a16="http://schemas.microsoft.com/office/drawing/2014/main" id="{39970B76-C4C3-7E2E-EFF8-3B92FF0347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6019800"/>
            <a:ext cx="243681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3" name="Picture 2">
            <a:extLst>
              <a:ext uri="{FF2B5EF4-FFF2-40B4-BE49-F238E27FC236}">
                <a16:creationId xmlns:a16="http://schemas.microsoft.com/office/drawing/2014/main" id="{6C9D1E0B-8EE6-1246-1223-B546144E37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752725"/>
            <a:ext cx="8218488"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Picture 18">
            <a:extLst>
              <a:ext uri="{FF2B5EF4-FFF2-40B4-BE49-F238E27FC236}">
                <a16:creationId xmlns:a16="http://schemas.microsoft.com/office/drawing/2014/main" id="{F4C91445-2125-EDFD-4040-6624F92067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985838"/>
            <a:ext cx="3581400"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Rectangle 2">
            <a:extLst>
              <a:ext uri="{FF2B5EF4-FFF2-40B4-BE49-F238E27FC236}">
                <a16:creationId xmlns:a16="http://schemas.microsoft.com/office/drawing/2014/main" id="{041AE2AB-FBD6-2B30-9371-67D3E3404D97}"/>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Calculation of Noise Figure</a:t>
            </a:r>
          </a:p>
        </p:txBody>
      </p:sp>
      <p:pic>
        <p:nvPicPr>
          <p:cNvPr id="56326" name="Picture 16">
            <a:extLst>
              <a:ext uri="{FF2B5EF4-FFF2-40B4-BE49-F238E27FC236}">
                <a16:creationId xmlns:a16="http://schemas.microsoft.com/office/drawing/2014/main" id="{F6B08163-FA37-B81A-1273-3621E687CC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990600"/>
            <a:ext cx="22860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17">
            <a:extLst>
              <a:ext uri="{FF2B5EF4-FFF2-40B4-BE49-F238E27FC236}">
                <a16:creationId xmlns:a16="http://schemas.microsoft.com/office/drawing/2014/main" id="{C7F4F226-2094-570D-3302-1C8D9900E1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1943100"/>
            <a:ext cx="31242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19">
            <a:extLst>
              <a:ext uri="{FF2B5EF4-FFF2-40B4-BE49-F238E27FC236}">
                <a16:creationId xmlns:a16="http://schemas.microsoft.com/office/drawing/2014/main" id="{7CE5344B-E238-C085-46D5-DEFA0EB4DD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2992438"/>
            <a:ext cx="22098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9" name="Rectangle 3">
            <a:extLst>
              <a:ext uri="{FF2B5EF4-FFF2-40B4-BE49-F238E27FC236}">
                <a16:creationId xmlns:a16="http://schemas.microsoft.com/office/drawing/2014/main" id="{94B907E0-5B6C-934D-0F45-9E24C66E0625}"/>
              </a:ext>
            </a:extLst>
          </p:cNvPr>
          <p:cNvSpPr txBox="1">
            <a:spLocks noChangeArrowheads="1"/>
          </p:cNvSpPr>
          <p:nvPr/>
        </p:nvSpPr>
        <p:spPr bwMode="auto">
          <a:xfrm>
            <a:off x="0" y="5257800"/>
            <a:ext cx="9144000" cy="762000"/>
          </a:xfrm>
          <a:prstGeom prst="rect">
            <a:avLst/>
          </a:prstGeom>
          <a:noFill/>
          <a:ln w="12700"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zh-CN" sz="1800" baseline="0">
                <a:ea typeface="宋体" panose="02010600030101010101" pitchFamily="2" charset="-122"/>
              </a:rPr>
              <a:t>NF must be specified with respect to a source impedance-typically 50 </a:t>
            </a:r>
            <a:r>
              <a:rPr lang="el-GR" altLang="zh-CN" sz="1800" baseline="0">
                <a:ea typeface="宋体" panose="02010600030101010101" pitchFamily="2" charset="-122"/>
              </a:rPr>
              <a:t>Ω</a:t>
            </a:r>
            <a:endParaRPr lang="en-US" altLang="zh-CN" sz="1800" baseline="0">
              <a:ea typeface="宋体" panose="02010600030101010101" pitchFamily="2" charset="-122"/>
            </a:endParaRPr>
          </a:p>
          <a:p>
            <a:pPr eaLnBrk="1" hangingPunct="1"/>
            <a:r>
              <a:rPr lang="en-US" altLang="zh-CN" sz="1800" baseline="0">
                <a:ea typeface="宋体" panose="02010600030101010101" pitchFamily="2" charset="-122"/>
              </a:rPr>
              <a:t>Reduce the right hand side to a simpler form:</a:t>
            </a:r>
          </a:p>
        </p:txBody>
      </p:sp>
      <p:pic>
        <p:nvPicPr>
          <p:cNvPr id="56330" name="Picture 1">
            <a:extLst>
              <a:ext uri="{FF2B5EF4-FFF2-40B4-BE49-F238E27FC236}">
                <a16:creationId xmlns:a16="http://schemas.microsoft.com/office/drawing/2014/main" id="{45515A1F-49E3-F6C2-05B9-311516A8035D}"/>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484938" y="6238875"/>
            <a:ext cx="1133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C11FC242-B1E9-95DA-655C-2146DBF7CAB6}"/>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Calculation of NF: Summary</a:t>
            </a:r>
          </a:p>
        </p:txBody>
      </p:sp>
      <p:sp>
        <p:nvSpPr>
          <p:cNvPr id="16" name="Rectangle 3">
            <a:extLst>
              <a:ext uri="{FF2B5EF4-FFF2-40B4-BE49-F238E27FC236}">
                <a16:creationId xmlns:a16="http://schemas.microsoft.com/office/drawing/2014/main" id="{C6B92359-DAC0-780F-4DAA-B670C72BE9C7}"/>
              </a:ext>
            </a:extLst>
          </p:cNvPr>
          <p:cNvSpPr txBox="1">
            <a:spLocks noChangeArrowheads="1"/>
          </p:cNvSpPr>
          <p:nvPr/>
        </p:nvSpPr>
        <p:spPr bwMode="auto">
          <a:xfrm>
            <a:off x="533400" y="2514600"/>
            <a:ext cx="3505200" cy="1295400"/>
          </a:xfrm>
          <a:prstGeom prst="rect">
            <a:avLst/>
          </a:prstGeom>
          <a:noFill/>
          <a:ln w="12700" cap="rnd">
            <a:solidFill>
              <a:srgbClr val="000000"/>
            </a:solidFill>
            <a:prstDash val="sysDot"/>
            <a:miter lim="800000"/>
            <a:headEnd/>
            <a:tailEnd/>
          </a:ln>
        </p:spPr>
        <p:txBody>
          <a:bodyPr/>
          <a:lstStyle/>
          <a:p>
            <a:pPr marL="342900" indent="-342900" eaLnBrk="1" hangingPunct="1">
              <a:spcBef>
                <a:spcPct val="20000"/>
              </a:spcBef>
              <a:buClr>
                <a:srgbClr val="FF0000"/>
              </a:buClr>
              <a:buFont typeface="Wingdings" pitchFamily="2" charset="2"/>
              <a:buChar char="Ø"/>
              <a:defRPr/>
            </a:pPr>
            <a:r>
              <a:rPr lang="en-US" altLang="zh-CN" sz="1800" b="1" kern="0" baseline="0" dirty="0">
                <a:latin typeface="+mn-lt"/>
                <a:ea typeface="宋体" charset="-122"/>
              </a:rPr>
              <a:t>Divide total output noise by the gain from </a:t>
            </a:r>
            <a:r>
              <a:rPr lang="en-US" altLang="zh-CN" sz="1800" b="1" i="1" kern="0" baseline="0" dirty="0">
                <a:latin typeface="+mn-lt"/>
                <a:ea typeface="宋体" charset="-122"/>
              </a:rPr>
              <a:t>V</a:t>
            </a:r>
            <a:r>
              <a:rPr lang="en-US" altLang="zh-CN" sz="1800" b="1" i="1" kern="0" baseline="-25000" dirty="0">
                <a:latin typeface="+mn-lt"/>
                <a:ea typeface="宋体" charset="-122"/>
              </a:rPr>
              <a:t>in</a:t>
            </a:r>
            <a:r>
              <a:rPr lang="en-US" altLang="zh-CN" sz="1800" b="1" kern="0" baseline="0" dirty="0">
                <a:latin typeface="+mn-lt"/>
                <a:ea typeface="宋体" charset="-122"/>
              </a:rPr>
              <a:t> to </a:t>
            </a:r>
            <a:r>
              <a:rPr lang="en-US" altLang="zh-CN" sz="1800" b="1" i="1" kern="0" baseline="0" dirty="0" err="1">
                <a:latin typeface="+mn-lt"/>
                <a:ea typeface="宋体" charset="-122"/>
              </a:rPr>
              <a:t>V</a:t>
            </a:r>
            <a:r>
              <a:rPr lang="en-US" altLang="zh-CN" sz="1800" b="1" i="1" kern="0" baseline="-25000" dirty="0" err="1">
                <a:latin typeface="+mn-lt"/>
                <a:ea typeface="宋体" charset="-122"/>
              </a:rPr>
              <a:t>out</a:t>
            </a:r>
            <a:r>
              <a:rPr lang="en-US" altLang="zh-CN" sz="1800" b="1" kern="0" baseline="0" dirty="0">
                <a:latin typeface="+mn-lt"/>
                <a:ea typeface="宋体" charset="-122"/>
              </a:rPr>
              <a:t> and normalize the result to the noise of </a:t>
            </a:r>
            <a:r>
              <a:rPr lang="en-US" altLang="zh-CN" sz="1800" b="1" i="1" kern="0" baseline="0" dirty="0">
                <a:latin typeface="+mn-lt"/>
                <a:ea typeface="宋体" charset="-122"/>
              </a:rPr>
              <a:t>R</a:t>
            </a:r>
            <a:r>
              <a:rPr lang="en-US" altLang="zh-CN" sz="1800" b="1" i="1" kern="0" baseline="-25000" dirty="0">
                <a:latin typeface="+mn-lt"/>
                <a:ea typeface="宋体" charset="-122"/>
              </a:rPr>
              <a:t>s</a:t>
            </a:r>
          </a:p>
        </p:txBody>
      </p:sp>
      <p:grpSp>
        <p:nvGrpSpPr>
          <p:cNvPr id="58372" name="Group 13">
            <a:extLst>
              <a:ext uri="{FF2B5EF4-FFF2-40B4-BE49-F238E27FC236}">
                <a16:creationId xmlns:a16="http://schemas.microsoft.com/office/drawing/2014/main" id="{6739E093-4BA0-84E8-FE08-5A24949B97C6}"/>
              </a:ext>
            </a:extLst>
          </p:cNvPr>
          <p:cNvGrpSpPr>
            <a:grpSpLocks/>
          </p:cNvGrpSpPr>
          <p:nvPr/>
        </p:nvGrpSpPr>
        <p:grpSpPr bwMode="auto">
          <a:xfrm>
            <a:off x="2895600" y="1524000"/>
            <a:ext cx="3352800" cy="457200"/>
            <a:chOff x="1729784" y="4038608"/>
            <a:chExt cx="3146068" cy="1270497"/>
          </a:xfrm>
        </p:grpSpPr>
        <p:sp>
          <p:nvSpPr>
            <p:cNvPr id="58376" name="Rounded Rectangle 9">
              <a:extLst>
                <a:ext uri="{FF2B5EF4-FFF2-40B4-BE49-F238E27FC236}">
                  <a16:creationId xmlns:a16="http://schemas.microsoft.com/office/drawing/2014/main" id="{6394F3FF-8DFE-53A1-7A3A-AE961CA0E6E4}"/>
                </a:ext>
              </a:extLst>
            </p:cNvPr>
            <p:cNvSpPr>
              <a:spLocks noChangeArrowheads="1"/>
            </p:cNvSpPr>
            <p:nvPr/>
          </p:nvSpPr>
          <p:spPr bwMode="auto">
            <a:xfrm>
              <a:off x="1905242" y="4038608"/>
              <a:ext cx="2742102" cy="1270497"/>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fa-IR" altLang="zh-CN" sz="2400" b="0">
                <a:latin typeface="Times New Roman" panose="02020603050405020304" pitchFamily="18" charset="0"/>
              </a:endParaRPr>
            </a:p>
          </p:txBody>
        </p:sp>
        <p:sp>
          <p:nvSpPr>
            <p:cNvPr id="58377" name="TextBox 8">
              <a:extLst>
                <a:ext uri="{FF2B5EF4-FFF2-40B4-BE49-F238E27FC236}">
                  <a16:creationId xmlns:a16="http://schemas.microsoft.com/office/drawing/2014/main" id="{BF16C4DD-E7C6-87B6-D055-3C69DA6B1D47}"/>
                </a:ext>
              </a:extLst>
            </p:cNvPr>
            <p:cNvSpPr txBox="1">
              <a:spLocks noChangeArrowheads="1"/>
            </p:cNvSpPr>
            <p:nvPr/>
          </p:nvSpPr>
          <p:spPr bwMode="auto">
            <a:xfrm>
              <a:off x="1729784" y="4114831"/>
              <a:ext cx="3146068" cy="667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zh-CN" baseline="0">
                  <a:ea typeface="宋体" panose="02010600030101010101" pitchFamily="2" charset="-122"/>
                </a:rPr>
                <a:t>Calculation of NF</a:t>
              </a:r>
              <a:endParaRPr lang="en-US" altLang="zh-CN">
                <a:ea typeface="宋体" panose="02010600030101010101" pitchFamily="2" charset="-122"/>
              </a:endParaRPr>
            </a:p>
          </p:txBody>
        </p:sp>
      </p:grpSp>
      <p:sp>
        <p:nvSpPr>
          <p:cNvPr id="19" name="Rectangle 3">
            <a:extLst>
              <a:ext uri="{FF2B5EF4-FFF2-40B4-BE49-F238E27FC236}">
                <a16:creationId xmlns:a16="http://schemas.microsoft.com/office/drawing/2014/main" id="{24C3CEAF-312D-1841-19DE-CF4D7F735E92}"/>
              </a:ext>
            </a:extLst>
          </p:cNvPr>
          <p:cNvSpPr txBox="1">
            <a:spLocks noChangeArrowheads="1"/>
          </p:cNvSpPr>
          <p:nvPr/>
        </p:nvSpPr>
        <p:spPr bwMode="auto">
          <a:xfrm>
            <a:off x="4572000" y="2514600"/>
            <a:ext cx="3657600" cy="1905000"/>
          </a:xfrm>
          <a:prstGeom prst="rect">
            <a:avLst/>
          </a:prstGeom>
          <a:noFill/>
          <a:ln w="12700" cap="rnd">
            <a:solidFill>
              <a:srgbClr val="000000"/>
            </a:solidFill>
            <a:prstDash val="sysDot"/>
            <a:miter lim="800000"/>
            <a:headEnd/>
            <a:tailEnd/>
          </a:ln>
        </p:spPr>
        <p:txBody>
          <a:bodyPr/>
          <a:lstStyle/>
          <a:p>
            <a:pPr marL="342900" indent="-342900" eaLnBrk="1" hangingPunct="1">
              <a:spcBef>
                <a:spcPct val="20000"/>
              </a:spcBef>
              <a:buClr>
                <a:srgbClr val="FF0000"/>
              </a:buClr>
              <a:buFont typeface="Wingdings" pitchFamily="2" charset="2"/>
              <a:buChar char="Ø"/>
              <a:defRPr/>
            </a:pPr>
            <a:r>
              <a:rPr lang="en-US" altLang="zh-CN" sz="1800" b="1" kern="0" baseline="0" dirty="0">
                <a:latin typeface="+mn-lt"/>
                <a:ea typeface="宋体" charset="-122"/>
              </a:rPr>
              <a:t>Calculate the output noise due to the amplifier, divide it by the gain, normalize it to 4</a:t>
            </a:r>
            <a:r>
              <a:rPr lang="en-US" altLang="zh-CN" sz="1800" b="1" i="1" kern="0" baseline="0" dirty="0">
                <a:latin typeface="+mn-lt"/>
                <a:ea typeface="宋体" charset="-122"/>
              </a:rPr>
              <a:t>kTR</a:t>
            </a:r>
            <a:r>
              <a:rPr lang="en-US" altLang="zh-CN" sz="1800" b="1" i="1" kern="0" baseline="-25000" dirty="0">
                <a:latin typeface="+mn-lt"/>
                <a:ea typeface="宋体" charset="-122"/>
              </a:rPr>
              <a:t>s</a:t>
            </a:r>
            <a:r>
              <a:rPr lang="en-US" altLang="zh-CN" sz="1800" b="1" kern="0" baseline="0" dirty="0">
                <a:latin typeface="+mn-lt"/>
                <a:ea typeface="宋体" charset="-122"/>
              </a:rPr>
              <a:t> and add 1 to the result</a:t>
            </a:r>
          </a:p>
        </p:txBody>
      </p:sp>
      <p:sp>
        <p:nvSpPr>
          <p:cNvPr id="58374" name="下箭头 19">
            <a:extLst>
              <a:ext uri="{FF2B5EF4-FFF2-40B4-BE49-F238E27FC236}">
                <a16:creationId xmlns:a16="http://schemas.microsoft.com/office/drawing/2014/main" id="{CFD2C3CC-4BBC-B9BD-3DE5-995F2847818A}"/>
              </a:ext>
            </a:extLst>
          </p:cNvPr>
          <p:cNvSpPr>
            <a:spLocks noChangeArrowheads="1"/>
          </p:cNvSpPr>
          <p:nvPr/>
        </p:nvSpPr>
        <p:spPr bwMode="auto">
          <a:xfrm rot="1756752">
            <a:off x="3170238" y="2001838"/>
            <a:ext cx="506412" cy="554037"/>
          </a:xfrm>
          <a:prstGeom prst="downArrow">
            <a:avLst>
              <a:gd name="adj1" fmla="val 50000"/>
              <a:gd name="adj2" fmla="val 50058"/>
            </a:avLst>
          </a:prstGeom>
          <a:solidFill>
            <a:schemeClr val="accent1"/>
          </a:solidFill>
          <a:ln w="9525" algn="ctr">
            <a:solidFill>
              <a:schemeClr val="tx1"/>
            </a:solidFill>
            <a:round/>
            <a:headEnd/>
            <a:tailEnd/>
          </a:ln>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2400" b="0">
              <a:latin typeface="Times New Roman" panose="02020603050405020304" pitchFamily="18" charset="0"/>
              <a:ea typeface="宋体" panose="02010600030101010101" pitchFamily="2" charset="-122"/>
            </a:endParaRPr>
          </a:p>
        </p:txBody>
      </p:sp>
      <p:sp>
        <p:nvSpPr>
          <p:cNvPr id="58375" name="下箭头 20">
            <a:extLst>
              <a:ext uri="{FF2B5EF4-FFF2-40B4-BE49-F238E27FC236}">
                <a16:creationId xmlns:a16="http://schemas.microsoft.com/office/drawing/2014/main" id="{54577383-505B-C08F-3B42-41BBE1EFF155}"/>
              </a:ext>
            </a:extLst>
          </p:cNvPr>
          <p:cNvSpPr>
            <a:spLocks noChangeArrowheads="1"/>
          </p:cNvSpPr>
          <p:nvPr/>
        </p:nvSpPr>
        <p:spPr bwMode="auto">
          <a:xfrm rot="-2408161">
            <a:off x="5453063" y="2003425"/>
            <a:ext cx="506412" cy="552450"/>
          </a:xfrm>
          <a:prstGeom prst="downArrow">
            <a:avLst>
              <a:gd name="adj1" fmla="val 50000"/>
              <a:gd name="adj2" fmla="val 49914"/>
            </a:avLst>
          </a:prstGeom>
          <a:solidFill>
            <a:schemeClr val="accent1"/>
          </a:solidFill>
          <a:ln w="9525" algn="ctr">
            <a:solidFill>
              <a:schemeClr val="tx1"/>
            </a:solidFill>
            <a:round/>
            <a:headEnd/>
            <a:tailEnd/>
          </a:ln>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2400" b="0">
              <a:latin typeface="Times New Roman" panose="02020603050405020304" pitchFamily="18"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418" name="直接连接符 18">
            <a:extLst>
              <a:ext uri="{FF2B5EF4-FFF2-40B4-BE49-F238E27FC236}">
                <a16:creationId xmlns:a16="http://schemas.microsoft.com/office/drawing/2014/main" id="{43781704-DBBA-52ED-076F-FD2FC375718F}"/>
              </a:ext>
            </a:extLst>
          </p:cNvPr>
          <p:cNvCxnSpPr>
            <a:cxnSpLocks noChangeShapeType="1"/>
          </p:cNvCxnSpPr>
          <p:nvPr/>
        </p:nvCxnSpPr>
        <p:spPr bwMode="auto">
          <a:xfrm>
            <a:off x="0" y="1219200"/>
            <a:ext cx="914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60419" name="直接连接符 18">
            <a:extLst>
              <a:ext uri="{FF2B5EF4-FFF2-40B4-BE49-F238E27FC236}">
                <a16:creationId xmlns:a16="http://schemas.microsoft.com/office/drawing/2014/main" id="{30F85A34-189A-C64B-0432-F94CCE6A791D}"/>
              </a:ext>
            </a:extLst>
          </p:cNvPr>
          <p:cNvCxnSpPr>
            <a:cxnSpLocks noChangeShapeType="1"/>
          </p:cNvCxnSpPr>
          <p:nvPr/>
        </p:nvCxnSpPr>
        <p:spPr bwMode="auto">
          <a:xfrm>
            <a:off x="0" y="1828800"/>
            <a:ext cx="914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8" name="Rectangle 2">
            <a:extLst>
              <a:ext uri="{FF2B5EF4-FFF2-40B4-BE49-F238E27FC236}">
                <a16:creationId xmlns:a16="http://schemas.microsoft.com/office/drawing/2014/main" id="{2744E0A2-97A8-3C4E-232E-E433A58D7FD6}"/>
              </a:ext>
            </a:extLst>
          </p:cNvPr>
          <p:cNvSpPr txBox="1">
            <a:spLocks noChangeArrowheads="1"/>
          </p:cNvSpPr>
          <p:nvPr/>
        </p:nvSpPr>
        <p:spPr bwMode="auto">
          <a:xfrm>
            <a:off x="609600" y="152400"/>
            <a:ext cx="7848600" cy="762000"/>
          </a:xfrm>
          <a:prstGeom prst="rect">
            <a:avLst/>
          </a:prstGeom>
          <a:noFill/>
          <a:ln w="9525">
            <a:noFill/>
            <a:miter lim="800000"/>
            <a:headEnd/>
            <a:tailEnd/>
          </a:ln>
        </p:spPr>
        <p:txBody>
          <a:bodyPr anchor="ctr"/>
          <a:lstStyle/>
          <a:p>
            <a:pPr algn="ctr" eaLnBrk="1" hangingPunct="1">
              <a:defRPr/>
            </a:pPr>
            <a:r>
              <a:rPr lang="en-US" altLang="zh-CN" b="1" kern="0" baseline="0" dirty="0">
                <a:solidFill>
                  <a:schemeClr val="tx2"/>
                </a:solidFill>
                <a:latin typeface="+mj-lt"/>
                <a:ea typeface="宋体" pitchFamily="2" charset="-122"/>
                <a:cs typeface="+mj-cs"/>
              </a:rPr>
              <a:t>Example of Noise Figure Calculation</a:t>
            </a:r>
          </a:p>
        </p:txBody>
      </p:sp>
      <p:pic>
        <p:nvPicPr>
          <p:cNvPr id="60421" name="Picture 3">
            <a:extLst>
              <a:ext uri="{FF2B5EF4-FFF2-40B4-BE49-F238E27FC236}">
                <a16:creationId xmlns:a16="http://schemas.microsoft.com/office/drawing/2014/main" id="{580CB54F-342F-4300-1401-9E89090CE4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362200"/>
            <a:ext cx="569753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22">
            <a:extLst>
              <a:ext uri="{FF2B5EF4-FFF2-40B4-BE49-F238E27FC236}">
                <a16:creationId xmlns:a16="http://schemas.microsoft.com/office/drawing/2014/main" id="{00E11D6C-7207-24CC-5B29-5D97856927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25" y="4495800"/>
            <a:ext cx="280987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Picture 23">
            <a:extLst>
              <a:ext uri="{FF2B5EF4-FFF2-40B4-BE49-F238E27FC236}">
                <a16:creationId xmlns:a16="http://schemas.microsoft.com/office/drawing/2014/main" id="{D28DB15C-8F4E-A8DF-DAC8-DD66C3B858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4386263"/>
            <a:ext cx="18288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4" name="Picture 24">
            <a:extLst>
              <a:ext uri="{FF2B5EF4-FFF2-40B4-BE49-F238E27FC236}">
                <a16:creationId xmlns:a16="http://schemas.microsoft.com/office/drawing/2014/main" id="{51257D3D-80BF-7B02-F894-FA59B1F288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2850" y="5105400"/>
            <a:ext cx="467995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ounded Rectangle 9">
            <a:extLst>
              <a:ext uri="{FF2B5EF4-FFF2-40B4-BE49-F238E27FC236}">
                <a16:creationId xmlns:a16="http://schemas.microsoft.com/office/drawing/2014/main" id="{29EAF57C-BF9D-A0E6-8A38-93CBD46D0DD2}"/>
              </a:ext>
            </a:extLst>
          </p:cNvPr>
          <p:cNvSpPr>
            <a:spLocks noChangeArrowheads="1"/>
          </p:cNvSpPr>
          <p:nvPr/>
        </p:nvSpPr>
        <p:spPr bwMode="auto">
          <a:xfrm>
            <a:off x="76200" y="1981200"/>
            <a:ext cx="1371600" cy="3810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eaLnBrk="1" hangingPunct="1">
              <a:defRPr/>
            </a:pPr>
            <a:r>
              <a:rPr lang="en-US" altLang="zh-CN" sz="2000" b="1" i="1" baseline="0" dirty="0">
                <a:solidFill>
                  <a:schemeClr val="tx1"/>
                </a:solidFill>
                <a:ea typeface="宋体" charset="-122"/>
              </a:rPr>
              <a:t>Solution:</a:t>
            </a:r>
            <a:endParaRPr lang="fa-IR" altLang="zh-CN" sz="2000" b="1" i="1" baseline="0" dirty="0">
              <a:solidFill>
                <a:schemeClr val="tx1"/>
              </a:solidFill>
              <a:ea typeface="宋体" charset="-122"/>
            </a:endParaRPr>
          </a:p>
        </p:txBody>
      </p:sp>
      <p:sp>
        <p:nvSpPr>
          <p:cNvPr id="60426" name="Rectangle 3">
            <a:extLst>
              <a:ext uri="{FF2B5EF4-FFF2-40B4-BE49-F238E27FC236}">
                <a16:creationId xmlns:a16="http://schemas.microsoft.com/office/drawing/2014/main" id="{6FE2ACDC-D2FD-4FEA-3C8E-069F5AF9CE8D}"/>
              </a:ext>
            </a:extLst>
          </p:cNvPr>
          <p:cNvSpPr txBox="1">
            <a:spLocks noChangeArrowheads="1"/>
          </p:cNvSpPr>
          <p:nvPr/>
        </p:nvSpPr>
        <p:spPr bwMode="auto">
          <a:xfrm>
            <a:off x="0" y="121920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800" baseline="0">
                <a:ea typeface="宋体" panose="02010600030101010101" pitchFamily="2" charset="-122"/>
              </a:rPr>
              <a:t>Compute the noise figure of a shunt resistor </a:t>
            </a:r>
            <a:r>
              <a:rPr lang="en-US" altLang="zh-CN" sz="1800" i="1" baseline="0">
                <a:ea typeface="宋体" panose="02010600030101010101" pitchFamily="2" charset="-122"/>
              </a:rPr>
              <a:t>R</a:t>
            </a:r>
            <a:r>
              <a:rPr lang="en-US" altLang="zh-CN" sz="1800" i="1" baseline="-25000">
                <a:ea typeface="宋体" panose="02010600030101010101" pitchFamily="2" charset="-122"/>
              </a:rPr>
              <a:t>P</a:t>
            </a:r>
            <a:r>
              <a:rPr lang="en-US" altLang="zh-CN" sz="1800" baseline="0">
                <a:ea typeface="宋体" panose="02010600030101010101" pitchFamily="2" charset="-122"/>
              </a:rPr>
              <a:t> with respect to a source impedance </a:t>
            </a:r>
            <a:r>
              <a:rPr lang="en-US" altLang="zh-CN" sz="1800" i="1" baseline="0">
                <a:ea typeface="宋体" panose="02010600030101010101" pitchFamily="2" charset="-122"/>
              </a:rPr>
              <a:t>R</a:t>
            </a:r>
            <a:r>
              <a:rPr lang="en-US" altLang="zh-CN" sz="1800" i="1" baseline="-25000">
                <a:ea typeface="宋体" panose="02010600030101010101" pitchFamily="2" charset="-122"/>
              </a:rPr>
              <a:t>S</a:t>
            </a:r>
            <a:endParaRPr lang="zh-CN" altLang="zh-CN" sz="1800" i="1" baseline="-2500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en-US"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p:txBody>
      </p:sp>
      <p:sp>
        <p:nvSpPr>
          <p:cNvPr id="60427" name="Rectangle 3">
            <a:extLst>
              <a:ext uri="{FF2B5EF4-FFF2-40B4-BE49-F238E27FC236}">
                <a16:creationId xmlns:a16="http://schemas.microsoft.com/office/drawing/2014/main" id="{B778914A-4A22-8512-EA86-0D44663E9D1E}"/>
              </a:ext>
            </a:extLst>
          </p:cNvPr>
          <p:cNvSpPr txBox="1">
            <a:spLocks noChangeArrowheads="1"/>
          </p:cNvSpPr>
          <p:nvPr/>
        </p:nvSpPr>
        <p:spPr bwMode="auto">
          <a:xfrm>
            <a:off x="0" y="42672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Setting </a:t>
            </a:r>
            <a:r>
              <a:rPr lang="en-US" altLang="zh-CN" sz="1600" i="1" baseline="0">
                <a:ea typeface="宋体" panose="02010600030101010101" pitchFamily="2" charset="-122"/>
              </a:rPr>
              <a:t>V</a:t>
            </a:r>
            <a:r>
              <a:rPr lang="en-US" altLang="zh-CN" sz="1600" i="1" baseline="-25000">
                <a:ea typeface="宋体" panose="02010600030101010101" pitchFamily="2" charset="-122"/>
              </a:rPr>
              <a:t>in</a:t>
            </a:r>
            <a:r>
              <a:rPr lang="en-US" altLang="zh-CN" sz="1600" baseline="0">
                <a:ea typeface="宋体" panose="02010600030101010101" pitchFamily="2" charset="-122"/>
              </a:rPr>
              <a:t> to zero:</a:t>
            </a: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en-US"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13" name="Rectangle 12">
            <a:extLst>
              <a:ext uri="{FF2B5EF4-FFF2-40B4-BE49-F238E27FC236}">
                <a16:creationId xmlns:a16="http://schemas.microsoft.com/office/drawing/2014/main" id="{8B59A6CB-2423-D944-F4E4-1EAD2655C354}"/>
              </a:ext>
            </a:extLst>
          </p:cNvPr>
          <p:cNvSpPr>
            <a:spLocks noChangeArrowheads="1"/>
          </p:cNvSpPr>
          <p:nvPr/>
        </p:nvSpPr>
        <p:spPr bwMode="auto">
          <a:xfrm>
            <a:off x="4572000" y="2058988"/>
            <a:ext cx="3886200" cy="2208212"/>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GB" altLang="en-US" sz="2400" b="0">
              <a:latin typeface="Times New Roman" panose="02020603050405020304" pitchFamily="18" charset="0"/>
            </a:endParaRPr>
          </a:p>
        </p:txBody>
      </p:sp>
      <p:sp>
        <p:nvSpPr>
          <p:cNvPr id="16" name="Rectangle 15">
            <a:extLst>
              <a:ext uri="{FF2B5EF4-FFF2-40B4-BE49-F238E27FC236}">
                <a16:creationId xmlns:a16="http://schemas.microsoft.com/office/drawing/2014/main" id="{8D22EFF2-58D8-627A-DF0C-58A7C32A81CE}"/>
              </a:ext>
            </a:extLst>
          </p:cNvPr>
          <p:cNvSpPr>
            <a:spLocks noChangeArrowheads="1"/>
          </p:cNvSpPr>
          <p:nvPr/>
        </p:nvSpPr>
        <p:spPr bwMode="auto">
          <a:xfrm>
            <a:off x="76200" y="4090988"/>
            <a:ext cx="9174163" cy="2384425"/>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GB" altLang="en-US" sz="2400" b="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466" name="直接连接符 18">
            <a:extLst>
              <a:ext uri="{FF2B5EF4-FFF2-40B4-BE49-F238E27FC236}">
                <a16:creationId xmlns:a16="http://schemas.microsoft.com/office/drawing/2014/main" id="{74E6A2EF-47BB-2D87-7AAA-45C979C8AD30}"/>
              </a:ext>
            </a:extLst>
          </p:cNvPr>
          <p:cNvCxnSpPr>
            <a:cxnSpLocks noChangeShapeType="1"/>
          </p:cNvCxnSpPr>
          <p:nvPr/>
        </p:nvCxnSpPr>
        <p:spPr bwMode="auto">
          <a:xfrm>
            <a:off x="0" y="1311275"/>
            <a:ext cx="914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62467" name="直接连接符 18">
            <a:extLst>
              <a:ext uri="{FF2B5EF4-FFF2-40B4-BE49-F238E27FC236}">
                <a16:creationId xmlns:a16="http://schemas.microsoft.com/office/drawing/2014/main" id="{3DA87FFC-B7A5-A38A-3CC7-B265B6602C41}"/>
              </a:ext>
            </a:extLst>
          </p:cNvPr>
          <p:cNvCxnSpPr>
            <a:cxnSpLocks noChangeShapeType="1"/>
          </p:cNvCxnSpPr>
          <p:nvPr/>
        </p:nvCxnSpPr>
        <p:spPr bwMode="auto">
          <a:xfrm>
            <a:off x="0" y="2225675"/>
            <a:ext cx="914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pic>
        <p:nvPicPr>
          <p:cNvPr id="62468" name="Picture 5">
            <a:extLst>
              <a:ext uri="{FF2B5EF4-FFF2-40B4-BE49-F238E27FC236}">
                <a16:creationId xmlns:a16="http://schemas.microsoft.com/office/drawing/2014/main" id="{B8103806-C4CF-3B1F-1F51-5712E715F4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667000"/>
            <a:ext cx="56864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
            <a:extLst>
              <a:ext uri="{FF2B5EF4-FFF2-40B4-BE49-F238E27FC236}">
                <a16:creationId xmlns:a16="http://schemas.microsoft.com/office/drawing/2014/main" id="{2C2C3BFF-8F99-5B05-7610-E65D0DE14967}"/>
              </a:ext>
            </a:extLst>
          </p:cNvPr>
          <p:cNvSpPr txBox="1">
            <a:spLocks noChangeArrowheads="1"/>
          </p:cNvSpPr>
          <p:nvPr/>
        </p:nvSpPr>
        <p:spPr bwMode="auto">
          <a:xfrm>
            <a:off x="609600" y="152400"/>
            <a:ext cx="7848600" cy="762000"/>
          </a:xfrm>
          <a:prstGeom prst="rect">
            <a:avLst/>
          </a:prstGeom>
          <a:noFill/>
          <a:ln w="9525">
            <a:noFill/>
            <a:miter lim="800000"/>
            <a:headEnd/>
            <a:tailEnd/>
          </a:ln>
        </p:spPr>
        <p:txBody>
          <a:bodyPr anchor="ctr"/>
          <a:lstStyle/>
          <a:p>
            <a:pPr algn="ctr" eaLnBrk="1" hangingPunct="1">
              <a:defRPr/>
            </a:pPr>
            <a:r>
              <a:rPr lang="en-US" altLang="zh-CN" b="1" kern="0" baseline="0" dirty="0">
                <a:solidFill>
                  <a:schemeClr val="tx2"/>
                </a:solidFill>
                <a:latin typeface="+mj-lt"/>
                <a:ea typeface="宋体" pitchFamily="2" charset="-122"/>
                <a:cs typeface="+mj-cs"/>
              </a:rPr>
              <a:t>Another Example of Noise Figure Calculation</a:t>
            </a:r>
          </a:p>
        </p:txBody>
      </p:sp>
      <p:sp>
        <p:nvSpPr>
          <p:cNvPr id="20" name="Rounded Rectangle 9">
            <a:extLst>
              <a:ext uri="{FF2B5EF4-FFF2-40B4-BE49-F238E27FC236}">
                <a16:creationId xmlns:a16="http://schemas.microsoft.com/office/drawing/2014/main" id="{42614E75-7F89-0348-B011-FBDD967B8A18}"/>
              </a:ext>
            </a:extLst>
          </p:cNvPr>
          <p:cNvSpPr>
            <a:spLocks noChangeArrowheads="1"/>
          </p:cNvSpPr>
          <p:nvPr/>
        </p:nvSpPr>
        <p:spPr bwMode="auto">
          <a:xfrm>
            <a:off x="76200" y="2362200"/>
            <a:ext cx="1371600" cy="3810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eaLnBrk="1" hangingPunct="1">
              <a:defRPr/>
            </a:pPr>
            <a:r>
              <a:rPr lang="en-US" altLang="zh-CN" sz="2000" b="1" i="1" baseline="0" dirty="0">
                <a:solidFill>
                  <a:schemeClr val="tx1"/>
                </a:solidFill>
                <a:ea typeface="宋体" charset="-122"/>
              </a:rPr>
              <a:t>Solution:</a:t>
            </a:r>
            <a:endParaRPr lang="fa-IR" altLang="zh-CN" sz="2000" b="1" i="1" baseline="0" dirty="0">
              <a:solidFill>
                <a:schemeClr val="tx1"/>
              </a:solidFill>
              <a:ea typeface="宋体" charset="-122"/>
            </a:endParaRPr>
          </a:p>
        </p:txBody>
      </p:sp>
      <p:pic>
        <p:nvPicPr>
          <p:cNvPr id="62471" name="Picture 18">
            <a:extLst>
              <a:ext uri="{FF2B5EF4-FFF2-40B4-BE49-F238E27FC236}">
                <a16:creationId xmlns:a16="http://schemas.microsoft.com/office/drawing/2014/main" id="{AC1181FA-9C32-BF20-577F-B8A51ECB13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419600"/>
            <a:ext cx="5557838"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2" name="Rectangle 3">
            <a:extLst>
              <a:ext uri="{FF2B5EF4-FFF2-40B4-BE49-F238E27FC236}">
                <a16:creationId xmlns:a16="http://schemas.microsoft.com/office/drawing/2014/main" id="{1AE47281-8BA6-6829-6F55-EB904F20842C}"/>
              </a:ext>
            </a:extLst>
          </p:cNvPr>
          <p:cNvSpPr txBox="1">
            <a:spLocks noChangeArrowheads="1"/>
          </p:cNvSpPr>
          <p:nvPr/>
        </p:nvSpPr>
        <p:spPr bwMode="auto">
          <a:xfrm>
            <a:off x="0" y="1295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800" baseline="0">
                <a:ea typeface="宋体" panose="02010600030101010101" pitchFamily="2" charset="-122"/>
              </a:rPr>
              <a:t>Determine the noise figure of the common-source stage shown in below (left) with respect to a source impedance </a:t>
            </a:r>
            <a:r>
              <a:rPr lang="en-US" altLang="zh-CN" sz="1800" i="1" baseline="0">
                <a:ea typeface="宋体" panose="02010600030101010101" pitchFamily="2" charset="-122"/>
              </a:rPr>
              <a:t>R</a:t>
            </a:r>
            <a:r>
              <a:rPr lang="en-US" altLang="zh-CN" sz="1800" i="1" baseline="-25000">
                <a:ea typeface="宋体" panose="02010600030101010101" pitchFamily="2" charset="-122"/>
              </a:rPr>
              <a:t>S</a:t>
            </a:r>
            <a:r>
              <a:rPr lang="en-US" altLang="zh-CN" sz="1800" baseline="0">
                <a:ea typeface="宋体" panose="02010600030101010101" pitchFamily="2" charset="-122"/>
              </a:rPr>
              <a:t>. Neglect the capacitances and flicker noise of </a:t>
            </a:r>
            <a:r>
              <a:rPr lang="en-US" altLang="zh-CN" sz="1800" i="1" baseline="0">
                <a:ea typeface="宋体" panose="02010600030101010101" pitchFamily="2" charset="-122"/>
              </a:rPr>
              <a:t>M</a:t>
            </a:r>
            <a:r>
              <a:rPr lang="en-US" altLang="zh-CN" sz="1800" i="1" baseline="-25000">
                <a:ea typeface="宋体" panose="02010600030101010101" pitchFamily="2" charset="-122"/>
              </a:rPr>
              <a:t>1</a:t>
            </a:r>
            <a:r>
              <a:rPr lang="en-US" altLang="zh-CN" sz="1800" baseline="0">
                <a:ea typeface="宋体" panose="02010600030101010101" pitchFamily="2" charset="-122"/>
              </a:rPr>
              <a:t> and assume </a:t>
            </a:r>
            <a:r>
              <a:rPr lang="en-US" altLang="zh-CN" sz="1800" i="1" baseline="0">
                <a:ea typeface="宋体" panose="02010600030101010101" pitchFamily="2" charset="-122"/>
              </a:rPr>
              <a:t>I</a:t>
            </a:r>
            <a:r>
              <a:rPr lang="en-US" altLang="zh-CN" sz="1800" i="1" baseline="-25000">
                <a:ea typeface="宋体" panose="02010600030101010101" pitchFamily="2" charset="-122"/>
              </a:rPr>
              <a:t>1</a:t>
            </a:r>
            <a:r>
              <a:rPr lang="en-US" altLang="zh-CN" sz="1800" baseline="0">
                <a:ea typeface="宋体" panose="02010600030101010101" pitchFamily="2" charset="-122"/>
              </a:rPr>
              <a:t> is ideal.</a:t>
            </a:r>
            <a:endParaRPr lang="zh-CN" altLang="zh-CN" sz="1800" baseline="0">
              <a:ea typeface="宋体" panose="02010600030101010101" pitchFamily="2" charset="-122"/>
            </a:endParaRPr>
          </a:p>
          <a:p>
            <a:pPr eaLnBrk="1" hangingPunct="1">
              <a:spcBef>
                <a:spcPct val="0"/>
              </a:spcBef>
              <a:buClrTx/>
              <a:buFontTx/>
              <a:buNone/>
            </a:pPr>
            <a:endParaRPr lang="zh-CN" altLang="zh-CN" sz="1800" i="1" baseline="-2500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en-US"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p:txBody>
      </p:sp>
      <p:sp>
        <p:nvSpPr>
          <p:cNvPr id="11" name="Rectangle 10">
            <a:extLst>
              <a:ext uri="{FF2B5EF4-FFF2-40B4-BE49-F238E27FC236}">
                <a16:creationId xmlns:a16="http://schemas.microsoft.com/office/drawing/2014/main" id="{F3F1EC3B-2B77-046F-6EF6-F401C643321B}"/>
              </a:ext>
            </a:extLst>
          </p:cNvPr>
          <p:cNvSpPr>
            <a:spLocks noChangeArrowheads="1"/>
          </p:cNvSpPr>
          <p:nvPr/>
        </p:nvSpPr>
        <p:spPr bwMode="auto">
          <a:xfrm>
            <a:off x="-52388" y="4510088"/>
            <a:ext cx="9172576" cy="1509712"/>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GB" altLang="en-US" sz="2400" b="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14">
            <a:extLst>
              <a:ext uri="{FF2B5EF4-FFF2-40B4-BE49-F238E27FC236}">
                <a16:creationId xmlns:a16="http://schemas.microsoft.com/office/drawing/2014/main" id="{8D7217DA-2B1F-1670-E51B-7CEC3830A9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335338"/>
            <a:ext cx="43434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Rectangle 2">
            <a:extLst>
              <a:ext uri="{FF2B5EF4-FFF2-40B4-BE49-F238E27FC236}">
                <a16:creationId xmlns:a16="http://schemas.microsoft.com/office/drawing/2014/main" id="{6EC7440D-3A3B-73D7-3CEB-D8B316FCACC4}"/>
              </a:ext>
            </a:extLst>
          </p:cNvPr>
          <p:cNvSpPr txBox="1">
            <a:spLocks noChangeArrowheads="1"/>
          </p:cNvSpPr>
          <p:nvPr/>
        </p:nvSpPr>
        <p:spPr bwMode="auto">
          <a:xfrm>
            <a:off x="646113" y="1588"/>
            <a:ext cx="7848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zh-CN" sz="2400" baseline="0">
                <a:solidFill>
                  <a:schemeClr val="tx2"/>
                </a:solidFill>
                <a:ea typeface="宋体" panose="02010600030101010101" pitchFamily="2" charset="-122"/>
              </a:rPr>
              <a:t>Noise Figure of Cascaded Stages</a:t>
            </a:r>
          </a:p>
        </p:txBody>
      </p:sp>
      <p:pic>
        <p:nvPicPr>
          <p:cNvPr id="64516" name="Picture 24">
            <a:extLst>
              <a:ext uri="{FF2B5EF4-FFF2-40B4-BE49-F238E27FC236}">
                <a16:creationId xmlns:a16="http://schemas.microsoft.com/office/drawing/2014/main" id="{6C1208B0-9AC0-71C0-E74A-CCFF3BC674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 y="4197350"/>
            <a:ext cx="2586038"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25">
            <a:extLst>
              <a:ext uri="{FF2B5EF4-FFF2-40B4-BE49-F238E27FC236}">
                <a16:creationId xmlns:a16="http://schemas.microsoft.com/office/drawing/2014/main" id="{64668BE1-8F02-1AE0-A78E-61934902C1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2525" y="4800600"/>
            <a:ext cx="63246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Rectangle 3">
            <a:extLst>
              <a:ext uri="{FF2B5EF4-FFF2-40B4-BE49-F238E27FC236}">
                <a16:creationId xmlns:a16="http://schemas.microsoft.com/office/drawing/2014/main" id="{C64AE58F-9A3A-BA5E-342D-1E99FBD1695C}"/>
              </a:ext>
            </a:extLst>
          </p:cNvPr>
          <p:cNvSpPr txBox="1">
            <a:spLocks noChangeArrowheads="1"/>
          </p:cNvSpPr>
          <p:nvPr/>
        </p:nvSpPr>
        <p:spPr bwMode="auto">
          <a:xfrm>
            <a:off x="0" y="5507038"/>
            <a:ext cx="9144000"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Called “Friis’ equation”, stage increases, implying that the first few stages in a cascade are the most critical. this result suggests that the noise contributed by each stage decreases as the total gain preceding that </a:t>
            </a: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en-US"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pic>
        <p:nvPicPr>
          <p:cNvPr id="64519" name="Picture 2">
            <a:extLst>
              <a:ext uri="{FF2B5EF4-FFF2-40B4-BE49-F238E27FC236}">
                <a16:creationId xmlns:a16="http://schemas.microsoft.com/office/drawing/2014/main" id="{83DF4D8E-44A9-D6E4-562B-7684392C14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413" y="652463"/>
            <a:ext cx="863441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0" name="Picture 14">
            <a:extLst>
              <a:ext uri="{FF2B5EF4-FFF2-40B4-BE49-F238E27FC236}">
                <a16:creationId xmlns:a16="http://schemas.microsoft.com/office/drawing/2014/main" id="{D060C9BC-1CEE-8D75-FF46-70ACB326EC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416175"/>
            <a:ext cx="46497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1" name="Picture 15">
            <a:extLst>
              <a:ext uri="{FF2B5EF4-FFF2-40B4-BE49-F238E27FC236}">
                <a16:creationId xmlns:a16="http://schemas.microsoft.com/office/drawing/2014/main" id="{174B5BF9-40B8-D3FC-1CD3-65DDD6B0B2F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3025" y="2517775"/>
            <a:ext cx="37338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2" name="Picture 1">
            <a:extLst>
              <a:ext uri="{FF2B5EF4-FFF2-40B4-BE49-F238E27FC236}">
                <a16:creationId xmlns:a16="http://schemas.microsoft.com/office/drawing/2014/main" id="{06208A5C-59CA-75EC-ACCD-C21D00A40C1E}"/>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6200" y="3108325"/>
            <a:ext cx="3563938"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01EFD5D5-E993-32B2-7CFC-595A65C346B1}"/>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Noise Figure of Lossy Circuits</a:t>
            </a:r>
          </a:p>
        </p:txBody>
      </p:sp>
      <p:pic>
        <p:nvPicPr>
          <p:cNvPr id="66563" name="Picture 2">
            <a:extLst>
              <a:ext uri="{FF2B5EF4-FFF2-40B4-BE49-F238E27FC236}">
                <a16:creationId xmlns:a16="http://schemas.microsoft.com/office/drawing/2014/main" id="{B50EF81B-5E11-AB0E-82C2-C12A6D17AF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19200"/>
            <a:ext cx="916305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4" name="Picture 20">
            <a:extLst>
              <a:ext uri="{FF2B5EF4-FFF2-40B4-BE49-F238E27FC236}">
                <a16:creationId xmlns:a16="http://schemas.microsoft.com/office/drawing/2014/main" id="{0136FE28-DA1E-CE8C-3E05-F68A3A15C2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962400"/>
            <a:ext cx="14287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5" name="Picture 21">
            <a:extLst>
              <a:ext uri="{FF2B5EF4-FFF2-40B4-BE49-F238E27FC236}">
                <a16:creationId xmlns:a16="http://schemas.microsoft.com/office/drawing/2014/main" id="{EB64E09B-A1AA-9D55-3119-CABC5F07E9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4343400"/>
            <a:ext cx="152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6" name="Picture 22">
            <a:extLst>
              <a:ext uri="{FF2B5EF4-FFF2-40B4-BE49-F238E27FC236}">
                <a16:creationId xmlns:a16="http://schemas.microsoft.com/office/drawing/2014/main" id="{30981EE2-C449-BE02-D552-5B657067AD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3733800"/>
            <a:ext cx="31242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7" name="Picture 23">
            <a:extLst>
              <a:ext uri="{FF2B5EF4-FFF2-40B4-BE49-F238E27FC236}">
                <a16:creationId xmlns:a16="http://schemas.microsoft.com/office/drawing/2014/main" id="{3A56D12D-5147-7450-9E5F-4E73AB8460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4495800"/>
            <a:ext cx="22558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8" name="Picture 24">
            <a:extLst>
              <a:ext uri="{FF2B5EF4-FFF2-40B4-BE49-F238E27FC236}">
                <a16:creationId xmlns:a16="http://schemas.microsoft.com/office/drawing/2014/main" id="{9FA744AF-38DA-0907-3270-6D9C61F64E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3638" y="5257800"/>
            <a:ext cx="33686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9" name="Rectangle 3">
            <a:extLst>
              <a:ext uri="{FF2B5EF4-FFF2-40B4-BE49-F238E27FC236}">
                <a16:creationId xmlns:a16="http://schemas.microsoft.com/office/drawing/2014/main" id="{C25DC790-6650-D400-4BFB-2F1E7944D5E8}"/>
              </a:ext>
            </a:extLst>
          </p:cNvPr>
          <p:cNvSpPr txBox="1">
            <a:spLocks noChangeArrowheads="1"/>
          </p:cNvSpPr>
          <p:nvPr/>
        </p:nvSpPr>
        <p:spPr bwMode="auto">
          <a:xfrm>
            <a:off x="0" y="33528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The power loss is calculated as:</a:t>
            </a: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en-US"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610" name="直接连接符 18">
            <a:extLst>
              <a:ext uri="{FF2B5EF4-FFF2-40B4-BE49-F238E27FC236}">
                <a16:creationId xmlns:a16="http://schemas.microsoft.com/office/drawing/2014/main" id="{F4F8756C-5D5F-67A9-4E25-A91D952CFBAB}"/>
              </a:ext>
            </a:extLst>
          </p:cNvPr>
          <p:cNvCxnSpPr>
            <a:cxnSpLocks noChangeShapeType="1"/>
          </p:cNvCxnSpPr>
          <p:nvPr/>
        </p:nvCxnSpPr>
        <p:spPr bwMode="auto">
          <a:xfrm>
            <a:off x="65088" y="1066800"/>
            <a:ext cx="914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68611" name="直接连接符 18">
            <a:extLst>
              <a:ext uri="{FF2B5EF4-FFF2-40B4-BE49-F238E27FC236}">
                <a16:creationId xmlns:a16="http://schemas.microsoft.com/office/drawing/2014/main" id="{A650C94F-CC34-757C-B207-1F5EC59D72D0}"/>
              </a:ext>
            </a:extLst>
          </p:cNvPr>
          <p:cNvCxnSpPr>
            <a:cxnSpLocks noChangeShapeType="1"/>
          </p:cNvCxnSpPr>
          <p:nvPr/>
        </p:nvCxnSpPr>
        <p:spPr bwMode="auto">
          <a:xfrm>
            <a:off x="65088" y="2209800"/>
            <a:ext cx="914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8" name="Rectangle 2">
            <a:extLst>
              <a:ext uri="{FF2B5EF4-FFF2-40B4-BE49-F238E27FC236}">
                <a16:creationId xmlns:a16="http://schemas.microsoft.com/office/drawing/2014/main" id="{E2C830C0-C1DB-893A-61E4-8B0D8FC37EAB}"/>
              </a:ext>
            </a:extLst>
          </p:cNvPr>
          <p:cNvSpPr txBox="1">
            <a:spLocks noChangeArrowheads="1"/>
          </p:cNvSpPr>
          <p:nvPr/>
        </p:nvSpPr>
        <p:spPr bwMode="auto">
          <a:xfrm>
            <a:off x="609600" y="152400"/>
            <a:ext cx="7848600" cy="762000"/>
          </a:xfrm>
          <a:prstGeom prst="rect">
            <a:avLst/>
          </a:prstGeom>
          <a:noFill/>
          <a:ln w="9525">
            <a:noFill/>
            <a:miter lim="800000"/>
            <a:headEnd/>
            <a:tailEnd/>
          </a:ln>
        </p:spPr>
        <p:txBody>
          <a:bodyPr anchor="ctr"/>
          <a:lstStyle/>
          <a:p>
            <a:pPr algn="ctr" eaLnBrk="1" hangingPunct="1">
              <a:defRPr/>
            </a:pPr>
            <a:r>
              <a:rPr lang="en-US" altLang="zh-CN" b="1" kern="0" baseline="0" dirty="0">
                <a:solidFill>
                  <a:schemeClr val="tx2"/>
                </a:solidFill>
                <a:latin typeface="+mj-lt"/>
                <a:ea typeface="宋体" pitchFamily="2" charset="-122"/>
                <a:cs typeface="+mj-cs"/>
              </a:rPr>
              <a:t>Example of </a:t>
            </a:r>
            <a:r>
              <a:rPr lang="en-US" altLang="zh-CN" b="1" baseline="0" dirty="0">
                <a:latin typeface="Arial" charset="0"/>
                <a:ea typeface="宋体" pitchFamily="2" charset="-122"/>
              </a:rPr>
              <a:t>Noise Figure of Lossy Circuits</a:t>
            </a:r>
          </a:p>
        </p:txBody>
      </p:sp>
      <p:sp>
        <p:nvSpPr>
          <p:cNvPr id="26" name="Rounded Rectangle 9">
            <a:extLst>
              <a:ext uri="{FF2B5EF4-FFF2-40B4-BE49-F238E27FC236}">
                <a16:creationId xmlns:a16="http://schemas.microsoft.com/office/drawing/2014/main" id="{738A8754-F884-50C2-FFF4-4B53845E4BE5}"/>
              </a:ext>
            </a:extLst>
          </p:cNvPr>
          <p:cNvSpPr>
            <a:spLocks noChangeArrowheads="1"/>
          </p:cNvSpPr>
          <p:nvPr/>
        </p:nvSpPr>
        <p:spPr bwMode="auto">
          <a:xfrm>
            <a:off x="76200" y="2362200"/>
            <a:ext cx="1371600" cy="3810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eaLnBrk="1" hangingPunct="1">
              <a:defRPr/>
            </a:pPr>
            <a:r>
              <a:rPr lang="en-US" altLang="zh-CN" sz="2000" b="1" i="1" baseline="0" dirty="0">
                <a:solidFill>
                  <a:schemeClr val="tx1"/>
                </a:solidFill>
                <a:ea typeface="宋体" charset="-122"/>
              </a:rPr>
              <a:t>Solution:</a:t>
            </a:r>
            <a:endParaRPr lang="fa-IR" altLang="zh-CN" sz="2000" b="1" i="1" baseline="0" dirty="0">
              <a:solidFill>
                <a:schemeClr val="tx1"/>
              </a:solidFill>
              <a:ea typeface="宋体" charset="-122"/>
            </a:endParaRPr>
          </a:p>
        </p:txBody>
      </p:sp>
      <p:pic>
        <p:nvPicPr>
          <p:cNvPr id="68614" name="Picture 3">
            <a:extLst>
              <a:ext uri="{FF2B5EF4-FFF2-40B4-BE49-F238E27FC236}">
                <a16:creationId xmlns:a16="http://schemas.microsoft.com/office/drawing/2014/main" id="{EB340957-C886-E1B7-2297-A68D4C651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819400"/>
            <a:ext cx="28956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5" name="Picture 20">
            <a:extLst>
              <a:ext uri="{FF2B5EF4-FFF2-40B4-BE49-F238E27FC236}">
                <a16:creationId xmlns:a16="http://schemas.microsoft.com/office/drawing/2014/main" id="{49560A04-A955-8626-9F8B-DF72374261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733800"/>
            <a:ext cx="38195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6" name="Picture 21">
            <a:extLst>
              <a:ext uri="{FF2B5EF4-FFF2-40B4-BE49-F238E27FC236}">
                <a16:creationId xmlns:a16="http://schemas.microsoft.com/office/drawing/2014/main" id="{49A66480-40A8-D306-A7C8-5B2A9CC767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4419600"/>
            <a:ext cx="26701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7" name="Rectangle 3">
            <a:extLst>
              <a:ext uri="{FF2B5EF4-FFF2-40B4-BE49-F238E27FC236}">
                <a16:creationId xmlns:a16="http://schemas.microsoft.com/office/drawing/2014/main" id="{DA31999B-5759-4C99-8D3F-5C01B8E48369}"/>
              </a:ext>
            </a:extLst>
          </p:cNvPr>
          <p:cNvSpPr txBox="1">
            <a:spLocks noChangeArrowheads="1"/>
          </p:cNvSpPr>
          <p:nvPr/>
        </p:nvSpPr>
        <p:spPr bwMode="auto">
          <a:xfrm>
            <a:off x="0" y="1066800"/>
            <a:ext cx="9144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800" baseline="0">
                <a:ea typeface="宋体" panose="02010600030101010101" pitchFamily="2" charset="-122"/>
              </a:rPr>
              <a:t>The receiver shown below incorporates a front-end band-pass filter (BPF) to suppress some of the interferers that may desensitize the LNA. If the filter has a loss of </a:t>
            </a:r>
            <a:r>
              <a:rPr lang="en-US" altLang="zh-CN" sz="1800" i="1" baseline="0">
                <a:ea typeface="宋体" panose="02010600030101010101" pitchFamily="2" charset="-122"/>
              </a:rPr>
              <a:t>L</a:t>
            </a:r>
            <a:r>
              <a:rPr lang="en-US" altLang="zh-CN" sz="1800" baseline="0">
                <a:ea typeface="宋体" panose="02010600030101010101" pitchFamily="2" charset="-122"/>
              </a:rPr>
              <a:t> and the LNA a noise figure of </a:t>
            </a:r>
            <a:r>
              <a:rPr lang="en-US" altLang="zh-CN" sz="1800" i="1" baseline="0">
                <a:ea typeface="宋体" panose="02010600030101010101" pitchFamily="2" charset="-122"/>
              </a:rPr>
              <a:t>NF</a:t>
            </a:r>
            <a:r>
              <a:rPr lang="en-US" altLang="zh-CN" sz="1800" i="1" baseline="-25000">
                <a:ea typeface="宋体" panose="02010600030101010101" pitchFamily="2" charset="-122"/>
              </a:rPr>
              <a:t>LNA</a:t>
            </a:r>
            <a:r>
              <a:rPr lang="en-US" altLang="zh-CN" sz="1800" baseline="0">
                <a:ea typeface="宋体" panose="02010600030101010101" pitchFamily="2" charset="-122"/>
              </a:rPr>
              <a:t>, calculate the overall noise figure.</a:t>
            </a:r>
            <a:r>
              <a:rPr lang="en-AU" altLang="zh-CN" sz="1800" baseline="0">
                <a:ea typeface="宋体" panose="02010600030101010101" pitchFamily="2" charset="-122"/>
              </a:rPr>
              <a:t> For example, if L = 1.5 dB and NFLNA = 2 dB</a:t>
            </a: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i="1" baseline="-2500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en-US"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p:txBody>
      </p:sp>
      <p:sp>
        <p:nvSpPr>
          <p:cNvPr id="68618" name="Rectangle 3">
            <a:extLst>
              <a:ext uri="{FF2B5EF4-FFF2-40B4-BE49-F238E27FC236}">
                <a16:creationId xmlns:a16="http://schemas.microsoft.com/office/drawing/2014/main" id="{61133192-F59D-B58C-47BA-0172DCDAF4A7}"/>
              </a:ext>
            </a:extLst>
          </p:cNvPr>
          <p:cNvSpPr txBox="1">
            <a:spLocks noChangeArrowheads="1"/>
          </p:cNvSpPr>
          <p:nvPr/>
        </p:nvSpPr>
        <p:spPr bwMode="auto">
          <a:xfrm>
            <a:off x="0" y="30480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Denoting the noise figure of the filter by </a:t>
            </a:r>
            <a:r>
              <a:rPr lang="en-US" altLang="zh-CN" sz="1600" i="1" baseline="0">
                <a:ea typeface="宋体" panose="02010600030101010101" pitchFamily="2" charset="-122"/>
              </a:rPr>
              <a:t>NF</a:t>
            </a:r>
            <a:r>
              <a:rPr lang="en-US" altLang="zh-CN" sz="1600" i="1" baseline="-25000">
                <a:ea typeface="宋体" panose="02010600030101010101" pitchFamily="2" charset="-122"/>
              </a:rPr>
              <a:t>filt</a:t>
            </a:r>
            <a:r>
              <a:rPr lang="en-US" altLang="zh-CN" sz="1600" baseline="0">
                <a:ea typeface="宋体" panose="02010600030101010101" pitchFamily="2" charset="-122"/>
              </a:rPr>
              <a:t>, </a:t>
            </a:r>
          </a:p>
          <a:p>
            <a:pPr eaLnBrk="1" hangingPunct="1">
              <a:spcBef>
                <a:spcPct val="0"/>
              </a:spcBef>
              <a:buClrTx/>
              <a:buFontTx/>
              <a:buNone/>
            </a:pPr>
            <a:r>
              <a:rPr lang="en-US" altLang="zh-CN" sz="1600" baseline="0">
                <a:ea typeface="宋体" panose="02010600030101010101" pitchFamily="2" charset="-122"/>
              </a:rPr>
              <a:t>we write Friis’ equation as</a:t>
            </a: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en-US"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68619" name="Rectangle 3">
            <a:extLst>
              <a:ext uri="{FF2B5EF4-FFF2-40B4-BE49-F238E27FC236}">
                <a16:creationId xmlns:a16="http://schemas.microsoft.com/office/drawing/2014/main" id="{98C8C0A7-DB6D-8924-4B8E-42294551CE28}"/>
              </a:ext>
            </a:extLst>
          </p:cNvPr>
          <p:cNvSpPr txBox="1">
            <a:spLocks noChangeArrowheads="1"/>
          </p:cNvSpPr>
          <p:nvPr/>
        </p:nvSpPr>
        <p:spPr bwMode="auto">
          <a:xfrm>
            <a:off x="0" y="54864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where </a:t>
            </a:r>
            <a:r>
              <a:rPr lang="en-US" altLang="zh-CN" sz="1600" i="1" baseline="0">
                <a:ea typeface="宋体" panose="02010600030101010101" pitchFamily="2" charset="-122"/>
              </a:rPr>
              <a:t>NF</a:t>
            </a:r>
            <a:r>
              <a:rPr lang="en-US" altLang="zh-CN" sz="1600" i="1" baseline="-25000">
                <a:ea typeface="宋体" panose="02010600030101010101" pitchFamily="2" charset="-122"/>
              </a:rPr>
              <a:t>LNA</a:t>
            </a:r>
            <a:r>
              <a:rPr lang="en-US" altLang="zh-CN" sz="1600" baseline="0">
                <a:ea typeface="宋体" panose="02010600030101010101" pitchFamily="2" charset="-122"/>
              </a:rPr>
              <a:t> is calculated with respect to the output resistance of the filter. For example, if </a:t>
            </a:r>
            <a:r>
              <a:rPr lang="en-US" altLang="zh-CN" sz="1600" i="1" baseline="0">
                <a:ea typeface="宋体" panose="02010600030101010101" pitchFamily="2" charset="-122"/>
              </a:rPr>
              <a:t>L</a:t>
            </a:r>
            <a:r>
              <a:rPr lang="en-US" altLang="zh-CN" sz="1600" baseline="0">
                <a:ea typeface="宋体" panose="02010600030101010101" pitchFamily="2" charset="-122"/>
              </a:rPr>
              <a:t> = 1.5 dB and </a:t>
            </a:r>
            <a:r>
              <a:rPr lang="en-US" altLang="zh-CN" sz="1600" i="1" baseline="0">
                <a:ea typeface="宋体" panose="02010600030101010101" pitchFamily="2" charset="-122"/>
              </a:rPr>
              <a:t>NF</a:t>
            </a:r>
            <a:r>
              <a:rPr lang="en-US" altLang="zh-CN" sz="1600" i="1" baseline="-25000">
                <a:ea typeface="宋体" panose="02010600030101010101" pitchFamily="2" charset="-122"/>
              </a:rPr>
              <a:t>LNA</a:t>
            </a:r>
            <a:r>
              <a:rPr lang="en-US" altLang="zh-CN" sz="1600" baseline="0">
                <a:ea typeface="宋体" panose="02010600030101010101" pitchFamily="2" charset="-122"/>
              </a:rPr>
              <a:t> = 2 dB, then </a:t>
            </a:r>
            <a:r>
              <a:rPr lang="en-US" altLang="zh-CN" sz="1600" i="1" baseline="0">
                <a:ea typeface="宋体" panose="02010600030101010101" pitchFamily="2" charset="-122"/>
              </a:rPr>
              <a:t>NF</a:t>
            </a:r>
            <a:r>
              <a:rPr lang="en-US" altLang="zh-CN" sz="1600" i="1" baseline="-25000">
                <a:ea typeface="宋体" panose="02010600030101010101" pitchFamily="2" charset="-122"/>
              </a:rPr>
              <a:t>tot</a:t>
            </a:r>
            <a:r>
              <a:rPr lang="en-US" altLang="zh-CN" sz="1600" baseline="0">
                <a:ea typeface="宋体" panose="02010600030101010101" pitchFamily="2" charset="-122"/>
              </a:rPr>
              <a:t> = 3.5 dB.</a:t>
            </a: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en-US"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15" name="Rectangle 14">
            <a:extLst>
              <a:ext uri="{FF2B5EF4-FFF2-40B4-BE49-F238E27FC236}">
                <a16:creationId xmlns:a16="http://schemas.microsoft.com/office/drawing/2014/main" id="{EC99D19C-69AE-C010-F8C8-80F1177BB6A7}"/>
              </a:ext>
            </a:extLst>
          </p:cNvPr>
          <p:cNvSpPr>
            <a:spLocks noChangeArrowheads="1"/>
          </p:cNvSpPr>
          <p:nvPr/>
        </p:nvSpPr>
        <p:spPr bwMode="auto">
          <a:xfrm>
            <a:off x="19050" y="2362200"/>
            <a:ext cx="9144000" cy="4219575"/>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GB" altLang="en-US" sz="2400" b="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A30ED6F-93F3-320A-1D26-B703A9E8A286}"/>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Nonlinearity: Memoryless and Static System</a:t>
            </a:r>
          </a:p>
        </p:txBody>
      </p:sp>
      <p:sp>
        <p:nvSpPr>
          <p:cNvPr id="9219" name="Rectangle 3">
            <a:extLst>
              <a:ext uri="{FF2B5EF4-FFF2-40B4-BE49-F238E27FC236}">
                <a16:creationId xmlns:a16="http://schemas.microsoft.com/office/drawing/2014/main" id="{72B97CA3-36C5-D790-299D-E202C188F008}"/>
              </a:ext>
            </a:extLst>
          </p:cNvPr>
          <p:cNvSpPr txBox="1">
            <a:spLocks noChangeArrowheads="1"/>
          </p:cNvSpPr>
          <p:nvPr/>
        </p:nvSpPr>
        <p:spPr bwMode="auto">
          <a:xfrm>
            <a:off x="0" y="5715000"/>
            <a:ext cx="9144000" cy="457200"/>
          </a:xfrm>
          <a:prstGeom prst="rect">
            <a:avLst/>
          </a:prstGeom>
          <a:noFill/>
          <a:ln w="12700"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zh-CN" sz="1800" baseline="0">
                <a:ea typeface="宋体" panose="02010600030101010101" pitchFamily="2" charset="-122"/>
              </a:rPr>
              <a:t>In this idealized case, the circuit displays only second-order nonlinearity</a:t>
            </a:r>
            <a:endParaRPr lang="en-US" altLang="zh-CN" sz="1800" i="1" baseline="0">
              <a:ea typeface="宋体" panose="02010600030101010101" pitchFamily="2" charset="-122"/>
            </a:endParaRPr>
          </a:p>
        </p:txBody>
      </p:sp>
      <p:pic>
        <p:nvPicPr>
          <p:cNvPr id="9220" name="Picture 2">
            <a:extLst>
              <a:ext uri="{FF2B5EF4-FFF2-40B4-BE49-F238E27FC236}">
                <a16:creationId xmlns:a16="http://schemas.microsoft.com/office/drawing/2014/main" id="{65EA6847-248C-A7D0-F01F-A1FE0C1D0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4538" y="3600450"/>
            <a:ext cx="2049462"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14">
            <a:extLst>
              <a:ext uri="{FF2B5EF4-FFF2-40B4-BE49-F238E27FC236}">
                <a16:creationId xmlns:a16="http://schemas.microsoft.com/office/drawing/2014/main" id="{07EF9D62-61F4-08CF-609B-AF5CDC7348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343400"/>
            <a:ext cx="487680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22" name="Group 13">
            <a:extLst>
              <a:ext uri="{FF2B5EF4-FFF2-40B4-BE49-F238E27FC236}">
                <a16:creationId xmlns:a16="http://schemas.microsoft.com/office/drawing/2014/main" id="{6A5B408B-3229-C660-AF9B-2B10A4C80448}"/>
              </a:ext>
            </a:extLst>
          </p:cNvPr>
          <p:cNvGrpSpPr>
            <a:grpSpLocks/>
          </p:cNvGrpSpPr>
          <p:nvPr/>
        </p:nvGrpSpPr>
        <p:grpSpPr bwMode="auto">
          <a:xfrm>
            <a:off x="6400800" y="1295400"/>
            <a:ext cx="1981200" cy="457200"/>
            <a:chOff x="1048336" y="4038599"/>
            <a:chExt cx="4455915" cy="762299"/>
          </a:xfrm>
        </p:grpSpPr>
        <p:sp>
          <p:nvSpPr>
            <p:cNvPr id="16" name="Rounded Rectangle 9">
              <a:extLst>
                <a:ext uri="{FF2B5EF4-FFF2-40B4-BE49-F238E27FC236}">
                  <a16:creationId xmlns:a16="http://schemas.microsoft.com/office/drawing/2014/main" id="{420234B2-5447-A7DC-12AF-FC2C1885BE11}"/>
                </a:ext>
              </a:extLst>
            </p:cNvPr>
            <p:cNvSpPr>
              <a:spLocks noChangeArrowheads="1"/>
            </p:cNvSpPr>
            <p:nvPr/>
          </p:nvSpPr>
          <p:spPr bwMode="auto">
            <a:xfrm>
              <a:off x="1048336" y="4038599"/>
              <a:ext cx="4455915" cy="762299"/>
            </a:xfrm>
            <a:prstGeom prst="roundRect">
              <a:avLst>
                <a:gd name="adj" fmla="val 16667"/>
              </a:avLst>
            </a:prstGeom>
            <a:solidFill>
              <a:schemeClr val="accent3">
                <a:lumMod val="85000"/>
              </a:schemeClr>
            </a:solidFill>
            <a:ln w="9525" algn="ctr">
              <a:solidFill>
                <a:schemeClr val="tx1"/>
              </a:solidFill>
              <a:round/>
              <a:headEnd/>
              <a:tailEnd/>
            </a:ln>
          </p:spPr>
          <p:txBody>
            <a:bodyPr/>
            <a:lstStyle/>
            <a:p>
              <a:pPr algn="ctr" eaLnBrk="1" hangingPunct="1">
                <a:defRPr/>
              </a:pPr>
              <a:endParaRPr lang="fa-IR" altLang="zh-CN"/>
            </a:p>
          </p:txBody>
        </p:sp>
        <p:sp>
          <p:nvSpPr>
            <p:cNvPr id="9233" name="TextBox 18">
              <a:extLst>
                <a:ext uri="{FF2B5EF4-FFF2-40B4-BE49-F238E27FC236}">
                  <a16:creationId xmlns:a16="http://schemas.microsoft.com/office/drawing/2014/main" id="{9018C933-FE1A-ECAB-FDD7-8BA35A1AB229}"/>
                </a:ext>
              </a:extLst>
            </p:cNvPr>
            <p:cNvSpPr txBox="1">
              <a:spLocks noChangeArrowheads="1"/>
            </p:cNvSpPr>
            <p:nvPr/>
          </p:nvSpPr>
          <p:spPr bwMode="auto">
            <a:xfrm>
              <a:off x="2330788" y="4038600"/>
              <a:ext cx="1951195" cy="444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zh-CN" baseline="0">
                  <a:ea typeface="宋体" panose="02010600030101010101" pitchFamily="2" charset="-122"/>
                </a:rPr>
                <a:t>linear</a:t>
              </a:r>
            </a:p>
          </p:txBody>
        </p:sp>
      </p:grpSp>
      <p:sp>
        <p:nvSpPr>
          <p:cNvPr id="9223" name="左箭头 20">
            <a:extLst>
              <a:ext uri="{FF2B5EF4-FFF2-40B4-BE49-F238E27FC236}">
                <a16:creationId xmlns:a16="http://schemas.microsoft.com/office/drawing/2014/main" id="{65341ECD-3F62-86D4-40F6-AF43A94B6612}"/>
              </a:ext>
            </a:extLst>
          </p:cNvPr>
          <p:cNvSpPr>
            <a:spLocks noChangeArrowheads="1"/>
          </p:cNvSpPr>
          <p:nvPr/>
        </p:nvSpPr>
        <p:spPr bwMode="auto">
          <a:xfrm>
            <a:off x="5486400" y="1371600"/>
            <a:ext cx="533400" cy="381000"/>
          </a:xfrm>
          <a:prstGeom prst="leftArrow">
            <a:avLst>
              <a:gd name="adj1" fmla="val 50000"/>
              <a:gd name="adj2" fmla="val 49998"/>
            </a:avLst>
          </a:prstGeom>
          <a:solidFill>
            <a:schemeClr val="accent1"/>
          </a:solidFill>
          <a:ln w="9525" algn="ctr">
            <a:solidFill>
              <a:schemeClr val="tx1"/>
            </a:solidFill>
            <a:round/>
            <a:headEnd/>
            <a:tailEnd/>
          </a:ln>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2400" b="0">
              <a:latin typeface="Times New Roman" panose="02020603050405020304" pitchFamily="18" charset="0"/>
              <a:ea typeface="宋体" panose="02010600030101010101" pitchFamily="2" charset="-122"/>
            </a:endParaRPr>
          </a:p>
        </p:txBody>
      </p:sp>
      <p:grpSp>
        <p:nvGrpSpPr>
          <p:cNvPr id="9224" name="Group 13">
            <a:extLst>
              <a:ext uri="{FF2B5EF4-FFF2-40B4-BE49-F238E27FC236}">
                <a16:creationId xmlns:a16="http://schemas.microsoft.com/office/drawing/2014/main" id="{77FF61F8-EC67-9000-609C-DD99529A6884}"/>
              </a:ext>
            </a:extLst>
          </p:cNvPr>
          <p:cNvGrpSpPr>
            <a:grpSpLocks/>
          </p:cNvGrpSpPr>
          <p:nvPr/>
        </p:nvGrpSpPr>
        <p:grpSpPr bwMode="auto">
          <a:xfrm>
            <a:off x="7162800" y="1981200"/>
            <a:ext cx="1981200" cy="457200"/>
            <a:chOff x="1048336" y="4038599"/>
            <a:chExt cx="4455915" cy="762299"/>
          </a:xfrm>
        </p:grpSpPr>
        <p:sp>
          <p:nvSpPr>
            <p:cNvPr id="20" name="Rounded Rectangle 9">
              <a:extLst>
                <a:ext uri="{FF2B5EF4-FFF2-40B4-BE49-F238E27FC236}">
                  <a16:creationId xmlns:a16="http://schemas.microsoft.com/office/drawing/2014/main" id="{00DF5969-AE85-296C-9030-EA4778037D4B}"/>
                </a:ext>
              </a:extLst>
            </p:cNvPr>
            <p:cNvSpPr>
              <a:spLocks noChangeArrowheads="1"/>
            </p:cNvSpPr>
            <p:nvPr/>
          </p:nvSpPr>
          <p:spPr bwMode="auto">
            <a:xfrm>
              <a:off x="1048336" y="4038599"/>
              <a:ext cx="4455915" cy="762299"/>
            </a:xfrm>
            <a:prstGeom prst="roundRect">
              <a:avLst>
                <a:gd name="adj" fmla="val 16667"/>
              </a:avLst>
            </a:prstGeom>
            <a:solidFill>
              <a:schemeClr val="accent3">
                <a:lumMod val="85000"/>
              </a:schemeClr>
            </a:solidFill>
            <a:ln w="9525" algn="ctr">
              <a:solidFill>
                <a:schemeClr val="tx1"/>
              </a:solidFill>
              <a:round/>
              <a:headEnd/>
              <a:tailEnd/>
            </a:ln>
          </p:spPr>
          <p:txBody>
            <a:bodyPr/>
            <a:lstStyle/>
            <a:p>
              <a:pPr algn="ctr" eaLnBrk="1" hangingPunct="1">
                <a:defRPr/>
              </a:pPr>
              <a:endParaRPr lang="fa-IR" altLang="zh-CN"/>
            </a:p>
          </p:txBody>
        </p:sp>
        <p:sp>
          <p:nvSpPr>
            <p:cNvPr id="9231" name="TextBox 23">
              <a:extLst>
                <a:ext uri="{FF2B5EF4-FFF2-40B4-BE49-F238E27FC236}">
                  <a16:creationId xmlns:a16="http://schemas.microsoft.com/office/drawing/2014/main" id="{8FB87E26-EA58-B330-2D1F-9C56A051FD13}"/>
                </a:ext>
              </a:extLst>
            </p:cNvPr>
            <p:cNvSpPr txBox="1">
              <a:spLocks noChangeArrowheads="1"/>
            </p:cNvSpPr>
            <p:nvPr/>
          </p:nvSpPr>
          <p:spPr bwMode="auto">
            <a:xfrm>
              <a:off x="1800808" y="4038601"/>
              <a:ext cx="3011159" cy="66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zh-CN" baseline="0">
                  <a:ea typeface="宋体" panose="02010600030101010101" pitchFamily="2" charset="-122"/>
                </a:rPr>
                <a:t>nonlinear</a:t>
              </a:r>
            </a:p>
          </p:txBody>
        </p:sp>
      </p:grpSp>
      <p:sp>
        <p:nvSpPr>
          <p:cNvPr id="9225" name="左箭头 24">
            <a:extLst>
              <a:ext uri="{FF2B5EF4-FFF2-40B4-BE49-F238E27FC236}">
                <a16:creationId xmlns:a16="http://schemas.microsoft.com/office/drawing/2014/main" id="{377D53BD-A13C-05B0-42BD-5FBEB06B49D3}"/>
              </a:ext>
            </a:extLst>
          </p:cNvPr>
          <p:cNvSpPr>
            <a:spLocks noChangeArrowheads="1"/>
          </p:cNvSpPr>
          <p:nvPr/>
        </p:nvSpPr>
        <p:spPr bwMode="auto">
          <a:xfrm>
            <a:off x="6553200" y="2057400"/>
            <a:ext cx="533400" cy="381000"/>
          </a:xfrm>
          <a:prstGeom prst="leftArrow">
            <a:avLst>
              <a:gd name="adj1" fmla="val 50000"/>
              <a:gd name="adj2" fmla="val 49998"/>
            </a:avLst>
          </a:prstGeom>
          <a:solidFill>
            <a:schemeClr val="accent1"/>
          </a:solidFill>
          <a:ln w="9525" algn="ctr">
            <a:solidFill>
              <a:schemeClr val="tx1"/>
            </a:solidFill>
            <a:round/>
            <a:headEnd/>
            <a:tailEnd/>
          </a:ln>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2400" b="0">
              <a:latin typeface="Times New Roman" panose="02020603050405020304" pitchFamily="18" charset="0"/>
              <a:ea typeface="宋体" panose="02010600030101010101" pitchFamily="2" charset="-122"/>
            </a:endParaRPr>
          </a:p>
        </p:txBody>
      </p:sp>
      <p:pic>
        <p:nvPicPr>
          <p:cNvPr id="9226" name="Picture 22">
            <a:extLst>
              <a:ext uri="{FF2B5EF4-FFF2-40B4-BE49-F238E27FC236}">
                <a16:creationId xmlns:a16="http://schemas.microsoft.com/office/drawing/2014/main" id="{BE01F689-D9CA-3357-7788-6D4193E04D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335088"/>
            <a:ext cx="16002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7" name="Picture 23">
            <a:extLst>
              <a:ext uri="{FF2B5EF4-FFF2-40B4-BE49-F238E27FC236}">
                <a16:creationId xmlns:a16="http://schemas.microsoft.com/office/drawing/2014/main" id="{11FE2DEB-79CE-079A-F0B3-A7CF039F9B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057400"/>
            <a:ext cx="5229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8" name="Rectangle 3">
            <a:extLst>
              <a:ext uri="{FF2B5EF4-FFF2-40B4-BE49-F238E27FC236}">
                <a16:creationId xmlns:a16="http://schemas.microsoft.com/office/drawing/2014/main" id="{FC14D94F-382F-2611-8A2A-D11945739795}"/>
              </a:ext>
            </a:extLst>
          </p:cNvPr>
          <p:cNvSpPr txBox="1">
            <a:spLocks noChangeArrowheads="1"/>
          </p:cNvSpPr>
          <p:nvPr/>
        </p:nvSpPr>
        <p:spPr bwMode="auto">
          <a:xfrm>
            <a:off x="0" y="2590800"/>
            <a:ext cx="9144000" cy="685800"/>
          </a:xfrm>
          <a:prstGeom prst="rect">
            <a:avLst/>
          </a:prstGeom>
          <a:noFill/>
          <a:ln w="12700"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zh-CN" sz="1800" baseline="0">
                <a:ea typeface="宋体" panose="02010600030101010101" pitchFamily="2" charset="-122"/>
              </a:rPr>
              <a:t>The input/output characteristic of a memoryless nonlinear system can be approximated with a polynomial</a:t>
            </a:r>
            <a:endParaRPr lang="en-US" altLang="zh-CN" sz="1800" i="1" baseline="0">
              <a:ea typeface="宋体" panose="02010600030101010101" pitchFamily="2" charset="-122"/>
            </a:endParaRPr>
          </a:p>
        </p:txBody>
      </p:sp>
      <p:sp>
        <p:nvSpPr>
          <p:cNvPr id="17" name="Rectangle 16">
            <a:extLst>
              <a:ext uri="{FF2B5EF4-FFF2-40B4-BE49-F238E27FC236}">
                <a16:creationId xmlns:a16="http://schemas.microsoft.com/office/drawing/2014/main" id="{B9BB38C3-681F-09FE-1DCD-73878DA0EB69}"/>
              </a:ext>
            </a:extLst>
          </p:cNvPr>
          <p:cNvSpPr>
            <a:spLocks noChangeArrowheads="1"/>
          </p:cNvSpPr>
          <p:nvPr/>
        </p:nvSpPr>
        <p:spPr bwMode="auto">
          <a:xfrm>
            <a:off x="2605088" y="4191000"/>
            <a:ext cx="4365625" cy="1220788"/>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GB" altLang="en-US" sz="2400" b="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1239CB8-A1E1-06D7-229B-B008B8549EBE}"/>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Effects of Nonlinearity: Harmonic Distortion</a:t>
            </a:r>
          </a:p>
        </p:txBody>
      </p:sp>
      <p:sp>
        <p:nvSpPr>
          <p:cNvPr id="10243" name="Rectangle 3">
            <a:extLst>
              <a:ext uri="{FF2B5EF4-FFF2-40B4-BE49-F238E27FC236}">
                <a16:creationId xmlns:a16="http://schemas.microsoft.com/office/drawing/2014/main" id="{2F0528D3-F3D9-56B1-DCA4-84AD34F2AAB8}"/>
              </a:ext>
            </a:extLst>
          </p:cNvPr>
          <p:cNvSpPr txBox="1">
            <a:spLocks noChangeArrowheads="1"/>
          </p:cNvSpPr>
          <p:nvPr/>
        </p:nvSpPr>
        <p:spPr bwMode="auto">
          <a:xfrm>
            <a:off x="0" y="5715000"/>
            <a:ext cx="9144000" cy="762000"/>
          </a:xfrm>
          <a:prstGeom prst="rect">
            <a:avLst/>
          </a:prstGeom>
          <a:noFill/>
          <a:ln w="12700"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zh-CN" sz="1800" baseline="0">
                <a:ea typeface="宋体" panose="02010600030101010101" pitchFamily="2" charset="-122"/>
              </a:rPr>
              <a:t>Even-order harmonics result from </a:t>
            </a:r>
            <a:r>
              <a:rPr lang="el-GR" altLang="zh-CN" sz="1800" i="1" baseline="0">
                <a:ea typeface="宋体" panose="02010600030101010101" pitchFamily="2" charset="-122"/>
              </a:rPr>
              <a:t>α</a:t>
            </a:r>
            <a:r>
              <a:rPr lang="en-US" altLang="zh-CN" sz="1800" i="1" baseline="-25000">
                <a:ea typeface="宋体" panose="02010600030101010101" pitchFamily="2" charset="-122"/>
              </a:rPr>
              <a:t>j</a:t>
            </a:r>
            <a:r>
              <a:rPr lang="en-US" altLang="zh-CN" sz="1800" baseline="0">
                <a:ea typeface="宋体" panose="02010600030101010101" pitchFamily="2" charset="-122"/>
              </a:rPr>
              <a:t> with even </a:t>
            </a:r>
            <a:r>
              <a:rPr lang="en-US" altLang="zh-CN" sz="1800" i="1" baseline="0">
                <a:ea typeface="宋体" panose="02010600030101010101" pitchFamily="2" charset="-122"/>
              </a:rPr>
              <a:t>j</a:t>
            </a:r>
          </a:p>
          <a:p>
            <a:pPr eaLnBrk="1" hangingPunct="1"/>
            <a:r>
              <a:rPr lang="en-US" altLang="zh-CN" sz="1800" baseline="0">
                <a:ea typeface="宋体" panose="02010600030101010101" pitchFamily="2" charset="-122"/>
              </a:rPr>
              <a:t>nth harmonic grows in proportion to </a:t>
            </a:r>
            <a:r>
              <a:rPr lang="en-US" altLang="zh-CN" sz="1800" i="1" baseline="0">
                <a:ea typeface="宋体" panose="02010600030101010101" pitchFamily="2" charset="-122"/>
              </a:rPr>
              <a:t>A</a:t>
            </a:r>
            <a:r>
              <a:rPr lang="en-US" altLang="zh-CN" i="1">
                <a:ea typeface="宋体" panose="02010600030101010101" pitchFamily="2" charset="-122"/>
              </a:rPr>
              <a:t>n</a:t>
            </a:r>
            <a:endParaRPr lang="zh-CN" altLang="zh-CN" sz="1800" i="1">
              <a:ea typeface="宋体" panose="02010600030101010101" pitchFamily="2" charset="-122"/>
            </a:endParaRPr>
          </a:p>
          <a:p>
            <a:pPr eaLnBrk="1" hangingPunct="1"/>
            <a:endParaRPr lang="en-US" altLang="zh-CN" baseline="0">
              <a:ea typeface="宋体" panose="02010600030101010101" pitchFamily="2" charset="-122"/>
            </a:endParaRPr>
          </a:p>
        </p:txBody>
      </p:sp>
      <p:grpSp>
        <p:nvGrpSpPr>
          <p:cNvPr id="10244" name="Group 13">
            <a:extLst>
              <a:ext uri="{FF2B5EF4-FFF2-40B4-BE49-F238E27FC236}">
                <a16:creationId xmlns:a16="http://schemas.microsoft.com/office/drawing/2014/main" id="{8AE051D1-987B-3EFF-6D1E-C40C22197449}"/>
              </a:ext>
            </a:extLst>
          </p:cNvPr>
          <p:cNvGrpSpPr>
            <a:grpSpLocks/>
          </p:cNvGrpSpPr>
          <p:nvPr/>
        </p:nvGrpSpPr>
        <p:grpSpPr bwMode="auto">
          <a:xfrm>
            <a:off x="685800" y="4876800"/>
            <a:ext cx="1447800" cy="400050"/>
            <a:chOff x="1583048" y="4038599"/>
            <a:chExt cx="3386495" cy="619738"/>
          </a:xfrm>
        </p:grpSpPr>
        <p:sp>
          <p:nvSpPr>
            <p:cNvPr id="24" name="Rounded Rectangle 9">
              <a:extLst>
                <a:ext uri="{FF2B5EF4-FFF2-40B4-BE49-F238E27FC236}">
                  <a16:creationId xmlns:a16="http://schemas.microsoft.com/office/drawing/2014/main" id="{2862B76B-07FF-C6A1-4AE6-73F8E4E84EE0}"/>
                </a:ext>
              </a:extLst>
            </p:cNvPr>
            <p:cNvSpPr>
              <a:spLocks noChangeArrowheads="1"/>
            </p:cNvSpPr>
            <p:nvPr/>
          </p:nvSpPr>
          <p:spPr bwMode="auto">
            <a:xfrm>
              <a:off x="1583048" y="4038599"/>
              <a:ext cx="3386495" cy="590227"/>
            </a:xfrm>
            <a:prstGeom prst="roundRect">
              <a:avLst>
                <a:gd name="adj" fmla="val 16667"/>
              </a:avLst>
            </a:prstGeom>
            <a:solidFill>
              <a:schemeClr val="accent3">
                <a:lumMod val="85000"/>
              </a:schemeClr>
            </a:solidFill>
            <a:ln w="9525" algn="ctr">
              <a:solidFill>
                <a:schemeClr val="tx1"/>
              </a:solidFill>
              <a:round/>
              <a:headEnd/>
              <a:tailEnd/>
            </a:ln>
          </p:spPr>
          <p:txBody>
            <a:bodyPr/>
            <a:lstStyle/>
            <a:p>
              <a:pPr algn="ctr" eaLnBrk="1" hangingPunct="1">
                <a:defRPr/>
              </a:pPr>
              <a:endParaRPr lang="fa-IR" altLang="zh-CN"/>
            </a:p>
          </p:txBody>
        </p:sp>
        <p:sp>
          <p:nvSpPr>
            <p:cNvPr id="10264" name="TextBox 25">
              <a:extLst>
                <a:ext uri="{FF2B5EF4-FFF2-40B4-BE49-F238E27FC236}">
                  <a16:creationId xmlns:a16="http://schemas.microsoft.com/office/drawing/2014/main" id="{37269BE9-FF11-0519-07FF-263A65BA2550}"/>
                </a:ext>
              </a:extLst>
            </p:cNvPr>
            <p:cNvSpPr txBox="1">
              <a:spLocks noChangeArrowheads="1"/>
            </p:cNvSpPr>
            <p:nvPr/>
          </p:nvSpPr>
          <p:spPr bwMode="auto">
            <a:xfrm>
              <a:off x="2655478" y="4038599"/>
              <a:ext cx="1301838" cy="61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zh-CN" baseline="0">
                  <a:ea typeface="宋体" panose="02010600030101010101" pitchFamily="2" charset="-122"/>
                </a:rPr>
                <a:t>DC</a:t>
              </a:r>
            </a:p>
          </p:txBody>
        </p:sp>
      </p:grpSp>
      <p:sp>
        <p:nvSpPr>
          <p:cNvPr id="10245" name="上箭头 29">
            <a:extLst>
              <a:ext uri="{FF2B5EF4-FFF2-40B4-BE49-F238E27FC236}">
                <a16:creationId xmlns:a16="http://schemas.microsoft.com/office/drawing/2014/main" id="{2ADD1C2E-AC19-1FDF-FC06-D62C898B9434}"/>
              </a:ext>
            </a:extLst>
          </p:cNvPr>
          <p:cNvSpPr>
            <a:spLocks noChangeArrowheads="1"/>
          </p:cNvSpPr>
          <p:nvPr/>
        </p:nvSpPr>
        <p:spPr bwMode="auto">
          <a:xfrm>
            <a:off x="1219200" y="4495800"/>
            <a:ext cx="457200" cy="304800"/>
          </a:xfrm>
          <a:prstGeom prst="upArrow">
            <a:avLst>
              <a:gd name="adj1" fmla="val 50000"/>
              <a:gd name="adj2" fmla="val 50000"/>
            </a:avLst>
          </a:prstGeom>
          <a:solidFill>
            <a:schemeClr val="accent1"/>
          </a:solidFill>
          <a:ln w="9525" algn="ctr">
            <a:solidFill>
              <a:schemeClr val="tx1"/>
            </a:solidFill>
            <a:round/>
            <a:headEnd/>
            <a:tailEnd/>
          </a:ln>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2400" b="0">
              <a:latin typeface="Times New Roman" panose="02020603050405020304" pitchFamily="18" charset="0"/>
              <a:ea typeface="宋体" panose="02010600030101010101" pitchFamily="2" charset="-122"/>
            </a:endParaRPr>
          </a:p>
        </p:txBody>
      </p:sp>
      <p:grpSp>
        <p:nvGrpSpPr>
          <p:cNvPr id="10246" name="Group 13">
            <a:extLst>
              <a:ext uri="{FF2B5EF4-FFF2-40B4-BE49-F238E27FC236}">
                <a16:creationId xmlns:a16="http://schemas.microsoft.com/office/drawing/2014/main" id="{E22D234F-9E7D-23CD-EC29-9E63B272BEB3}"/>
              </a:ext>
            </a:extLst>
          </p:cNvPr>
          <p:cNvGrpSpPr>
            <a:grpSpLocks/>
          </p:cNvGrpSpPr>
          <p:nvPr/>
        </p:nvGrpSpPr>
        <p:grpSpPr bwMode="auto">
          <a:xfrm>
            <a:off x="2362200" y="4876800"/>
            <a:ext cx="1828800" cy="400050"/>
            <a:chOff x="1226577" y="4038600"/>
            <a:chExt cx="3999816" cy="542352"/>
          </a:xfrm>
        </p:grpSpPr>
        <p:sp>
          <p:nvSpPr>
            <p:cNvPr id="32" name="Rounded Rectangle 9">
              <a:extLst>
                <a:ext uri="{FF2B5EF4-FFF2-40B4-BE49-F238E27FC236}">
                  <a16:creationId xmlns:a16="http://schemas.microsoft.com/office/drawing/2014/main" id="{9E3B0459-D67A-CF5F-C3FC-37DA758831AC}"/>
                </a:ext>
              </a:extLst>
            </p:cNvPr>
            <p:cNvSpPr>
              <a:spLocks noChangeArrowheads="1"/>
            </p:cNvSpPr>
            <p:nvPr/>
          </p:nvSpPr>
          <p:spPr bwMode="auto">
            <a:xfrm>
              <a:off x="1226577" y="4038600"/>
              <a:ext cx="3999816" cy="516526"/>
            </a:xfrm>
            <a:prstGeom prst="roundRect">
              <a:avLst>
                <a:gd name="adj" fmla="val 16667"/>
              </a:avLst>
            </a:prstGeom>
            <a:solidFill>
              <a:schemeClr val="accent3">
                <a:lumMod val="85000"/>
              </a:schemeClr>
            </a:solidFill>
            <a:ln w="9525" algn="ctr">
              <a:solidFill>
                <a:schemeClr val="tx1"/>
              </a:solidFill>
              <a:round/>
              <a:headEnd/>
              <a:tailEnd/>
            </a:ln>
          </p:spPr>
          <p:txBody>
            <a:bodyPr/>
            <a:lstStyle/>
            <a:p>
              <a:pPr algn="ctr" eaLnBrk="1" hangingPunct="1">
                <a:defRPr/>
              </a:pPr>
              <a:endParaRPr lang="fa-IR" altLang="zh-CN"/>
            </a:p>
          </p:txBody>
        </p:sp>
        <p:sp>
          <p:nvSpPr>
            <p:cNvPr id="10262" name="TextBox 32">
              <a:extLst>
                <a:ext uri="{FF2B5EF4-FFF2-40B4-BE49-F238E27FC236}">
                  <a16:creationId xmlns:a16="http://schemas.microsoft.com/office/drawing/2014/main" id="{70AF7024-E0B5-753F-356D-77097EF1DAA8}"/>
                </a:ext>
              </a:extLst>
            </p:cNvPr>
            <p:cNvSpPr txBox="1">
              <a:spLocks noChangeArrowheads="1"/>
            </p:cNvSpPr>
            <p:nvPr/>
          </p:nvSpPr>
          <p:spPr bwMode="auto">
            <a:xfrm>
              <a:off x="1226577" y="4038600"/>
              <a:ext cx="3999816" cy="54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zh-CN" baseline="0">
                  <a:ea typeface="宋体" panose="02010600030101010101" pitchFamily="2" charset="-122"/>
                </a:rPr>
                <a:t>Fundamental</a:t>
              </a:r>
            </a:p>
          </p:txBody>
        </p:sp>
      </p:grpSp>
      <p:sp>
        <p:nvSpPr>
          <p:cNvPr id="10247" name="上箭头 33">
            <a:extLst>
              <a:ext uri="{FF2B5EF4-FFF2-40B4-BE49-F238E27FC236}">
                <a16:creationId xmlns:a16="http://schemas.microsoft.com/office/drawing/2014/main" id="{95FB2B1B-9DD9-7040-06B1-83D74A81B90A}"/>
              </a:ext>
            </a:extLst>
          </p:cNvPr>
          <p:cNvSpPr>
            <a:spLocks noChangeArrowheads="1"/>
          </p:cNvSpPr>
          <p:nvPr/>
        </p:nvSpPr>
        <p:spPr bwMode="auto">
          <a:xfrm>
            <a:off x="3048000" y="4495800"/>
            <a:ext cx="457200" cy="304800"/>
          </a:xfrm>
          <a:prstGeom prst="upArrow">
            <a:avLst>
              <a:gd name="adj1" fmla="val 50000"/>
              <a:gd name="adj2" fmla="val 50000"/>
            </a:avLst>
          </a:prstGeom>
          <a:solidFill>
            <a:schemeClr val="accent1"/>
          </a:solidFill>
          <a:ln w="9525" algn="ctr">
            <a:solidFill>
              <a:schemeClr val="tx1"/>
            </a:solidFill>
            <a:round/>
            <a:headEnd/>
            <a:tailEnd/>
          </a:ln>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2400" b="0">
              <a:latin typeface="Times New Roman" panose="02020603050405020304" pitchFamily="18" charset="0"/>
              <a:ea typeface="宋体" panose="02010600030101010101" pitchFamily="2" charset="-122"/>
            </a:endParaRPr>
          </a:p>
        </p:txBody>
      </p:sp>
      <p:grpSp>
        <p:nvGrpSpPr>
          <p:cNvPr id="10248" name="Group 13">
            <a:extLst>
              <a:ext uri="{FF2B5EF4-FFF2-40B4-BE49-F238E27FC236}">
                <a16:creationId xmlns:a16="http://schemas.microsoft.com/office/drawing/2014/main" id="{1B2B53F3-CC49-D5F7-EA54-1003F5C1BFA6}"/>
              </a:ext>
            </a:extLst>
          </p:cNvPr>
          <p:cNvGrpSpPr>
            <a:grpSpLocks/>
          </p:cNvGrpSpPr>
          <p:nvPr/>
        </p:nvGrpSpPr>
        <p:grpSpPr bwMode="auto">
          <a:xfrm>
            <a:off x="4964113" y="4876800"/>
            <a:ext cx="1547812" cy="762000"/>
            <a:chOff x="1583050" y="4038600"/>
            <a:chExt cx="3386497" cy="1032897"/>
          </a:xfrm>
        </p:grpSpPr>
        <p:sp>
          <p:nvSpPr>
            <p:cNvPr id="39" name="Rounded Rectangle 9">
              <a:extLst>
                <a:ext uri="{FF2B5EF4-FFF2-40B4-BE49-F238E27FC236}">
                  <a16:creationId xmlns:a16="http://schemas.microsoft.com/office/drawing/2014/main" id="{4BBE6E85-07F5-C4CE-F540-8BC0CB714A2D}"/>
                </a:ext>
              </a:extLst>
            </p:cNvPr>
            <p:cNvSpPr>
              <a:spLocks noChangeArrowheads="1"/>
            </p:cNvSpPr>
            <p:nvPr/>
          </p:nvSpPr>
          <p:spPr bwMode="auto">
            <a:xfrm>
              <a:off x="1583050" y="4038600"/>
              <a:ext cx="3386497" cy="1032897"/>
            </a:xfrm>
            <a:prstGeom prst="roundRect">
              <a:avLst>
                <a:gd name="adj" fmla="val 16667"/>
              </a:avLst>
            </a:prstGeom>
            <a:solidFill>
              <a:schemeClr val="accent3">
                <a:lumMod val="85000"/>
              </a:schemeClr>
            </a:solidFill>
            <a:ln w="9525" algn="ctr">
              <a:solidFill>
                <a:schemeClr val="tx1"/>
              </a:solidFill>
              <a:round/>
              <a:headEnd/>
              <a:tailEnd/>
            </a:ln>
          </p:spPr>
          <p:txBody>
            <a:bodyPr/>
            <a:lstStyle/>
            <a:p>
              <a:pPr algn="ctr" eaLnBrk="1" hangingPunct="1">
                <a:defRPr/>
              </a:pPr>
              <a:endParaRPr lang="fa-IR" altLang="zh-CN"/>
            </a:p>
          </p:txBody>
        </p:sp>
        <p:sp>
          <p:nvSpPr>
            <p:cNvPr id="10260" name="TextBox 39">
              <a:extLst>
                <a:ext uri="{FF2B5EF4-FFF2-40B4-BE49-F238E27FC236}">
                  <a16:creationId xmlns:a16="http://schemas.microsoft.com/office/drawing/2014/main" id="{455310E3-9D6F-12DF-1F15-110116CA4A7E}"/>
                </a:ext>
              </a:extLst>
            </p:cNvPr>
            <p:cNvSpPr txBox="1">
              <a:spLocks noChangeArrowheads="1"/>
            </p:cNvSpPr>
            <p:nvPr/>
          </p:nvSpPr>
          <p:spPr bwMode="auto">
            <a:xfrm>
              <a:off x="1814174" y="4038600"/>
              <a:ext cx="2991293" cy="959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zh-CN" baseline="0">
                  <a:ea typeface="宋体" panose="02010600030101010101" pitchFamily="2" charset="-122"/>
                </a:rPr>
                <a:t>Second </a:t>
              </a:r>
            </a:p>
            <a:p>
              <a:pPr algn="ctr" eaLnBrk="1" hangingPunct="1">
                <a:spcBef>
                  <a:spcPct val="0"/>
                </a:spcBef>
                <a:buClrTx/>
                <a:buFontTx/>
                <a:buNone/>
              </a:pPr>
              <a:r>
                <a:rPr lang="en-US" altLang="zh-CN" baseline="0">
                  <a:ea typeface="宋体" panose="02010600030101010101" pitchFamily="2" charset="-122"/>
                </a:rPr>
                <a:t>Harmonic</a:t>
              </a:r>
            </a:p>
          </p:txBody>
        </p:sp>
      </p:grpSp>
      <p:sp>
        <p:nvSpPr>
          <p:cNvPr id="10249" name="上箭头 40">
            <a:extLst>
              <a:ext uri="{FF2B5EF4-FFF2-40B4-BE49-F238E27FC236}">
                <a16:creationId xmlns:a16="http://schemas.microsoft.com/office/drawing/2014/main" id="{BE27A404-8DF3-0572-6B1E-40FCFA2D75AF}"/>
              </a:ext>
            </a:extLst>
          </p:cNvPr>
          <p:cNvSpPr>
            <a:spLocks noChangeArrowheads="1"/>
          </p:cNvSpPr>
          <p:nvPr/>
        </p:nvSpPr>
        <p:spPr bwMode="auto">
          <a:xfrm>
            <a:off x="5486400" y="4495800"/>
            <a:ext cx="457200" cy="304800"/>
          </a:xfrm>
          <a:prstGeom prst="upArrow">
            <a:avLst>
              <a:gd name="adj1" fmla="val 50000"/>
              <a:gd name="adj2" fmla="val 50000"/>
            </a:avLst>
          </a:prstGeom>
          <a:solidFill>
            <a:schemeClr val="accent1"/>
          </a:solidFill>
          <a:ln w="9525" algn="ctr">
            <a:solidFill>
              <a:schemeClr val="tx1"/>
            </a:solidFill>
            <a:round/>
            <a:headEnd/>
            <a:tailEnd/>
          </a:ln>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2400" b="0">
              <a:latin typeface="Times New Roman" panose="02020603050405020304" pitchFamily="18" charset="0"/>
              <a:ea typeface="宋体" panose="02010600030101010101" pitchFamily="2" charset="-122"/>
            </a:endParaRPr>
          </a:p>
        </p:txBody>
      </p:sp>
      <p:grpSp>
        <p:nvGrpSpPr>
          <p:cNvPr id="10250" name="Group 13">
            <a:extLst>
              <a:ext uri="{FF2B5EF4-FFF2-40B4-BE49-F238E27FC236}">
                <a16:creationId xmlns:a16="http://schemas.microsoft.com/office/drawing/2014/main" id="{C30906A3-5A16-B78C-75D7-82A551B2B49B}"/>
              </a:ext>
            </a:extLst>
          </p:cNvPr>
          <p:cNvGrpSpPr>
            <a:grpSpLocks/>
          </p:cNvGrpSpPr>
          <p:nvPr/>
        </p:nvGrpSpPr>
        <p:grpSpPr bwMode="auto">
          <a:xfrm>
            <a:off x="7315200" y="4876800"/>
            <a:ext cx="1547813" cy="762000"/>
            <a:chOff x="1583050" y="4038600"/>
            <a:chExt cx="3386497" cy="1032897"/>
          </a:xfrm>
        </p:grpSpPr>
        <p:sp>
          <p:nvSpPr>
            <p:cNvPr id="43" name="Rounded Rectangle 9">
              <a:extLst>
                <a:ext uri="{FF2B5EF4-FFF2-40B4-BE49-F238E27FC236}">
                  <a16:creationId xmlns:a16="http://schemas.microsoft.com/office/drawing/2014/main" id="{D5CDF7E7-AC8C-A42B-8FC5-414EFA8163F3}"/>
                </a:ext>
              </a:extLst>
            </p:cNvPr>
            <p:cNvSpPr>
              <a:spLocks noChangeArrowheads="1"/>
            </p:cNvSpPr>
            <p:nvPr/>
          </p:nvSpPr>
          <p:spPr bwMode="auto">
            <a:xfrm>
              <a:off x="1583050" y="4038600"/>
              <a:ext cx="3386497" cy="1032897"/>
            </a:xfrm>
            <a:prstGeom prst="roundRect">
              <a:avLst>
                <a:gd name="adj" fmla="val 16667"/>
              </a:avLst>
            </a:prstGeom>
            <a:solidFill>
              <a:schemeClr val="accent3">
                <a:lumMod val="85000"/>
              </a:schemeClr>
            </a:solidFill>
            <a:ln w="9525" algn="ctr">
              <a:solidFill>
                <a:schemeClr val="tx1"/>
              </a:solidFill>
              <a:round/>
              <a:headEnd/>
              <a:tailEnd/>
            </a:ln>
          </p:spPr>
          <p:txBody>
            <a:bodyPr/>
            <a:lstStyle/>
            <a:p>
              <a:pPr algn="ctr" eaLnBrk="1" hangingPunct="1">
                <a:defRPr/>
              </a:pPr>
              <a:endParaRPr lang="fa-IR" altLang="zh-CN"/>
            </a:p>
          </p:txBody>
        </p:sp>
        <p:sp>
          <p:nvSpPr>
            <p:cNvPr id="10258" name="TextBox 43">
              <a:extLst>
                <a:ext uri="{FF2B5EF4-FFF2-40B4-BE49-F238E27FC236}">
                  <a16:creationId xmlns:a16="http://schemas.microsoft.com/office/drawing/2014/main" id="{28F5CC43-15AF-24F6-03D5-2C4DA34E8711}"/>
                </a:ext>
              </a:extLst>
            </p:cNvPr>
            <p:cNvSpPr txBox="1">
              <a:spLocks noChangeArrowheads="1"/>
            </p:cNvSpPr>
            <p:nvPr/>
          </p:nvSpPr>
          <p:spPr bwMode="auto">
            <a:xfrm>
              <a:off x="1814174" y="4038600"/>
              <a:ext cx="2991293" cy="959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zh-CN" baseline="0">
                  <a:ea typeface="宋体" panose="02010600030101010101" pitchFamily="2" charset="-122"/>
                </a:rPr>
                <a:t>Third</a:t>
              </a:r>
            </a:p>
            <a:p>
              <a:pPr algn="ctr" eaLnBrk="1" hangingPunct="1">
                <a:spcBef>
                  <a:spcPct val="0"/>
                </a:spcBef>
                <a:buClrTx/>
                <a:buFontTx/>
                <a:buNone/>
              </a:pPr>
              <a:r>
                <a:rPr lang="en-US" altLang="zh-CN" baseline="0">
                  <a:ea typeface="宋体" panose="02010600030101010101" pitchFamily="2" charset="-122"/>
                </a:rPr>
                <a:t>Harmonic</a:t>
              </a:r>
            </a:p>
          </p:txBody>
        </p:sp>
      </p:grpSp>
      <p:sp>
        <p:nvSpPr>
          <p:cNvPr id="10251" name="上箭头 44">
            <a:extLst>
              <a:ext uri="{FF2B5EF4-FFF2-40B4-BE49-F238E27FC236}">
                <a16:creationId xmlns:a16="http://schemas.microsoft.com/office/drawing/2014/main" id="{AAFC7843-A5A2-EDA3-E142-28FAB6D72BDA}"/>
              </a:ext>
            </a:extLst>
          </p:cNvPr>
          <p:cNvSpPr>
            <a:spLocks noChangeArrowheads="1"/>
          </p:cNvSpPr>
          <p:nvPr/>
        </p:nvSpPr>
        <p:spPr bwMode="auto">
          <a:xfrm>
            <a:off x="7837488" y="4495800"/>
            <a:ext cx="457200" cy="304800"/>
          </a:xfrm>
          <a:prstGeom prst="upArrow">
            <a:avLst>
              <a:gd name="adj1" fmla="val 50000"/>
              <a:gd name="adj2" fmla="val 50000"/>
            </a:avLst>
          </a:prstGeom>
          <a:solidFill>
            <a:schemeClr val="accent1"/>
          </a:solidFill>
          <a:ln w="9525" algn="ctr">
            <a:solidFill>
              <a:schemeClr val="tx1"/>
            </a:solidFill>
            <a:round/>
            <a:headEnd/>
            <a:tailEnd/>
          </a:ln>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2400" b="0">
              <a:latin typeface="Times New Roman" panose="02020603050405020304" pitchFamily="18" charset="0"/>
              <a:ea typeface="宋体" panose="02010600030101010101" pitchFamily="2" charset="-122"/>
            </a:endParaRPr>
          </a:p>
        </p:txBody>
      </p:sp>
      <p:pic>
        <p:nvPicPr>
          <p:cNvPr id="10252" name="Picture 27">
            <a:extLst>
              <a:ext uri="{FF2B5EF4-FFF2-40B4-BE49-F238E27FC236}">
                <a16:creationId xmlns:a16="http://schemas.microsoft.com/office/drawing/2014/main" id="{EE5C6E69-60C2-13C3-DE83-B01A85AF3B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43200"/>
            <a:ext cx="8534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3" name="Picture 22">
            <a:extLst>
              <a:ext uri="{FF2B5EF4-FFF2-40B4-BE49-F238E27FC236}">
                <a16:creationId xmlns:a16="http://schemas.microsoft.com/office/drawing/2014/main" id="{631D019B-2D33-B3C9-2C4A-E44833E9F8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022350"/>
            <a:ext cx="26670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4" name="Picture 23">
            <a:extLst>
              <a:ext uri="{FF2B5EF4-FFF2-40B4-BE49-F238E27FC236}">
                <a16:creationId xmlns:a16="http://schemas.microsoft.com/office/drawing/2014/main" id="{803205C0-A16C-4DB1-FE25-4777C1D509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990600"/>
            <a:ext cx="289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5" name="Rectangle 3">
            <a:extLst>
              <a:ext uri="{FF2B5EF4-FFF2-40B4-BE49-F238E27FC236}">
                <a16:creationId xmlns:a16="http://schemas.microsoft.com/office/drawing/2014/main" id="{3903199F-6480-52D5-CF66-C08845DBAD67}"/>
              </a:ext>
            </a:extLst>
          </p:cNvPr>
          <p:cNvSpPr txBox="1">
            <a:spLocks noChangeArrowheads="1"/>
          </p:cNvSpPr>
          <p:nvPr/>
        </p:nvSpPr>
        <p:spPr bwMode="auto">
          <a:xfrm>
            <a:off x="0" y="1828800"/>
            <a:ext cx="9144000" cy="685800"/>
          </a:xfrm>
          <a:prstGeom prst="rect">
            <a:avLst/>
          </a:prstGeom>
          <a:noFill/>
          <a:ln w="12700"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zh-CN" sz="1800" baseline="0">
                <a:ea typeface="宋体" panose="02010600030101010101" pitchFamily="2" charset="-122"/>
              </a:rPr>
              <a:t>The output of a “dynamic” system depends on the past values of its input/output</a:t>
            </a:r>
            <a:endParaRPr lang="en-US" altLang="zh-CN" sz="1800" i="1" baseline="0">
              <a:ea typeface="宋体" panose="02010600030101010101" pitchFamily="2" charset="-122"/>
            </a:endParaRPr>
          </a:p>
        </p:txBody>
      </p:sp>
      <p:sp>
        <p:nvSpPr>
          <p:cNvPr id="10256" name="Rectangle 3">
            <a:extLst>
              <a:ext uri="{FF2B5EF4-FFF2-40B4-BE49-F238E27FC236}">
                <a16:creationId xmlns:a16="http://schemas.microsoft.com/office/drawing/2014/main" id="{E5614283-D5D2-A539-EC67-234334BE7834}"/>
              </a:ext>
            </a:extLst>
          </p:cNvPr>
          <p:cNvSpPr txBox="1">
            <a:spLocks noChangeArrowheads="1"/>
          </p:cNvSpPr>
          <p:nvPr/>
        </p:nvSpPr>
        <p:spPr bwMode="auto">
          <a:xfrm>
            <a:off x="0" y="1447800"/>
            <a:ext cx="914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            Linear Time-invariant                                         Linear Time-variant</a:t>
            </a: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3">
            <a:extLst>
              <a:ext uri="{FF2B5EF4-FFF2-40B4-BE49-F238E27FC236}">
                <a16:creationId xmlns:a16="http://schemas.microsoft.com/office/drawing/2014/main" id="{D2512184-D7C3-6970-4C6F-FC6AFA1E01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419600"/>
            <a:ext cx="8763000"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2">
            <a:extLst>
              <a:ext uri="{FF2B5EF4-FFF2-40B4-BE49-F238E27FC236}">
                <a16:creationId xmlns:a16="http://schemas.microsoft.com/office/drawing/2014/main" id="{D814F723-4233-A645-36E5-8EA77A1028E5}"/>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Example of Harmonic Distortion in Mixer</a:t>
            </a:r>
          </a:p>
        </p:txBody>
      </p:sp>
      <p:cxnSp>
        <p:nvCxnSpPr>
          <p:cNvPr id="11268" name="直接连接符 30">
            <a:extLst>
              <a:ext uri="{FF2B5EF4-FFF2-40B4-BE49-F238E27FC236}">
                <a16:creationId xmlns:a16="http://schemas.microsoft.com/office/drawing/2014/main" id="{0EC7B9DE-6066-D063-3D51-BF130EBD1F1B}"/>
              </a:ext>
            </a:extLst>
          </p:cNvPr>
          <p:cNvCxnSpPr>
            <a:cxnSpLocks noChangeShapeType="1"/>
          </p:cNvCxnSpPr>
          <p:nvPr/>
        </p:nvCxnSpPr>
        <p:spPr bwMode="auto">
          <a:xfrm>
            <a:off x="0" y="1219200"/>
            <a:ext cx="914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1269" name="直接连接符 34">
            <a:extLst>
              <a:ext uri="{FF2B5EF4-FFF2-40B4-BE49-F238E27FC236}">
                <a16:creationId xmlns:a16="http://schemas.microsoft.com/office/drawing/2014/main" id="{5F4FED65-70BF-4624-CF94-1C55F04EE79F}"/>
              </a:ext>
            </a:extLst>
          </p:cNvPr>
          <p:cNvCxnSpPr>
            <a:cxnSpLocks noChangeShapeType="1"/>
          </p:cNvCxnSpPr>
          <p:nvPr/>
        </p:nvCxnSpPr>
        <p:spPr bwMode="auto">
          <a:xfrm>
            <a:off x="0" y="2743200"/>
            <a:ext cx="914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pic>
        <p:nvPicPr>
          <p:cNvPr id="11270" name="Picture 12">
            <a:extLst>
              <a:ext uri="{FF2B5EF4-FFF2-40B4-BE49-F238E27FC236}">
                <a16:creationId xmlns:a16="http://schemas.microsoft.com/office/drawing/2014/main" id="{42C1DA31-B9B9-485B-2CB2-47C829BFD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124200"/>
            <a:ext cx="20955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22">
            <a:extLst>
              <a:ext uri="{FF2B5EF4-FFF2-40B4-BE49-F238E27FC236}">
                <a16:creationId xmlns:a16="http://schemas.microsoft.com/office/drawing/2014/main" id="{2B353C95-2C23-3078-5A51-6D691D06A6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13" y="3448050"/>
            <a:ext cx="6122987"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ounded Rectangle 9">
            <a:extLst>
              <a:ext uri="{FF2B5EF4-FFF2-40B4-BE49-F238E27FC236}">
                <a16:creationId xmlns:a16="http://schemas.microsoft.com/office/drawing/2014/main" id="{FBD3E8BB-624C-8CB9-9DD2-4A3CEA865637}"/>
              </a:ext>
            </a:extLst>
          </p:cNvPr>
          <p:cNvSpPr>
            <a:spLocks noChangeArrowheads="1"/>
          </p:cNvSpPr>
          <p:nvPr/>
        </p:nvSpPr>
        <p:spPr bwMode="auto">
          <a:xfrm>
            <a:off x="76200" y="2819400"/>
            <a:ext cx="1447800" cy="4572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eaLnBrk="1" hangingPunct="1">
              <a:defRPr/>
            </a:pPr>
            <a:r>
              <a:rPr lang="en-US" altLang="zh-CN" sz="2000" b="1" i="1" baseline="0" dirty="0">
                <a:solidFill>
                  <a:schemeClr val="tx1"/>
                </a:solidFill>
                <a:ea typeface="宋体" charset="-122"/>
              </a:rPr>
              <a:t>Solution:</a:t>
            </a:r>
            <a:endParaRPr lang="fa-IR" altLang="zh-CN" sz="2000" b="1" i="1" baseline="0" dirty="0">
              <a:solidFill>
                <a:schemeClr val="tx1"/>
              </a:solidFill>
              <a:ea typeface="宋体" charset="-122"/>
            </a:endParaRPr>
          </a:p>
        </p:txBody>
      </p:sp>
      <p:sp>
        <p:nvSpPr>
          <p:cNvPr id="11273" name="Rectangle 3">
            <a:extLst>
              <a:ext uri="{FF2B5EF4-FFF2-40B4-BE49-F238E27FC236}">
                <a16:creationId xmlns:a16="http://schemas.microsoft.com/office/drawing/2014/main" id="{DE9E00AF-6D8C-892F-2284-6B0FF6DA4C9C}"/>
              </a:ext>
            </a:extLst>
          </p:cNvPr>
          <p:cNvSpPr txBox="1">
            <a:spLocks noChangeArrowheads="1"/>
          </p:cNvSpPr>
          <p:nvPr/>
        </p:nvSpPr>
        <p:spPr bwMode="auto">
          <a:xfrm>
            <a:off x="0" y="1219200"/>
            <a:ext cx="914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800" baseline="0">
                <a:ea typeface="宋体" panose="02010600030101010101" pitchFamily="2" charset="-122"/>
              </a:rPr>
              <a:t>An analog multiplier “mixes” its two inputs below, ideally producing </a:t>
            </a:r>
            <a:r>
              <a:rPr lang="en-US" altLang="zh-CN" sz="1800" i="1" baseline="0">
                <a:ea typeface="宋体" panose="02010600030101010101" pitchFamily="2" charset="-122"/>
              </a:rPr>
              <a:t>y(t) </a:t>
            </a:r>
            <a:r>
              <a:rPr lang="en-US" altLang="zh-CN" sz="1800" baseline="0">
                <a:ea typeface="宋体" panose="02010600030101010101" pitchFamily="2" charset="-122"/>
              </a:rPr>
              <a:t>= </a:t>
            </a:r>
            <a:r>
              <a:rPr lang="en-US" altLang="zh-CN" sz="1800" i="1" baseline="0">
                <a:ea typeface="宋体" panose="02010600030101010101" pitchFamily="2" charset="-122"/>
              </a:rPr>
              <a:t>kx</a:t>
            </a:r>
            <a:r>
              <a:rPr lang="en-US" altLang="zh-CN" sz="1800" i="1" baseline="-25000">
                <a:ea typeface="宋体" panose="02010600030101010101" pitchFamily="2" charset="-122"/>
              </a:rPr>
              <a:t>1</a:t>
            </a:r>
            <a:r>
              <a:rPr lang="en-US" altLang="zh-CN" sz="1800" i="1" baseline="0">
                <a:ea typeface="宋体" panose="02010600030101010101" pitchFamily="2" charset="-122"/>
              </a:rPr>
              <a:t>(t)x</a:t>
            </a:r>
            <a:r>
              <a:rPr lang="en-US" altLang="zh-CN" sz="1800" i="1" baseline="-25000">
                <a:ea typeface="宋体" panose="02010600030101010101" pitchFamily="2" charset="-122"/>
              </a:rPr>
              <a:t>2</a:t>
            </a:r>
            <a:r>
              <a:rPr lang="en-US" altLang="zh-CN" sz="1800" i="1" baseline="0">
                <a:ea typeface="宋体" panose="02010600030101010101" pitchFamily="2" charset="-122"/>
              </a:rPr>
              <a:t>(t), </a:t>
            </a:r>
            <a:r>
              <a:rPr lang="en-US" altLang="zh-CN" sz="1800" baseline="0">
                <a:ea typeface="宋体" panose="02010600030101010101" pitchFamily="2" charset="-122"/>
              </a:rPr>
              <a:t>where </a:t>
            </a:r>
            <a:r>
              <a:rPr lang="en-US" altLang="zh-CN" sz="1800" i="1" baseline="0">
                <a:ea typeface="宋体" panose="02010600030101010101" pitchFamily="2" charset="-122"/>
              </a:rPr>
              <a:t>k</a:t>
            </a:r>
            <a:r>
              <a:rPr lang="en-US" altLang="zh-CN" sz="1800" baseline="0">
                <a:ea typeface="宋体" panose="02010600030101010101" pitchFamily="2" charset="-122"/>
              </a:rPr>
              <a:t> is a constant. Assume </a:t>
            </a:r>
            <a:r>
              <a:rPr lang="en-US" altLang="zh-CN" sz="1800" i="1" baseline="0">
                <a:ea typeface="宋体" panose="02010600030101010101" pitchFamily="2" charset="-122"/>
              </a:rPr>
              <a:t>x</a:t>
            </a:r>
            <a:r>
              <a:rPr lang="en-US" altLang="zh-CN" sz="1800" i="1" baseline="-25000">
                <a:ea typeface="宋体" panose="02010600030101010101" pitchFamily="2" charset="-122"/>
              </a:rPr>
              <a:t>1</a:t>
            </a:r>
            <a:r>
              <a:rPr lang="en-US" altLang="zh-CN" sz="1800" i="1" baseline="0">
                <a:ea typeface="宋体" panose="02010600030101010101" pitchFamily="2" charset="-122"/>
              </a:rPr>
              <a:t>(t) </a:t>
            </a:r>
            <a:r>
              <a:rPr lang="en-US" altLang="zh-CN" sz="1800" baseline="0">
                <a:ea typeface="宋体" panose="02010600030101010101" pitchFamily="2" charset="-122"/>
              </a:rPr>
              <a:t>= </a:t>
            </a:r>
            <a:r>
              <a:rPr lang="en-US" altLang="zh-CN" sz="1800" i="1" baseline="0">
                <a:ea typeface="宋体" panose="02010600030101010101" pitchFamily="2" charset="-122"/>
              </a:rPr>
              <a:t>A</a:t>
            </a:r>
            <a:r>
              <a:rPr lang="en-US" altLang="zh-CN" sz="1800" i="1" baseline="-25000">
                <a:ea typeface="宋体" panose="02010600030101010101" pitchFamily="2" charset="-122"/>
              </a:rPr>
              <a:t>1</a:t>
            </a:r>
            <a:r>
              <a:rPr lang="en-US" altLang="zh-CN" sz="1800" baseline="0">
                <a:ea typeface="宋体" panose="02010600030101010101" pitchFamily="2" charset="-122"/>
              </a:rPr>
              <a:t> cos </a:t>
            </a:r>
            <a:r>
              <a:rPr lang="el-GR" altLang="zh-CN" sz="1800" i="1" baseline="0">
                <a:ea typeface="宋体" panose="02010600030101010101" pitchFamily="2" charset="-122"/>
              </a:rPr>
              <a:t>ω</a:t>
            </a:r>
            <a:r>
              <a:rPr lang="en-US" altLang="zh-CN" sz="1800" i="1" baseline="-25000">
                <a:ea typeface="宋体" panose="02010600030101010101" pitchFamily="2" charset="-122"/>
              </a:rPr>
              <a:t>1</a:t>
            </a:r>
            <a:r>
              <a:rPr lang="en-US" altLang="zh-CN" sz="1800" i="1" baseline="0">
                <a:ea typeface="宋体" panose="02010600030101010101" pitchFamily="2" charset="-122"/>
              </a:rPr>
              <a:t>t </a:t>
            </a:r>
            <a:r>
              <a:rPr lang="en-US" altLang="zh-CN" sz="1800" baseline="0">
                <a:ea typeface="宋体" panose="02010600030101010101" pitchFamily="2" charset="-122"/>
              </a:rPr>
              <a:t>and </a:t>
            </a:r>
            <a:r>
              <a:rPr lang="en-US" altLang="zh-CN" sz="1800" i="1" baseline="0">
                <a:ea typeface="宋体" panose="02010600030101010101" pitchFamily="2" charset="-122"/>
              </a:rPr>
              <a:t>x</a:t>
            </a:r>
            <a:r>
              <a:rPr lang="en-US" altLang="zh-CN" sz="1800" i="1" baseline="-25000">
                <a:ea typeface="宋体" panose="02010600030101010101" pitchFamily="2" charset="-122"/>
              </a:rPr>
              <a:t>2</a:t>
            </a:r>
            <a:r>
              <a:rPr lang="en-US" altLang="zh-CN" sz="1800" i="1" baseline="0">
                <a:ea typeface="宋体" panose="02010600030101010101" pitchFamily="2" charset="-122"/>
              </a:rPr>
              <a:t>(t) </a:t>
            </a:r>
            <a:r>
              <a:rPr lang="en-US" altLang="zh-CN" sz="1800" baseline="0">
                <a:ea typeface="宋体" panose="02010600030101010101" pitchFamily="2" charset="-122"/>
              </a:rPr>
              <a:t>= </a:t>
            </a:r>
            <a:r>
              <a:rPr lang="en-US" altLang="zh-CN" sz="1800" i="1" baseline="0">
                <a:ea typeface="宋体" panose="02010600030101010101" pitchFamily="2" charset="-122"/>
              </a:rPr>
              <a:t>A</a:t>
            </a:r>
            <a:r>
              <a:rPr lang="en-US" altLang="zh-CN" sz="1800" i="1" baseline="-25000">
                <a:ea typeface="宋体" panose="02010600030101010101" pitchFamily="2" charset="-122"/>
              </a:rPr>
              <a:t>2</a:t>
            </a:r>
            <a:r>
              <a:rPr lang="en-US" altLang="zh-CN" sz="1800" baseline="0">
                <a:ea typeface="宋体" panose="02010600030101010101" pitchFamily="2" charset="-122"/>
              </a:rPr>
              <a:t> cos </a:t>
            </a:r>
            <a:r>
              <a:rPr lang="el-GR" altLang="zh-CN" sz="1800" i="1" baseline="0">
                <a:ea typeface="宋体" panose="02010600030101010101" pitchFamily="2" charset="-122"/>
              </a:rPr>
              <a:t>ω</a:t>
            </a:r>
            <a:r>
              <a:rPr lang="en-US" altLang="zh-CN" sz="1800" i="1" baseline="-25000">
                <a:ea typeface="宋体" panose="02010600030101010101" pitchFamily="2" charset="-122"/>
              </a:rPr>
              <a:t>2</a:t>
            </a:r>
            <a:r>
              <a:rPr lang="en-US" altLang="zh-CN" sz="1800" i="1" baseline="0">
                <a:ea typeface="宋体" panose="02010600030101010101" pitchFamily="2" charset="-122"/>
              </a:rPr>
              <a:t>t</a:t>
            </a:r>
            <a:r>
              <a:rPr lang="en-US" altLang="zh-CN" sz="1800" baseline="0">
                <a:ea typeface="宋体" panose="02010600030101010101" pitchFamily="2" charset="-122"/>
              </a:rPr>
              <a:t>.</a:t>
            </a:r>
          </a:p>
          <a:p>
            <a:pPr eaLnBrk="1" hangingPunct="1">
              <a:spcBef>
                <a:spcPct val="0"/>
              </a:spcBef>
              <a:buClrTx/>
              <a:buFontTx/>
              <a:buAutoNum type="alphaLcParenBoth"/>
            </a:pPr>
            <a:r>
              <a:rPr lang="en-US" altLang="zh-CN" sz="1800" baseline="0">
                <a:ea typeface="宋体" panose="02010600030101010101" pitchFamily="2" charset="-122"/>
              </a:rPr>
              <a:t>If the mixer is ideal, determine the output frequency components. </a:t>
            </a:r>
          </a:p>
          <a:p>
            <a:pPr eaLnBrk="1" hangingPunct="1">
              <a:spcBef>
                <a:spcPct val="0"/>
              </a:spcBef>
              <a:buClrTx/>
              <a:buFontTx/>
              <a:buNone/>
            </a:pPr>
            <a:r>
              <a:rPr lang="en-US" altLang="zh-CN" sz="1800" baseline="0">
                <a:ea typeface="宋体" panose="02010600030101010101" pitchFamily="2" charset="-122"/>
              </a:rPr>
              <a:t>(b) If the input port sensing </a:t>
            </a:r>
            <a:r>
              <a:rPr lang="en-US" altLang="zh-CN" sz="1800" i="1" baseline="0">
                <a:ea typeface="宋体" panose="02010600030101010101" pitchFamily="2" charset="-122"/>
              </a:rPr>
              <a:t>x</a:t>
            </a:r>
            <a:r>
              <a:rPr lang="en-US" altLang="zh-CN" sz="1800" i="1" baseline="-25000">
                <a:ea typeface="宋体" panose="02010600030101010101" pitchFamily="2" charset="-122"/>
              </a:rPr>
              <a:t>2</a:t>
            </a:r>
            <a:r>
              <a:rPr lang="en-US" altLang="zh-CN" sz="1800" i="1" baseline="0">
                <a:ea typeface="宋体" panose="02010600030101010101" pitchFamily="2" charset="-122"/>
              </a:rPr>
              <a:t>(t)</a:t>
            </a:r>
            <a:r>
              <a:rPr lang="en-US" altLang="zh-CN" sz="1800" baseline="0">
                <a:ea typeface="宋体" panose="02010600030101010101" pitchFamily="2" charset="-122"/>
              </a:rPr>
              <a:t> suffers from third-order nonlinearity, determine the output frequency components.</a:t>
            </a: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en-US"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11274" name="Rectangle 3">
            <a:extLst>
              <a:ext uri="{FF2B5EF4-FFF2-40B4-BE49-F238E27FC236}">
                <a16:creationId xmlns:a16="http://schemas.microsoft.com/office/drawing/2014/main" id="{F5AB88DD-494A-94E2-0CE3-269F98F8F05E}"/>
              </a:ext>
            </a:extLst>
          </p:cNvPr>
          <p:cNvSpPr txBox="1">
            <a:spLocks noChangeArrowheads="1"/>
          </p:cNvSpPr>
          <p:nvPr/>
        </p:nvSpPr>
        <p:spPr bwMode="auto">
          <a:xfrm>
            <a:off x="0" y="3429000"/>
            <a:ext cx="914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(a)</a:t>
            </a: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11275" name="Rectangle 3">
            <a:extLst>
              <a:ext uri="{FF2B5EF4-FFF2-40B4-BE49-F238E27FC236}">
                <a16:creationId xmlns:a16="http://schemas.microsoft.com/office/drawing/2014/main" id="{E5E6957B-6A5D-04B3-EE14-82B319353F15}"/>
              </a:ext>
            </a:extLst>
          </p:cNvPr>
          <p:cNvSpPr txBox="1">
            <a:spLocks noChangeArrowheads="1"/>
          </p:cNvSpPr>
          <p:nvPr/>
        </p:nvSpPr>
        <p:spPr bwMode="auto">
          <a:xfrm>
            <a:off x="0" y="4419600"/>
            <a:ext cx="914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(b)</a:t>
            </a: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12" name="Rectangle 11">
            <a:extLst>
              <a:ext uri="{FF2B5EF4-FFF2-40B4-BE49-F238E27FC236}">
                <a16:creationId xmlns:a16="http://schemas.microsoft.com/office/drawing/2014/main" id="{0FC677A5-B9AC-6519-F27D-A3ED321522E9}"/>
              </a:ext>
            </a:extLst>
          </p:cNvPr>
          <p:cNvSpPr>
            <a:spLocks noChangeArrowheads="1"/>
          </p:cNvSpPr>
          <p:nvPr/>
        </p:nvSpPr>
        <p:spPr bwMode="auto">
          <a:xfrm>
            <a:off x="42863" y="3371850"/>
            <a:ext cx="6586537" cy="1047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GB" altLang="en-US" sz="2400" b="0">
              <a:latin typeface="Times New Roman" panose="02020603050405020304" pitchFamily="18" charset="0"/>
            </a:endParaRPr>
          </a:p>
        </p:txBody>
      </p:sp>
      <p:sp>
        <p:nvSpPr>
          <p:cNvPr id="13" name="Rectangle 12">
            <a:extLst>
              <a:ext uri="{FF2B5EF4-FFF2-40B4-BE49-F238E27FC236}">
                <a16:creationId xmlns:a16="http://schemas.microsoft.com/office/drawing/2014/main" id="{A1502DC9-59C7-D39A-6A6A-F1C443335749}"/>
              </a:ext>
            </a:extLst>
          </p:cNvPr>
          <p:cNvSpPr>
            <a:spLocks noChangeArrowheads="1"/>
          </p:cNvSpPr>
          <p:nvPr/>
        </p:nvSpPr>
        <p:spPr bwMode="auto">
          <a:xfrm>
            <a:off x="0" y="4438650"/>
            <a:ext cx="8991600" cy="2041525"/>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GB" altLang="en-US" sz="2400" b="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290" name="直接连接符 30">
            <a:extLst>
              <a:ext uri="{FF2B5EF4-FFF2-40B4-BE49-F238E27FC236}">
                <a16:creationId xmlns:a16="http://schemas.microsoft.com/office/drawing/2014/main" id="{E8ED847F-00DC-8294-1FA4-84F75D03E2A4}"/>
              </a:ext>
            </a:extLst>
          </p:cNvPr>
          <p:cNvCxnSpPr>
            <a:cxnSpLocks noChangeShapeType="1"/>
          </p:cNvCxnSpPr>
          <p:nvPr/>
        </p:nvCxnSpPr>
        <p:spPr bwMode="auto">
          <a:xfrm>
            <a:off x="0" y="1143000"/>
            <a:ext cx="914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2291" name="直接连接符 34">
            <a:extLst>
              <a:ext uri="{FF2B5EF4-FFF2-40B4-BE49-F238E27FC236}">
                <a16:creationId xmlns:a16="http://schemas.microsoft.com/office/drawing/2014/main" id="{83062218-E086-51A3-1CB8-69C6F8D470A3}"/>
              </a:ext>
            </a:extLst>
          </p:cNvPr>
          <p:cNvCxnSpPr>
            <a:cxnSpLocks noChangeShapeType="1"/>
          </p:cNvCxnSpPr>
          <p:nvPr/>
        </p:nvCxnSpPr>
        <p:spPr bwMode="auto">
          <a:xfrm>
            <a:off x="0" y="1828800"/>
            <a:ext cx="914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pic>
        <p:nvPicPr>
          <p:cNvPr id="12292" name="Picture 4">
            <a:extLst>
              <a:ext uri="{FF2B5EF4-FFF2-40B4-BE49-F238E27FC236}">
                <a16:creationId xmlns:a16="http://schemas.microsoft.com/office/drawing/2014/main" id="{2841DD00-9EC6-FD37-9803-677FB1C54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724400"/>
            <a:ext cx="4876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a:extLst>
              <a:ext uri="{FF2B5EF4-FFF2-40B4-BE49-F238E27FC236}">
                <a16:creationId xmlns:a16="http://schemas.microsoft.com/office/drawing/2014/main" id="{1702A726-D5D0-A216-C69E-79AAACBF95D1}"/>
              </a:ext>
            </a:extLst>
          </p:cNvPr>
          <p:cNvSpPr txBox="1">
            <a:spLocks noChangeArrowheads="1"/>
          </p:cNvSpPr>
          <p:nvPr/>
        </p:nvSpPr>
        <p:spPr bwMode="auto">
          <a:xfrm>
            <a:off x="609600" y="152400"/>
            <a:ext cx="7848600" cy="762000"/>
          </a:xfrm>
          <a:prstGeom prst="rect">
            <a:avLst/>
          </a:prstGeom>
          <a:noFill/>
          <a:ln w="9525">
            <a:noFill/>
            <a:miter lim="800000"/>
            <a:headEnd/>
            <a:tailEnd/>
          </a:ln>
        </p:spPr>
        <p:txBody>
          <a:bodyPr anchor="ctr"/>
          <a:lstStyle/>
          <a:p>
            <a:pPr algn="ctr" eaLnBrk="1" hangingPunct="1">
              <a:defRPr/>
            </a:pPr>
            <a:r>
              <a:rPr lang="en-US" altLang="zh-CN" b="1" kern="0" baseline="0" dirty="0">
                <a:solidFill>
                  <a:schemeClr val="tx2"/>
                </a:solidFill>
                <a:latin typeface="+mj-lt"/>
                <a:ea typeface="宋体" pitchFamily="2" charset="-122"/>
                <a:cs typeface="+mj-cs"/>
              </a:rPr>
              <a:t>Example of Harmonics on GSM Signal</a:t>
            </a:r>
          </a:p>
        </p:txBody>
      </p:sp>
      <p:sp>
        <p:nvSpPr>
          <p:cNvPr id="15" name="Rounded Rectangle 9">
            <a:extLst>
              <a:ext uri="{FF2B5EF4-FFF2-40B4-BE49-F238E27FC236}">
                <a16:creationId xmlns:a16="http://schemas.microsoft.com/office/drawing/2014/main" id="{7CAB5931-8223-8486-C31F-34BB10034868}"/>
              </a:ext>
            </a:extLst>
          </p:cNvPr>
          <p:cNvSpPr>
            <a:spLocks noChangeArrowheads="1"/>
          </p:cNvSpPr>
          <p:nvPr/>
        </p:nvSpPr>
        <p:spPr bwMode="auto">
          <a:xfrm>
            <a:off x="76200" y="2133600"/>
            <a:ext cx="1447800" cy="4572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eaLnBrk="1" hangingPunct="1">
              <a:defRPr/>
            </a:pPr>
            <a:r>
              <a:rPr lang="en-US" altLang="zh-CN" sz="2000" b="1" i="1" baseline="0" dirty="0">
                <a:solidFill>
                  <a:schemeClr val="tx1"/>
                </a:solidFill>
                <a:ea typeface="宋体" charset="-122"/>
              </a:rPr>
              <a:t>Solution:</a:t>
            </a:r>
            <a:endParaRPr lang="fa-IR" altLang="zh-CN" sz="2000" b="1" i="1" baseline="0" dirty="0">
              <a:solidFill>
                <a:schemeClr val="tx1"/>
              </a:solidFill>
              <a:ea typeface="宋体" charset="-122"/>
            </a:endParaRPr>
          </a:p>
        </p:txBody>
      </p:sp>
      <p:sp>
        <p:nvSpPr>
          <p:cNvPr id="12295" name="Rectangle 3">
            <a:extLst>
              <a:ext uri="{FF2B5EF4-FFF2-40B4-BE49-F238E27FC236}">
                <a16:creationId xmlns:a16="http://schemas.microsoft.com/office/drawing/2014/main" id="{EC170590-5A5D-93C2-9CC2-FF15545ED038}"/>
              </a:ext>
            </a:extLst>
          </p:cNvPr>
          <p:cNvSpPr txBox="1">
            <a:spLocks noChangeArrowheads="1"/>
          </p:cNvSpPr>
          <p:nvPr/>
        </p:nvSpPr>
        <p:spPr bwMode="auto">
          <a:xfrm>
            <a:off x="0" y="11430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800" baseline="0">
                <a:ea typeface="宋体" panose="02010600030101010101" pitchFamily="2" charset="-122"/>
              </a:rPr>
              <a:t>The transmitter in a 900-MHz GSM cellphone delivers 1 W of power to the antenna. Explain the effect of the harmonics of this signal.</a:t>
            </a:r>
            <a:endParaRPr lang="zh-CN" altLang="zh-CN"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en-US" sz="1800" baseline="0">
              <a:ea typeface="宋体" panose="02010600030101010101" pitchFamily="2" charset="-122"/>
            </a:endParaRPr>
          </a:p>
          <a:p>
            <a:pPr eaLnBrk="1" hangingPunct="1">
              <a:spcBef>
                <a:spcPct val="0"/>
              </a:spcBef>
              <a:buClrTx/>
              <a:buFontTx/>
              <a:buNone/>
            </a:pPr>
            <a:endParaRPr lang="zh-CN" altLang="zh-CN" sz="18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12296" name="Rectangle 3">
            <a:extLst>
              <a:ext uri="{FF2B5EF4-FFF2-40B4-BE49-F238E27FC236}">
                <a16:creationId xmlns:a16="http://schemas.microsoft.com/office/drawing/2014/main" id="{5A2EED84-A3EC-348F-D898-9E90B0014D00}"/>
              </a:ext>
            </a:extLst>
          </p:cNvPr>
          <p:cNvSpPr txBox="1">
            <a:spLocks noChangeArrowheads="1"/>
          </p:cNvSpPr>
          <p:nvPr/>
        </p:nvSpPr>
        <p:spPr bwMode="auto">
          <a:xfrm>
            <a:off x="0" y="2743200"/>
            <a:ext cx="914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600" baseline="0">
                <a:ea typeface="宋体" panose="02010600030101010101" pitchFamily="2" charset="-122"/>
              </a:rPr>
              <a:t>The second harmonic falls within another GSM cellphone band around 1800 MHz and must be sufficiently small to negligibly impact the other users in that band. The third, fourth, and fifth harmonics do not coincide with any popular bands but must still remain below a certain level imposed by regulatory organizations in each country. The sixth harmonic falls in the 5-GHz band used in wireless local area networks (WLANs), e.g., in laptops. Figure below summarizes these results.</a:t>
            </a: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a:p>
            <a:pPr eaLnBrk="1" hangingPunct="1">
              <a:spcBef>
                <a:spcPct val="0"/>
              </a:spcBef>
              <a:buClrTx/>
              <a:buFontTx/>
              <a:buNone/>
            </a:pPr>
            <a:endParaRPr lang="zh-CN" altLang="zh-CN" sz="1600" baseline="0">
              <a:ea typeface="宋体" panose="02010600030101010101" pitchFamily="2" charset="-122"/>
            </a:endParaRPr>
          </a:p>
        </p:txBody>
      </p:sp>
      <p:sp>
        <p:nvSpPr>
          <p:cNvPr id="12" name="Rectangle 11">
            <a:extLst>
              <a:ext uri="{FF2B5EF4-FFF2-40B4-BE49-F238E27FC236}">
                <a16:creationId xmlns:a16="http://schemas.microsoft.com/office/drawing/2014/main" id="{C92F9F13-3F53-27C8-4B79-EFF1D2DBD641}"/>
              </a:ext>
            </a:extLst>
          </p:cNvPr>
          <p:cNvSpPr>
            <a:spLocks noChangeArrowheads="1"/>
          </p:cNvSpPr>
          <p:nvPr/>
        </p:nvSpPr>
        <p:spPr bwMode="auto">
          <a:xfrm>
            <a:off x="0" y="1905000"/>
            <a:ext cx="8991600" cy="4575175"/>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GB" altLang="en-US" sz="2400" b="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95DC16-7033-9F30-0C55-735397712935}"/>
              </a:ext>
            </a:extLst>
          </p:cNvPr>
          <p:cNvSpPr>
            <a:spLocks noGrp="1" noChangeArrowheads="1"/>
          </p:cNvSpPr>
          <p:nvPr>
            <p:ph type="title" idx="4294967295"/>
          </p:nvPr>
        </p:nvSpPr>
        <p:spPr/>
        <p:txBody>
          <a:bodyPr/>
          <a:lstStyle/>
          <a:p>
            <a:r>
              <a:rPr lang="en-US" altLang="zh-CN">
                <a:ea typeface="宋体" panose="02010600030101010101" pitchFamily="2" charset="-122"/>
              </a:rPr>
              <a:t>Gain Compression: 1-dB Compression Point</a:t>
            </a:r>
          </a:p>
        </p:txBody>
      </p:sp>
      <p:pic>
        <p:nvPicPr>
          <p:cNvPr id="13315" name="Picture 2">
            <a:extLst>
              <a:ext uri="{FF2B5EF4-FFF2-40B4-BE49-F238E27FC236}">
                <a16:creationId xmlns:a16="http://schemas.microsoft.com/office/drawing/2014/main" id="{17183EEE-697E-D1DF-EA2F-066EEB696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752600"/>
            <a:ext cx="377507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Rectangle 3">
            <a:extLst>
              <a:ext uri="{FF2B5EF4-FFF2-40B4-BE49-F238E27FC236}">
                <a16:creationId xmlns:a16="http://schemas.microsoft.com/office/drawing/2014/main" id="{88C6595A-ECE7-077A-8F58-78FDBB40A0F8}"/>
              </a:ext>
            </a:extLst>
          </p:cNvPr>
          <p:cNvSpPr txBox="1">
            <a:spLocks noChangeArrowheads="1"/>
          </p:cNvSpPr>
          <p:nvPr/>
        </p:nvSpPr>
        <p:spPr bwMode="auto">
          <a:xfrm>
            <a:off x="0" y="4267200"/>
            <a:ext cx="9144000" cy="762000"/>
          </a:xfrm>
          <a:prstGeom prst="rect">
            <a:avLst/>
          </a:prstGeom>
          <a:noFill/>
          <a:ln w="12700"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FF0000"/>
              </a:buClr>
              <a:buFont typeface="Wingdings" panose="05000000000000000000" pitchFamily="2" charset="2"/>
              <a:buChar char="Ø"/>
              <a:defRPr sz="2000" b="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zh-CN" sz="1800" baseline="0">
                <a:ea typeface="宋体" panose="02010600030101010101" pitchFamily="2" charset="-122"/>
              </a:rPr>
              <a:t>Output falls below its ideal value by 1 dB at the 1-dB compression point</a:t>
            </a:r>
          </a:p>
          <a:p>
            <a:pPr eaLnBrk="1" hangingPunct="1"/>
            <a:r>
              <a:rPr lang="en-US" altLang="zh-CN" sz="1800" baseline="0">
                <a:ea typeface="宋体" panose="02010600030101010101" pitchFamily="2" charset="-122"/>
              </a:rPr>
              <a:t>Peak value instead of peak-to-peak value</a:t>
            </a:r>
          </a:p>
          <a:p>
            <a:pPr eaLnBrk="1" hangingPunct="1"/>
            <a:endParaRPr lang="en-US" altLang="zh-CN" baseline="0">
              <a:ea typeface="宋体" panose="02010600030101010101" pitchFamily="2" charset="-122"/>
            </a:endParaRPr>
          </a:p>
        </p:txBody>
      </p:sp>
      <p:pic>
        <p:nvPicPr>
          <p:cNvPr id="13317" name="Picture 14">
            <a:extLst>
              <a:ext uri="{FF2B5EF4-FFF2-40B4-BE49-F238E27FC236}">
                <a16:creationId xmlns:a16="http://schemas.microsoft.com/office/drawing/2014/main" id="{51B3CC69-E467-D6F6-91C5-6B42534948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133600"/>
            <a:ext cx="4800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15">
            <a:extLst>
              <a:ext uri="{FF2B5EF4-FFF2-40B4-BE49-F238E27FC236}">
                <a16:creationId xmlns:a16="http://schemas.microsoft.com/office/drawing/2014/main" id="{7CD4A33E-E567-A3E3-2C91-36FCF86C1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097213"/>
            <a:ext cx="26670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4_Custom Design">
  <a:themeElements>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3000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30000" smtClean="0">
            <a:ln>
              <a:noFill/>
            </a:ln>
            <a:solidFill>
              <a:schemeClr val="tx1"/>
            </a:solidFill>
            <a:effectLst/>
            <a:latin typeface="Times New Roman" pitchFamily="18" charset="0"/>
          </a:defRPr>
        </a:defPPr>
      </a:lstStyle>
    </a:lnDef>
  </a:objectDefaults>
  <a:extraClrSchemeLst>
    <a:extraClrScheme>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7_Custom Design">
  <a:themeElements>
    <a:clrScheme name="7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7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3000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30000" smtClean="0">
            <a:ln>
              <a:noFill/>
            </a:ln>
            <a:solidFill>
              <a:schemeClr val="tx1"/>
            </a:solidFill>
            <a:effectLst/>
            <a:latin typeface="Times New Roman" pitchFamily="18" charset="0"/>
          </a:defRPr>
        </a:defPPr>
      </a:lstStyle>
    </a:lnDef>
  </a:objectDefaults>
  <a:extraClrSchemeLst>
    <a:extraClrScheme>
      <a:clrScheme name="7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D509489B7604145AFAC549995809AC7" ma:contentTypeVersion="4" ma:contentTypeDescription="Create a new document." ma:contentTypeScope="" ma:versionID="59f00def10b5ea75ccfbac91422ef1bb">
  <xsd:schema xmlns:xsd="http://www.w3.org/2001/XMLSchema" xmlns:xs="http://www.w3.org/2001/XMLSchema" xmlns:p="http://schemas.microsoft.com/office/2006/metadata/properties" xmlns:ns2="c70a7017-d11f-467a-95a8-6c45bc121804" targetNamespace="http://schemas.microsoft.com/office/2006/metadata/properties" ma:root="true" ma:fieldsID="c33c6747d5ef7a97e43892aa12b0df5c" ns2:_="">
    <xsd:import namespace="c70a7017-d11f-467a-95a8-6c45bc12180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0a7017-d11f-467a-95a8-6c45bc1218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7460D8-D33E-4DBD-B99F-186B413042D8}">
  <ds:schemaRefs>
    <ds:schemaRef ds:uri="http://schemas.microsoft.com/sharepoint/v3/contenttype/forms"/>
  </ds:schemaRefs>
</ds:datastoreItem>
</file>

<file path=customXml/itemProps2.xml><?xml version="1.0" encoding="utf-8"?>
<ds:datastoreItem xmlns:ds="http://schemas.openxmlformats.org/officeDocument/2006/customXml" ds:itemID="{052A0851-36EE-4CC7-8459-4681A3EBB6F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5BF6C63-FEAF-4426-8F88-00E4F9F904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0a7017-d11f-467a-95a8-6c45bc1218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16522</TotalTime>
  <Words>2843</Words>
  <Application>Microsoft Office PowerPoint</Application>
  <PresentationFormat>On-screen Show (4:3)</PresentationFormat>
  <Paragraphs>809</Paragraphs>
  <Slides>46</Slides>
  <Notes>19</Notes>
  <HiddenSlides>0</HiddenSlides>
  <MMClips>0</MMClips>
  <ScaleCrop>false</ScaleCrop>
  <HeadingPairs>
    <vt:vector size="4" baseType="variant">
      <vt:variant>
        <vt:lpstr>Theme</vt:lpstr>
      </vt:variant>
      <vt:variant>
        <vt:i4>2</vt:i4>
      </vt:variant>
      <vt:variant>
        <vt:lpstr>Slide Titles</vt:lpstr>
      </vt:variant>
      <vt:variant>
        <vt:i4>46</vt:i4>
      </vt:variant>
    </vt:vector>
  </HeadingPairs>
  <TitlesOfParts>
    <vt:vector size="48" baseType="lpstr">
      <vt:lpstr>4_Custom Design</vt:lpstr>
      <vt:lpstr>7_Custom Design</vt:lpstr>
      <vt:lpstr>General Considerations: Units in RF Design</vt:lpstr>
      <vt:lpstr>Example of Units in RF</vt:lpstr>
      <vt:lpstr>dBm Used at Interfaces Without Power Transfer</vt:lpstr>
      <vt:lpstr>General Considerations: Time Variance</vt:lpstr>
      <vt:lpstr>Nonlinearity: Memoryless and Static System</vt:lpstr>
      <vt:lpstr>Effects of Nonlinearity: Harmonic Distortion</vt:lpstr>
      <vt:lpstr>Example of Harmonic Distortion in Mixer</vt:lpstr>
      <vt:lpstr>PowerPoint Presentation</vt:lpstr>
      <vt:lpstr>Gain Compression: 1-dB Compression Point</vt:lpstr>
      <vt:lpstr>Gain Compression: Desensitization</vt:lpstr>
      <vt:lpstr>Example of Gain Compression</vt:lpstr>
      <vt:lpstr>Effects of Nonlinearity: Intermodulation— Recall Previous Discussion</vt:lpstr>
      <vt:lpstr>Effects of Nonlinearity: Intermodulation</vt:lpstr>
      <vt:lpstr>Intermodulation Product Falling on Desired Channel </vt:lpstr>
      <vt:lpstr>Example of Intermodulation</vt:lpstr>
      <vt:lpstr>Intermodulation: Tones and Modulated Interferers</vt:lpstr>
      <vt:lpstr>Example of Gain Compression and Intermodulation</vt:lpstr>
      <vt:lpstr>PowerPoint Presentation</vt:lpstr>
      <vt:lpstr>Example of Third Intercept Point</vt:lpstr>
      <vt:lpstr>Effects of Nonlinearity: Cascaded Nonlinear Stages</vt:lpstr>
      <vt:lpstr>Cascaded Nonlinear Stages: Intuitive results</vt:lpstr>
      <vt:lpstr>IM Spectra in a Cascade (Ⅰ)</vt:lpstr>
      <vt:lpstr>IM Spectra in a Cascade (Ⅱ)</vt:lpstr>
      <vt:lpstr>Example of Cascaded Nonlinear Stages</vt:lpstr>
      <vt:lpstr>Noise: Noise as a Random Process</vt:lpstr>
      <vt:lpstr>Measurement of Noise Spectrum</vt:lpstr>
      <vt:lpstr>Noise Spectrum: Power Spectral Density (PSD)</vt:lpstr>
      <vt:lpstr>PowerPoint Presentation</vt:lpstr>
      <vt:lpstr>Effect of Transfer Function on Noise/ Device Noise</vt:lpstr>
      <vt:lpstr>PowerPoint Presentation</vt:lpstr>
      <vt:lpstr>Can We Extract Energy from Resistor?</vt:lpstr>
      <vt:lpstr>A Theorem about Lossy Circuit</vt:lpstr>
      <vt:lpstr>Noise in MOSFETS</vt:lpstr>
      <vt:lpstr>Gate-induced Noise Current</vt:lpstr>
      <vt:lpstr>Flicker Noise and An Example</vt:lpstr>
      <vt:lpstr>Noise in Bipolar Transistors</vt:lpstr>
      <vt:lpstr>Representation of Noise in Circuits  Input-Referred Noise</vt:lpstr>
      <vt:lpstr>PowerPoint Presentation</vt:lpstr>
      <vt:lpstr>Noise Figure</vt:lpstr>
      <vt:lpstr>Calculation of Noise Figure</vt:lpstr>
      <vt:lpstr>Calculation of NF: Summary</vt:lpstr>
      <vt:lpstr>PowerPoint Presentation</vt:lpstr>
      <vt:lpstr>PowerPoint Presentation</vt:lpstr>
      <vt:lpstr>PowerPoint Presentation</vt:lpstr>
      <vt:lpstr>Noise Figure of Lossy Circuits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Wen Bo</dc:creator>
  <cp:lastModifiedBy>Admin</cp:lastModifiedBy>
  <cp:revision>1279</cp:revision>
  <dcterms:created xsi:type="dcterms:W3CDTF">1601-01-01T00:00:00Z</dcterms:created>
  <dcterms:modified xsi:type="dcterms:W3CDTF">2024-03-19T10:03:50Z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0x0101003D509489B7604145AFAC549995809AC7</vt:lpwstr>
  </property>
</Properties>
</file>