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59" r:id="rId5"/>
    <p:sldId id="272" r:id="rId6"/>
    <p:sldId id="286" r:id="rId7"/>
    <p:sldId id="292" r:id="rId8"/>
    <p:sldId id="512" r:id="rId9"/>
    <p:sldId id="514" r:id="rId10"/>
    <p:sldId id="516" r:id="rId11"/>
    <p:sldId id="515" r:id="rId12"/>
    <p:sldId id="517" r:id="rId13"/>
    <p:sldId id="518" r:id="rId14"/>
    <p:sldId id="519" r:id="rId15"/>
    <p:sldId id="520" r:id="rId16"/>
    <p:sldId id="521" r:id="rId17"/>
    <p:sldId id="523" r:id="rId18"/>
    <p:sldId id="524" r:id="rId19"/>
    <p:sldId id="481" r:id="rId20"/>
    <p:sldId id="487" r:id="rId21"/>
    <p:sldId id="525" r:id="rId22"/>
    <p:sldId id="526" r:id="rId23"/>
    <p:sldId id="527" r:id="rId24"/>
    <p:sldId id="528" r:id="rId25"/>
    <p:sldId id="529" r:id="rId26"/>
    <p:sldId id="531" r:id="rId27"/>
    <p:sldId id="532" r:id="rId28"/>
    <p:sldId id="533" r:id="rId29"/>
    <p:sldId id="535" r:id="rId30"/>
    <p:sldId id="537" r:id="rId31"/>
    <p:sldId id="538" r:id="rId32"/>
    <p:sldId id="540" r:id="rId33"/>
    <p:sldId id="541" r:id="rId34"/>
    <p:sldId id="542" r:id="rId35"/>
    <p:sldId id="543" r:id="rId36"/>
    <p:sldId id="650" r:id="rId37"/>
    <p:sldId id="652" r:id="rId38"/>
    <p:sldId id="545" r:id="rId39"/>
    <p:sldId id="648" r:id="rId40"/>
    <p:sldId id="632" r:id="rId41"/>
    <p:sldId id="548" r:id="rId42"/>
    <p:sldId id="549" r:id="rId43"/>
    <p:sldId id="550" r:id="rId44"/>
    <p:sldId id="551" r:id="rId45"/>
    <p:sldId id="552" r:id="rId46"/>
    <p:sldId id="494" r:id="rId47"/>
    <p:sldId id="495" r:id="rId48"/>
    <p:sldId id="282" r:id="rId49"/>
    <p:sldId id="28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1088" autoAdjust="0"/>
  </p:normalViewPr>
  <p:slideViewPr>
    <p:cSldViewPr snapToGrid="0">
      <p:cViewPr varScale="1">
        <p:scale>
          <a:sx n="104" d="100"/>
          <a:sy n="104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ang Duong 20203388" userId="S::duong.nd203388@sis.hust.edu.vn::04c21d97-200d-4532-99fd-1d73ee41d0b8" providerId="AD" clId="Web-{1EA4C48E-4B0A-0A1F-28E2-A5ABA5C4CADA}"/>
    <pc:docChg chg="sldOrd">
      <pc:chgData name="Nguyen Dang Duong 20203388" userId="S::duong.nd203388@sis.hust.edu.vn::04c21d97-200d-4532-99fd-1d73ee41d0b8" providerId="AD" clId="Web-{1EA4C48E-4B0A-0A1F-28E2-A5ABA5C4CADA}" dt="2023-07-27T14:26:04.026" v="0"/>
      <pc:docMkLst>
        <pc:docMk/>
      </pc:docMkLst>
      <pc:sldChg chg="ord">
        <pc:chgData name="Nguyen Dang Duong 20203388" userId="S::duong.nd203388@sis.hust.edu.vn::04c21d97-200d-4532-99fd-1d73ee41d0b8" providerId="AD" clId="Web-{1EA4C48E-4B0A-0A1F-28E2-A5ABA5C4CADA}" dt="2023-07-27T14:26:04.026" v="0"/>
        <pc:sldMkLst>
          <pc:docMk/>
          <pc:sldMk cId="922986982" sldId="515"/>
        </pc:sldMkLst>
      </pc:sldChg>
    </pc:docChg>
  </pc:docChgLst>
  <pc:docChgLst>
    <pc:chgData name="Nguyen Anh Quang" userId="8e045579-ff62-4fdf-a086-9d551eafece8" providerId="ADAL" clId="{07219B21-2453-5846-9C19-BA2CC8EBE1AC}"/>
    <pc:docChg chg="modSld">
      <pc:chgData name="Nguyen Anh Quang" userId="8e045579-ff62-4fdf-a086-9d551eafece8" providerId="ADAL" clId="{07219B21-2453-5846-9C19-BA2CC8EBE1AC}" dt="2021-09-01T09:01:18.637" v="1" actId="20577"/>
      <pc:docMkLst>
        <pc:docMk/>
      </pc:docMkLst>
      <pc:sldChg chg="modSp mod">
        <pc:chgData name="Nguyen Anh Quang" userId="8e045579-ff62-4fdf-a086-9d551eafece8" providerId="ADAL" clId="{07219B21-2453-5846-9C19-BA2CC8EBE1AC}" dt="2021-09-01T09:01:18.637" v="1" actId="20577"/>
        <pc:sldMkLst>
          <pc:docMk/>
          <pc:sldMk cId="2288759308" sldId="542"/>
        </pc:sldMkLst>
        <pc:spChg chg="mod">
          <ac:chgData name="Nguyen Anh Quang" userId="8e045579-ff62-4fdf-a086-9d551eafece8" providerId="ADAL" clId="{07219B21-2453-5846-9C19-BA2CC8EBE1AC}" dt="2021-09-01T09:01:18.637" v="1" actId="20577"/>
          <ac:spMkLst>
            <pc:docMk/>
            <pc:sldMk cId="2288759308" sldId="542"/>
            <ac:spMk id="12" creationId="{45715ED5-965F-4D5B-B62D-F46F785EBC80}"/>
          </ac:spMkLst>
        </pc:spChg>
      </pc:sldChg>
    </pc:docChg>
  </pc:docChgLst>
  <pc:docChgLst>
    <pc:chgData name="Nguyen Thi Thu Giang" userId="063c3583-166a-4ebd-81e9-30bf48203f9c" providerId="ADAL" clId="{8CB07DA5-BE9C-450E-8AE1-C4C3F3188C02}"/>
    <pc:docChg chg="modSld">
      <pc:chgData name="Nguyen Thi Thu Giang" userId="063c3583-166a-4ebd-81e9-30bf48203f9c" providerId="ADAL" clId="{8CB07DA5-BE9C-450E-8AE1-C4C3F3188C02}" dt="2019-08-26T08:06:57.699" v="4" actId="1076"/>
      <pc:docMkLst>
        <pc:docMk/>
      </pc:docMkLst>
      <pc:sldChg chg="modSp">
        <pc:chgData name="Nguyen Thi Thu Giang" userId="063c3583-166a-4ebd-81e9-30bf48203f9c" providerId="ADAL" clId="{8CB07DA5-BE9C-450E-8AE1-C4C3F3188C02}" dt="2019-08-26T08:06:57.699" v="4" actId="1076"/>
        <pc:sldMkLst>
          <pc:docMk/>
          <pc:sldMk cId="0" sldId="265"/>
        </pc:sldMkLst>
        <pc:spChg chg="mod">
          <ac:chgData name="Nguyen Thi Thu Giang" userId="063c3583-166a-4ebd-81e9-30bf48203f9c" providerId="ADAL" clId="{8CB07DA5-BE9C-450E-8AE1-C4C3F3188C02}" dt="2019-08-26T08:06:57.699" v="4" actId="1076"/>
          <ac:spMkLst>
            <pc:docMk/>
            <pc:sldMk cId="0" sldId="265"/>
            <ac:spMk id="5123" creationId="{7EEF87A4-6203-455C-86A8-EA2053494D5F}"/>
          </ac:spMkLst>
        </pc:spChg>
      </pc:sldChg>
    </pc:docChg>
  </pc:docChgLst>
  <pc:docChgLst>
    <pc:chgData name="Nguyen Tuan Anh 20200038" userId="S::anh.nt200038@sis.hust.edu.vn::a471e316-ac1b-4bd6-a1a2-cc8965635c28" providerId="AD" clId="Web-{4232A3FB-0C7F-4DF1-957A-33AB4BCF2D6E}"/>
    <pc:docChg chg="modSld">
      <pc:chgData name="Nguyen Tuan Anh 20200038" userId="S::anh.nt200038@sis.hust.edu.vn::a471e316-ac1b-4bd6-a1a2-cc8965635c28" providerId="AD" clId="Web-{4232A3FB-0C7F-4DF1-957A-33AB4BCF2D6E}" dt="2023-07-28T09:08:27.283" v="0" actId="14100"/>
      <pc:docMkLst>
        <pc:docMk/>
      </pc:docMkLst>
      <pc:sldChg chg="modSp">
        <pc:chgData name="Nguyen Tuan Anh 20200038" userId="S::anh.nt200038@sis.hust.edu.vn::a471e316-ac1b-4bd6-a1a2-cc8965635c28" providerId="AD" clId="Web-{4232A3FB-0C7F-4DF1-957A-33AB4BCF2D6E}" dt="2023-07-28T09:08:27.283" v="0" actId="14100"/>
        <pc:sldMkLst>
          <pc:docMk/>
          <pc:sldMk cId="2541849771" sldId="533"/>
        </pc:sldMkLst>
        <pc:spChg chg="mod">
          <ac:chgData name="Nguyen Tuan Anh 20200038" userId="S::anh.nt200038@sis.hust.edu.vn::a471e316-ac1b-4bd6-a1a2-cc8965635c28" providerId="AD" clId="Web-{4232A3FB-0C7F-4DF1-957A-33AB4BCF2D6E}" dt="2023-07-28T09:08:27.283" v="0" actId="14100"/>
          <ac:spMkLst>
            <pc:docMk/>
            <pc:sldMk cId="2541849771" sldId="533"/>
            <ac:spMk id="50" creationId="{38D6061A-BEDC-40F2-B92C-EC611B5ADD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E1405-173E-4761-B377-085857A9196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54F4F-B160-44A3-BE4C-951B282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5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69DC8A52-54EB-4BBB-8E83-CB3D17CA4A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DCFBA359-1D98-429A-900F-E69DE56290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ea typeface="나눔고딕" pitchFamily="50" charset="-128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DF6855EE-E56A-4C29-BC40-1DEA6B08F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fld id="{C12EC6AC-2DCA-4359-BD05-742870D1784A}" type="slidenum">
              <a:rPr lang="ko-KR" altLang="en-US">
                <a:ea typeface="나눔고딕" pitchFamily="50" charset="-128"/>
              </a:rPr>
              <a:pPr/>
              <a:t>1</a:t>
            </a:fld>
            <a:endParaRPr lang="ko-KR" altLang="en-US">
              <a:ea typeface="나눔고딕" pitchFamily="50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70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4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4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1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0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3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4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2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1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9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do Quang pho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78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4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1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61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924BFCA-76EF-442D-93F8-E32CE265D3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3132587F-1D4B-42A4-A338-4B24FA38AE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ea typeface="맑은 고딕" panose="020B0503020000020004" pitchFamily="34" charset="-127"/>
              </a:rPr>
              <a:t>Trang</a:t>
            </a:r>
            <a:r>
              <a:rPr lang="en-US" altLang="en-US" dirty="0">
                <a:ea typeface="맑은 고딕" panose="020B0503020000020004" pitchFamily="34" charset="-127"/>
              </a:rPr>
              <a:t> </a:t>
            </a:r>
            <a:r>
              <a:rPr lang="en-US" altLang="en-US" dirty="0" err="1">
                <a:ea typeface="맑은 고딕" panose="020B0503020000020004" pitchFamily="34" charset="-127"/>
              </a:rPr>
              <a:t>tổng</a:t>
            </a:r>
            <a:r>
              <a:rPr lang="en-US" altLang="en-US" dirty="0">
                <a:ea typeface="맑은 고딕" panose="020B0503020000020004" pitchFamily="34" charset="-127"/>
              </a:rPr>
              <a:t> </a:t>
            </a:r>
            <a:r>
              <a:rPr lang="en-US" altLang="en-US" dirty="0" err="1">
                <a:ea typeface="맑은 고딕" panose="020B0503020000020004" pitchFamily="34" charset="-127"/>
              </a:rPr>
              <a:t>kết</a:t>
            </a:r>
            <a:r>
              <a:rPr lang="en-US" altLang="en-US" dirty="0">
                <a:ea typeface="맑은 고딕" panose="020B0503020000020004" pitchFamily="34" charset="-127"/>
              </a:rPr>
              <a:t> </a:t>
            </a:r>
            <a:r>
              <a:rPr lang="en-US" altLang="en-US" dirty="0" err="1">
                <a:ea typeface="맑은 고딕" panose="020B0503020000020004" pitchFamily="34" charset="-127"/>
              </a:rPr>
              <a:t>bài</a:t>
            </a:r>
            <a:r>
              <a:rPr lang="en-US" altLang="en-US" dirty="0">
                <a:ea typeface="맑은 고딕" panose="020B0503020000020004" pitchFamily="34" charset="-127"/>
              </a:rPr>
              <a:t> </a:t>
            </a:r>
            <a:r>
              <a:rPr lang="en-US" altLang="en-US" dirty="0" err="1">
                <a:ea typeface="맑은 고딕" panose="020B0503020000020004" pitchFamily="34" charset="-127"/>
              </a:rPr>
              <a:t>học</a:t>
            </a:r>
            <a:endParaRPr lang="en-US" altLang="en-US" dirty="0">
              <a:ea typeface="맑은 고딕" panose="020B0503020000020004" pitchFamily="34" charset="-127"/>
            </a:endParaRPr>
          </a:p>
          <a:p>
            <a:r>
              <a:rPr lang="en-US" altLang="en-US" dirty="0" err="1">
                <a:ea typeface="맑은 고딕" panose="020B0503020000020004" pitchFamily="34" charset="-127"/>
              </a:rPr>
              <a:t>Đề</a:t>
            </a:r>
            <a:r>
              <a:rPr lang="en-US" altLang="en-US" dirty="0">
                <a:ea typeface="맑은 고딕" panose="020B0503020000020004" pitchFamily="34" charset="-127"/>
              </a:rPr>
              <a:t> </a:t>
            </a:r>
            <a:r>
              <a:rPr lang="en-US" altLang="en-US" dirty="0" err="1">
                <a:ea typeface="맑은 고딕" panose="020B0503020000020004" pitchFamily="34" charset="-127"/>
              </a:rPr>
              <a:t>mục</a:t>
            </a:r>
            <a:r>
              <a:rPr lang="en-US" altLang="en-US" dirty="0">
                <a:ea typeface="맑은 고딕" panose="020B0503020000020004" pitchFamily="34" charset="-127"/>
              </a:rPr>
              <a:t> 1. Solving….Tree: font size 20 , </a:t>
            </a:r>
            <a:r>
              <a:rPr lang="en-US" altLang="en-US" dirty="0" err="1">
                <a:ea typeface="맑은 고딕" panose="020B0503020000020004" pitchFamily="34" charset="-127"/>
              </a:rPr>
              <a:t>noi</a:t>
            </a:r>
            <a:r>
              <a:rPr lang="en-US" altLang="en-US" dirty="0">
                <a:ea typeface="맑은 고딕" panose="020B0503020000020004" pitchFamily="34" charset="-127"/>
              </a:rPr>
              <a:t> dung 18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1ACD92E5-8153-444F-97D0-7B5D2DC913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fld id="{6FBCB5F2-26A2-494E-B695-AB2A9F023DDE}" type="slidenum">
              <a:rPr lang="ko-KR" altLang="en-US">
                <a:ea typeface="나눔고딕" pitchFamily="50" charset="-128"/>
              </a:rPr>
              <a:pPr/>
              <a:t>45</a:t>
            </a:fld>
            <a:endParaRPr lang="ko-KR" altLang="en-US">
              <a:ea typeface="나눔고딕" pitchFamily="50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8A448DC2-DAC0-4E9C-938C-F6DEB38F2F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4E7CA1FC-00FB-4FB3-9CDF-1FA330F84A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맑은 고딕" panose="020B0503020000020004" pitchFamily="34" charset="-127"/>
              </a:rPr>
              <a:t>Tài liệu tham khảo  va gioi thieu bai hoc tiep theo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9CBE88D-EF5B-43EC-AA11-A0FBFE546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fld id="{CE53B561-363D-4F0D-A4DD-2EF796DB2E11}" type="slidenum">
              <a:rPr lang="ko-KR" altLang="en-US">
                <a:ea typeface="나눔고딕" pitchFamily="50" charset="-128"/>
              </a:rPr>
              <a:pPr/>
              <a:t>46</a:t>
            </a:fld>
            <a:endParaRPr lang="ko-KR" altLang="en-US">
              <a:ea typeface="나눔고딕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8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input impedance of the voltage follower is very high, producing an excellent circuit for isolating one circuit from another, which avoids "loading" effects.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 amp draws negligible input current </a:t>
            </a: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 disturbing the investigation system)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being able to deliver significant output current </a:t>
            </a: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meet the demands of the measurement system)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such a way that the output voltage is the same as the input voltage.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3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cắt</a:t>
            </a:r>
            <a:r>
              <a:rPr lang="en-US" baseline="0" dirty="0"/>
              <a:t> do </a:t>
            </a:r>
            <a:r>
              <a:rPr lang="en-US" baseline="0" dirty="0" err="1"/>
              <a:t>tụ</a:t>
            </a:r>
            <a:r>
              <a:rPr lang="en-US" baseline="0" dirty="0"/>
              <a:t> Cc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, ta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tỉ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Vo </a:t>
            </a:r>
            <a:r>
              <a:rPr lang="en-US" baseline="0" dirty="0" err="1"/>
              <a:t>trên</a:t>
            </a:r>
            <a:r>
              <a:rPr lang="en-US" baseline="0" dirty="0"/>
              <a:t> RL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khuếch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Áp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ở </a:t>
            </a:r>
            <a:r>
              <a:rPr lang="en-US" baseline="0" dirty="0" err="1"/>
              <a:t>mục</a:t>
            </a:r>
            <a:r>
              <a:rPr lang="en-US" baseline="0" dirty="0"/>
              <a:t> 2.2.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54F4F-B160-44A3-BE4C-951B282E70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2B05-01A5-4D5B-939B-FE5F75E4F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32A0-AF5E-4093-AEBD-9604EA566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0282-A85A-48AC-95BC-EEFCD518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E489-C675-4491-9326-FE1C7587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3811-A11E-4448-B2B3-225CEDB8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0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A9CF-885B-4CC8-8C96-73BA12FE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4C056-CCE5-4F06-A013-BA1BCBFC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0110-B5F1-4224-95BE-C7583035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4C97-99EA-4C53-8348-3AE85625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EB5D-383F-4EEE-A582-4FFA1D73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C6A6C-1571-463B-93EC-8F09EB462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3FF1B-2CDE-4D6B-83AB-403A69508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E52D-5347-4348-905D-E4E34ED4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4FC4-0148-4758-AB6C-02C8FE95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A4100-4B89-4D06-87F8-53D88921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디지털공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17E62-F49E-4E53-A060-B171BEBF0B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2218" y="1524001"/>
            <a:ext cx="33089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>
              <a:defRPr/>
            </a:pPr>
            <a:r>
              <a:rPr lang="nb-NO" altLang="ko-KR" sz="2400" b="1" dirty="0">
                <a:solidFill>
                  <a:schemeClr val="bg1"/>
                </a:solidFill>
                <a:latin typeface="Sitka Heading" pitchFamily="2" charset="0"/>
              </a:rPr>
              <a:t>Dr. Nguyen Anh Quang</a:t>
            </a:r>
            <a:endParaRPr lang="ko-KR" altLang="en-US" sz="2400" b="1" dirty="0">
              <a:solidFill>
                <a:schemeClr val="bg1"/>
              </a:solidFill>
              <a:latin typeface="Sitka Heading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38A49-5A62-4264-A443-D71E5C194D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2584" y="1938867"/>
            <a:ext cx="11419416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>
              <a:defRPr/>
            </a:pPr>
            <a:r>
              <a:rPr lang="en-US" altLang="ko-KR" sz="5333" b="1" dirty="0">
                <a:solidFill>
                  <a:schemeClr val="bg1"/>
                </a:solidFill>
                <a:latin typeface="Sitka Heading" pitchFamily="2" charset="0"/>
              </a:rPr>
              <a:t>Electronic Circuits and Applications</a:t>
            </a:r>
            <a:endParaRPr lang="ko-KR" altLang="en-US" sz="5333" b="1" dirty="0">
              <a:solidFill>
                <a:schemeClr val="bg1"/>
              </a:solidFill>
              <a:latin typeface="Sitka Heading" pitchFamily="2" charset="0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11424" y="3429000"/>
            <a:ext cx="9313035" cy="49244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chemeClr val="bg1"/>
                </a:solidFill>
                <a:effectLst/>
                <a:latin typeface="Sitka Heading" panose="02000505000000020004" pitchFamily="2" charset="0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0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학습내용 및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>
            <a:extLst>
              <a:ext uri="{FF2B5EF4-FFF2-40B4-BE49-F238E27FC236}">
                <a16:creationId xmlns:a16="http://schemas.microsoft.com/office/drawing/2014/main" id="{546746A5-D41B-49FB-B8A5-45453746E6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3551" y="806451"/>
            <a:ext cx="4671483" cy="50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vi-VN" altLang="ko-KR" sz="2400" b="1" dirty="0">
                <a:solidFill>
                  <a:schemeClr val="accent5">
                    <a:lumMod val="75000"/>
                  </a:schemeClr>
                </a:solidFill>
                <a:latin typeface="Sitka Heading" pitchFamily="2" charset="0"/>
                <a:ea typeface="나눔고딕" pitchFamily="50" charset="-127"/>
              </a:rPr>
              <a:t>Learning Contents</a:t>
            </a:r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id="{1A070A2A-B24C-40FB-8C74-2AD323DA44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3551" y="3429000"/>
            <a:ext cx="4671483" cy="50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vi-VN" altLang="ko-KR" sz="2400" b="1" dirty="0">
                <a:solidFill>
                  <a:schemeClr val="accent5">
                    <a:lumMod val="75000"/>
                  </a:schemeClr>
                </a:solidFill>
                <a:latin typeface="Sitka Heading" pitchFamily="2" charset="0"/>
                <a:ea typeface="나눔고딕" pitchFamily="50" charset="-127"/>
              </a:rPr>
              <a:t>Learning Goals</a:t>
            </a:r>
          </a:p>
        </p:txBody>
      </p:sp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870D780C-4810-435E-9378-D5364E3162C8}"/>
              </a:ext>
            </a:extLst>
          </p:cNvPr>
          <p:cNvCxnSpPr/>
          <p:nvPr userDrawn="1"/>
        </p:nvCxnSpPr>
        <p:spPr>
          <a:xfrm>
            <a:off x="431800" y="1316567"/>
            <a:ext cx="11616267" cy="0"/>
          </a:xfrm>
          <a:prstGeom prst="line">
            <a:avLst/>
          </a:prstGeom>
          <a:ln w="12700">
            <a:solidFill>
              <a:srgbClr val="B2B2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id="{7F44B88A-C900-4046-BA97-6AAA5B6B4A26}"/>
              </a:ext>
            </a:extLst>
          </p:cNvPr>
          <p:cNvCxnSpPr/>
          <p:nvPr userDrawn="1"/>
        </p:nvCxnSpPr>
        <p:spPr>
          <a:xfrm>
            <a:off x="431800" y="3937000"/>
            <a:ext cx="11616267" cy="0"/>
          </a:xfrm>
          <a:prstGeom prst="line">
            <a:avLst/>
          </a:prstGeom>
          <a:ln w="12700">
            <a:solidFill>
              <a:srgbClr val="B2B2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1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 전자칠판형-제작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07776" y="164638"/>
            <a:ext cx="10876789" cy="6130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67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itka Heading" panose="02000505000000020004" pitchFamily="2" charset="0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554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. 교안 제작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83608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B574274-1250-493C-8306-27AB42C8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943"/>
            <a:ext cx="11452853" cy="6130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itka Heading" panose="02000505000000020004" pitchFamily="2" charset="0"/>
                <a:ea typeface="+mj-ea"/>
              </a:defRPr>
            </a:lvl1pPr>
          </a:lstStyle>
          <a:p>
            <a:r>
              <a:rPr lang="en-US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497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 교안 제작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589165" y="520306"/>
            <a:ext cx="0" cy="612775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0" y="83608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67" y="2182284"/>
            <a:ext cx="3492500" cy="467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형 설명선 6"/>
          <p:cNvSpPr/>
          <p:nvPr userDrawn="1"/>
        </p:nvSpPr>
        <p:spPr>
          <a:xfrm>
            <a:off x="8879417" y="67733"/>
            <a:ext cx="3175000" cy="2497667"/>
          </a:xfrm>
          <a:prstGeom prst="wedgeEllipseCallout">
            <a:avLst>
              <a:gd name="adj1" fmla="val -55472"/>
              <a:gd name="adj2" fmla="val 368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400">
                <a:solidFill>
                  <a:srgbClr val="262626"/>
                </a:solidFill>
                <a:latin typeface="Arial" pitchFamily="34" charset="0"/>
                <a:ea typeface="나눔고딕" pitchFamily="50" charset="-127"/>
              </a:rPr>
              <a:t>Please fill out the learning content does not exceed the line.</a:t>
            </a:r>
            <a:endParaRPr lang="ko-KR" altLang="en-US" sz="2400">
              <a:solidFill>
                <a:srgbClr val="262626"/>
              </a:solidFill>
              <a:latin typeface="Arial" pitchFamily="34" charset="0"/>
              <a:ea typeface="나눔고딕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B574274-1250-493C-8306-27AB42C8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943"/>
            <a:ext cx="11452853" cy="6130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itka Heading" panose="02000505000000020004" pitchFamily="2" charset="0"/>
                <a:ea typeface="+mj-ea"/>
              </a:defRPr>
            </a:lvl1pPr>
          </a:lstStyle>
          <a:p>
            <a:r>
              <a:rPr lang="en-US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726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. 전자칠판형-제작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A08CE8-E853-4379-8AC7-E7EAD3B1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76" y="164638"/>
            <a:ext cx="11452853" cy="6130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itka Heading" panose="02000505000000020004" pitchFamily="2" charset="0"/>
                <a:ea typeface="+mj-ea"/>
              </a:defRPr>
            </a:lvl1pPr>
          </a:lstStyle>
          <a:p>
            <a:r>
              <a:rPr lang="en-US"/>
              <a:t>Click to edit Master title style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3C4CBB-E8E9-413E-AE33-0DCC1C635C0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911424" y="1641785"/>
            <a:ext cx="10849205" cy="4475515"/>
          </a:xfrm>
          <a:prstGeom prst="rect">
            <a:avLst/>
          </a:prstGeom>
        </p:spPr>
        <p:txBody>
          <a:bodyPr/>
          <a:lstStyle>
            <a:lvl1pPr marL="380990" indent="-38099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lang="en-US" sz="2667" b="1" kern="1200" smtClean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  <a:cs typeface="+mn-cs"/>
              </a:defRPr>
            </a:lvl1pPr>
            <a:lvl2pPr marL="990575" indent="-380990">
              <a:buFont typeface="Arial" panose="020B0604020202020204" pitchFamily="34" charset="0"/>
              <a:buChar char="•"/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832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다음시간안내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>
            <a:extLst>
              <a:ext uri="{FF2B5EF4-FFF2-40B4-BE49-F238E27FC236}">
                <a16:creationId xmlns:a16="http://schemas.microsoft.com/office/drawing/2014/main" id="{F6BA03CE-BDEE-4E82-A628-6BC691C523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300" y="3323167"/>
            <a:ext cx="2463800" cy="503767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kumimoji="0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  <a:ea typeface="나눔고딕" pitchFamily="50" charset="-127"/>
              </a:rPr>
              <a:t>Reference</a:t>
            </a:r>
            <a:endParaRPr kumimoji="0"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  <a:ea typeface="나눔고딕" pitchFamily="50" charset="-127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4066A7F1-C3C3-425F-9EF9-9780094F6CAF}"/>
              </a:ext>
            </a:extLst>
          </p:cNvPr>
          <p:cNvSpPr/>
          <p:nvPr userDrawn="1"/>
        </p:nvSpPr>
        <p:spPr>
          <a:xfrm>
            <a:off x="-6350" y="3826933"/>
            <a:ext cx="12192001" cy="3031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sz="2400" b="1">
              <a:latin typeface="Sitka Heading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47EA9-2B10-4F43-BAA3-16D4AD269B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9833" y="260352"/>
            <a:ext cx="3268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  <a:ea typeface="나눔고딕" pitchFamily="50" charset="-127"/>
              </a:rPr>
              <a:t>Next lesson guide… </a:t>
            </a:r>
            <a:endParaRPr kumimoji="0"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26178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29FF-6636-4DA3-8122-31AE4DC2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1B14-0824-4C86-8DFA-43EE8FFF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549A-3374-4DE9-9CB3-BEB468E2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D9EC-E074-492B-9656-27FC8964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A111-B1D8-4D8B-870C-720154EF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D19C-F6B5-4914-B4A7-77918FB2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9F31F-85EA-4BE8-9DCB-F03E6005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AF07-BB4A-4480-8368-085B13F9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3509-69C0-42B7-8351-6DE1DF83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221F-39CC-4AA4-A51D-452970C4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CB8C-3FC6-4E39-AF58-5B21963B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B414-77F1-4250-89C6-1B71B9E7D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FC307-0E87-43F0-9E3A-52B3D38D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136F3-2823-4658-B5ED-9A8B09F7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8CD61-A160-48C1-8845-9A183932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AE9C9-0485-4CF1-9902-721BC150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4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288E-E7D4-427D-8A34-6CB3FAD1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45A43-57E6-4FA0-B260-44E637D32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E51DD-E09D-453B-9397-3944893B6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29071-68D7-4C98-BA78-0683727F4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B28B2-3496-412E-8F45-87A5E97CA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E3C4F-F3D9-4B97-842C-93136139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CA9C-ECF3-4C2E-943E-C468EE9C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F2038-371B-47C2-99B1-A4832BDE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2852-62E8-4B13-848F-FD60AD55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3CC07-2D45-4EA1-8792-4A716628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499A9-B737-4DE2-AE78-A2B24D18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C5754-82EC-457F-875B-DD81088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38575-8EB9-4B90-9F36-C3BAA19E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A1854-2E7D-4589-AEB9-C66D32F5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0DCB3-8452-47BC-89EA-B2986AAE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4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736E-3D74-47CB-BE83-44CAE98D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DA24-D9A3-4957-8B86-10D801E3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21A6E-DBBD-467C-B05E-9AF42482C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82B6-76ED-41C1-885A-AEFA45FF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8E9C-7C54-4738-B64A-5DE8D764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ED7E3-9556-4005-B0C7-3BD30F12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91AC-385A-4127-A074-C7614902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DCEDD-F408-4F0E-A29D-73F275CC7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7B771-CC3F-4399-A59E-84E675C7B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8E191-5B7F-40CD-8CD6-6947AD1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F3F6-4F68-4C90-BC58-ED103D4A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88160-5490-44D0-9B5F-DA97A47F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C7E0E-B330-413C-A5FA-7FE4EE77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91D6-76E5-421D-B1EA-4D7CA3B5C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B976-FCC2-4938-B815-FF6CE8EB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D9AC-08C7-42DC-B0D2-4793A56B17C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B836-6688-4B39-9D16-C06E4984D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FE98-BD4F-4DE6-B41F-97D5F8CD4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DF52-663D-46F9-927D-7566525F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6" r:id="rId16"/>
    <p:sldLayoutId id="2147483664" r:id="rId17"/>
    <p:sldLayoutId id="214748366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8.png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4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png"/><Relationship Id="rId4" Type="http://schemas.openxmlformats.org/officeDocument/2006/relationships/image" Target="../media/image27.emf"/><Relationship Id="rId9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7.w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9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51.png"/><Relationship Id="rId7" Type="http://schemas.openxmlformats.org/officeDocument/2006/relationships/image" Target="../media/image5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png"/><Relationship Id="rId4" Type="http://schemas.openxmlformats.org/officeDocument/2006/relationships/image" Target="../media/image5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G:\cai\PP\images\line-3.GI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">
            <a:extLst>
              <a:ext uri="{FF2B5EF4-FFF2-40B4-BE49-F238E27FC236}">
                <a16:creationId xmlns:a16="http://schemas.microsoft.com/office/drawing/2014/main" id="{E8AB00E9-12B8-46A1-89BD-9C32A958CC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2284" y="3429000"/>
            <a:ext cx="9311216" cy="4931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ea typeface="나눔고딕" pitchFamily="50" charset="-128"/>
              </a:rPr>
              <a:t>Lesson 10. Operational Amplifier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3133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1.4. Signal Modes 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AED5A-76B9-4D2C-8E61-E69EACA5DBD3}"/>
              </a:ext>
            </a:extLst>
          </p:cNvPr>
          <p:cNvSpPr/>
          <p:nvPr/>
        </p:nvSpPr>
        <p:spPr>
          <a:xfrm>
            <a:off x="627515" y="1653511"/>
            <a:ext cx="79397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input signal can be applied to an op-amp in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differential-mode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in </a:t>
            </a:r>
            <a:r>
              <a:rPr lang="en-US" alt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common-mode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6A4B3E-9FE6-430F-8692-5DED44799A11}"/>
              </a:ext>
            </a:extLst>
          </p:cNvPr>
          <p:cNvGrpSpPr/>
          <p:nvPr/>
        </p:nvGrpSpPr>
        <p:grpSpPr>
          <a:xfrm>
            <a:off x="863599" y="2698750"/>
            <a:ext cx="7467600" cy="3429000"/>
            <a:chOff x="831850" y="2346325"/>
            <a:chExt cx="7467600" cy="3429000"/>
          </a:xfrm>
        </p:grpSpPr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864220C9-8AA1-49E0-A396-F66C517C7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2346325"/>
              <a:ext cx="3886200" cy="3429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D3F7C87-EB8D-45A4-A6B8-55A67059DBB9}"/>
                </a:ext>
              </a:extLst>
            </p:cNvPr>
            <p:cNvGrpSpPr/>
            <p:nvPr/>
          </p:nvGrpSpPr>
          <p:grpSpPr>
            <a:xfrm>
              <a:off x="831850" y="2422525"/>
              <a:ext cx="7315200" cy="3292475"/>
              <a:chOff x="831850" y="2422525"/>
              <a:chExt cx="7315200" cy="3292475"/>
            </a:xfrm>
          </p:grpSpPr>
          <p:sp>
            <p:nvSpPr>
              <p:cNvPr id="21" name="Text Box 9">
                <a:extLst>
                  <a:ext uri="{FF2B5EF4-FFF2-40B4-BE49-F238E27FC236}">
                    <a16:creationId xmlns:a16="http://schemas.microsoft.com/office/drawing/2014/main" id="{72EBF843-15A2-42BF-84EF-95B598CB56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850" y="3184525"/>
                <a:ext cx="3352800" cy="21390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Differential-mode signals</a:t>
                </a:r>
                <a:r>
                  <a:rPr lang="en-US" alt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applied either as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19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single-ended</a:t>
                </a:r>
                <a:r>
                  <a:rPr lang="en-US" alt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(one side on ground) or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9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double-ended</a:t>
                </a:r>
                <a:r>
                  <a:rPr lang="en-US" alt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(opposite phases on the inputs).</a:t>
                </a:r>
              </a:p>
            </p:txBody>
          </p:sp>
          <p:graphicFrame>
            <p:nvGraphicFramePr>
              <p:cNvPr id="22" name="Object 11">
                <a:extLst>
                  <a:ext uri="{FF2B5EF4-FFF2-40B4-BE49-F238E27FC236}">
                    <a16:creationId xmlns:a16="http://schemas.microsoft.com/office/drawing/2014/main" id="{A563025E-12DD-4784-97B4-7A11743A24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4890567"/>
                  </p:ext>
                </p:extLst>
              </p:nvPr>
            </p:nvGraphicFramePr>
            <p:xfrm>
              <a:off x="4718050" y="2422525"/>
              <a:ext cx="3429000" cy="1357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orelDRAW" r:id="rId2" imgW="2156400" imgH="854280" progId="CorelDRAW.Graphic.13">
                      <p:embed/>
                    </p:oleObj>
                  </mc:Choice>
                  <mc:Fallback>
                    <p:oleObj name="CorelDRAW" r:id="rId2" imgW="2156400" imgH="854280" progId="CorelDRAW.Graphic.13">
                      <p:embed/>
                      <p:pic>
                        <p:nvPicPr>
                          <p:cNvPr id="22" name="Object 11">
                            <a:extLst>
                              <a:ext uri="{FF2B5EF4-FFF2-40B4-BE49-F238E27FC236}">
                                <a16:creationId xmlns:a16="http://schemas.microsoft.com/office/drawing/2014/main" id="{A563025E-12DD-4784-97B4-7A11743A248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8050" y="2422525"/>
                            <a:ext cx="3429000" cy="1357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4">
                <a:extLst>
                  <a:ext uri="{FF2B5EF4-FFF2-40B4-BE49-F238E27FC236}">
                    <a16:creationId xmlns:a16="http://schemas.microsoft.com/office/drawing/2014/main" id="{4A1B827F-4C07-4795-AC51-AAB83ADD29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3875308"/>
                  </p:ext>
                </p:extLst>
              </p:nvPr>
            </p:nvGraphicFramePr>
            <p:xfrm>
              <a:off x="4870450" y="4073525"/>
              <a:ext cx="3200400" cy="1092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orelDRAW" r:id="rId4" imgW="1933560" imgH="659520" progId="CorelDRAW.Graphic.13">
                      <p:embed/>
                    </p:oleObj>
                  </mc:Choice>
                  <mc:Fallback>
                    <p:oleObj name="CorelDRAW" r:id="rId4" imgW="1933560" imgH="659520" progId="CorelDRAW.Graphic.13">
                      <p:embed/>
                      <p:pic>
                        <p:nvPicPr>
                          <p:cNvPr id="23" name="Object 14">
                            <a:extLst>
                              <a:ext uri="{FF2B5EF4-FFF2-40B4-BE49-F238E27FC236}">
                                <a16:creationId xmlns:a16="http://schemas.microsoft.com/office/drawing/2014/main" id="{4A1B827F-4C07-4795-AC51-AAB83ADD29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0450" y="4073525"/>
                            <a:ext cx="3200400" cy="1092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Text Box 15">
                <a:extLst>
                  <a:ext uri="{FF2B5EF4-FFF2-40B4-BE49-F238E27FC236}">
                    <a16:creationId xmlns:a16="http://schemas.microsoft.com/office/drawing/2014/main" id="{AFEBF250-04A6-4E1E-8F81-07D8C9EE2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9050" y="5318125"/>
                <a:ext cx="3048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Differential signals</a:t>
                </a:r>
              </a:p>
            </p:txBody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620CAC45-CD75-4DD4-9845-80C58D39A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71306" y="3108324"/>
                <a:ext cx="2703944" cy="91417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171E7F3D-8198-4562-8D3E-D51764EEF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4433" y="4613275"/>
                <a:ext cx="2316016" cy="12353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866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3133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1.4. Signal Modes 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AED5A-76B9-4D2C-8E61-E69EACA5DBD3}"/>
              </a:ext>
            </a:extLst>
          </p:cNvPr>
          <p:cNvSpPr/>
          <p:nvPr/>
        </p:nvSpPr>
        <p:spPr>
          <a:xfrm>
            <a:off x="627515" y="1653511"/>
            <a:ext cx="79397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input signal can be applied to an op-amp in differential-mode or in common-mode.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72EBF843-15A2-42BF-84EF-95B598CB5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4" y="2658503"/>
            <a:ext cx="3886200" cy="340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Common-mode signals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are applied to both sides with the same phase on both.</a:t>
            </a:r>
          </a:p>
          <a:p>
            <a:pPr>
              <a:spcBef>
                <a:spcPct val="50000"/>
              </a:spcBef>
            </a:pP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Usually, common-mode signals are from </a:t>
            </a:r>
            <a:r>
              <a:rPr lang="en-US" altLang="en-US" sz="1900" u="sng" dirty="0">
                <a:latin typeface="Arial" panose="020B0604020202020204" pitchFamily="34" charset="0"/>
                <a:cs typeface="Arial" panose="020B0604020202020204" pitchFamily="34" charset="0"/>
              </a:rPr>
              <a:t>unwanted sources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and affect both inputs in the same way. </a:t>
            </a:r>
          </a:p>
          <a:p>
            <a:pPr>
              <a:spcBef>
                <a:spcPct val="50000"/>
              </a:spcBef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result is that they are essentially </a:t>
            </a:r>
            <a:r>
              <a:rPr lang="en-US" altLang="en-US" sz="1900" u="sng" dirty="0">
                <a:latin typeface="Arial" panose="020B0604020202020204" pitchFamily="34" charset="0"/>
                <a:cs typeface="Arial" panose="020B0604020202020204" pitchFamily="34" charset="0"/>
              </a:rPr>
              <a:t>cancelled at the output.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EAFD0F-AA0F-4967-87C2-CD0A4BBCE43A}"/>
              </a:ext>
            </a:extLst>
          </p:cNvPr>
          <p:cNvGrpSpPr/>
          <p:nvPr/>
        </p:nvGrpSpPr>
        <p:grpSpPr>
          <a:xfrm>
            <a:off x="4359274" y="2620963"/>
            <a:ext cx="4022726" cy="3505200"/>
            <a:chOff x="4654550" y="2163763"/>
            <a:chExt cx="4022726" cy="3505200"/>
          </a:xfrm>
        </p:grpSpPr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8CB21EE7-D656-48BC-83CC-A1DC54353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0" y="2163763"/>
              <a:ext cx="3886200" cy="3505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FA0AF9-8DAE-4BDA-9871-F114ADFC91C2}"/>
                </a:ext>
              </a:extLst>
            </p:cNvPr>
            <p:cNvGrpSpPr/>
            <p:nvPr/>
          </p:nvGrpSpPr>
          <p:grpSpPr>
            <a:xfrm>
              <a:off x="4883150" y="2247900"/>
              <a:ext cx="3505200" cy="3252788"/>
              <a:chOff x="4883150" y="2247900"/>
              <a:chExt cx="3505200" cy="3252788"/>
            </a:xfrm>
          </p:grpSpPr>
          <p:graphicFrame>
            <p:nvGraphicFramePr>
              <p:cNvPr id="32" name="Object 11">
                <a:extLst>
                  <a:ext uri="{FF2B5EF4-FFF2-40B4-BE49-F238E27FC236}">
                    <a16:creationId xmlns:a16="http://schemas.microsoft.com/office/drawing/2014/main" id="{EE250372-6EEA-4C9C-90B8-6114B018E9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4448427"/>
                  </p:ext>
                </p:extLst>
              </p:nvPr>
            </p:nvGraphicFramePr>
            <p:xfrm>
              <a:off x="4883150" y="2247900"/>
              <a:ext cx="3505200" cy="156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orelDRAW" r:id="rId2" imgW="2156400" imgH="963000" progId="CorelDRAW.Graphic.13">
                      <p:embed/>
                    </p:oleObj>
                  </mc:Choice>
                  <mc:Fallback>
                    <p:oleObj name="CorelDRAW" r:id="rId2" imgW="2156400" imgH="963000" progId="CorelDRAW.Graphic.13">
                      <p:embed/>
                      <p:pic>
                        <p:nvPicPr>
                          <p:cNvPr id="32" name="Object 11">
                            <a:extLst>
                              <a:ext uri="{FF2B5EF4-FFF2-40B4-BE49-F238E27FC236}">
                                <a16:creationId xmlns:a16="http://schemas.microsoft.com/office/drawing/2014/main" id="{EE250372-6EEA-4C9C-90B8-6114B018E9D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3150" y="2247900"/>
                            <a:ext cx="3505200" cy="1565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2">
                <a:extLst>
                  <a:ext uri="{FF2B5EF4-FFF2-40B4-BE49-F238E27FC236}">
                    <a16:creationId xmlns:a16="http://schemas.microsoft.com/office/drawing/2014/main" id="{892DBC63-B2FF-4B77-A531-CC9F234845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89688"/>
                  </p:ext>
                </p:extLst>
              </p:nvPr>
            </p:nvGraphicFramePr>
            <p:xfrm>
              <a:off x="5111750" y="3687763"/>
              <a:ext cx="3200400" cy="1812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orelDRAW" r:id="rId4" imgW="1933560" imgH="1096560" progId="CorelDRAW.Graphic.13">
                      <p:embed/>
                    </p:oleObj>
                  </mc:Choice>
                  <mc:Fallback>
                    <p:oleObj name="CorelDRAW" r:id="rId4" imgW="1933560" imgH="1096560" progId="CorelDRAW.Graphic.13">
                      <p:embed/>
                      <p:pic>
                        <p:nvPicPr>
                          <p:cNvPr id="33" name="Object 12">
                            <a:extLst>
                              <a:ext uri="{FF2B5EF4-FFF2-40B4-BE49-F238E27FC236}">
                                <a16:creationId xmlns:a16="http://schemas.microsoft.com/office/drawing/2014/main" id="{892DBC63-B2FF-4B77-A531-CC9F234845C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1750" y="3687763"/>
                            <a:ext cx="3200400" cy="1812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Text Box 14">
              <a:extLst>
                <a:ext uri="{FF2B5EF4-FFF2-40B4-BE49-F238E27FC236}">
                  <a16:creationId xmlns:a16="http://schemas.microsoft.com/office/drawing/2014/main" id="{DDCE5ADA-174C-4421-BC7A-29F55C373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8604" y="5069355"/>
              <a:ext cx="2788672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Common-mode signals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8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3133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1.4. Signal Modes 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AED5A-76B9-4D2C-8E61-E69EACA5DBD3}"/>
              </a:ext>
            </a:extLst>
          </p:cNvPr>
          <p:cNvSpPr/>
          <p:nvPr/>
        </p:nvSpPr>
        <p:spPr>
          <a:xfrm>
            <a:off x="257319" y="1392945"/>
            <a:ext cx="8313285" cy="1920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Common-Mode Rejection Ratio</a:t>
            </a: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ability of an amplifier to amplify differential signals and reject common-mode signals is called the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common-mode rejection ratio (CMRR).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2C9D6D-4315-4C52-9571-7AD676896D53}"/>
              </a:ext>
            </a:extLst>
          </p:cNvPr>
          <p:cNvGrpSpPr/>
          <p:nvPr/>
        </p:nvGrpSpPr>
        <p:grpSpPr>
          <a:xfrm>
            <a:off x="501939" y="3348878"/>
            <a:ext cx="7548109" cy="2577787"/>
            <a:chOff x="852941" y="3264213"/>
            <a:chExt cx="7548109" cy="2577787"/>
          </a:xfrm>
        </p:grpSpPr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727E09EB-C0C6-4480-AC1A-F71FEFDD2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941" y="3429000"/>
              <a:ext cx="25760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CMRR is defined as</a:t>
              </a:r>
            </a:p>
          </p:txBody>
        </p:sp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1C32325F-8B7B-483E-9FDE-CACF8359A0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4117704"/>
                </p:ext>
              </p:extLst>
            </p:nvPr>
          </p:nvGraphicFramePr>
          <p:xfrm>
            <a:off x="3296104" y="3264213"/>
            <a:ext cx="1676400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14400" imgH="431800" progId="Equation.DSMT4">
                    <p:embed/>
                  </p:oleObj>
                </mc:Choice>
                <mc:Fallback>
                  <p:oleObj name="Equation" r:id="rId2" imgW="914400" imgH="431800" progId="Equation.DSMT4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1C32325F-8B7B-483E-9FDE-CACF8359A0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104" y="3264213"/>
                          <a:ext cx="1676400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53BCFC68-5679-47F9-ADFC-16C41B280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4284663"/>
              <a:ext cx="5142366" cy="797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where </a:t>
              </a:r>
              <a:r>
                <a:rPr lang="en-US" altLang="en-US" sz="2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sz="20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ol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is the open-loop differential-gain and </a:t>
              </a:r>
              <a:r>
                <a:rPr lang="en-US" altLang="en-US" sz="2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sz="20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cm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is the common-mode gain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B3A8B487-3991-4F00-9B5C-D399EAF17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450" y="5445125"/>
              <a:ext cx="7467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CMRR can also be expressed in decibels as</a:t>
              </a:r>
            </a:p>
          </p:txBody>
        </p:sp>
      </p:grp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25DCA84-9CE9-4DCA-96FA-9B136BB18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54109"/>
              </p:ext>
            </p:extLst>
          </p:nvPr>
        </p:nvGraphicFramePr>
        <p:xfrm>
          <a:off x="5824682" y="5285314"/>
          <a:ext cx="2654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172" imgH="482391" progId="Equation.DSMT4">
                  <p:embed/>
                </p:oleObj>
              </mc:Choice>
              <mc:Fallback>
                <p:oleObj name="Equation" r:id="rId4" imgW="1447172" imgH="482391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25DCA84-9CE9-4DCA-96FA-9B136BB18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682" y="5285314"/>
                        <a:ext cx="26543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39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3133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1.4. Signal Modes 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AED5A-76B9-4D2C-8E61-E69EACA5DBD3}"/>
              </a:ext>
            </a:extLst>
          </p:cNvPr>
          <p:cNvSpPr/>
          <p:nvPr/>
        </p:nvSpPr>
        <p:spPr>
          <a:xfrm>
            <a:off x="627515" y="1653511"/>
            <a:ext cx="7939769" cy="3243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Common-Mode Rejection Ratio</a:t>
            </a: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marL="800100" lvl="1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CMRR in decibels for a typical 741C op-amp? </a:t>
            </a:r>
          </a:p>
          <a:p>
            <a:pPr marL="800100" lvl="1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typical open-loop differential gain for the 741C is 200,000 and the typical common-mode gain is 6.3.</a:t>
            </a: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56857FD9-9CD6-4600-9967-2B064CF88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290351"/>
              </p:ext>
            </p:extLst>
          </p:nvPr>
        </p:nvGraphicFramePr>
        <p:xfrm>
          <a:off x="2447925" y="4430713"/>
          <a:ext cx="2654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172" imgH="482391" progId="Equation.DSMT4">
                  <p:embed/>
                </p:oleObj>
              </mc:Choice>
              <mc:Fallback>
                <p:oleObj name="Equation" r:id="rId2" imgW="1447172" imgH="482391" progId="Equation.DSMT4">
                  <p:embed/>
                  <p:pic>
                    <p:nvPicPr>
                      <p:cNvPr id="18" name="Object 18">
                        <a:extLst>
                          <a:ext uri="{FF2B5EF4-FFF2-40B4-BE49-F238E27FC236}">
                            <a16:creationId xmlns:a16="http://schemas.microsoft.com/office/drawing/2014/main" id="{56857FD9-9CD6-4600-9967-2B064CF886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4430713"/>
                        <a:ext cx="26543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575AA0CD-2017-448A-A401-2ADEF5E23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189"/>
              </p:ext>
            </p:extLst>
          </p:nvPr>
        </p:nvGraphicFramePr>
        <p:xfrm>
          <a:off x="3362325" y="5345113"/>
          <a:ext cx="22129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5977" imgH="393529" progId="Equation.DSMT4">
                  <p:embed/>
                </p:oleObj>
              </mc:Choice>
              <mc:Fallback>
                <p:oleObj name="Equation" r:id="rId4" imgW="1205977" imgH="393529" progId="Equation.DSMT4">
                  <p:embed/>
                  <p:pic>
                    <p:nvPicPr>
                      <p:cNvPr id="19" name="Object 19">
                        <a:extLst>
                          <a:ext uri="{FF2B5EF4-FFF2-40B4-BE49-F238E27FC236}">
                            <a16:creationId xmlns:a16="http://schemas.microsoft.com/office/drawing/2014/main" id="{575AA0CD-2017-448A-A401-2ADEF5E23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5345113"/>
                        <a:ext cx="22129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>
            <a:extLst>
              <a:ext uri="{FF2B5EF4-FFF2-40B4-BE49-F238E27FC236}">
                <a16:creationId xmlns:a16="http://schemas.microsoft.com/office/drawing/2014/main" id="{106694F1-BC1A-4014-9596-F65F16CDF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6143625"/>
            <a:ext cx="586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(The minimum specified CMRR is 70 dB)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D2A56EC-0BF4-44B9-934C-97F8D1808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5497649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90 dB</a:t>
            </a:r>
          </a:p>
        </p:txBody>
      </p:sp>
    </p:spTree>
    <p:extLst>
      <p:ext uri="{BB962C8B-B14F-4D97-AF65-F5344CB8AC3E}">
        <p14:creationId xmlns:p14="http://schemas.microsoft.com/office/powerpoint/2010/main" val="413195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3133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1.5. Parameters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AED5A-76B9-4D2C-8E61-E69EACA5DBD3}"/>
              </a:ext>
            </a:extLst>
          </p:cNvPr>
          <p:cNvSpPr/>
          <p:nvPr/>
        </p:nvSpPr>
        <p:spPr>
          <a:xfrm>
            <a:off x="360218" y="1470953"/>
            <a:ext cx="51665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IN(d)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differential input impedance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total resistance between the inputs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IN(cm)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common-mode input impedance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resistance between each input and ground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output impedance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resistance viewed from the output of the circuit.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83F9CF-AC69-4129-A152-DE1168442C90}"/>
              </a:ext>
            </a:extLst>
          </p:cNvPr>
          <p:cNvGrpSpPr/>
          <p:nvPr/>
        </p:nvGrpSpPr>
        <p:grpSpPr>
          <a:xfrm>
            <a:off x="5603009" y="1467355"/>
            <a:ext cx="2286000" cy="4800600"/>
            <a:chOff x="6172200" y="973138"/>
            <a:chExt cx="2286000" cy="4800600"/>
          </a:xfrm>
        </p:grpSpPr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8BD0BDD7-2083-4EAF-9E62-6F8E5814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649538"/>
              <a:ext cx="2286000" cy="14478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CE8E5D73-8B32-454B-90C6-24A923E58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325938"/>
              <a:ext cx="2286000" cy="14478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F0410E06-394E-4F2F-BD21-6ADFF8E84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973138"/>
              <a:ext cx="2286000" cy="14478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" name="Object 16">
              <a:extLst>
                <a:ext uri="{FF2B5EF4-FFF2-40B4-BE49-F238E27FC236}">
                  <a16:creationId xmlns:a16="http://schemas.microsoft.com/office/drawing/2014/main" id="{D6CBE95D-B342-476A-830A-C9C72CDB51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8402394"/>
                </p:ext>
              </p:extLst>
            </p:nvPr>
          </p:nvGraphicFramePr>
          <p:xfrm>
            <a:off x="6248400" y="1049338"/>
            <a:ext cx="2057400" cy="127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1707840" imgH="1055520" progId="CorelDRAW.Graphic.13">
                    <p:embed/>
                  </p:oleObj>
                </mc:Choice>
                <mc:Fallback>
                  <p:oleObj name="CorelDRAW" r:id="rId2" imgW="1707840" imgH="1055520" progId="CorelDRAW.Graphic.13">
                    <p:embed/>
                    <p:pic>
                      <p:nvPicPr>
                        <p:cNvPr id="19" name="Object 16">
                          <a:extLst>
                            <a:ext uri="{FF2B5EF4-FFF2-40B4-BE49-F238E27FC236}">
                              <a16:creationId xmlns:a16="http://schemas.microsoft.com/office/drawing/2014/main" id="{D6CBE95D-B342-476A-830A-C9C72CDB51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1049338"/>
                          <a:ext cx="2057400" cy="127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8">
              <a:extLst>
                <a:ext uri="{FF2B5EF4-FFF2-40B4-BE49-F238E27FC236}">
                  <a16:creationId xmlns:a16="http://schemas.microsoft.com/office/drawing/2014/main" id="{6F0EE6AE-B536-4BB4-AC94-5C7BABEA27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020861"/>
                </p:ext>
              </p:extLst>
            </p:nvPr>
          </p:nvGraphicFramePr>
          <p:xfrm>
            <a:off x="6248400" y="2724150"/>
            <a:ext cx="2057400" cy="1274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4" imgW="1701720" imgH="1055520" progId="CorelDRAW.Graphic.13">
                    <p:embed/>
                  </p:oleObj>
                </mc:Choice>
                <mc:Fallback>
                  <p:oleObj name="CorelDRAW" r:id="rId4" imgW="1701720" imgH="1055520" progId="CorelDRAW.Graphic.13">
                    <p:embed/>
                    <p:pic>
                      <p:nvPicPr>
                        <p:cNvPr id="20" name="Object 18">
                          <a:extLst>
                            <a:ext uri="{FF2B5EF4-FFF2-40B4-BE49-F238E27FC236}">
                              <a16:creationId xmlns:a16="http://schemas.microsoft.com/office/drawing/2014/main" id="{6F0EE6AE-B536-4BB4-AC94-5C7BABEA27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2724150"/>
                          <a:ext cx="2057400" cy="1274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4">
              <a:extLst>
                <a:ext uri="{FF2B5EF4-FFF2-40B4-BE49-F238E27FC236}">
                  <a16:creationId xmlns:a16="http://schemas.microsoft.com/office/drawing/2014/main" id="{20EF37BC-1117-4399-9E67-719E3178DD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670265"/>
                </p:ext>
              </p:extLst>
            </p:nvPr>
          </p:nvGraphicFramePr>
          <p:xfrm>
            <a:off x="6248400" y="4402138"/>
            <a:ext cx="2057400" cy="1276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6" imgW="1701720" imgH="1055520" progId="CorelDRAW.Graphic.13">
                    <p:embed/>
                  </p:oleObj>
                </mc:Choice>
                <mc:Fallback>
                  <p:oleObj name="CorelDRAW" r:id="rId6" imgW="1701720" imgH="1055520" progId="CorelDRAW.Graphic.13">
                    <p:embed/>
                    <p:pic>
                      <p:nvPicPr>
                        <p:cNvPr id="21" name="Object 24">
                          <a:extLst>
                            <a:ext uri="{FF2B5EF4-FFF2-40B4-BE49-F238E27FC236}">
                              <a16:creationId xmlns:a16="http://schemas.microsoft.com/office/drawing/2014/main" id="{20EF37BC-1117-4399-9E67-719E3178DD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4402138"/>
                          <a:ext cx="2057400" cy="1276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216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3133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1.5. Parameters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AED5A-76B9-4D2C-8E61-E69EACA5DBD3}"/>
              </a:ext>
            </a:extLst>
          </p:cNvPr>
          <p:cNvSpPr/>
          <p:nvPr/>
        </p:nvSpPr>
        <p:spPr>
          <a:xfrm>
            <a:off x="110067" y="3905768"/>
            <a:ext cx="7939769" cy="274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slew rate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maximum rate of change of the output voltage in response to a step input voltage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Determine the slew rate for the output response to a step input.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40E6F59C-16AE-4960-9FD7-F0EDE544B2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150116"/>
              </p:ext>
            </p:extLst>
          </p:nvPr>
        </p:nvGraphicFramePr>
        <p:xfrm>
          <a:off x="568592" y="1807717"/>
          <a:ext cx="21336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393700" progId="Equation.DSMT4">
                  <p:embed/>
                </p:oleObj>
              </mc:Choice>
              <mc:Fallback>
                <p:oleObj name="Equation" r:id="rId2" imgW="1155700" imgH="393700" progId="Equation.DSMT4">
                  <p:embed/>
                  <p:pic>
                    <p:nvPicPr>
                      <p:cNvPr id="12" name="Object 15">
                        <a:extLst>
                          <a:ext uri="{FF2B5EF4-FFF2-40B4-BE49-F238E27FC236}">
                            <a16:creationId xmlns:a16="http://schemas.microsoft.com/office/drawing/2014/main" id="{40E6F59C-16AE-4960-9FD7-F0EDE544B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92" y="1807717"/>
                        <a:ext cx="21336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7137DBD-2906-463F-B379-5B6CE9A9F006}"/>
              </a:ext>
            </a:extLst>
          </p:cNvPr>
          <p:cNvGrpSpPr/>
          <p:nvPr/>
        </p:nvGrpSpPr>
        <p:grpSpPr>
          <a:xfrm>
            <a:off x="2702192" y="5491237"/>
            <a:ext cx="4343400" cy="1288508"/>
            <a:chOff x="914400" y="4138687"/>
            <a:chExt cx="4343400" cy="1288508"/>
          </a:xfrm>
        </p:grpSpPr>
        <p:graphicFrame>
          <p:nvGraphicFramePr>
            <p:cNvPr id="14" name="Object 20">
              <a:extLst>
                <a:ext uri="{FF2B5EF4-FFF2-40B4-BE49-F238E27FC236}">
                  <a16:creationId xmlns:a16="http://schemas.microsoft.com/office/drawing/2014/main" id="{53A805B3-E57A-4A75-A36D-D8EBFCBA98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3823012"/>
                </p:ext>
              </p:extLst>
            </p:nvPr>
          </p:nvGraphicFramePr>
          <p:xfrm>
            <a:off x="914400" y="4138687"/>
            <a:ext cx="4343400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76500" imgH="444500" progId="Equation.DSMT4">
                    <p:embed/>
                  </p:oleObj>
                </mc:Choice>
                <mc:Fallback>
                  <p:oleObj name="Equation" r:id="rId4" imgW="2476500" imgH="444500" progId="Equation.DSMT4">
                    <p:embed/>
                    <p:pic>
                      <p:nvPicPr>
                        <p:cNvPr id="14" name="Object 20">
                          <a:extLst>
                            <a:ext uri="{FF2B5EF4-FFF2-40B4-BE49-F238E27FC236}">
                              <a16:creationId xmlns:a16="http://schemas.microsoft.com/office/drawing/2014/main" id="{53A805B3-E57A-4A75-A36D-D8EBFCBA98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4138687"/>
                          <a:ext cx="4343400" cy="777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id="{63CFC197-261A-4C0A-BEA0-A17C7F736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408" y="4969995"/>
              <a:ext cx="2209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0000FF"/>
                  </a:solidFill>
                </a:rPr>
                <a:t>=</a:t>
              </a:r>
              <a:r>
                <a:rPr lang="en-US" altLang="en-US" dirty="0"/>
                <a:t> </a:t>
              </a:r>
              <a:r>
                <a:rPr lang="en-US" altLang="en-US" dirty="0">
                  <a:solidFill>
                    <a:srgbClr val="FF0000"/>
                  </a:solidFill>
                </a:rPr>
                <a:t>6 V/</a:t>
              </a:r>
              <a:r>
                <a:rPr lang="en-US" altLang="en-US" dirty="0" err="1">
                  <a:solidFill>
                    <a:srgbClr val="FF0000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dirty="0" err="1">
                  <a:solidFill>
                    <a:srgbClr val="FF0000"/>
                  </a:solidFill>
                </a:rPr>
                <a:t>s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621629-8C03-4017-9D33-650FF9BE14F3}"/>
              </a:ext>
            </a:extLst>
          </p:cNvPr>
          <p:cNvGrpSpPr/>
          <p:nvPr/>
        </p:nvGrpSpPr>
        <p:grpSpPr>
          <a:xfrm>
            <a:off x="4550833" y="954680"/>
            <a:ext cx="3200400" cy="2819400"/>
            <a:chOff x="5562600" y="2838450"/>
            <a:chExt cx="3200400" cy="2819400"/>
          </a:xfrm>
        </p:grpSpPr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A86A540B-F030-46C2-A64A-0967894F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38450"/>
              <a:ext cx="3200400" cy="2819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5" name="Object 23">
              <a:extLst>
                <a:ext uri="{FF2B5EF4-FFF2-40B4-BE49-F238E27FC236}">
                  <a16:creationId xmlns:a16="http://schemas.microsoft.com/office/drawing/2014/main" id="{05FB475D-E7A4-44EF-B0B9-FD0487988E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8463451"/>
                </p:ext>
              </p:extLst>
            </p:nvPr>
          </p:nvGraphicFramePr>
          <p:xfrm>
            <a:off x="5715000" y="2914650"/>
            <a:ext cx="2967038" cy="2684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6" imgW="1869480" imgH="1692720" progId="CorelDRAW.Graphic.13">
                    <p:embed/>
                  </p:oleObj>
                </mc:Choice>
                <mc:Fallback>
                  <p:oleObj name="CorelDRAW" r:id="rId6" imgW="1869480" imgH="1692720" progId="CorelDRAW.Graphic.13">
                    <p:embed/>
                    <p:pic>
                      <p:nvPicPr>
                        <p:cNvPr id="25" name="Object 23">
                          <a:extLst>
                            <a:ext uri="{FF2B5EF4-FFF2-40B4-BE49-F238E27FC236}">
                              <a16:creationId xmlns:a16="http://schemas.microsoft.com/office/drawing/2014/main" id="{05FB475D-E7A4-44EF-B0B9-FD0487988E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2914650"/>
                          <a:ext cx="2967038" cy="2684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763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C07FFAC8-04F5-4BD2-A12C-90C55038F7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7172" name="TextBox 7">
            <a:extLst>
              <a:ext uri="{FF2B5EF4-FFF2-40B4-BE49-F238E27FC236}">
                <a16:creationId xmlns:a16="http://schemas.microsoft.com/office/drawing/2014/main" id="{DE18C447-0551-499C-A3AE-1A1C31FE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71" y="1130935"/>
            <a:ext cx="1142526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2.1. Negative Feedback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2.2. Noninverting Amplifier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2.3. Inverting Amplifier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>
              <a:latin typeface="Sitka Text" panose="02000505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b="1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69BF953-63F0-4A67-8C7E-0F6F6EC8EFBF}"/>
              </a:ext>
            </a:extLst>
          </p:cNvPr>
          <p:cNvSpPr txBox="1">
            <a:spLocks/>
          </p:cNvSpPr>
          <p:nvPr/>
        </p:nvSpPr>
        <p:spPr bwMode="auto">
          <a:xfrm>
            <a:off x="7711447" y="7024278"/>
            <a:ext cx="2225026" cy="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3591-EDB9-43A1-86FB-00F34C6059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5208E2-F7C0-4F1C-8E3C-2976E3E166A7}"/>
              </a:ext>
            </a:extLst>
          </p:cNvPr>
          <p:cNvSpPr/>
          <p:nvPr/>
        </p:nvSpPr>
        <p:spPr>
          <a:xfrm>
            <a:off x="110067" y="1429238"/>
            <a:ext cx="8713893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Negative feedback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process of returning a portion of the output signal to the input with a phase angle that opposes the input signal.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advantage of negative feedback is that </a:t>
            </a:r>
            <a:r>
              <a:rPr lang="en-US" alt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precise values of amplifier gain can be set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In addition, </a:t>
            </a:r>
            <a:r>
              <a:rPr lang="en-US" alt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bandwidth and input/output impedances can be controlled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C7BCDBE-FD66-4D7A-86FD-F5E58E9A2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2.1. Negative Feedback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46EA3F-3D1C-4685-85CD-DDDC391DB890}"/>
              </a:ext>
            </a:extLst>
          </p:cNvPr>
          <p:cNvGrpSpPr/>
          <p:nvPr/>
        </p:nvGrpSpPr>
        <p:grpSpPr>
          <a:xfrm>
            <a:off x="1384685" y="3823096"/>
            <a:ext cx="5026560" cy="2947159"/>
            <a:chOff x="4435475" y="2514600"/>
            <a:chExt cx="4038600" cy="2438400"/>
          </a:xfrm>
        </p:grpSpPr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FE67BFA2-186A-4A46-BA3D-83E5150F4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475" y="2514600"/>
              <a:ext cx="4038600" cy="2438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" name="Object 16">
              <a:extLst>
                <a:ext uri="{FF2B5EF4-FFF2-40B4-BE49-F238E27FC236}">
                  <a16:creationId xmlns:a16="http://schemas.microsoft.com/office/drawing/2014/main" id="{100BC6F9-1382-4E50-87AB-49D7D97BDB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1985277"/>
                </p:ext>
              </p:extLst>
            </p:nvPr>
          </p:nvGraphicFramePr>
          <p:xfrm>
            <a:off x="4511675" y="2743200"/>
            <a:ext cx="3810000" cy="2090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748960" imgH="1508400" progId="CorelDRAW.Graphic.13">
                    <p:embed/>
                  </p:oleObj>
                </mc:Choice>
                <mc:Fallback>
                  <p:oleObj name="CorelDRAW" r:id="rId3" imgW="2748960" imgH="1508400" progId="CorelDRAW.Graphic.13">
                    <p:embed/>
                    <p:pic>
                      <p:nvPicPr>
                        <p:cNvPr id="19" name="Object 16">
                          <a:extLst>
                            <a:ext uri="{FF2B5EF4-FFF2-40B4-BE49-F238E27FC236}">
                              <a16:creationId xmlns:a16="http://schemas.microsoft.com/office/drawing/2014/main" id="{100BC6F9-1382-4E50-87AB-49D7D97BDB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675" y="2743200"/>
                          <a:ext cx="3810000" cy="2090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6380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69BF953-63F0-4A67-8C7E-0F6F6EC8EFBF}"/>
              </a:ext>
            </a:extLst>
          </p:cNvPr>
          <p:cNvSpPr txBox="1">
            <a:spLocks/>
          </p:cNvSpPr>
          <p:nvPr/>
        </p:nvSpPr>
        <p:spPr bwMode="auto">
          <a:xfrm>
            <a:off x="7711447" y="7024278"/>
            <a:ext cx="2225026" cy="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3591-EDB9-43A1-86FB-00F34C6059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5208E2-F7C0-4F1C-8E3C-2976E3E166A7}"/>
              </a:ext>
            </a:extLst>
          </p:cNvPr>
          <p:cNvSpPr/>
          <p:nvPr/>
        </p:nvSpPr>
        <p:spPr>
          <a:xfrm>
            <a:off x="0" y="1317802"/>
            <a:ext cx="8986982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noninverting amplifier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a configuration in which the signal is on the noninverting input and a portion of the output is returned to the inverting input.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C7BCDBE-FD66-4D7A-86FD-F5E58E9A2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2.2. Noninverting Amplifier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1637A-190F-4B97-A332-AC09D771D8A8}"/>
              </a:ext>
            </a:extLst>
          </p:cNvPr>
          <p:cNvSpPr/>
          <p:nvPr/>
        </p:nvSpPr>
        <p:spPr>
          <a:xfrm>
            <a:off x="1" y="2832640"/>
            <a:ext cx="8488218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Feedback forces </a:t>
            </a:r>
            <a:r>
              <a:rPr lang="en-US" alt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be equal to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hence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across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closed-loop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gain of the </a:t>
            </a:r>
            <a:r>
              <a:rPr lang="en-US" alt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noninverting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amplifier is: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0CE5AB-954D-4610-A42C-23BE580C4E4F}"/>
              </a:ext>
            </a:extLst>
          </p:cNvPr>
          <p:cNvGrpSpPr/>
          <p:nvPr/>
        </p:nvGrpSpPr>
        <p:grpSpPr>
          <a:xfrm>
            <a:off x="4076700" y="3992245"/>
            <a:ext cx="4038600" cy="2438400"/>
            <a:chOff x="4530725" y="2679700"/>
            <a:chExt cx="4038600" cy="2438400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217E2D7-A6E8-47CC-9E44-247513978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725" y="2679700"/>
              <a:ext cx="4038600" cy="2438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" name="Object 10">
              <a:extLst>
                <a:ext uri="{FF2B5EF4-FFF2-40B4-BE49-F238E27FC236}">
                  <a16:creationId xmlns:a16="http://schemas.microsoft.com/office/drawing/2014/main" id="{2A6C2F9B-D5CF-4F33-8490-20C8269EC0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436352"/>
                </p:ext>
              </p:extLst>
            </p:nvPr>
          </p:nvGraphicFramePr>
          <p:xfrm>
            <a:off x="4759325" y="2832418"/>
            <a:ext cx="365760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417040" imgH="1418760" progId="CorelDRAW.Graphic.13">
                    <p:embed/>
                  </p:oleObj>
                </mc:Choice>
                <mc:Fallback>
                  <p:oleObj name="CorelDRAW" r:id="rId3" imgW="2417040" imgH="1418760" progId="CorelDRAW.Graphic.13">
                    <p:embed/>
                    <p:pic>
                      <p:nvPicPr>
                        <p:cNvPr id="14" name="Object 10">
                          <a:extLst>
                            <a:ext uri="{FF2B5EF4-FFF2-40B4-BE49-F238E27FC236}">
                              <a16:creationId xmlns:a16="http://schemas.microsoft.com/office/drawing/2014/main" id="{2A6C2F9B-D5CF-4F33-8490-20C8269EC0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325" y="2832418"/>
                          <a:ext cx="3657600" cy="2146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2F61DC13-E0B7-4D5E-90A7-35C2AB963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210678"/>
              </p:ext>
            </p:extLst>
          </p:nvPr>
        </p:nvGraphicFramePr>
        <p:xfrm>
          <a:off x="1206673" y="4378807"/>
          <a:ext cx="2092844" cy="104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457200" progId="Equation.DSMT4">
                  <p:embed/>
                </p:oleObj>
              </mc:Choice>
              <mc:Fallback>
                <p:oleObj name="Equation" r:id="rId5" imgW="914400" imgH="457200" progId="Equation.DSMT4">
                  <p:embed/>
                  <p:pic>
                    <p:nvPicPr>
                      <p:cNvPr id="15" name="Object 11">
                        <a:extLst>
                          <a:ext uri="{FF2B5EF4-FFF2-40B4-BE49-F238E27FC236}">
                            <a16:creationId xmlns:a16="http://schemas.microsoft.com/office/drawing/2014/main" id="{2F61DC13-E0B7-4D5E-90A7-35C2AB963B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673" y="4378807"/>
                        <a:ext cx="2092844" cy="1046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D2A0C0-E9C7-4F3B-B455-A6C9BC60BF49}"/>
              </a:ext>
            </a:extLst>
          </p:cNvPr>
          <p:cNvSpPr/>
          <p:nvPr/>
        </p:nvSpPr>
        <p:spPr>
          <a:xfrm>
            <a:off x="830922" y="6061313"/>
            <a:ext cx="2279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Shall we prove it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69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69BF953-63F0-4A67-8C7E-0F6F6EC8EFBF}"/>
              </a:ext>
            </a:extLst>
          </p:cNvPr>
          <p:cNvSpPr txBox="1">
            <a:spLocks/>
          </p:cNvSpPr>
          <p:nvPr/>
        </p:nvSpPr>
        <p:spPr bwMode="auto">
          <a:xfrm>
            <a:off x="7711447" y="7024278"/>
            <a:ext cx="2225026" cy="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3591-EDB9-43A1-86FB-00F34C6059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C7BCDBE-FD66-4D7A-86FD-F5E58E9A2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2.2. Noninverting Amplifier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B3703A4D-2C8B-4D77-9E2C-AAFF2D6EA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89638"/>
              </p:ext>
            </p:extLst>
          </p:nvPr>
        </p:nvGraphicFramePr>
        <p:xfrm>
          <a:off x="5083175" y="3483106"/>
          <a:ext cx="210978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02865" imgH="609336" progId="Equation.3">
                  <p:embed/>
                </p:oleObj>
              </mc:Choice>
              <mc:Fallback>
                <p:oleObj name="公式" r:id="rId3" imgW="1002865" imgH="609336" progId="Equation.3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B3703A4D-2C8B-4D77-9E2C-AAFF2D6EA5A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3483106"/>
                        <a:ext cx="2109788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DF0B4B2A-1107-421A-89BF-686C3C6E9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73038"/>
              </p:ext>
            </p:extLst>
          </p:nvPr>
        </p:nvGraphicFramePr>
        <p:xfrm>
          <a:off x="505979" y="1494503"/>
          <a:ext cx="403225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5270908" imgH="3034097" progId="Word.Picture.8">
                  <p:embed/>
                </p:oleObj>
              </mc:Choice>
              <mc:Fallback>
                <p:oleObj name="图片" r:id="rId5" imgW="5270908" imgH="3034097" progId="Word.Picture.8">
                  <p:embed/>
                  <p:pic>
                    <p:nvPicPr>
                      <p:cNvPr id="18" name="Object 7">
                        <a:extLst>
                          <a:ext uri="{FF2B5EF4-FFF2-40B4-BE49-F238E27FC236}">
                            <a16:creationId xmlns:a16="http://schemas.microsoft.com/office/drawing/2014/main" id="{DF0B4B2A-1107-421A-89BF-686C3C6E9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340" t="25127" r="15775" b="12814"/>
                      <a:stretch>
                        <a:fillRect/>
                      </a:stretch>
                    </p:blipFill>
                    <p:spPr bwMode="auto">
                      <a:xfrm>
                        <a:off x="505979" y="1494503"/>
                        <a:ext cx="4032250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0">
            <a:extLst>
              <a:ext uri="{FF2B5EF4-FFF2-40B4-BE49-F238E27FC236}">
                <a16:creationId xmlns:a16="http://schemas.microsoft.com/office/drawing/2014/main" id="{41497A7E-6E06-43A9-8FE3-DD542663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1080" r="7225" b="2376"/>
          <a:stretch>
            <a:fillRect/>
          </a:stretch>
        </p:blipFill>
        <p:spPr bwMode="auto">
          <a:xfrm>
            <a:off x="217054" y="3655091"/>
            <a:ext cx="435610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84B40D44-9914-4E6E-B2FF-057A0E0928CC}"/>
                  </a:ext>
                </a:extLst>
              </p:cNvPr>
              <p:cNvSpPr txBox="1"/>
              <p:nvPr/>
            </p:nvSpPr>
            <p:spPr bwMode="auto">
              <a:xfrm>
                <a:off x="4325938" y="2287588"/>
                <a:ext cx="4465637" cy="852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84B40D44-9914-4E6E-B2FF-057A0E09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5938" y="2287588"/>
                <a:ext cx="4465637" cy="8524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24">
            <a:extLst>
              <a:ext uri="{FF2B5EF4-FFF2-40B4-BE49-F238E27FC236}">
                <a16:creationId xmlns:a16="http://schemas.microsoft.com/office/drawing/2014/main" id="{8E692ACC-49D7-4A01-BA87-5EEDAAA7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6348404"/>
            <a:ext cx="5307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What happens when “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” is very large?</a:t>
            </a:r>
          </a:p>
        </p:txBody>
      </p:sp>
    </p:spTree>
    <p:extLst>
      <p:ext uri="{BB962C8B-B14F-4D97-AF65-F5344CB8AC3E}">
        <p14:creationId xmlns:p14="http://schemas.microsoft.com/office/powerpoint/2010/main" val="19749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>
            <a:extLst>
              <a:ext uri="{FF2B5EF4-FFF2-40B4-BE49-F238E27FC236}">
                <a16:creationId xmlns:a16="http://schemas.microsoft.com/office/drawing/2014/main" id="{A93D85D2-CDCD-4DC2-B5D0-14BDFCDCC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8" y="1335005"/>
            <a:ext cx="9793817" cy="210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40000"/>
              </a:lnSpc>
              <a:buFont typeface="나눔고딕 ExtraBold" pitchFamily="50" charset="-127"/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40000"/>
              </a:lnSpc>
              <a:buFont typeface="나눔고딕 ExtraBold" pitchFamily="50" charset="-127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Inverting &amp; Non-inverting Amplifier</a:t>
            </a:r>
          </a:p>
          <a:p>
            <a:pPr>
              <a:lnSpc>
                <a:spcPct val="140000"/>
              </a:lnSpc>
              <a:buFont typeface="나눔고딕 ExtraBold" pitchFamily="50" charset="-127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Op-Amp Applications </a:t>
            </a:r>
          </a:p>
          <a:p>
            <a:pPr>
              <a:lnSpc>
                <a:spcPct val="140000"/>
              </a:lnSpc>
              <a:buFont typeface="나눔고딕 ExtraBold" pitchFamily="50" charset="-127"/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Bias Current and Bandwidth Limitations </a:t>
            </a:r>
          </a:p>
        </p:txBody>
      </p:sp>
      <p:sp>
        <p:nvSpPr>
          <p:cNvPr id="6148" name="TextBox 5">
            <a:extLst>
              <a:ext uri="{FF2B5EF4-FFF2-40B4-BE49-F238E27FC236}">
                <a16:creationId xmlns:a16="http://schemas.microsoft.com/office/drawing/2014/main" id="{D07B48D0-3458-49A3-9579-B3A31F5C3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6" y="4138742"/>
            <a:ext cx="11184951" cy="184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>
              <a:lnSpc>
                <a:spcPct val="140000"/>
              </a:lnSpc>
              <a:spcAft>
                <a:spcPts val="1000"/>
              </a:spcAft>
              <a:buSzPct val="100000"/>
              <a:buFont typeface="나눔고딕 ExtraBold" pitchFamily="50" charset="-127"/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Explain basic concepts and definitions of an operational amplifier.</a:t>
            </a:r>
          </a:p>
          <a:p>
            <a:pPr>
              <a:lnSpc>
                <a:spcPct val="140000"/>
              </a:lnSpc>
              <a:spcAft>
                <a:spcPts val="1000"/>
              </a:spcAft>
              <a:buSzPct val="100000"/>
              <a:buFont typeface="나눔고딕 ExtraBold" pitchFamily="50" charset="-127"/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Explain fundamental circuits and applications using the operational amplifier.</a:t>
            </a:r>
          </a:p>
          <a:p>
            <a:pPr>
              <a:lnSpc>
                <a:spcPct val="140000"/>
              </a:lnSpc>
              <a:spcAft>
                <a:spcPts val="1000"/>
              </a:spcAft>
              <a:buSzPct val="100000"/>
              <a:buFont typeface="나눔고딕 ExtraBold" pitchFamily="50" charset="-127"/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Understand practical limitations of the operational amplifier.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69BF953-63F0-4A67-8C7E-0F6F6EC8EFBF}"/>
              </a:ext>
            </a:extLst>
          </p:cNvPr>
          <p:cNvSpPr txBox="1">
            <a:spLocks/>
          </p:cNvSpPr>
          <p:nvPr/>
        </p:nvSpPr>
        <p:spPr bwMode="auto">
          <a:xfrm>
            <a:off x="7711447" y="7024278"/>
            <a:ext cx="2225026" cy="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3591-EDB9-43A1-86FB-00F34C6059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C7BCDBE-FD66-4D7A-86FD-F5E58E9A2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2.2. Noninverting Amplifier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47B0E12-F4BA-4043-BDC0-E78C22C3C233}"/>
              </a:ext>
            </a:extLst>
          </p:cNvPr>
          <p:cNvGrpSpPr>
            <a:grpSpLocks/>
          </p:cNvGrpSpPr>
          <p:nvPr/>
        </p:nvGrpSpPr>
        <p:grpSpPr bwMode="auto">
          <a:xfrm>
            <a:off x="47625" y="1425447"/>
            <a:ext cx="4500562" cy="3128962"/>
            <a:chOff x="113" y="1207"/>
            <a:chExt cx="2835" cy="1971"/>
          </a:xfrm>
        </p:grpSpPr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57B35485-D39F-4E0F-9746-9C507076B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" t="1080" r="7225" b="2376"/>
            <a:stretch>
              <a:fillRect/>
            </a:stretch>
          </p:blipFill>
          <p:spPr bwMode="auto">
            <a:xfrm>
              <a:off x="204" y="1253"/>
              <a:ext cx="2744" cy="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C9557F-94FE-4D69-AB43-4FE76E8F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207"/>
              <a:ext cx="1814" cy="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88C581D0-7227-45E8-9304-0AC69529A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242878"/>
              </p:ext>
            </p:extLst>
          </p:nvPr>
        </p:nvGraphicFramePr>
        <p:xfrm>
          <a:off x="5014912" y="1714372"/>
          <a:ext cx="230028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02865" imgH="1066337" progId="Equation.3">
                  <p:embed/>
                </p:oleObj>
              </mc:Choice>
              <mc:Fallback>
                <p:oleObj name="公式" r:id="rId4" imgW="1002865" imgH="1066337" progId="Equation.3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88C581D0-7227-45E8-9304-0AC69529A22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2" y="1714372"/>
                        <a:ext cx="2300288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37">
            <a:extLst>
              <a:ext uri="{FF2B5EF4-FFF2-40B4-BE49-F238E27FC236}">
                <a16:creationId xmlns:a16="http://schemas.microsoft.com/office/drawing/2014/main" id="{A6698A34-1C24-4D6A-97FB-5940D2B683ED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1714372"/>
            <a:ext cx="2663825" cy="2305050"/>
            <a:chOff x="975" y="981"/>
            <a:chExt cx="1678" cy="1452"/>
          </a:xfrm>
        </p:grpSpPr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C3FDE939-86A3-4EE1-9F77-3B84D9F67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981"/>
              <a:ext cx="1678" cy="1452"/>
            </a:xfrm>
            <a:prstGeom prst="rect">
              <a:avLst/>
            </a:prstGeom>
            <a:solidFill>
              <a:srgbClr val="FF6699"/>
            </a:solidFill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3A7CDC53-1C7D-4CA0-8BF8-A3F6C2D3D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434"/>
              <a:ext cx="1543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Closed-loop  gain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      </a:t>
              </a:r>
              <a:r>
                <a:rPr lang="en-US" altLang="zh-CN" sz="2400" b="1" i="1" dirty="0" err="1">
                  <a:solidFill>
                    <a:srgbClr val="000000"/>
                  </a:solidFill>
                </a:rPr>
                <a:t>A</a:t>
              </a:r>
              <a:r>
                <a:rPr lang="en-US" altLang="zh-CN" sz="2400" b="1" i="1" baseline="-25000" dirty="0" err="1">
                  <a:solidFill>
                    <a:srgbClr val="000000"/>
                  </a:solidFill>
                </a:rPr>
                <a:t>f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=</a:t>
              </a:r>
              <a:r>
                <a:rPr lang="en-US" altLang="zh-CN" sz="2400" b="1" i="1" dirty="0" err="1">
                  <a:solidFill>
                    <a:srgbClr val="000000"/>
                  </a:solidFill>
                </a:rPr>
                <a:t>v</a:t>
              </a:r>
              <a:r>
                <a:rPr lang="en-US" altLang="zh-CN" sz="2400" b="1" i="1" baseline="-25000" dirty="0" err="1">
                  <a:solidFill>
                    <a:srgbClr val="000000"/>
                  </a:solidFill>
                </a:rPr>
                <a:t>o</a:t>
              </a:r>
              <a:r>
                <a:rPr lang="en-US" altLang="zh-CN" sz="2400" b="1" i="1" dirty="0">
                  <a:solidFill>
                    <a:srgbClr val="000000"/>
                  </a:solidFill>
                </a:rPr>
                <a:t>/v</a:t>
              </a:r>
              <a:r>
                <a:rPr lang="en-US" altLang="zh-CN" sz="2400" b="1" i="1" baseline="-25000" dirty="0">
                  <a:solidFill>
                    <a:srgbClr val="000000"/>
                  </a:solidFill>
                </a:rPr>
                <a:t>in</a:t>
              </a:r>
            </a:p>
          </p:txBody>
        </p:sp>
      </p:grpSp>
      <p:grpSp>
        <p:nvGrpSpPr>
          <p:cNvPr id="29" name="Group 24">
            <a:extLst>
              <a:ext uri="{FF2B5EF4-FFF2-40B4-BE49-F238E27FC236}">
                <a16:creationId xmlns:a16="http://schemas.microsoft.com/office/drawing/2014/main" id="{EB8B31D1-3FB1-4AF4-B920-2903B156837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009772"/>
            <a:ext cx="1223962" cy="1538287"/>
            <a:chOff x="4105" y="1797"/>
            <a:chExt cx="771" cy="969"/>
          </a:xfrm>
        </p:grpSpPr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9DECD268-1645-491C-93C1-BA61B003C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478"/>
              <a:ext cx="5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Gain</a:t>
              </a: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45392119-9572-40E5-852E-126C9B80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797"/>
              <a:ext cx="771" cy="72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44FFC930-D4D9-412A-A6E3-FC0ABEA42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890149"/>
              </p:ext>
            </p:extLst>
          </p:nvPr>
        </p:nvGraphicFramePr>
        <p:xfrm>
          <a:off x="7213600" y="3298697"/>
          <a:ext cx="13128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08000" imgH="241300" progId="Equation.3">
                  <p:embed/>
                </p:oleObj>
              </mc:Choice>
              <mc:Fallback>
                <p:oleObj name="公式" r:id="rId6" imgW="508000" imgH="24130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44FFC930-D4D9-412A-A6E3-FC0ABEA42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3298697"/>
                        <a:ext cx="13128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>
            <a:extLst>
              <a:ext uri="{FF2B5EF4-FFF2-40B4-BE49-F238E27FC236}">
                <a16:creationId xmlns:a16="http://schemas.microsoft.com/office/drawing/2014/main" id="{62DF3332-4BD9-4AF4-9B4A-7225C05DB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282032"/>
              </p:ext>
            </p:extLst>
          </p:nvPr>
        </p:nvGraphicFramePr>
        <p:xfrm>
          <a:off x="6096000" y="4665534"/>
          <a:ext cx="17922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50531" imgH="431613" progId="Equation.3">
                  <p:embed/>
                </p:oleObj>
              </mc:Choice>
              <mc:Fallback>
                <p:oleObj name="公式" r:id="rId8" imgW="850531" imgH="431613" progId="Equation.3">
                  <p:embed/>
                  <p:pic>
                    <p:nvPicPr>
                      <p:cNvPr id="33" name="Object 33">
                        <a:extLst>
                          <a:ext uri="{FF2B5EF4-FFF2-40B4-BE49-F238E27FC236}">
                            <a16:creationId xmlns:a16="http://schemas.microsoft.com/office/drawing/2014/main" id="{62DF3332-4BD9-4AF4-9B4A-7225C05DB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665534"/>
                        <a:ext cx="17922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5">
            <a:extLst>
              <a:ext uri="{FF2B5EF4-FFF2-40B4-BE49-F238E27FC236}">
                <a16:creationId xmlns:a16="http://schemas.microsoft.com/office/drawing/2014/main" id="{A108AF65-7054-434A-977B-4493D8E93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7" y="5610857"/>
            <a:ext cx="84248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Closed-loop  gain:  determined by resistor ratio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insensitive to </a:t>
            </a:r>
            <a:r>
              <a:rPr lang="en-US" altLang="zh-CN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, temperature</a:t>
            </a:r>
          </a:p>
        </p:txBody>
      </p:sp>
    </p:spTree>
    <p:extLst>
      <p:ext uri="{BB962C8B-B14F-4D97-AF65-F5344CB8AC3E}">
        <p14:creationId xmlns:p14="http://schemas.microsoft.com/office/powerpoint/2010/main" val="127714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69BF953-63F0-4A67-8C7E-0F6F6EC8EFBF}"/>
              </a:ext>
            </a:extLst>
          </p:cNvPr>
          <p:cNvSpPr txBox="1">
            <a:spLocks/>
          </p:cNvSpPr>
          <p:nvPr/>
        </p:nvSpPr>
        <p:spPr bwMode="auto">
          <a:xfrm>
            <a:off x="7711447" y="7024278"/>
            <a:ext cx="2225026" cy="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3591-EDB9-43A1-86FB-00F34C6059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C7BCDBE-FD66-4D7A-86FD-F5E58E9A2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2.2. Noninverting Amplifier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50B8E406-D900-404E-A939-255D95CB8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7" y="1395841"/>
            <a:ext cx="8782050" cy="104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Example: Determine the gain of the noninverting amplifier shown. 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97A039-8D94-4D44-851E-F563E2107D6B}"/>
              </a:ext>
            </a:extLst>
          </p:cNvPr>
          <p:cNvGrpSpPr/>
          <p:nvPr/>
        </p:nvGrpSpPr>
        <p:grpSpPr>
          <a:xfrm>
            <a:off x="159264" y="2543463"/>
            <a:ext cx="3714152" cy="2530474"/>
            <a:chOff x="990600" y="3505200"/>
            <a:chExt cx="2819400" cy="1920875"/>
          </a:xfrm>
        </p:grpSpPr>
        <p:graphicFrame>
          <p:nvGraphicFramePr>
            <p:cNvPr id="38" name="Object 10">
              <a:extLst>
                <a:ext uri="{FF2B5EF4-FFF2-40B4-BE49-F238E27FC236}">
                  <a16:creationId xmlns:a16="http://schemas.microsoft.com/office/drawing/2014/main" id="{38AB06AC-2406-4B60-82FA-2F3783F968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4495142"/>
                </p:ext>
              </p:extLst>
            </p:nvPr>
          </p:nvGraphicFramePr>
          <p:xfrm>
            <a:off x="990600" y="3505200"/>
            <a:ext cx="152400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14400" imgH="457200" progId="Equation.DSMT4">
                    <p:embed/>
                  </p:oleObj>
                </mc:Choice>
                <mc:Fallback>
                  <p:oleObj name="Equation" r:id="rId3" imgW="914400" imgH="457200" progId="Equation.DSMT4">
                    <p:embed/>
                    <p:pic>
                      <p:nvPicPr>
                        <p:cNvPr id="38" name="Object 10">
                          <a:extLst>
                            <a:ext uri="{FF2B5EF4-FFF2-40B4-BE49-F238E27FC236}">
                              <a16:creationId xmlns:a16="http://schemas.microsoft.com/office/drawing/2014/main" id="{38AB06AC-2406-4B60-82FA-2F3783F968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600" y="3505200"/>
                          <a:ext cx="1524000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7">
              <a:extLst>
                <a:ext uri="{FF2B5EF4-FFF2-40B4-BE49-F238E27FC236}">
                  <a16:creationId xmlns:a16="http://schemas.microsoft.com/office/drawing/2014/main" id="{76FFCCB4-4ADC-486E-84C6-7A74DF833F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3955746"/>
                </p:ext>
              </p:extLst>
            </p:nvPr>
          </p:nvGraphicFramePr>
          <p:xfrm>
            <a:off x="1600200" y="4267200"/>
            <a:ext cx="1312863" cy="655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87058" imgH="393529" progId="Equation.DSMT4">
                    <p:embed/>
                  </p:oleObj>
                </mc:Choice>
                <mc:Fallback>
                  <p:oleObj name="Equation" r:id="rId5" imgW="787058" imgH="393529" progId="Equation.DSMT4">
                    <p:embed/>
                    <p:pic>
                      <p:nvPicPr>
                        <p:cNvPr id="39" name="Object 17">
                          <a:extLst>
                            <a:ext uri="{FF2B5EF4-FFF2-40B4-BE49-F238E27FC236}">
                              <a16:creationId xmlns:a16="http://schemas.microsoft.com/office/drawing/2014/main" id="{76FFCCB4-4ADC-486E-84C6-7A74DF833F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4267200"/>
                          <a:ext cx="1312863" cy="655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id="{BAF22169-7D9A-4D92-9DC7-8BE08CF25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029200"/>
              <a:ext cx="2209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rgbClr val="0000FF"/>
                  </a:solidFill>
                </a:rPr>
                <a:t>= </a:t>
              </a:r>
              <a:r>
                <a:rPr lang="en-US" altLang="en-US" sz="2000">
                  <a:solidFill>
                    <a:srgbClr val="FF0000"/>
                  </a:solidFill>
                </a:rPr>
                <a:t>25.8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F59732-0914-4F17-B50F-C19968CF5B14}"/>
              </a:ext>
            </a:extLst>
          </p:cNvPr>
          <p:cNvGrpSpPr/>
          <p:nvPr/>
        </p:nvGrpSpPr>
        <p:grpSpPr>
          <a:xfrm>
            <a:off x="3116243" y="2306888"/>
            <a:ext cx="4950544" cy="2989008"/>
            <a:chOff x="3886200" y="3124200"/>
            <a:chExt cx="4038600" cy="2438400"/>
          </a:xfrm>
        </p:grpSpPr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4195E750-BC3B-404D-AB39-1EC71CA9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124200"/>
              <a:ext cx="4038600" cy="2438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44" name="Object 16">
              <a:extLst>
                <a:ext uri="{FF2B5EF4-FFF2-40B4-BE49-F238E27FC236}">
                  <a16:creationId xmlns:a16="http://schemas.microsoft.com/office/drawing/2014/main" id="{6BA55AA2-1F09-4962-81E3-95852E292D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8517484"/>
                </p:ext>
              </p:extLst>
            </p:nvPr>
          </p:nvGraphicFramePr>
          <p:xfrm>
            <a:off x="3962400" y="3124200"/>
            <a:ext cx="3657600" cy="2392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7" imgW="2386800" imgH="1560240" progId="CorelDRAW.Graphic.13">
                    <p:embed/>
                  </p:oleObj>
                </mc:Choice>
                <mc:Fallback>
                  <p:oleObj name="CorelDRAW" r:id="rId7" imgW="2386800" imgH="1560240" progId="CorelDRAW.Graphic.13">
                    <p:embed/>
                    <p:pic>
                      <p:nvPicPr>
                        <p:cNvPr id="44" name="Object 16">
                          <a:extLst>
                            <a:ext uri="{FF2B5EF4-FFF2-40B4-BE49-F238E27FC236}">
                              <a16:creationId xmlns:a16="http://schemas.microsoft.com/office/drawing/2014/main" id="{6BA55AA2-1F09-4962-81E3-95852E292D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3124200"/>
                          <a:ext cx="3657600" cy="2392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9005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69BF953-63F0-4A67-8C7E-0F6F6EC8EFBF}"/>
              </a:ext>
            </a:extLst>
          </p:cNvPr>
          <p:cNvSpPr txBox="1">
            <a:spLocks/>
          </p:cNvSpPr>
          <p:nvPr/>
        </p:nvSpPr>
        <p:spPr bwMode="auto">
          <a:xfrm>
            <a:off x="7711447" y="7024278"/>
            <a:ext cx="2225026" cy="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3591-EDB9-43A1-86FB-00F34C6059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C7BCDBE-FD66-4D7A-86FD-F5E58E9A2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2.2. Noninverting Amplifier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50B8E406-D900-404E-A939-255D95CB8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35" y="1378617"/>
            <a:ext cx="8117179" cy="185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special case of the inverting amplifier is when R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=0 and R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∞.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Voltage Follower (unity gain buffer with a gain of 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21CEE6-F382-44BB-9BFD-A720A47FF7B2}"/>
              </a:ext>
            </a:extLst>
          </p:cNvPr>
          <p:cNvGrpSpPr/>
          <p:nvPr/>
        </p:nvGrpSpPr>
        <p:grpSpPr>
          <a:xfrm>
            <a:off x="199735" y="2688465"/>
            <a:ext cx="3668713" cy="1376065"/>
            <a:chOff x="2697350" y="2480837"/>
            <a:chExt cx="3668713" cy="1376065"/>
          </a:xfrm>
        </p:grpSpPr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0F9AD8DF-2BC7-4844-8C5C-87E9A75B6E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64150" y="2861837"/>
              <a:ext cx="1066800" cy="91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GB" altLang="en-US" sz="24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D9C1EB82-FBCA-4030-B979-DF65CA1D2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4450" y="3045987"/>
              <a:ext cx="21590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1D1C3E9F-F403-48A2-8FF8-D87B499E9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8400" y="3319037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53229413-1A67-43B0-AAE4-7C1BE533E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0750" y="3623837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555A562E-C3E8-4978-9E20-83A4FB83F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350" y="3341262"/>
              <a:ext cx="35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+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515F5150-5A0C-4AC8-8BBC-3A78E419F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350" y="2785637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–</a:t>
              </a: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C687C57D-3A76-430B-A68E-870974D4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350" y="2861837"/>
              <a:ext cx="5549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r>
                <a:rPr lang="en-US" altLang="en-US" sz="2400" baseline="-25000" dirty="0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endParaRPr lang="en-US" altLang="en-US" sz="2400" dirty="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F53D3012-3CAC-4582-A393-67FCD5D44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7350" y="3395237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r>
                <a:rPr lang="en-US" altLang="en-US" sz="2400" baseline="-25000" dirty="0">
                  <a:solidFill>
                    <a:srgbClr val="000000"/>
                  </a:solidFill>
                  <a:latin typeface="Times" panose="02020603050405020304" pitchFamily="18" charset="0"/>
                </a:rPr>
                <a:t>P</a:t>
              </a:r>
              <a:endParaRPr lang="en-US" altLang="en-US" sz="2400" dirty="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80542C46-BC30-4290-B0DA-14E55D656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0550" y="3090437"/>
              <a:ext cx="9255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r>
                <a:rPr lang="en-US" altLang="en-US" sz="24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output</a:t>
              </a:r>
              <a:endParaRPr lang="en-US" altLang="en-US" sz="24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73732DDC-86B6-4091-AC2B-087F7FE8A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7150" y="2480837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C03E622F-7418-44CA-8208-C071013EB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1750" y="2480837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36785658-F2E5-42AA-81FD-EEEE40A70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750" y="2480837"/>
              <a:ext cx="11113" cy="554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17">
            <a:extLst>
              <a:ext uri="{FF2B5EF4-FFF2-40B4-BE49-F238E27FC236}">
                <a16:creationId xmlns:a16="http://schemas.microsoft.com/office/drawing/2014/main" id="{7D80144D-CD4F-43DE-A620-72BCF0B2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908" y="2391409"/>
            <a:ext cx="205740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(V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P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–V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N 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)=V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o</a:t>
            </a:r>
            <a:endParaRPr lang="en-US" altLang="en-US" sz="1800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but 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o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 = 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endParaRPr lang="en-US" altLang="en-US" sz="1800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so </a:t>
            </a: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(V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P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–V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o 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)=V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o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P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=V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o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 + </a:t>
            </a:r>
            <a:r>
              <a:rPr lang="en-US" altLang="en-US" sz="1800" dirty="0" err="1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800" dirty="0" err="1">
                <a:solidFill>
                  <a:srgbClr val="000000"/>
                </a:solidFill>
                <a:latin typeface="Times" panose="02020603050405020304" pitchFamily="18" charset="0"/>
              </a:rPr>
              <a:t>V</a:t>
            </a:r>
            <a:r>
              <a:rPr lang="en-US" altLang="en-US" sz="1800" baseline="-25000" dirty="0" err="1">
                <a:solidFill>
                  <a:srgbClr val="000000"/>
                </a:solidFill>
                <a:latin typeface="Times" panose="02020603050405020304" pitchFamily="18" charset="0"/>
              </a:rPr>
              <a:t>o</a:t>
            </a:r>
            <a:endParaRPr lang="en-US" altLang="en-US" sz="1800" baseline="-25000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P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=(1 + </a:t>
            </a: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A)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o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But </a:t>
            </a: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 is huge (10</a:t>
            </a:r>
            <a:r>
              <a:rPr lang="en-US" altLang="en-US" sz="18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 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(1 + </a:t>
            </a: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A) 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P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=V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o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2880D352-30A2-4999-80A1-B52F9F62E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44" y="5958371"/>
            <a:ext cx="83951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A voltage follower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delicate investigation system from a demanding measurement system.</a:t>
            </a:r>
          </a:p>
        </p:txBody>
      </p:sp>
    </p:spTree>
    <p:extLst>
      <p:ext uri="{BB962C8B-B14F-4D97-AF65-F5344CB8AC3E}">
        <p14:creationId xmlns:p14="http://schemas.microsoft.com/office/powerpoint/2010/main" val="373385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69BF953-63F0-4A67-8C7E-0F6F6EC8EFBF}"/>
              </a:ext>
            </a:extLst>
          </p:cNvPr>
          <p:cNvSpPr txBox="1">
            <a:spLocks/>
          </p:cNvSpPr>
          <p:nvPr/>
        </p:nvSpPr>
        <p:spPr bwMode="auto">
          <a:xfrm>
            <a:off x="7711447" y="7024278"/>
            <a:ext cx="2225026" cy="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3591-EDB9-43A1-86FB-00F34C6059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C7BCDBE-FD66-4D7A-86FD-F5E58E9A2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2.3. Inverting Amplifier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50B8E406-D900-404E-A939-255D95CB8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8" y="1379033"/>
            <a:ext cx="8358522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inverting amplifier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configuration in which the noninverting input is grounded and the signal is applied through a resistor to the inverting input.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EF677425-3F3A-4FD6-94DA-37C89C11F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8" y="2886587"/>
            <a:ext cx="8358522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 forces the inputs to be nearly identical; hence the inverting input is very close to 0 V. The closed-loop gain of the inverting amplifier is</a:t>
            </a:r>
          </a:p>
        </p:txBody>
      </p:sp>
      <p:graphicFrame>
        <p:nvGraphicFramePr>
          <p:cNvPr id="30" name="Object 10">
            <a:extLst>
              <a:ext uri="{FF2B5EF4-FFF2-40B4-BE49-F238E27FC236}">
                <a16:creationId xmlns:a16="http://schemas.microsoft.com/office/drawing/2014/main" id="{F6FA9EAE-DFDC-4067-9126-793EC209C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461920"/>
              </p:ext>
            </p:extLst>
          </p:nvPr>
        </p:nvGraphicFramePr>
        <p:xfrm>
          <a:off x="1062407" y="4471528"/>
          <a:ext cx="1912546" cy="112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4" imgH="457002" progId="Equation.DSMT4">
                  <p:embed/>
                </p:oleObj>
              </mc:Choice>
              <mc:Fallback>
                <p:oleObj name="Equation" r:id="rId3" imgW="774364" imgH="457002" progId="Equation.DSMT4">
                  <p:embed/>
                  <p:pic>
                    <p:nvPicPr>
                      <p:cNvPr id="30" name="Object 10">
                        <a:extLst>
                          <a:ext uri="{FF2B5EF4-FFF2-40B4-BE49-F238E27FC236}">
                            <a16:creationId xmlns:a16="http://schemas.microsoft.com/office/drawing/2014/main" id="{F6FA9EAE-DFDC-4067-9126-793EC209C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407" y="4471528"/>
                        <a:ext cx="1912546" cy="1129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23E33DE1-2903-49B4-BE7F-A743D33BFDCA}"/>
              </a:ext>
            </a:extLst>
          </p:cNvPr>
          <p:cNvGrpSpPr/>
          <p:nvPr/>
        </p:nvGrpSpPr>
        <p:grpSpPr>
          <a:xfrm>
            <a:off x="3855026" y="3981057"/>
            <a:ext cx="4038600" cy="2438400"/>
            <a:chOff x="4419600" y="2565400"/>
            <a:chExt cx="4038600" cy="2438400"/>
          </a:xfrm>
        </p:grpSpPr>
        <p:sp>
          <p:nvSpPr>
            <p:cNvPr id="37" name="Rectangle 7">
              <a:extLst>
                <a:ext uri="{FF2B5EF4-FFF2-40B4-BE49-F238E27FC236}">
                  <a16:creationId xmlns:a16="http://schemas.microsoft.com/office/drawing/2014/main" id="{7CC514FB-10FD-41C5-8B2F-3109AA406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565400"/>
              <a:ext cx="4038600" cy="2438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" name="Object 11">
              <a:extLst>
                <a:ext uri="{FF2B5EF4-FFF2-40B4-BE49-F238E27FC236}">
                  <a16:creationId xmlns:a16="http://schemas.microsoft.com/office/drawing/2014/main" id="{D9E2B7DD-C2DB-4A7C-8D3B-237546F8CF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745970"/>
                </p:ext>
              </p:extLst>
            </p:nvPr>
          </p:nvGraphicFramePr>
          <p:xfrm>
            <a:off x="4572000" y="2641600"/>
            <a:ext cx="3581400" cy="225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5" imgW="2282400" imgH="1437840" progId="CorelDRAW.Graphic.13">
                    <p:embed/>
                  </p:oleObj>
                </mc:Choice>
                <mc:Fallback>
                  <p:oleObj name="CorelDRAW" r:id="rId5" imgW="2282400" imgH="1437840" progId="CorelDRAW.Graphic.13">
                    <p:embed/>
                    <p:pic>
                      <p:nvPicPr>
                        <p:cNvPr id="38" name="Object 11">
                          <a:extLst>
                            <a:ext uri="{FF2B5EF4-FFF2-40B4-BE49-F238E27FC236}">
                              <a16:creationId xmlns:a16="http://schemas.microsoft.com/office/drawing/2014/main" id="{D9E2B7DD-C2DB-4A7C-8D3B-237546F8CF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641600"/>
                          <a:ext cx="3581400" cy="225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2">
            <a:extLst>
              <a:ext uri="{FF2B5EF4-FFF2-40B4-BE49-F238E27FC236}">
                <a16:creationId xmlns:a16="http://schemas.microsoft.com/office/drawing/2014/main" id="{E0071FEC-81E5-42E1-884A-40667A0C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19" y="5962257"/>
            <a:ext cx="1905000" cy="4572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0 V (virtual ground)</a:t>
            </a:r>
          </a:p>
        </p:txBody>
      </p:sp>
    </p:spTree>
    <p:extLst>
      <p:ext uri="{BB962C8B-B14F-4D97-AF65-F5344CB8AC3E}">
        <p14:creationId xmlns:p14="http://schemas.microsoft.com/office/powerpoint/2010/main" val="2145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69BF953-63F0-4A67-8C7E-0F6F6EC8EFBF}"/>
              </a:ext>
            </a:extLst>
          </p:cNvPr>
          <p:cNvSpPr txBox="1">
            <a:spLocks/>
          </p:cNvSpPr>
          <p:nvPr/>
        </p:nvSpPr>
        <p:spPr bwMode="auto">
          <a:xfrm>
            <a:off x="6262589" y="7061224"/>
            <a:ext cx="2225026" cy="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3591-EDB9-43A1-86FB-00F34C6059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C7BCDBE-FD66-4D7A-86FD-F5E58E9A2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2.3. Inverting Amplifier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B405D4B-72D2-48BF-86C4-B09464416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333494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D588ABD1-A3BA-4DB7-9496-BC93D631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79" y="1748761"/>
            <a:ext cx="4176713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8C796BE2-A46D-4930-8DE7-CE5A1D758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42429"/>
              </p:ext>
            </p:extLst>
          </p:nvPr>
        </p:nvGraphicFramePr>
        <p:xfrm>
          <a:off x="5078942" y="1711591"/>
          <a:ext cx="2405063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54100" imgH="1562100" progId="Equation.3">
                  <p:embed/>
                </p:oleObj>
              </mc:Choice>
              <mc:Fallback>
                <p:oleObj name="公式" r:id="rId4" imgW="1054100" imgH="1562100" progId="Equation.3">
                  <p:embed/>
                  <p:pic>
                    <p:nvPicPr>
                      <p:cNvPr id="20" name="Object 10">
                        <a:extLst>
                          <a:ext uri="{FF2B5EF4-FFF2-40B4-BE49-F238E27FC236}">
                            <a16:creationId xmlns:a16="http://schemas.microsoft.com/office/drawing/2014/main" id="{8C796BE2-A46D-4930-8DE7-CE5A1D758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942" y="1711591"/>
                        <a:ext cx="2405063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7">
            <a:extLst>
              <a:ext uri="{FF2B5EF4-FFF2-40B4-BE49-F238E27FC236}">
                <a16:creationId xmlns:a16="http://schemas.microsoft.com/office/drawing/2014/main" id="{0347935D-ED84-4C6B-B2DE-B32CE23A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42" y="214792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C08441-E983-47B0-955C-2E6CBB2EF279}"/>
              </a:ext>
            </a:extLst>
          </p:cNvPr>
          <p:cNvGrpSpPr>
            <a:grpSpLocks/>
          </p:cNvGrpSpPr>
          <p:nvPr/>
        </p:nvGrpSpPr>
        <p:grpSpPr bwMode="auto">
          <a:xfrm>
            <a:off x="3790950" y="4708910"/>
            <a:ext cx="4032250" cy="1081088"/>
            <a:chOff x="2835" y="3566"/>
            <a:chExt cx="2540" cy="681"/>
          </a:xfrm>
        </p:grpSpPr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65E68B5E-093E-4735-B765-1FD9EF4FA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3612"/>
              <a:ext cx="2404" cy="601"/>
              <a:chOff x="2971" y="3249"/>
              <a:chExt cx="2404" cy="601"/>
            </a:xfrm>
          </p:grpSpPr>
          <p:graphicFrame>
            <p:nvGraphicFramePr>
              <p:cNvPr id="27" name="Object 11">
                <a:extLst>
                  <a:ext uri="{FF2B5EF4-FFF2-40B4-BE49-F238E27FC236}">
                    <a16:creationId xmlns:a16="http://schemas.microsoft.com/office/drawing/2014/main" id="{DD942A9E-199B-45D0-ACFD-6D9EFA46E0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6252668"/>
                  </p:ext>
                </p:extLst>
              </p:nvPr>
            </p:nvGraphicFramePr>
            <p:xfrm>
              <a:off x="4014" y="3249"/>
              <a:ext cx="1361" cy="6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977900" imgH="431800" progId="Equation.3">
                      <p:embed/>
                    </p:oleObj>
                  </mc:Choice>
                  <mc:Fallback>
                    <p:oleObj name="公式" r:id="rId6" imgW="977900" imgH="431800" progId="Equation.3">
                      <p:embed/>
                      <p:pic>
                        <p:nvPicPr>
                          <p:cNvPr id="27" name="Object 11">
                            <a:extLst>
                              <a:ext uri="{FF2B5EF4-FFF2-40B4-BE49-F238E27FC236}">
                                <a16:creationId xmlns:a16="http://schemas.microsoft.com/office/drawing/2014/main" id="{DD942A9E-199B-45D0-ACFD-6D9EFA46E0F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4" y="3249"/>
                            <a:ext cx="1361" cy="6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Line 12">
                <a:extLst>
                  <a:ext uri="{FF2B5EF4-FFF2-40B4-BE49-F238E27FC236}">
                    <a16:creationId xmlns:a16="http://schemas.microsoft.com/office/drawing/2014/main" id="{CF0A3DF0-3E34-4E08-B33A-1B1D61F52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3475"/>
                <a:ext cx="772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A9655B02-4A1D-46EF-8CCE-4AAAAFA4D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566"/>
              <a:ext cx="1724" cy="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5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C7BCDBE-FD66-4D7A-86FD-F5E58E9A2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2.3. Inverting Amplifier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46D4FA88-B184-46CA-A6DC-5DD218E4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44" name="Object 8">
            <a:extLst>
              <a:ext uri="{FF2B5EF4-FFF2-40B4-BE49-F238E27FC236}">
                <a16:creationId xmlns:a16="http://schemas.microsoft.com/office/drawing/2014/main" id="{49CBA96F-6440-4C47-AED8-DF53F8628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15110"/>
              </p:ext>
            </p:extLst>
          </p:nvPr>
        </p:nvGraphicFramePr>
        <p:xfrm>
          <a:off x="352558" y="1549262"/>
          <a:ext cx="3419475" cy="1777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5270908" imgH="3034097" progId="Word.Picture.8">
                  <p:embed/>
                </p:oleObj>
              </mc:Choice>
              <mc:Fallback>
                <p:oleObj name="图片" r:id="rId3" imgW="5270908" imgH="3034097" progId="Word.Picture.8">
                  <p:embed/>
                  <p:pic>
                    <p:nvPicPr>
                      <p:cNvPr id="44" name="Object 8">
                        <a:extLst>
                          <a:ext uri="{FF2B5EF4-FFF2-40B4-BE49-F238E27FC236}">
                            <a16:creationId xmlns:a16="http://schemas.microsoft.com/office/drawing/2014/main" id="{49CBA96F-6440-4C47-AED8-DF53F86289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340" t="25127" r="15775" b="12814"/>
                      <a:stretch>
                        <a:fillRect/>
                      </a:stretch>
                    </p:blipFill>
                    <p:spPr bwMode="auto">
                      <a:xfrm>
                        <a:off x="352558" y="1549262"/>
                        <a:ext cx="3419475" cy="1777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Picture 9">
            <a:extLst>
              <a:ext uri="{FF2B5EF4-FFF2-40B4-BE49-F238E27FC236}">
                <a16:creationId xmlns:a16="http://schemas.microsoft.com/office/drawing/2014/main" id="{793CDFFA-8B03-443A-B175-3DBE347E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75" y="1207243"/>
            <a:ext cx="3636962" cy="217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Object 11">
            <a:extLst>
              <a:ext uri="{FF2B5EF4-FFF2-40B4-BE49-F238E27FC236}">
                <a16:creationId xmlns:a16="http://schemas.microsoft.com/office/drawing/2014/main" id="{146D53BE-60B0-4D60-B252-47FC21AC4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318596"/>
              </p:ext>
            </p:extLst>
          </p:nvPr>
        </p:nvGraphicFramePr>
        <p:xfrm>
          <a:off x="782374" y="3507174"/>
          <a:ext cx="2151063" cy="80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55700" imgH="431800" progId="Equation.3">
                  <p:embed/>
                </p:oleObj>
              </mc:Choice>
              <mc:Fallback>
                <p:oleObj name="公式" r:id="rId6" imgW="1155700" imgH="431800" progId="Equation.3">
                  <p:embed/>
                  <p:pic>
                    <p:nvPicPr>
                      <p:cNvPr id="46" name="Object 11">
                        <a:extLst>
                          <a:ext uri="{FF2B5EF4-FFF2-40B4-BE49-F238E27FC236}">
                            <a16:creationId xmlns:a16="http://schemas.microsoft.com/office/drawing/2014/main" id="{146D53BE-60B0-4D60-B252-47FC21AC4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74" y="3507174"/>
                        <a:ext cx="2151063" cy="806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12">
            <a:extLst>
              <a:ext uri="{FF2B5EF4-FFF2-40B4-BE49-F238E27FC236}">
                <a16:creationId xmlns:a16="http://schemas.microsoft.com/office/drawing/2014/main" id="{FCF877DF-B3DD-4A61-A2C0-45A78F5E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2050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48" name="Object 16">
            <a:extLst>
              <a:ext uri="{FF2B5EF4-FFF2-40B4-BE49-F238E27FC236}">
                <a16:creationId xmlns:a16="http://schemas.microsoft.com/office/drawing/2014/main" id="{D6A45AD7-2412-479B-9D00-83C23AFEB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135556"/>
              </p:ext>
            </p:extLst>
          </p:nvPr>
        </p:nvGraphicFramePr>
        <p:xfrm>
          <a:off x="5324860" y="3531195"/>
          <a:ext cx="1873250" cy="82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77900" imgH="431800" progId="Equation.3">
                  <p:embed/>
                </p:oleObj>
              </mc:Choice>
              <mc:Fallback>
                <p:oleObj name="公式" r:id="rId8" imgW="977900" imgH="431800" progId="Equation.3">
                  <p:embed/>
                  <p:pic>
                    <p:nvPicPr>
                      <p:cNvPr id="48" name="Object 16">
                        <a:extLst>
                          <a:ext uri="{FF2B5EF4-FFF2-40B4-BE49-F238E27FC236}">
                            <a16:creationId xmlns:a16="http://schemas.microsoft.com/office/drawing/2014/main" id="{D6A45AD7-2412-479B-9D00-83C23AFEBBF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860" y="3531195"/>
                        <a:ext cx="1873250" cy="828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Oval 22">
            <a:extLst>
              <a:ext uri="{FF2B5EF4-FFF2-40B4-BE49-F238E27FC236}">
                <a16:creationId xmlns:a16="http://schemas.microsoft.com/office/drawing/2014/main" id="{DCE4AC4F-8BC6-4659-9CFA-FA217FDE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055" y="1820619"/>
            <a:ext cx="1295400" cy="1079500"/>
          </a:xfrm>
          <a:prstGeom prst="ellipse">
            <a:avLst/>
          </a:prstGeom>
          <a:noFill/>
          <a:ln w="19050">
            <a:solidFill>
              <a:srgbClr val="9900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" name="Text Box 21">
            <a:extLst>
              <a:ext uri="{FF2B5EF4-FFF2-40B4-BE49-F238E27FC236}">
                <a16:creationId xmlns:a16="http://schemas.microsoft.com/office/drawing/2014/main" id="{38D6061A-BEDC-40F2-B92C-EC611B5AD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36326"/>
            <a:ext cx="8793788" cy="159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adjust the closed-loop gain by changing the ratio of </a:t>
            </a:r>
            <a:r>
              <a:rPr lang="en-US" altLang="zh-CN" sz="2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1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1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make it arbitrarily large or small and with the desired accuracy depending on the accuracy of the resistors.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terminal 1 is a </a:t>
            </a:r>
            <a:r>
              <a:rPr lang="en-US" altLang="zh-CN" sz="2000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altLang="zh-CN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since terminal 2 is grounded</a:t>
            </a:r>
            <a:endParaRPr lang="en-US" altLang="zh-CN" sz="21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C7BCDBE-FD66-4D7A-86FD-F5E58E9A2E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sz="3733" dirty="0"/>
              <a:t>. </a:t>
            </a:r>
            <a:r>
              <a:rPr lang="en-US" altLang="ko-KR" dirty="0"/>
              <a:t>Inverting and Noninverting Amplifier </a:t>
            </a:r>
            <a:endParaRPr lang="ko-KR" alt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2.3. Inverting Amplifier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46D4FA88-B184-46CA-A6DC-5DD218E4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A3851437-340F-44E4-B11E-C367F35B0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7" y="1526370"/>
            <a:ext cx="8247062" cy="13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gain of the inverting amplifier shown. </a:t>
            </a:r>
          </a:p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</a:p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F184C3-0C34-46C7-B38F-051C25DE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509" y="2411556"/>
            <a:ext cx="40386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BF349238-88EF-40E5-B861-79374F441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23475"/>
              </p:ext>
            </p:extLst>
          </p:nvPr>
        </p:nvGraphicFramePr>
        <p:xfrm>
          <a:off x="1437409" y="3554556"/>
          <a:ext cx="11858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0891" imgH="393529" progId="Equation.DSMT4">
                  <p:embed/>
                </p:oleObj>
              </mc:Choice>
              <mc:Fallback>
                <p:oleObj name="Equation" r:id="rId3" imgW="710891" imgH="393529" progId="Equation.DSMT4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BF349238-88EF-40E5-B861-79374F441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409" y="3554556"/>
                        <a:ext cx="11858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>
            <a:extLst>
              <a:ext uri="{FF2B5EF4-FFF2-40B4-BE49-F238E27FC236}">
                <a16:creationId xmlns:a16="http://schemas.microsoft.com/office/drawing/2014/main" id="{B5412715-92FA-4BCD-AD30-A77043299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909" y="4316556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FF"/>
                </a:solidFill>
              </a:rPr>
              <a:t>= </a:t>
            </a: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>
                <a:solidFill>
                  <a:srgbClr val="FF0000"/>
                </a:solidFill>
              </a:rPr>
              <a:t>24.8</a:t>
            </a:r>
          </a:p>
        </p:txBody>
      </p:sp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7D217A41-2610-4B41-8A10-184A21DE1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025684"/>
              </p:ext>
            </p:extLst>
          </p:nvPr>
        </p:nvGraphicFramePr>
        <p:xfrm>
          <a:off x="3812309" y="2549669"/>
          <a:ext cx="3505200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2282400" imgH="1437840" progId="CorelDRAW.Graphic.13">
                  <p:embed/>
                </p:oleObj>
              </mc:Choice>
              <mc:Fallback>
                <p:oleObj name="CorelDRAW" r:id="rId5" imgW="2282400" imgH="1437840" progId="CorelDRAW.Graphic.13">
                  <p:embed/>
                  <p:pic>
                    <p:nvPicPr>
                      <p:cNvPr id="18" name="Object 14">
                        <a:extLst>
                          <a:ext uri="{FF2B5EF4-FFF2-40B4-BE49-F238E27FC236}">
                            <a16:creationId xmlns:a16="http://schemas.microsoft.com/office/drawing/2014/main" id="{7D217A41-2610-4B41-8A10-184A21DE1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309" y="2549669"/>
                        <a:ext cx="3505200" cy="220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A9D641F9-2C69-4A22-8776-92B6A0120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355389"/>
              </p:ext>
            </p:extLst>
          </p:nvPr>
        </p:nvGraphicFramePr>
        <p:xfrm>
          <a:off x="921472" y="2792556"/>
          <a:ext cx="12906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4" imgH="457002" progId="Equation.DSMT4">
                  <p:embed/>
                </p:oleObj>
              </mc:Choice>
              <mc:Fallback>
                <p:oleObj name="Equation" r:id="rId7" imgW="774364" imgH="457002" progId="Equation.DSMT4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A9D641F9-2C69-4A22-8776-92B6A0120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472" y="2792556"/>
                        <a:ext cx="12906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6">
            <a:extLst>
              <a:ext uri="{FF2B5EF4-FFF2-40B4-BE49-F238E27FC236}">
                <a16:creationId xmlns:a16="http://schemas.microsoft.com/office/drawing/2014/main" id="{5F1C53D9-ECEE-41AF-B26B-08692484D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5" y="5385737"/>
            <a:ext cx="5153025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minus sign indicates inversion.</a:t>
            </a:r>
          </a:p>
        </p:txBody>
      </p:sp>
    </p:spTree>
    <p:extLst>
      <p:ext uri="{BB962C8B-B14F-4D97-AF65-F5344CB8AC3E}">
        <p14:creationId xmlns:p14="http://schemas.microsoft.com/office/powerpoint/2010/main" val="23811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C07FFAC8-04F5-4BD2-A12C-90C55038F7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br>
              <a:rPr kumimoji="1" lang="en-US" sz="4000" dirty="0">
                <a:solidFill>
                  <a:srgbClr val="000000"/>
                </a:solidFill>
                <a:latin typeface="Sitka Text" panose="02000505000000020004" pitchFamily="2" charset="0"/>
                <a:ea typeface="Arial Unicode MS" pitchFamily="34" charset="-128"/>
                <a:cs typeface="Arial" panose="020B0604020202020204" pitchFamily="34" charset="0"/>
              </a:rPr>
            </a:br>
            <a:br>
              <a:rPr lang="en-US" altLang="ko-KR" sz="4000" dirty="0">
                <a:solidFill>
                  <a:prstClr val="black"/>
                </a:solidFill>
                <a:latin typeface="Sitka Text" panose="02000505000000020004" pitchFamily="2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172" name="TextBox 7">
            <a:extLst>
              <a:ext uri="{FF2B5EF4-FFF2-40B4-BE49-F238E27FC236}">
                <a16:creationId xmlns:a16="http://schemas.microsoft.com/office/drawing/2014/main" id="{DE18C447-0551-499C-A3AE-1A1C31FE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71" y="1130935"/>
            <a:ext cx="1142526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3.1. Summing &amp; Averaging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3.2. Scaling Adder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3.3. Subtracting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3.4 Practical Applications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>
              <a:latin typeface="Sitka Text" panose="02000505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b="1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63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69BF953-63F0-4A67-8C7E-0F6F6EC8EFBF}"/>
              </a:ext>
            </a:extLst>
          </p:cNvPr>
          <p:cNvSpPr txBox="1">
            <a:spLocks/>
          </p:cNvSpPr>
          <p:nvPr/>
        </p:nvSpPr>
        <p:spPr bwMode="auto">
          <a:xfrm>
            <a:off x="7711447" y="7024278"/>
            <a:ext cx="2225026" cy="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3591-EDB9-43A1-86FB-00F34C6059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3.1. </a:t>
            </a:r>
            <a:r>
              <a:rPr kumimoji="1" lang="en-US" altLang="ko-KR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Summing &amp; Averaging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A2D549-373A-49BC-B5A2-067D23664B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endParaRPr lang="ko-KR" altLang="en-US" dirty="0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7BE465A8-595C-46F2-940B-E76C62DF8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1618329"/>
            <a:ext cx="3168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en-US" sz="2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Summing </a:t>
            </a:r>
            <a:r>
              <a:rPr kumimoji="1" lang="en-US" altLang="zh-CN" sz="2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Amplifiers</a:t>
            </a:r>
          </a:p>
        </p:txBody>
      </p:sp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740751FF-EE31-4BC8-984F-DC923263A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31034"/>
              </p:ext>
            </p:extLst>
          </p:nvPr>
        </p:nvGraphicFramePr>
        <p:xfrm>
          <a:off x="3405187" y="1618329"/>
          <a:ext cx="30829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90700" imgH="228600" progId="Equation.3">
                  <p:embed/>
                </p:oleObj>
              </mc:Choice>
              <mc:Fallback>
                <p:oleObj r:id="rId3" imgW="1790700" imgH="228600" progId="Equation.3">
                  <p:embed/>
                  <p:pic>
                    <p:nvPicPr>
                      <p:cNvPr id="15" name="Object 17">
                        <a:extLst>
                          <a:ext uri="{FF2B5EF4-FFF2-40B4-BE49-F238E27FC236}">
                            <a16:creationId xmlns:a16="http://schemas.microsoft.com/office/drawing/2014/main" id="{740751FF-EE31-4BC8-984F-DC923263A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7" y="1618329"/>
                        <a:ext cx="30829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>
            <a:extLst>
              <a:ext uri="{FF2B5EF4-FFF2-40B4-BE49-F238E27FC236}">
                <a16:creationId xmlns:a16="http://schemas.microsoft.com/office/drawing/2014/main" id="{080CFEDE-F49B-4C5C-932B-90991EB2C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047403"/>
              </p:ext>
            </p:extLst>
          </p:nvPr>
        </p:nvGraphicFramePr>
        <p:xfrm>
          <a:off x="270885" y="2240210"/>
          <a:ext cx="4287837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43742" imgH="1657581" progId="MSPhotoEd.3">
                  <p:embed/>
                </p:oleObj>
              </mc:Choice>
              <mc:Fallback>
                <p:oleObj r:id="rId5" imgW="3343742" imgH="1657581" progId="MSPhotoEd.3">
                  <p:embed/>
                  <p:pic>
                    <p:nvPicPr>
                      <p:cNvPr id="20" name="Object 21">
                        <a:extLst>
                          <a:ext uri="{FF2B5EF4-FFF2-40B4-BE49-F238E27FC236}">
                            <a16:creationId xmlns:a16="http://schemas.microsoft.com/office/drawing/2014/main" id="{080CFEDE-F49B-4C5C-932B-90991EB2C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85" y="2240210"/>
                        <a:ext cx="4287837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6">
            <a:extLst>
              <a:ext uri="{FF2B5EF4-FFF2-40B4-BE49-F238E27FC236}">
                <a16:creationId xmlns:a16="http://schemas.microsoft.com/office/drawing/2014/main" id="{CB53C99F-569D-4E11-8DC3-77DE1A31E6AE}"/>
              </a:ext>
            </a:extLst>
          </p:cNvPr>
          <p:cNvGrpSpPr>
            <a:grpSpLocks/>
          </p:cNvGrpSpPr>
          <p:nvPr/>
        </p:nvGrpSpPr>
        <p:grpSpPr bwMode="auto">
          <a:xfrm>
            <a:off x="4736522" y="2384673"/>
            <a:ext cx="2651125" cy="1249362"/>
            <a:chOff x="3198" y="1525"/>
            <a:chExt cx="1670" cy="787"/>
          </a:xfrm>
        </p:grpSpPr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9A29011D-89F3-4C41-BE58-F68C9910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525"/>
              <a:ext cx="11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For node N</a:t>
              </a: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，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aphicFrame>
          <p:nvGraphicFramePr>
            <p:cNvPr id="23" name="Object 25">
              <a:extLst>
                <a:ext uri="{FF2B5EF4-FFF2-40B4-BE49-F238E27FC236}">
                  <a16:creationId xmlns:a16="http://schemas.microsoft.com/office/drawing/2014/main" id="{39D68738-9241-4D2A-A8D3-B782BE77C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2" y="1859"/>
            <a:ext cx="1426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396394" imgH="444307" progId="Equation.3">
                    <p:embed/>
                  </p:oleObj>
                </mc:Choice>
                <mc:Fallback>
                  <p:oleObj name="公式" r:id="rId7" imgW="1396394" imgH="444307" progId="Equation.3">
                    <p:embed/>
                    <p:pic>
                      <p:nvPicPr>
                        <p:cNvPr id="23" name="Object 25">
                          <a:extLst>
                            <a:ext uri="{FF2B5EF4-FFF2-40B4-BE49-F238E27FC236}">
                              <a16:creationId xmlns:a16="http://schemas.microsoft.com/office/drawing/2014/main" id="{39D68738-9241-4D2A-A8D3-B782BE77C8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1859"/>
                          <a:ext cx="1426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34">
            <a:extLst>
              <a:ext uri="{FF2B5EF4-FFF2-40B4-BE49-F238E27FC236}">
                <a16:creationId xmlns:a16="http://schemas.microsoft.com/office/drawing/2014/main" id="{2AD40ACE-85B2-4005-B3E2-36822A896E3E}"/>
              </a:ext>
            </a:extLst>
          </p:cNvPr>
          <p:cNvGrpSpPr>
            <a:grpSpLocks/>
          </p:cNvGrpSpPr>
          <p:nvPr/>
        </p:nvGrpSpPr>
        <p:grpSpPr bwMode="auto">
          <a:xfrm>
            <a:off x="4160260" y="4113460"/>
            <a:ext cx="4110037" cy="695325"/>
            <a:chOff x="2835" y="2614"/>
            <a:chExt cx="2589" cy="438"/>
          </a:xfrm>
        </p:grpSpPr>
        <p:sp>
          <p:nvSpPr>
            <p:cNvPr id="25" name="AutoShape 26">
              <a:extLst>
                <a:ext uri="{FF2B5EF4-FFF2-40B4-BE49-F238E27FC236}">
                  <a16:creationId xmlns:a16="http://schemas.microsoft.com/office/drawing/2014/main" id="{18B7BA5B-D581-45AE-8A2E-29B8058C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795"/>
              <a:ext cx="466" cy="82"/>
            </a:xfrm>
            <a:prstGeom prst="rightArrow">
              <a:avLst>
                <a:gd name="adj1" fmla="val 50000"/>
                <a:gd name="adj2" fmla="val 142073"/>
              </a:avLst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aphicFrame>
          <p:nvGraphicFramePr>
            <p:cNvPr id="26" name="Object 27">
              <a:extLst>
                <a:ext uri="{FF2B5EF4-FFF2-40B4-BE49-F238E27FC236}">
                  <a16:creationId xmlns:a16="http://schemas.microsoft.com/office/drawing/2014/main" id="{5242B0E7-7BBD-4532-9C1F-D549EC79D3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614"/>
            <a:ext cx="200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2082800" imgH="457200" progId="Equation.3">
                    <p:embed/>
                  </p:oleObj>
                </mc:Choice>
                <mc:Fallback>
                  <p:oleObj r:id="rId9" imgW="2082800" imgH="457200" progId="Equation.3">
                    <p:embed/>
                    <p:pic>
                      <p:nvPicPr>
                        <p:cNvPr id="26" name="Object 27">
                          <a:extLst>
                            <a:ext uri="{FF2B5EF4-FFF2-40B4-BE49-F238E27FC236}">
                              <a16:creationId xmlns:a16="http://schemas.microsoft.com/office/drawing/2014/main" id="{5242B0E7-7BBD-4532-9C1F-D549EC79D3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614"/>
                          <a:ext cx="200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9">
            <a:extLst>
              <a:ext uri="{FF2B5EF4-FFF2-40B4-BE49-F238E27FC236}">
                <a16:creationId xmlns:a16="http://schemas.microsoft.com/office/drawing/2014/main" id="{1175C45A-3752-4C6F-9504-A6B217308048}"/>
              </a:ext>
            </a:extLst>
          </p:cNvPr>
          <p:cNvGrpSpPr>
            <a:grpSpLocks/>
          </p:cNvGrpSpPr>
          <p:nvPr/>
        </p:nvGrpSpPr>
        <p:grpSpPr bwMode="auto">
          <a:xfrm>
            <a:off x="631248" y="4684363"/>
            <a:ext cx="1901825" cy="396875"/>
            <a:chOff x="275" y="3529"/>
            <a:chExt cx="1198" cy="250"/>
          </a:xfrm>
        </p:grpSpPr>
        <p:graphicFrame>
          <p:nvGraphicFramePr>
            <p:cNvPr id="28" name="Object 30">
              <a:extLst>
                <a:ext uri="{FF2B5EF4-FFF2-40B4-BE49-F238E27FC236}">
                  <a16:creationId xmlns:a16="http://schemas.microsoft.com/office/drawing/2014/main" id="{6052DD87-80B8-4710-9016-F23D9080CA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2" y="3553"/>
            <a:ext cx="79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787400" imgH="228600" progId="Equation.3">
                    <p:embed/>
                  </p:oleObj>
                </mc:Choice>
                <mc:Fallback>
                  <p:oleObj name="公式" r:id="rId11" imgW="787400" imgH="228600" progId="Equation.3">
                    <p:embed/>
                    <p:pic>
                      <p:nvPicPr>
                        <p:cNvPr id="28" name="Object 30">
                          <a:extLst>
                            <a:ext uri="{FF2B5EF4-FFF2-40B4-BE49-F238E27FC236}">
                              <a16:creationId xmlns:a16="http://schemas.microsoft.com/office/drawing/2014/main" id="{6052DD87-80B8-4710-9016-F23D9080CA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3553"/>
                          <a:ext cx="79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31">
              <a:extLst>
                <a:ext uri="{FF2B5EF4-FFF2-40B4-BE49-F238E27FC236}">
                  <a16:creationId xmlns:a16="http://schemas.microsoft.com/office/drawing/2014/main" id="{3B620309-419B-44E2-9009-CB2507575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" y="3529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Let</a:t>
              </a:r>
            </a:p>
          </p:txBody>
        </p:sp>
      </p:grpSp>
      <p:grpSp>
        <p:nvGrpSpPr>
          <p:cNvPr id="30" name="Group 35">
            <a:extLst>
              <a:ext uri="{FF2B5EF4-FFF2-40B4-BE49-F238E27FC236}">
                <a16:creationId xmlns:a16="http://schemas.microsoft.com/office/drawing/2014/main" id="{6853D7F5-9882-4A90-AC95-6DDFA86F6518}"/>
              </a:ext>
            </a:extLst>
          </p:cNvPr>
          <p:cNvGrpSpPr>
            <a:grpSpLocks/>
          </p:cNvGrpSpPr>
          <p:nvPr/>
        </p:nvGrpSpPr>
        <p:grpSpPr bwMode="auto">
          <a:xfrm>
            <a:off x="526473" y="5187601"/>
            <a:ext cx="3035300" cy="695325"/>
            <a:chOff x="445" y="3612"/>
            <a:chExt cx="1866" cy="438"/>
          </a:xfrm>
        </p:grpSpPr>
        <p:graphicFrame>
          <p:nvGraphicFramePr>
            <p:cNvPr id="31" name="Object 28">
              <a:extLst>
                <a:ext uri="{FF2B5EF4-FFF2-40B4-BE49-F238E27FC236}">
                  <a16:creationId xmlns:a16="http://schemas.microsoft.com/office/drawing/2014/main" id="{DF4DE38A-2170-46AD-BF73-5D4834D73E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0" y="3612"/>
            <a:ext cx="1511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574800" imgH="457200" progId="Equation.3">
                    <p:embed/>
                  </p:oleObj>
                </mc:Choice>
                <mc:Fallback>
                  <p:oleObj name="公式" r:id="rId13" imgW="1574800" imgH="457200" progId="Equation.3">
                    <p:embed/>
                    <p:pic>
                      <p:nvPicPr>
                        <p:cNvPr id="31" name="Object 28">
                          <a:extLst>
                            <a:ext uri="{FF2B5EF4-FFF2-40B4-BE49-F238E27FC236}">
                              <a16:creationId xmlns:a16="http://schemas.microsoft.com/office/drawing/2014/main" id="{DF4DE38A-2170-46AD-BF73-5D4834D73E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3612"/>
                          <a:ext cx="1511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15143BF2-B4B4-4A80-9E72-E8438007B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" y="3846"/>
              <a:ext cx="28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3" name="Object 33">
            <a:extLst>
              <a:ext uri="{FF2B5EF4-FFF2-40B4-BE49-F238E27FC236}">
                <a16:creationId xmlns:a16="http://schemas.microsoft.com/office/drawing/2014/main" id="{D2E496DE-CEC5-46C4-82E9-1FAE85BD8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0712"/>
              </p:ext>
            </p:extLst>
          </p:nvPr>
        </p:nvGraphicFramePr>
        <p:xfrm>
          <a:off x="3677264" y="5228457"/>
          <a:ext cx="3832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916868" imgH="253890" progId="Equation.3">
                  <p:embed/>
                </p:oleObj>
              </mc:Choice>
              <mc:Fallback>
                <p:oleObj name="公式" r:id="rId15" imgW="1916868" imgH="253890" progId="Equation.3">
                  <p:embed/>
                  <p:pic>
                    <p:nvPicPr>
                      <p:cNvPr id="33" name="Object 33">
                        <a:extLst>
                          <a:ext uri="{FF2B5EF4-FFF2-40B4-BE49-F238E27FC236}">
                            <a16:creationId xmlns:a16="http://schemas.microsoft.com/office/drawing/2014/main" id="{D2E496DE-CEC5-46C4-82E9-1FAE85BD8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264" y="5228457"/>
                        <a:ext cx="3832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4">
            <a:extLst>
              <a:ext uri="{FF2B5EF4-FFF2-40B4-BE49-F238E27FC236}">
                <a16:creationId xmlns:a16="http://schemas.microsoft.com/office/drawing/2014/main" id="{42DD7E53-7408-414A-82AA-403410F0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55" y="5999929"/>
            <a:ext cx="44796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1/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3 =&gt;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Averaging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6" name="Text Box 24">
            <a:extLst>
              <a:ext uri="{FF2B5EF4-FFF2-40B4-BE49-F238E27FC236}">
                <a16:creationId xmlns:a16="http://schemas.microsoft.com/office/drawing/2014/main" id="{B65F84BC-8104-43BD-A767-0581F0B3D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077" y="5942259"/>
            <a:ext cx="1757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Summing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2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3.1. </a:t>
            </a:r>
            <a:r>
              <a:rPr kumimoji="1" lang="en-US" altLang="ko-KR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Summing &amp; Averaging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A2D549-373A-49BC-B5A2-067D23664B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endParaRPr lang="ko-KR" altLang="en-US" dirty="0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7BE465A8-595C-46F2-940B-E76C62DF8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0" y="3790700"/>
            <a:ext cx="8482879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fontAlgn="base">
              <a:lnSpc>
                <a:spcPct val="13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Example: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Assume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10 kW and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3.3 kW?</a:t>
            </a:r>
          </a:p>
          <a:p>
            <a:pPr marL="342900" indent="-342900" fontAlgn="base">
              <a:lnSpc>
                <a:spcPct val="13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Solution: 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CN" sz="2200" b="1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CN" sz="2200" b="1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1009705-3B3F-4E1B-A18F-07E43B7F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781" y="4514457"/>
            <a:ext cx="37338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C4F641BD-36FB-4924-9A0F-4DF7FB46B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90" y="4784819"/>
            <a:ext cx="3962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>
                <a:solidFill>
                  <a:srgbClr val="0000FF"/>
                </a:solidFill>
              </a:rPr>
              <a:t>V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OUT</a:t>
            </a:r>
            <a:r>
              <a:rPr lang="en-US" altLang="en-US" sz="2000" dirty="0">
                <a:solidFill>
                  <a:srgbClr val="0000FF"/>
                </a:solidFill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⅓</a:t>
            </a:r>
            <a:r>
              <a:rPr lang="en-US" altLang="en-US" sz="2000" dirty="0">
                <a:solidFill>
                  <a:srgbClr val="0000FF"/>
                </a:solidFill>
              </a:rPr>
              <a:t>(</a:t>
            </a:r>
            <a:r>
              <a:rPr lang="en-US" altLang="en-US" sz="2000" i="1" dirty="0">
                <a:solidFill>
                  <a:srgbClr val="0000FF"/>
                </a:solidFill>
              </a:rPr>
              <a:t>V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IN1</a:t>
            </a:r>
            <a:r>
              <a:rPr lang="en-US" altLang="en-US" sz="2000" dirty="0">
                <a:solidFill>
                  <a:srgbClr val="0000FF"/>
                </a:solidFill>
              </a:rPr>
              <a:t> + </a:t>
            </a:r>
            <a:r>
              <a:rPr lang="en-US" altLang="en-US" sz="2000" i="1" dirty="0">
                <a:solidFill>
                  <a:srgbClr val="0000FF"/>
                </a:solidFill>
              </a:rPr>
              <a:t>V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IN2</a:t>
            </a:r>
            <a:r>
              <a:rPr lang="en-US" altLang="en-US" sz="2000" dirty="0">
                <a:solidFill>
                  <a:srgbClr val="0000FF"/>
                </a:solidFill>
              </a:rPr>
              <a:t> + </a:t>
            </a:r>
            <a:r>
              <a:rPr lang="en-US" altLang="en-US" sz="2000" i="1" dirty="0">
                <a:solidFill>
                  <a:srgbClr val="0000FF"/>
                </a:solidFill>
              </a:rPr>
              <a:t>V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IN3</a:t>
            </a:r>
            <a:r>
              <a:rPr lang="en-US" altLang="en-US" sz="200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         = </a:t>
            </a:r>
            <a:r>
              <a:rPr lang="en-US" altLang="en-US" sz="2000" dirty="0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</a:rPr>
              <a:t>⅓(+5.0 V </a:t>
            </a:r>
            <a:r>
              <a:rPr lang="en-US" altLang="en-US" sz="2000" dirty="0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</a:rPr>
              <a:t> 3.5 V + 4.2 V)</a:t>
            </a:r>
          </a:p>
        </p:txBody>
      </p:sp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2F9A29DD-E6F4-42BA-9EFC-B6264F097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16739"/>
              </p:ext>
            </p:extLst>
          </p:nvPr>
        </p:nvGraphicFramePr>
        <p:xfrm>
          <a:off x="4608981" y="4666857"/>
          <a:ext cx="359092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53120" imgH="1308600" progId="CorelDRAW.Graphic.13">
                  <p:embed/>
                </p:oleObj>
              </mc:Choice>
              <mc:Fallback>
                <p:oleObj name="CorelDRAW" r:id="rId3" imgW="2553120" imgH="1308600" progId="CorelDRAW.Graphic.13">
                  <p:embed/>
                  <p:pic>
                    <p:nvPicPr>
                      <p:cNvPr id="16" name="Object 9">
                        <a:extLst>
                          <a:ext uri="{FF2B5EF4-FFF2-40B4-BE49-F238E27FC236}">
                            <a16:creationId xmlns:a16="http://schemas.microsoft.com/office/drawing/2014/main" id="{2F9A29DD-E6F4-42BA-9EFC-B6264F097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981" y="4666857"/>
                        <a:ext cx="3590925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>
            <a:extLst>
              <a:ext uri="{FF2B5EF4-FFF2-40B4-BE49-F238E27FC236}">
                <a16:creationId xmlns:a16="http://schemas.microsoft.com/office/drawing/2014/main" id="{3E48767A-D340-4A9A-9B8E-55340DB4A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240" y="5740493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=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solidFill>
                  <a:srgbClr val="FF0000"/>
                </a:solidFill>
              </a:rPr>
              <a:t>1.9 V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F0A863E-3565-4E94-A83A-AC3394E3E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48" y="1404428"/>
            <a:ext cx="7956550" cy="242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fontAlgn="base">
              <a:lnSpc>
                <a:spcPct val="13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Example: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if the input voltages are +5.0 V, -3.5 V and +4.2 V and all resistors = 10 kW?</a:t>
            </a:r>
          </a:p>
          <a:p>
            <a:pPr marL="342900" indent="-342900" fontAlgn="base">
              <a:lnSpc>
                <a:spcPct val="13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Solution: 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CN" sz="2200" b="1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CN" sz="2200" b="1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720566D-B31B-4AB1-8D09-BBCF9135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237" y="2312294"/>
            <a:ext cx="373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>
                <a:solidFill>
                  <a:srgbClr val="0000FF"/>
                </a:solidFill>
              </a:rPr>
              <a:t>V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OUT</a:t>
            </a:r>
            <a:r>
              <a:rPr lang="en-US" altLang="en-US" sz="2000" dirty="0">
                <a:solidFill>
                  <a:srgbClr val="0000FF"/>
                </a:solidFill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</a:rPr>
              <a:t>(</a:t>
            </a:r>
            <a:r>
              <a:rPr lang="en-US" altLang="en-US" sz="2000" i="1" dirty="0">
                <a:solidFill>
                  <a:srgbClr val="0000FF"/>
                </a:solidFill>
              </a:rPr>
              <a:t>V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IN1</a:t>
            </a:r>
            <a:r>
              <a:rPr lang="en-US" altLang="en-US" sz="2000" dirty="0">
                <a:solidFill>
                  <a:srgbClr val="0000FF"/>
                </a:solidFill>
              </a:rPr>
              <a:t> + </a:t>
            </a:r>
            <a:r>
              <a:rPr lang="en-US" altLang="en-US" sz="2000" i="1" dirty="0">
                <a:solidFill>
                  <a:srgbClr val="0000FF"/>
                </a:solidFill>
              </a:rPr>
              <a:t>V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IN2</a:t>
            </a:r>
            <a:r>
              <a:rPr lang="en-US" altLang="en-US" sz="2000" dirty="0">
                <a:solidFill>
                  <a:srgbClr val="0000FF"/>
                </a:solidFill>
              </a:rPr>
              <a:t> + </a:t>
            </a:r>
            <a:r>
              <a:rPr lang="en-US" altLang="en-US" sz="2000" i="1" dirty="0">
                <a:solidFill>
                  <a:srgbClr val="0000FF"/>
                </a:solidFill>
              </a:rPr>
              <a:t>V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IN3</a:t>
            </a:r>
            <a:r>
              <a:rPr lang="en-US" altLang="en-US" sz="200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         = </a:t>
            </a:r>
            <a:r>
              <a:rPr lang="en-US" altLang="en-US" sz="2000" dirty="0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</a:rPr>
              <a:t>(+5.0 V </a:t>
            </a:r>
            <a:r>
              <a:rPr lang="en-US" altLang="en-US" sz="2000" dirty="0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</a:rPr>
              <a:t> 3.5 V + 4.2 V)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ABE58809-31AD-4428-BF46-A0624E2A7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562" y="3204886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=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solidFill>
                  <a:srgbClr val="FF0000"/>
                </a:solidFill>
              </a:rPr>
              <a:t>5.7 V</a:t>
            </a:r>
          </a:p>
        </p:txBody>
      </p:sp>
    </p:spTree>
    <p:extLst>
      <p:ext uri="{BB962C8B-B14F-4D97-AF65-F5344CB8AC3E}">
        <p14:creationId xmlns:p14="http://schemas.microsoft.com/office/powerpoint/2010/main" val="34242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0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C07FFAC8-04F5-4BD2-A12C-90C55038F7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sp>
        <p:nvSpPr>
          <p:cNvPr id="7172" name="TextBox 7">
            <a:extLst>
              <a:ext uri="{FF2B5EF4-FFF2-40B4-BE49-F238E27FC236}">
                <a16:creationId xmlns:a16="http://schemas.microsoft.com/office/drawing/2014/main" id="{DE18C447-0551-499C-A3AE-1A1C31FE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71" y="1130935"/>
            <a:ext cx="11425269" cy="78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1.1. Ideal Op-Amp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1.2. Practical Op-Amp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1.3. Block Diagram of an Op-Amp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1.4. Signal Modes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1.5. Parameters</a:t>
            </a:r>
          </a:p>
          <a:p>
            <a:pPr marL="0" indent="0">
              <a:lnSpc>
                <a:spcPct val="150000"/>
              </a:lnSpc>
            </a:pPr>
            <a:endParaRPr lang="en-US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Sitka Heading" panose="02000505000000020004" pitchFamily="2" charset="0"/>
              <a:ea typeface="+mj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Sitka Heading" panose="02000505000000020004" pitchFamily="2" charset="0"/>
              <a:ea typeface="+mj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Sitka Heading" panose="02000505000000020004" pitchFamily="2" charset="0"/>
              <a:ea typeface="+mj-ea"/>
            </a:endParaRPr>
          </a:p>
          <a:p>
            <a:pPr marL="0" indent="0">
              <a:lnSpc>
                <a:spcPct val="150000"/>
              </a:lnSpc>
            </a:pPr>
            <a:endParaRPr lang="en-US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Sitka Heading" panose="02000505000000020004" pitchFamily="2" charset="0"/>
              <a:ea typeface="+mj-ea"/>
            </a:endParaRPr>
          </a:p>
          <a:p>
            <a:pPr marL="0" indent="0"/>
            <a:endParaRPr lang="en-US" altLang="en-US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>
              <a:latin typeface="Sitka Text" panose="02000505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b="1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3.2. Scaling Adder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A2D549-373A-49BC-B5A2-067D23664B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3793A9-2129-4CD0-93D9-2094CBC44026}"/>
              </a:ext>
            </a:extLst>
          </p:cNvPr>
          <p:cNvGrpSpPr/>
          <p:nvPr/>
        </p:nvGrpSpPr>
        <p:grpSpPr>
          <a:xfrm>
            <a:off x="321397" y="1748761"/>
            <a:ext cx="8186737" cy="3305175"/>
            <a:chOff x="874713" y="1341438"/>
            <a:chExt cx="8186737" cy="3305175"/>
          </a:xfrm>
        </p:grpSpPr>
        <p:pic>
          <p:nvPicPr>
            <p:cNvPr id="18" name="Picture 22">
              <a:extLst>
                <a:ext uri="{FF2B5EF4-FFF2-40B4-BE49-F238E27FC236}">
                  <a16:creationId xmlns:a16="http://schemas.microsoft.com/office/drawing/2014/main" id="{0A05FD2F-6DD6-4233-98DC-76DBA19D6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2" r="2147"/>
            <a:stretch>
              <a:fillRect/>
            </a:stretch>
          </p:blipFill>
          <p:spPr bwMode="auto">
            <a:xfrm>
              <a:off x="874713" y="2171700"/>
              <a:ext cx="4473575" cy="219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6C7D922A-A781-4033-A15C-088E7CCA1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1341438"/>
              <a:ext cx="513873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US" altLang="en-US" sz="22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Scaling Adder</a:t>
              </a:r>
              <a:r>
                <a:rPr lang="en-US" altLang="en-US" sz="2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(Weighted Summer)</a:t>
              </a:r>
              <a:endParaRPr lang="en-US" altLang="zh-CN" sz="2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0" name="Object 23">
              <a:extLst>
                <a:ext uri="{FF2B5EF4-FFF2-40B4-BE49-F238E27FC236}">
                  <a16:creationId xmlns:a16="http://schemas.microsoft.com/office/drawing/2014/main" id="{D62C27F0-87B7-40D2-9671-C3BD5D623C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386039"/>
                </p:ext>
              </p:extLst>
            </p:nvPr>
          </p:nvGraphicFramePr>
          <p:xfrm>
            <a:off x="5799138" y="1924050"/>
            <a:ext cx="2773362" cy="719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63700" imgH="431800" progId="Equation.3">
                    <p:embed/>
                  </p:oleObj>
                </mc:Choice>
                <mc:Fallback>
                  <p:oleObj name="公式" r:id="rId4" imgW="1663700" imgH="431800" progId="Equation.3">
                    <p:embed/>
                    <p:pic>
                      <p:nvPicPr>
                        <p:cNvPr id="20" name="Object 23">
                          <a:extLst>
                            <a:ext uri="{FF2B5EF4-FFF2-40B4-BE49-F238E27FC236}">
                              <a16:creationId xmlns:a16="http://schemas.microsoft.com/office/drawing/2014/main" id="{D62C27F0-87B7-40D2-9671-C3BD5D623C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9138" y="1924050"/>
                          <a:ext cx="2773362" cy="719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4">
              <a:extLst>
                <a:ext uri="{FF2B5EF4-FFF2-40B4-BE49-F238E27FC236}">
                  <a16:creationId xmlns:a16="http://schemas.microsoft.com/office/drawing/2014/main" id="{52BC9061-ACD1-425B-97E4-F62FF3DA66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6706154"/>
                </p:ext>
              </p:extLst>
            </p:nvPr>
          </p:nvGraphicFramePr>
          <p:xfrm>
            <a:off x="5767388" y="2708275"/>
            <a:ext cx="19653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40948" imgH="228501" progId="Equation.3">
                    <p:embed/>
                  </p:oleObj>
                </mc:Choice>
                <mc:Fallback>
                  <p:oleObj name="公式" r:id="rId6" imgW="1040948" imgH="228501" progId="Equation.3">
                    <p:embed/>
                    <p:pic>
                      <p:nvPicPr>
                        <p:cNvPr id="21" name="Object 24">
                          <a:extLst>
                            <a:ext uri="{FF2B5EF4-FFF2-40B4-BE49-F238E27FC236}">
                              <a16:creationId xmlns:a16="http://schemas.microsoft.com/office/drawing/2014/main" id="{52BC9061-ACD1-425B-97E4-F62FF3DA66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7388" y="2708275"/>
                          <a:ext cx="196532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5">
              <a:extLst>
                <a:ext uri="{FF2B5EF4-FFF2-40B4-BE49-F238E27FC236}">
                  <a16:creationId xmlns:a16="http://schemas.microsoft.com/office/drawing/2014/main" id="{A56D23A8-8872-4CC1-8900-6F5913BF87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520731"/>
                </p:ext>
              </p:extLst>
            </p:nvPr>
          </p:nvGraphicFramePr>
          <p:xfrm>
            <a:off x="5775325" y="3359150"/>
            <a:ext cx="10795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723586" imgH="241195" progId="Equation.3">
                    <p:embed/>
                  </p:oleObj>
                </mc:Choice>
                <mc:Fallback>
                  <p:oleObj name="公式" r:id="rId8" imgW="723586" imgH="241195" progId="Equation.3">
                    <p:embed/>
                    <p:pic>
                      <p:nvPicPr>
                        <p:cNvPr id="22" name="Object 25">
                          <a:extLst>
                            <a:ext uri="{FF2B5EF4-FFF2-40B4-BE49-F238E27FC236}">
                              <a16:creationId xmlns:a16="http://schemas.microsoft.com/office/drawing/2014/main" id="{A56D23A8-8872-4CC1-8900-6F5913BF87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5325" y="3359150"/>
                          <a:ext cx="107950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6">
              <a:extLst>
                <a:ext uri="{FF2B5EF4-FFF2-40B4-BE49-F238E27FC236}">
                  <a16:creationId xmlns:a16="http://schemas.microsoft.com/office/drawing/2014/main" id="{9E8493F4-DB07-4A47-895D-B79B4C6ADF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626855"/>
                </p:ext>
              </p:extLst>
            </p:nvPr>
          </p:nvGraphicFramePr>
          <p:xfrm>
            <a:off x="5786438" y="3927475"/>
            <a:ext cx="3275012" cy="719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082800" imgH="457200" progId="Equation.3">
                    <p:embed/>
                  </p:oleObj>
                </mc:Choice>
                <mc:Fallback>
                  <p:oleObj name="公式" r:id="rId10" imgW="2082800" imgH="457200" progId="Equation.3">
                    <p:embed/>
                    <p:pic>
                      <p:nvPicPr>
                        <p:cNvPr id="23" name="Object 26">
                          <a:extLst>
                            <a:ext uri="{FF2B5EF4-FFF2-40B4-BE49-F238E27FC236}">
                              <a16:creationId xmlns:a16="http://schemas.microsoft.com/office/drawing/2014/main" id="{9E8493F4-DB07-4A47-895D-B79B4C6ADF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38" y="3927475"/>
                          <a:ext cx="3275012" cy="719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62216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3.2. Scaling Adder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A2D549-373A-49BC-B5A2-067D23664B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endParaRPr lang="ko-KR" alt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5715ED5-965F-4D5B-B62D-F46F785EB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25" y="1510913"/>
            <a:ext cx="7848600" cy="227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Assume you need to sum the inputs from three microphones. </a:t>
            </a:r>
            <a:r>
              <a:rPr lang="en-US" alt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The first two microphones require a gain of -2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the </a:t>
            </a:r>
            <a:r>
              <a:rPr lang="en-US" alt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third microphone requires a gain of -3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What are the values of the input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Rs (R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if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10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kΩ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B29EDD3A-D97D-4F9A-811E-C9DAB152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302" y="4118833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5.0 k</a:t>
            </a:r>
            <a:r>
              <a:rPr lang="en-US" altLang="en-US" sz="2000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AD131C2-B3E9-4FE1-B048-90AA02BC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261" y="3785318"/>
            <a:ext cx="37338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C91B9A54-7717-46C5-82F4-5ECAC74D2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7253"/>
              </p:ext>
            </p:extLst>
          </p:nvPr>
        </p:nvGraphicFramePr>
        <p:xfrm>
          <a:off x="4483461" y="3937718"/>
          <a:ext cx="359092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53120" imgH="1308600" progId="CorelDRAW.Graphic.13">
                  <p:embed/>
                </p:oleObj>
              </mc:Choice>
              <mc:Fallback>
                <p:oleObj name="CorelDRAW" r:id="rId3" imgW="2553120" imgH="1308600" progId="CorelDRAW.Graphic.13">
                  <p:embed/>
                  <p:pic>
                    <p:nvPicPr>
                      <p:cNvPr id="17" name="Object 15">
                        <a:extLst>
                          <a:ext uri="{FF2B5EF4-FFF2-40B4-BE49-F238E27FC236}">
                            <a16:creationId xmlns:a16="http://schemas.microsoft.com/office/drawing/2014/main" id="{C91B9A54-7717-46C5-82F4-5ECAC74D2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461" y="3937718"/>
                        <a:ext cx="3590925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8">
                <a:extLst>
                  <a:ext uri="{FF2B5EF4-FFF2-40B4-BE49-F238E27FC236}">
                    <a16:creationId xmlns:a16="http://schemas.microsoft.com/office/drawing/2014/main" id="{74524CBC-8828-42AA-AF16-24269C23C3B5}"/>
                  </a:ext>
                </a:extLst>
              </p:cNvPr>
              <p:cNvSpPr txBox="1"/>
              <p:nvPr/>
            </p:nvSpPr>
            <p:spPr bwMode="auto">
              <a:xfrm>
                <a:off x="593725" y="4025900"/>
                <a:ext cx="2703513" cy="715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bject 18">
                <a:extLst>
                  <a:ext uri="{FF2B5EF4-FFF2-40B4-BE49-F238E27FC236}">
                    <a16:creationId xmlns:a16="http://schemas.microsoft.com/office/drawing/2014/main" id="{74524CBC-8828-42AA-AF16-24269C23C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25" y="4025900"/>
                <a:ext cx="2703513" cy="7159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20">
            <a:extLst>
              <a:ext uri="{FF2B5EF4-FFF2-40B4-BE49-F238E27FC236}">
                <a16:creationId xmlns:a16="http://schemas.microsoft.com/office/drawing/2014/main" id="{4F58D366-B5FC-4343-AF22-29F980D39F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71456"/>
              </p:ext>
            </p:extLst>
          </p:nvPr>
        </p:nvGraphicFramePr>
        <p:xfrm>
          <a:off x="596611" y="4742580"/>
          <a:ext cx="226536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47800" imgH="457200" progId="Equation.DSMT4">
                  <p:embed/>
                </p:oleObj>
              </mc:Choice>
              <mc:Fallback>
                <p:oleObj name="Equation" r:id="rId7" imgW="1447800" imgH="457200" progId="Equation.DSMT4">
                  <p:embed/>
                  <p:pic>
                    <p:nvPicPr>
                      <p:cNvPr id="25" name="Object 20">
                        <a:extLst>
                          <a:ext uri="{FF2B5EF4-FFF2-40B4-BE49-F238E27FC236}">
                            <a16:creationId xmlns:a16="http://schemas.microsoft.com/office/drawing/2014/main" id="{4F58D366-B5FC-4343-AF22-29F980D39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11" y="4742580"/>
                        <a:ext cx="2265363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1">
            <a:extLst>
              <a:ext uri="{FF2B5EF4-FFF2-40B4-BE49-F238E27FC236}">
                <a16:creationId xmlns:a16="http://schemas.microsoft.com/office/drawing/2014/main" id="{90A99D12-737E-4244-B898-34B02213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461" y="4852118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3.3 k</a:t>
            </a:r>
            <a:r>
              <a:rPr lang="en-US" altLang="en-US" sz="2000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28875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3.2. Scaling Adder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A2D549-373A-49BC-B5A2-067D23664B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endParaRPr lang="ko-KR" alt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5715ED5-965F-4D5B-B62D-F46F785EB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71" y="1509181"/>
            <a:ext cx="7848600" cy="20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application of a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scaling adder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D/A converter circuit shown here. The resistors are inversely proportional to the binary column weights. 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Because of the precision required of resistors, the method is useful only for small DACs. 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6F8A7AA-DF6B-441E-B710-87DA2A8D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388" y="3575532"/>
            <a:ext cx="5340966" cy="32045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38176-E5A5-42A7-B6BB-6941349F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83" y="3668108"/>
            <a:ext cx="4981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9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3.2. Scaling Adder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A2D549-373A-49BC-B5A2-067D23664B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endParaRPr lang="ko-KR" altLang="en-US" dirty="0"/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9F5ECF21-8325-468E-B4B5-88E20F013879}"/>
              </a:ext>
            </a:extLst>
          </p:cNvPr>
          <p:cNvGrpSpPr>
            <a:grpSpLocks/>
          </p:cNvGrpSpPr>
          <p:nvPr/>
        </p:nvGrpSpPr>
        <p:grpSpPr bwMode="auto">
          <a:xfrm>
            <a:off x="6359995" y="2294997"/>
            <a:ext cx="1323975" cy="274638"/>
            <a:chOff x="4627" y="1617"/>
            <a:chExt cx="834" cy="173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C78E7EE5-E43E-4A79-B2A3-82A1C5B1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61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</a:t>
              </a:r>
              <a:endParaRPr lang="en-US" altLang="en-US" sz="200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16273368-9AD4-4EAB-BFAF-9E04B1F66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1617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</a:rPr>
                <a:t>0 </a:t>
              </a:r>
              <a:r>
                <a:rPr lang="en-US" altLang="en-US" dirty="0">
                  <a:solidFill>
                    <a:schemeClr val="accent1"/>
                  </a:solidFill>
                </a:rPr>
                <a:t>1</a:t>
              </a:r>
              <a:r>
                <a:rPr lang="en-US" altLang="en-US" dirty="0">
                  <a:solidFill>
                    <a:srgbClr val="000000"/>
                  </a:solidFill>
                </a:rPr>
                <a:t> 0</a:t>
              </a:r>
              <a:endParaRPr lang="en-US" altLang="en-US" sz="200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ED94FBBB-2B5D-4310-8E66-12E78CB02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161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1"/>
                  </a:solidFill>
                </a:rPr>
                <a:t>1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Group 7">
            <a:extLst>
              <a:ext uri="{FF2B5EF4-FFF2-40B4-BE49-F238E27FC236}">
                <a16:creationId xmlns:a16="http://schemas.microsoft.com/office/drawing/2014/main" id="{B0B5D80B-8C71-42CE-B522-C6E027311CE7}"/>
              </a:ext>
            </a:extLst>
          </p:cNvPr>
          <p:cNvGrpSpPr>
            <a:grpSpLocks/>
          </p:cNvGrpSpPr>
          <p:nvPr/>
        </p:nvGrpSpPr>
        <p:grpSpPr bwMode="auto">
          <a:xfrm>
            <a:off x="6359995" y="2556935"/>
            <a:ext cx="1419225" cy="536575"/>
            <a:chOff x="4627" y="1782"/>
            <a:chExt cx="894" cy="338"/>
          </a:xfrm>
        </p:grpSpPr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CACC8BF4-39DB-4B45-9AE0-E545B43DD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782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</a:t>
              </a:r>
              <a:endParaRPr lang="en-US" altLang="en-US" sz="2000"/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8BD2885E-F339-42FC-A198-B353FABBE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1782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0 1 </a:t>
              </a:r>
              <a:endParaRPr lang="en-US" altLang="en-US" sz="2000"/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D6555A69-78F6-4473-BAD4-4FB7F90F3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78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</a:t>
              </a:r>
              <a:endParaRPr lang="en-US" altLang="en-US" sz="2000"/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D282B99F-62AB-46A8-8365-D29678682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1947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</a:t>
              </a:r>
              <a:r>
                <a:rPr lang="en-US" altLang="en-US">
                  <a:solidFill>
                    <a:schemeClr val="accent2"/>
                  </a:solidFill>
                </a:rPr>
                <a:t>1</a:t>
              </a:r>
              <a:r>
                <a:rPr lang="en-US" altLang="en-US">
                  <a:solidFill>
                    <a:srgbClr val="000000"/>
                  </a:solidFill>
                </a:rPr>
                <a:t> 0 </a:t>
              </a:r>
              <a:endParaRPr lang="en-US" altLang="en-US" sz="2000"/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0C8C59FE-6294-4B88-8131-E407F925A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94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</a:t>
              </a:r>
              <a:endParaRPr lang="en-US" altLang="en-US" sz="2000"/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4E8FA456-166B-4227-BB28-7D2765F62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1782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1.5</a:t>
              </a:r>
              <a:endParaRPr lang="en-US" altLang="en-US" sz="2000"/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E97C8F3E-2E1C-482E-9473-FAEA59C96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194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2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15">
            <a:extLst>
              <a:ext uri="{FF2B5EF4-FFF2-40B4-BE49-F238E27FC236}">
                <a16:creationId xmlns:a16="http://schemas.microsoft.com/office/drawing/2014/main" id="{88754807-8875-4DFA-8406-8C9562E6A869}"/>
              </a:ext>
            </a:extLst>
          </p:cNvPr>
          <p:cNvGrpSpPr>
            <a:grpSpLocks/>
          </p:cNvGrpSpPr>
          <p:nvPr/>
        </p:nvGrpSpPr>
        <p:grpSpPr bwMode="auto">
          <a:xfrm>
            <a:off x="6359995" y="3080810"/>
            <a:ext cx="1419225" cy="1060450"/>
            <a:chOff x="4627" y="2112"/>
            <a:chExt cx="894" cy="668"/>
          </a:xfrm>
        </p:grpSpPr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2F4F45A9-7071-45FF-807B-7F2676364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112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0 1 0 1</a:t>
              </a:r>
              <a:endParaRPr lang="en-US" altLang="en-US" sz="2000"/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9CF1DFA3-154A-4AE8-96C4-EA26CCF89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277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0 1 </a:t>
              </a:r>
              <a:endParaRPr lang="en-US" altLang="en-US" sz="2000"/>
            </a:p>
          </p:txBody>
        </p:sp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991918C1-CC15-4035-87E0-6A927A40C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277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1 0</a:t>
              </a:r>
              <a:endParaRPr lang="en-US" altLang="en-US" sz="2000"/>
            </a:p>
          </p:txBody>
        </p:sp>
        <p:sp>
          <p:nvSpPr>
            <p:cNvPr id="33" name="Rectangle 19">
              <a:extLst>
                <a:ext uri="{FF2B5EF4-FFF2-40B4-BE49-F238E27FC236}">
                  <a16:creationId xmlns:a16="http://schemas.microsoft.com/office/drawing/2014/main" id="{18D6C8F4-CE29-48D3-B901-125A6DDB1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442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0 1 </a:t>
              </a:r>
              <a:endParaRPr lang="en-US" altLang="en-US" sz="2000"/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B0707A3B-78A6-43BC-80FB-DE2B9CF97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442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</a:t>
              </a:r>
              <a:endParaRPr lang="en-US" altLang="en-US" sz="2000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232ED055-76BA-4191-AE1E-7B767E1E0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44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</a:t>
              </a:r>
              <a:endParaRPr lang="en-US" altLang="en-US" sz="2000"/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4BD9EA07-7806-4036-A535-3740C4791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607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CC00CC"/>
                  </a:solidFill>
                </a:rPr>
                <a:t>1 </a:t>
              </a:r>
              <a:r>
                <a:rPr lang="en-US" altLang="en-US">
                  <a:solidFill>
                    <a:srgbClr val="000000"/>
                  </a:solidFill>
                </a:rPr>
                <a:t>0 </a:t>
              </a:r>
              <a:endParaRPr lang="en-US" altLang="en-US" sz="2000"/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B72D18F5-80C4-4FBE-A432-41C42A68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60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</a:t>
              </a:r>
              <a:endParaRPr lang="en-US" altLang="en-US" sz="2000"/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21577827-0043-450A-B414-D474343A6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60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</a:t>
              </a:r>
              <a:endParaRPr lang="en-US" altLang="en-US" sz="2000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0A51575B-EECC-4D82-A28C-681BFE2D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2112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2.5</a:t>
              </a:r>
              <a:endParaRPr lang="en-US" altLang="en-US" sz="2000"/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E6D7F417-51A8-4D31-AF7D-251DC12F0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227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3</a:t>
              </a:r>
              <a:endParaRPr lang="en-US" altLang="en-US" sz="2000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69330F6F-4C75-4E64-9ED7-DB894D6BA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2442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3.5</a:t>
              </a:r>
              <a:endParaRPr lang="en-US" altLang="en-US" sz="2000"/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BF098280-8239-4C13-BC21-82558E38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260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CC00CC"/>
                  </a:solidFill>
                </a:rPr>
                <a:t>4</a:t>
              </a:r>
              <a:endParaRPr lang="en-US" altLang="en-US" sz="2000">
                <a:solidFill>
                  <a:srgbClr val="CC00CC"/>
                </a:solidFill>
              </a:endParaRPr>
            </a:p>
          </p:txBody>
        </p:sp>
      </p:grpSp>
      <p:grpSp>
        <p:nvGrpSpPr>
          <p:cNvPr id="43" name="Group 29">
            <a:extLst>
              <a:ext uri="{FF2B5EF4-FFF2-40B4-BE49-F238E27FC236}">
                <a16:creationId xmlns:a16="http://schemas.microsoft.com/office/drawing/2014/main" id="{6C136F4E-7B23-4EBA-A744-7C2AA79F955F}"/>
              </a:ext>
            </a:extLst>
          </p:cNvPr>
          <p:cNvGrpSpPr>
            <a:grpSpLocks/>
          </p:cNvGrpSpPr>
          <p:nvPr/>
        </p:nvGrpSpPr>
        <p:grpSpPr bwMode="auto">
          <a:xfrm>
            <a:off x="6359995" y="4128560"/>
            <a:ext cx="1419225" cy="1846262"/>
            <a:chOff x="4627" y="2772"/>
            <a:chExt cx="894" cy="1163"/>
          </a:xfrm>
        </p:grpSpPr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45654B29-2DEE-4BAC-BB68-4ED1D8859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2772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1 0 </a:t>
              </a:r>
              <a:endParaRPr lang="en-US" altLang="en-US" sz="2000"/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5C861A00-EDFB-4B21-AEF8-2BD08EC9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772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0 1</a:t>
              </a:r>
              <a:endParaRPr lang="en-US" altLang="en-US" sz="2000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38E40956-7474-4FDC-8EC4-25BAC53A1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937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1 0 1 0</a:t>
              </a:r>
              <a:endParaRPr lang="en-US" altLang="en-US" sz="2000"/>
            </a:p>
          </p:txBody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666C7038-98E0-41DB-BAAD-4EF2B67D9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3102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1 0 1 </a:t>
              </a:r>
              <a:endParaRPr lang="en-US" altLang="en-US" sz="2000"/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344F9061-EA2A-44A4-B342-A4A7D9D7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310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</a:t>
              </a:r>
              <a:endParaRPr lang="en-US" altLang="en-US" sz="2000"/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D4A48B63-C3D4-4603-8F42-EC620C5AB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326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</a:t>
              </a:r>
              <a:endParaRPr lang="en-US" altLang="en-US" sz="2000"/>
            </a:p>
          </p:txBody>
        </p:sp>
        <p:sp>
          <p:nvSpPr>
            <p:cNvPr id="50" name="Rectangle 36">
              <a:extLst>
                <a:ext uri="{FF2B5EF4-FFF2-40B4-BE49-F238E27FC236}">
                  <a16:creationId xmlns:a16="http://schemas.microsoft.com/office/drawing/2014/main" id="{44C0218D-A804-4CC7-8296-31A15718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3267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1 0 </a:t>
              </a:r>
              <a:endParaRPr lang="en-US" altLang="en-US" sz="2000"/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729FB7A1-563A-4541-814B-69D2395EC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326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</a:t>
              </a:r>
              <a:endParaRPr lang="en-US" altLang="en-US" sz="2000"/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E4FA4DB-2A4F-4961-97BB-103F78A7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3432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</a:t>
              </a:r>
              <a:endParaRPr lang="en-US" altLang="en-US" sz="2000"/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F7F003F8-B764-46F4-9586-B7665B0E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3432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1 0 1</a:t>
              </a:r>
              <a:endParaRPr lang="en-US" altLang="en-US" sz="2000"/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F1740612-252E-499F-B087-F246705BB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359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</a:t>
              </a:r>
              <a:endParaRPr lang="en-US" altLang="en-US" sz="2000"/>
            </a:p>
          </p:txBody>
        </p:sp>
        <p:sp>
          <p:nvSpPr>
            <p:cNvPr id="55" name="Rectangle 41">
              <a:extLst>
                <a:ext uri="{FF2B5EF4-FFF2-40B4-BE49-F238E27FC236}">
                  <a16:creationId xmlns:a16="http://schemas.microsoft.com/office/drawing/2014/main" id="{635A081E-5770-4061-A737-EDEC8EDC2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359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</a:t>
              </a:r>
              <a:endParaRPr lang="en-US" altLang="en-US" sz="2000"/>
            </a:p>
          </p:txBody>
        </p:sp>
        <p:sp>
          <p:nvSpPr>
            <p:cNvPr id="56" name="Rectangle 42">
              <a:extLst>
                <a:ext uri="{FF2B5EF4-FFF2-40B4-BE49-F238E27FC236}">
                  <a16:creationId xmlns:a16="http://schemas.microsoft.com/office/drawing/2014/main" id="{F7E923C7-5EAF-490D-9AC9-ED9685B69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3598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1 0</a:t>
              </a:r>
              <a:endParaRPr lang="en-US" altLang="en-US" sz="2000"/>
            </a:p>
          </p:txBody>
        </p:sp>
        <p:sp>
          <p:nvSpPr>
            <p:cNvPr id="57" name="Rectangle 43">
              <a:extLst>
                <a:ext uri="{FF2B5EF4-FFF2-40B4-BE49-F238E27FC236}">
                  <a16:creationId xmlns:a16="http://schemas.microsoft.com/office/drawing/2014/main" id="{F27D8925-5DD7-456E-A9D0-EC66C2A49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3762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</a:t>
              </a:r>
              <a:endParaRPr lang="en-US" altLang="en-US" sz="2000"/>
            </a:p>
          </p:txBody>
        </p:sp>
        <p:sp>
          <p:nvSpPr>
            <p:cNvPr id="58" name="Rectangle 44">
              <a:extLst>
                <a:ext uri="{FF2B5EF4-FFF2-40B4-BE49-F238E27FC236}">
                  <a16:creationId xmlns:a16="http://schemas.microsoft.com/office/drawing/2014/main" id="{2C1486DB-AB24-40AD-A89E-3D28E0CC8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3762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</a:t>
              </a:r>
              <a:endParaRPr lang="en-US" altLang="en-US" sz="2000"/>
            </a:p>
          </p:txBody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71E71145-AE9E-495C-95C6-2F4C46EE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3762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 </a:t>
              </a:r>
              <a:endParaRPr lang="en-US" altLang="en-US" sz="2000"/>
            </a:p>
          </p:txBody>
        </p:sp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1E6C449-C8AB-41A3-A352-4F32D99B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376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1</a:t>
              </a:r>
              <a:endParaRPr lang="en-US" altLang="en-US" sz="2000"/>
            </a:p>
          </p:txBody>
        </p:sp>
        <p:sp>
          <p:nvSpPr>
            <p:cNvPr id="61" name="Rectangle 47">
              <a:extLst>
                <a:ext uri="{FF2B5EF4-FFF2-40B4-BE49-F238E27FC236}">
                  <a16:creationId xmlns:a16="http://schemas.microsoft.com/office/drawing/2014/main" id="{9DF81B29-710C-477D-848F-885BDA46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2772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4.5</a:t>
              </a:r>
              <a:endParaRPr lang="en-US" altLang="en-US" sz="2000"/>
            </a:p>
          </p:txBody>
        </p:sp>
        <p:sp>
          <p:nvSpPr>
            <p:cNvPr id="62" name="Rectangle 48">
              <a:extLst>
                <a:ext uri="{FF2B5EF4-FFF2-40B4-BE49-F238E27FC236}">
                  <a16:creationId xmlns:a16="http://schemas.microsoft.com/office/drawing/2014/main" id="{165B27C2-6F48-4C01-9204-42024928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293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5</a:t>
              </a:r>
              <a:endParaRPr lang="en-US" altLang="en-US" sz="2000"/>
            </a:p>
          </p:txBody>
        </p:sp>
        <p:sp>
          <p:nvSpPr>
            <p:cNvPr id="63" name="Rectangle 49">
              <a:extLst>
                <a:ext uri="{FF2B5EF4-FFF2-40B4-BE49-F238E27FC236}">
                  <a16:creationId xmlns:a16="http://schemas.microsoft.com/office/drawing/2014/main" id="{56853355-234E-4FD2-9D6C-92896F8AB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3102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5.5</a:t>
              </a:r>
              <a:endParaRPr lang="en-US" altLang="en-US" sz="2000"/>
            </a:p>
          </p:txBody>
        </p:sp>
        <p:sp>
          <p:nvSpPr>
            <p:cNvPr id="64" name="Rectangle 50">
              <a:extLst>
                <a:ext uri="{FF2B5EF4-FFF2-40B4-BE49-F238E27FC236}">
                  <a16:creationId xmlns:a16="http://schemas.microsoft.com/office/drawing/2014/main" id="{71D44134-EB3B-4A4F-9682-8C18A4E38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26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6</a:t>
              </a:r>
              <a:endParaRPr lang="en-US" altLang="en-US" sz="2000"/>
            </a:p>
          </p:txBody>
        </p:sp>
        <p:sp>
          <p:nvSpPr>
            <p:cNvPr id="65" name="Rectangle 51">
              <a:extLst>
                <a:ext uri="{FF2B5EF4-FFF2-40B4-BE49-F238E27FC236}">
                  <a16:creationId xmlns:a16="http://schemas.microsoft.com/office/drawing/2014/main" id="{B62F1AF0-426E-4BAC-BC9D-A206F285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3432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6.5</a:t>
              </a:r>
              <a:endParaRPr lang="en-US" altLang="en-US" sz="2000"/>
            </a:p>
          </p:txBody>
        </p:sp>
        <p:sp>
          <p:nvSpPr>
            <p:cNvPr id="66" name="Rectangle 52">
              <a:extLst>
                <a:ext uri="{FF2B5EF4-FFF2-40B4-BE49-F238E27FC236}">
                  <a16:creationId xmlns:a16="http://schemas.microsoft.com/office/drawing/2014/main" id="{4476D4D7-E9B4-43CF-B3B2-76E351A47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59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7</a:t>
              </a:r>
              <a:endParaRPr lang="en-US" altLang="en-US" sz="2000"/>
            </a:p>
          </p:txBody>
        </p:sp>
        <p:sp>
          <p:nvSpPr>
            <p:cNvPr id="67" name="Rectangle 53">
              <a:extLst>
                <a:ext uri="{FF2B5EF4-FFF2-40B4-BE49-F238E27FC236}">
                  <a16:creationId xmlns:a16="http://schemas.microsoft.com/office/drawing/2014/main" id="{45C7FDE7-6792-4237-9EF5-B9578DBD6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3762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7.5</a:t>
              </a:r>
              <a:endParaRPr lang="en-US" altLang="en-US" sz="2000"/>
            </a:p>
          </p:txBody>
        </p:sp>
      </p:grpSp>
      <p:sp>
        <p:nvSpPr>
          <p:cNvPr id="68" name="Rectangle 54">
            <a:extLst>
              <a:ext uri="{FF2B5EF4-FFF2-40B4-BE49-F238E27FC236}">
                <a16:creationId xmlns:a16="http://schemas.microsoft.com/office/drawing/2014/main" id="{4630E072-643D-4CEE-9D03-3F2F1E581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482" y="1728260"/>
            <a:ext cx="914400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33A9B7AA-9825-4912-BDDE-E1F17BFC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882" y="1728260"/>
            <a:ext cx="6350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43FDE22B-A601-483F-B6BF-04F5000A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232" y="1728260"/>
            <a:ext cx="903288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9708C529-1198-4F4C-908D-FF28FBDBF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882" y="1763185"/>
            <a:ext cx="6350" cy="4192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2" name="Rectangle 58">
            <a:extLst>
              <a:ext uri="{FF2B5EF4-FFF2-40B4-BE49-F238E27FC236}">
                <a16:creationId xmlns:a16="http://schemas.microsoft.com/office/drawing/2014/main" id="{BAE67A7B-F5E0-4AC4-9CD0-82007CBF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882" y="625581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AA048B15-67F5-47B4-94EA-BBF0F100A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220" y="1018647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Binary</a:t>
            </a:r>
            <a:endParaRPr lang="en-US" altLang="en-US" sz="2000"/>
          </a:p>
        </p:txBody>
      </p:sp>
      <p:sp>
        <p:nvSpPr>
          <p:cNvPr id="74" name="Rectangle 60">
            <a:extLst>
              <a:ext uri="{FF2B5EF4-FFF2-40B4-BE49-F238E27FC236}">
                <a16:creationId xmlns:a16="http://schemas.microsoft.com/office/drawing/2014/main" id="{9FE9CA84-A8F7-447C-B123-9E09BA01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132" y="1282172"/>
            <a:ext cx="774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number</a:t>
            </a:r>
            <a:endParaRPr lang="en-US" altLang="en-US" sz="2000"/>
          </a:p>
        </p:txBody>
      </p:sp>
      <p:sp>
        <p:nvSpPr>
          <p:cNvPr id="75" name="Rectangle 61">
            <a:extLst>
              <a:ext uri="{FF2B5EF4-FFF2-40B4-BE49-F238E27FC236}">
                <a16:creationId xmlns:a16="http://schemas.microsoft.com/office/drawing/2014/main" id="{C7CDC50B-037B-4CC9-9206-0B2DC9A16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045" y="978960"/>
            <a:ext cx="711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Analog</a:t>
            </a:r>
            <a:endParaRPr lang="en-US" altLang="en-US" sz="2000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B1C7E02A-C2D7-4325-9F1F-C65227EF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145" y="1240897"/>
            <a:ext cx="635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output</a:t>
            </a:r>
            <a:endParaRPr lang="en-US" altLang="en-US" sz="2000"/>
          </a:p>
        </p:txBody>
      </p:sp>
      <p:sp>
        <p:nvSpPr>
          <p:cNvPr id="77" name="Rectangle 63">
            <a:extLst>
              <a:ext uri="{FF2B5EF4-FFF2-40B4-BE49-F238E27FC236}">
                <a16:creationId xmlns:a16="http://schemas.microsoft.com/office/drawing/2014/main" id="{DB8FBFD1-8AB7-453B-846B-8B1C143A1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495" y="1502835"/>
            <a:ext cx="622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(volts)</a:t>
            </a:r>
            <a:endParaRPr lang="en-US" altLang="en-US" sz="2000"/>
          </a:p>
        </p:txBody>
      </p:sp>
      <p:sp>
        <p:nvSpPr>
          <p:cNvPr id="78" name="Rectangle 64">
            <a:extLst>
              <a:ext uri="{FF2B5EF4-FFF2-40B4-BE49-F238E27FC236}">
                <a16:creationId xmlns:a16="http://schemas.microsoft.com/office/drawing/2014/main" id="{A5172BDB-BCF4-4BA9-8F2C-B87EA49DF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882" y="972610"/>
            <a:ext cx="6350" cy="7858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9" name="Rectangle 65">
            <a:extLst>
              <a:ext uri="{FF2B5EF4-FFF2-40B4-BE49-F238E27FC236}">
                <a16:creationId xmlns:a16="http://schemas.microsoft.com/office/drawing/2014/main" id="{F8A8D56E-F2D6-49E2-AABB-6F1F4E66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995" y="1771122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0 </a:t>
            </a:r>
            <a:endParaRPr lang="en-US" altLang="en-US" sz="2000"/>
          </a:p>
        </p:txBody>
      </p:sp>
      <p:sp>
        <p:nvSpPr>
          <p:cNvPr id="80" name="Rectangle 66">
            <a:extLst>
              <a:ext uri="{FF2B5EF4-FFF2-40B4-BE49-F238E27FC236}">
                <a16:creationId xmlns:a16="http://schemas.microsoft.com/office/drawing/2014/main" id="{257AA198-383B-43B2-A077-77BA4BE14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495" y="1771122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0 </a:t>
            </a:r>
            <a:endParaRPr lang="en-US" altLang="en-US" sz="2000"/>
          </a:p>
        </p:txBody>
      </p:sp>
      <p:sp>
        <p:nvSpPr>
          <p:cNvPr id="81" name="Rectangle 67">
            <a:extLst>
              <a:ext uri="{FF2B5EF4-FFF2-40B4-BE49-F238E27FC236}">
                <a16:creationId xmlns:a16="http://schemas.microsoft.com/office/drawing/2014/main" id="{422E67BA-A89E-45CF-8E69-E8847BA5E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995" y="1771122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0 </a:t>
            </a:r>
            <a:endParaRPr lang="en-US" altLang="en-US" sz="2000"/>
          </a:p>
        </p:txBody>
      </p:sp>
      <p:sp>
        <p:nvSpPr>
          <p:cNvPr id="82" name="Rectangle 68">
            <a:extLst>
              <a:ext uri="{FF2B5EF4-FFF2-40B4-BE49-F238E27FC236}">
                <a16:creationId xmlns:a16="http://schemas.microsoft.com/office/drawing/2014/main" id="{FF7B594E-8A11-4239-BBDF-9562B018C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907" y="1771122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0</a:t>
            </a:r>
            <a:endParaRPr lang="en-US" altLang="en-US" sz="2000"/>
          </a:p>
        </p:txBody>
      </p:sp>
      <p:sp>
        <p:nvSpPr>
          <p:cNvPr id="86" name="Rectangle 72">
            <a:extLst>
              <a:ext uri="{FF2B5EF4-FFF2-40B4-BE49-F238E27FC236}">
                <a16:creationId xmlns:a16="http://schemas.microsoft.com/office/drawing/2014/main" id="{37F9C075-55A3-4671-A4DD-21AA5B60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970" y="1771122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0</a:t>
            </a:r>
            <a:endParaRPr lang="en-US" altLang="en-US" sz="2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65A5E9-67F3-4E35-9827-5AF9621D0A17}"/>
              </a:ext>
            </a:extLst>
          </p:cNvPr>
          <p:cNvGrpSpPr/>
          <p:nvPr/>
        </p:nvGrpSpPr>
        <p:grpSpPr>
          <a:xfrm>
            <a:off x="6359995" y="2033060"/>
            <a:ext cx="1355725" cy="274637"/>
            <a:chOff x="6359995" y="2033060"/>
            <a:chExt cx="1355725" cy="274637"/>
          </a:xfrm>
        </p:grpSpPr>
        <p:sp>
          <p:nvSpPr>
            <p:cNvPr id="83" name="Rectangle 69">
              <a:extLst>
                <a:ext uri="{FF2B5EF4-FFF2-40B4-BE49-F238E27FC236}">
                  <a16:creationId xmlns:a16="http://schemas.microsoft.com/office/drawing/2014/main" id="{99723875-B641-4DEB-863C-4D9041A15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995" y="2033060"/>
              <a:ext cx="1905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</a:t>
              </a:r>
              <a:endParaRPr lang="en-US" altLang="en-US" sz="2000"/>
            </a:p>
          </p:txBody>
        </p:sp>
        <p:sp>
          <p:nvSpPr>
            <p:cNvPr id="84" name="Rectangle 70">
              <a:extLst>
                <a:ext uri="{FF2B5EF4-FFF2-40B4-BE49-F238E27FC236}">
                  <a16:creationId xmlns:a16="http://schemas.microsoft.com/office/drawing/2014/main" id="{419996E6-D88D-4A35-BBDA-3FBFA1B8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495" y="2033060"/>
              <a:ext cx="1905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0 </a:t>
              </a:r>
              <a:endParaRPr lang="en-US" altLang="en-US" sz="2000"/>
            </a:p>
          </p:txBody>
        </p:sp>
        <p:sp>
          <p:nvSpPr>
            <p:cNvPr id="85" name="Rectangle 71">
              <a:extLst>
                <a:ext uri="{FF2B5EF4-FFF2-40B4-BE49-F238E27FC236}">
                  <a16:creationId xmlns:a16="http://schemas.microsoft.com/office/drawing/2014/main" id="{53B8565A-82A0-4796-9697-A253A8018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995" y="2033060"/>
              <a:ext cx="3175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</a:rPr>
                <a:t>0 </a:t>
              </a:r>
              <a:r>
                <a:rPr lang="en-US" altLang="en-US" dirty="0">
                  <a:solidFill>
                    <a:srgbClr val="FF0000"/>
                  </a:solidFill>
                </a:rPr>
                <a:t>1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73">
              <a:extLst>
                <a:ext uri="{FF2B5EF4-FFF2-40B4-BE49-F238E27FC236}">
                  <a16:creationId xmlns:a16="http://schemas.microsoft.com/office/drawing/2014/main" id="{FEEC9D18-05E9-47E0-AB14-341BDAD1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5220" y="2033060"/>
              <a:ext cx="1905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0000"/>
                  </a:solidFill>
                </a:rPr>
                <a:t>.5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9" name="Line 75">
            <a:extLst>
              <a:ext uri="{FF2B5EF4-FFF2-40B4-BE49-F238E27FC236}">
                <a16:creationId xmlns:a16="http://schemas.microsoft.com/office/drawing/2014/main" id="{7BC60D62-652F-445A-8E40-4ECFF2A15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882" y="1758422"/>
            <a:ext cx="63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76">
            <a:extLst>
              <a:ext uri="{FF2B5EF4-FFF2-40B4-BE49-F238E27FC236}">
                <a16:creationId xmlns:a16="http://schemas.microsoft.com/office/drawing/2014/main" id="{C78C4F30-738D-4B05-8891-B5378631D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882" y="1758422"/>
            <a:ext cx="1588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77">
            <a:extLst>
              <a:ext uri="{FF2B5EF4-FFF2-40B4-BE49-F238E27FC236}">
                <a16:creationId xmlns:a16="http://schemas.microsoft.com/office/drawing/2014/main" id="{340C497E-3B01-42A6-ABCC-B6DE133498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6482" y="1761597"/>
            <a:ext cx="18240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78">
            <a:extLst>
              <a:ext uri="{FF2B5EF4-FFF2-40B4-BE49-F238E27FC236}">
                <a16:creationId xmlns:a16="http://schemas.microsoft.com/office/drawing/2014/main" id="{C8CE9C17-2F4C-4E92-89E1-7B266DA0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482" y="5955772"/>
            <a:ext cx="91440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3" name="Line 79">
            <a:extLst>
              <a:ext uri="{FF2B5EF4-FFF2-40B4-BE49-F238E27FC236}">
                <a16:creationId xmlns:a16="http://schemas.microsoft.com/office/drawing/2014/main" id="{DD18B38F-F64B-48AD-AAE3-C95334AA1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6482" y="5955772"/>
            <a:ext cx="914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80">
            <a:extLst>
              <a:ext uri="{FF2B5EF4-FFF2-40B4-BE49-F238E27FC236}">
                <a16:creationId xmlns:a16="http://schemas.microsoft.com/office/drawing/2014/main" id="{8237E44D-C152-4BB1-88E0-620A919EB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882" y="5955772"/>
            <a:ext cx="63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81">
            <a:extLst>
              <a:ext uri="{FF2B5EF4-FFF2-40B4-BE49-F238E27FC236}">
                <a16:creationId xmlns:a16="http://schemas.microsoft.com/office/drawing/2014/main" id="{67D61581-7AC5-4905-8E8A-02BAB1D06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882" y="5955772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82">
            <a:extLst>
              <a:ext uri="{FF2B5EF4-FFF2-40B4-BE49-F238E27FC236}">
                <a16:creationId xmlns:a16="http://schemas.microsoft.com/office/drawing/2014/main" id="{600E68A8-131D-438A-A951-021612E49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232" y="5955772"/>
            <a:ext cx="903288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7" name="Line 83">
            <a:extLst>
              <a:ext uri="{FF2B5EF4-FFF2-40B4-BE49-F238E27FC236}">
                <a16:creationId xmlns:a16="http://schemas.microsoft.com/office/drawing/2014/main" id="{1A328AED-47CF-4131-B836-FD03F6177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7232" y="5955772"/>
            <a:ext cx="9032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84">
            <a:extLst>
              <a:ext uri="{FF2B5EF4-FFF2-40B4-BE49-F238E27FC236}">
                <a16:creationId xmlns:a16="http://schemas.microsoft.com/office/drawing/2014/main" id="{4BBA7FEB-1893-403C-BFD8-662F7E75A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932" y="5974822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" name="Line 85">
            <a:extLst>
              <a:ext uri="{FF2B5EF4-FFF2-40B4-BE49-F238E27FC236}">
                <a16:creationId xmlns:a16="http://schemas.microsoft.com/office/drawing/2014/main" id="{AE647CCC-CEBF-4E63-BEC6-87D7C9DC3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6032" y="5974822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" name="Text Box 86">
            <a:extLst>
              <a:ext uri="{FF2B5EF4-FFF2-40B4-BE49-F238E27FC236}">
                <a16:creationId xmlns:a16="http://schemas.microsoft.com/office/drawing/2014/main" id="{23762403-B207-4C06-9C97-320DDA95A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832" y="6200247"/>
            <a:ext cx="73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MSB</a:t>
            </a:r>
          </a:p>
        </p:txBody>
      </p:sp>
      <p:sp>
        <p:nvSpPr>
          <p:cNvPr id="101" name="Text Box 87">
            <a:extLst>
              <a:ext uri="{FF2B5EF4-FFF2-40B4-BE49-F238E27FC236}">
                <a16:creationId xmlns:a16="http://schemas.microsoft.com/office/drawing/2014/main" id="{44A28793-CC0E-4143-AA1A-8013B41E5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495" y="6184372"/>
            <a:ext cx="73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LSB</a:t>
            </a:r>
          </a:p>
        </p:txBody>
      </p:sp>
      <p:sp>
        <p:nvSpPr>
          <p:cNvPr id="102" name="Text Box 88">
            <a:extLst>
              <a:ext uri="{FF2B5EF4-FFF2-40B4-BE49-F238E27FC236}">
                <a16:creationId xmlns:a16="http://schemas.microsoft.com/office/drawing/2014/main" id="{B4ECD59F-581E-418C-806A-50DA5CB1F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5274305"/>
            <a:ext cx="2854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S1 closed if LSB =1</a:t>
            </a:r>
          </a:p>
          <a:p>
            <a:r>
              <a:rPr lang="en-US" altLang="en-US" sz="2000" dirty="0"/>
              <a:t>S2      "     if next bit = 1</a:t>
            </a:r>
          </a:p>
          <a:p>
            <a:r>
              <a:rPr lang="en-US" altLang="en-US" sz="2000" dirty="0"/>
              <a:t>S3      "     if    "     "  = 1</a:t>
            </a:r>
          </a:p>
          <a:p>
            <a:r>
              <a:rPr lang="en-US" altLang="en-US" sz="2000" dirty="0"/>
              <a:t>S4      "     if MSB = 1</a:t>
            </a:r>
          </a:p>
        </p:txBody>
      </p:sp>
      <p:grpSp>
        <p:nvGrpSpPr>
          <p:cNvPr id="103" name="Group 89">
            <a:extLst>
              <a:ext uri="{FF2B5EF4-FFF2-40B4-BE49-F238E27FC236}">
                <a16:creationId xmlns:a16="http://schemas.microsoft.com/office/drawing/2014/main" id="{D3CB7FBC-CAA8-43E0-8D44-E713343636E6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2590800"/>
            <a:ext cx="4556125" cy="2671763"/>
            <a:chOff x="175" y="1765"/>
            <a:chExt cx="2870" cy="1683"/>
          </a:xfrm>
        </p:grpSpPr>
        <p:sp>
          <p:nvSpPr>
            <p:cNvPr id="104" name="Text Box 90">
              <a:extLst>
                <a:ext uri="{FF2B5EF4-FFF2-40B4-BE49-F238E27FC236}">
                  <a16:creationId xmlns:a16="http://schemas.microsoft.com/office/drawing/2014/main" id="{44E30D02-FE30-4E82-9AD4-280BD2E72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" y="3198"/>
              <a:ext cx="8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/>
                <a:t>4-Bit D/A</a:t>
              </a:r>
            </a:p>
          </p:txBody>
        </p:sp>
        <p:grpSp>
          <p:nvGrpSpPr>
            <p:cNvPr id="105" name="Group 91">
              <a:extLst>
                <a:ext uri="{FF2B5EF4-FFF2-40B4-BE49-F238E27FC236}">
                  <a16:creationId xmlns:a16="http://schemas.microsoft.com/office/drawing/2014/main" id="{7D786426-4526-462C-96FB-8F3B4985D3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1493" y="1684"/>
              <a:ext cx="98" cy="616"/>
              <a:chOff x="1939" y="2585"/>
              <a:chExt cx="131" cy="788"/>
            </a:xfrm>
          </p:grpSpPr>
          <p:grpSp>
            <p:nvGrpSpPr>
              <p:cNvPr id="196" name="Group 92">
                <a:extLst>
                  <a:ext uri="{FF2B5EF4-FFF2-40B4-BE49-F238E27FC236}">
                    <a16:creationId xmlns:a16="http://schemas.microsoft.com/office/drawing/2014/main" id="{BA183AD4-EAC1-4038-B2E3-50AEE30A7C0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5400000">
                <a:off x="1913" y="2916"/>
                <a:ext cx="184" cy="131"/>
                <a:chOff x="1777" y="2942"/>
                <a:chExt cx="345" cy="245"/>
              </a:xfrm>
            </p:grpSpPr>
            <p:sp>
              <p:nvSpPr>
                <p:cNvPr id="199" name="Line 93">
                  <a:extLst>
                    <a:ext uri="{FF2B5EF4-FFF2-40B4-BE49-F238E27FC236}">
                      <a16:creationId xmlns:a16="http://schemas.microsoft.com/office/drawing/2014/main" id="{FCE3146C-8764-4436-B3F4-C0055AA5575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24" y="2996"/>
                  <a:ext cx="158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Line 94">
                  <a:extLst>
                    <a:ext uri="{FF2B5EF4-FFF2-40B4-BE49-F238E27FC236}">
                      <a16:creationId xmlns:a16="http://schemas.microsoft.com/office/drawing/2014/main" id="{AAF04EA9-F9CD-4293-BA73-4E0D6A6D51D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1743" y="3027"/>
                  <a:ext cx="245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Line 95">
                  <a:extLst>
                    <a:ext uri="{FF2B5EF4-FFF2-40B4-BE49-F238E27FC236}">
                      <a16:creationId xmlns:a16="http://schemas.microsoft.com/office/drawing/2014/main" id="{68134B06-3AD6-4C7E-9C37-BDE635B7CB9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815" y="3048"/>
                  <a:ext cx="227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Line 96">
                  <a:extLst>
                    <a:ext uri="{FF2B5EF4-FFF2-40B4-BE49-F238E27FC236}">
                      <a16:creationId xmlns:a16="http://schemas.microsoft.com/office/drawing/2014/main" id="{64506626-88B1-4024-8B9E-E56E99356C9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1875" y="3039"/>
                  <a:ext cx="227" cy="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Line 97">
                  <a:extLst>
                    <a:ext uri="{FF2B5EF4-FFF2-40B4-BE49-F238E27FC236}">
                      <a16:creationId xmlns:a16="http://schemas.microsoft.com/office/drawing/2014/main" id="{CFA75DD9-42CF-44AA-8A97-0A8115299FA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936" y="3048"/>
                  <a:ext cx="227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Line 98">
                  <a:extLst>
                    <a:ext uri="{FF2B5EF4-FFF2-40B4-BE49-F238E27FC236}">
                      <a16:creationId xmlns:a16="http://schemas.microsoft.com/office/drawing/2014/main" id="{7E5061B6-7479-44D3-9C21-148F26937C1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2028" y="3007"/>
                  <a:ext cx="141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7" name="Line 99">
                <a:extLst>
                  <a:ext uri="{FF2B5EF4-FFF2-40B4-BE49-F238E27FC236}">
                    <a16:creationId xmlns:a16="http://schemas.microsoft.com/office/drawing/2014/main" id="{80D21D6C-3C00-4F80-9272-AA396ED398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993" y="2585"/>
                <a:ext cx="0" cy="3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100">
                <a:extLst>
                  <a:ext uri="{FF2B5EF4-FFF2-40B4-BE49-F238E27FC236}">
                    <a16:creationId xmlns:a16="http://schemas.microsoft.com/office/drawing/2014/main" id="{FB1F2F3A-B9CF-4A90-B4FA-1B0276A780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988" y="3068"/>
                <a:ext cx="0" cy="3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6" name="Rectangle 101">
              <a:extLst>
                <a:ext uri="{FF2B5EF4-FFF2-40B4-BE49-F238E27FC236}">
                  <a16:creationId xmlns:a16="http://schemas.microsoft.com/office/drawing/2014/main" id="{132702A1-CA7A-48DC-9FC8-7E07DEC7D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" y="242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8V</a:t>
              </a:r>
            </a:p>
          </p:txBody>
        </p:sp>
        <p:grpSp>
          <p:nvGrpSpPr>
            <p:cNvPr id="107" name="Group 102">
              <a:extLst>
                <a:ext uri="{FF2B5EF4-FFF2-40B4-BE49-F238E27FC236}">
                  <a16:creationId xmlns:a16="http://schemas.microsoft.com/office/drawing/2014/main" id="{F0A4F0CA-742F-4D4D-BCDB-39E867410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" y="2625"/>
              <a:ext cx="100" cy="375"/>
              <a:chOff x="2482" y="2793"/>
              <a:chExt cx="100" cy="375"/>
            </a:xfrm>
          </p:grpSpPr>
          <p:sp>
            <p:nvSpPr>
              <p:cNvPr id="194" name="Rectangle 103">
                <a:extLst>
                  <a:ext uri="{FF2B5EF4-FFF2-40B4-BE49-F238E27FC236}">
                    <a16:creationId xmlns:a16="http://schemas.microsoft.com/office/drawing/2014/main" id="{8EBD72BF-81D7-43F8-B3AB-29C5E6365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2793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2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en-US" sz="2000"/>
              </a:p>
            </p:txBody>
          </p:sp>
          <p:sp>
            <p:nvSpPr>
              <p:cNvPr id="195" name="Rectangle 104">
                <a:extLst>
                  <a:ext uri="{FF2B5EF4-FFF2-40B4-BE49-F238E27FC236}">
                    <a16:creationId xmlns:a16="http://schemas.microsoft.com/office/drawing/2014/main" id="{62139916-CA48-473F-96D4-D64131645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" y="2957"/>
                <a:ext cx="9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200">
                    <a:solidFill>
                      <a:srgbClr val="000000"/>
                    </a:solidFill>
                    <a:latin typeface="Times" panose="02020603050405020304" pitchFamily="18" charset="0"/>
                  </a:rPr>
                  <a:t>+</a:t>
                </a:r>
                <a:endParaRPr lang="en-US" altLang="en-US" sz="2000"/>
              </a:p>
            </p:txBody>
          </p:sp>
        </p:grpSp>
        <p:grpSp>
          <p:nvGrpSpPr>
            <p:cNvPr id="108" name="Group 105">
              <a:extLst>
                <a:ext uri="{FF2B5EF4-FFF2-40B4-BE49-F238E27FC236}">
                  <a16:creationId xmlns:a16="http://schemas.microsoft.com/office/drawing/2014/main" id="{8E207113-3771-4152-ABF0-41C546296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1" y="2519"/>
              <a:ext cx="726" cy="98"/>
              <a:chOff x="2225" y="2344"/>
              <a:chExt cx="726" cy="98"/>
            </a:xfrm>
          </p:grpSpPr>
          <p:grpSp>
            <p:nvGrpSpPr>
              <p:cNvPr id="185" name="Group 106">
                <a:extLst>
                  <a:ext uri="{FF2B5EF4-FFF2-40B4-BE49-F238E27FC236}">
                    <a16:creationId xmlns:a16="http://schemas.microsoft.com/office/drawing/2014/main" id="{50EE9910-8169-4B30-B959-258CB5238B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63" y="2344"/>
                <a:ext cx="144" cy="98"/>
                <a:chOff x="1777" y="2942"/>
                <a:chExt cx="345" cy="245"/>
              </a:xfrm>
            </p:grpSpPr>
            <p:sp>
              <p:nvSpPr>
                <p:cNvPr id="188" name="Line 107">
                  <a:extLst>
                    <a:ext uri="{FF2B5EF4-FFF2-40B4-BE49-F238E27FC236}">
                      <a16:creationId xmlns:a16="http://schemas.microsoft.com/office/drawing/2014/main" id="{A53B5927-9FA0-4166-9CCC-F1037D83C9A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24" y="2996"/>
                  <a:ext cx="158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Line 108">
                  <a:extLst>
                    <a:ext uri="{FF2B5EF4-FFF2-40B4-BE49-F238E27FC236}">
                      <a16:creationId xmlns:a16="http://schemas.microsoft.com/office/drawing/2014/main" id="{84CD4888-76F3-4441-A6CB-BEA2A999E6A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1743" y="3027"/>
                  <a:ext cx="245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Line 109">
                  <a:extLst>
                    <a:ext uri="{FF2B5EF4-FFF2-40B4-BE49-F238E27FC236}">
                      <a16:creationId xmlns:a16="http://schemas.microsoft.com/office/drawing/2014/main" id="{A2E893BF-A4DE-43F1-A862-CFC24ACC2F5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815" y="3048"/>
                  <a:ext cx="227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Line 110">
                  <a:extLst>
                    <a:ext uri="{FF2B5EF4-FFF2-40B4-BE49-F238E27FC236}">
                      <a16:creationId xmlns:a16="http://schemas.microsoft.com/office/drawing/2014/main" id="{41A2E857-AEAD-41C0-AC10-8748EACB3C7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1875" y="3039"/>
                  <a:ext cx="227" cy="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Line 111">
                  <a:extLst>
                    <a:ext uri="{FF2B5EF4-FFF2-40B4-BE49-F238E27FC236}">
                      <a16:creationId xmlns:a16="http://schemas.microsoft.com/office/drawing/2014/main" id="{A4757414-A2CC-41AA-9452-F3950751861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936" y="3048"/>
                  <a:ext cx="227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Line 112">
                  <a:extLst>
                    <a:ext uri="{FF2B5EF4-FFF2-40B4-BE49-F238E27FC236}">
                      <a16:creationId xmlns:a16="http://schemas.microsoft.com/office/drawing/2014/main" id="{CDCE072D-A954-4971-B6FE-B6F6FFCD3F7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2028" y="3007"/>
                  <a:ext cx="141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6" name="Line 113">
                <a:extLst>
                  <a:ext uri="{FF2B5EF4-FFF2-40B4-BE49-F238E27FC236}">
                    <a16:creationId xmlns:a16="http://schemas.microsoft.com/office/drawing/2014/main" id="{7C8C5AE2-2F54-4EBD-8A99-9130982D7F8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2344" y="2283"/>
                <a:ext cx="0" cy="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114">
                <a:extLst>
                  <a:ext uri="{FF2B5EF4-FFF2-40B4-BE49-F238E27FC236}">
                    <a16:creationId xmlns:a16="http://schemas.microsoft.com/office/drawing/2014/main" id="{2A7377CC-46C7-4999-8471-87690FFE108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2777" y="2231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9" name="Group 115">
              <a:extLst>
                <a:ext uri="{FF2B5EF4-FFF2-40B4-BE49-F238E27FC236}">
                  <a16:creationId xmlns:a16="http://schemas.microsoft.com/office/drawing/2014/main" id="{579BD503-5A38-4010-B15F-D2EF5A8A3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314"/>
              <a:ext cx="1197" cy="690"/>
              <a:chOff x="2072" y="2482"/>
              <a:chExt cx="1197" cy="690"/>
            </a:xfrm>
          </p:grpSpPr>
          <p:sp>
            <p:nvSpPr>
              <p:cNvPr id="179" name="AutoShape 116">
                <a:extLst>
                  <a:ext uri="{FF2B5EF4-FFF2-40B4-BE49-F238E27FC236}">
                    <a16:creationId xmlns:a16="http://schemas.microsoft.com/office/drawing/2014/main" id="{BA8246EB-F96B-46FE-A9BC-597EABE2CB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485" y="2827"/>
                <a:ext cx="345" cy="345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80" name="Line 117">
                <a:extLst>
                  <a:ext uri="{FF2B5EF4-FFF2-40B4-BE49-F238E27FC236}">
                    <a16:creationId xmlns:a16="http://schemas.microsoft.com/office/drawing/2014/main" id="{E089882D-ADFE-494C-9C60-C2E31D2D4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51" y="2751"/>
                <a:ext cx="0" cy="2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Line 118">
                <a:extLst>
                  <a:ext uri="{FF2B5EF4-FFF2-40B4-BE49-F238E27FC236}">
                    <a16:creationId xmlns:a16="http://schemas.microsoft.com/office/drawing/2014/main" id="{A96B657F-7FD0-415F-85C9-5CA79B74F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2" y="2916"/>
                <a:ext cx="4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119">
                <a:extLst>
                  <a:ext uri="{FF2B5EF4-FFF2-40B4-BE49-F238E27FC236}">
                    <a16:creationId xmlns:a16="http://schemas.microsoft.com/office/drawing/2014/main" id="{71C4ECA1-1169-4302-A70D-B8F84EBA9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2916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latin typeface="Times" panose="02020603050405020304" pitchFamily="18" charset="0"/>
                  </a:rPr>
                  <a:t>V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" panose="02020603050405020304" pitchFamily="18" charset="0"/>
                  </a:rPr>
                  <a:t>0</a:t>
                </a:r>
                <a:endParaRPr lang="en-US" altLang="en-US" sz="2000"/>
              </a:p>
            </p:txBody>
          </p:sp>
          <p:sp>
            <p:nvSpPr>
              <p:cNvPr id="183" name="Rectangle 120">
                <a:extLst>
                  <a:ext uri="{FF2B5EF4-FFF2-40B4-BE49-F238E27FC236}">
                    <a16:creationId xmlns:a16="http://schemas.microsoft.com/office/drawing/2014/main" id="{2399A58D-914B-4D77-9426-7FEA62D0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2482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latin typeface="Times" panose="02020603050405020304" pitchFamily="18" charset="0"/>
                  </a:rPr>
                  <a:t>5K</a:t>
                </a:r>
                <a:endParaRPr lang="en-US" altLang="en-US" sz="2000"/>
              </a:p>
            </p:txBody>
          </p:sp>
          <p:sp>
            <p:nvSpPr>
              <p:cNvPr id="184" name="Line 121">
                <a:extLst>
                  <a:ext uri="{FF2B5EF4-FFF2-40B4-BE49-F238E27FC236}">
                    <a16:creationId xmlns:a16="http://schemas.microsoft.com/office/drawing/2014/main" id="{8B7649A0-8C6F-4D7D-B358-D49D966A8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3000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0" name="Group 122">
              <a:extLst>
                <a:ext uri="{FF2B5EF4-FFF2-40B4-BE49-F238E27FC236}">
                  <a16:creationId xmlns:a16="http://schemas.microsoft.com/office/drawing/2014/main" id="{8146B5E8-2BC5-44D8-9D48-370FBC0498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1492" y="2430"/>
              <a:ext cx="98" cy="616"/>
              <a:chOff x="1939" y="2585"/>
              <a:chExt cx="131" cy="788"/>
            </a:xfrm>
          </p:grpSpPr>
          <p:grpSp>
            <p:nvGrpSpPr>
              <p:cNvPr id="170" name="Group 123">
                <a:extLst>
                  <a:ext uri="{FF2B5EF4-FFF2-40B4-BE49-F238E27FC236}">
                    <a16:creationId xmlns:a16="http://schemas.microsoft.com/office/drawing/2014/main" id="{423D4BA4-BB6B-4C49-B6D2-E6A1D9CE6EF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5400000">
                <a:off x="1913" y="2916"/>
                <a:ext cx="184" cy="131"/>
                <a:chOff x="1777" y="2942"/>
                <a:chExt cx="345" cy="245"/>
              </a:xfrm>
            </p:grpSpPr>
            <p:sp>
              <p:nvSpPr>
                <p:cNvPr id="173" name="Line 124">
                  <a:extLst>
                    <a:ext uri="{FF2B5EF4-FFF2-40B4-BE49-F238E27FC236}">
                      <a16:creationId xmlns:a16="http://schemas.microsoft.com/office/drawing/2014/main" id="{4C7F6FEA-2CE3-4440-8D7E-96A049E8424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24" y="2996"/>
                  <a:ext cx="158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Line 125">
                  <a:extLst>
                    <a:ext uri="{FF2B5EF4-FFF2-40B4-BE49-F238E27FC236}">
                      <a16:creationId xmlns:a16="http://schemas.microsoft.com/office/drawing/2014/main" id="{C89970B7-2658-4399-BB9C-8A055FCA7DF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1743" y="3027"/>
                  <a:ext cx="245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Line 126">
                  <a:extLst>
                    <a:ext uri="{FF2B5EF4-FFF2-40B4-BE49-F238E27FC236}">
                      <a16:creationId xmlns:a16="http://schemas.microsoft.com/office/drawing/2014/main" id="{1C37410A-292E-43F1-AAF0-3CC9927BF2B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815" y="3048"/>
                  <a:ext cx="227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Line 127">
                  <a:extLst>
                    <a:ext uri="{FF2B5EF4-FFF2-40B4-BE49-F238E27FC236}">
                      <a16:creationId xmlns:a16="http://schemas.microsoft.com/office/drawing/2014/main" id="{A761ED26-F21F-4EB3-87C3-FF9CF60EC56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1875" y="3039"/>
                  <a:ext cx="227" cy="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Line 128">
                  <a:extLst>
                    <a:ext uri="{FF2B5EF4-FFF2-40B4-BE49-F238E27FC236}">
                      <a16:creationId xmlns:a16="http://schemas.microsoft.com/office/drawing/2014/main" id="{07A263D4-AA6A-4F8D-A159-E177BCFEE9E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936" y="3048"/>
                  <a:ext cx="227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Line 129">
                  <a:extLst>
                    <a:ext uri="{FF2B5EF4-FFF2-40B4-BE49-F238E27FC236}">
                      <a16:creationId xmlns:a16="http://schemas.microsoft.com/office/drawing/2014/main" id="{DAAA20B7-43E7-4DA3-8509-14E4215198B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2028" y="3007"/>
                  <a:ext cx="141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1" name="Line 130">
                <a:extLst>
                  <a:ext uri="{FF2B5EF4-FFF2-40B4-BE49-F238E27FC236}">
                    <a16:creationId xmlns:a16="http://schemas.microsoft.com/office/drawing/2014/main" id="{634A6D66-F7C6-43BE-A7F4-F011F52F36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993" y="2585"/>
                <a:ext cx="0" cy="3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2" name="Line 131">
                <a:extLst>
                  <a:ext uri="{FF2B5EF4-FFF2-40B4-BE49-F238E27FC236}">
                    <a16:creationId xmlns:a16="http://schemas.microsoft.com/office/drawing/2014/main" id="{A0F410B8-3CAF-4A9A-A7BF-BF1D5B1BD28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988" y="3068"/>
                <a:ext cx="0" cy="3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1" name="Group 132">
              <a:extLst>
                <a:ext uri="{FF2B5EF4-FFF2-40B4-BE49-F238E27FC236}">
                  <a16:creationId xmlns:a16="http://schemas.microsoft.com/office/drawing/2014/main" id="{A756658E-7C85-4FEA-A122-4665B3D002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1492" y="1939"/>
              <a:ext cx="98" cy="616"/>
              <a:chOff x="1939" y="2585"/>
              <a:chExt cx="131" cy="788"/>
            </a:xfrm>
          </p:grpSpPr>
          <p:grpSp>
            <p:nvGrpSpPr>
              <p:cNvPr id="161" name="Group 133">
                <a:extLst>
                  <a:ext uri="{FF2B5EF4-FFF2-40B4-BE49-F238E27FC236}">
                    <a16:creationId xmlns:a16="http://schemas.microsoft.com/office/drawing/2014/main" id="{D3EDA257-A66E-4463-A3B9-354AE47903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5400000">
                <a:off x="1913" y="2916"/>
                <a:ext cx="184" cy="131"/>
                <a:chOff x="1777" y="2942"/>
                <a:chExt cx="345" cy="245"/>
              </a:xfrm>
            </p:grpSpPr>
            <p:sp>
              <p:nvSpPr>
                <p:cNvPr id="164" name="Line 134">
                  <a:extLst>
                    <a:ext uri="{FF2B5EF4-FFF2-40B4-BE49-F238E27FC236}">
                      <a16:creationId xmlns:a16="http://schemas.microsoft.com/office/drawing/2014/main" id="{24432063-349F-4E1E-A2D6-2FD586BFE79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24" y="2996"/>
                  <a:ext cx="158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Line 135">
                  <a:extLst>
                    <a:ext uri="{FF2B5EF4-FFF2-40B4-BE49-F238E27FC236}">
                      <a16:creationId xmlns:a16="http://schemas.microsoft.com/office/drawing/2014/main" id="{452535DA-BEA6-4299-B2D7-299DCE28CB9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1743" y="3027"/>
                  <a:ext cx="245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36">
                  <a:extLst>
                    <a:ext uri="{FF2B5EF4-FFF2-40B4-BE49-F238E27FC236}">
                      <a16:creationId xmlns:a16="http://schemas.microsoft.com/office/drawing/2014/main" id="{839C6A02-2A8C-4CC9-8BF1-3A0A26B47C7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815" y="3048"/>
                  <a:ext cx="227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Line 137">
                  <a:extLst>
                    <a:ext uri="{FF2B5EF4-FFF2-40B4-BE49-F238E27FC236}">
                      <a16:creationId xmlns:a16="http://schemas.microsoft.com/office/drawing/2014/main" id="{1CE8657E-B0A5-4E42-B714-2E2515D635E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1875" y="3039"/>
                  <a:ext cx="227" cy="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Line 138">
                  <a:extLst>
                    <a:ext uri="{FF2B5EF4-FFF2-40B4-BE49-F238E27FC236}">
                      <a16:creationId xmlns:a16="http://schemas.microsoft.com/office/drawing/2014/main" id="{72554DC5-5C36-49E1-A0E8-B440D227EAF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936" y="3048"/>
                  <a:ext cx="227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Line 139">
                  <a:extLst>
                    <a:ext uri="{FF2B5EF4-FFF2-40B4-BE49-F238E27FC236}">
                      <a16:creationId xmlns:a16="http://schemas.microsoft.com/office/drawing/2014/main" id="{301FEA0F-4398-4197-BDF9-787E3E99992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2028" y="3007"/>
                  <a:ext cx="141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Line 140">
                <a:extLst>
                  <a:ext uri="{FF2B5EF4-FFF2-40B4-BE49-F238E27FC236}">
                    <a16:creationId xmlns:a16="http://schemas.microsoft.com/office/drawing/2014/main" id="{0F8B145E-B80C-467B-B648-54C75E673B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993" y="2585"/>
                <a:ext cx="0" cy="3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" name="Line 141">
                <a:extLst>
                  <a:ext uri="{FF2B5EF4-FFF2-40B4-BE49-F238E27FC236}">
                    <a16:creationId xmlns:a16="http://schemas.microsoft.com/office/drawing/2014/main" id="{E97C303A-D73C-4BF1-8C2B-100FDA18A9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988" y="3068"/>
                <a:ext cx="0" cy="3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2" name="Group 142">
              <a:extLst>
                <a:ext uri="{FF2B5EF4-FFF2-40B4-BE49-F238E27FC236}">
                  <a16:creationId xmlns:a16="http://schemas.microsoft.com/office/drawing/2014/main" id="{FE39EE7F-0A1C-46E8-B14F-6D1997206B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1492" y="2186"/>
              <a:ext cx="98" cy="616"/>
              <a:chOff x="1939" y="2585"/>
              <a:chExt cx="131" cy="788"/>
            </a:xfrm>
          </p:grpSpPr>
          <p:grpSp>
            <p:nvGrpSpPr>
              <p:cNvPr id="152" name="Group 143">
                <a:extLst>
                  <a:ext uri="{FF2B5EF4-FFF2-40B4-BE49-F238E27FC236}">
                    <a16:creationId xmlns:a16="http://schemas.microsoft.com/office/drawing/2014/main" id="{94A3D605-0176-4728-A3BC-4EA08C2F144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5400000">
                <a:off x="1913" y="2916"/>
                <a:ext cx="184" cy="131"/>
                <a:chOff x="1777" y="2942"/>
                <a:chExt cx="345" cy="245"/>
              </a:xfrm>
            </p:grpSpPr>
            <p:sp>
              <p:nvSpPr>
                <p:cNvPr id="155" name="Line 144">
                  <a:extLst>
                    <a:ext uri="{FF2B5EF4-FFF2-40B4-BE49-F238E27FC236}">
                      <a16:creationId xmlns:a16="http://schemas.microsoft.com/office/drawing/2014/main" id="{DE60CA7C-1B45-4056-BF9E-681B5E8730C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24" y="2996"/>
                  <a:ext cx="158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Line 145">
                  <a:extLst>
                    <a:ext uri="{FF2B5EF4-FFF2-40B4-BE49-F238E27FC236}">
                      <a16:creationId xmlns:a16="http://schemas.microsoft.com/office/drawing/2014/main" id="{ED36676B-5C90-46D0-A8E8-CA9F994277B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1743" y="3027"/>
                  <a:ext cx="245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Line 146">
                  <a:extLst>
                    <a:ext uri="{FF2B5EF4-FFF2-40B4-BE49-F238E27FC236}">
                      <a16:creationId xmlns:a16="http://schemas.microsoft.com/office/drawing/2014/main" id="{4227A70C-2CC8-4CB7-850A-0D5CD8C79C8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815" y="3048"/>
                  <a:ext cx="227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Line 147">
                  <a:extLst>
                    <a:ext uri="{FF2B5EF4-FFF2-40B4-BE49-F238E27FC236}">
                      <a16:creationId xmlns:a16="http://schemas.microsoft.com/office/drawing/2014/main" id="{2D0FAD62-A78F-418C-8D75-076A231E6AF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1875" y="3039"/>
                  <a:ext cx="227" cy="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Line 148">
                  <a:extLst>
                    <a:ext uri="{FF2B5EF4-FFF2-40B4-BE49-F238E27FC236}">
                      <a16:creationId xmlns:a16="http://schemas.microsoft.com/office/drawing/2014/main" id="{33BC0605-20C2-47E7-85F9-B4E31EC0E75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936" y="3048"/>
                  <a:ext cx="227" cy="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Line 149">
                  <a:extLst>
                    <a:ext uri="{FF2B5EF4-FFF2-40B4-BE49-F238E27FC236}">
                      <a16:creationId xmlns:a16="http://schemas.microsoft.com/office/drawing/2014/main" id="{8E81FF30-E801-4CFA-B324-B70EA413238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6200000" flipH="1">
                  <a:off x="2028" y="3007"/>
                  <a:ext cx="141" cy="4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3" name="Line 150">
                <a:extLst>
                  <a:ext uri="{FF2B5EF4-FFF2-40B4-BE49-F238E27FC236}">
                    <a16:creationId xmlns:a16="http://schemas.microsoft.com/office/drawing/2014/main" id="{EA77165E-41AF-440F-88D1-5914E85A9CE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993" y="2585"/>
                <a:ext cx="0" cy="3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" name="Line 151">
                <a:extLst>
                  <a:ext uri="{FF2B5EF4-FFF2-40B4-BE49-F238E27FC236}">
                    <a16:creationId xmlns:a16="http://schemas.microsoft.com/office/drawing/2014/main" id="{6BC39336-403A-463D-A01F-C481AC3951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988" y="3068"/>
                <a:ext cx="0" cy="3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3" name="Line 152">
              <a:extLst>
                <a:ext uri="{FF2B5EF4-FFF2-40B4-BE49-F238E27FC236}">
                  <a16:creationId xmlns:a16="http://schemas.microsoft.com/office/drawing/2014/main" id="{E557CEBB-80D7-46C3-9900-4F99FA3EA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" y="2000"/>
              <a:ext cx="0" cy="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Line 153">
              <a:extLst>
                <a:ext uri="{FF2B5EF4-FFF2-40B4-BE49-F238E27FC236}">
                  <a16:creationId xmlns:a16="http://schemas.microsoft.com/office/drawing/2014/main" id="{D8375B7F-F76B-4055-9618-D503135C8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" y="1998"/>
              <a:ext cx="115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154">
              <a:extLst>
                <a:ext uri="{FF2B5EF4-FFF2-40B4-BE49-F238E27FC236}">
                  <a16:creationId xmlns:a16="http://schemas.microsoft.com/office/drawing/2014/main" id="{0CAEA2B5-FF75-44FD-8FDA-2AC916C3C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" y="2567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55">
              <a:extLst>
                <a:ext uri="{FF2B5EF4-FFF2-40B4-BE49-F238E27FC236}">
                  <a16:creationId xmlns:a16="http://schemas.microsoft.com/office/drawing/2014/main" id="{82239D9A-3982-40C0-8C1A-6FF41A5CC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0" y="2880"/>
              <a:ext cx="1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Line 156">
              <a:extLst>
                <a:ext uri="{FF2B5EF4-FFF2-40B4-BE49-F238E27FC236}">
                  <a16:creationId xmlns:a16="http://schemas.microsoft.com/office/drawing/2014/main" id="{D2D09AFE-4E25-40BB-935E-10CB23F5B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880"/>
              <a:ext cx="0" cy="2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8" name="Group 157">
              <a:extLst>
                <a:ext uri="{FF2B5EF4-FFF2-40B4-BE49-F238E27FC236}">
                  <a16:creationId xmlns:a16="http://schemas.microsoft.com/office/drawing/2014/main" id="{E37E1B66-2146-4B23-A40A-F0B435110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2" y="3165"/>
              <a:ext cx="242" cy="64"/>
              <a:chOff x="670" y="4183"/>
              <a:chExt cx="242" cy="64"/>
            </a:xfrm>
          </p:grpSpPr>
          <p:sp>
            <p:nvSpPr>
              <p:cNvPr id="149" name="Line 158">
                <a:extLst>
                  <a:ext uri="{FF2B5EF4-FFF2-40B4-BE49-F238E27FC236}">
                    <a16:creationId xmlns:a16="http://schemas.microsoft.com/office/drawing/2014/main" id="{F4DC3D15-E402-4F26-9C23-6E7E0229934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670" y="4183"/>
                <a:ext cx="2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Line 159">
                <a:extLst>
                  <a:ext uri="{FF2B5EF4-FFF2-40B4-BE49-F238E27FC236}">
                    <a16:creationId xmlns:a16="http://schemas.microsoft.com/office/drawing/2014/main" id="{173CCB34-6565-441D-A9F2-8CF6A71857D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09" y="4216"/>
                <a:ext cx="1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Line 160">
                <a:extLst>
                  <a:ext uri="{FF2B5EF4-FFF2-40B4-BE49-F238E27FC236}">
                    <a16:creationId xmlns:a16="http://schemas.microsoft.com/office/drawing/2014/main" id="{1CCFB5B8-E2C6-4178-929F-847AC6F9BC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4247"/>
                <a:ext cx="1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9" name="Rectangle 161">
              <a:extLst>
                <a:ext uri="{FF2B5EF4-FFF2-40B4-BE49-F238E27FC236}">
                  <a16:creationId xmlns:a16="http://schemas.microsoft.com/office/drawing/2014/main" id="{51D0C549-93F2-4FAF-A6AA-F17BD6973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530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80K</a:t>
              </a:r>
              <a:endParaRPr lang="en-US" altLang="en-US" sz="2000"/>
            </a:p>
          </p:txBody>
        </p:sp>
        <p:sp>
          <p:nvSpPr>
            <p:cNvPr id="120" name="Rectangle 162">
              <a:extLst>
                <a:ext uri="{FF2B5EF4-FFF2-40B4-BE49-F238E27FC236}">
                  <a16:creationId xmlns:a16="http://schemas.microsoft.com/office/drawing/2014/main" id="{110FFE5D-582E-4457-9589-D92E757EA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283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40K</a:t>
              </a:r>
              <a:endParaRPr lang="en-US" altLang="en-US" sz="2000"/>
            </a:p>
          </p:txBody>
        </p:sp>
        <p:sp>
          <p:nvSpPr>
            <p:cNvPr id="121" name="Rectangle 163">
              <a:extLst>
                <a:ext uri="{FF2B5EF4-FFF2-40B4-BE49-F238E27FC236}">
                  <a16:creationId xmlns:a16="http://schemas.microsoft.com/office/drawing/2014/main" id="{0BD4B9B8-46A0-43E4-93A3-220D0B4A4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033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20K</a:t>
              </a:r>
              <a:endParaRPr lang="en-US" altLang="en-US" sz="2000"/>
            </a:p>
          </p:txBody>
        </p:sp>
        <p:sp>
          <p:nvSpPr>
            <p:cNvPr id="122" name="Rectangle 164">
              <a:extLst>
                <a:ext uri="{FF2B5EF4-FFF2-40B4-BE49-F238E27FC236}">
                  <a16:creationId xmlns:a16="http://schemas.microsoft.com/office/drawing/2014/main" id="{D0D15F05-9AC8-4B23-A774-90ADF2A19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765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10K</a:t>
              </a:r>
              <a:endParaRPr lang="en-US" altLang="en-US" sz="2000"/>
            </a:p>
          </p:txBody>
        </p:sp>
        <p:sp>
          <p:nvSpPr>
            <p:cNvPr id="123" name="Rectangle 165">
              <a:extLst>
                <a:ext uri="{FF2B5EF4-FFF2-40B4-BE49-F238E27FC236}">
                  <a16:creationId xmlns:a16="http://schemas.microsoft.com/office/drawing/2014/main" id="{FD8EB19A-85A2-469E-917E-1389D8F4C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2922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S1</a:t>
              </a:r>
              <a:endParaRPr lang="en-US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4" name="Oval 166">
              <a:extLst>
                <a:ext uri="{FF2B5EF4-FFF2-40B4-BE49-F238E27FC236}">
                  <a16:creationId xmlns:a16="http://schemas.microsoft.com/office/drawing/2014/main" id="{8B9A48F3-275B-47D6-AF3F-6F8DB65509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2" y="2729"/>
              <a:ext cx="40" cy="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25" name="Line 167">
              <a:extLst>
                <a:ext uri="{FF2B5EF4-FFF2-40B4-BE49-F238E27FC236}">
                  <a16:creationId xmlns:a16="http://schemas.microsoft.com/office/drawing/2014/main" id="{31B97AAE-E45B-45FF-8F7A-B819A5EB0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" y="1999"/>
              <a:ext cx="0" cy="1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Oval 168">
              <a:extLst>
                <a:ext uri="{FF2B5EF4-FFF2-40B4-BE49-F238E27FC236}">
                  <a16:creationId xmlns:a16="http://schemas.microsoft.com/office/drawing/2014/main" id="{75EE5395-E343-4A1E-B6AD-4DEDC5C9F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6" y="2426"/>
              <a:ext cx="173" cy="17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27" name="Text Box 169">
              <a:extLst>
                <a:ext uri="{FF2B5EF4-FFF2-40B4-BE49-F238E27FC236}">
                  <a16:creationId xmlns:a16="http://schemas.microsoft.com/office/drawing/2014/main" id="{2728E858-01E1-4D3E-A1B0-F92ED9703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16" y="2445"/>
              <a:ext cx="168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25000"/>
                </a:lnSpc>
              </a:pPr>
              <a:r>
                <a:rPr lang="en-US" altLang="en-US" sz="2000" baseline="-25000"/>
                <a:t>+ -</a:t>
              </a:r>
            </a:p>
          </p:txBody>
        </p:sp>
        <p:sp>
          <p:nvSpPr>
            <p:cNvPr id="128" name="Line 170">
              <a:extLst>
                <a:ext uri="{FF2B5EF4-FFF2-40B4-BE49-F238E27FC236}">
                  <a16:creationId xmlns:a16="http://schemas.microsoft.com/office/drawing/2014/main" id="{2C734C2F-BDF5-4013-A11E-3FE4B6EE4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" y="1998"/>
              <a:ext cx="0" cy="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Line 171">
              <a:extLst>
                <a:ext uri="{FF2B5EF4-FFF2-40B4-BE49-F238E27FC236}">
                  <a16:creationId xmlns:a16="http://schemas.microsoft.com/office/drawing/2014/main" id="{2762E212-29C2-49AA-A618-0081FD45A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2000"/>
              <a:ext cx="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0" name="Line 172">
              <a:extLst>
                <a:ext uri="{FF2B5EF4-FFF2-40B4-BE49-F238E27FC236}">
                  <a16:creationId xmlns:a16="http://schemas.microsoft.com/office/drawing/2014/main" id="{E0359D3F-8578-45BF-BCC9-3CA5E3C7E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2746"/>
              <a:ext cx="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73">
              <a:extLst>
                <a:ext uri="{FF2B5EF4-FFF2-40B4-BE49-F238E27FC236}">
                  <a16:creationId xmlns:a16="http://schemas.microsoft.com/office/drawing/2014/main" id="{8E43BB59-A444-4F36-9488-ABF8A4E8E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2255"/>
              <a:ext cx="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Line 174">
              <a:extLst>
                <a:ext uri="{FF2B5EF4-FFF2-40B4-BE49-F238E27FC236}">
                  <a16:creationId xmlns:a16="http://schemas.microsoft.com/office/drawing/2014/main" id="{05E17316-8B18-4FD0-909E-5F3C6DEAC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" y="2502"/>
              <a:ext cx="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" name="Oval 175">
              <a:extLst>
                <a:ext uri="{FF2B5EF4-FFF2-40B4-BE49-F238E27FC236}">
                  <a16:creationId xmlns:a16="http://schemas.microsoft.com/office/drawing/2014/main" id="{2081A028-30AA-42DF-ACCF-B423EF1855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7" y="2482"/>
              <a:ext cx="40" cy="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34" name="Oval 176">
              <a:extLst>
                <a:ext uri="{FF2B5EF4-FFF2-40B4-BE49-F238E27FC236}">
                  <a16:creationId xmlns:a16="http://schemas.microsoft.com/office/drawing/2014/main" id="{64A9120E-3A1F-4F59-9CC8-777A3A49DC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0" y="2233"/>
              <a:ext cx="40" cy="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35" name="Oval 177">
              <a:extLst>
                <a:ext uri="{FF2B5EF4-FFF2-40B4-BE49-F238E27FC236}">
                  <a16:creationId xmlns:a16="http://schemas.microsoft.com/office/drawing/2014/main" id="{2069CBF9-514A-4144-8833-64375EC63C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6" y="1979"/>
              <a:ext cx="40" cy="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36" name="Group 178">
              <a:extLst>
                <a:ext uri="{FF2B5EF4-FFF2-40B4-BE49-F238E27FC236}">
                  <a16:creationId xmlns:a16="http://schemas.microsoft.com/office/drawing/2014/main" id="{EDA7232B-41A4-48A4-9B85-0E9278008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" y="3166"/>
              <a:ext cx="242" cy="64"/>
              <a:chOff x="670" y="4183"/>
              <a:chExt cx="242" cy="64"/>
            </a:xfrm>
          </p:grpSpPr>
          <p:sp>
            <p:nvSpPr>
              <p:cNvPr id="146" name="Line 179">
                <a:extLst>
                  <a:ext uri="{FF2B5EF4-FFF2-40B4-BE49-F238E27FC236}">
                    <a16:creationId xmlns:a16="http://schemas.microsoft.com/office/drawing/2014/main" id="{0F54C912-3FB8-4CCD-B9FB-0785AEF266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670" y="4183"/>
                <a:ext cx="2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7" name="Line 180">
                <a:extLst>
                  <a:ext uri="{FF2B5EF4-FFF2-40B4-BE49-F238E27FC236}">
                    <a16:creationId xmlns:a16="http://schemas.microsoft.com/office/drawing/2014/main" id="{A4A7DE70-F856-4982-88D2-3693F8EE6A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09" y="4216"/>
                <a:ext cx="1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8" name="Line 181">
                <a:extLst>
                  <a:ext uri="{FF2B5EF4-FFF2-40B4-BE49-F238E27FC236}">
                    <a16:creationId xmlns:a16="http://schemas.microsoft.com/office/drawing/2014/main" id="{91E7503A-7E8F-492D-B105-913EDBDA9C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4" y="4247"/>
                <a:ext cx="1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7" name="Line 182">
              <a:extLst>
                <a:ext uri="{FF2B5EF4-FFF2-40B4-BE49-F238E27FC236}">
                  <a16:creationId xmlns:a16="http://schemas.microsoft.com/office/drawing/2014/main" id="{9FCAF48E-0164-42C9-920F-252D2C3B8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" y="2000"/>
              <a:ext cx="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8" name="Rectangle 183">
              <a:extLst>
                <a:ext uri="{FF2B5EF4-FFF2-40B4-BE49-F238E27FC236}">
                  <a16:creationId xmlns:a16="http://schemas.microsoft.com/office/drawing/2014/main" id="{BF2320B6-44C8-42E5-8739-F778B0170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2154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S3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139" name="Rectangle 184">
              <a:extLst>
                <a:ext uri="{FF2B5EF4-FFF2-40B4-BE49-F238E27FC236}">
                  <a16:creationId xmlns:a16="http://schemas.microsoft.com/office/drawing/2014/main" id="{A9806BC3-35A8-409B-9F0E-661240D6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391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1"/>
                  </a:solidFill>
                </a:rPr>
                <a:t>S2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140" name="Rectangle 185">
              <a:extLst>
                <a:ext uri="{FF2B5EF4-FFF2-40B4-BE49-F238E27FC236}">
                  <a16:creationId xmlns:a16="http://schemas.microsoft.com/office/drawing/2014/main" id="{D5AEB4F0-000F-485C-9741-638084F88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1804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CC00CC"/>
                  </a:solidFill>
                </a:rPr>
                <a:t>S4</a:t>
              </a:r>
              <a:endParaRPr lang="en-US" altLang="en-US" sz="2000">
                <a:solidFill>
                  <a:srgbClr val="CC00CC"/>
                </a:solidFill>
              </a:endParaRPr>
            </a:p>
          </p:txBody>
        </p:sp>
        <p:sp>
          <p:nvSpPr>
            <p:cNvPr id="141" name="Line 186">
              <a:extLst>
                <a:ext uri="{FF2B5EF4-FFF2-40B4-BE49-F238E27FC236}">
                  <a16:creationId xmlns:a16="http://schemas.microsoft.com/office/drawing/2014/main" id="{2FD77920-6737-4DBF-906A-DF46F2067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2254"/>
              <a:ext cx="115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Line 187">
              <a:extLst>
                <a:ext uri="{FF2B5EF4-FFF2-40B4-BE49-F238E27FC236}">
                  <a16:creationId xmlns:a16="http://schemas.microsoft.com/office/drawing/2014/main" id="{0F3E018E-E80C-4527-8F57-B3989A22E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" y="2501"/>
              <a:ext cx="115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88">
              <a:extLst>
                <a:ext uri="{FF2B5EF4-FFF2-40B4-BE49-F238E27FC236}">
                  <a16:creationId xmlns:a16="http://schemas.microsoft.com/office/drawing/2014/main" id="{151D64CF-0C47-4286-BF33-21ACA4C31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2745"/>
              <a:ext cx="115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Rectangle 189">
              <a:extLst>
                <a:ext uri="{FF2B5EF4-FFF2-40B4-BE49-F238E27FC236}">
                  <a16:creationId xmlns:a16="http://schemas.microsoft.com/office/drawing/2014/main" id="{5C9D658A-47E1-4053-B430-623E4FE06D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281" y="2661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2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2000"/>
            </a:p>
          </p:txBody>
        </p:sp>
        <p:sp>
          <p:nvSpPr>
            <p:cNvPr id="145" name="Rectangle 190">
              <a:extLst>
                <a:ext uri="{FF2B5EF4-FFF2-40B4-BE49-F238E27FC236}">
                  <a16:creationId xmlns:a16="http://schemas.microsoft.com/office/drawing/2014/main" id="{F3ED972C-BB7B-4457-A822-94F88D362F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283" y="2784"/>
              <a:ext cx="9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200">
                  <a:solidFill>
                    <a:srgbClr val="000000"/>
                  </a:solidFill>
                  <a:latin typeface="Times" panose="02020603050405020304" pitchFamily="18" charset="0"/>
                </a:rPr>
                <a:t>+</a:t>
              </a:r>
              <a:endParaRPr lang="en-US" altLang="en-US" sz="2000"/>
            </a:p>
          </p:txBody>
        </p:sp>
      </p:grpSp>
      <p:sp>
        <p:nvSpPr>
          <p:cNvPr id="205" name="Text Box 192">
            <a:extLst>
              <a:ext uri="{FF2B5EF4-FFF2-40B4-BE49-F238E27FC236}">
                <a16:creationId xmlns:a16="http://schemas.microsoft.com/office/drawing/2014/main" id="{5E94CF1F-B874-4AD8-8530-5C2F54A8C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05" y="1785311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/>
              <a:t>“Weighted-adder</a:t>
            </a:r>
            <a:r>
              <a:rPr lang="en-US" altLang="en-US" sz="2000" dirty="0"/>
              <a:t> </a:t>
            </a:r>
            <a:r>
              <a:rPr lang="en-US" altLang="en-US" sz="2000" b="1" dirty="0"/>
              <a:t>D/A converter”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70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3.2. Scaling Adder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A2D549-373A-49BC-B5A2-067D23664B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D07B7B-1575-47CF-ACAD-165E56155367}"/>
              </a:ext>
            </a:extLst>
          </p:cNvPr>
          <p:cNvGrpSpPr/>
          <p:nvPr/>
        </p:nvGrpSpPr>
        <p:grpSpPr>
          <a:xfrm>
            <a:off x="299893" y="1353345"/>
            <a:ext cx="8216900" cy="5504655"/>
            <a:chOff x="549275" y="1318491"/>
            <a:chExt cx="8216900" cy="5504655"/>
          </a:xfrm>
        </p:grpSpPr>
        <p:sp>
          <p:nvSpPr>
            <p:cNvPr id="206" name="Rectangle 2">
              <a:extLst>
                <a:ext uri="{FF2B5EF4-FFF2-40B4-BE49-F238E27FC236}">
                  <a16:creationId xmlns:a16="http://schemas.microsoft.com/office/drawing/2014/main" id="{EB159051-F0D5-47D2-B025-E1FC73B0B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843" y="6396109"/>
              <a:ext cx="2154238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 b="1" dirty="0">
                  <a:solidFill>
                    <a:srgbClr val="000000"/>
                  </a:solidFill>
                </a:rPr>
                <a:t>Digital Input </a:t>
              </a:r>
              <a:endParaRPr lang="en-US" altLang="en-US" sz="2000" dirty="0"/>
            </a:p>
          </p:txBody>
        </p:sp>
        <p:sp>
          <p:nvSpPr>
            <p:cNvPr id="207" name="Line 3">
              <a:extLst>
                <a:ext uri="{FF2B5EF4-FFF2-40B4-BE49-F238E27FC236}">
                  <a16:creationId xmlns:a16="http://schemas.microsoft.com/office/drawing/2014/main" id="{0D2069F5-46DC-4715-95B2-9B1995F9C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4930054"/>
              <a:ext cx="69818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4">
              <a:extLst>
                <a:ext uri="{FF2B5EF4-FFF2-40B4-BE49-F238E27FC236}">
                  <a16:creationId xmlns:a16="http://schemas.microsoft.com/office/drawing/2014/main" id="{3C969591-4FCD-4EB4-B40B-C8E646E5B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4442691"/>
              <a:ext cx="69818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5">
              <a:extLst>
                <a:ext uri="{FF2B5EF4-FFF2-40B4-BE49-F238E27FC236}">
                  <a16:creationId xmlns:a16="http://schemas.microsoft.com/office/drawing/2014/main" id="{7B74642E-A97C-4AE4-AC32-7490F6384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3955329"/>
              <a:ext cx="69818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6">
              <a:extLst>
                <a:ext uri="{FF2B5EF4-FFF2-40B4-BE49-F238E27FC236}">
                  <a16:creationId xmlns:a16="http://schemas.microsoft.com/office/drawing/2014/main" id="{9F99BA45-0D27-48BD-8607-366E1D04E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3466379"/>
              <a:ext cx="69818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7">
              <a:extLst>
                <a:ext uri="{FF2B5EF4-FFF2-40B4-BE49-F238E27FC236}">
                  <a16:creationId xmlns:a16="http://schemas.microsoft.com/office/drawing/2014/main" id="{D72D9F32-2718-4F02-B2D8-85ED7ACA2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2971079"/>
              <a:ext cx="69818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8">
              <a:extLst>
                <a:ext uri="{FF2B5EF4-FFF2-40B4-BE49-F238E27FC236}">
                  <a16:creationId xmlns:a16="http://schemas.microsoft.com/office/drawing/2014/main" id="{CB763A0C-973D-48FB-B540-D6C14E9FA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2483716"/>
              <a:ext cx="69818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9">
              <a:extLst>
                <a:ext uri="{FF2B5EF4-FFF2-40B4-BE49-F238E27FC236}">
                  <a16:creationId xmlns:a16="http://schemas.microsoft.com/office/drawing/2014/main" id="{9A624C6A-43A7-4B21-BCD4-47D171234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1996354"/>
              <a:ext cx="69818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0">
              <a:extLst>
                <a:ext uri="{FF2B5EF4-FFF2-40B4-BE49-F238E27FC236}">
                  <a16:creationId xmlns:a16="http://schemas.microsoft.com/office/drawing/2014/main" id="{54BB04F0-8801-4C7D-9F46-7983F4D01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1508991"/>
              <a:ext cx="69818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1">
              <a:extLst>
                <a:ext uri="{FF2B5EF4-FFF2-40B4-BE49-F238E27FC236}">
                  <a16:creationId xmlns:a16="http://schemas.microsoft.com/office/drawing/2014/main" id="{4496274A-9730-49E7-9B0C-4C5CDA69B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113" y="1508991"/>
              <a:ext cx="1587" cy="3908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2">
              <a:extLst>
                <a:ext uri="{FF2B5EF4-FFF2-40B4-BE49-F238E27FC236}">
                  <a16:creationId xmlns:a16="http://schemas.microsoft.com/office/drawing/2014/main" id="{0E475D27-C5C7-4F5D-80F3-E5A464919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063" y="1508991"/>
              <a:ext cx="1587" cy="3908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">
              <a:extLst>
                <a:ext uri="{FF2B5EF4-FFF2-40B4-BE49-F238E27FC236}">
                  <a16:creationId xmlns:a16="http://schemas.microsoft.com/office/drawing/2014/main" id="{CFE9AFAD-CC53-4D6A-A942-98FDB1AC5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363" y="1508991"/>
              <a:ext cx="1587" cy="3908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4">
              <a:extLst>
                <a:ext uri="{FF2B5EF4-FFF2-40B4-BE49-F238E27FC236}">
                  <a16:creationId xmlns:a16="http://schemas.microsoft.com/office/drawing/2014/main" id="{B53D642D-A037-464A-AF25-FE97F7947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8725" y="1508991"/>
              <a:ext cx="1588" cy="3908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5">
              <a:extLst>
                <a:ext uri="{FF2B5EF4-FFF2-40B4-BE49-F238E27FC236}">
                  <a16:creationId xmlns:a16="http://schemas.microsoft.com/office/drawing/2014/main" id="{D520B21E-1DC4-4BE3-8D57-4C8689D07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1508991"/>
              <a:ext cx="1588" cy="3908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6">
              <a:extLst>
                <a:ext uri="{FF2B5EF4-FFF2-40B4-BE49-F238E27FC236}">
                  <a16:creationId xmlns:a16="http://schemas.microsoft.com/office/drawing/2014/main" id="{70B70909-916D-48E2-B032-ACBD97292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3388" y="1508991"/>
              <a:ext cx="1587" cy="3908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7">
              <a:extLst>
                <a:ext uri="{FF2B5EF4-FFF2-40B4-BE49-F238E27FC236}">
                  <a16:creationId xmlns:a16="http://schemas.microsoft.com/office/drawing/2014/main" id="{B3B53111-DB6B-4AA8-897D-07F2AD337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9688" y="1508991"/>
              <a:ext cx="1587" cy="3908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8">
              <a:extLst>
                <a:ext uri="{FF2B5EF4-FFF2-40B4-BE49-F238E27FC236}">
                  <a16:creationId xmlns:a16="http://schemas.microsoft.com/office/drawing/2014/main" id="{D265B9DC-510B-4616-945C-0EB2F8B3C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9638" y="1508991"/>
              <a:ext cx="1587" cy="3908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9">
              <a:extLst>
                <a:ext uri="{FF2B5EF4-FFF2-40B4-BE49-F238E27FC236}">
                  <a16:creationId xmlns:a16="http://schemas.microsoft.com/office/drawing/2014/main" id="{0BFDAE02-7F82-4BE3-810C-446024519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1508991"/>
              <a:ext cx="1587" cy="3908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0">
              <a:extLst>
                <a:ext uri="{FF2B5EF4-FFF2-40B4-BE49-F238E27FC236}">
                  <a16:creationId xmlns:a16="http://schemas.microsoft.com/office/drawing/2014/main" id="{67EDA372-C658-41B5-8BF9-36FD4F975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513" y="4930054"/>
              <a:ext cx="1143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21">
              <a:extLst>
                <a:ext uri="{FF2B5EF4-FFF2-40B4-BE49-F238E27FC236}">
                  <a16:creationId xmlns:a16="http://schemas.microsoft.com/office/drawing/2014/main" id="{AB849700-55C4-46F2-80DD-54A529951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513" y="4442691"/>
              <a:ext cx="1143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2">
              <a:extLst>
                <a:ext uri="{FF2B5EF4-FFF2-40B4-BE49-F238E27FC236}">
                  <a16:creationId xmlns:a16="http://schemas.microsoft.com/office/drawing/2014/main" id="{26094FD9-E2F5-4455-ADA1-EBB68D5C7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513" y="3955329"/>
              <a:ext cx="1143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3">
              <a:extLst>
                <a:ext uri="{FF2B5EF4-FFF2-40B4-BE49-F238E27FC236}">
                  <a16:creationId xmlns:a16="http://schemas.microsoft.com/office/drawing/2014/main" id="{C96D3076-A886-452C-BAC6-A94B6A9D4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513" y="3466379"/>
              <a:ext cx="1143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">
              <a:extLst>
                <a:ext uri="{FF2B5EF4-FFF2-40B4-BE49-F238E27FC236}">
                  <a16:creationId xmlns:a16="http://schemas.microsoft.com/office/drawing/2014/main" id="{F89F419A-B8C3-4D8A-AA6A-E96FDC7AA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513" y="2971079"/>
              <a:ext cx="1143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5">
              <a:extLst>
                <a:ext uri="{FF2B5EF4-FFF2-40B4-BE49-F238E27FC236}">
                  <a16:creationId xmlns:a16="http://schemas.microsoft.com/office/drawing/2014/main" id="{F4B7A58E-B650-42D1-BC68-F3D4F0F03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513" y="2483716"/>
              <a:ext cx="1143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6">
              <a:extLst>
                <a:ext uri="{FF2B5EF4-FFF2-40B4-BE49-F238E27FC236}">
                  <a16:creationId xmlns:a16="http://schemas.microsoft.com/office/drawing/2014/main" id="{0D50ABD5-093B-43C1-A352-9A6D54078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513" y="1996354"/>
              <a:ext cx="1143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7">
              <a:extLst>
                <a:ext uri="{FF2B5EF4-FFF2-40B4-BE49-F238E27FC236}">
                  <a16:creationId xmlns:a16="http://schemas.microsoft.com/office/drawing/2014/main" id="{D3BC2E11-B45A-4511-B913-C60EE489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513" y="1508991"/>
              <a:ext cx="1143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8">
              <a:extLst>
                <a:ext uri="{FF2B5EF4-FFF2-40B4-BE49-F238E27FC236}">
                  <a16:creationId xmlns:a16="http://schemas.microsoft.com/office/drawing/2014/main" id="{3D8D94E0-ADA5-4F88-A152-21D58787A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433291"/>
              <a:ext cx="69818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9">
              <a:extLst>
                <a:ext uri="{FF2B5EF4-FFF2-40B4-BE49-F238E27FC236}">
                  <a16:creationId xmlns:a16="http://schemas.microsoft.com/office/drawing/2014/main" id="{D5A37867-3485-49A5-AF79-1A4E3ED09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5700" y="5428529"/>
              <a:ext cx="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30">
              <a:extLst>
                <a:ext uri="{FF2B5EF4-FFF2-40B4-BE49-F238E27FC236}">
                  <a16:creationId xmlns:a16="http://schemas.microsoft.com/office/drawing/2014/main" id="{FD991D3F-1C2B-4977-BFA7-50B09C9D0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5650" y="5428529"/>
              <a:ext cx="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31">
              <a:extLst>
                <a:ext uri="{FF2B5EF4-FFF2-40B4-BE49-F238E27FC236}">
                  <a16:creationId xmlns:a16="http://schemas.microsoft.com/office/drawing/2014/main" id="{8E48D11F-F986-4C9F-A025-01F8B5D7A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1950" y="5428529"/>
              <a:ext cx="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32">
              <a:extLst>
                <a:ext uri="{FF2B5EF4-FFF2-40B4-BE49-F238E27FC236}">
                  <a16:creationId xmlns:a16="http://schemas.microsoft.com/office/drawing/2014/main" id="{45BD0396-119A-4E11-841C-96BBC3D3D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5025" y="5428529"/>
              <a:ext cx="1588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33">
              <a:extLst>
                <a:ext uri="{FF2B5EF4-FFF2-40B4-BE49-F238E27FC236}">
                  <a16:creationId xmlns:a16="http://schemas.microsoft.com/office/drawing/2014/main" id="{B381BD92-B2EB-409F-BC23-B8CF7D6D1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4975" y="5428529"/>
              <a:ext cx="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34">
              <a:extLst>
                <a:ext uri="{FF2B5EF4-FFF2-40B4-BE49-F238E27FC236}">
                  <a16:creationId xmlns:a16="http://schemas.microsoft.com/office/drawing/2014/main" id="{AAA0ACD7-FB31-4FA0-AFE9-18ABFF468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1275" y="5428529"/>
              <a:ext cx="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35">
              <a:extLst>
                <a:ext uri="{FF2B5EF4-FFF2-40B4-BE49-F238E27FC236}">
                  <a16:creationId xmlns:a16="http://schemas.microsoft.com/office/drawing/2014/main" id="{09B1229E-6965-45E2-9E70-8C40ED4F0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31225" y="5428529"/>
              <a:ext cx="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36">
              <a:extLst>
                <a:ext uri="{FF2B5EF4-FFF2-40B4-BE49-F238E27FC236}">
                  <a16:creationId xmlns:a16="http://schemas.microsoft.com/office/drawing/2014/main" id="{13AA31CF-514B-44DC-AD1D-300C2B537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5450754"/>
              <a:ext cx="434975" cy="15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37">
              <a:extLst>
                <a:ext uri="{FF2B5EF4-FFF2-40B4-BE49-F238E27FC236}">
                  <a16:creationId xmlns:a16="http://schemas.microsoft.com/office/drawing/2014/main" id="{6542320C-8A8B-4BB6-82C8-AB6807707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2788" y="5174529"/>
              <a:ext cx="7937" cy="2428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38">
              <a:extLst>
                <a:ext uri="{FF2B5EF4-FFF2-40B4-BE49-F238E27FC236}">
                  <a16:creationId xmlns:a16="http://schemas.microsoft.com/office/drawing/2014/main" id="{BA112244-B4C5-4AEA-B0E6-CB339B90C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0725" y="5174529"/>
              <a:ext cx="433388" cy="15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39">
              <a:extLst>
                <a:ext uri="{FF2B5EF4-FFF2-40B4-BE49-F238E27FC236}">
                  <a16:creationId xmlns:a16="http://schemas.microsoft.com/office/drawing/2014/main" id="{5C103A35-DE76-46E4-85F9-90CA759002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4113" y="4930054"/>
              <a:ext cx="1587" cy="244475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40">
              <a:extLst>
                <a:ext uri="{FF2B5EF4-FFF2-40B4-BE49-F238E27FC236}">
                  <a16:creationId xmlns:a16="http://schemas.microsoft.com/office/drawing/2014/main" id="{2C2F54F6-D2D9-4FFD-831B-CCDC6DE9F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113" y="4930054"/>
              <a:ext cx="434975" cy="15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41">
              <a:extLst>
                <a:ext uri="{FF2B5EF4-FFF2-40B4-BE49-F238E27FC236}">
                  <a16:creationId xmlns:a16="http://schemas.microsoft.com/office/drawing/2014/main" id="{D39DE387-05DD-40C9-B752-6525553F4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9088" y="4687166"/>
              <a:ext cx="1587" cy="242888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42">
              <a:extLst>
                <a:ext uri="{FF2B5EF4-FFF2-40B4-BE49-F238E27FC236}">
                  <a16:creationId xmlns:a16="http://schemas.microsoft.com/office/drawing/2014/main" id="{28031F55-C5E4-494F-AA1D-9C0F219FA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088" y="4687166"/>
              <a:ext cx="434975" cy="1588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43">
              <a:extLst>
                <a:ext uri="{FF2B5EF4-FFF2-40B4-BE49-F238E27FC236}">
                  <a16:creationId xmlns:a16="http://schemas.microsoft.com/office/drawing/2014/main" id="{982D17D1-801D-48F7-9C60-2B95DA1CB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4063" y="4442691"/>
              <a:ext cx="6350" cy="244475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44">
              <a:extLst>
                <a:ext uri="{FF2B5EF4-FFF2-40B4-BE49-F238E27FC236}">
                  <a16:creationId xmlns:a16="http://schemas.microsoft.com/office/drawing/2014/main" id="{D16C4737-84CC-42B3-94EB-F15FC8F1D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413" y="4442691"/>
              <a:ext cx="427037" cy="1588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45">
              <a:extLst>
                <a:ext uri="{FF2B5EF4-FFF2-40B4-BE49-F238E27FC236}">
                  <a16:creationId xmlns:a16="http://schemas.microsoft.com/office/drawing/2014/main" id="{E5A09D55-B36A-41B9-82EA-ED7CA3EC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450" y="4198216"/>
              <a:ext cx="7938" cy="244475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46">
              <a:extLst>
                <a:ext uri="{FF2B5EF4-FFF2-40B4-BE49-F238E27FC236}">
                  <a16:creationId xmlns:a16="http://schemas.microsoft.com/office/drawing/2014/main" id="{034F3F22-1D31-493C-8ABB-0EDD58B0F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5388" y="4198216"/>
              <a:ext cx="434975" cy="1588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47">
              <a:extLst>
                <a:ext uri="{FF2B5EF4-FFF2-40B4-BE49-F238E27FC236}">
                  <a16:creationId xmlns:a16="http://schemas.microsoft.com/office/drawing/2014/main" id="{0115B006-EF91-4A1B-A24B-2D929550F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0363" y="3955329"/>
              <a:ext cx="1587" cy="2428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48">
              <a:extLst>
                <a:ext uri="{FF2B5EF4-FFF2-40B4-BE49-F238E27FC236}">
                  <a16:creationId xmlns:a16="http://schemas.microsoft.com/office/drawing/2014/main" id="{44DF2B42-2150-457F-A9D6-87A24A5EF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363" y="3955329"/>
              <a:ext cx="433387" cy="15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49">
              <a:extLst>
                <a:ext uri="{FF2B5EF4-FFF2-40B4-BE49-F238E27FC236}">
                  <a16:creationId xmlns:a16="http://schemas.microsoft.com/office/drawing/2014/main" id="{6F9F7067-06DA-4206-9710-059AD02CD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3750" y="3710854"/>
              <a:ext cx="1588" cy="244475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50">
              <a:extLst>
                <a:ext uri="{FF2B5EF4-FFF2-40B4-BE49-F238E27FC236}">
                  <a16:creationId xmlns:a16="http://schemas.microsoft.com/office/drawing/2014/main" id="{9F513860-3753-4A6B-9178-CA5581574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750" y="3710854"/>
              <a:ext cx="434975" cy="15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51">
              <a:extLst>
                <a:ext uri="{FF2B5EF4-FFF2-40B4-BE49-F238E27FC236}">
                  <a16:creationId xmlns:a16="http://schemas.microsoft.com/office/drawing/2014/main" id="{26B73555-257D-4C30-991B-9A5F1BC5E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8725" y="3466379"/>
              <a:ext cx="7938" cy="244475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52">
              <a:extLst>
                <a:ext uri="{FF2B5EF4-FFF2-40B4-BE49-F238E27FC236}">
                  <a16:creationId xmlns:a16="http://schemas.microsoft.com/office/drawing/2014/main" id="{0BA01AB8-4EB5-49D0-B8DD-15BD95306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6663" y="3466379"/>
              <a:ext cx="427037" cy="15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53">
              <a:extLst>
                <a:ext uri="{FF2B5EF4-FFF2-40B4-BE49-F238E27FC236}">
                  <a16:creationId xmlns:a16="http://schemas.microsoft.com/office/drawing/2014/main" id="{B7B05B7D-F2FC-4479-A72C-6F8448EF4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3700" y="3215554"/>
              <a:ext cx="6350" cy="250825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54">
              <a:extLst>
                <a:ext uri="{FF2B5EF4-FFF2-40B4-BE49-F238E27FC236}">
                  <a16:creationId xmlns:a16="http://schemas.microsoft.com/office/drawing/2014/main" id="{F14C338D-F576-4FF8-AC69-67B282C5E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0050" y="3215554"/>
              <a:ext cx="434975" cy="15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55">
              <a:extLst>
                <a:ext uri="{FF2B5EF4-FFF2-40B4-BE49-F238E27FC236}">
                  <a16:creationId xmlns:a16="http://schemas.microsoft.com/office/drawing/2014/main" id="{27E8A019-6942-4DBA-B6EA-65F8CADE9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5025" y="2971079"/>
              <a:ext cx="1588" cy="244475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56">
              <a:extLst>
                <a:ext uri="{FF2B5EF4-FFF2-40B4-BE49-F238E27FC236}">
                  <a16:creationId xmlns:a16="http://schemas.microsoft.com/office/drawing/2014/main" id="{89FE25AB-4FF3-4F9E-B198-7E7D6747D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5025" y="2971079"/>
              <a:ext cx="434975" cy="15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57">
              <a:extLst>
                <a:ext uri="{FF2B5EF4-FFF2-40B4-BE49-F238E27FC236}">
                  <a16:creationId xmlns:a16="http://schemas.microsoft.com/office/drawing/2014/main" id="{FB7C2CBC-8EFC-4480-ADA7-ACD4F7296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0000" y="2728191"/>
              <a:ext cx="1588" cy="242888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58">
              <a:extLst>
                <a:ext uri="{FF2B5EF4-FFF2-40B4-BE49-F238E27FC236}">
                  <a16:creationId xmlns:a16="http://schemas.microsoft.com/office/drawing/2014/main" id="{F07861F6-3C81-4674-B21A-43BA7EC96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0000" y="2728191"/>
              <a:ext cx="433388" cy="1588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59">
              <a:extLst>
                <a:ext uri="{FF2B5EF4-FFF2-40B4-BE49-F238E27FC236}">
                  <a16:creationId xmlns:a16="http://schemas.microsoft.com/office/drawing/2014/main" id="{3673401F-B0EC-4EF3-93E9-0C8AB372F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3388" y="2483716"/>
              <a:ext cx="7937" cy="244475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60">
              <a:extLst>
                <a:ext uri="{FF2B5EF4-FFF2-40B4-BE49-F238E27FC236}">
                  <a16:creationId xmlns:a16="http://schemas.microsoft.com/office/drawing/2014/main" id="{ADA9CE48-8B26-4C2D-8DE0-D38C0AAFB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1325" y="2483716"/>
              <a:ext cx="427038" cy="1588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61">
              <a:extLst>
                <a:ext uri="{FF2B5EF4-FFF2-40B4-BE49-F238E27FC236}">
                  <a16:creationId xmlns:a16="http://schemas.microsoft.com/office/drawing/2014/main" id="{F8765DC6-6352-43A8-93FB-6A99A262C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18363" y="2240829"/>
              <a:ext cx="7937" cy="2428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62">
              <a:extLst>
                <a:ext uri="{FF2B5EF4-FFF2-40B4-BE49-F238E27FC236}">
                  <a16:creationId xmlns:a16="http://schemas.microsoft.com/office/drawing/2014/main" id="{0C360A50-BEA0-43A5-B36C-EF979ECB0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6300" y="2240829"/>
              <a:ext cx="433388" cy="15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63">
              <a:extLst>
                <a:ext uri="{FF2B5EF4-FFF2-40B4-BE49-F238E27FC236}">
                  <a16:creationId xmlns:a16="http://schemas.microsoft.com/office/drawing/2014/main" id="{91F67277-47CE-41C8-A7D2-E07F59932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9688" y="1996354"/>
              <a:ext cx="1587" cy="244475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64">
              <a:extLst>
                <a:ext uri="{FF2B5EF4-FFF2-40B4-BE49-F238E27FC236}">
                  <a16:creationId xmlns:a16="http://schemas.microsoft.com/office/drawing/2014/main" id="{F33331E7-D523-4D8D-938E-1742BD106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9688" y="1996354"/>
              <a:ext cx="434975" cy="1587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65">
              <a:extLst>
                <a:ext uri="{FF2B5EF4-FFF2-40B4-BE49-F238E27FC236}">
                  <a16:creationId xmlns:a16="http://schemas.microsoft.com/office/drawing/2014/main" id="{EF34A084-5967-42B8-9AFC-7CEC661F6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4663" y="1751879"/>
              <a:ext cx="1587" cy="244475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Rectangle 66">
              <a:extLst>
                <a:ext uri="{FF2B5EF4-FFF2-40B4-BE49-F238E27FC236}">
                  <a16:creationId xmlns:a16="http://schemas.microsoft.com/office/drawing/2014/main" id="{0ABAAB41-0021-45BA-8D22-6897D2E72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5226916"/>
              <a:ext cx="1984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0</a:t>
              </a:r>
              <a:endParaRPr lang="en-US" altLang="en-US" sz="2000"/>
            </a:p>
          </p:txBody>
        </p:sp>
        <p:sp>
          <p:nvSpPr>
            <p:cNvPr id="271" name="Rectangle 67">
              <a:extLst>
                <a:ext uri="{FF2B5EF4-FFF2-40B4-BE49-F238E27FC236}">
                  <a16:creationId xmlns:a16="http://schemas.microsoft.com/office/drawing/2014/main" id="{D057989F-E677-423D-B6DC-FF336D339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4739554"/>
              <a:ext cx="19843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1</a:t>
              </a:r>
              <a:endParaRPr lang="en-US" altLang="en-US" sz="2000"/>
            </a:p>
          </p:txBody>
        </p:sp>
        <p:sp>
          <p:nvSpPr>
            <p:cNvPr id="272" name="Rectangle 68">
              <a:extLst>
                <a:ext uri="{FF2B5EF4-FFF2-40B4-BE49-F238E27FC236}">
                  <a16:creationId xmlns:a16="http://schemas.microsoft.com/office/drawing/2014/main" id="{98BDCCAD-86BA-4429-A5F4-13D7937DB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4252191"/>
              <a:ext cx="1984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2</a:t>
              </a:r>
              <a:endParaRPr lang="en-US" altLang="en-US" sz="2000"/>
            </a:p>
          </p:txBody>
        </p:sp>
        <p:sp>
          <p:nvSpPr>
            <p:cNvPr id="273" name="Rectangle 69">
              <a:extLst>
                <a:ext uri="{FF2B5EF4-FFF2-40B4-BE49-F238E27FC236}">
                  <a16:creationId xmlns:a16="http://schemas.microsoft.com/office/drawing/2014/main" id="{ED3DF780-2246-406E-80C6-FB68A2686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3764829"/>
              <a:ext cx="19843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3</a:t>
              </a:r>
              <a:endParaRPr lang="en-US" altLang="en-US" sz="2000"/>
            </a:p>
          </p:txBody>
        </p:sp>
        <p:sp>
          <p:nvSpPr>
            <p:cNvPr id="274" name="Rectangle 70">
              <a:extLst>
                <a:ext uri="{FF2B5EF4-FFF2-40B4-BE49-F238E27FC236}">
                  <a16:creationId xmlns:a16="http://schemas.microsoft.com/office/drawing/2014/main" id="{E010DFAD-4D9E-4ACF-9FA6-5D8CFFE9E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3275879"/>
              <a:ext cx="19843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4</a:t>
              </a:r>
              <a:endParaRPr lang="en-US" altLang="en-US" sz="2000"/>
            </a:p>
          </p:txBody>
        </p:sp>
        <p:sp>
          <p:nvSpPr>
            <p:cNvPr id="275" name="Rectangle 71">
              <a:extLst>
                <a:ext uri="{FF2B5EF4-FFF2-40B4-BE49-F238E27FC236}">
                  <a16:creationId xmlns:a16="http://schemas.microsoft.com/office/drawing/2014/main" id="{CD43A576-75DB-40CE-BB09-D108D2264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2780579"/>
              <a:ext cx="19843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5</a:t>
              </a:r>
              <a:endParaRPr lang="en-US" altLang="en-US" sz="2000"/>
            </a:p>
          </p:txBody>
        </p:sp>
        <p:sp>
          <p:nvSpPr>
            <p:cNvPr id="276" name="Rectangle 72">
              <a:extLst>
                <a:ext uri="{FF2B5EF4-FFF2-40B4-BE49-F238E27FC236}">
                  <a16:creationId xmlns:a16="http://schemas.microsoft.com/office/drawing/2014/main" id="{6421696C-3712-4F65-921F-C75ED7591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2293216"/>
              <a:ext cx="1984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6</a:t>
              </a:r>
              <a:endParaRPr lang="en-US" altLang="en-US" sz="2000"/>
            </a:p>
          </p:txBody>
        </p:sp>
        <p:sp>
          <p:nvSpPr>
            <p:cNvPr id="277" name="Rectangle 73">
              <a:extLst>
                <a:ext uri="{FF2B5EF4-FFF2-40B4-BE49-F238E27FC236}">
                  <a16:creationId xmlns:a16="http://schemas.microsoft.com/office/drawing/2014/main" id="{DC46423D-04FB-4B90-BFC4-12931BAB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1805854"/>
              <a:ext cx="19843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7</a:t>
              </a:r>
              <a:endParaRPr lang="en-US" altLang="en-US" sz="2000"/>
            </a:p>
          </p:txBody>
        </p:sp>
        <p:sp>
          <p:nvSpPr>
            <p:cNvPr id="278" name="Rectangle 74">
              <a:extLst>
                <a:ext uri="{FF2B5EF4-FFF2-40B4-BE49-F238E27FC236}">
                  <a16:creationId xmlns:a16="http://schemas.microsoft.com/office/drawing/2014/main" id="{A7738331-42ED-49CA-B96B-F4B58FFC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8" y="1318491"/>
              <a:ext cx="1984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8</a:t>
              </a:r>
              <a:endParaRPr lang="en-US" altLang="en-US" sz="2000"/>
            </a:p>
          </p:txBody>
        </p:sp>
        <p:sp>
          <p:nvSpPr>
            <p:cNvPr id="279" name="Rectangle 75">
              <a:extLst>
                <a:ext uri="{FF2B5EF4-FFF2-40B4-BE49-F238E27FC236}">
                  <a16:creationId xmlns:a16="http://schemas.microsoft.com/office/drawing/2014/main" id="{39A5338E-1836-4B3A-96C7-FA5556219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488" y="5498379"/>
              <a:ext cx="19843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0</a:t>
              </a:r>
              <a:endParaRPr lang="en-US" altLang="en-US" sz="2000"/>
            </a:p>
          </p:txBody>
        </p:sp>
        <p:sp>
          <p:nvSpPr>
            <p:cNvPr id="280" name="Rectangle 76">
              <a:extLst>
                <a:ext uri="{FF2B5EF4-FFF2-40B4-BE49-F238E27FC236}">
                  <a16:creationId xmlns:a16="http://schemas.microsoft.com/office/drawing/2014/main" id="{2F1E7AC6-5258-47D1-B8E9-E847BCE57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5498379"/>
              <a:ext cx="19843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2</a:t>
              </a:r>
              <a:endParaRPr lang="en-US" altLang="en-US" sz="2000"/>
            </a:p>
          </p:txBody>
        </p:sp>
        <p:sp>
          <p:nvSpPr>
            <p:cNvPr id="281" name="Rectangle 77">
              <a:extLst>
                <a:ext uri="{FF2B5EF4-FFF2-40B4-BE49-F238E27FC236}">
                  <a16:creationId xmlns:a16="http://schemas.microsoft.com/office/drawing/2014/main" id="{22B0D44C-5BB0-4B47-A120-479E30FC0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150" y="5498379"/>
              <a:ext cx="198438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4</a:t>
              </a:r>
              <a:endParaRPr lang="en-US" altLang="en-US" sz="2000"/>
            </a:p>
          </p:txBody>
        </p:sp>
        <p:sp>
          <p:nvSpPr>
            <p:cNvPr id="282" name="Rectangle 78">
              <a:extLst>
                <a:ext uri="{FF2B5EF4-FFF2-40B4-BE49-F238E27FC236}">
                  <a16:creationId xmlns:a16="http://schemas.microsoft.com/office/drawing/2014/main" id="{AF52B786-955D-40F4-A571-D70EC9535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450" y="5498379"/>
              <a:ext cx="198438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6</a:t>
              </a:r>
              <a:endParaRPr lang="en-US" altLang="en-US" sz="2000"/>
            </a:p>
          </p:txBody>
        </p:sp>
        <p:sp>
          <p:nvSpPr>
            <p:cNvPr id="283" name="Rectangle 79">
              <a:extLst>
                <a:ext uri="{FF2B5EF4-FFF2-40B4-BE49-F238E27FC236}">
                  <a16:creationId xmlns:a16="http://schemas.microsoft.com/office/drawing/2014/main" id="{7FD32B71-6984-4E12-9819-E2E8B852B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400" y="5498379"/>
              <a:ext cx="198438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8</a:t>
              </a:r>
              <a:endParaRPr lang="en-US" altLang="en-US" sz="2000"/>
            </a:p>
          </p:txBody>
        </p:sp>
        <p:sp>
          <p:nvSpPr>
            <p:cNvPr id="284" name="Rectangle 80">
              <a:extLst>
                <a:ext uri="{FF2B5EF4-FFF2-40B4-BE49-F238E27FC236}">
                  <a16:creationId xmlns:a16="http://schemas.microsoft.com/office/drawing/2014/main" id="{5DBCA84D-0C8A-4432-A9EC-0A05C1B84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688" y="5498379"/>
              <a:ext cx="39687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10</a:t>
              </a:r>
              <a:endParaRPr lang="en-US" altLang="en-US" sz="2000"/>
            </a:p>
          </p:txBody>
        </p:sp>
        <p:sp>
          <p:nvSpPr>
            <p:cNvPr id="285" name="Rectangle 81">
              <a:extLst>
                <a:ext uri="{FF2B5EF4-FFF2-40B4-BE49-F238E27FC236}">
                  <a16:creationId xmlns:a16="http://schemas.microsoft.com/office/drawing/2014/main" id="{588BB54E-1DDE-4652-8B54-774DE4E3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050" y="5498379"/>
              <a:ext cx="39687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12</a:t>
              </a:r>
              <a:endParaRPr lang="en-US" altLang="en-US" sz="2000"/>
            </a:p>
          </p:txBody>
        </p:sp>
        <p:sp>
          <p:nvSpPr>
            <p:cNvPr id="286" name="Rectangle 82">
              <a:extLst>
                <a:ext uri="{FF2B5EF4-FFF2-40B4-BE49-F238E27FC236}">
                  <a16:creationId xmlns:a16="http://schemas.microsoft.com/office/drawing/2014/main" id="{5BCA6FE8-50EB-48F5-8DD7-EAE176C54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0938" y="5498379"/>
              <a:ext cx="39687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14</a:t>
              </a:r>
              <a:endParaRPr lang="en-US" altLang="en-US" sz="2000"/>
            </a:p>
          </p:txBody>
        </p:sp>
        <p:sp>
          <p:nvSpPr>
            <p:cNvPr id="287" name="Rectangle 83">
              <a:extLst>
                <a:ext uri="{FF2B5EF4-FFF2-40B4-BE49-F238E27FC236}">
                  <a16:creationId xmlns:a16="http://schemas.microsoft.com/office/drawing/2014/main" id="{C4B40B21-CFBA-4521-B667-ED8C2AF8A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300" y="5498379"/>
              <a:ext cx="39687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00"/>
                  </a:solidFill>
                </a:rPr>
                <a:t>16</a:t>
              </a:r>
              <a:endParaRPr lang="en-US" altLang="en-US" sz="2000"/>
            </a:p>
          </p:txBody>
        </p:sp>
        <p:sp>
          <p:nvSpPr>
            <p:cNvPr id="288" name="Rectangle 84">
              <a:extLst>
                <a:ext uri="{FF2B5EF4-FFF2-40B4-BE49-F238E27FC236}">
                  <a16:creationId xmlns:a16="http://schemas.microsoft.com/office/drawing/2014/main" id="{104365BF-D8E0-414D-AB8B-F0C536EBCE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759619" y="3060773"/>
              <a:ext cx="30448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rgbClr val="000000"/>
                  </a:solidFill>
                </a:rPr>
                <a:t>Analog Output (V)</a:t>
              </a:r>
              <a:endParaRPr lang="en-US" altLang="en-US" sz="2000"/>
            </a:p>
          </p:txBody>
        </p:sp>
        <p:sp>
          <p:nvSpPr>
            <p:cNvPr id="289" name="Line 85">
              <a:extLst>
                <a:ext uri="{FF2B5EF4-FFF2-40B4-BE49-F238E27FC236}">
                  <a16:creationId xmlns:a16="http://schemas.microsoft.com/office/drawing/2014/main" id="{28840B1C-500D-49A8-983B-209B1D751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5075" y="5436466"/>
              <a:ext cx="1588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Text Box 86">
              <a:extLst>
                <a:ext uri="{FF2B5EF4-FFF2-40B4-BE49-F238E27FC236}">
                  <a16:creationId xmlns:a16="http://schemas.microsoft.com/office/drawing/2014/main" id="{99E6789B-7D75-408B-9D68-8B90C6636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7950" y="6042891"/>
              <a:ext cx="873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1111</a:t>
              </a:r>
            </a:p>
          </p:txBody>
        </p:sp>
        <p:sp>
          <p:nvSpPr>
            <p:cNvPr id="291" name="Line 87">
              <a:extLst>
                <a:ext uri="{FF2B5EF4-FFF2-40B4-BE49-F238E27FC236}">
                  <a16:creationId xmlns:a16="http://schemas.microsoft.com/office/drawing/2014/main" id="{0E7846B4-AECB-4778-A942-C1D7447B2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18475" y="5638079"/>
              <a:ext cx="0" cy="4270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2" name="Text Box 88">
              <a:extLst>
                <a:ext uri="{FF2B5EF4-FFF2-40B4-BE49-F238E27FC236}">
                  <a16:creationId xmlns:a16="http://schemas.microsoft.com/office/drawing/2014/main" id="{8819C963-9D0E-489D-827B-DE3A2B2F5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6119091"/>
              <a:ext cx="873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1000</a:t>
              </a:r>
            </a:p>
          </p:txBody>
        </p:sp>
        <p:sp>
          <p:nvSpPr>
            <p:cNvPr id="293" name="Line 89">
              <a:extLst>
                <a:ext uri="{FF2B5EF4-FFF2-40B4-BE49-F238E27FC236}">
                  <a16:creationId xmlns:a16="http://schemas.microsoft.com/office/drawing/2014/main" id="{FE627B13-2C77-45B6-8942-F44356427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9200" y="5890491"/>
              <a:ext cx="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4" name="Text Box 90">
              <a:extLst>
                <a:ext uri="{FF2B5EF4-FFF2-40B4-BE49-F238E27FC236}">
                  <a16:creationId xmlns:a16="http://schemas.microsoft.com/office/drawing/2014/main" id="{8A9A618B-9F20-48FB-90E4-AABFC042C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6271491"/>
              <a:ext cx="873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0100</a:t>
              </a:r>
            </a:p>
          </p:txBody>
        </p:sp>
        <p:sp>
          <p:nvSpPr>
            <p:cNvPr id="295" name="Line 91">
              <a:extLst>
                <a:ext uri="{FF2B5EF4-FFF2-40B4-BE49-F238E27FC236}">
                  <a16:creationId xmlns:a16="http://schemas.microsoft.com/office/drawing/2014/main" id="{4070A078-D812-4A68-8E40-18D1AA793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5813" y="5890491"/>
              <a:ext cx="0" cy="4270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6" name="Text Box 92">
              <a:extLst>
                <a:ext uri="{FF2B5EF4-FFF2-40B4-BE49-F238E27FC236}">
                  <a16:creationId xmlns:a16="http://schemas.microsoft.com/office/drawing/2014/main" id="{1B10BB40-5685-4C38-A8F4-3C1932C5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890491"/>
              <a:ext cx="873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0000</a:t>
              </a:r>
            </a:p>
          </p:txBody>
        </p:sp>
        <p:sp>
          <p:nvSpPr>
            <p:cNvPr id="297" name="Text Box 93">
              <a:extLst>
                <a:ext uri="{FF2B5EF4-FFF2-40B4-BE49-F238E27FC236}">
                  <a16:creationId xmlns:a16="http://schemas.microsoft.com/office/drawing/2014/main" id="{FF76CA0F-E588-4478-A58E-DF5F7EAE9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488" y="6042891"/>
              <a:ext cx="1128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0001</a:t>
              </a:r>
            </a:p>
          </p:txBody>
        </p:sp>
        <p:sp>
          <p:nvSpPr>
            <p:cNvPr id="298" name="Line 94">
              <a:extLst>
                <a:ext uri="{FF2B5EF4-FFF2-40B4-BE49-F238E27FC236}">
                  <a16:creationId xmlns:a16="http://schemas.microsoft.com/office/drawing/2014/main" id="{5390A052-5F25-48E2-9691-51D4AF90C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0725" y="5661891"/>
              <a:ext cx="0" cy="4159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0" name="Line 96">
              <a:extLst>
                <a:ext uri="{FF2B5EF4-FFF2-40B4-BE49-F238E27FC236}">
                  <a16:creationId xmlns:a16="http://schemas.microsoft.com/office/drawing/2014/main" id="{8F3F5DBD-5766-4AF3-8DE7-624815769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000" y="5433291"/>
              <a:ext cx="381000" cy="457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616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3.3. Subtracting Amplifier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A2D549-373A-49BC-B5A2-067D23664B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endParaRPr lang="ko-KR" alt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324DAEA-4B63-46F3-BA45-2DA1231E7A1F}"/>
              </a:ext>
            </a:extLst>
          </p:cNvPr>
          <p:cNvGrpSpPr/>
          <p:nvPr/>
        </p:nvGrpSpPr>
        <p:grpSpPr>
          <a:xfrm>
            <a:off x="327441" y="1463627"/>
            <a:ext cx="8187805" cy="4489813"/>
            <a:chOff x="545289" y="1056304"/>
            <a:chExt cx="8866222" cy="4489813"/>
          </a:xfrm>
        </p:grpSpPr>
        <p:sp>
          <p:nvSpPr>
            <p:cNvPr id="116" name="AutoShape 4">
              <a:extLst>
                <a:ext uri="{FF2B5EF4-FFF2-40B4-BE49-F238E27FC236}">
                  <a16:creationId xmlns:a16="http://schemas.microsoft.com/office/drawing/2014/main" id="{BFD8D3F5-F1D6-4EFB-BE29-CB1B27C2F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400800" y="2971800"/>
              <a:ext cx="1066800" cy="914400"/>
            </a:xfrm>
            <a:prstGeom prst="triangle">
              <a:avLst>
                <a:gd name="adj" fmla="val 5000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7" name="Line 5">
              <a:extLst>
                <a:ext uri="{FF2B5EF4-FFF2-40B4-BE49-F238E27FC236}">
                  <a16:creationId xmlns:a16="http://schemas.microsoft.com/office/drawing/2014/main" id="{BD400CA3-2C87-41A1-AC8C-3395B82AE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3159125"/>
              <a:ext cx="609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</a:endParaRPr>
            </a:p>
          </p:txBody>
        </p:sp>
        <p:sp>
          <p:nvSpPr>
            <p:cNvPr id="118" name="Line 6">
              <a:extLst>
                <a:ext uri="{FF2B5EF4-FFF2-40B4-BE49-F238E27FC236}">
                  <a16:creationId xmlns:a16="http://schemas.microsoft.com/office/drawing/2014/main" id="{784DBA5C-E777-437A-A4AD-EF762F78D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5050" y="3429000"/>
              <a:ext cx="609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</a:endParaRPr>
            </a:p>
          </p:txBody>
        </p:sp>
        <p:sp>
          <p:nvSpPr>
            <p:cNvPr id="119" name="Line 7">
              <a:extLst>
                <a:ext uri="{FF2B5EF4-FFF2-40B4-BE49-F238E27FC236}">
                  <a16:creationId xmlns:a16="http://schemas.microsoft.com/office/drawing/2014/main" id="{ED56F7CC-500B-4E8C-A02C-593876E6B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3733800"/>
              <a:ext cx="609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</a:endParaRPr>
            </a:p>
          </p:txBody>
        </p:sp>
        <p:sp>
          <p:nvSpPr>
            <p:cNvPr id="120" name="Text Box 8">
              <a:extLst>
                <a:ext uri="{FF2B5EF4-FFF2-40B4-BE49-F238E27FC236}">
                  <a16:creationId xmlns:a16="http://schemas.microsoft.com/office/drawing/2014/main" id="{CCDDB956-8A58-4952-92B5-89ADAC0D2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3451225"/>
              <a:ext cx="35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+</a:t>
              </a:r>
            </a:p>
          </p:txBody>
        </p:sp>
        <p:sp>
          <p:nvSpPr>
            <p:cNvPr id="121" name="Text Box 9">
              <a:extLst>
                <a:ext uri="{FF2B5EF4-FFF2-40B4-BE49-F238E27FC236}">
                  <a16:creationId xmlns:a16="http://schemas.microsoft.com/office/drawing/2014/main" id="{5B97D230-22F4-48BF-8495-0C549C665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2895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–</a:t>
              </a:r>
            </a:p>
          </p:txBody>
        </p:sp>
        <p:sp>
          <p:nvSpPr>
            <p:cNvPr id="122" name="Text Box 10">
              <a:extLst>
                <a:ext uri="{FF2B5EF4-FFF2-40B4-BE49-F238E27FC236}">
                  <a16:creationId xmlns:a16="http://schemas.microsoft.com/office/drawing/2014/main" id="{A837565D-6DA6-4656-A839-CF64CA1C4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3040063"/>
              <a:ext cx="425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V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1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3" name="Text Box 11">
              <a:extLst>
                <a:ext uri="{FF2B5EF4-FFF2-40B4-BE49-F238E27FC236}">
                  <a16:creationId xmlns:a16="http://schemas.microsoft.com/office/drawing/2014/main" id="{2D8BE051-A3D4-4A67-90C3-E032F55F4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0" y="3268663"/>
              <a:ext cx="425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V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o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4" name="Line 12">
              <a:extLst>
                <a:ext uri="{FF2B5EF4-FFF2-40B4-BE49-F238E27FC236}">
                  <a16:creationId xmlns:a16="http://schemas.microsoft.com/office/drawing/2014/main" id="{42D28C80-4E94-49E4-9761-ACB0E8680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2590800"/>
              <a:ext cx="0" cy="838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</a:endParaRPr>
            </a:p>
          </p:txBody>
        </p:sp>
        <p:sp>
          <p:nvSpPr>
            <p:cNvPr id="125" name="Line 13">
              <a:extLst>
                <a:ext uri="{FF2B5EF4-FFF2-40B4-BE49-F238E27FC236}">
                  <a16:creationId xmlns:a16="http://schemas.microsoft.com/office/drawing/2014/main" id="{CBBF54E1-B7BD-4E7C-B1BD-03E27E88E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2590800"/>
              <a:ext cx="11113" cy="554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</a:endParaRPr>
            </a:p>
          </p:txBody>
        </p:sp>
        <p:grpSp>
          <p:nvGrpSpPr>
            <p:cNvPr id="126" name="Group 14">
              <a:extLst>
                <a:ext uri="{FF2B5EF4-FFF2-40B4-BE49-F238E27FC236}">
                  <a16:creationId xmlns:a16="http://schemas.microsoft.com/office/drawing/2014/main" id="{DFD4B613-1C66-463F-B5E1-6475F4404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2050" y="2514600"/>
              <a:ext cx="1312863" cy="152400"/>
              <a:chOff x="2502" y="2224"/>
              <a:chExt cx="718" cy="96"/>
            </a:xfrm>
          </p:grpSpPr>
          <p:sp>
            <p:nvSpPr>
              <p:cNvPr id="196" name="Line 15">
                <a:extLst>
                  <a:ext uri="{FF2B5EF4-FFF2-40B4-BE49-F238E27FC236}">
                    <a16:creationId xmlns:a16="http://schemas.microsoft.com/office/drawing/2014/main" id="{F857F025-EDB1-47AE-92C4-06BB098D3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02" y="2268"/>
                <a:ext cx="194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</a:endParaRPr>
              </a:p>
            </p:txBody>
          </p:sp>
          <p:sp>
            <p:nvSpPr>
              <p:cNvPr id="197" name="Line 16">
                <a:extLst>
                  <a:ext uri="{FF2B5EF4-FFF2-40B4-BE49-F238E27FC236}">
                    <a16:creationId xmlns:a16="http://schemas.microsoft.com/office/drawing/2014/main" id="{2D7A7184-4A65-42E6-9851-B81BB9512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26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</a:endParaRPr>
              </a:p>
            </p:txBody>
          </p:sp>
          <p:grpSp>
            <p:nvGrpSpPr>
              <p:cNvPr id="198" name="Group 17">
                <a:extLst>
                  <a:ext uri="{FF2B5EF4-FFF2-40B4-BE49-F238E27FC236}">
                    <a16:creationId xmlns:a16="http://schemas.microsoft.com/office/drawing/2014/main" id="{0AA4A82C-DEF1-4AC2-A61D-2667E1854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699" y="2224"/>
                <a:ext cx="288" cy="96"/>
                <a:chOff x="2688" y="2016"/>
                <a:chExt cx="514" cy="96"/>
              </a:xfrm>
            </p:grpSpPr>
            <p:grpSp>
              <p:nvGrpSpPr>
                <p:cNvPr id="199" name="Group 18">
                  <a:extLst>
                    <a:ext uri="{FF2B5EF4-FFF2-40B4-BE49-F238E27FC236}">
                      <a16:creationId xmlns:a16="http://schemas.microsoft.com/office/drawing/2014/main" id="{0C4825A3-C576-4B9D-BCBE-DACBB318D3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209" name="Group 19">
                    <a:extLst>
                      <a:ext uri="{FF2B5EF4-FFF2-40B4-BE49-F238E27FC236}">
                        <a16:creationId xmlns:a16="http://schemas.microsoft.com/office/drawing/2014/main" id="{C1EFE7F6-5974-4033-ADA0-BB2EBD0A9C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213" name="Line 20">
                      <a:extLst>
                        <a:ext uri="{FF2B5EF4-FFF2-40B4-BE49-F238E27FC236}">
                          <a16:creationId xmlns:a16="http://schemas.microsoft.com/office/drawing/2014/main" id="{A464C80A-192E-4147-99FE-95113E47AE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214" name="Line 21">
                      <a:extLst>
                        <a:ext uri="{FF2B5EF4-FFF2-40B4-BE49-F238E27FC236}">
                          <a16:creationId xmlns:a16="http://schemas.microsoft.com/office/drawing/2014/main" id="{E362858A-023C-42B0-98EC-D1052515FA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210" name="Group 22">
                    <a:extLst>
                      <a:ext uri="{FF2B5EF4-FFF2-40B4-BE49-F238E27FC236}">
                        <a16:creationId xmlns:a16="http://schemas.microsoft.com/office/drawing/2014/main" id="{F1F3343E-DEDC-453B-A1B2-40EBD65902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211" name="Line 23">
                      <a:extLst>
                        <a:ext uri="{FF2B5EF4-FFF2-40B4-BE49-F238E27FC236}">
                          <a16:creationId xmlns:a16="http://schemas.microsoft.com/office/drawing/2014/main" id="{CB04859B-2C10-4F02-9776-F7BCC88C4C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212" name="Line 24">
                      <a:extLst>
                        <a:ext uri="{FF2B5EF4-FFF2-40B4-BE49-F238E27FC236}">
                          <a16:creationId xmlns:a16="http://schemas.microsoft.com/office/drawing/2014/main" id="{C0C04162-4E2E-4C45-ABAC-0308E85FCE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</p:grpSp>
            <p:grpSp>
              <p:nvGrpSpPr>
                <p:cNvPr id="200" name="Group 25">
                  <a:extLst>
                    <a:ext uri="{FF2B5EF4-FFF2-40B4-BE49-F238E27FC236}">
                      <a16:creationId xmlns:a16="http://schemas.microsoft.com/office/drawing/2014/main" id="{40015B3A-12C3-4FE2-B18A-45A5ED5450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4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203" name="Group 26">
                    <a:extLst>
                      <a:ext uri="{FF2B5EF4-FFF2-40B4-BE49-F238E27FC236}">
                        <a16:creationId xmlns:a16="http://schemas.microsoft.com/office/drawing/2014/main" id="{8D94D974-45DD-4196-9DB5-A9C5928548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207" name="Line 27">
                      <a:extLst>
                        <a:ext uri="{FF2B5EF4-FFF2-40B4-BE49-F238E27FC236}">
                          <a16:creationId xmlns:a16="http://schemas.microsoft.com/office/drawing/2014/main" id="{E3D448BD-1D43-40A0-862D-312F139736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208" name="Line 28">
                      <a:extLst>
                        <a:ext uri="{FF2B5EF4-FFF2-40B4-BE49-F238E27FC236}">
                          <a16:creationId xmlns:a16="http://schemas.microsoft.com/office/drawing/2014/main" id="{BDC9EBA1-23C9-4F49-969D-1D9D9C1697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204" name="Group 29">
                    <a:extLst>
                      <a:ext uri="{FF2B5EF4-FFF2-40B4-BE49-F238E27FC236}">
                        <a16:creationId xmlns:a16="http://schemas.microsoft.com/office/drawing/2014/main" id="{C8B90BC5-15A7-461D-B58B-12CAF697A5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205" name="Line 30">
                      <a:extLst>
                        <a:ext uri="{FF2B5EF4-FFF2-40B4-BE49-F238E27FC236}">
                          <a16:creationId xmlns:a16="http://schemas.microsoft.com/office/drawing/2014/main" id="{1CC6C962-0B17-4416-BA9C-CC83D445CB2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206" name="Line 31">
                      <a:extLst>
                        <a:ext uri="{FF2B5EF4-FFF2-40B4-BE49-F238E27FC236}">
                          <a16:creationId xmlns:a16="http://schemas.microsoft.com/office/drawing/2014/main" id="{C649145A-6FD6-45F2-B49E-343B175E13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</p:grpSp>
            <p:sp>
              <p:nvSpPr>
                <p:cNvPr id="201" name="Line 32">
                  <a:extLst>
                    <a:ext uri="{FF2B5EF4-FFF2-40B4-BE49-F238E27FC236}">
                      <a16:creationId xmlns:a16="http://schemas.microsoft.com/office/drawing/2014/main" id="{60AD78D3-6A23-4024-836F-6D850069C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06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</a:endParaRPr>
                </a:p>
              </p:txBody>
            </p:sp>
            <p:sp>
              <p:nvSpPr>
                <p:cNvPr id="202" name="Line 33">
                  <a:extLst>
                    <a:ext uri="{FF2B5EF4-FFF2-40B4-BE49-F238E27FC236}">
                      <a16:creationId xmlns:a16="http://schemas.microsoft.com/office/drawing/2014/main" id="{812811A4-627E-4CCE-9056-9C12837D87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4" y="2060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</a:endParaRPr>
                </a:p>
              </p:txBody>
            </p:sp>
          </p:grpSp>
        </p:grpSp>
        <p:sp>
          <p:nvSpPr>
            <p:cNvPr id="127" name="Line 34">
              <a:extLst>
                <a:ext uri="{FF2B5EF4-FFF2-40B4-BE49-F238E27FC236}">
                  <a16:creationId xmlns:a16="http://schemas.microsoft.com/office/drawing/2014/main" id="{90DB79C6-CDCA-454F-9E09-50A8A9E36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8225" y="4792663"/>
              <a:ext cx="0" cy="609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</a:endParaRPr>
            </a:p>
          </p:txBody>
        </p:sp>
        <p:sp>
          <p:nvSpPr>
            <p:cNvPr id="128" name="Text Box 35">
              <a:extLst>
                <a:ext uri="{FF2B5EF4-FFF2-40B4-BE49-F238E27FC236}">
                  <a16:creationId xmlns:a16="http://schemas.microsoft.com/office/drawing/2014/main" id="{E070EBFB-ED53-4B40-A505-9A2D22AB3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3850" y="2147888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R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f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129" name="Group 36">
              <a:extLst>
                <a:ext uri="{FF2B5EF4-FFF2-40B4-BE49-F238E27FC236}">
                  <a16:creationId xmlns:a16="http://schemas.microsoft.com/office/drawing/2014/main" id="{961CAE86-2B31-46A0-8578-9C360A4B1B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7925" y="3084513"/>
              <a:ext cx="1312863" cy="152400"/>
              <a:chOff x="2502" y="2224"/>
              <a:chExt cx="718" cy="96"/>
            </a:xfrm>
          </p:grpSpPr>
          <p:sp>
            <p:nvSpPr>
              <p:cNvPr id="177" name="Line 37">
                <a:extLst>
                  <a:ext uri="{FF2B5EF4-FFF2-40B4-BE49-F238E27FC236}">
                    <a16:creationId xmlns:a16="http://schemas.microsoft.com/office/drawing/2014/main" id="{95DC90AA-2FF1-4403-B59B-668A527F5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02" y="2268"/>
                <a:ext cx="194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</a:endParaRPr>
              </a:p>
            </p:txBody>
          </p:sp>
          <p:sp>
            <p:nvSpPr>
              <p:cNvPr id="178" name="Line 38">
                <a:extLst>
                  <a:ext uri="{FF2B5EF4-FFF2-40B4-BE49-F238E27FC236}">
                    <a16:creationId xmlns:a16="http://schemas.microsoft.com/office/drawing/2014/main" id="{CBA71467-10C0-428A-B087-783C3A1FD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26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</a:endParaRPr>
              </a:p>
            </p:txBody>
          </p:sp>
          <p:grpSp>
            <p:nvGrpSpPr>
              <p:cNvPr id="179" name="Group 39">
                <a:extLst>
                  <a:ext uri="{FF2B5EF4-FFF2-40B4-BE49-F238E27FC236}">
                    <a16:creationId xmlns:a16="http://schemas.microsoft.com/office/drawing/2014/main" id="{277B421C-2B6E-44D2-8E22-D0BD0B0608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699" y="2224"/>
                <a:ext cx="288" cy="96"/>
                <a:chOff x="2688" y="2016"/>
                <a:chExt cx="514" cy="96"/>
              </a:xfrm>
            </p:grpSpPr>
            <p:grpSp>
              <p:nvGrpSpPr>
                <p:cNvPr id="180" name="Group 40">
                  <a:extLst>
                    <a:ext uri="{FF2B5EF4-FFF2-40B4-BE49-F238E27FC236}">
                      <a16:creationId xmlns:a16="http://schemas.microsoft.com/office/drawing/2014/main" id="{3EE8F345-DF88-4A5E-86DB-26D8E797D0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190" name="Group 41">
                    <a:extLst>
                      <a:ext uri="{FF2B5EF4-FFF2-40B4-BE49-F238E27FC236}">
                        <a16:creationId xmlns:a16="http://schemas.microsoft.com/office/drawing/2014/main" id="{84571FCF-551D-4272-A62D-3690D6CEB6B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94" name="Line 42">
                      <a:extLst>
                        <a:ext uri="{FF2B5EF4-FFF2-40B4-BE49-F238E27FC236}">
                          <a16:creationId xmlns:a16="http://schemas.microsoft.com/office/drawing/2014/main" id="{0CB2A545-D9A3-4454-B92C-36DFB84393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95" name="Line 43">
                      <a:extLst>
                        <a:ext uri="{FF2B5EF4-FFF2-40B4-BE49-F238E27FC236}">
                          <a16:creationId xmlns:a16="http://schemas.microsoft.com/office/drawing/2014/main" id="{D25B6F30-3D93-41B8-9901-BE613A07EB0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191" name="Group 44">
                    <a:extLst>
                      <a:ext uri="{FF2B5EF4-FFF2-40B4-BE49-F238E27FC236}">
                        <a16:creationId xmlns:a16="http://schemas.microsoft.com/office/drawing/2014/main" id="{8D72047C-0F4C-4D2C-9892-DE8A8B75F2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92" name="Line 45">
                      <a:extLst>
                        <a:ext uri="{FF2B5EF4-FFF2-40B4-BE49-F238E27FC236}">
                          <a16:creationId xmlns:a16="http://schemas.microsoft.com/office/drawing/2014/main" id="{DF9AED69-0A09-46E9-99F7-B50D9FA14F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93" name="Line 46">
                      <a:extLst>
                        <a:ext uri="{FF2B5EF4-FFF2-40B4-BE49-F238E27FC236}">
                          <a16:creationId xmlns:a16="http://schemas.microsoft.com/office/drawing/2014/main" id="{F34312B0-A753-4EA2-A864-DACD141D5D2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</p:grpSp>
            <p:grpSp>
              <p:nvGrpSpPr>
                <p:cNvPr id="181" name="Group 47">
                  <a:extLst>
                    <a:ext uri="{FF2B5EF4-FFF2-40B4-BE49-F238E27FC236}">
                      <a16:creationId xmlns:a16="http://schemas.microsoft.com/office/drawing/2014/main" id="{0AEFDD71-BBAC-41CC-BDE9-EE1638920A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4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184" name="Group 48">
                    <a:extLst>
                      <a:ext uri="{FF2B5EF4-FFF2-40B4-BE49-F238E27FC236}">
                        <a16:creationId xmlns:a16="http://schemas.microsoft.com/office/drawing/2014/main" id="{0709A8F3-4A68-4E6F-AFDB-2DB1C44BA4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88" name="Line 49">
                      <a:extLst>
                        <a:ext uri="{FF2B5EF4-FFF2-40B4-BE49-F238E27FC236}">
                          <a16:creationId xmlns:a16="http://schemas.microsoft.com/office/drawing/2014/main" id="{1623C121-EF16-45D0-9116-CD9514FD5E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89" name="Line 50">
                      <a:extLst>
                        <a:ext uri="{FF2B5EF4-FFF2-40B4-BE49-F238E27FC236}">
                          <a16:creationId xmlns:a16="http://schemas.microsoft.com/office/drawing/2014/main" id="{34D7A4AB-B421-4EE2-94F3-AB0D841197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185" name="Group 51">
                    <a:extLst>
                      <a:ext uri="{FF2B5EF4-FFF2-40B4-BE49-F238E27FC236}">
                        <a16:creationId xmlns:a16="http://schemas.microsoft.com/office/drawing/2014/main" id="{2683D6F2-CE22-4775-8A7B-D1B83A92F7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86" name="Line 52">
                      <a:extLst>
                        <a:ext uri="{FF2B5EF4-FFF2-40B4-BE49-F238E27FC236}">
                          <a16:creationId xmlns:a16="http://schemas.microsoft.com/office/drawing/2014/main" id="{49774E52-1BF8-4E64-8304-F5E93A229A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87" name="Line 53">
                      <a:extLst>
                        <a:ext uri="{FF2B5EF4-FFF2-40B4-BE49-F238E27FC236}">
                          <a16:creationId xmlns:a16="http://schemas.microsoft.com/office/drawing/2014/main" id="{0877E12A-5B71-42B7-B102-188BD64B88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</p:grpSp>
            <p:sp>
              <p:nvSpPr>
                <p:cNvPr id="182" name="Line 54">
                  <a:extLst>
                    <a:ext uri="{FF2B5EF4-FFF2-40B4-BE49-F238E27FC236}">
                      <a16:creationId xmlns:a16="http://schemas.microsoft.com/office/drawing/2014/main" id="{7EC92128-890A-4CF4-8076-C108A6BA7C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06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</a:endParaRPr>
                </a:p>
              </p:txBody>
            </p:sp>
            <p:sp>
              <p:nvSpPr>
                <p:cNvPr id="183" name="Line 55">
                  <a:extLst>
                    <a:ext uri="{FF2B5EF4-FFF2-40B4-BE49-F238E27FC236}">
                      <a16:creationId xmlns:a16="http://schemas.microsoft.com/office/drawing/2014/main" id="{83CD5B74-1272-4295-8CDA-657BAFB8D4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4" y="2060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</a:endParaRPr>
                </a:p>
              </p:txBody>
            </p:sp>
          </p:grpSp>
        </p:grpSp>
        <p:sp>
          <p:nvSpPr>
            <p:cNvPr id="130" name="Text Box 56">
              <a:extLst>
                <a:ext uri="{FF2B5EF4-FFF2-40B4-BE49-F238E27FC236}">
                  <a16:creationId xmlns:a16="http://schemas.microsoft.com/office/drawing/2014/main" id="{B7987923-2B47-462E-828C-386078DA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963" y="2705100"/>
              <a:ext cx="412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R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1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131" name="Group 57">
              <a:extLst>
                <a:ext uri="{FF2B5EF4-FFF2-40B4-BE49-F238E27FC236}">
                  <a16:creationId xmlns:a16="http://schemas.microsoft.com/office/drawing/2014/main" id="{B5634FA5-FBF9-4040-A0CA-FC561997A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8400" y="3668713"/>
              <a:ext cx="1312863" cy="152400"/>
              <a:chOff x="2502" y="2224"/>
              <a:chExt cx="718" cy="96"/>
            </a:xfrm>
          </p:grpSpPr>
          <p:sp>
            <p:nvSpPr>
              <p:cNvPr id="158" name="Line 58">
                <a:extLst>
                  <a:ext uri="{FF2B5EF4-FFF2-40B4-BE49-F238E27FC236}">
                    <a16:creationId xmlns:a16="http://schemas.microsoft.com/office/drawing/2014/main" id="{01A15A79-CA43-4356-93ED-80F719A4F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02" y="2268"/>
                <a:ext cx="194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</a:endParaRPr>
              </a:p>
            </p:txBody>
          </p:sp>
          <p:sp>
            <p:nvSpPr>
              <p:cNvPr id="159" name="Line 59">
                <a:extLst>
                  <a:ext uri="{FF2B5EF4-FFF2-40B4-BE49-F238E27FC236}">
                    <a16:creationId xmlns:a16="http://schemas.microsoft.com/office/drawing/2014/main" id="{6E7D40D9-C16A-47C0-B86D-5D9E10BA0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26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</a:endParaRPr>
              </a:p>
            </p:txBody>
          </p:sp>
          <p:grpSp>
            <p:nvGrpSpPr>
              <p:cNvPr id="160" name="Group 60">
                <a:extLst>
                  <a:ext uri="{FF2B5EF4-FFF2-40B4-BE49-F238E27FC236}">
                    <a16:creationId xmlns:a16="http://schemas.microsoft.com/office/drawing/2014/main" id="{D1745BC5-3AA8-4675-98C4-B583112D15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699" y="2224"/>
                <a:ext cx="288" cy="96"/>
                <a:chOff x="2688" y="2016"/>
                <a:chExt cx="514" cy="96"/>
              </a:xfrm>
            </p:grpSpPr>
            <p:grpSp>
              <p:nvGrpSpPr>
                <p:cNvPr id="161" name="Group 61">
                  <a:extLst>
                    <a:ext uri="{FF2B5EF4-FFF2-40B4-BE49-F238E27FC236}">
                      <a16:creationId xmlns:a16="http://schemas.microsoft.com/office/drawing/2014/main" id="{FF01C47A-C595-4AFE-8B0D-A047627BA1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171" name="Group 62">
                    <a:extLst>
                      <a:ext uri="{FF2B5EF4-FFF2-40B4-BE49-F238E27FC236}">
                        <a16:creationId xmlns:a16="http://schemas.microsoft.com/office/drawing/2014/main" id="{273D396C-4D8F-4570-817A-A94E1017D9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75" name="Line 63">
                      <a:extLst>
                        <a:ext uri="{FF2B5EF4-FFF2-40B4-BE49-F238E27FC236}">
                          <a16:creationId xmlns:a16="http://schemas.microsoft.com/office/drawing/2014/main" id="{DBB190EC-2EE1-40D9-8246-363F8053994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76" name="Line 64">
                      <a:extLst>
                        <a:ext uri="{FF2B5EF4-FFF2-40B4-BE49-F238E27FC236}">
                          <a16:creationId xmlns:a16="http://schemas.microsoft.com/office/drawing/2014/main" id="{D42E196C-33B0-48C2-AA17-78ACA33446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172" name="Group 65">
                    <a:extLst>
                      <a:ext uri="{FF2B5EF4-FFF2-40B4-BE49-F238E27FC236}">
                        <a16:creationId xmlns:a16="http://schemas.microsoft.com/office/drawing/2014/main" id="{D6A0BA4E-14C5-4F0B-B099-55E7942186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73" name="Line 66">
                      <a:extLst>
                        <a:ext uri="{FF2B5EF4-FFF2-40B4-BE49-F238E27FC236}">
                          <a16:creationId xmlns:a16="http://schemas.microsoft.com/office/drawing/2014/main" id="{A155DD60-D1D6-4EAF-AE89-ED495C51C9C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74" name="Line 67">
                      <a:extLst>
                        <a:ext uri="{FF2B5EF4-FFF2-40B4-BE49-F238E27FC236}">
                          <a16:creationId xmlns:a16="http://schemas.microsoft.com/office/drawing/2014/main" id="{7FBD7067-AE70-4299-AF73-D59D0FED3F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</p:grpSp>
            <p:grpSp>
              <p:nvGrpSpPr>
                <p:cNvPr id="162" name="Group 68">
                  <a:extLst>
                    <a:ext uri="{FF2B5EF4-FFF2-40B4-BE49-F238E27FC236}">
                      <a16:creationId xmlns:a16="http://schemas.microsoft.com/office/drawing/2014/main" id="{5499C564-CEF5-4B8E-B82B-49E0093108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4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165" name="Group 69">
                    <a:extLst>
                      <a:ext uri="{FF2B5EF4-FFF2-40B4-BE49-F238E27FC236}">
                        <a16:creationId xmlns:a16="http://schemas.microsoft.com/office/drawing/2014/main" id="{59D52A15-9789-45E1-B8BC-D5122F7E04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69" name="Line 70">
                      <a:extLst>
                        <a:ext uri="{FF2B5EF4-FFF2-40B4-BE49-F238E27FC236}">
                          <a16:creationId xmlns:a16="http://schemas.microsoft.com/office/drawing/2014/main" id="{9087748C-0F28-41DC-A417-782F0F107E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70" name="Line 71">
                      <a:extLst>
                        <a:ext uri="{FF2B5EF4-FFF2-40B4-BE49-F238E27FC236}">
                          <a16:creationId xmlns:a16="http://schemas.microsoft.com/office/drawing/2014/main" id="{31A3F75A-2649-4ACE-85AA-58FF23FE2E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166" name="Group 72">
                    <a:extLst>
                      <a:ext uri="{FF2B5EF4-FFF2-40B4-BE49-F238E27FC236}">
                        <a16:creationId xmlns:a16="http://schemas.microsoft.com/office/drawing/2014/main" id="{FB952954-2B8A-4F07-AA26-3EC9DD10EF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67" name="Line 73">
                      <a:extLst>
                        <a:ext uri="{FF2B5EF4-FFF2-40B4-BE49-F238E27FC236}">
                          <a16:creationId xmlns:a16="http://schemas.microsoft.com/office/drawing/2014/main" id="{0480200B-204B-47DD-82B7-7C64FB5777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68" name="Line 74">
                      <a:extLst>
                        <a:ext uri="{FF2B5EF4-FFF2-40B4-BE49-F238E27FC236}">
                          <a16:creationId xmlns:a16="http://schemas.microsoft.com/office/drawing/2014/main" id="{DA0136DF-7C61-4A40-B8A1-63B8114C0F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</p:grpSp>
            <p:sp>
              <p:nvSpPr>
                <p:cNvPr id="163" name="Line 75">
                  <a:extLst>
                    <a:ext uri="{FF2B5EF4-FFF2-40B4-BE49-F238E27FC236}">
                      <a16:creationId xmlns:a16="http://schemas.microsoft.com/office/drawing/2014/main" id="{6FBC364D-EA5A-466A-ABE4-0F42D3CB5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06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</a:endParaRPr>
                </a:p>
              </p:txBody>
            </p:sp>
            <p:sp>
              <p:nvSpPr>
                <p:cNvPr id="164" name="Line 76">
                  <a:extLst>
                    <a:ext uri="{FF2B5EF4-FFF2-40B4-BE49-F238E27FC236}">
                      <a16:creationId xmlns:a16="http://schemas.microsoft.com/office/drawing/2014/main" id="{0CFC5A42-A42C-4F99-81AB-7FAC15D51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4" y="2060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</a:endParaRPr>
                </a:p>
              </p:txBody>
            </p:sp>
          </p:grpSp>
        </p:grpSp>
        <p:grpSp>
          <p:nvGrpSpPr>
            <p:cNvPr id="132" name="Group 77">
              <a:extLst>
                <a:ext uri="{FF2B5EF4-FFF2-40B4-BE49-F238E27FC236}">
                  <a16:creationId xmlns:a16="http://schemas.microsoft.com/office/drawing/2014/main" id="{7019A3B2-F269-4685-9A5C-F5A300ED71F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461794" y="4306094"/>
              <a:ext cx="1312862" cy="152400"/>
              <a:chOff x="2502" y="2224"/>
              <a:chExt cx="718" cy="96"/>
            </a:xfrm>
          </p:grpSpPr>
          <p:sp>
            <p:nvSpPr>
              <p:cNvPr id="139" name="Line 78">
                <a:extLst>
                  <a:ext uri="{FF2B5EF4-FFF2-40B4-BE49-F238E27FC236}">
                    <a16:creationId xmlns:a16="http://schemas.microsoft.com/office/drawing/2014/main" id="{2D5CC1FB-48D9-4AD0-9EF2-2816AB435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02" y="2268"/>
                <a:ext cx="194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</a:endParaRPr>
              </a:p>
            </p:txBody>
          </p:sp>
          <p:sp>
            <p:nvSpPr>
              <p:cNvPr id="140" name="Line 79">
                <a:extLst>
                  <a:ext uri="{FF2B5EF4-FFF2-40B4-BE49-F238E27FC236}">
                    <a16:creationId xmlns:a16="http://schemas.microsoft.com/office/drawing/2014/main" id="{690259BF-646A-4FB3-A3A5-C1540ACD5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26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</a:endParaRPr>
              </a:p>
            </p:txBody>
          </p:sp>
          <p:grpSp>
            <p:nvGrpSpPr>
              <p:cNvPr id="141" name="Group 80">
                <a:extLst>
                  <a:ext uri="{FF2B5EF4-FFF2-40B4-BE49-F238E27FC236}">
                    <a16:creationId xmlns:a16="http://schemas.microsoft.com/office/drawing/2014/main" id="{DE4CAC4B-65C5-4496-AE70-394A8AA8D1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699" y="2224"/>
                <a:ext cx="288" cy="96"/>
                <a:chOff x="2688" y="2016"/>
                <a:chExt cx="514" cy="96"/>
              </a:xfrm>
            </p:grpSpPr>
            <p:grpSp>
              <p:nvGrpSpPr>
                <p:cNvPr id="142" name="Group 81">
                  <a:extLst>
                    <a:ext uri="{FF2B5EF4-FFF2-40B4-BE49-F238E27FC236}">
                      <a16:creationId xmlns:a16="http://schemas.microsoft.com/office/drawing/2014/main" id="{BA16E9B1-E686-4D03-9D65-C9E26A42AE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152" name="Group 82">
                    <a:extLst>
                      <a:ext uri="{FF2B5EF4-FFF2-40B4-BE49-F238E27FC236}">
                        <a16:creationId xmlns:a16="http://schemas.microsoft.com/office/drawing/2014/main" id="{B2DE975D-9537-433B-BF7B-04D844F8D7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56" name="Line 83">
                      <a:extLst>
                        <a:ext uri="{FF2B5EF4-FFF2-40B4-BE49-F238E27FC236}">
                          <a16:creationId xmlns:a16="http://schemas.microsoft.com/office/drawing/2014/main" id="{132F5977-BEF2-4CBC-8704-E2E1638387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57" name="Line 84">
                      <a:extLst>
                        <a:ext uri="{FF2B5EF4-FFF2-40B4-BE49-F238E27FC236}">
                          <a16:creationId xmlns:a16="http://schemas.microsoft.com/office/drawing/2014/main" id="{37184AE6-B7FD-4742-A61C-F6EB703709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153" name="Group 85">
                    <a:extLst>
                      <a:ext uri="{FF2B5EF4-FFF2-40B4-BE49-F238E27FC236}">
                        <a16:creationId xmlns:a16="http://schemas.microsoft.com/office/drawing/2014/main" id="{03CD5564-3935-4159-932E-6C6597780A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54" name="Line 86">
                      <a:extLst>
                        <a:ext uri="{FF2B5EF4-FFF2-40B4-BE49-F238E27FC236}">
                          <a16:creationId xmlns:a16="http://schemas.microsoft.com/office/drawing/2014/main" id="{6CE1A1A4-C03B-4D6F-B150-1363711411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55" name="Line 87">
                      <a:extLst>
                        <a:ext uri="{FF2B5EF4-FFF2-40B4-BE49-F238E27FC236}">
                          <a16:creationId xmlns:a16="http://schemas.microsoft.com/office/drawing/2014/main" id="{7DD17E8B-6996-45C4-9BC2-A01F40B5755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</p:grpSp>
            <p:grpSp>
              <p:nvGrpSpPr>
                <p:cNvPr id="143" name="Group 88">
                  <a:extLst>
                    <a:ext uri="{FF2B5EF4-FFF2-40B4-BE49-F238E27FC236}">
                      <a16:creationId xmlns:a16="http://schemas.microsoft.com/office/drawing/2014/main" id="{6A18BDC8-80F1-4D70-BD23-E91266052F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4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146" name="Group 89">
                    <a:extLst>
                      <a:ext uri="{FF2B5EF4-FFF2-40B4-BE49-F238E27FC236}">
                        <a16:creationId xmlns:a16="http://schemas.microsoft.com/office/drawing/2014/main" id="{621E65CC-C311-42DC-8547-1E18614906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50" name="Line 90">
                      <a:extLst>
                        <a:ext uri="{FF2B5EF4-FFF2-40B4-BE49-F238E27FC236}">
                          <a16:creationId xmlns:a16="http://schemas.microsoft.com/office/drawing/2014/main" id="{52923220-A277-480B-83D4-A9656EEBED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51" name="Line 91">
                      <a:extLst>
                        <a:ext uri="{FF2B5EF4-FFF2-40B4-BE49-F238E27FC236}">
                          <a16:creationId xmlns:a16="http://schemas.microsoft.com/office/drawing/2014/main" id="{72381D2C-5D26-41D0-BE59-2C4BB4D6FC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147" name="Group 92">
                    <a:extLst>
                      <a:ext uri="{FF2B5EF4-FFF2-40B4-BE49-F238E27FC236}">
                        <a16:creationId xmlns:a16="http://schemas.microsoft.com/office/drawing/2014/main" id="{0295FBC0-C7B7-44C0-99BC-33BD629A18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148" name="Line 93">
                      <a:extLst>
                        <a:ext uri="{FF2B5EF4-FFF2-40B4-BE49-F238E27FC236}">
                          <a16:creationId xmlns:a16="http://schemas.microsoft.com/office/drawing/2014/main" id="{45785AA9-3ECE-4CB8-9F26-7BA39B4DB60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  <p:sp>
                  <p:nvSpPr>
                    <p:cNvPr id="149" name="Line 94">
                      <a:extLst>
                        <a:ext uri="{FF2B5EF4-FFF2-40B4-BE49-F238E27FC236}">
                          <a16:creationId xmlns:a16="http://schemas.microsoft.com/office/drawing/2014/main" id="{63260ECF-4C34-4A36-9C9A-6BE2D7B6D8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</a:endParaRPr>
                    </a:p>
                  </p:txBody>
                </p:sp>
              </p:grpSp>
            </p:grpSp>
            <p:sp>
              <p:nvSpPr>
                <p:cNvPr id="144" name="Line 95">
                  <a:extLst>
                    <a:ext uri="{FF2B5EF4-FFF2-40B4-BE49-F238E27FC236}">
                      <a16:creationId xmlns:a16="http://schemas.microsoft.com/office/drawing/2014/main" id="{A93C857D-D197-4FF7-8775-AC2A504652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06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</a:endParaRPr>
                </a:p>
              </p:txBody>
            </p:sp>
            <p:sp>
              <p:nvSpPr>
                <p:cNvPr id="145" name="Line 96">
                  <a:extLst>
                    <a:ext uri="{FF2B5EF4-FFF2-40B4-BE49-F238E27FC236}">
                      <a16:creationId xmlns:a16="http://schemas.microsoft.com/office/drawing/2014/main" id="{43B1A2B3-FBC1-4C14-8251-1B1B776D6A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4" y="2060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</a:endParaRPr>
                </a:p>
              </p:txBody>
            </p:sp>
          </p:grpSp>
        </p:grpSp>
        <p:sp>
          <p:nvSpPr>
            <p:cNvPr id="133" name="Text Box 97">
              <a:extLst>
                <a:ext uri="{FF2B5EF4-FFF2-40B4-BE49-F238E27FC236}">
                  <a16:creationId xmlns:a16="http://schemas.microsoft.com/office/drawing/2014/main" id="{F58B0A7E-983E-4686-8598-F2A43CA1D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35814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V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2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4" name="Text Box 98">
              <a:extLst>
                <a:ext uri="{FF2B5EF4-FFF2-40B4-BE49-F238E27FC236}">
                  <a16:creationId xmlns:a16="http://schemas.microsoft.com/office/drawing/2014/main" id="{ADE6D813-8A8B-4DA6-897E-52578BE9E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3810000"/>
              <a:ext cx="412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R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2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5" name="Text Box 99">
              <a:extLst>
                <a:ext uri="{FF2B5EF4-FFF2-40B4-BE49-F238E27FC236}">
                  <a16:creationId xmlns:a16="http://schemas.microsoft.com/office/drawing/2014/main" id="{46F9EAFB-FA91-4B56-ABF5-A8DBFA045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238625"/>
              <a:ext cx="412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R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SimSun" panose="02010600030101010101" pitchFamily="2" charset="-122"/>
                </a:rPr>
                <a:t>3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6" name="Text Box 100">
              <a:extLst>
                <a:ext uri="{FF2B5EF4-FFF2-40B4-BE49-F238E27FC236}">
                  <a16:creationId xmlns:a16="http://schemas.microsoft.com/office/drawing/2014/main" id="{B663155D-BB8D-4915-B07E-A9BE84C43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289" y="1056304"/>
              <a:ext cx="8866222" cy="1045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342900" marR="0" lvl="0" indent="-342900" defTabSz="9144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With inverting and non-inverting amplifier, we can determine the difference between two voltages.</a:t>
              </a:r>
            </a:p>
          </p:txBody>
        </p:sp>
        <p:sp>
          <p:nvSpPr>
            <p:cNvPr id="137" name="Text Box 101">
              <a:extLst>
                <a:ext uri="{FF2B5EF4-FFF2-40B4-BE49-F238E27FC236}">
                  <a16:creationId xmlns:a16="http://schemas.microsoft.com/office/drawing/2014/main" id="{56B6856E-006B-4BB2-8F14-E9AE91ED3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382" y="3466003"/>
              <a:ext cx="3810000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 R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and R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 R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, then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 [R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/R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] (V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- V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38" name="Text Box 102">
              <a:extLst>
                <a:ext uri="{FF2B5EF4-FFF2-40B4-BE49-F238E27FC236}">
                  <a16:creationId xmlns:a16="http://schemas.microsoft.com/office/drawing/2014/main" id="{429C2E7B-4404-400D-A865-B46B1F26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382" y="4684343"/>
              <a:ext cx="3810000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 R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 R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 R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, then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 (V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- V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bject 18">
                <a:extLst>
                  <a:ext uri="{FF2B5EF4-FFF2-40B4-BE49-F238E27FC236}">
                    <a16:creationId xmlns:a16="http://schemas.microsoft.com/office/drawing/2014/main" id="{376FD891-CC5B-4D2C-B063-E7B8450EC03B}"/>
                  </a:ext>
                </a:extLst>
              </p:cNvPr>
              <p:cNvSpPr txBox="1"/>
              <p:nvPr/>
            </p:nvSpPr>
            <p:spPr bwMode="auto">
              <a:xfrm>
                <a:off x="394308" y="2632998"/>
                <a:ext cx="3778203" cy="1127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+(1+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Object 18">
                <a:extLst>
                  <a:ext uri="{FF2B5EF4-FFF2-40B4-BE49-F238E27FC236}">
                    <a16:creationId xmlns:a16="http://schemas.microsoft.com/office/drawing/2014/main" id="{376FD891-CC5B-4D2C-B063-E7B8450EC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308" y="2632998"/>
                <a:ext cx="3778203" cy="1127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62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8B32627-0BC8-467D-8CEB-94222C0717D2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3.4. Practical Applications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117" name="Text Box 118">
            <a:extLst>
              <a:ext uri="{FF2B5EF4-FFF2-40B4-BE49-F238E27FC236}">
                <a16:creationId xmlns:a16="http://schemas.microsoft.com/office/drawing/2014/main" id="{1F00CF6F-4979-46DF-9817-36C967F4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85" y="389909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o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 = [R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/R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in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] (V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 - 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s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)   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   T(V</a:t>
            </a:r>
            <a:r>
              <a:rPr lang="en-US" altLang="en-US" sz="18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o</a:t>
            </a:r>
            <a:r>
              <a:rPr lang="en-US" altLang="en-US" sz="1800" dirty="0">
                <a:solidFill>
                  <a:srgbClr val="000000"/>
                </a:solidFill>
                <a:latin typeface="Times" panose="02020603050405020304" pitchFamily="18" charset="0"/>
              </a:rPr>
              <a:t>)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6292AF1-8778-4AD6-93A3-5CA72FB415AC}"/>
              </a:ext>
            </a:extLst>
          </p:cNvPr>
          <p:cNvGrpSpPr/>
          <p:nvPr/>
        </p:nvGrpSpPr>
        <p:grpSpPr>
          <a:xfrm>
            <a:off x="923925" y="3429000"/>
            <a:ext cx="6875572" cy="3268662"/>
            <a:chOff x="3124200" y="2895601"/>
            <a:chExt cx="6875572" cy="3268662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E47364A1-BE0A-467E-8118-2F72A5353A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24800" y="3733800"/>
              <a:ext cx="1066800" cy="91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GB" altLang="en-US" sz="24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932301F1-E7A5-4329-B456-04C0B1929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921125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E97C27AA-BA56-410D-9261-1D63B6CF2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09050" y="41910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969EB1C-4868-41AD-B225-727F4C1EE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44958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9332D24B-EB7A-46F3-928F-1708F97D6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4213225"/>
              <a:ext cx="35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" panose="02020603050405020304" pitchFamily="18" charset="0"/>
                </a:rPr>
                <a:t>+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42747355-06BA-49DC-A266-9DC4FA5A3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3657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–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0598011-4FE3-4877-8758-E3DADC89C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1201" y="4030663"/>
              <a:ext cx="398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r>
                <a:rPr lang="en-US" altLang="en-US" sz="18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o</a:t>
              </a:r>
              <a:endParaRPr lang="en-US" altLang="en-US" sz="18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1D4DB239-8472-4C93-92F2-EFAFC202E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67800" y="335280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E7E80C62-B13C-4A37-A737-E6806BC3B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1" y="3352800"/>
              <a:ext cx="11113" cy="554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BAE608-99B9-4A38-9764-4C77DC55B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6051" y="3276600"/>
              <a:ext cx="1312863" cy="152400"/>
              <a:chOff x="2502" y="2224"/>
              <a:chExt cx="718" cy="96"/>
            </a:xfrm>
          </p:grpSpPr>
          <p:sp>
            <p:nvSpPr>
              <p:cNvPr id="17" name="Line 16">
                <a:extLst>
                  <a:ext uri="{FF2B5EF4-FFF2-40B4-BE49-F238E27FC236}">
                    <a16:creationId xmlns:a16="http://schemas.microsoft.com/office/drawing/2014/main" id="{A8E086E8-FC31-44C0-9E88-E8DB0597F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02" y="2268"/>
                <a:ext cx="194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C9D00C66-B7F4-4501-A695-A3551F071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2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2974DDC-F83F-4F15-A19A-FB8D535319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699" y="2224"/>
                <a:ext cx="288" cy="96"/>
                <a:chOff x="2688" y="2016"/>
                <a:chExt cx="514" cy="96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F1752D3-917F-4CAC-A612-AADA9B2F62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30" name="Group 20">
                    <a:extLst>
                      <a:ext uri="{FF2B5EF4-FFF2-40B4-BE49-F238E27FC236}">
                        <a16:creationId xmlns:a16="http://schemas.microsoft.com/office/drawing/2014/main" id="{DCF63F7A-6B70-428F-A217-C43ED887F2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34" name="Line 21">
                      <a:extLst>
                        <a:ext uri="{FF2B5EF4-FFF2-40B4-BE49-F238E27FC236}">
                          <a16:creationId xmlns:a16="http://schemas.microsoft.com/office/drawing/2014/main" id="{7043322F-056F-4649-8803-B765C80CC9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Line 22">
                      <a:extLst>
                        <a:ext uri="{FF2B5EF4-FFF2-40B4-BE49-F238E27FC236}">
                          <a16:creationId xmlns:a16="http://schemas.microsoft.com/office/drawing/2014/main" id="{4AC5011B-7132-44F5-8BDC-2B3FA79AFEF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1" name="Group 23">
                    <a:extLst>
                      <a:ext uri="{FF2B5EF4-FFF2-40B4-BE49-F238E27FC236}">
                        <a16:creationId xmlns:a16="http://schemas.microsoft.com/office/drawing/2014/main" id="{83B7F3E6-D00F-4871-BF83-FDB77226D2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32" name="Line 24">
                      <a:extLst>
                        <a:ext uri="{FF2B5EF4-FFF2-40B4-BE49-F238E27FC236}">
                          <a16:creationId xmlns:a16="http://schemas.microsoft.com/office/drawing/2014/main" id="{1819E483-973E-4164-A54E-4C60612DEB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Line 25">
                      <a:extLst>
                        <a:ext uri="{FF2B5EF4-FFF2-40B4-BE49-F238E27FC236}">
                          <a16:creationId xmlns:a16="http://schemas.microsoft.com/office/drawing/2014/main" id="{EB61894D-A937-4C47-9169-63F6331FDE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" name="Group 26">
                  <a:extLst>
                    <a:ext uri="{FF2B5EF4-FFF2-40B4-BE49-F238E27FC236}">
                      <a16:creationId xmlns:a16="http://schemas.microsoft.com/office/drawing/2014/main" id="{A3A15B4E-0532-4D0D-B548-731F5E413E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4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24" name="Group 27">
                    <a:extLst>
                      <a:ext uri="{FF2B5EF4-FFF2-40B4-BE49-F238E27FC236}">
                        <a16:creationId xmlns:a16="http://schemas.microsoft.com/office/drawing/2014/main" id="{AC245D91-4F97-45D4-B01B-FA9CE83C81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28" name="Line 28">
                      <a:extLst>
                        <a:ext uri="{FF2B5EF4-FFF2-40B4-BE49-F238E27FC236}">
                          <a16:creationId xmlns:a16="http://schemas.microsoft.com/office/drawing/2014/main" id="{E81CA89E-54E5-4CD8-A5A0-23D90742066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Line 29">
                      <a:extLst>
                        <a:ext uri="{FF2B5EF4-FFF2-40B4-BE49-F238E27FC236}">
                          <a16:creationId xmlns:a16="http://schemas.microsoft.com/office/drawing/2014/main" id="{FA67FD88-48E4-4B29-8999-EC5DC75C1C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5" name="Group 30">
                    <a:extLst>
                      <a:ext uri="{FF2B5EF4-FFF2-40B4-BE49-F238E27FC236}">
                        <a16:creationId xmlns:a16="http://schemas.microsoft.com/office/drawing/2014/main" id="{5B986569-8A55-4D58-8F20-3FB637EEE6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26" name="Line 31">
                      <a:extLst>
                        <a:ext uri="{FF2B5EF4-FFF2-40B4-BE49-F238E27FC236}">
                          <a16:creationId xmlns:a16="http://schemas.microsoft.com/office/drawing/2014/main" id="{61573CA5-FA40-44F5-906F-6040618DF5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Line 32">
                      <a:extLst>
                        <a:ext uri="{FF2B5EF4-FFF2-40B4-BE49-F238E27FC236}">
                          <a16:creationId xmlns:a16="http://schemas.microsoft.com/office/drawing/2014/main" id="{5BF8067C-907B-45D6-88F7-19C70DC059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2" name="Line 33">
                  <a:extLst>
                    <a:ext uri="{FF2B5EF4-FFF2-40B4-BE49-F238E27FC236}">
                      <a16:creationId xmlns:a16="http://schemas.microsoft.com/office/drawing/2014/main" id="{08408020-53BC-44B1-A223-4F12EFBBC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06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34">
                  <a:extLst>
                    <a:ext uri="{FF2B5EF4-FFF2-40B4-BE49-F238E27FC236}">
                      <a16:creationId xmlns:a16="http://schemas.microsoft.com/office/drawing/2014/main" id="{61F5A5D3-EA18-477C-B565-9DB68649D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4" y="2060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506981C7-C7C6-4414-BD5E-1DD2117CE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2225" y="5554663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37">
              <a:extLst>
                <a:ext uri="{FF2B5EF4-FFF2-40B4-BE49-F238E27FC236}">
                  <a16:creationId xmlns:a16="http://schemas.microsoft.com/office/drawing/2014/main" id="{FD9A30BB-F333-4293-AD4D-0D66CAADF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1926" y="3846513"/>
              <a:ext cx="1312863" cy="152400"/>
              <a:chOff x="2502" y="2224"/>
              <a:chExt cx="718" cy="96"/>
            </a:xfrm>
          </p:grpSpPr>
          <p:sp>
            <p:nvSpPr>
              <p:cNvPr id="38" name="Line 38">
                <a:extLst>
                  <a:ext uri="{FF2B5EF4-FFF2-40B4-BE49-F238E27FC236}">
                    <a16:creationId xmlns:a16="http://schemas.microsoft.com/office/drawing/2014/main" id="{0A858BB4-DAA6-4451-927B-AD7FB6F38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02" y="2268"/>
                <a:ext cx="194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9">
                <a:extLst>
                  <a:ext uri="{FF2B5EF4-FFF2-40B4-BE49-F238E27FC236}">
                    <a16:creationId xmlns:a16="http://schemas.microsoft.com/office/drawing/2014/main" id="{AB08F827-375C-432F-B6BB-69193838B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2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40">
                <a:extLst>
                  <a:ext uri="{FF2B5EF4-FFF2-40B4-BE49-F238E27FC236}">
                    <a16:creationId xmlns:a16="http://schemas.microsoft.com/office/drawing/2014/main" id="{F2AFA084-0AC9-4CB6-A131-D3AD0CCFB3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699" y="2224"/>
                <a:ext cx="288" cy="96"/>
                <a:chOff x="2688" y="2016"/>
                <a:chExt cx="514" cy="96"/>
              </a:xfrm>
            </p:grpSpPr>
            <p:grpSp>
              <p:nvGrpSpPr>
                <p:cNvPr id="41" name="Group 41">
                  <a:extLst>
                    <a:ext uri="{FF2B5EF4-FFF2-40B4-BE49-F238E27FC236}">
                      <a16:creationId xmlns:a16="http://schemas.microsoft.com/office/drawing/2014/main" id="{DF635FCE-4955-4A9D-A47E-62B634987D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51" name="Group 42">
                    <a:extLst>
                      <a:ext uri="{FF2B5EF4-FFF2-40B4-BE49-F238E27FC236}">
                        <a16:creationId xmlns:a16="http://schemas.microsoft.com/office/drawing/2014/main" id="{BD596F5B-E623-4B5B-A27C-5996E684E8E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55" name="Line 43">
                      <a:extLst>
                        <a:ext uri="{FF2B5EF4-FFF2-40B4-BE49-F238E27FC236}">
                          <a16:creationId xmlns:a16="http://schemas.microsoft.com/office/drawing/2014/main" id="{343D345E-B7CD-4009-AB09-BF5EA4808B7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Line 44">
                      <a:extLst>
                        <a:ext uri="{FF2B5EF4-FFF2-40B4-BE49-F238E27FC236}">
                          <a16:creationId xmlns:a16="http://schemas.microsoft.com/office/drawing/2014/main" id="{E962984B-D0B8-4F0D-8317-CEB28E0FD1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2" name="Group 45">
                    <a:extLst>
                      <a:ext uri="{FF2B5EF4-FFF2-40B4-BE49-F238E27FC236}">
                        <a16:creationId xmlns:a16="http://schemas.microsoft.com/office/drawing/2014/main" id="{996BC413-E10A-4D0A-AF34-454C0A1EA4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53" name="Line 46">
                      <a:extLst>
                        <a:ext uri="{FF2B5EF4-FFF2-40B4-BE49-F238E27FC236}">
                          <a16:creationId xmlns:a16="http://schemas.microsoft.com/office/drawing/2014/main" id="{5E2DB767-4856-4955-9267-4BC85415274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Line 47">
                      <a:extLst>
                        <a:ext uri="{FF2B5EF4-FFF2-40B4-BE49-F238E27FC236}">
                          <a16:creationId xmlns:a16="http://schemas.microsoft.com/office/drawing/2014/main" id="{51585506-3803-4B91-BCEE-75BFDE4D71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2" name="Group 48">
                  <a:extLst>
                    <a:ext uri="{FF2B5EF4-FFF2-40B4-BE49-F238E27FC236}">
                      <a16:creationId xmlns:a16="http://schemas.microsoft.com/office/drawing/2014/main" id="{2D6024AD-8793-41DF-B44F-CBA21C9AE3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4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45" name="Group 49">
                    <a:extLst>
                      <a:ext uri="{FF2B5EF4-FFF2-40B4-BE49-F238E27FC236}">
                        <a16:creationId xmlns:a16="http://schemas.microsoft.com/office/drawing/2014/main" id="{82CA77A0-7CF3-46E1-8AE8-01572D88A3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49" name="Line 50">
                      <a:extLst>
                        <a:ext uri="{FF2B5EF4-FFF2-40B4-BE49-F238E27FC236}">
                          <a16:creationId xmlns:a16="http://schemas.microsoft.com/office/drawing/2014/main" id="{DB436843-EF8A-49C5-A0CB-83A0BCAE17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Line 51">
                      <a:extLst>
                        <a:ext uri="{FF2B5EF4-FFF2-40B4-BE49-F238E27FC236}">
                          <a16:creationId xmlns:a16="http://schemas.microsoft.com/office/drawing/2014/main" id="{446BEA1A-DE08-4939-83B6-A71B9359E7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6" name="Group 52">
                    <a:extLst>
                      <a:ext uri="{FF2B5EF4-FFF2-40B4-BE49-F238E27FC236}">
                        <a16:creationId xmlns:a16="http://schemas.microsoft.com/office/drawing/2014/main" id="{0EC9C685-20B2-4A3F-851A-2D8FD194A5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47" name="Line 53">
                      <a:extLst>
                        <a:ext uri="{FF2B5EF4-FFF2-40B4-BE49-F238E27FC236}">
                          <a16:creationId xmlns:a16="http://schemas.microsoft.com/office/drawing/2014/main" id="{306E758E-CE51-48E2-998C-3454F40E06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Line 54">
                      <a:extLst>
                        <a:ext uri="{FF2B5EF4-FFF2-40B4-BE49-F238E27FC236}">
                          <a16:creationId xmlns:a16="http://schemas.microsoft.com/office/drawing/2014/main" id="{1DE02CB7-997B-49F1-9C41-880192AD84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3" name="Line 55">
                  <a:extLst>
                    <a:ext uri="{FF2B5EF4-FFF2-40B4-BE49-F238E27FC236}">
                      <a16:creationId xmlns:a16="http://schemas.microsoft.com/office/drawing/2014/main" id="{BD3EEB73-2328-4471-8C2A-3068B177C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06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56">
                  <a:extLst>
                    <a:ext uri="{FF2B5EF4-FFF2-40B4-BE49-F238E27FC236}">
                      <a16:creationId xmlns:a16="http://schemas.microsoft.com/office/drawing/2014/main" id="{4CD05871-B486-4B0C-BD53-C2E8DA93F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4" y="2060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7" name="Text Box 57">
              <a:extLst>
                <a:ext uri="{FF2B5EF4-FFF2-40B4-BE49-F238E27FC236}">
                  <a16:creationId xmlns:a16="http://schemas.microsoft.com/office/drawing/2014/main" id="{4B392C7E-E2A4-4368-8D96-B7500A114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963" y="3467101"/>
              <a:ext cx="455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r>
                <a:rPr lang="en-US" altLang="en-US" sz="18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in</a:t>
              </a:r>
              <a:endParaRPr lang="en-US" altLang="en-US" sz="18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58" name="Group 58">
              <a:extLst>
                <a:ext uri="{FF2B5EF4-FFF2-40B4-BE49-F238E27FC236}">
                  <a16:creationId xmlns:a16="http://schemas.microsoft.com/office/drawing/2014/main" id="{30774A3D-A2BD-4D8D-957C-F473D7FE1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2401" y="4430713"/>
              <a:ext cx="1312863" cy="152400"/>
              <a:chOff x="2502" y="2224"/>
              <a:chExt cx="718" cy="96"/>
            </a:xfrm>
          </p:grpSpPr>
          <p:sp>
            <p:nvSpPr>
              <p:cNvPr id="59" name="Line 59">
                <a:extLst>
                  <a:ext uri="{FF2B5EF4-FFF2-40B4-BE49-F238E27FC236}">
                    <a16:creationId xmlns:a16="http://schemas.microsoft.com/office/drawing/2014/main" id="{C91B6419-8FF9-4960-B3BA-814288345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02" y="2268"/>
                <a:ext cx="194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60">
                <a:extLst>
                  <a:ext uri="{FF2B5EF4-FFF2-40B4-BE49-F238E27FC236}">
                    <a16:creationId xmlns:a16="http://schemas.microsoft.com/office/drawing/2014/main" id="{EB265572-DD24-49DB-97F5-F42E8A34D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2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" name="Group 61">
                <a:extLst>
                  <a:ext uri="{FF2B5EF4-FFF2-40B4-BE49-F238E27FC236}">
                    <a16:creationId xmlns:a16="http://schemas.microsoft.com/office/drawing/2014/main" id="{F760FB34-DE6E-4AB9-B131-9140E840D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699" y="2224"/>
                <a:ext cx="288" cy="96"/>
                <a:chOff x="2688" y="2016"/>
                <a:chExt cx="514" cy="96"/>
              </a:xfrm>
            </p:grpSpPr>
            <p:grpSp>
              <p:nvGrpSpPr>
                <p:cNvPr id="62" name="Group 62">
                  <a:extLst>
                    <a:ext uri="{FF2B5EF4-FFF2-40B4-BE49-F238E27FC236}">
                      <a16:creationId xmlns:a16="http://schemas.microsoft.com/office/drawing/2014/main" id="{E52C425F-85B5-4C44-BE55-9D14C00DD6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72" name="Group 63">
                    <a:extLst>
                      <a:ext uri="{FF2B5EF4-FFF2-40B4-BE49-F238E27FC236}">
                        <a16:creationId xmlns:a16="http://schemas.microsoft.com/office/drawing/2014/main" id="{1A8A985C-8A18-4323-BE8C-E3DD8F4D74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76" name="Line 64">
                      <a:extLst>
                        <a:ext uri="{FF2B5EF4-FFF2-40B4-BE49-F238E27FC236}">
                          <a16:creationId xmlns:a16="http://schemas.microsoft.com/office/drawing/2014/main" id="{AC83D055-EBAC-4EBF-A0D9-39C7C286CC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" name="Line 65">
                      <a:extLst>
                        <a:ext uri="{FF2B5EF4-FFF2-40B4-BE49-F238E27FC236}">
                          <a16:creationId xmlns:a16="http://schemas.microsoft.com/office/drawing/2014/main" id="{14198042-E89F-44A6-BC8B-8A4F3F8C37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3" name="Group 66">
                    <a:extLst>
                      <a:ext uri="{FF2B5EF4-FFF2-40B4-BE49-F238E27FC236}">
                        <a16:creationId xmlns:a16="http://schemas.microsoft.com/office/drawing/2014/main" id="{712E35EA-5BAD-44CA-B355-E3B3097D3F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74" name="Line 67">
                      <a:extLst>
                        <a:ext uri="{FF2B5EF4-FFF2-40B4-BE49-F238E27FC236}">
                          <a16:creationId xmlns:a16="http://schemas.microsoft.com/office/drawing/2014/main" id="{BC5918F9-AFDD-474D-AF2B-D51679CDEC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Line 68">
                      <a:extLst>
                        <a:ext uri="{FF2B5EF4-FFF2-40B4-BE49-F238E27FC236}">
                          <a16:creationId xmlns:a16="http://schemas.microsoft.com/office/drawing/2014/main" id="{3BA5C1C9-94E2-4F35-9F18-48921F489B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3" name="Group 69">
                  <a:extLst>
                    <a:ext uri="{FF2B5EF4-FFF2-40B4-BE49-F238E27FC236}">
                      <a16:creationId xmlns:a16="http://schemas.microsoft.com/office/drawing/2014/main" id="{82AC9C21-6F83-4F09-9588-D9613104FD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4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66" name="Group 70">
                    <a:extLst>
                      <a:ext uri="{FF2B5EF4-FFF2-40B4-BE49-F238E27FC236}">
                        <a16:creationId xmlns:a16="http://schemas.microsoft.com/office/drawing/2014/main" id="{ACCD9A1B-8263-431B-9FA1-FC17EA7C86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70" name="Line 71">
                      <a:extLst>
                        <a:ext uri="{FF2B5EF4-FFF2-40B4-BE49-F238E27FC236}">
                          <a16:creationId xmlns:a16="http://schemas.microsoft.com/office/drawing/2014/main" id="{E6081E16-F745-4108-BC44-E15A46AD13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Line 72">
                      <a:extLst>
                        <a:ext uri="{FF2B5EF4-FFF2-40B4-BE49-F238E27FC236}">
                          <a16:creationId xmlns:a16="http://schemas.microsoft.com/office/drawing/2014/main" id="{9CC18A52-B901-437E-9B63-01774A9B13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7" name="Group 73">
                    <a:extLst>
                      <a:ext uri="{FF2B5EF4-FFF2-40B4-BE49-F238E27FC236}">
                        <a16:creationId xmlns:a16="http://schemas.microsoft.com/office/drawing/2014/main" id="{FCE6F422-6C72-43EC-9DAA-3498D06CE8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68" name="Line 74">
                      <a:extLst>
                        <a:ext uri="{FF2B5EF4-FFF2-40B4-BE49-F238E27FC236}">
                          <a16:creationId xmlns:a16="http://schemas.microsoft.com/office/drawing/2014/main" id="{91B4D125-8BE2-4636-B8DF-1FF65594F0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Line 75">
                      <a:extLst>
                        <a:ext uri="{FF2B5EF4-FFF2-40B4-BE49-F238E27FC236}">
                          <a16:creationId xmlns:a16="http://schemas.microsoft.com/office/drawing/2014/main" id="{9E06C455-E78A-42B1-B1F7-0A105BC887D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4" name="Line 76">
                  <a:extLst>
                    <a:ext uri="{FF2B5EF4-FFF2-40B4-BE49-F238E27FC236}">
                      <a16:creationId xmlns:a16="http://schemas.microsoft.com/office/drawing/2014/main" id="{19FAF779-56E5-42FA-8AA1-68B6083F8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06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77">
                  <a:extLst>
                    <a:ext uri="{FF2B5EF4-FFF2-40B4-BE49-F238E27FC236}">
                      <a16:creationId xmlns:a16="http://schemas.microsoft.com/office/drawing/2014/main" id="{98F3140A-2F47-4B55-9850-6B5C5235A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4" y="2060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8" name="Group 78">
              <a:extLst>
                <a:ext uri="{FF2B5EF4-FFF2-40B4-BE49-F238E27FC236}">
                  <a16:creationId xmlns:a16="http://schemas.microsoft.com/office/drawing/2014/main" id="{98F3BF09-F554-4515-AAA3-AAE55330AEF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985794" y="5068094"/>
              <a:ext cx="1312862" cy="152400"/>
              <a:chOff x="2502" y="2224"/>
              <a:chExt cx="718" cy="96"/>
            </a:xfrm>
          </p:grpSpPr>
          <p:sp>
            <p:nvSpPr>
              <p:cNvPr id="79" name="Line 79">
                <a:extLst>
                  <a:ext uri="{FF2B5EF4-FFF2-40B4-BE49-F238E27FC236}">
                    <a16:creationId xmlns:a16="http://schemas.microsoft.com/office/drawing/2014/main" id="{11CCD482-02F7-4D7E-8155-818BC6E9C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02" y="2268"/>
                <a:ext cx="194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80">
                <a:extLst>
                  <a:ext uri="{FF2B5EF4-FFF2-40B4-BE49-F238E27FC236}">
                    <a16:creationId xmlns:a16="http://schemas.microsoft.com/office/drawing/2014/main" id="{7B144292-C5C7-4B47-8675-21440806A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2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1" name="Group 81">
                <a:extLst>
                  <a:ext uri="{FF2B5EF4-FFF2-40B4-BE49-F238E27FC236}">
                    <a16:creationId xmlns:a16="http://schemas.microsoft.com/office/drawing/2014/main" id="{CE6A4E0B-40C1-4126-9489-EF87D5C9D1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699" y="2224"/>
                <a:ext cx="288" cy="96"/>
                <a:chOff x="2688" y="2016"/>
                <a:chExt cx="514" cy="96"/>
              </a:xfrm>
            </p:grpSpPr>
            <p:grpSp>
              <p:nvGrpSpPr>
                <p:cNvPr id="82" name="Group 82">
                  <a:extLst>
                    <a:ext uri="{FF2B5EF4-FFF2-40B4-BE49-F238E27FC236}">
                      <a16:creationId xmlns:a16="http://schemas.microsoft.com/office/drawing/2014/main" id="{52711A0A-1D77-4F89-BE7C-92D53DAB61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92" name="Group 83">
                    <a:extLst>
                      <a:ext uri="{FF2B5EF4-FFF2-40B4-BE49-F238E27FC236}">
                        <a16:creationId xmlns:a16="http://schemas.microsoft.com/office/drawing/2014/main" id="{301A24AD-4896-4E71-84B6-4A08F74FAE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96" name="Line 84">
                      <a:extLst>
                        <a:ext uri="{FF2B5EF4-FFF2-40B4-BE49-F238E27FC236}">
                          <a16:creationId xmlns:a16="http://schemas.microsoft.com/office/drawing/2014/main" id="{99A9C668-BC1B-4A3B-AB19-9B03594494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Line 85">
                      <a:extLst>
                        <a:ext uri="{FF2B5EF4-FFF2-40B4-BE49-F238E27FC236}">
                          <a16:creationId xmlns:a16="http://schemas.microsoft.com/office/drawing/2014/main" id="{7A7C5DAF-EDA0-430F-8CD9-990C81CD1E6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3" name="Group 86">
                    <a:extLst>
                      <a:ext uri="{FF2B5EF4-FFF2-40B4-BE49-F238E27FC236}">
                        <a16:creationId xmlns:a16="http://schemas.microsoft.com/office/drawing/2014/main" id="{3DE66675-9FF3-4FA1-B2A7-59E810A7DE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94" name="Line 87">
                      <a:extLst>
                        <a:ext uri="{FF2B5EF4-FFF2-40B4-BE49-F238E27FC236}">
                          <a16:creationId xmlns:a16="http://schemas.microsoft.com/office/drawing/2014/main" id="{00188B04-AE58-4944-86AF-986482D3FCA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88">
                      <a:extLst>
                        <a:ext uri="{FF2B5EF4-FFF2-40B4-BE49-F238E27FC236}">
                          <a16:creationId xmlns:a16="http://schemas.microsoft.com/office/drawing/2014/main" id="{AEBE1BB1-AB86-4E08-8209-178A038AA1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3" name="Group 89">
                  <a:extLst>
                    <a:ext uri="{FF2B5EF4-FFF2-40B4-BE49-F238E27FC236}">
                      <a16:creationId xmlns:a16="http://schemas.microsoft.com/office/drawing/2014/main" id="{853DD383-5094-4AFA-9171-5DCA4CC7DB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4" y="2016"/>
                  <a:ext cx="211" cy="96"/>
                  <a:chOff x="2736" y="2016"/>
                  <a:chExt cx="211" cy="96"/>
                </a:xfrm>
              </p:grpSpPr>
              <p:grpSp>
                <p:nvGrpSpPr>
                  <p:cNvPr id="86" name="Group 90">
                    <a:extLst>
                      <a:ext uri="{FF2B5EF4-FFF2-40B4-BE49-F238E27FC236}">
                        <a16:creationId xmlns:a16="http://schemas.microsoft.com/office/drawing/2014/main" id="{BF6FEE2B-E9DE-4F27-8485-34CB8A3C7D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6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90" name="Line 91">
                      <a:extLst>
                        <a:ext uri="{FF2B5EF4-FFF2-40B4-BE49-F238E27FC236}">
                          <a16:creationId xmlns:a16="http://schemas.microsoft.com/office/drawing/2014/main" id="{098CDEC5-0AF8-4306-BD95-EE8F8FE21DF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Line 92">
                      <a:extLst>
                        <a:ext uri="{FF2B5EF4-FFF2-40B4-BE49-F238E27FC236}">
                          <a16:creationId xmlns:a16="http://schemas.microsoft.com/office/drawing/2014/main" id="{0E2ABF6D-8457-4078-A2AE-1ACD670F78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7" name="Group 93">
                    <a:extLst>
                      <a:ext uri="{FF2B5EF4-FFF2-40B4-BE49-F238E27FC236}">
                        <a16:creationId xmlns:a16="http://schemas.microsoft.com/office/drawing/2014/main" id="{5434EA1C-272F-456E-9886-C32E5D61D4F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40" y="2016"/>
                    <a:ext cx="107" cy="96"/>
                    <a:chOff x="2736" y="2016"/>
                    <a:chExt cx="107" cy="96"/>
                  </a:xfrm>
                </p:grpSpPr>
                <p:sp>
                  <p:nvSpPr>
                    <p:cNvPr id="88" name="Line 94">
                      <a:extLst>
                        <a:ext uri="{FF2B5EF4-FFF2-40B4-BE49-F238E27FC236}">
                          <a16:creationId xmlns:a16="http://schemas.microsoft.com/office/drawing/2014/main" id="{DA00EEBA-386C-458D-B828-BA3DF882B8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Line 95">
                      <a:extLst>
                        <a:ext uri="{FF2B5EF4-FFF2-40B4-BE49-F238E27FC236}">
                          <a16:creationId xmlns:a16="http://schemas.microsoft.com/office/drawing/2014/main" id="{9F244F70-4309-496C-AA12-A0FB7CD561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8" y="2016"/>
                      <a:ext cx="55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84" name="Line 96">
                  <a:extLst>
                    <a:ext uri="{FF2B5EF4-FFF2-40B4-BE49-F238E27FC236}">
                      <a16:creationId xmlns:a16="http://schemas.microsoft.com/office/drawing/2014/main" id="{E2624731-1845-4A90-A712-7C900B521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06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97">
                  <a:extLst>
                    <a:ext uri="{FF2B5EF4-FFF2-40B4-BE49-F238E27FC236}">
                      <a16:creationId xmlns:a16="http://schemas.microsoft.com/office/drawing/2014/main" id="{F644584C-37DD-41C6-B02E-C616A3697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4" y="2060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8" name="Text Box 99">
              <a:extLst>
                <a:ext uri="{FF2B5EF4-FFF2-40B4-BE49-F238E27FC236}">
                  <a16:creationId xmlns:a16="http://schemas.microsoft.com/office/drawing/2014/main" id="{6FCB0A1C-9F71-46E2-8A4E-3C2B9AC82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1" y="4572001"/>
              <a:ext cx="4556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r>
                <a:rPr lang="en-US" altLang="en-US" sz="18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in</a:t>
              </a:r>
              <a:endParaRPr lang="en-US" altLang="en-US" sz="18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99" name="Text Box 100">
              <a:extLst>
                <a:ext uri="{FF2B5EF4-FFF2-40B4-BE49-F238E27FC236}">
                  <a16:creationId xmlns:a16="http://schemas.microsoft.com/office/drawing/2014/main" id="{DD9AE3DE-3050-4C77-970E-0AD22DD69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250" y="5000626"/>
              <a:ext cx="387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r>
                <a:rPr lang="en-US" altLang="en-US" sz="18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  <a:endParaRPr lang="en-US" altLang="en-US" sz="18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00" name="Text Box 101">
              <a:extLst>
                <a:ext uri="{FF2B5EF4-FFF2-40B4-BE49-F238E27FC236}">
                  <a16:creationId xmlns:a16="http://schemas.microsoft.com/office/drawing/2014/main" id="{78818087-80D0-4F27-8CE6-5973E8461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895601"/>
              <a:ext cx="387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R</a:t>
              </a:r>
              <a:r>
                <a:rPr lang="en-US" altLang="en-US" sz="18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  <a:endParaRPr lang="en-US" altLang="en-US" sz="18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101" name="Group 107">
              <a:extLst>
                <a:ext uri="{FF2B5EF4-FFF2-40B4-BE49-F238E27FC236}">
                  <a16:creationId xmlns:a16="http://schemas.microsoft.com/office/drawing/2014/main" id="{F4CB80CA-0FC7-4A79-BAAC-DF9499292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8" y="5105400"/>
              <a:ext cx="1219200" cy="838200"/>
              <a:chOff x="1077" y="3216"/>
              <a:chExt cx="768" cy="528"/>
            </a:xfrm>
          </p:grpSpPr>
          <p:sp>
            <p:nvSpPr>
              <p:cNvPr id="102" name="Rectangle 102">
                <a:extLst>
                  <a:ext uri="{FF2B5EF4-FFF2-40B4-BE49-F238E27FC236}">
                    <a16:creationId xmlns:a16="http://schemas.microsoft.com/office/drawing/2014/main" id="{D53466B8-2555-44E6-B673-7419C7C79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720" cy="528"/>
              </a:xfrm>
              <a:prstGeom prst="rect">
                <a:avLst/>
              </a:prstGeom>
              <a:solidFill>
                <a:srgbClr val="99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03" name="Text Box 103">
                <a:extLst>
                  <a:ext uri="{FF2B5EF4-FFF2-40B4-BE49-F238E27FC236}">
                    <a16:creationId xmlns:a16="http://schemas.microsoft.com/office/drawing/2014/main" id="{8C48A66B-0151-446A-B6D7-47BC867D3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7" y="3223"/>
                <a:ext cx="768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Standard temperature 0 ˚C</a:t>
                </a:r>
              </a:p>
            </p:txBody>
          </p:sp>
        </p:grpSp>
        <p:grpSp>
          <p:nvGrpSpPr>
            <p:cNvPr id="104" name="Group 106">
              <a:extLst>
                <a:ext uri="{FF2B5EF4-FFF2-40B4-BE49-F238E27FC236}">
                  <a16:creationId xmlns:a16="http://schemas.microsoft.com/office/drawing/2014/main" id="{3A8A4E14-06B9-471D-86E8-89D6D33A9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5050" y="5105401"/>
              <a:ext cx="1219200" cy="849313"/>
              <a:chOff x="2092" y="3257"/>
              <a:chExt cx="768" cy="535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3DE5F54-98AF-4EF6-99F6-DE96BFB15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720" cy="52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06" name="Text Box 105">
                <a:extLst>
                  <a:ext uri="{FF2B5EF4-FFF2-40B4-BE49-F238E27FC236}">
                    <a16:creationId xmlns:a16="http://schemas.microsoft.com/office/drawing/2014/main" id="{89A09102-9740-4953-8C78-7E3360B09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2" y="3257"/>
                <a:ext cx="768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Test temperature ?</a:t>
                </a:r>
              </a:p>
            </p:txBody>
          </p:sp>
        </p:grp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0C7A31DB-6EC9-4F73-8594-83C0C9892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4506913"/>
              <a:ext cx="685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91309333-6BD9-4B1B-9B6E-E351FD947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4495800"/>
              <a:ext cx="76200" cy="762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75CA6E8D-1AFE-4517-98B0-0DFC27CC3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9200" y="4495800"/>
              <a:ext cx="762000" cy="762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710E8F67-0968-4CD6-B642-F6B2C4A28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0" y="4495800"/>
              <a:ext cx="4572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32D2943A-4D0E-47A3-B1F5-34C853E63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228600" cy="762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463DA578-D825-45C1-8945-3B1CB09B2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33800" y="4648200"/>
              <a:ext cx="609600" cy="609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98541875-EC82-44A0-87EE-9CB1C0622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3916364"/>
              <a:ext cx="0" cy="7318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25892C4B-6EB1-47BE-9A05-47A5515E6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919538"/>
              <a:ext cx="28194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116">
              <a:extLst>
                <a:ext uri="{FF2B5EF4-FFF2-40B4-BE49-F238E27FC236}">
                  <a16:creationId xmlns:a16="http://schemas.microsoft.com/office/drawing/2014/main" id="{7BA033B1-CDEE-453C-AE29-C9906AFEA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05201"/>
              <a:ext cx="4079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r>
                <a:rPr lang="en-US" altLang="en-US" sz="18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s</a:t>
              </a:r>
              <a:endParaRPr lang="en-US" altLang="en-US" sz="18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16" name="Text Box 117">
              <a:extLst>
                <a:ext uri="{FF2B5EF4-FFF2-40B4-BE49-F238E27FC236}">
                  <a16:creationId xmlns:a16="http://schemas.microsoft.com/office/drawing/2014/main" id="{4FEE20D8-DDD0-4DCF-B6B1-163212AD1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1" y="4495801"/>
              <a:ext cx="3921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r>
                <a:rPr lang="en-US" altLang="en-US" sz="1800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en-US" altLang="en-US" sz="18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18" name="Text Box 120">
              <a:extLst>
                <a:ext uri="{FF2B5EF4-FFF2-40B4-BE49-F238E27FC236}">
                  <a16:creationId xmlns:a16="http://schemas.microsoft.com/office/drawing/2014/main" id="{8CD85630-E7DF-467B-9020-ECA428A7F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657600"/>
              <a:ext cx="7381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" panose="02020603050405020304" pitchFamily="18" charset="0"/>
                </a:rPr>
                <a:t>copper</a:t>
              </a:r>
            </a:p>
          </p:txBody>
        </p:sp>
        <p:sp>
          <p:nvSpPr>
            <p:cNvPr id="119" name="Text Box 121">
              <a:extLst>
                <a:ext uri="{FF2B5EF4-FFF2-40B4-BE49-F238E27FC236}">
                  <a16:creationId xmlns:a16="http://schemas.microsoft.com/office/drawing/2014/main" id="{8B304C5D-9A93-4DEE-A3E3-42F6351D9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191000"/>
              <a:ext cx="7381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" panose="02020603050405020304" pitchFamily="18" charset="0"/>
                </a:rPr>
                <a:t>copper</a:t>
              </a:r>
            </a:p>
          </p:txBody>
        </p:sp>
        <p:sp>
          <p:nvSpPr>
            <p:cNvPr id="120" name="Text Box 122">
              <a:extLst>
                <a:ext uri="{FF2B5EF4-FFF2-40B4-BE49-F238E27FC236}">
                  <a16:creationId xmlns:a16="http://schemas.microsoft.com/office/drawing/2014/main" id="{A22D5E91-A201-4856-B5FB-AF79B7C7C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91000"/>
              <a:ext cx="10556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" panose="02020603050405020304" pitchFamily="18" charset="0"/>
                </a:rPr>
                <a:t>constantan</a:t>
              </a:r>
            </a:p>
          </p:txBody>
        </p:sp>
      </p:grpSp>
      <p:sp>
        <p:nvSpPr>
          <p:cNvPr id="122" name="Rectangle 3">
            <a:extLst>
              <a:ext uri="{FF2B5EF4-FFF2-40B4-BE49-F238E27FC236}">
                <a16:creationId xmlns:a16="http://schemas.microsoft.com/office/drawing/2014/main" id="{B2EC8D30-C20A-4875-80E9-DC03637F4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55" y="1400842"/>
            <a:ext cx="7434064" cy="236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None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 Thermocouple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Thermocouples are used in pairs.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voltage difference is related to the temperature.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difference amplifier is perfect for this job.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제목 1">
            <a:extLst>
              <a:ext uri="{FF2B5EF4-FFF2-40B4-BE49-F238E27FC236}">
                <a16:creationId xmlns:a16="http://schemas.microsoft.com/office/drawing/2014/main" id="{8D3B2962-9794-4585-9A0E-B259A17B90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34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69BF953-63F0-4A67-8C7E-0F6F6EC8EFBF}"/>
              </a:ext>
            </a:extLst>
          </p:cNvPr>
          <p:cNvSpPr txBox="1">
            <a:spLocks/>
          </p:cNvSpPr>
          <p:nvPr/>
        </p:nvSpPr>
        <p:spPr bwMode="auto">
          <a:xfrm>
            <a:off x="7711447" y="7024278"/>
            <a:ext cx="2225026" cy="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3591-EDB9-43A1-86FB-00F34C6059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3EC8003-E0BD-4532-A105-AFE7473C7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62" y="1345660"/>
            <a:ext cx="7434064" cy="236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None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 Spectrometer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photodiode can be used as a transducer;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Its resistance changes when light impinges on it.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Resistance is inversely proportional to the power of the impinging light source.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B0E1724-98A4-4C40-B303-1BE877A098BD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3.4. Practical Applications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21DA87-7044-4244-877A-4A52FE96CC50}"/>
              </a:ext>
            </a:extLst>
          </p:cNvPr>
          <p:cNvGrpSpPr/>
          <p:nvPr/>
        </p:nvGrpSpPr>
        <p:grpSpPr>
          <a:xfrm>
            <a:off x="790699" y="3576840"/>
            <a:ext cx="7851584" cy="3200400"/>
            <a:chOff x="563754" y="2971800"/>
            <a:chExt cx="7851584" cy="32004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7BA45455-A2C0-4019-BF4C-018D81F81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96000" y="4800600"/>
              <a:ext cx="1066800" cy="914400"/>
            </a:xfrm>
            <a:prstGeom prst="triangle">
              <a:avLst>
                <a:gd name="adj" fmla="val 50000"/>
              </a:avLst>
            </a:prstGeom>
            <a:solidFill>
              <a:srgbClr val="1D9A78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D44844F6-55BE-4D29-986B-14EC97B06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4713" y="4987925"/>
              <a:ext cx="217487" cy="4763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034C1764-57EB-4E10-8111-39EB71A82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0250" y="5257800"/>
              <a:ext cx="609600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41EACEC6-21EC-4C56-A592-50D9558BB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5562600"/>
              <a:ext cx="609600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C80AB792-739E-497E-9DBB-AA12C4344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5280025"/>
              <a:ext cx="35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+</a:t>
              </a: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8274CAEF-85B1-4FA2-8D8F-06FAF6521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47244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–</a:t>
              </a: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71896DEE-8327-4020-94F5-7120B9849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725" y="4727575"/>
              <a:ext cx="6937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V</a:t>
              </a:r>
              <a:r>
                <a:rPr kumimoji="0" lang="en-US" altLang="en-US" sz="16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source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2BA13CB4-04EC-49BD-B670-4200A257C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097463"/>
              <a:ext cx="425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V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o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ACC4ECB1-1602-4EA5-B69E-4C30CAEB6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9000" y="4419600"/>
              <a:ext cx="0" cy="83820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BD7EFE86-EC62-42BA-A224-2EF71CC62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4419600"/>
              <a:ext cx="11113" cy="55403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71337D95-AC39-4C78-9C59-6AAE51C67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5562600"/>
              <a:ext cx="0" cy="60960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38C079BE-CE09-4E95-8019-9D72BAFB9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450" y="4514850"/>
              <a:ext cx="4730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R</a:t>
              </a:r>
              <a:r>
                <a:rPr kumimoji="0" lang="en-US" altLang="en-US" sz="16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ref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37" name="Line 58">
              <a:extLst>
                <a:ext uri="{FF2B5EF4-FFF2-40B4-BE49-F238E27FC236}">
                  <a16:creationId xmlns:a16="http://schemas.microsoft.com/office/drawing/2014/main" id="{508C9AED-EDDB-4F60-861C-153E5C9F5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7575" y="4419600"/>
              <a:ext cx="2511425" cy="1428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38" name="Group 61">
              <a:extLst>
                <a:ext uri="{FF2B5EF4-FFF2-40B4-BE49-F238E27FC236}">
                  <a16:creationId xmlns:a16="http://schemas.microsoft.com/office/drawing/2014/main" id="{3EC92316-9D0F-496A-8E65-8D250C84A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4800600"/>
              <a:ext cx="381000" cy="76200"/>
              <a:chOff x="1872" y="2496"/>
              <a:chExt cx="240" cy="48"/>
            </a:xfrm>
          </p:grpSpPr>
          <p:sp>
            <p:nvSpPr>
              <p:cNvPr id="58" name="Line 59">
                <a:extLst>
                  <a:ext uri="{FF2B5EF4-FFF2-40B4-BE49-F238E27FC236}">
                    <a16:creationId xmlns:a16="http://schemas.microsoft.com/office/drawing/2014/main" id="{FA5F01CC-685A-44DB-9E01-C2CCE2508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496"/>
                <a:ext cx="240" cy="0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Line 60">
                <a:extLst>
                  <a:ext uri="{FF2B5EF4-FFF2-40B4-BE49-F238E27FC236}">
                    <a16:creationId xmlns:a16="http://schemas.microsoft.com/office/drawing/2014/main" id="{689544DE-9601-4F5A-91DC-F5D2765C0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44"/>
                <a:ext cx="144" cy="0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62">
              <a:extLst>
                <a:ext uri="{FF2B5EF4-FFF2-40B4-BE49-F238E27FC236}">
                  <a16:creationId xmlns:a16="http://schemas.microsoft.com/office/drawing/2014/main" id="{A17A6AF2-9D97-4741-A340-66A032AC67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4953000"/>
              <a:ext cx="381000" cy="76200"/>
              <a:chOff x="1872" y="2496"/>
              <a:chExt cx="240" cy="48"/>
            </a:xfrm>
          </p:grpSpPr>
          <p:sp>
            <p:nvSpPr>
              <p:cNvPr id="56" name="Line 63">
                <a:extLst>
                  <a:ext uri="{FF2B5EF4-FFF2-40B4-BE49-F238E27FC236}">
                    <a16:creationId xmlns:a16="http://schemas.microsoft.com/office/drawing/2014/main" id="{87CEEDC8-3EA9-4578-8EC6-2635A42F9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496"/>
                <a:ext cx="240" cy="0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Line 64">
                <a:extLst>
                  <a:ext uri="{FF2B5EF4-FFF2-40B4-BE49-F238E27FC236}">
                    <a16:creationId xmlns:a16="http://schemas.microsoft.com/office/drawing/2014/main" id="{B8E158DE-C8EF-40DE-BB15-43FD21653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44"/>
                <a:ext cx="144" cy="0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" name="Line 65">
              <a:extLst>
                <a:ext uri="{FF2B5EF4-FFF2-40B4-BE49-F238E27FC236}">
                  <a16:creationId xmlns:a16="http://schemas.microsoft.com/office/drawing/2014/main" id="{23081EC4-B790-4C3A-8547-C1D9BD6DC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5200" y="5032375"/>
              <a:ext cx="0" cy="60960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Line 66">
              <a:extLst>
                <a:ext uri="{FF2B5EF4-FFF2-40B4-BE49-F238E27FC236}">
                  <a16:creationId xmlns:a16="http://schemas.microsoft.com/office/drawing/2014/main" id="{8A0BF4D4-57E6-4BF6-8AC4-87982E594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400" y="4419600"/>
              <a:ext cx="0" cy="38100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67">
              <a:extLst>
                <a:ext uri="{FF2B5EF4-FFF2-40B4-BE49-F238E27FC236}">
                  <a16:creationId xmlns:a16="http://schemas.microsoft.com/office/drawing/2014/main" id="{0B9A9A51-0816-4480-86B8-0F9137149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267200"/>
              <a:ext cx="533400" cy="304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43" name="Rectangle 68">
              <a:extLst>
                <a:ext uri="{FF2B5EF4-FFF2-40B4-BE49-F238E27FC236}">
                  <a16:creationId xmlns:a16="http://schemas.microsoft.com/office/drawing/2014/main" id="{98A43478-4EBA-450C-AA4F-F7DAC344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533400" cy="304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44" name="Text Box 69">
              <a:extLst>
                <a:ext uri="{FF2B5EF4-FFF2-40B4-BE49-F238E27FC236}">
                  <a16:creationId xmlns:a16="http://schemas.microsoft.com/office/drawing/2014/main" id="{500A9D40-AAE1-49E6-9A92-31656B06E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250" y="4530725"/>
              <a:ext cx="7127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R</a:t>
              </a:r>
              <a:r>
                <a:rPr kumimoji="0" lang="en-US" altLang="en-US" sz="16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sample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45" name="Line 71">
              <a:extLst>
                <a:ext uri="{FF2B5EF4-FFF2-40B4-BE49-F238E27FC236}">
                  <a16:creationId xmlns:a16="http://schemas.microsoft.com/office/drawing/2014/main" id="{9AF1E1B9-D567-4874-8423-C9940431C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5400" y="2971800"/>
              <a:ext cx="533400" cy="533400"/>
            </a:xfrm>
            <a:prstGeom prst="line">
              <a:avLst/>
            </a:prstGeom>
            <a:noFill/>
            <a:ln w="44450">
              <a:solidFill>
                <a:srgbClr val="E7E6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Line 72">
              <a:extLst>
                <a:ext uri="{FF2B5EF4-FFF2-40B4-BE49-F238E27FC236}">
                  <a16:creationId xmlns:a16="http://schemas.microsoft.com/office/drawing/2014/main" id="{7E45A154-F697-4BCC-B090-5412440E4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971800"/>
              <a:ext cx="533400" cy="533400"/>
            </a:xfrm>
            <a:prstGeom prst="line">
              <a:avLst/>
            </a:prstGeom>
            <a:noFill/>
            <a:ln w="44450">
              <a:solidFill>
                <a:srgbClr val="E7E6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Line 73">
              <a:extLst>
                <a:ext uri="{FF2B5EF4-FFF2-40B4-BE49-F238E27FC236}">
                  <a16:creationId xmlns:a16="http://schemas.microsoft.com/office/drawing/2014/main" id="{5494695B-F590-45F9-B01E-C9A4D5337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5750" y="3254375"/>
              <a:ext cx="1371600" cy="0"/>
            </a:xfrm>
            <a:prstGeom prst="line">
              <a:avLst/>
            </a:prstGeom>
            <a:noFill/>
            <a:ln w="254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74">
              <a:extLst>
                <a:ext uri="{FF2B5EF4-FFF2-40B4-BE49-F238E27FC236}">
                  <a16:creationId xmlns:a16="http://schemas.microsoft.com/office/drawing/2014/main" id="{BA5F74E5-F4E8-43A3-9B9D-47D5F725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657600"/>
              <a:ext cx="457200" cy="304800"/>
            </a:xfrm>
            <a:prstGeom prst="rect">
              <a:avLst/>
            </a:prstGeom>
            <a:solidFill>
              <a:srgbClr val="99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C9B3BEB7-1157-4EEB-A4BE-0A3B9C99F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657600"/>
              <a:ext cx="457200" cy="30480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50" name="Line 76">
              <a:extLst>
                <a:ext uri="{FF2B5EF4-FFF2-40B4-BE49-F238E27FC236}">
                  <a16:creationId xmlns:a16="http://schemas.microsoft.com/office/drawing/2014/main" id="{34995186-3182-4D5C-87F3-E100E1296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563" y="3244850"/>
              <a:ext cx="0" cy="1111250"/>
            </a:xfrm>
            <a:prstGeom prst="line">
              <a:avLst/>
            </a:prstGeom>
            <a:noFill/>
            <a:ln w="254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1" name="Line 77">
              <a:extLst>
                <a:ext uri="{FF2B5EF4-FFF2-40B4-BE49-F238E27FC236}">
                  <a16:creationId xmlns:a16="http://schemas.microsoft.com/office/drawing/2014/main" id="{9BD7966B-DD46-420C-8A10-8D8745E04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246438"/>
              <a:ext cx="0" cy="1111250"/>
            </a:xfrm>
            <a:prstGeom prst="line">
              <a:avLst/>
            </a:prstGeom>
            <a:noFill/>
            <a:ln w="254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2" name="AutoShape 70">
              <a:extLst>
                <a:ext uri="{FF2B5EF4-FFF2-40B4-BE49-F238E27FC236}">
                  <a16:creationId xmlns:a16="http://schemas.microsoft.com/office/drawing/2014/main" id="{C2540D4A-8A82-4038-A650-8230BCB67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57525"/>
              <a:ext cx="381000" cy="3810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65B6D0AE-FEB1-49A4-80C1-F111CD183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8413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Sample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solution</a:t>
              </a:r>
            </a:p>
          </p:txBody>
        </p:sp>
        <p:sp>
          <p:nvSpPr>
            <p:cNvPr id="54" name="Text Box 79">
              <a:extLst>
                <a:ext uri="{FF2B5EF4-FFF2-40B4-BE49-F238E27FC236}">
                  <a16:creationId xmlns:a16="http://schemas.microsoft.com/office/drawing/2014/main" id="{7531F842-2A4E-4549-A412-0715DD874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3505200"/>
              <a:ext cx="1481138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Reference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solution (blank)</a:t>
              </a:r>
            </a:p>
          </p:txBody>
        </p:sp>
        <p:sp>
          <p:nvSpPr>
            <p:cNvPr id="55" name="Text Box 81">
              <a:extLst>
                <a:ext uri="{FF2B5EF4-FFF2-40B4-BE49-F238E27FC236}">
                  <a16:creationId xmlns:a16="http://schemas.microsoft.com/office/drawing/2014/main" id="{2B58A9EC-1143-404C-AE09-9F1E81882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754" y="3925213"/>
              <a:ext cx="3352800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V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o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 = -(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R</a:t>
              </a:r>
              <a:r>
                <a:rPr kumimoji="0" lang="en-US" altLang="en-US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ref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/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R</a:t>
              </a:r>
              <a:r>
                <a:rPr kumimoji="0" lang="en-US" altLang="en-US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sample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) 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V</a:t>
              </a:r>
              <a:r>
                <a:rPr kumimoji="0" lang="en-US" altLang="en-US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source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V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o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 = k (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P</a:t>
              </a:r>
              <a:r>
                <a:rPr kumimoji="0" lang="en-US" altLang="en-US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sample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/P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ref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)</a:t>
              </a:r>
            </a:p>
          </p:txBody>
        </p:sp>
      </p:grpSp>
      <p:sp>
        <p:nvSpPr>
          <p:cNvPr id="60" name="제목 1">
            <a:extLst>
              <a:ext uri="{FF2B5EF4-FFF2-40B4-BE49-F238E27FC236}">
                <a16:creationId xmlns:a16="http://schemas.microsoft.com/office/drawing/2014/main" id="{BEC46B66-A5FE-4E00-B4B6-AED6BA6DA3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3. </a:t>
            </a:r>
            <a:r>
              <a:rPr lang="en-US" dirty="0"/>
              <a:t>Linear Op-Amp Applications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754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C07FFAC8-04F5-4BD2-A12C-90C55038F7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4</a:t>
            </a:r>
            <a:r>
              <a:rPr lang="en-US" altLang="ko-KR" sz="3733" dirty="0"/>
              <a:t>. </a:t>
            </a:r>
            <a:r>
              <a:rPr lang="en-US" altLang="ko-KR" dirty="0"/>
              <a:t>Bias Current and Bandwidth Limitations</a:t>
            </a:r>
            <a:br>
              <a:rPr lang="en-US" altLang="ko-KR" sz="4000" dirty="0">
                <a:solidFill>
                  <a:prstClr val="black"/>
                </a:solidFill>
                <a:latin typeface="Sitka Text" panose="02000505000000020004" pitchFamily="2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dirty="0"/>
              <a:t> </a:t>
            </a:r>
            <a:br>
              <a:rPr kumimoji="1" lang="en-US" sz="4000" dirty="0">
                <a:solidFill>
                  <a:srgbClr val="000000"/>
                </a:solidFill>
                <a:latin typeface="Sitka Text" panose="02000505000000020004" pitchFamily="2" charset="0"/>
                <a:ea typeface="Arial Unicode MS" pitchFamily="34" charset="-128"/>
                <a:cs typeface="Arial" panose="020B0604020202020204" pitchFamily="34" charset="0"/>
              </a:rPr>
            </a:br>
            <a:br>
              <a:rPr lang="en-US" altLang="ko-KR" sz="4000" dirty="0">
                <a:solidFill>
                  <a:prstClr val="black"/>
                </a:solidFill>
                <a:latin typeface="Sitka Text" panose="02000505000000020004" pitchFamily="2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172" name="TextBox 7">
            <a:extLst>
              <a:ext uri="{FF2B5EF4-FFF2-40B4-BE49-F238E27FC236}">
                <a16:creationId xmlns:a16="http://schemas.microsoft.com/office/drawing/2014/main" id="{DE18C447-0551-499C-A3AE-1A1C31FE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71" y="1130935"/>
            <a:ext cx="1142526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4.1. Bias Current Compensation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+mj-ea"/>
              </a:rPr>
              <a:t>4.2. Bandwidth Limitations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>
              <a:latin typeface="Sitka Text" panose="02000505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b="1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4.1. </a:t>
            </a:r>
            <a:r>
              <a:rPr kumimoji="1" lang="en-US" altLang="ko-KR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Bias Current Compensation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05" name="Text Box 7">
            <a:extLst>
              <a:ext uri="{FF2B5EF4-FFF2-40B4-BE49-F238E27FC236}">
                <a16:creationId xmlns:a16="http://schemas.microsoft.com/office/drawing/2014/main" id="{886114DB-4F71-4157-A78A-5151E6365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66" y="1457081"/>
            <a:ext cx="8571634" cy="224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op-amps with a BJT input stage, bias current can create a small output error voltage. </a:t>
            </a:r>
          </a:p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compensate for this, a resistor equal to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added to one of the inputs.</a:t>
            </a:r>
          </a:p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0" name="Group 8">
            <a:extLst>
              <a:ext uri="{FF2B5EF4-FFF2-40B4-BE49-F238E27FC236}">
                <a16:creationId xmlns:a16="http://schemas.microsoft.com/office/drawing/2014/main" id="{36878BE7-A0D1-423E-8AFE-D3A742CB7926}"/>
              </a:ext>
            </a:extLst>
          </p:cNvPr>
          <p:cNvGrpSpPr>
            <a:grpSpLocks/>
          </p:cNvGrpSpPr>
          <p:nvPr/>
        </p:nvGrpSpPr>
        <p:grpSpPr bwMode="auto">
          <a:xfrm>
            <a:off x="3221038" y="3280308"/>
            <a:ext cx="2900363" cy="423863"/>
            <a:chOff x="1465" y="1750"/>
            <a:chExt cx="1827" cy="267"/>
          </a:xfrm>
        </p:grpSpPr>
        <p:sp>
          <p:nvSpPr>
            <p:cNvPr id="334" name="Text Box 11">
              <a:extLst>
                <a:ext uri="{FF2B5EF4-FFF2-40B4-BE49-F238E27FC236}">
                  <a16:creationId xmlns:a16="http://schemas.microsoft.com/office/drawing/2014/main" id="{7EB03BA0-525F-4D9D-BE7F-67C93EC4F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1750"/>
              <a:ext cx="277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37" name="Text Box 14">
              <a:extLst>
                <a:ext uri="{FF2B5EF4-FFF2-40B4-BE49-F238E27FC236}">
                  <a16:creationId xmlns:a16="http://schemas.microsoft.com/office/drawing/2014/main" id="{B8128E65-CEE8-4765-B1CC-AD697C9F4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1882"/>
              <a:ext cx="277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F1F1F16E-A578-4F44-8D1E-72F0C1870D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4</a:t>
            </a:r>
            <a:r>
              <a:rPr lang="en-US" altLang="ko-KR" sz="3733" dirty="0"/>
              <a:t>. </a:t>
            </a:r>
            <a:r>
              <a:rPr lang="en-US" altLang="ko-KR" dirty="0"/>
              <a:t>Bias Current and Bandwidth Limitations</a:t>
            </a:r>
            <a:endParaRPr lang="ko-KR" alt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E93D31-C1E2-429F-B617-0E4C16FE398C}"/>
              </a:ext>
            </a:extLst>
          </p:cNvPr>
          <p:cNvGrpSpPr/>
          <p:nvPr/>
        </p:nvGrpSpPr>
        <p:grpSpPr>
          <a:xfrm>
            <a:off x="1323975" y="3387464"/>
            <a:ext cx="6553200" cy="2743200"/>
            <a:chOff x="1219200" y="2819400"/>
            <a:chExt cx="6553200" cy="27432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FCFCB25-D5E6-465D-B31E-1FF5B9676EAF}"/>
                </a:ext>
              </a:extLst>
            </p:cNvPr>
            <p:cNvGrpSpPr/>
            <p:nvPr/>
          </p:nvGrpSpPr>
          <p:grpSpPr>
            <a:xfrm>
              <a:off x="1219200" y="2819400"/>
              <a:ext cx="6553200" cy="2743200"/>
              <a:chOff x="1219200" y="2819400"/>
              <a:chExt cx="6553200" cy="2743200"/>
            </a:xfrm>
          </p:grpSpPr>
          <p:sp>
            <p:nvSpPr>
              <p:cNvPr id="62" name="Rectangle 22">
                <a:extLst>
                  <a:ext uri="{FF2B5EF4-FFF2-40B4-BE49-F238E27FC236}">
                    <a16:creationId xmlns:a16="http://schemas.microsoft.com/office/drawing/2014/main" id="{4C826987-6640-41D1-AC92-B4B810D23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2819400"/>
                <a:ext cx="6553200" cy="2743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3" name="Object 25">
                <a:extLst>
                  <a:ext uri="{FF2B5EF4-FFF2-40B4-BE49-F238E27FC236}">
                    <a16:creationId xmlns:a16="http://schemas.microsoft.com/office/drawing/2014/main" id="{BCF0E1DF-F4C5-4D86-B88C-06B6E65E11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1397181"/>
                  </p:ext>
                </p:extLst>
              </p:nvPr>
            </p:nvGraphicFramePr>
            <p:xfrm>
              <a:off x="1600200" y="2895600"/>
              <a:ext cx="5708650" cy="2590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orelDRAW" r:id="rId3" imgW="4544280" imgH="2061720" progId="CorelDRAW.Graphic.13">
                      <p:embed/>
                    </p:oleObj>
                  </mc:Choice>
                  <mc:Fallback>
                    <p:oleObj name="CorelDRAW" r:id="rId3" imgW="4544280" imgH="2061720" progId="CorelDRAW.Graphic.13">
                      <p:embed/>
                      <p:pic>
                        <p:nvPicPr>
                          <p:cNvPr id="63" name="Object 25">
                            <a:extLst>
                              <a:ext uri="{FF2B5EF4-FFF2-40B4-BE49-F238E27FC236}">
                                <a16:creationId xmlns:a16="http://schemas.microsoft.com/office/drawing/2014/main" id="{BCF0E1DF-F4C5-4D86-B88C-06B6E65E115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0200" y="2895600"/>
                            <a:ext cx="5708650" cy="2590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0" name="Text Box 26">
              <a:extLst>
                <a:ext uri="{FF2B5EF4-FFF2-40B4-BE49-F238E27FC236}">
                  <a16:creationId xmlns:a16="http://schemas.microsoft.com/office/drawing/2014/main" id="{27E1FFB7-9444-4B74-AD2E-4B914A9E9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999" y="4724400"/>
              <a:ext cx="1609725" cy="6508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Noninverting amplifier</a:t>
              </a:r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A729F30A-E221-4531-909B-FA7A7516F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4724400"/>
              <a:ext cx="1143000" cy="6508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Inverting amplifier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29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1228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1.1. </a:t>
            </a:r>
            <a:r>
              <a:rPr kumimoji="1" lang="en-US" altLang="ko-KR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Ideal Op-Amp</a:t>
            </a: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 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AED5A-76B9-4D2C-8E61-E69EACA5DBD3}"/>
              </a:ext>
            </a:extLst>
          </p:cNvPr>
          <p:cNvSpPr/>
          <p:nvPr/>
        </p:nvSpPr>
        <p:spPr>
          <a:xfrm>
            <a:off x="566056" y="1526118"/>
            <a:ext cx="8467107" cy="307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Operational amplifiers (op-amps)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very high gain dc coupled amplifiers with differential inputs.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One of the inputs is called the inverting input (-); the other is called the noninverting input. Usually there is a single output.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Most op-amps operate from plus and minus supply voltages, which may or may not be shown on the schematic symbol.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8E76A8-8B08-4E16-A588-C76F97F694BE}"/>
              </a:ext>
            </a:extLst>
          </p:cNvPr>
          <p:cNvGrpSpPr/>
          <p:nvPr/>
        </p:nvGrpSpPr>
        <p:grpSpPr>
          <a:xfrm>
            <a:off x="5060645" y="4244784"/>
            <a:ext cx="3033790" cy="2527831"/>
            <a:chOff x="5905500" y="3215644"/>
            <a:chExt cx="2438400" cy="2133600"/>
          </a:xfrm>
        </p:grpSpPr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730F6198-6182-4DE4-AEEC-5BCACAD34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0" y="3215644"/>
              <a:ext cx="24384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7" name="Object 23">
              <a:extLst>
                <a:ext uri="{FF2B5EF4-FFF2-40B4-BE49-F238E27FC236}">
                  <a16:creationId xmlns:a16="http://schemas.microsoft.com/office/drawing/2014/main" id="{46BD961A-D908-434F-869D-DEB67714AC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267709"/>
                </p:ext>
              </p:extLst>
            </p:nvPr>
          </p:nvGraphicFramePr>
          <p:xfrm>
            <a:off x="6265862" y="3490673"/>
            <a:ext cx="1717675" cy="164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1274760" imgH="1217160" progId="CorelDRAW.Graphic.13">
                    <p:embed/>
                  </p:oleObj>
                </mc:Choice>
                <mc:Fallback>
                  <p:oleObj name="CorelDRAW" r:id="rId2" imgW="1274760" imgH="1217160" progId="CorelDRAW.Graphic.13">
                    <p:embed/>
                    <p:pic>
                      <p:nvPicPr>
                        <p:cNvPr id="17" name="Object 23">
                          <a:extLst>
                            <a:ext uri="{FF2B5EF4-FFF2-40B4-BE49-F238E27FC236}">
                              <a16:creationId xmlns:a16="http://schemas.microsoft.com/office/drawing/2014/main" id="{46BD961A-D908-434F-869D-DEB67714AC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5862" y="3490673"/>
                          <a:ext cx="1717675" cy="164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DFA553-2F2C-4C52-9C50-68F4426AA40C}"/>
              </a:ext>
            </a:extLst>
          </p:cNvPr>
          <p:cNvGrpSpPr/>
          <p:nvPr/>
        </p:nvGrpSpPr>
        <p:grpSpPr>
          <a:xfrm>
            <a:off x="261256" y="4476219"/>
            <a:ext cx="4648200" cy="1066800"/>
            <a:chOff x="277736" y="4032250"/>
            <a:chExt cx="4648200" cy="1066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AEED02-F574-40D8-9D12-5B52D233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36" y="4032250"/>
              <a:ext cx="4648200" cy="10668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7B2620D1-82C2-4917-AB80-A6C800E63C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3222911"/>
                </p:ext>
              </p:extLst>
            </p:nvPr>
          </p:nvGraphicFramePr>
          <p:xfrm>
            <a:off x="582536" y="4191000"/>
            <a:ext cx="4038600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4" imgW="3221640" imgH="699840" progId="CorelDRAW.Graphic.13">
                    <p:embed/>
                  </p:oleObj>
                </mc:Choice>
                <mc:Fallback>
                  <p:oleObj name="CorelDRAW" r:id="rId4" imgW="3221640" imgH="699840" progId="CorelDRAW.Graphic.13">
                    <p:embed/>
                    <p:pic>
                      <p:nvPicPr>
                        <p:cNvPr id="26" name="Object 25">
                          <a:extLst>
                            <a:ext uri="{FF2B5EF4-FFF2-40B4-BE49-F238E27FC236}">
                              <a16:creationId xmlns:a16="http://schemas.microsoft.com/office/drawing/2014/main" id="{7B2620D1-82C2-4917-AB80-A6C800E63C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536" y="4191000"/>
                          <a:ext cx="4038600" cy="879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4.2. Bandwidth Limitations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05" name="Text Box 7">
            <a:extLst>
              <a:ext uri="{FF2B5EF4-FFF2-40B4-BE49-F238E27FC236}">
                <a16:creationId xmlns:a16="http://schemas.microsoft.com/office/drawing/2014/main" id="{886114DB-4F71-4157-A78A-5151E6365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53" y="1610510"/>
            <a:ext cx="8243888" cy="172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Many op-amps have a roll off rate determined by a single low-pass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circuit, </a:t>
            </a:r>
            <a:r>
              <a:rPr lang="en-US" alt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giving a constant -20 dB/decade down to unity gain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0" name="Group 8">
            <a:extLst>
              <a:ext uri="{FF2B5EF4-FFF2-40B4-BE49-F238E27FC236}">
                <a16:creationId xmlns:a16="http://schemas.microsoft.com/office/drawing/2014/main" id="{36878BE7-A0D1-423E-8AFE-D3A742CB7926}"/>
              </a:ext>
            </a:extLst>
          </p:cNvPr>
          <p:cNvGrpSpPr>
            <a:grpSpLocks/>
          </p:cNvGrpSpPr>
          <p:nvPr/>
        </p:nvGrpSpPr>
        <p:grpSpPr bwMode="auto">
          <a:xfrm>
            <a:off x="3221038" y="3280308"/>
            <a:ext cx="2900363" cy="423863"/>
            <a:chOff x="1465" y="1750"/>
            <a:chExt cx="1827" cy="267"/>
          </a:xfrm>
        </p:grpSpPr>
        <p:sp>
          <p:nvSpPr>
            <p:cNvPr id="334" name="Text Box 11">
              <a:extLst>
                <a:ext uri="{FF2B5EF4-FFF2-40B4-BE49-F238E27FC236}">
                  <a16:creationId xmlns:a16="http://schemas.microsoft.com/office/drawing/2014/main" id="{7EB03BA0-525F-4D9D-BE7F-67C93EC4F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1750"/>
              <a:ext cx="277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37" name="Text Box 14">
              <a:extLst>
                <a:ext uri="{FF2B5EF4-FFF2-40B4-BE49-F238E27FC236}">
                  <a16:creationId xmlns:a16="http://schemas.microsoft.com/office/drawing/2014/main" id="{B8128E65-CEE8-4765-B1CC-AD697C9F4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1882"/>
              <a:ext cx="277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F1F1F16E-A578-4F44-8D1E-72F0C1870D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4</a:t>
            </a:r>
            <a:r>
              <a:rPr lang="en-US" altLang="ko-KR" sz="3733" dirty="0"/>
              <a:t>. </a:t>
            </a:r>
            <a:r>
              <a:rPr lang="en-US" altLang="ko-KR" dirty="0"/>
              <a:t>Bias Current and Bandwidth Limitations</a:t>
            </a:r>
            <a:endParaRPr lang="ko-KR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A79433-5626-43EB-B673-7E23B1EE246D}"/>
              </a:ext>
            </a:extLst>
          </p:cNvPr>
          <p:cNvGrpSpPr/>
          <p:nvPr/>
        </p:nvGrpSpPr>
        <p:grpSpPr>
          <a:xfrm>
            <a:off x="3348832" y="2841011"/>
            <a:ext cx="5105400" cy="3124200"/>
            <a:chOff x="3292475" y="2319338"/>
            <a:chExt cx="5105400" cy="3124200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4A7905B6-62D8-4115-BF76-405BE8995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475" y="2319338"/>
              <a:ext cx="5105400" cy="3124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" name="Object 11">
              <a:extLst>
                <a:ext uri="{FF2B5EF4-FFF2-40B4-BE49-F238E27FC236}">
                  <a16:creationId xmlns:a16="http://schemas.microsoft.com/office/drawing/2014/main" id="{ECAFAD29-642F-4EC2-A75D-0BD38054CE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868120"/>
                </p:ext>
              </p:extLst>
            </p:nvPr>
          </p:nvGraphicFramePr>
          <p:xfrm>
            <a:off x="3597275" y="2525713"/>
            <a:ext cx="4594225" cy="276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3930480" imgH="2365920" progId="CorelDRAW.Graphic.13">
                    <p:embed/>
                  </p:oleObj>
                </mc:Choice>
                <mc:Fallback>
                  <p:oleObj name="CorelDRAW" r:id="rId3" imgW="3930480" imgH="2365920" progId="CorelDRAW.Graphic.13">
                    <p:embed/>
                    <p:pic>
                      <p:nvPicPr>
                        <p:cNvPr id="16" name="Object 11">
                          <a:extLst>
                            <a:ext uri="{FF2B5EF4-FFF2-40B4-BE49-F238E27FC236}">
                              <a16:creationId xmlns:a16="http://schemas.microsoft.com/office/drawing/2014/main" id="{ECAFAD29-642F-4EC2-A75D-0BD38054CE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2525713"/>
                          <a:ext cx="4594225" cy="2765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12">
            <a:extLst>
              <a:ext uri="{FF2B5EF4-FFF2-40B4-BE49-F238E27FC236}">
                <a16:creationId xmlns:a16="http://schemas.microsoft.com/office/drawing/2014/main" id="{D151DAC7-43C8-4DB4-8B74-B5E6FA941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53" y="2775154"/>
            <a:ext cx="2963379" cy="276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Op-amps with this characteristic are called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compensated op-amps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blue line represents the open-loop frequency characteristic (Bode plot) for the op-amp.</a:t>
            </a:r>
          </a:p>
        </p:txBody>
      </p:sp>
    </p:spTree>
    <p:extLst>
      <p:ext uri="{BB962C8B-B14F-4D97-AF65-F5344CB8AC3E}">
        <p14:creationId xmlns:p14="http://schemas.microsoft.com/office/powerpoint/2010/main" val="2682632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4.2. Bandwidth Limitations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05" name="Text Box 7">
            <a:extLst>
              <a:ext uri="{FF2B5EF4-FFF2-40B4-BE49-F238E27FC236}">
                <a16:creationId xmlns:a16="http://schemas.microsoft.com/office/drawing/2014/main" id="{886114DB-4F71-4157-A78A-5151E6365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1" y="1592793"/>
            <a:ext cx="8403358" cy="212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op-amps with a -20 dB/decade open-loop gain, the closed-loop critical frequency is given by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c(cl)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c(</a:t>
            </a:r>
            <a:r>
              <a:rPr lang="en-US" alt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(1 +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alt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(mid)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0" name="Group 8">
            <a:extLst>
              <a:ext uri="{FF2B5EF4-FFF2-40B4-BE49-F238E27FC236}">
                <a16:creationId xmlns:a16="http://schemas.microsoft.com/office/drawing/2014/main" id="{36878BE7-A0D1-423E-8AFE-D3A742CB7926}"/>
              </a:ext>
            </a:extLst>
          </p:cNvPr>
          <p:cNvGrpSpPr>
            <a:grpSpLocks/>
          </p:cNvGrpSpPr>
          <p:nvPr/>
        </p:nvGrpSpPr>
        <p:grpSpPr bwMode="auto">
          <a:xfrm>
            <a:off x="3221038" y="3280308"/>
            <a:ext cx="2900363" cy="423863"/>
            <a:chOff x="1465" y="1750"/>
            <a:chExt cx="1827" cy="267"/>
          </a:xfrm>
        </p:grpSpPr>
        <p:sp>
          <p:nvSpPr>
            <p:cNvPr id="334" name="Text Box 11">
              <a:extLst>
                <a:ext uri="{FF2B5EF4-FFF2-40B4-BE49-F238E27FC236}">
                  <a16:creationId xmlns:a16="http://schemas.microsoft.com/office/drawing/2014/main" id="{7EB03BA0-525F-4D9D-BE7F-67C93EC4F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1750"/>
              <a:ext cx="277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37" name="Text Box 14">
              <a:extLst>
                <a:ext uri="{FF2B5EF4-FFF2-40B4-BE49-F238E27FC236}">
                  <a16:creationId xmlns:a16="http://schemas.microsoft.com/office/drawing/2014/main" id="{B8128E65-CEE8-4765-B1CC-AD697C9F4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1882"/>
              <a:ext cx="277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F1F1F16E-A578-4F44-8D1E-72F0C1870D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4</a:t>
            </a:r>
            <a:r>
              <a:rPr lang="en-US" altLang="ko-KR" sz="3733" dirty="0"/>
              <a:t>. </a:t>
            </a:r>
            <a:r>
              <a:rPr lang="en-US" altLang="ko-KR" dirty="0"/>
              <a:t>Bias Current and Bandwidth Limitations</a:t>
            </a:r>
            <a:endParaRPr lang="ko-KR" altLang="en-US" dirty="0"/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D151DAC7-43C8-4DB4-8B74-B5E6FA941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35" y="2794105"/>
            <a:ext cx="3413415" cy="35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closed-loop critical frequency is higher than the open-loop critical frequency by the factor (1 + </a:t>
            </a:r>
            <a:r>
              <a:rPr lang="en-US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altLang="en-US" sz="1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en-US" sz="1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(mid)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). This means that you can </a:t>
            </a:r>
            <a:r>
              <a:rPr lang="en-US" altLang="en-US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achieve a higher BW by accepting less gain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a compensated op-amp, </a:t>
            </a:r>
            <a:r>
              <a:rPr lang="en-US" altLang="en-US" sz="18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800" i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1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altLang="en-US" sz="1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1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8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800" i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8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i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en-US" sz="1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18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800" i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2CF7A8-CA51-417F-8A6A-13A5155C4BE4}"/>
              </a:ext>
            </a:extLst>
          </p:cNvPr>
          <p:cNvGrpSpPr/>
          <p:nvPr/>
        </p:nvGrpSpPr>
        <p:grpSpPr>
          <a:xfrm>
            <a:off x="3660776" y="3110048"/>
            <a:ext cx="4572000" cy="3352800"/>
            <a:chOff x="3771900" y="2484438"/>
            <a:chExt cx="4572000" cy="3352800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0B73992-2931-4A2E-9DDA-FC446C34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00" y="2484438"/>
              <a:ext cx="4572000" cy="3352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" name="Object 10">
              <a:extLst>
                <a:ext uri="{FF2B5EF4-FFF2-40B4-BE49-F238E27FC236}">
                  <a16:creationId xmlns:a16="http://schemas.microsoft.com/office/drawing/2014/main" id="{9E18A8ED-CD5C-4E53-9166-CB495A838B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8693538"/>
                </p:ext>
              </p:extLst>
            </p:nvPr>
          </p:nvGraphicFramePr>
          <p:xfrm>
            <a:off x="3854450" y="2576513"/>
            <a:ext cx="4371975" cy="310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3286080" imgH="2336040" progId="CorelDRAW.Graphic.13">
                    <p:embed/>
                  </p:oleObj>
                </mc:Choice>
                <mc:Fallback>
                  <p:oleObj name="CorelDRAW" r:id="rId3" imgW="3286080" imgH="2336040" progId="CorelDRAW.Graphic.13">
                    <p:embed/>
                    <p:pic>
                      <p:nvPicPr>
                        <p:cNvPr id="19" name="Object 10">
                          <a:extLst>
                            <a:ext uri="{FF2B5EF4-FFF2-40B4-BE49-F238E27FC236}">
                              <a16:creationId xmlns:a16="http://schemas.microsoft.com/office/drawing/2014/main" id="{9E18A8ED-CD5C-4E53-9166-CB495A838B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450" y="2576513"/>
                          <a:ext cx="4371975" cy="310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5978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D8F5F73-F201-426E-8029-BD7F3AC1FD11}"/>
              </a:ext>
            </a:extLst>
          </p:cNvPr>
          <p:cNvSpPr txBox="1">
            <a:spLocks/>
          </p:cNvSpPr>
          <p:nvPr/>
        </p:nvSpPr>
        <p:spPr>
          <a:xfrm>
            <a:off x="110067" y="978960"/>
            <a:ext cx="12081933" cy="61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4.2. Bandwidth Limitations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05" name="Text Box 7">
            <a:extLst>
              <a:ext uri="{FF2B5EF4-FFF2-40B4-BE49-F238E27FC236}">
                <a16:creationId xmlns:a16="http://schemas.microsoft.com/office/drawing/2014/main" id="{886114DB-4F71-4157-A78A-5151E6365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631741"/>
            <a:ext cx="8305800" cy="514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indent="-342900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equation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i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alt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i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shows that the product of the gain and bandwidth are constant. </a:t>
            </a:r>
          </a:p>
          <a:p>
            <a:pPr marL="342900" indent="-342900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gain-bandwidth product is also equal to the unity gain frequency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is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c(cl)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unity-gain bandwidth.</a:t>
            </a:r>
          </a:p>
          <a:p>
            <a:pPr marL="342900" indent="-342900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a 741C op amp is 1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MHz.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What is the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BW</a:t>
            </a:r>
            <a:r>
              <a:rPr lang="en-US" alt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the amplifier?</a:t>
            </a:r>
          </a:p>
          <a:p>
            <a:pPr marL="342900" indent="-342900" fontAlgn="base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</a:p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F1F1F16E-A578-4F44-8D1E-72F0C1870D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4</a:t>
            </a:r>
            <a:r>
              <a:rPr lang="en-US" altLang="ko-KR" sz="3733" dirty="0"/>
              <a:t>. </a:t>
            </a:r>
            <a:r>
              <a:rPr lang="en-US" altLang="ko-KR" dirty="0"/>
              <a:t>Bias Current and Bandwidth Limitations</a:t>
            </a:r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B3AB7B-0940-44B7-9AD6-6E456EBCC2E8}"/>
              </a:ext>
            </a:extLst>
          </p:cNvPr>
          <p:cNvGrpSpPr/>
          <p:nvPr/>
        </p:nvGrpSpPr>
        <p:grpSpPr>
          <a:xfrm>
            <a:off x="933450" y="4924440"/>
            <a:ext cx="3810000" cy="1482725"/>
            <a:chOff x="1066800" y="4876800"/>
            <a:chExt cx="3810000" cy="1482725"/>
          </a:xfrm>
        </p:grpSpPr>
        <p:graphicFrame>
          <p:nvGraphicFramePr>
            <p:cNvPr id="23" name="Object 16">
              <a:extLst>
                <a:ext uri="{FF2B5EF4-FFF2-40B4-BE49-F238E27FC236}">
                  <a16:creationId xmlns:a16="http://schemas.microsoft.com/office/drawing/2014/main" id="{650F55C1-8554-4610-A5B5-104D742887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819738"/>
                </p:ext>
              </p:extLst>
            </p:nvPr>
          </p:nvGraphicFramePr>
          <p:xfrm>
            <a:off x="1066800" y="4876800"/>
            <a:ext cx="3513138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108200" imgH="457200" progId="Equation.DSMT4">
                    <p:embed/>
                  </p:oleObj>
                </mc:Choice>
                <mc:Fallback>
                  <p:oleObj name="Equation" r:id="rId3" imgW="2108200" imgH="457200" progId="Equation.DSMT4">
                    <p:embed/>
                    <p:pic>
                      <p:nvPicPr>
                        <p:cNvPr id="23" name="Object 16">
                          <a:extLst>
                            <a:ext uri="{FF2B5EF4-FFF2-40B4-BE49-F238E27FC236}">
                              <a16:creationId xmlns:a16="http://schemas.microsoft.com/office/drawing/2014/main" id="{650F55C1-8554-4610-A5B5-104D742887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4876800"/>
                          <a:ext cx="3513138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7">
              <a:extLst>
                <a:ext uri="{FF2B5EF4-FFF2-40B4-BE49-F238E27FC236}">
                  <a16:creationId xmlns:a16="http://schemas.microsoft.com/office/drawing/2014/main" id="{D33ABB69-2EC2-4951-AE90-0C2308EDE5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1799541"/>
                </p:ext>
              </p:extLst>
            </p:nvPr>
          </p:nvGraphicFramePr>
          <p:xfrm>
            <a:off x="1066800" y="5638800"/>
            <a:ext cx="2349500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409088" imgH="431613" progId="Equation.DSMT4">
                    <p:embed/>
                  </p:oleObj>
                </mc:Choice>
                <mc:Fallback>
                  <p:oleObj name="Equation" r:id="rId5" imgW="1409088" imgH="431613" progId="Equation.DSMT4">
                    <p:embed/>
                    <p:pic>
                      <p:nvPicPr>
                        <p:cNvPr id="24" name="Object 17">
                          <a:extLst>
                            <a:ext uri="{FF2B5EF4-FFF2-40B4-BE49-F238E27FC236}">
                              <a16:creationId xmlns:a16="http://schemas.microsoft.com/office/drawing/2014/main" id="{D33ABB69-2EC2-4951-AE90-0C2308EDE5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638800"/>
                          <a:ext cx="2349500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CBB52FE2-AE3B-477C-81B6-B49343AF8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5740400"/>
              <a:ext cx="1447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38.8 kHz</a:t>
              </a:r>
            </a:p>
          </p:txBody>
        </p:sp>
      </p:grpSp>
      <p:sp>
        <p:nvSpPr>
          <p:cNvPr id="27" name="Rectangle 13">
            <a:extLst>
              <a:ext uri="{FF2B5EF4-FFF2-40B4-BE49-F238E27FC236}">
                <a16:creationId xmlns:a16="http://schemas.microsoft.com/office/drawing/2014/main" id="{E787A75E-3B3C-4253-BCFD-7176ED4B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187173"/>
            <a:ext cx="3276600" cy="2438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15">
            <a:extLst>
              <a:ext uri="{FF2B5EF4-FFF2-40B4-BE49-F238E27FC236}">
                <a16:creationId xmlns:a16="http://schemas.microsoft.com/office/drawing/2014/main" id="{E50446EE-5260-4E9A-9ED7-FED3A0A3A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364534"/>
              </p:ext>
            </p:extLst>
          </p:nvPr>
        </p:nvGraphicFramePr>
        <p:xfrm>
          <a:off x="4875213" y="4282423"/>
          <a:ext cx="2895600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1875600" imgH="1418760" progId="CorelDRAW.Graphic.13">
                  <p:embed/>
                </p:oleObj>
              </mc:Choice>
              <mc:Fallback>
                <p:oleObj name="CorelDRAW" r:id="rId7" imgW="1875600" imgH="1418760" progId="CorelDRAW.Graphic.13">
                  <p:embed/>
                  <p:pic>
                    <p:nvPicPr>
                      <p:cNvPr id="28" name="Object 15">
                        <a:extLst>
                          <a:ext uri="{FF2B5EF4-FFF2-40B4-BE49-F238E27FC236}">
                            <a16:creationId xmlns:a16="http://schemas.microsoft.com/office/drawing/2014/main" id="{E50446EE-5260-4E9A-9ED7-FED3A0A3A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4282423"/>
                        <a:ext cx="2895600" cy="218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00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D13283B3-6B14-421D-8C38-28835AECD6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6918" y="165100"/>
            <a:ext cx="10877549" cy="61171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Quiz 1.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B40422-8AC8-45A3-88BA-69F1FBFEB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97672"/>
              </p:ext>
            </p:extLst>
          </p:nvPr>
        </p:nvGraphicFramePr>
        <p:xfrm>
          <a:off x="719667" y="1123952"/>
          <a:ext cx="10847918" cy="574679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8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737"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Quiz Number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Quiz Type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OX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Example Select 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15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Question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grid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en-US" sz="2000" dirty="0"/>
                        <a:t>The ideal op-amp has</a:t>
                      </a:r>
                    </a:p>
                  </a:txBody>
                  <a:tcPr marL="121905" marR="121905" marT="60976" marB="60976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99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Example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grid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lang="en-US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 input impedance and zero output impedance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lang="en-US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 input impedance and infinite output impedance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lang="en-US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Infinite input impedance and zero output impedance 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lang="en-US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Infinite input impedance and infinite output impedance</a:t>
                      </a:r>
                    </a:p>
                  </a:txBody>
                  <a:tcPr marL="121905" marR="121905" marT="60976" marB="60976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0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Answer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grid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1905" marR="121905" marT="60976" marB="60976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556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Feedback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grid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1905" marR="121905" marT="60976" marB="60976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141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D13283B3-6B14-421D-8C38-28835AECD6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6918" y="165100"/>
            <a:ext cx="10877549" cy="61171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Quiz 2.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B40422-8AC8-45A3-88BA-69F1FBFEB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6568"/>
              </p:ext>
            </p:extLst>
          </p:nvPr>
        </p:nvGraphicFramePr>
        <p:xfrm>
          <a:off x="719667" y="963500"/>
          <a:ext cx="10847918" cy="539671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8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737"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Quiz Number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Quiz Type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OX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Example Select 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77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Question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grid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en-US" sz="2200" dirty="0"/>
                        <a:t>Given a noninverting amplifier with a gain of 10 and a gain-bandwidth product of 1.0 MHz, the expected high critical frequency is </a:t>
                      </a:r>
                    </a:p>
                  </a:txBody>
                  <a:tcPr marL="121905" marR="121905" marT="60976" marB="60976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99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Example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grid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lang="en-US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Hz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lang="en-US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 kHz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lang="en-US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kHz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lang="en-US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kHz</a:t>
                      </a:r>
                    </a:p>
                  </a:txBody>
                  <a:tcPr marL="121905" marR="121905" marT="60976" marB="60976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9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Answer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grid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1905" marR="121905" marT="60976" marB="60976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453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Feedback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05" marR="121905" marT="60976" marB="60976" anchor="ctr" horzOverflow="overflow"/>
                </a:tc>
                <a:tc grid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Sitka Heading" pitchFamily="2" charset="0"/>
                          <a:ea typeface="Sitka Heading" pitchFamily="2" charset="0"/>
                          <a:cs typeface="나눔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1905" marR="121905" marT="60976" marB="60976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403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">
            <a:extLst>
              <a:ext uri="{FF2B5EF4-FFF2-40B4-BE49-F238E27FC236}">
                <a16:creationId xmlns:a16="http://schemas.microsoft.com/office/drawing/2014/main" id="{0877199F-FDE5-4E86-8BC7-76B678650B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6918" y="165100"/>
            <a:ext cx="10877549" cy="61171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10243" name="TextBox 5">
            <a:extLst>
              <a:ext uri="{FF2B5EF4-FFF2-40B4-BE49-F238E27FC236}">
                <a16:creationId xmlns:a16="http://schemas.microsoft.com/office/drawing/2014/main" id="{82D6CB3B-9EBC-4706-B7D9-5ACE3169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4" y="1011828"/>
            <a:ext cx="11531601" cy="549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marL="457200" indent="-457200">
              <a:lnSpc>
                <a:spcPct val="120000"/>
              </a:lnSpc>
              <a:spcAft>
                <a:spcPts val="1333"/>
              </a:spcAft>
              <a:buSzPct val="100000"/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Operational amplifier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type of amplifier that has very high voltage gain, very high input impedance, very low output impedance and good rejection of common-mode signals. </a:t>
            </a:r>
          </a:p>
          <a:p>
            <a:pPr marL="457200" indent="-457200">
              <a:lnSpc>
                <a:spcPct val="120000"/>
              </a:lnSpc>
              <a:spcAft>
                <a:spcPts val="1333"/>
              </a:spcAft>
              <a:buSzPct val="100000"/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Differential mode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mode of op-amp operation in which two opposite-polarity signals voltages are applied to the two inputs (double-ended) or in which a signal is applied to one input and ground to the other input (single-ended).</a:t>
            </a:r>
          </a:p>
          <a:p>
            <a:pPr marL="457200" indent="-457200">
              <a:lnSpc>
                <a:spcPct val="120000"/>
              </a:lnSpc>
              <a:spcAft>
                <a:spcPts val="1333"/>
              </a:spcAft>
              <a:buSzPct val="100000"/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Common mode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condition characterized by the presence of the same signal on both inputs</a:t>
            </a:r>
          </a:p>
          <a:p>
            <a:pPr marL="457200" indent="-457200">
              <a:lnSpc>
                <a:spcPct val="120000"/>
              </a:lnSpc>
              <a:spcAft>
                <a:spcPts val="1333"/>
              </a:spcAft>
              <a:buSzPct val="100000"/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Open-loop voltage gain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voltage gain of an op-amp without external feedback. </a:t>
            </a:r>
          </a:p>
          <a:p>
            <a:pPr marL="457200" indent="-457200">
              <a:lnSpc>
                <a:spcPct val="120000"/>
              </a:lnSpc>
              <a:spcAft>
                <a:spcPts val="1333"/>
              </a:spcAft>
              <a:buSzPct val="100000"/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Negative feedback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process of returning a portion of the output signal to the input of an amplifier such that it is out of phase with the input.</a:t>
            </a:r>
          </a:p>
          <a:p>
            <a:pPr marL="457200" indent="-457200">
              <a:lnSpc>
                <a:spcPct val="120000"/>
              </a:lnSpc>
              <a:spcAft>
                <a:spcPts val="1333"/>
              </a:spcAft>
              <a:buSzPct val="100000"/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Closed-loop voltage gain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voltage gain of an op-amp with external feedback.</a:t>
            </a:r>
          </a:p>
          <a:p>
            <a:pPr marL="457200" indent="-457200">
              <a:lnSpc>
                <a:spcPct val="120000"/>
              </a:lnSpc>
              <a:spcAft>
                <a:spcPts val="1333"/>
              </a:spcAft>
              <a:buSzPct val="100000"/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Gain-bandwidth product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constant parameter which is always equal to the frequency at which the op-amp’s open-loop gain is unity (1).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3FC5076E-7769-4EAE-937A-EB314E78C1B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" y="-1473200"/>
            <a:ext cx="3153833" cy="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1333">
                <a:solidFill>
                  <a:srgbClr val="0D0D0D"/>
                </a:solidFill>
              </a:rPr>
              <a:t>다음시간 안내</a:t>
            </a:r>
          </a:p>
        </p:txBody>
      </p:sp>
      <p:sp>
        <p:nvSpPr>
          <p:cNvPr id="11267" name="직사각형 7">
            <a:extLst>
              <a:ext uri="{FF2B5EF4-FFF2-40B4-BE49-F238E27FC236}">
                <a16:creationId xmlns:a16="http://schemas.microsoft.com/office/drawing/2014/main" id="{E803FB77-0320-4DAA-9E48-E38A0FB5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28" y="4042833"/>
            <a:ext cx="11497158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[1]  Electronics devices and Circuits theory – Robert </a:t>
            </a:r>
            <a:r>
              <a:rPr lang="en-US" altLang="en-US" i="1" dirty="0" err="1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Boylestad</a:t>
            </a:r>
            <a:r>
              <a:rPr lang="en-US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, Louis </a:t>
            </a:r>
            <a:r>
              <a:rPr lang="en-US" altLang="en-US" i="1" dirty="0" err="1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Nashelsky</a:t>
            </a:r>
            <a:r>
              <a:rPr lang="en-US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, Prentice Hall, 11</a:t>
            </a:r>
            <a:r>
              <a:rPr lang="en-US" altLang="en-US" i="1" baseline="30000" dirty="0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th</a:t>
            </a:r>
            <a:r>
              <a:rPr lang="en-US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 edition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[2]  Fundamental of Microelectronics – Behzad </a:t>
            </a:r>
            <a:r>
              <a:rPr lang="en-US" altLang="en-US" i="1" dirty="0" err="1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Razavi</a:t>
            </a:r>
            <a:r>
              <a:rPr lang="en-US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, Wiley, Preview Edition 2006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[3] Electronics Fundamentals : Circuits, Devices, and Applications - Thomas L. Floyd, David. L. Buchla, Pearson, 8</a:t>
            </a:r>
            <a:r>
              <a:rPr lang="en-US" altLang="en-US" i="1" baseline="30000" dirty="0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th</a:t>
            </a:r>
            <a:r>
              <a:rPr lang="en-US" altLang="en-US" i="1" dirty="0">
                <a:solidFill>
                  <a:srgbClr val="FF0000"/>
                </a:solidFill>
                <a:latin typeface="Malgun Gothic" panose="020B0503020000020004" pitchFamily="34" charset="-127"/>
                <a:ea typeface="굴림" pitchFamily="1" charset="-127"/>
              </a:rPr>
              <a:t> Edition </a:t>
            </a:r>
            <a:endParaRPr lang="en-US" altLang="en-US" b="1" dirty="0">
              <a:solidFill>
                <a:srgbClr val="000000"/>
              </a:solidFill>
              <a:latin typeface="Malgun Gothic" panose="020B0503020000020004" pitchFamily="34" charset="-127"/>
              <a:ea typeface="굴림" pitchFamily="1" charset="-127"/>
            </a:endParaRPr>
          </a:p>
        </p:txBody>
      </p:sp>
      <p:sp>
        <p:nvSpPr>
          <p:cNvPr id="11268" name="텍스트 개체 틀 15">
            <a:extLst>
              <a:ext uri="{FF2B5EF4-FFF2-40B4-BE49-F238E27FC236}">
                <a16:creationId xmlns:a16="http://schemas.microsoft.com/office/drawing/2014/main" id="{79A5A0A2-2BA4-4100-ADD0-0B14700C691E}"/>
              </a:ext>
            </a:extLst>
          </p:cNvPr>
          <p:cNvSpPr txBox="1">
            <a:spLocks/>
          </p:cNvSpPr>
          <p:nvPr/>
        </p:nvSpPr>
        <p:spPr bwMode="auto">
          <a:xfrm>
            <a:off x="670985" y="1411818"/>
            <a:ext cx="10850033" cy="76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latinLnBrk="1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en-US" altLang="ko-KR" sz="5333" b="1" dirty="0">
                <a:solidFill>
                  <a:schemeClr val="accent5">
                    <a:lumMod val="75000"/>
                  </a:schemeClr>
                </a:solidFill>
                <a:latin typeface="Sitka Heading" pitchFamily="2" charset="0"/>
                <a:ea typeface="나눔고딕" pitchFamily="50" charset="-127"/>
              </a:rPr>
              <a:t>Lesson 11: Op-Amp Applications (I)</a:t>
            </a:r>
            <a:endParaRPr kumimoji="0" lang="ko-KR" altLang="en-US" sz="5333" b="1" dirty="0">
              <a:solidFill>
                <a:schemeClr val="accent5">
                  <a:lumMod val="75000"/>
                </a:schemeClr>
              </a:solidFill>
              <a:latin typeface="Sitka Heading" pitchFamily="2" charset="0"/>
              <a:ea typeface="나눔고딕" pitchFamily="50" charset="-127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1228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1.1. </a:t>
            </a:r>
            <a:r>
              <a:rPr kumimoji="1" lang="en-US" altLang="ko-KR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Ideal Op-Amp</a:t>
            </a: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 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AED5A-76B9-4D2C-8E61-E69EACA5DBD3}"/>
              </a:ext>
            </a:extLst>
          </p:cNvPr>
          <p:cNvSpPr/>
          <p:nvPr/>
        </p:nvSpPr>
        <p:spPr>
          <a:xfrm>
            <a:off x="253332" y="1335140"/>
            <a:ext cx="8373431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Simplify analysis of op-amp circuits. </a:t>
            </a:r>
          </a:p>
          <a:p>
            <a:pPr marL="342900" indent="-34290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Ideally, op-amps have </a:t>
            </a:r>
            <a:r>
              <a:rPr lang="en-US" altLang="en-US" sz="2200" i="1" u="sng" dirty="0">
                <a:latin typeface="Arial" panose="020B0604020202020204" pitchFamily="34" charset="0"/>
                <a:cs typeface="Arial" panose="020B0604020202020204" pitchFamily="34" charset="0"/>
              </a:rPr>
              <a:t>infinite voltage gain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200" i="1" u="sng" dirty="0">
                <a:latin typeface="Arial" panose="020B0604020202020204" pitchFamily="34" charset="0"/>
                <a:cs typeface="Arial" panose="020B0604020202020204" pitchFamily="34" charset="0"/>
              </a:rPr>
              <a:t>infinite bandwidth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200" i="1" u="sng" dirty="0">
                <a:latin typeface="Arial" panose="020B0604020202020204" pitchFamily="34" charset="0"/>
                <a:cs typeface="Arial" panose="020B0604020202020204" pitchFamily="34" charset="0"/>
              </a:rPr>
              <a:t>infinite input impedance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200" i="1" u="sng" dirty="0">
                <a:latin typeface="Arial" panose="020B0604020202020204" pitchFamily="34" charset="0"/>
                <a:cs typeface="Arial" panose="020B0604020202020204" pitchFamily="34" charset="0"/>
              </a:rPr>
              <a:t>zero output impedance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A870D6-36A5-41D7-8A60-8A36A6C31096}"/>
              </a:ext>
            </a:extLst>
          </p:cNvPr>
          <p:cNvGrpSpPr/>
          <p:nvPr/>
        </p:nvGrpSpPr>
        <p:grpSpPr>
          <a:xfrm>
            <a:off x="110067" y="3042852"/>
            <a:ext cx="4290598" cy="2898093"/>
            <a:chOff x="2360613" y="3324225"/>
            <a:chExt cx="3810000" cy="2438400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5B087E0B-EFCC-41FF-BE0D-77B3984E4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324225"/>
              <a:ext cx="3810000" cy="2438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8" name="Object 12">
              <a:extLst>
                <a:ext uri="{FF2B5EF4-FFF2-40B4-BE49-F238E27FC236}">
                  <a16:creationId xmlns:a16="http://schemas.microsoft.com/office/drawing/2014/main" id="{EE3F5253-2317-43E4-985F-5CFE60BFA2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580068"/>
                </p:ext>
              </p:extLst>
            </p:nvPr>
          </p:nvGraphicFramePr>
          <p:xfrm>
            <a:off x="2742166" y="3476819"/>
            <a:ext cx="3212664" cy="2078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730600" imgH="1765080" progId="CorelDRAW.Graphic.13">
                    <p:embed/>
                  </p:oleObj>
                </mc:Choice>
                <mc:Fallback>
                  <p:oleObj name="CorelDRAW" r:id="rId2" imgW="2730600" imgH="1765080" progId="CorelDRAW.Graphic.13">
                    <p:embed/>
                    <p:pic>
                      <p:nvPicPr>
                        <p:cNvPr id="18" name="Object 12">
                          <a:extLst>
                            <a:ext uri="{FF2B5EF4-FFF2-40B4-BE49-F238E27FC236}">
                              <a16:creationId xmlns:a16="http://schemas.microsoft.com/office/drawing/2014/main" id="{EE3F5253-2317-43E4-985F-5CFE60BFA2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166" y="3476819"/>
                          <a:ext cx="3212664" cy="2078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C1C7D6F-7B64-4810-80D2-DD8F0557CF7B}"/>
              </a:ext>
            </a:extLst>
          </p:cNvPr>
          <p:cNvSpPr/>
          <p:nvPr/>
        </p:nvSpPr>
        <p:spPr>
          <a:xfrm>
            <a:off x="4440047" y="3431309"/>
            <a:ext cx="3954929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Basic operating principles</a:t>
            </a:r>
          </a:p>
          <a:p>
            <a:pPr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 Negligible current into its inputs</a:t>
            </a:r>
          </a:p>
          <a:p>
            <a:pPr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 Difference between the inputs 0.</a:t>
            </a:r>
          </a:p>
          <a:p>
            <a:pPr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latin typeface="Times" panose="02020603050405020304" pitchFamily="18" charset="0"/>
              </a:rPr>
              <a:t> Limited by what its power supply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68216-6AEE-459C-ADD6-A0884970B321}"/>
              </a:ext>
            </a:extLst>
          </p:cNvPr>
          <p:cNvSpPr/>
          <p:nvPr/>
        </p:nvSpPr>
        <p:spPr>
          <a:xfrm>
            <a:off x="1406107" y="4222753"/>
            <a:ext cx="38183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∞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256BE-84CA-47B1-9313-E335EEC7F827}"/>
              </a:ext>
            </a:extLst>
          </p:cNvPr>
          <p:cNvSpPr/>
          <p:nvPr/>
        </p:nvSpPr>
        <p:spPr>
          <a:xfrm>
            <a:off x="2097786" y="4648543"/>
            <a:ext cx="38183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3163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3133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1.2. Practical Op-Amp 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AED5A-76B9-4D2C-8E61-E69EACA5DBD3}"/>
              </a:ext>
            </a:extLst>
          </p:cNvPr>
          <p:cNvSpPr/>
          <p:nvPr/>
        </p:nvSpPr>
        <p:spPr>
          <a:xfrm>
            <a:off x="575581" y="1431492"/>
            <a:ext cx="79397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Practical op-amps have characteristics that often can be treated as ideal for certain situations but can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never actually attain ideal characteristics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In addition to finite gain, bandwidth, and input impedance, they have other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A8D408-6124-450E-BC98-1B2773D60C28}"/>
              </a:ext>
            </a:extLst>
          </p:cNvPr>
          <p:cNvGrpSpPr/>
          <p:nvPr/>
        </p:nvGrpSpPr>
        <p:grpSpPr>
          <a:xfrm>
            <a:off x="1869219" y="3605735"/>
            <a:ext cx="4753628" cy="3042322"/>
            <a:chOff x="2667000" y="3411538"/>
            <a:chExt cx="3810000" cy="2438400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10001CA0-8C27-4FB7-811A-78350A492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411538"/>
              <a:ext cx="3810000" cy="2438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4" name="Object 9">
              <a:extLst>
                <a:ext uri="{FF2B5EF4-FFF2-40B4-BE49-F238E27FC236}">
                  <a16:creationId xmlns:a16="http://schemas.microsoft.com/office/drawing/2014/main" id="{14CB37F0-406F-4E19-B209-6029DD9B91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424182"/>
                </p:ext>
              </p:extLst>
            </p:nvPr>
          </p:nvGraphicFramePr>
          <p:xfrm>
            <a:off x="2971800" y="3563938"/>
            <a:ext cx="3276600" cy="211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730600" imgH="1765080" progId="CorelDRAW.Graphic.13">
                    <p:embed/>
                  </p:oleObj>
                </mc:Choice>
                <mc:Fallback>
                  <p:oleObj name="CorelDRAW" r:id="rId2" imgW="2730600" imgH="1765080" progId="CorelDRAW.Graphic.13">
                    <p:embed/>
                    <p:pic>
                      <p:nvPicPr>
                        <p:cNvPr id="14" name="Object 9">
                          <a:extLst>
                            <a:ext uri="{FF2B5EF4-FFF2-40B4-BE49-F238E27FC236}">
                              <a16:creationId xmlns:a16="http://schemas.microsoft.com/office/drawing/2014/main" id="{14CB37F0-406F-4E19-B209-6029DD9B91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3563938"/>
                          <a:ext cx="3276600" cy="2117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0232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3133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1.2. Practical Op-Amp 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226E6D-524F-4F99-9471-45327F7F13ED}"/>
              </a:ext>
            </a:extLst>
          </p:cNvPr>
          <p:cNvGrpSpPr/>
          <p:nvPr/>
        </p:nvGrpSpPr>
        <p:grpSpPr>
          <a:xfrm>
            <a:off x="721297" y="1545168"/>
            <a:ext cx="7200623" cy="5010150"/>
            <a:chOff x="1044574" y="1447800"/>
            <a:chExt cx="7775576" cy="5410200"/>
          </a:xfrm>
        </p:grpSpPr>
        <p:sp>
          <p:nvSpPr>
            <p:cNvPr id="38" name="Text Box 4">
              <a:extLst>
                <a:ext uri="{FF2B5EF4-FFF2-40B4-BE49-F238E27FC236}">
                  <a16:creationId xmlns:a16="http://schemas.microsoft.com/office/drawing/2014/main" id="{912F7F9E-A236-4E06-BE3F-6F85D7E83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574" y="1447800"/>
              <a:ext cx="6316888" cy="465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 Amp transfer characteristic curve</a:t>
              </a:r>
            </a:p>
          </p:txBody>
        </p:sp>
        <p:pic>
          <p:nvPicPr>
            <p:cNvPr id="39" name="Picture 12">
              <a:extLst>
                <a:ext uri="{FF2B5EF4-FFF2-40B4-BE49-F238E27FC236}">
                  <a16:creationId xmlns:a16="http://schemas.microsoft.com/office/drawing/2014/main" id="{807C6CCF-431E-47ED-94A6-3C3384BA8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275" y="1844675"/>
              <a:ext cx="4972050" cy="501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" name="Group 25">
              <a:extLst>
                <a:ext uri="{FF2B5EF4-FFF2-40B4-BE49-F238E27FC236}">
                  <a16:creationId xmlns:a16="http://schemas.microsoft.com/office/drawing/2014/main" id="{38BD1BF2-D37D-4926-98B2-0EFE8E01C0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1913" y="2276475"/>
              <a:ext cx="1643062" cy="354013"/>
              <a:chOff x="839" y="1434"/>
              <a:chExt cx="1035" cy="223"/>
            </a:xfrm>
          </p:grpSpPr>
          <p:sp>
            <p:nvSpPr>
              <p:cNvPr id="50" name="AutoShape 14">
                <a:extLst>
                  <a:ext uri="{FF2B5EF4-FFF2-40B4-BE49-F238E27FC236}">
                    <a16:creationId xmlns:a16="http://schemas.microsoft.com/office/drawing/2014/main" id="{71291DAC-7FAB-4B66-8CA3-AABB46419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1434"/>
                <a:ext cx="1035" cy="223"/>
              </a:xfrm>
              <a:prstGeom prst="wedgeRoundRectCallout">
                <a:avLst>
                  <a:gd name="adj1" fmla="val 159856"/>
                  <a:gd name="adj2" fmla="val 168833"/>
                  <a:gd name="adj3" fmla="val 16667"/>
                </a:avLst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saturation</a:t>
                </a:r>
              </a:p>
            </p:txBody>
          </p:sp>
          <p:sp>
            <p:nvSpPr>
              <p:cNvPr id="51" name="AutoShape 15">
                <a:extLst>
                  <a:ext uri="{FF2B5EF4-FFF2-40B4-BE49-F238E27FC236}">
                    <a16:creationId xmlns:a16="http://schemas.microsoft.com/office/drawing/2014/main" id="{F6264A9E-CA35-4DF0-A50F-C947C7929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1434"/>
                <a:ext cx="1035" cy="223"/>
              </a:xfrm>
              <a:prstGeom prst="wedgeRoundRectCallout">
                <a:avLst>
                  <a:gd name="adj1" fmla="val 35796"/>
                  <a:gd name="adj2" fmla="val 871074"/>
                  <a:gd name="adj3" fmla="val 16667"/>
                </a:avLst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1" name="Group 26">
              <a:extLst>
                <a:ext uri="{FF2B5EF4-FFF2-40B4-BE49-F238E27FC236}">
                  <a16:creationId xmlns:a16="http://schemas.microsoft.com/office/drawing/2014/main" id="{BC248B0A-18B3-4E64-8C3E-8E141BB19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300" y="2924175"/>
              <a:ext cx="360363" cy="2808288"/>
              <a:chOff x="2472" y="1842"/>
              <a:chExt cx="227" cy="1769"/>
            </a:xfrm>
          </p:grpSpPr>
          <p:sp>
            <p:nvSpPr>
              <p:cNvPr id="48" name="Line 21">
                <a:extLst>
                  <a:ext uri="{FF2B5EF4-FFF2-40B4-BE49-F238E27FC236}">
                    <a16:creationId xmlns:a16="http://schemas.microsoft.com/office/drawing/2014/main" id="{D7B07E1D-AB6C-4B9C-A526-72D147865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842"/>
                <a:ext cx="0" cy="176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22">
                <a:extLst>
                  <a:ext uri="{FF2B5EF4-FFF2-40B4-BE49-F238E27FC236}">
                    <a16:creationId xmlns:a16="http://schemas.microsoft.com/office/drawing/2014/main" id="{8B323F42-D94D-4213-8B1F-67F514B90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1888"/>
                <a:ext cx="0" cy="172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0FF56F76-444D-4188-BBDE-506CA4D09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725" y="4868863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1">
                <a:solidFill>
                  <a:srgbClr val="000000"/>
                </a:solidFill>
              </a:endParaRPr>
            </a:p>
          </p:txBody>
        </p: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3E4E62DD-F14E-47D9-B70F-4F198EEB9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1638" y="2205038"/>
              <a:ext cx="4608512" cy="936625"/>
              <a:chOff x="2653" y="1389"/>
              <a:chExt cx="2903" cy="590"/>
            </a:xfrm>
          </p:grpSpPr>
          <p:sp>
            <p:nvSpPr>
              <p:cNvPr id="45" name="Rectangle 6">
                <a:extLst>
                  <a:ext uri="{FF2B5EF4-FFF2-40B4-BE49-F238E27FC236}">
                    <a16:creationId xmlns:a16="http://schemas.microsoft.com/office/drawing/2014/main" id="{7AF50AB1-E366-4410-AB2C-F3B87A287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389"/>
                <a:ext cx="408" cy="2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0">
                <a:extLst>
                  <a:ext uri="{FF2B5EF4-FFF2-40B4-BE49-F238E27FC236}">
                    <a16:creationId xmlns:a16="http://schemas.microsoft.com/office/drawing/2014/main" id="{05520C43-7809-4843-BCF0-B00A0D4A2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525"/>
                <a:ext cx="2086" cy="454"/>
              </a:xfrm>
              <a:prstGeom prst="wedgeRoundRectCallout">
                <a:avLst>
                  <a:gd name="adj1" fmla="val -86722"/>
                  <a:gd name="adj2" fmla="val 143611"/>
                  <a:gd name="adj3" fmla="val 16667"/>
                </a:avLst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1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Text Box 30">
                <a:extLst>
                  <a:ext uri="{FF2B5EF4-FFF2-40B4-BE49-F238E27FC236}">
                    <a16:creationId xmlns:a16="http://schemas.microsoft.com/office/drawing/2014/main" id="{85724D21-2845-498D-B549-99FD91F4C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7" y="1480"/>
                <a:ext cx="16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active region</a:t>
                </a:r>
                <a:endParaRPr lang="en-US" altLang="zh-CN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0A6399B7-FFDE-41F1-9D72-DF47F9F3D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775" y="2649538"/>
              <a:ext cx="2657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en-US" sz="2400" dirty="0" err="1">
                  <a:solidFill>
                    <a:srgbClr val="000000"/>
                  </a:solidFill>
                  <a:latin typeface="Times" panose="02020603050405020304" pitchFamily="18" charset="0"/>
                </a:rPr>
                <a:t>V</a:t>
              </a:r>
              <a:r>
                <a:rPr kumimoji="0" lang="en-US" altLang="en-US" sz="2400" baseline="-25000" dirty="0" err="1">
                  <a:solidFill>
                    <a:srgbClr val="000000"/>
                  </a:solidFill>
                  <a:latin typeface="Times" panose="02020603050405020304" pitchFamily="18" charset="0"/>
                </a:rPr>
                <a:t>output</a:t>
              </a:r>
              <a:r>
                <a:rPr kumimoji="0" lang="en-US" altLang="en-US" sz="2400" dirty="0">
                  <a:solidFill>
                    <a:srgbClr val="000000"/>
                  </a:solidFill>
                  <a:latin typeface="Times" panose="02020603050405020304" pitchFamily="18" charset="0"/>
                </a:rPr>
                <a:t> = </a:t>
              </a:r>
              <a:r>
                <a:rPr kumimoji="0" lang="en-US" altLang="en-US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b</a:t>
              </a:r>
              <a:r>
                <a:rPr kumimoji="0" lang="en-US" altLang="en-US" sz="2400" dirty="0">
                  <a:solidFill>
                    <a:srgbClr val="000000"/>
                  </a:solidFill>
                  <a:latin typeface="Times" panose="02020603050405020304" pitchFamily="18" charset="0"/>
                </a:rPr>
                <a:t> (V</a:t>
              </a:r>
              <a:r>
                <a:rPr kumimoji="0" lang="en-US" altLang="en-US" sz="2400" baseline="-25000" dirty="0">
                  <a:solidFill>
                    <a:srgbClr val="000000"/>
                  </a:solidFill>
                  <a:latin typeface="Times" panose="02020603050405020304" pitchFamily="18" charset="0"/>
                </a:rPr>
                <a:t>+</a:t>
              </a:r>
              <a:r>
                <a:rPr kumimoji="0" lang="en-US" altLang="en-US" sz="2400" dirty="0">
                  <a:solidFill>
                    <a:srgbClr val="000000"/>
                  </a:solidFill>
                  <a:latin typeface="Times" panose="02020603050405020304" pitchFamily="18" charset="0"/>
                </a:rPr>
                <a:t> – V</a:t>
              </a:r>
              <a:r>
                <a:rPr kumimoji="0" lang="en-US" altLang="en-US" sz="2400" baseline="-25000" dirty="0">
                  <a:solidFill>
                    <a:srgbClr val="000000"/>
                  </a:solidFill>
                  <a:latin typeface="Times" panose="02020603050405020304" pitchFamily="18" charset="0"/>
                </a:rPr>
                <a:t>–</a:t>
              </a:r>
              <a:r>
                <a:rPr kumimoji="0" lang="en-US" altLang="en-US" sz="2400" dirty="0">
                  <a:solidFill>
                    <a:srgbClr val="000000"/>
                  </a:solidFill>
                  <a:latin typeface="Times" panose="02020603050405020304" pitchFamily="18" charset="0"/>
                </a:rPr>
                <a:t>)</a:t>
              </a:r>
            </a:p>
          </p:txBody>
        </p:sp>
      </p:grpSp>
      <p:sp>
        <p:nvSpPr>
          <p:cNvPr id="19" name="Text Box 30">
            <a:extLst>
              <a:ext uri="{FF2B5EF4-FFF2-40B4-BE49-F238E27FC236}">
                <a16:creationId xmlns:a16="http://schemas.microsoft.com/office/drawing/2014/main" id="{96E10A07-D642-403E-ADA1-AA483A9A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331" y="6086964"/>
            <a:ext cx="502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Loop Configuration is not useful.</a:t>
            </a:r>
          </a:p>
        </p:txBody>
      </p:sp>
    </p:spTree>
    <p:extLst>
      <p:ext uri="{BB962C8B-B14F-4D97-AF65-F5344CB8AC3E}">
        <p14:creationId xmlns:p14="http://schemas.microsoft.com/office/powerpoint/2010/main" val="286509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3133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1.2. Practical Op-Amp 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85BA0F5-35F8-49F0-AB94-A593A1C6DD28}"/>
              </a:ext>
            </a:extLst>
          </p:cNvPr>
          <p:cNvSpPr txBox="1">
            <a:spLocks noChangeArrowheads="1"/>
          </p:cNvSpPr>
          <p:nvPr/>
        </p:nvSpPr>
        <p:spPr>
          <a:xfrm>
            <a:off x="646831" y="102063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b="1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itka Heading" panose="02000505000000020004" pitchFamily="2" charset="0"/>
                <a:ea typeface="+mj-ea"/>
                <a:cs typeface="+mj-cs"/>
              </a:defRPr>
            </a:lvl1pPr>
          </a:lstStyle>
          <a:p>
            <a:r>
              <a:rPr lang="en-US" alt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Loop Configuration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D28E0D6-CC47-446F-9BD0-0BBD298208C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08475" y="3186780"/>
            <a:ext cx="1066800" cy="914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D806F49B-09D1-4A2C-9EF6-6DDAD349E4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075" y="337410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3F036D24-F8E0-43E1-8DE1-7741E34E9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725" y="364398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DD4924D1-E137-459F-8162-EFB0D14AE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075" y="394878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74B6FBD0-D6D6-4990-8FB5-38EA50221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366620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" panose="02020603050405020304" pitchFamily="18" charset="0"/>
              </a:rPr>
              <a:t>+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2B339B87-C5E6-4A39-8045-58D409A68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311058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</a:rPr>
              <a:t>–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071A9B3C-7009-4C18-875C-8093A7422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3147092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</a:rPr>
              <a:t>V</a:t>
            </a:r>
            <a:r>
              <a:rPr lang="en-US" altLang="en-US" sz="2400" baseline="-25000">
                <a:solidFill>
                  <a:srgbClr val="000000"/>
                </a:solidFill>
                <a:latin typeface="Times" panose="02020603050405020304" pitchFamily="18" charset="0"/>
              </a:rPr>
              <a:t>–</a:t>
            </a:r>
            <a:endParaRPr lang="en-US" alt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5A086E0C-714C-4723-94A4-57D32E2D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720180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</a:rPr>
              <a:t>V</a:t>
            </a:r>
            <a:r>
              <a:rPr lang="en-US" altLang="en-US" sz="2400" baseline="-25000">
                <a:solidFill>
                  <a:srgbClr val="000000"/>
                </a:solidFill>
                <a:latin typeface="Times" panose="02020603050405020304" pitchFamily="18" charset="0"/>
              </a:rPr>
              <a:t>+</a:t>
            </a:r>
            <a:endParaRPr lang="en-US" alt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7181F571-C96D-42AD-BFD0-9577591A1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75" y="3415380"/>
            <a:ext cx="92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</a:rPr>
              <a:t>V</a:t>
            </a:r>
            <a:r>
              <a:rPr lang="en-US" altLang="en-US" sz="2400" baseline="-25000">
                <a:solidFill>
                  <a:srgbClr val="000000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A00BD334-7A9C-4578-A36E-0128B7A2E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648" y="1891677"/>
            <a:ext cx="269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Times" panose="02020603050405020304" pitchFamily="18" charset="0"/>
              </a:rPr>
              <a:t>V</a:t>
            </a:r>
            <a:r>
              <a:rPr lang="en-US" altLang="en-US" sz="2400" baseline="-25000" dirty="0" err="1">
                <a:solidFill>
                  <a:srgbClr val="000000"/>
                </a:solidFill>
                <a:latin typeface="Times" panose="02020603050405020304" pitchFamily="18" charset="0"/>
              </a:rPr>
              <a:t>output</a:t>
            </a:r>
            <a:r>
              <a:rPr lang="en-US" altLang="en-US" sz="2400" dirty="0">
                <a:solidFill>
                  <a:srgbClr val="000000"/>
                </a:solidFill>
                <a:latin typeface="Times" panose="02020603050405020304" pitchFamily="18" charset="0"/>
              </a:rPr>
              <a:t> = </a:t>
            </a:r>
            <a:r>
              <a:rPr lang="en-US" alt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0000"/>
                </a:solidFill>
                <a:latin typeface="Times" panose="02020603050405020304" pitchFamily="18" charset="0"/>
              </a:rPr>
              <a:t> (V</a:t>
            </a:r>
            <a:r>
              <a:rPr lang="en-US" altLang="en-US" sz="24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latin typeface="Times" panose="02020603050405020304" pitchFamily="18" charset="0"/>
              </a:rPr>
              <a:t> – V</a:t>
            </a:r>
            <a:r>
              <a:rPr lang="en-US" altLang="en-US" sz="2400" baseline="-25000" dirty="0">
                <a:solidFill>
                  <a:srgbClr val="000000"/>
                </a:solidFill>
                <a:latin typeface="Times" panose="02020603050405020304" pitchFamily="18" charset="0"/>
              </a:rPr>
              <a:t>–</a:t>
            </a:r>
            <a:r>
              <a:rPr lang="en-US" altLang="en-US" sz="2400" dirty="0">
                <a:solidFill>
                  <a:srgbClr val="000000"/>
                </a:solidFill>
                <a:latin typeface="Times" panose="02020603050405020304" pitchFamily="18" charset="0"/>
              </a:rPr>
              <a:t>)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037943F7-4769-4477-B519-AAE890FCB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943892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" panose="02020603050405020304" pitchFamily="18" charset="0"/>
              </a:rPr>
              <a:t>Gain </a:t>
            </a:r>
            <a:r>
              <a:rPr lang="en-US" alt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0000"/>
                </a:solidFill>
                <a:latin typeface="Times" panose="02020603050405020304" pitchFamily="18" charset="0"/>
              </a:rPr>
              <a:t> = 10</a:t>
            </a:r>
            <a:r>
              <a:rPr lang="en-US" altLang="en-US" sz="2400" baseline="30000" dirty="0">
                <a:solidFill>
                  <a:srgbClr val="000000"/>
                </a:solidFill>
                <a:latin typeface="Times" panose="02020603050405020304" pitchFamily="18" charset="0"/>
              </a:rPr>
              <a:t>6</a:t>
            </a:r>
            <a:endParaRPr lang="en-US" altLang="en-US" sz="2400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FAED58A8-C6B4-483F-8985-71B1D58E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4555205"/>
            <a:ext cx="8193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input difference is 15 µV, the output is 15 V, the power supply maximum.</a:t>
            </a:r>
          </a:p>
        </p:txBody>
      </p:sp>
    </p:spTree>
    <p:extLst>
      <p:ext uri="{BB962C8B-B14F-4D97-AF65-F5344CB8AC3E}">
        <p14:creationId xmlns:p14="http://schemas.microsoft.com/office/powerpoint/2010/main" val="92298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DB37-8FA3-4643-AC50-7F47145AFE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0067" y="931335"/>
            <a:ext cx="12081933" cy="6138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en-US" sz="2667" b="1" dirty="0">
                <a:solidFill>
                  <a:schemeClr val="accent5">
                    <a:lumMod val="75000"/>
                  </a:schemeClr>
                </a:solidFill>
                <a:latin typeface="Sitka Text" pitchFamily="2" charset="0"/>
                <a:ea typeface="굴림" charset="-127"/>
              </a:rPr>
              <a:t>1.3. Block Diagram of an Operational Amplifier </a:t>
            </a:r>
            <a:endParaRPr kumimoji="1" lang="en-US" sz="2667" b="1" dirty="0">
              <a:solidFill>
                <a:schemeClr val="accent5">
                  <a:lumMod val="75000"/>
                </a:schemeClr>
              </a:solidFill>
              <a:latin typeface="Sitka Text" pitchFamily="2" charset="0"/>
              <a:ea typeface="굴림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AED5A-76B9-4D2C-8E61-E69EACA5DBD3}"/>
              </a:ext>
            </a:extLst>
          </p:cNvPr>
          <p:cNvSpPr/>
          <p:nvPr/>
        </p:nvSpPr>
        <p:spPr>
          <a:xfrm>
            <a:off x="589414" y="1409122"/>
            <a:ext cx="79397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Internally, the typical op-amp has </a:t>
            </a:r>
            <a:r>
              <a:rPr lang="en-US" alt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a differential input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a voltage amplifier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US" alt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push-pull output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The differential amplifier amplifies the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difference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two inputs.</a:t>
            </a: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4C2B0-FD7E-40EA-970C-2558354E84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09943"/>
            <a:ext cx="11993217" cy="61304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733" dirty="0"/>
              <a:t>1. Introduction</a:t>
            </a:r>
            <a:endParaRPr lang="ko-KR" altLang="en-US" sz="3733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0A0CE1-D898-4850-BAA5-EB06546C1EC2}"/>
              </a:ext>
            </a:extLst>
          </p:cNvPr>
          <p:cNvGrpSpPr/>
          <p:nvPr/>
        </p:nvGrpSpPr>
        <p:grpSpPr>
          <a:xfrm>
            <a:off x="977899" y="3429000"/>
            <a:ext cx="7239000" cy="2438400"/>
            <a:chOff x="1073150" y="4129088"/>
            <a:chExt cx="7239000" cy="2438400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2A76613-BC6B-408D-B58B-A257E1263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150" y="4129088"/>
              <a:ext cx="7239000" cy="2438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1" name="Object 14">
              <a:extLst>
                <a:ext uri="{FF2B5EF4-FFF2-40B4-BE49-F238E27FC236}">
                  <a16:creationId xmlns:a16="http://schemas.microsoft.com/office/drawing/2014/main" id="{D5CD386D-226C-40C6-A090-96501D9206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8073271"/>
                </p:ext>
              </p:extLst>
            </p:nvPr>
          </p:nvGraphicFramePr>
          <p:xfrm>
            <a:off x="1149350" y="4205288"/>
            <a:ext cx="7010400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5005440" imgH="1627560" progId="CorelDRAW.Graphic.13">
                    <p:embed/>
                  </p:oleObj>
                </mc:Choice>
                <mc:Fallback>
                  <p:oleObj name="CorelDRAW" r:id="rId2" imgW="5005440" imgH="1627560" progId="CorelDRAW.Graphic.13">
                    <p:embed/>
                    <p:pic>
                      <p:nvPicPr>
                        <p:cNvPr id="11" name="Object 14">
                          <a:extLst>
                            <a:ext uri="{FF2B5EF4-FFF2-40B4-BE49-F238E27FC236}">
                              <a16:creationId xmlns:a16="http://schemas.microsoft.com/office/drawing/2014/main" id="{D5CD386D-226C-40C6-A090-96501D9206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350" y="4205288"/>
                          <a:ext cx="7010400" cy="2279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169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09489B7604145AFAC549995809AC7" ma:contentTypeVersion="4" ma:contentTypeDescription="Create a new document." ma:contentTypeScope="" ma:versionID="59f00def10b5ea75ccfbac91422ef1bb">
  <xsd:schema xmlns:xsd="http://www.w3.org/2001/XMLSchema" xmlns:xs="http://www.w3.org/2001/XMLSchema" xmlns:p="http://schemas.microsoft.com/office/2006/metadata/properties" xmlns:ns2="c70a7017-d11f-467a-95a8-6c45bc121804" targetNamespace="http://schemas.microsoft.com/office/2006/metadata/properties" ma:root="true" ma:fieldsID="c33c6747d5ef7a97e43892aa12b0df5c" ns2:_="">
    <xsd:import namespace="c70a7017-d11f-467a-95a8-6c45bc1218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a7017-d11f-467a-95a8-6c45bc121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6EC38E-F513-42B7-9B69-5DA636F1DC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a7017-d11f-467a-95a8-6c45bc1218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987644-911F-4FF9-B730-18C73CA5E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A1CB4F-F240-4646-A5C5-3A9831F76596}">
  <ds:schemaRefs>
    <ds:schemaRef ds:uri="91781773-cf10-4f2f-83f1-f92ceadca312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caa1b16a-a8f8-4463-89e0-0b22ac18206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3665</Words>
  <Application>Microsoft Office PowerPoint</Application>
  <PresentationFormat>Widescreen</PresentationFormat>
  <Paragraphs>545</Paragraphs>
  <Slides>46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Lesson 10. Operational Amplifier</vt:lpstr>
      <vt:lpstr>PowerPoint Presentation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2. Inverting and Noninverting Amplifier </vt:lpstr>
      <vt:lpstr>2. Inverting and Noninverting Amplifier </vt:lpstr>
      <vt:lpstr>2. Inverting and Noninverting Amplifier </vt:lpstr>
      <vt:lpstr>2. Inverting and Noninverting Amplifier </vt:lpstr>
      <vt:lpstr>2. Inverting and Noninverting Amplifier </vt:lpstr>
      <vt:lpstr>2. Inverting and Noninverting Amplifier </vt:lpstr>
      <vt:lpstr>2. Inverting and Noninverting Amplifier </vt:lpstr>
      <vt:lpstr>2. Inverting and Noninverting Amplifier </vt:lpstr>
      <vt:lpstr>2. Inverting and Noninverting Amplifier </vt:lpstr>
      <vt:lpstr>2. Inverting and Noninverting Amplifier </vt:lpstr>
      <vt:lpstr>2. Inverting and Noninverting Amplifier </vt:lpstr>
      <vt:lpstr>3. Linear Op-Amp Applications    </vt:lpstr>
      <vt:lpstr>3. Linear Op-Amp Applications </vt:lpstr>
      <vt:lpstr>3. Linear Op-Amp Applications </vt:lpstr>
      <vt:lpstr>3. Linear Op-Amp Applications </vt:lpstr>
      <vt:lpstr>3. Linear Op-Amp Applications </vt:lpstr>
      <vt:lpstr>3. Linear Op-Amp Applications </vt:lpstr>
      <vt:lpstr>3. Linear Op-Amp Applications </vt:lpstr>
      <vt:lpstr>3. Linear Op-Amp Applications </vt:lpstr>
      <vt:lpstr>3. Linear Op-Amp Applications </vt:lpstr>
      <vt:lpstr>3. Linear Op-Amp Applications </vt:lpstr>
      <vt:lpstr>3. Linear Op-Amp Applications </vt:lpstr>
      <vt:lpstr>4. Bias Current and Bandwidth Limitations     </vt:lpstr>
      <vt:lpstr>4. Bias Current and Bandwidth Limitations</vt:lpstr>
      <vt:lpstr>4. Bias Current and Bandwidth Limitations</vt:lpstr>
      <vt:lpstr>4. Bias Current and Bandwidth Limitations</vt:lpstr>
      <vt:lpstr>4. Bias Current and Bandwidth Limitations</vt:lpstr>
      <vt:lpstr>Quiz 1.</vt:lpstr>
      <vt:lpstr>Quiz 2.</vt:lpstr>
      <vt:lpstr>Summary</vt:lpstr>
      <vt:lpstr>다음시간 안내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6. Effect of Load and Source Resistance</dc:title>
  <dc:creator>giang nguyen thi thu</dc:creator>
  <cp:lastModifiedBy>Nguyen Anh Quang</cp:lastModifiedBy>
  <cp:revision>205</cp:revision>
  <dcterms:created xsi:type="dcterms:W3CDTF">2019-08-26T07:42:21Z</dcterms:created>
  <dcterms:modified xsi:type="dcterms:W3CDTF">2024-03-10T02:51:33Z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0x0101003D509489B7604145AFAC549995809AC7</vt:lpwstr>
  </property>
</Properties>
</file>