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5" r:id="rId5"/>
    <p:sldId id="263" r:id="rId6"/>
    <p:sldId id="268" r:id="rId7"/>
    <p:sldId id="266" r:id="rId8"/>
    <p:sldId id="267" r:id="rId9"/>
    <p:sldId id="259" r:id="rId10"/>
    <p:sldId id="258"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4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3E2FEE-A8B3-4ED4-8E93-49440E6B4ADC}"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4704C-CC70-45D3-A89E-DAA178D590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17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E2FEE-A8B3-4ED4-8E93-49440E6B4ADC}"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4704C-CC70-45D3-A89E-DAA178D590F1}" type="slidenum">
              <a:rPr lang="en-US" smtClean="0"/>
              <a:t>‹#›</a:t>
            </a:fld>
            <a:endParaRPr lang="en-US"/>
          </a:p>
        </p:txBody>
      </p:sp>
    </p:spTree>
    <p:extLst>
      <p:ext uri="{BB962C8B-B14F-4D97-AF65-F5344CB8AC3E}">
        <p14:creationId xmlns:p14="http://schemas.microsoft.com/office/powerpoint/2010/main" val="346479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E2FEE-A8B3-4ED4-8E93-49440E6B4ADC}"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4704C-CC70-45D3-A89E-DAA178D590F1}" type="slidenum">
              <a:rPr lang="en-US" smtClean="0"/>
              <a:t>‹#›</a:t>
            </a:fld>
            <a:endParaRPr lang="en-US"/>
          </a:p>
        </p:txBody>
      </p:sp>
    </p:spTree>
    <p:extLst>
      <p:ext uri="{BB962C8B-B14F-4D97-AF65-F5344CB8AC3E}">
        <p14:creationId xmlns:p14="http://schemas.microsoft.com/office/powerpoint/2010/main" val="383264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E2FEE-A8B3-4ED4-8E93-49440E6B4ADC}"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4704C-CC70-45D3-A89E-DAA178D590F1}" type="slidenum">
              <a:rPr lang="en-US" smtClean="0"/>
              <a:t>‹#›</a:t>
            </a:fld>
            <a:endParaRPr lang="en-US"/>
          </a:p>
        </p:txBody>
      </p:sp>
    </p:spTree>
    <p:extLst>
      <p:ext uri="{BB962C8B-B14F-4D97-AF65-F5344CB8AC3E}">
        <p14:creationId xmlns:p14="http://schemas.microsoft.com/office/powerpoint/2010/main" val="242790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3E2FEE-A8B3-4ED4-8E93-49440E6B4ADC}"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4704C-CC70-45D3-A89E-DAA178D590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01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3E2FEE-A8B3-4ED4-8E93-49440E6B4ADC}"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4704C-CC70-45D3-A89E-DAA178D590F1}" type="slidenum">
              <a:rPr lang="en-US" smtClean="0"/>
              <a:t>‹#›</a:t>
            </a:fld>
            <a:endParaRPr lang="en-US"/>
          </a:p>
        </p:txBody>
      </p:sp>
    </p:spTree>
    <p:extLst>
      <p:ext uri="{BB962C8B-B14F-4D97-AF65-F5344CB8AC3E}">
        <p14:creationId xmlns:p14="http://schemas.microsoft.com/office/powerpoint/2010/main" val="228847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3E2FEE-A8B3-4ED4-8E93-49440E6B4ADC}" type="datetimeFigureOut">
              <a:rPr lang="en-US" smtClean="0"/>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94704C-CC70-45D3-A89E-DAA178D590F1}" type="slidenum">
              <a:rPr lang="en-US" smtClean="0"/>
              <a:t>‹#›</a:t>
            </a:fld>
            <a:endParaRPr lang="en-US"/>
          </a:p>
        </p:txBody>
      </p:sp>
    </p:spTree>
    <p:extLst>
      <p:ext uri="{BB962C8B-B14F-4D97-AF65-F5344CB8AC3E}">
        <p14:creationId xmlns:p14="http://schemas.microsoft.com/office/powerpoint/2010/main" val="524449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3E2FEE-A8B3-4ED4-8E93-49440E6B4ADC}" type="datetimeFigureOut">
              <a:rPr lang="en-US" smtClean="0"/>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94704C-CC70-45D3-A89E-DAA178D590F1}" type="slidenum">
              <a:rPr lang="en-US" smtClean="0"/>
              <a:t>‹#›</a:t>
            </a:fld>
            <a:endParaRPr lang="en-US"/>
          </a:p>
        </p:txBody>
      </p:sp>
    </p:spTree>
    <p:extLst>
      <p:ext uri="{BB962C8B-B14F-4D97-AF65-F5344CB8AC3E}">
        <p14:creationId xmlns:p14="http://schemas.microsoft.com/office/powerpoint/2010/main" val="17457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3E2FEE-A8B3-4ED4-8E93-49440E6B4ADC}" type="datetimeFigureOut">
              <a:rPr lang="en-US" smtClean="0"/>
              <a:t>4/20/2016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E94704C-CC70-45D3-A89E-DAA178D590F1}" type="slidenum">
              <a:rPr lang="en-US" smtClean="0"/>
              <a:t>‹#›</a:t>
            </a:fld>
            <a:endParaRPr lang="en-US"/>
          </a:p>
        </p:txBody>
      </p:sp>
    </p:spTree>
    <p:extLst>
      <p:ext uri="{BB962C8B-B14F-4D97-AF65-F5344CB8AC3E}">
        <p14:creationId xmlns:p14="http://schemas.microsoft.com/office/powerpoint/2010/main" val="71878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43E2FEE-A8B3-4ED4-8E93-49440E6B4ADC}" type="datetimeFigureOut">
              <a:rPr lang="en-US" smtClean="0"/>
              <a:t>4/20/2016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94704C-CC70-45D3-A89E-DAA178D590F1}" type="slidenum">
              <a:rPr lang="en-US" smtClean="0"/>
              <a:t>‹#›</a:t>
            </a:fld>
            <a:endParaRPr lang="en-US"/>
          </a:p>
        </p:txBody>
      </p:sp>
    </p:spTree>
    <p:extLst>
      <p:ext uri="{BB962C8B-B14F-4D97-AF65-F5344CB8AC3E}">
        <p14:creationId xmlns:p14="http://schemas.microsoft.com/office/powerpoint/2010/main" val="351603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E2FEE-A8B3-4ED4-8E93-49440E6B4ADC}"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4704C-CC70-45D3-A89E-DAA178D590F1}" type="slidenum">
              <a:rPr lang="en-US" smtClean="0"/>
              <a:t>‹#›</a:t>
            </a:fld>
            <a:endParaRPr lang="en-US"/>
          </a:p>
        </p:txBody>
      </p:sp>
    </p:spTree>
    <p:extLst>
      <p:ext uri="{BB962C8B-B14F-4D97-AF65-F5344CB8AC3E}">
        <p14:creationId xmlns:p14="http://schemas.microsoft.com/office/powerpoint/2010/main" val="239152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3E2FEE-A8B3-4ED4-8E93-49440E6B4ADC}" type="datetimeFigureOut">
              <a:rPr lang="en-US" smtClean="0"/>
              <a:t>4/20/2016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94704C-CC70-45D3-A89E-DAA178D590F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2817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siteground.com/tutorials/git/command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git-scm.com/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johndoe@examp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GIT</a:t>
            </a:r>
            <a:endParaRPr lang="en-US"/>
          </a:p>
        </p:txBody>
      </p:sp>
      <p:sp>
        <p:nvSpPr>
          <p:cNvPr id="3" name="Subtitle 2"/>
          <p:cNvSpPr>
            <a:spLocks noGrp="1"/>
          </p:cNvSpPr>
          <p:nvPr>
            <p:ph type="subTitle" idx="1"/>
          </p:nvPr>
        </p:nvSpPr>
        <p:spPr/>
        <p:txBody>
          <a:bodyPr/>
          <a:lstStyle/>
          <a:p>
            <a:r>
              <a:rPr lang="en-US" err="1" smtClean="0"/>
              <a:t>Nguyễn</a:t>
            </a:r>
            <a:r>
              <a:rPr lang="en-US" smtClean="0"/>
              <a:t> </a:t>
            </a:r>
            <a:r>
              <a:rPr lang="en-US" err="1" smtClean="0"/>
              <a:t>mạnh</a:t>
            </a:r>
            <a:r>
              <a:rPr lang="en-US" smtClean="0"/>
              <a:t> </a:t>
            </a:r>
            <a:r>
              <a:rPr lang="en-US" err="1" smtClean="0"/>
              <a:t>hùng</a:t>
            </a:r>
            <a:endParaRPr lang="en-US"/>
          </a:p>
        </p:txBody>
      </p:sp>
    </p:spTree>
    <p:extLst>
      <p:ext uri="{BB962C8B-B14F-4D97-AF65-F5344CB8AC3E}">
        <p14:creationId xmlns:p14="http://schemas.microsoft.com/office/powerpoint/2010/main" val="1120734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 up repo</a:t>
            </a:r>
            <a:endParaRPr lang="en-US"/>
          </a:p>
        </p:txBody>
      </p:sp>
      <p:sp>
        <p:nvSpPr>
          <p:cNvPr id="3" name="Content Placeholder 2"/>
          <p:cNvSpPr>
            <a:spLocks noGrp="1"/>
          </p:cNvSpPr>
          <p:nvPr>
            <p:ph idx="1"/>
          </p:nvPr>
        </p:nvSpPr>
        <p:spPr/>
        <p:txBody>
          <a:bodyPr/>
          <a:lstStyle/>
          <a:p>
            <a:r>
              <a:rPr lang="en-US" smtClean="0"/>
              <a:t>1. Getting a repo</a:t>
            </a:r>
          </a:p>
          <a:p>
            <a:r>
              <a:rPr lang="en-US" i="1">
                <a:solidFill>
                  <a:srgbClr val="999988"/>
                </a:solidFill>
                <a:latin typeface="Arial Unicode MS" panose="020B0604020202020204" pitchFamily="34" charset="-128"/>
                <a:ea typeface="Bitstream Vera Sans Mono"/>
              </a:rPr>
              <a:t>$ </a:t>
            </a:r>
            <a:r>
              <a:rPr lang="en-US" i="1" err="1">
                <a:solidFill>
                  <a:srgbClr val="999988"/>
                </a:solidFill>
                <a:latin typeface="Arial Unicode MS" panose="020B0604020202020204" pitchFamily="34" charset="-128"/>
                <a:ea typeface="Bitstream Vera Sans Mono"/>
              </a:rPr>
              <a:t>git</a:t>
            </a:r>
            <a:r>
              <a:rPr lang="en-US" i="1">
                <a:solidFill>
                  <a:srgbClr val="999988"/>
                </a:solidFill>
                <a:latin typeface="Arial Unicode MS" panose="020B0604020202020204" pitchFamily="34" charset="-128"/>
                <a:ea typeface="Bitstream Vera Sans Mono"/>
              </a:rPr>
              <a:t> clone [git://github.com/schacon/grit.git]</a:t>
            </a:r>
          </a:p>
          <a:p>
            <a:r>
              <a:rPr lang="en-US" sz="1800" smtClean="0">
                <a:latin typeface="Batang" panose="02030600000101010101" pitchFamily="18" charset="-127"/>
                <a:ea typeface="Batang" panose="02030600000101010101" pitchFamily="18" charset="-127"/>
                <a:cs typeface="Aharoni" panose="02010803020104030203" pitchFamily="2" charset="-79"/>
              </a:rPr>
              <a:t>Can use http(s) or </a:t>
            </a:r>
            <a:r>
              <a:rPr lang="en-US" sz="1800" err="1" smtClean="0">
                <a:latin typeface="Batang" panose="02030600000101010101" pitchFamily="18" charset="-127"/>
                <a:ea typeface="Batang" panose="02030600000101010101" pitchFamily="18" charset="-127"/>
                <a:cs typeface="Aharoni" panose="02010803020104030203" pitchFamily="2" charset="-79"/>
              </a:rPr>
              <a:t>ssh</a:t>
            </a:r>
            <a:r>
              <a:rPr lang="en-US" sz="1800" smtClean="0">
                <a:latin typeface="Batang" panose="02030600000101010101" pitchFamily="18" charset="-127"/>
                <a:ea typeface="Batang" panose="02030600000101010101" pitchFamily="18" charset="-127"/>
                <a:cs typeface="Aharoni" panose="02010803020104030203" pitchFamily="2" charset="-79"/>
              </a:rPr>
              <a:t> protocol</a:t>
            </a:r>
          </a:p>
          <a:p>
            <a:r>
              <a:rPr lang="en-US" sz="1800" smtClean="0">
                <a:latin typeface="Batang" panose="02030600000101010101" pitchFamily="18" charset="-127"/>
                <a:ea typeface="Batang" panose="02030600000101010101" pitchFamily="18" charset="-127"/>
                <a:cs typeface="Aharoni" panose="02010803020104030203" pitchFamily="2" charset="-79"/>
              </a:rPr>
              <a:t>2. Jump to your repo</a:t>
            </a:r>
          </a:p>
          <a:p>
            <a:r>
              <a:rPr lang="en-US" i="1">
                <a:solidFill>
                  <a:srgbClr val="999988"/>
                </a:solidFill>
                <a:latin typeface="Arial Unicode MS" panose="020B0604020202020204" pitchFamily="34" charset="-128"/>
                <a:ea typeface="Bitstream Vera Sans Mono"/>
              </a:rPr>
              <a:t>$ cd [repo name]</a:t>
            </a:r>
          </a:p>
          <a:p>
            <a:endParaRPr lang="en-US" sz="1800">
              <a:latin typeface="Batang" panose="02030600000101010101" pitchFamily="18" charset="-127"/>
              <a:ea typeface="Batang" panose="02030600000101010101" pitchFamily="18" charset="-127"/>
              <a:cs typeface="Aharoni" panose="02010803020104030203" pitchFamily="2" charset="-79"/>
            </a:endParaRPr>
          </a:p>
        </p:txBody>
      </p:sp>
    </p:spTree>
    <p:extLst>
      <p:ext uri="{BB962C8B-B14F-4D97-AF65-F5344CB8AC3E}">
        <p14:creationId xmlns:p14="http://schemas.microsoft.com/office/powerpoint/2010/main" val="2066336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Getting ready to code</a:t>
            </a:r>
            <a:endParaRPr lang="en-US"/>
          </a:p>
        </p:txBody>
      </p:sp>
      <p:sp>
        <p:nvSpPr>
          <p:cNvPr id="3" name="Content Placeholder 2"/>
          <p:cNvSpPr>
            <a:spLocks noGrp="1"/>
          </p:cNvSpPr>
          <p:nvPr>
            <p:ph idx="1"/>
          </p:nvPr>
        </p:nvSpPr>
        <p:spPr/>
        <p:txBody>
          <a:bodyPr/>
          <a:lstStyle/>
          <a:p>
            <a:r>
              <a:rPr lang="en-US" smtClean="0"/>
              <a:t>1. Create your branch </a:t>
            </a:r>
          </a:p>
          <a:p>
            <a:r>
              <a:rPr lang="en-US" i="1" smtClean="0">
                <a:solidFill>
                  <a:srgbClr val="999988"/>
                </a:solidFill>
                <a:latin typeface="Arial Unicode MS" panose="020B0604020202020204" pitchFamily="34" charset="-128"/>
                <a:ea typeface="Bitstream Vera Sans Mono"/>
              </a:rPr>
              <a:t>$ </a:t>
            </a:r>
            <a:r>
              <a:rPr lang="en-US" i="1" err="1">
                <a:solidFill>
                  <a:srgbClr val="999988"/>
                </a:solidFill>
                <a:latin typeface="Arial Unicode MS" panose="020B0604020202020204" pitchFamily="34" charset="-128"/>
                <a:ea typeface="Bitstream Vera Sans Mono"/>
              </a:rPr>
              <a:t>git</a:t>
            </a:r>
            <a:r>
              <a:rPr lang="en-US" i="1">
                <a:solidFill>
                  <a:srgbClr val="999988"/>
                </a:solidFill>
                <a:latin typeface="Arial Unicode MS" panose="020B0604020202020204" pitchFamily="34" charset="-128"/>
                <a:ea typeface="Bitstream Vera Sans Mono"/>
              </a:rPr>
              <a:t> </a:t>
            </a:r>
            <a:r>
              <a:rPr lang="en-US" i="1" smtClean="0">
                <a:solidFill>
                  <a:srgbClr val="999988"/>
                </a:solidFill>
                <a:latin typeface="Arial Unicode MS" panose="020B0604020202020204" pitchFamily="34" charset="-128"/>
                <a:ea typeface="Bitstream Vera Sans Mono"/>
              </a:rPr>
              <a:t>branch [branch]</a:t>
            </a:r>
          </a:p>
          <a:p>
            <a:endParaRPr lang="en-US" smtClean="0"/>
          </a:p>
          <a:p>
            <a:r>
              <a:rPr lang="en-US" smtClean="0"/>
              <a:t>2</a:t>
            </a:r>
            <a:r>
              <a:rPr lang="en-US"/>
              <a:t>.  </a:t>
            </a:r>
            <a:r>
              <a:rPr lang="en-US" smtClean="0"/>
              <a:t>Check </a:t>
            </a:r>
            <a:r>
              <a:rPr lang="en-US"/>
              <a:t>you’re on new branch</a:t>
            </a:r>
          </a:p>
          <a:p>
            <a:r>
              <a:rPr lang="en-US" i="1" smtClean="0">
                <a:solidFill>
                  <a:srgbClr val="999988"/>
                </a:solidFill>
                <a:latin typeface="Arial Unicode MS" panose="020B0604020202020204" pitchFamily="34" charset="-128"/>
              </a:rPr>
              <a:t>$ </a:t>
            </a:r>
            <a:r>
              <a:rPr lang="en-US" i="1" err="1" smtClean="0">
                <a:solidFill>
                  <a:srgbClr val="999988"/>
                </a:solidFill>
                <a:latin typeface="Arial Unicode MS" panose="020B0604020202020204" pitchFamily="34" charset="-128"/>
              </a:rPr>
              <a:t>git</a:t>
            </a:r>
            <a:r>
              <a:rPr lang="en-US" i="1" smtClean="0">
                <a:solidFill>
                  <a:srgbClr val="999988"/>
                </a:solidFill>
                <a:latin typeface="Arial Unicode MS" panose="020B0604020202020204" pitchFamily="34" charset="-128"/>
              </a:rPr>
              <a:t> status</a:t>
            </a:r>
          </a:p>
          <a:p>
            <a:endParaRPr lang="en-US" i="1">
              <a:solidFill>
                <a:srgbClr val="999988"/>
              </a:solidFill>
              <a:latin typeface="Arial Unicode MS" panose="020B0604020202020204" pitchFamily="34" charset="-128"/>
            </a:endParaRPr>
          </a:p>
          <a:p>
            <a:r>
              <a:rPr lang="en-US" smtClean="0"/>
              <a:t>3</a:t>
            </a:r>
            <a:r>
              <a:rPr lang="en-US"/>
              <a:t>. Create a corresponding remote branch </a:t>
            </a:r>
          </a:p>
          <a:p>
            <a:r>
              <a:rPr lang="en-US" i="1" smtClean="0">
                <a:solidFill>
                  <a:srgbClr val="999988"/>
                </a:solidFill>
                <a:latin typeface="Arial Unicode MS" panose="020B0604020202020204" pitchFamily="34" charset="-128"/>
                <a:ea typeface="Bitstream Vera Sans Mono"/>
              </a:rPr>
              <a:t>$ </a:t>
            </a:r>
            <a:r>
              <a:rPr lang="en-US" i="1" err="1" smtClean="0">
                <a:solidFill>
                  <a:srgbClr val="999988"/>
                </a:solidFill>
                <a:latin typeface="Arial Unicode MS" panose="020B0604020202020204" pitchFamily="34" charset="-128"/>
                <a:ea typeface="Bitstream Vera Sans Mono"/>
              </a:rPr>
              <a:t>git</a:t>
            </a:r>
            <a:r>
              <a:rPr lang="en-US" i="1" smtClean="0">
                <a:solidFill>
                  <a:srgbClr val="999988"/>
                </a:solidFill>
                <a:latin typeface="Arial Unicode MS" panose="020B0604020202020204" pitchFamily="34" charset="-128"/>
                <a:ea typeface="Bitstream Vera Sans Mono"/>
              </a:rPr>
              <a:t> push </a:t>
            </a:r>
            <a:r>
              <a:rPr lang="en-US" i="1">
                <a:solidFill>
                  <a:srgbClr val="999988"/>
                </a:solidFill>
                <a:latin typeface="Arial Unicode MS" panose="020B0604020202020204" pitchFamily="34" charset="-128"/>
                <a:ea typeface="Bitstream Vera Sans Mono"/>
              </a:rPr>
              <a:t>origin </a:t>
            </a:r>
            <a:r>
              <a:rPr lang="en-US" i="1" smtClean="0">
                <a:solidFill>
                  <a:srgbClr val="999988"/>
                </a:solidFill>
                <a:latin typeface="Arial Unicode MS" panose="020B0604020202020204" pitchFamily="34" charset="-128"/>
                <a:ea typeface="Bitstream Vera Sans Mono"/>
              </a:rPr>
              <a:t>[branch]</a:t>
            </a:r>
            <a:endParaRPr lang="en-US"/>
          </a:p>
        </p:txBody>
      </p:sp>
    </p:spTree>
    <p:extLst>
      <p:ext uri="{BB962C8B-B14F-4D97-AF65-F5344CB8AC3E}">
        <p14:creationId xmlns:p14="http://schemas.microsoft.com/office/powerpoint/2010/main" val="3387533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064525"/>
          </a:xfrm>
        </p:spPr>
        <p:txBody>
          <a:bodyPr/>
          <a:lstStyle/>
          <a:p>
            <a:r>
              <a:rPr lang="en-US" smtClean="0"/>
              <a:t>Start coding: </a:t>
            </a:r>
            <a:r>
              <a:rPr lang="en-US" sz="3200" b="1"/>
              <a:t>"commit small, commit often"</a:t>
            </a:r>
            <a:endParaRPr lang="en-US" sz="3200"/>
          </a:p>
        </p:txBody>
      </p:sp>
      <p:sp>
        <p:nvSpPr>
          <p:cNvPr id="3" name="Content Placeholder 2"/>
          <p:cNvSpPr>
            <a:spLocks noGrp="1"/>
          </p:cNvSpPr>
          <p:nvPr>
            <p:ph idx="1"/>
          </p:nvPr>
        </p:nvSpPr>
        <p:spPr>
          <a:xfrm>
            <a:off x="1097280" y="1064525"/>
            <a:ext cx="10585204" cy="5581935"/>
          </a:xfrm>
        </p:spPr>
        <p:txBody>
          <a:bodyPr>
            <a:normAutofit fontScale="40000" lnSpcReduction="20000"/>
          </a:bodyPr>
          <a:lstStyle/>
          <a:p>
            <a:pPr>
              <a:lnSpc>
                <a:spcPct val="110000"/>
              </a:lnSpc>
            </a:pPr>
            <a:r>
              <a:rPr lang="en-US" sz="3600"/>
              <a:t>1. Stage your changes</a:t>
            </a:r>
          </a:p>
          <a:p>
            <a:pPr fontAlgn="base">
              <a:lnSpc>
                <a:spcPct val="110000"/>
              </a:lnSpc>
            </a:pPr>
            <a:r>
              <a:rPr lang="en-US" sz="3300" i="1">
                <a:solidFill>
                  <a:srgbClr val="999988"/>
                </a:solidFill>
                <a:latin typeface="Arial Unicode MS" panose="020B0604020202020204" pitchFamily="34" charset="-128"/>
                <a:ea typeface="Bitstream Vera Sans Mono"/>
              </a:rPr>
              <a:t>$ </a:t>
            </a:r>
            <a:r>
              <a:rPr lang="en-US" sz="3300" i="1" err="1">
                <a:solidFill>
                  <a:srgbClr val="999988"/>
                </a:solidFill>
                <a:latin typeface="Arial Unicode MS" panose="020B0604020202020204" pitchFamily="34" charset="-128"/>
                <a:ea typeface="Bitstream Vera Sans Mono"/>
              </a:rPr>
              <a:t>git</a:t>
            </a:r>
            <a:r>
              <a:rPr lang="en-US" sz="3300" i="1">
                <a:solidFill>
                  <a:srgbClr val="999988"/>
                </a:solidFill>
                <a:latin typeface="Arial Unicode MS" panose="020B0604020202020204" pitchFamily="34" charset="-128"/>
                <a:ea typeface="Bitstream Vera Sans Mono"/>
              </a:rPr>
              <a:t> add -A </a:t>
            </a:r>
          </a:p>
          <a:p>
            <a:pPr>
              <a:lnSpc>
                <a:spcPct val="110000"/>
              </a:lnSpc>
            </a:pPr>
            <a:r>
              <a:rPr lang="en-US" sz="3600"/>
              <a:t>2.  </a:t>
            </a:r>
            <a:r>
              <a:rPr lang="en-US" sz="3600" err="1"/>
              <a:t>Unstage</a:t>
            </a:r>
            <a:r>
              <a:rPr lang="en-US" sz="3600"/>
              <a:t> your changes</a:t>
            </a:r>
          </a:p>
          <a:p>
            <a:pPr fontAlgn="base">
              <a:lnSpc>
                <a:spcPct val="110000"/>
              </a:lnSpc>
            </a:pPr>
            <a:r>
              <a:rPr lang="en-US" sz="3300" i="1">
                <a:solidFill>
                  <a:srgbClr val="999988"/>
                </a:solidFill>
                <a:latin typeface="Arial Unicode MS" panose="020B0604020202020204" pitchFamily="34" charset="-128"/>
                <a:ea typeface="Bitstream Vera Sans Mono"/>
              </a:rPr>
              <a:t>$ </a:t>
            </a:r>
            <a:r>
              <a:rPr lang="en-US" sz="3300" i="1" err="1">
                <a:solidFill>
                  <a:srgbClr val="999988"/>
                </a:solidFill>
                <a:latin typeface="Arial Unicode MS" panose="020B0604020202020204" pitchFamily="34" charset="-128"/>
                <a:ea typeface="Bitstream Vera Sans Mono"/>
              </a:rPr>
              <a:t>git</a:t>
            </a:r>
            <a:r>
              <a:rPr lang="en-US" sz="3300" i="1">
                <a:solidFill>
                  <a:srgbClr val="999988"/>
                </a:solidFill>
                <a:latin typeface="Arial Unicode MS" panose="020B0604020202020204" pitchFamily="34" charset="-128"/>
                <a:ea typeface="Bitstream Vera Sans Mono"/>
              </a:rPr>
              <a:t> reset</a:t>
            </a:r>
          </a:p>
          <a:p>
            <a:pPr>
              <a:lnSpc>
                <a:spcPct val="110000"/>
              </a:lnSpc>
            </a:pPr>
            <a:r>
              <a:rPr lang="en-US" sz="3600"/>
              <a:t>3. Create a corresponding remote branch </a:t>
            </a:r>
          </a:p>
          <a:p>
            <a:pPr lvl="0" fontAlgn="base">
              <a:lnSpc>
                <a:spcPct val="110000"/>
              </a:lnSpc>
            </a:pPr>
            <a:r>
              <a:rPr lang="en-US" sz="3300" i="1">
                <a:solidFill>
                  <a:srgbClr val="999988"/>
                </a:solidFill>
                <a:latin typeface="Arial Unicode MS" panose="020B0604020202020204" pitchFamily="34" charset="-128"/>
                <a:ea typeface="Bitstream Vera Sans Mono"/>
              </a:rPr>
              <a:t>$ </a:t>
            </a:r>
            <a:r>
              <a:rPr lang="en-US" sz="3300" i="1" err="1">
                <a:solidFill>
                  <a:srgbClr val="999988"/>
                </a:solidFill>
                <a:latin typeface="Arial Unicode MS" panose="020B0604020202020204" pitchFamily="34" charset="-128"/>
                <a:ea typeface="Bitstream Vera Sans Mono"/>
              </a:rPr>
              <a:t>git</a:t>
            </a:r>
            <a:r>
              <a:rPr lang="en-US" sz="3300" i="1">
                <a:solidFill>
                  <a:srgbClr val="999988"/>
                </a:solidFill>
                <a:latin typeface="Arial Unicode MS" panose="020B0604020202020204" pitchFamily="34" charset="-128"/>
                <a:ea typeface="Bitstream Vera Sans Mono"/>
              </a:rPr>
              <a:t> commit -m [“put some meaningful message about your changes, instead of just saying update" </a:t>
            </a:r>
            <a:r>
              <a:rPr lang="en-US" sz="3300" i="1" smtClean="0">
                <a:solidFill>
                  <a:srgbClr val="999988"/>
                </a:solidFill>
                <a:latin typeface="Arial Unicode MS" panose="020B0604020202020204" pitchFamily="34" charset="-128"/>
                <a:ea typeface="Bitstream Vera Sans Mono"/>
              </a:rPr>
              <a:t>]</a:t>
            </a:r>
            <a:endParaRPr lang="en-US" i="1">
              <a:solidFill>
                <a:srgbClr val="999988"/>
              </a:solidFill>
              <a:latin typeface="Arial Unicode MS" panose="020B0604020202020204" pitchFamily="34" charset="-128"/>
              <a:ea typeface="Bitstream Vera Sans Mono"/>
            </a:endParaRPr>
          </a:p>
          <a:p>
            <a:pPr lvl="0" fontAlgn="base">
              <a:lnSpc>
                <a:spcPct val="110000"/>
              </a:lnSpc>
            </a:pPr>
            <a:r>
              <a:rPr lang="en-US" sz="3600"/>
              <a:t>4. Push your code to remote branch</a:t>
            </a:r>
          </a:p>
          <a:p>
            <a:pPr fontAlgn="base">
              <a:lnSpc>
                <a:spcPct val="110000"/>
              </a:lnSpc>
            </a:pPr>
            <a:r>
              <a:rPr lang="en-US" sz="3300" i="1">
                <a:solidFill>
                  <a:srgbClr val="999988"/>
                </a:solidFill>
                <a:latin typeface="Arial Unicode MS" panose="020B0604020202020204" pitchFamily="34" charset="-128"/>
                <a:ea typeface="Bitstream Vera Sans Mono"/>
              </a:rPr>
              <a:t>$ </a:t>
            </a:r>
            <a:r>
              <a:rPr lang="en-US" sz="3300" i="1" err="1">
                <a:solidFill>
                  <a:srgbClr val="999988"/>
                </a:solidFill>
                <a:latin typeface="Arial Unicode MS" panose="020B0604020202020204" pitchFamily="34" charset="-128"/>
                <a:ea typeface="Bitstream Vera Sans Mono"/>
              </a:rPr>
              <a:t>git</a:t>
            </a:r>
            <a:r>
              <a:rPr lang="en-US" sz="3300" i="1">
                <a:solidFill>
                  <a:srgbClr val="999988"/>
                </a:solidFill>
                <a:latin typeface="Arial Unicode MS" panose="020B0604020202020204" pitchFamily="34" charset="-128"/>
                <a:ea typeface="Bitstream Vera Sans Mono"/>
              </a:rPr>
              <a:t> push origin </a:t>
            </a:r>
            <a:r>
              <a:rPr lang="en-US" sz="3300" i="1" smtClean="0">
                <a:solidFill>
                  <a:srgbClr val="999988"/>
                </a:solidFill>
                <a:latin typeface="Arial Unicode MS" panose="020B0604020202020204" pitchFamily="34" charset="-128"/>
                <a:ea typeface="Bitstream Vera Sans Mono"/>
              </a:rPr>
              <a:t>[branch]</a:t>
            </a:r>
            <a:endParaRPr lang="en-US" i="1" smtClean="0">
              <a:solidFill>
                <a:srgbClr val="999988"/>
              </a:solidFill>
              <a:latin typeface="Arial Unicode MS" panose="020B0604020202020204" pitchFamily="34" charset="-128"/>
              <a:ea typeface="Bitstream Vera Sans Mono"/>
            </a:endParaRPr>
          </a:p>
          <a:p>
            <a:pPr fontAlgn="base">
              <a:lnSpc>
                <a:spcPct val="110000"/>
              </a:lnSpc>
            </a:pPr>
            <a:r>
              <a:rPr lang="en-US" sz="3500"/>
              <a:t>5. Check conflicts</a:t>
            </a:r>
          </a:p>
          <a:p>
            <a:pPr lvl="0" fontAlgn="base">
              <a:lnSpc>
                <a:spcPct val="110000"/>
              </a:lnSpc>
            </a:pPr>
            <a:r>
              <a:rPr lang="en-US" sz="3200" i="1">
                <a:solidFill>
                  <a:srgbClr val="999988"/>
                </a:solidFill>
                <a:latin typeface="Arial Unicode MS" panose="020B0604020202020204" pitchFamily="34" charset="-128"/>
                <a:ea typeface="Bitstream Vera Sans Mono"/>
              </a:rPr>
              <a:t>$ </a:t>
            </a:r>
            <a:r>
              <a:rPr lang="en-US" sz="3200" i="1" err="1">
                <a:solidFill>
                  <a:srgbClr val="999988"/>
                </a:solidFill>
                <a:latin typeface="Arial Unicode MS" panose="020B0604020202020204" pitchFamily="34" charset="-128"/>
                <a:ea typeface="Bitstream Vera Sans Mono"/>
              </a:rPr>
              <a:t>git</a:t>
            </a:r>
            <a:r>
              <a:rPr lang="en-US" sz="3200" i="1">
                <a:solidFill>
                  <a:srgbClr val="999988"/>
                </a:solidFill>
                <a:latin typeface="Arial Unicode MS" panose="020B0604020202020204" pitchFamily="34" charset="-128"/>
                <a:ea typeface="Bitstream Vera Sans Mono"/>
              </a:rPr>
              <a:t> pull </a:t>
            </a:r>
            <a:r>
              <a:rPr lang="en-US" sz="3200" i="1" smtClean="0">
                <a:solidFill>
                  <a:srgbClr val="999988"/>
                </a:solidFill>
                <a:latin typeface="Arial Unicode MS" panose="020B0604020202020204" pitchFamily="34" charset="-128"/>
                <a:ea typeface="Bitstream Vera Sans Mono"/>
              </a:rPr>
              <a:t>origin/master</a:t>
            </a:r>
            <a:endParaRPr lang="en-US" smtClean="0">
              <a:solidFill>
                <a:schemeClr val="tx1"/>
              </a:solidFill>
              <a:latin typeface="Arial" panose="020B0604020202020204" pitchFamily="34" charset="0"/>
            </a:endParaRPr>
          </a:p>
          <a:p>
            <a:pPr lvl="0" fontAlgn="base">
              <a:lnSpc>
                <a:spcPct val="110000"/>
              </a:lnSpc>
            </a:pPr>
            <a:r>
              <a:rPr lang="en-US" sz="3400" i="1">
                <a:solidFill>
                  <a:srgbClr val="999988"/>
                </a:solidFill>
                <a:latin typeface="Arial Unicode MS" panose="020B0604020202020204" pitchFamily="34" charset="-128"/>
                <a:ea typeface="Bitstream Vera Sans Mono"/>
              </a:rPr>
              <a:t>$ </a:t>
            </a:r>
            <a:r>
              <a:rPr lang="en-US" sz="3400" i="1" err="1">
                <a:solidFill>
                  <a:srgbClr val="999988"/>
                </a:solidFill>
                <a:latin typeface="Arial Unicode MS" panose="020B0604020202020204" pitchFamily="34" charset="-128"/>
                <a:ea typeface="Bitstream Vera Sans Mono"/>
              </a:rPr>
              <a:t>git</a:t>
            </a:r>
            <a:r>
              <a:rPr lang="en-US" sz="3400" i="1">
                <a:solidFill>
                  <a:srgbClr val="999988"/>
                </a:solidFill>
                <a:latin typeface="Arial Unicode MS" panose="020B0604020202020204" pitchFamily="34" charset="-128"/>
                <a:ea typeface="Bitstream Vera Sans Mono"/>
              </a:rPr>
              <a:t> merge origin/master </a:t>
            </a:r>
            <a:endParaRPr lang="en-US" smtClean="0">
              <a:solidFill>
                <a:schemeClr val="tx1"/>
              </a:solidFill>
              <a:latin typeface="Arial" panose="020B0604020202020204" pitchFamily="34" charset="0"/>
            </a:endParaRPr>
          </a:p>
          <a:p>
            <a:pPr lvl="0" fontAlgn="base">
              <a:lnSpc>
                <a:spcPct val="110000"/>
              </a:lnSpc>
            </a:pPr>
            <a:r>
              <a:rPr lang="en-US" sz="3500"/>
              <a:t>6. Resolving </a:t>
            </a:r>
            <a:r>
              <a:rPr lang="en-US" sz="3500" err="1"/>
              <a:t>confict</a:t>
            </a:r>
            <a:endParaRPr lang="en-US" sz="3500"/>
          </a:p>
          <a:p>
            <a:pPr marL="0" indent="0" eaLnBrk="0" fontAlgn="base" hangingPunct="0">
              <a:lnSpc>
                <a:spcPct val="100000"/>
              </a:lnSpc>
              <a:spcBef>
                <a:spcPct val="0"/>
              </a:spcBef>
              <a:spcAft>
                <a:spcPct val="0"/>
              </a:spcAft>
              <a:buClrTx/>
              <a:buSzTx/>
              <a:buNone/>
            </a:pPr>
            <a:r>
              <a:rPr lang="en-US" sz="3300" i="1">
                <a:solidFill>
                  <a:srgbClr val="999988"/>
                </a:solidFill>
                <a:latin typeface="Arial Unicode MS" panose="020B0604020202020204" pitchFamily="34" charset="-128"/>
                <a:ea typeface="Bitstream Vera Sans Mono"/>
              </a:rPr>
              <a:t> </a:t>
            </a:r>
            <a:r>
              <a:rPr lang="en-US" sz="3300" i="1" smtClean="0">
                <a:solidFill>
                  <a:srgbClr val="999988"/>
                </a:solidFill>
                <a:latin typeface="Arial Unicode MS" panose="020B0604020202020204" pitchFamily="34" charset="-128"/>
                <a:ea typeface="Bitstream Vera Sans Mono"/>
              </a:rPr>
              <a:t> $ </a:t>
            </a:r>
            <a:r>
              <a:rPr lang="en-US" sz="3300" i="1" err="1">
                <a:solidFill>
                  <a:srgbClr val="999988"/>
                </a:solidFill>
                <a:latin typeface="Arial Unicode MS" panose="020B0604020202020204" pitchFamily="34" charset="-128"/>
                <a:ea typeface="Bitstream Vera Sans Mono"/>
              </a:rPr>
              <a:t>git</a:t>
            </a:r>
            <a:r>
              <a:rPr lang="en-US" sz="3300" i="1">
                <a:solidFill>
                  <a:srgbClr val="999988"/>
                </a:solidFill>
                <a:latin typeface="Arial Unicode MS" panose="020B0604020202020204" pitchFamily="34" charset="-128"/>
                <a:ea typeface="Bitstream Vera Sans Mono"/>
              </a:rPr>
              <a:t> </a:t>
            </a:r>
            <a:r>
              <a:rPr lang="en-US" sz="3300" i="1" err="1">
                <a:solidFill>
                  <a:srgbClr val="999988"/>
                </a:solidFill>
                <a:latin typeface="Arial Unicode MS" panose="020B0604020202020204" pitchFamily="34" charset="-128"/>
                <a:ea typeface="Bitstream Vera Sans Mono"/>
              </a:rPr>
              <a:t>mergetool</a:t>
            </a:r>
            <a:r>
              <a:rPr lang="en-US" sz="3300" i="1">
                <a:solidFill>
                  <a:srgbClr val="999988"/>
                </a:solidFill>
                <a:latin typeface="Arial Unicode MS" panose="020B0604020202020204" pitchFamily="34" charset="-128"/>
                <a:ea typeface="Bitstream Vera Sans Mono"/>
              </a:rPr>
              <a:t> </a:t>
            </a:r>
          </a:p>
          <a:p>
            <a:pPr marL="0" indent="0" eaLnBrk="0" fontAlgn="base" hangingPunct="0">
              <a:lnSpc>
                <a:spcPct val="100000"/>
              </a:lnSpc>
              <a:spcBef>
                <a:spcPct val="0"/>
              </a:spcBef>
              <a:spcAft>
                <a:spcPct val="0"/>
              </a:spcAft>
              <a:buClrTx/>
              <a:buSzTx/>
              <a:buNone/>
            </a:pPr>
            <a:endParaRPr lang="en-US" sz="3200" smtClean="0">
              <a:solidFill>
                <a:schemeClr val="tx1"/>
              </a:solidFill>
            </a:endParaRPr>
          </a:p>
          <a:p>
            <a:pPr marL="0" indent="0" eaLnBrk="0" fontAlgn="base" hangingPunct="0">
              <a:lnSpc>
                <a:spcPct val="100000"/>
              </a:lnSpc>
              <a:spcBef>
                <a:spcPct val="0"/>
              </a:spcBef>
              <a:spcAft>
                <a:spcPct val="0"/>
              </a:spcAft>
              <a:buClrTx/>
              <a:buSzTx/>
              <a:buNone/>
            </a:pPr>
            <a:r>
              <a:rPr lang="en-US" sz="3200" smtClean="0">
                <a:solidFill>
                  <a:schemeClr val="tx1"/>
                </a:solidFill>
                <a:latin typeface="Arial" panose="020B0604020202020204" pitchFamily="34" charset="0"/>
              </a:rPr>
              <a:t>  7. Re-push your code</a:t>
            </a:r>
          </a:p>
          <a:p>
            <a:pPr fontAlgn="base">
              <a:lnSpc>
                <a:spcPct val="110000"/>
              </a:lnSpc>
            </a:pPr>
            <a:r>
              <a:rPr lang="en-US" sz="3200" smtClean="0">
                <a:solidFill>
                  <a:schemeClr val="tx1"/>
                </a:solidFill>
                <a:latin typeface="Arial" panose="020B0604020202020204" pitchFamily="34" charset="0"/>
              </a:rPr>
              <a:t>   </a:t>
            </a:r>
            <a:r>
              <a:rPr lang="en-US" sz="3400" i="1">
                <a:solidFill>
                  <a:srgbClr val="999988"/>
                </a:solidFill>
                <a:latin typeface="Arial Unicode MS" panose="020B0604020202020204" pitchFamily="34" charset="-128"/>
                <a:ea typeface="Bitstream Vera Sans Mono"/>
              </a:rPr>
              <a:t>Do step 1-3-4 </a:t>
            </a:r>
            <a:endParaRPr lang="en-US" smtClean="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a:solidFill>
                <a:schemeClr val="tx1"/>
              </a:solidFill>
              <a:latin typeface="Arial" panose="020B0604020202020204" pitchFamily="34" charset="0"/>
            </a:endParaRPr>
          </a:p>
        </p:txBody>
      </p:sp>
    </p:spTree>
    <p:extLst>
      <p:ext uri="{BB962C8B-B14F-4D97-AF65-F5344CB8AC3E}">
        <p14:creationId xmlns:p14="http://schemas.microsoft.com/office/powerpoint/2010/main" val="747820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commands</a:t>
            </a:r>
            <a:endParaRPr lang="en-US"/>
          </a:p>
        </p:txBody>
      </p:sp>
      <p:sp>
        <p:nvSpPr>
          <p:cNvPr id="3" name="Content Placeholder 2"/>
          <p:cNvSpPr>
            <a:spLocks noGrp="1"/>
          </p:cNvSpPr>
          <p:nvPr>
            <p:ph idx="1"/>
          </p:nvPr>
        </p:nvSpPr>
        <p:spPr/>
        <p:txBody>
          <a:bodyPr>
            <a:normAutofit/>
          </a:bodyPr>
          <a:lstStyle/>
          <a:p>
            <a:r>
              <a:rPr lang="en-US" smtClean="0"/>
              <a:t>$</a:t>
            </a:r>
            <a:r>
              <a:rPr lang="en-US" err="1" smtClean="0"/>
              <a:t>git</a:t>
            </a:r>
            <a:r>
              <a:rPr lang="en-US" smtClean="0"/>
              <a:t> branch -a</a:t>
            </a:r>
          </a:p>
          <a:p>
            <a:r>
              <a:rPr lang="en-US" smtClean="0">
                <a:sym typeface="Wingdings" panose="05000000000000000000" pitchFamily="2" charset="2"/>
              </a:rPr>
              <a:t> to see all </a:t>
            </a:r>
            <a:r>
              <a:rPr lang="en-US" err="1" smtClean="0">
                <a:sym typeface="Wingdings" panose="05000000000000000000" pitchFamily="2" charset="2"/>
              </a:rPr>
              <a:t>branchs</a:t>
            </a:r>
            <a:endParaRPr lang="en-US" smtClean="0">
              <a:sym typeface="Wingdings" panose="05000000000000000000" pitchFamily="2" charset="2"/>
            </a:endParaRPr>
          </a:p>
          <a:p>
            <a:r>
              <a:rPr lang="en-US" smtClean="0">
                <a:sym typeface="Wingdings" panose="05000000000000000000" pitchFamily="2" charset="2"/>
              </a:rPr>
              <a:t>$</a:t>
            </a:r>
            <a:r>
              <a:rPr lang="en-US" err="1" smtClean="0">
                <a:sym typeface="Wingdings" panose="05000000000000000000" pitchFamily="2" charset="2"/>
              </a:rPr>
              <a:t>git</a:t>
            </a:r>
            <a:r>
              <a:rPr lang="en-US" smtClean="0">
                <a:sym typeface="Wingdings" panose="05000000000000000000" pitchFamily="2" charset="2"/>
              </a:rPr>
              <a:t> branch –D [branch]</a:t>
            </a:r>
          </a:p>
          <a:p>
            <a:r>
              <a:rPr lang="en-US" smtClean="0">
                <a:sym typeface="Wingdings" panose="05000000000000000000" pitchFamily="2" charset="2"/>
              </a:rPr>
              <a:t> delete [branch] local</a:t>
            </a:r>
          </a:p>
          <a:p>
            <a:r>
              <a:rPr lang="en-US" smtClean="0"/>
              <a:t>$</a:t>
            </a:r>
            <a:r>
              <a:rPr lang="en-US" err="1" smtClean="0"/>
              <a:t>git</a:t>
            </a:r>
            <a:r>
              <a:rPr lang="en-US" smtClean="0"/>
              <a:t> status</a:t>
            </a:r>
          </a:p>
          <a:p>
            <a:r>
              <a:rPr lang="en-US" smtClean="0"/>
              <a:t>$</a:t>
            </a:r>
            <a:r>
              <a:rPr lang="en-US" err="1" smtClean="0"/>
              <a:t>git</a:t>
            </a:r>
            <a:r>
              <a:rPr lang="en-US" smtClean="0"/>
              <a:t> log</a:t>
            </a:r>
          </a:p>
          <a:p>
            <a:r>
              <a:rPr lang="en-US" smtClean="0"/>
              <a:t>References:</a:t>
            </a:r>
          </a:p>
          <a:p>
            <a:r>
              <a:rPr lang="en-US">
                <a:hlinkClick r:id="rId2"/>
              </a:rPr>
              <a:t>http://</a:t>
            </a:r>
            <a:r>
              <a:rPr lang="en-US" smtClean="0">
                <a:hlinkClick r:id="rId2"/>
              </a:rPr>
              <a:t>www.siteground.com/tutorials/git/commands.htm</a:t>
            </a:r>
            <a:endParaRPr lang="en-US" smtClean="0"/>
          </a:p>
          <a:p>
            <a:r>
              <a:rPr lang="en-US" u="sng">
                <a:solidFill>
                  <a:schemeClr val="accent1">
                    <a:lumMod val="75000"/>
                  </a:schemeClr>
                </a:solidFill>
              </a:rPr>
              <a:t>https://git-scm.com/book/vi/v1/</a:t>
            </a:r>
          </a:p>
        </p:txBody>
      </p:sp>
    </p:spTree>
    <p:extLst>
      <p:ext uri="{BB962C8B-B14F-4D97-AF65-F5344CB8AC3E}">
        <p14:creationId xmlns:p14="http://schemas.microsoft.com/office/powerpoint/2010/main" val="1730781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a:t>
            </a:r>
            <a:endParaRPr lang="en-US"/>
          </a:p>
        </p:txBody>
      </p:sp>
      <p:sp>
        <p:nvSpPr>
          <p:cNvPr id="3" name="Content Placeholder 2"/>
          <p:cNvSpPr>
            <a:spLocks noGrp="1"/>
          </p:cNvSpPr>
          <p:nvPr>
            <p:ph idx="1"/>
          </p:nvPr>
        </p:nvSpPr>
        <p:spPr/>
        <p:txBody>
          <a:bodyPr>
            <a:normAutofit/>
          </a:bodyPr>
          <a:lstStyle/>
          <a:p>
            <a:r>
              <a:rPr lang="vi-VN" sz="2400" smtClean="0">
                <a:latin typeface="Times New Roman" pitchFamily="18" charset="0"/>
                <a:cs typeface="Times New Roman" pitchFamily="18" charset="0"/>
              </a:rPr>
              <a:t>Git </a:t>
            </a:r>
            <a:r>
              <a:rPr lang="vi-VN" sz="2400">
                <a:latin typeface="Times New Roman" pitchFamily="18" charset="0"/>
                <a:cs typeface="Times New Roman" pitchFamily="18" charset="0"/>
              </a:rPr>
              <a:t>là một hệ thống </a:t>
            </a:r>
            <a:r>
              <a:rPr lang="vi-VN" sz="2400" b="1" i="1">
                <a:latin typeface="Times New Roman" pitchFamily="18" charset="0"/>
                <a:cs typeface="Times New Roman" pitchFamily="18" charset="0"/>
              </a:rPr>
              <a:t>VCS (Version Control System)</a:t>
            </a:r>
            <a:r>
              <a:rPr lang="vi-VN" sz="2400">
                <a:latin typeface="Times New Roman" pitchFamily="18" charset="0"/>
                <a:cs typeface="Times New Roman" pitchFamily="18" charset="0"/>
              </a:rPr>
              <a:t> dùng để quản lý và kiểm tra các phiên bản mã nguồn khác nhau trong quá trình phát triển mã </a:t>
            </a:r>
            <a:r>
              <a:rPr lang="vi-VN" sz="2400" smtClean="0">
                <a:latin typeface="Times New Roman" pitchFamily="18" charset="0"/>
                <a:cs typeface="Times New Roman" pitchFamily="18" charset="0"/>
              </a:rPr>
              <a:t>nguồn.</a:t>
            </a:r>
            <a:endParaRPr lang="en-US" sz="240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584" y="2664403"/>
            <a:ext cx="4886325"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497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WHEN</a:t>
            </a:r>
            <a:endParaRPr lang="en-US"/>
          </a:p>
        </p:txBody>
      </p:sp>
      <p:sp>
        <p:nvSpPr>
          <p:cNvPr id="3" name="Content Placeholder 2"/>
          <p:cNvSpPr>
            <a:spLocks noGrp="1"/>
          </p:cNvSpPr>
          <p:nvPr>
            <p:ph idx="1"/>
          </p:nvPr>
        </p:nvSpPr>
        <p:spPr/>
        <p:txBody>
          <a:bodyPr>
            <a:normAutofit/>
          </a:bodyPr>
          <a:lstStyle/>
          <a:p>
            <a:r>
              <a:rPr lang="vi-VN" sz="2400" smtClean="0">
                <a:latin typeface="+mj-lt"/>
              </a:rPr>
              <a:t>GIT </a:t>
            </a:r>
            <a:r>
              <a:rPr lang="vi-VN" sz="2400">
                <a:latin typeface="+mj-lt"/>
              </a:rPr>
              <a:t>sẽ giúp </a:t>
            </a:r>
            <a:r>
              <a:rPr lang="vi-VN" sz="2400" smtClean="0">
                <a:latin typeface="+mj-lt"/>
              </a:rPr>
              <a:t>ta </a:t>
            </a:r>
            <a:r>
              <a:rPr lang="vi-VN" sz="2400">
                <a:latin typeface="+mj-lt"/>
              </a:rPr>
              <a:t>lưu lại các phiên bản của những lần thay đổi vào mã nguồn và có thể dễ dàng khôi phục lại dễ dàng mà không cần copy lại mã nguồn rồi cất vào đâu </a:t>
            </a:r>
            <a:r>
              <a:rPr lang="vi-VN" sz="2400" smtClean="0">
                <a:latin typeface="+mj-lt"/>
              </a:rPr>
              <a:t>đó.</a:t>
            </a:r>
          </a:p>
          <a:p>
            <a:endParaRPr lang="vi-VN" sz="2400" smtClean="0">
              <a:latin typeface="+mj-lt"/>
            </a:endParaRPr>
          </a:p>
          <a:p>
            <a:r>
              <a:rPr lang="vi-VN" sz="2400">
                <a:latin typeface="+mj-lt"/>
              </a:rPr>
              <a:t>M</a:t>
            </a:r>
            <a:r>
              <a:rPr lang="vi-VN" sz="2400" smtClean="0">
                <a:latin typeface="+mj-lt"/>
              </a:rPr>
              <a:t>ột </a:t>
            </a:r>
            <a:r>
              <a:rPr lang="vi-VN" sz="2400">
                <a:latin typeface="+mj-lt"/>
              </a:rPr>
              <a:t>người khác có thể xem các thay đổi của </a:t>
            </a:r>
            <a:r>
              <a:rPr lang="vi-VN" sz="2400" smtClean="0">
                <a:latin typeface="+mj-lt"/>
              </a:rPr>
              <a:t>ta </a:t>
            </a:r>
            <a:r>
              <a:rPr lang="vi-VN" sz="2400">
                <a:latin typeface="+mj-lt"/>
              </a:rPr>
              <a:t>ở từng phiên bản,  họ cũng có thể đối chiếu các thay đổi của </a:t>
            </a:r>
            <a:r>
              <a:rPr lang="vi-VN" sz="2400" smtClean="0">
                <a:latin typeface="+mj-lt"/>
              </a:rPr>
              <a:t>ta </a:t>
            </a:r>
            <a:r>
              <a:rPr lang="vi-VN" sz="2400">
                <a:latin typeface="+mj-lt"/>
              </a:rPr>
              <a:t>rồi gộp phiên bản của </a:t>
            </a:r>
            <a:r>
              <a:rPr lang="vi-VN" sz="2400" smtClean="0">
                <a:latin typeface="+mj-lt"/>
              </a:rPr>
              <a:t>ta </a:t>
            </a:r>
            <a:r>
              <a:rPr lang="vi-VN" sz="2400">
                <a:latin typeface="+mj-lt"/>
              </a:rPr>
              <a:t>vào phiên bản của họ. Cuối cùng là tất cả có thể đưa các thay đổi vào mã nguồn của mình lên một kho chứa mã nguồn.</a:t>
            </a:r>
            <a:endParaRPr lang="en-US" sz="2400">
              <a:latin typeface="+mj-lt"/>
              <a:cs typeface="Times New Roman" pitchFamily="18" charset="0"/>
            </a:endParaRPr>
          </a:p>
        </p:txBody>
      </p:sp>
    </p:spTree>
    <p:extLst>
      <p:ext uri="{BB962C8B-B14F-4D97-AF65-F5344CB8AC3E}">
        <p14:creationId xmlns:p14="http://schemas.microsoft.com/office/powerpoint/2010/main" val="2518206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a:t>
            </a:r>
            <a:endParaRPr lang="en-US"/>
          </a:p>
        </p:txBody>
      </p:sp>
      <p:sp>
        <p:nvSpPr>
          <p:cNvPr id="3" name="Content Placeholder 2"/>
          <p:cNvSpPr>
            <a:spLocks noGrp="1"/>
          </p:cNvSpPr>
          <p:nvPr>
            <p:ph idx="1"/>
          </p:nvPr>
        </p:nvSpPr>
        <p:spPr/>
        <p:txBody>
          <a:bodyPr>
            <a:normAutofit/>
          </a:bodyPr>
          <a:lstStyle/>
          <a:p>
            <a:r>
              <a:rPr lang="vi-VN" sz="2400">
                <a:latin typeface="+mj-lt"/>
              </a:rPr>
              <a:t>Git dễ sử dụng, an toàn và nhanh chóng.</a:t>
            </a:r>
          </a:p>
          <a:p>
            <a:endParaRPr lang="vi-VN" sz="2400" smtClean="0">
              <a:latin typeface="+mj-lt"/>
            </a:endParaRPr>
          </a:p>
          <a:p>
            <a:r>
              <a:rPr lang="vi-VN" sz="2400" smtClean="0">
                <a:latin typeface="+mj-lt"/>
              </a:rPr>
              <a:t>Có </a:t>
            </a:r>
            <a:r>
              <a:rPr lang="vi-VN" sz="2400">
                <a:latin typeface="+mj-lt"/>
              </a:rPr>
              <a:t>thể giúp quy trình làm việc code theo nhóm đơn giản hơn rất nhiều bằng việc kết hợp các phân nhánh (branch).</a:t>
            </a:r>
          </a:p>
          <a:p>
            <a:endParaRPr lang="vi-VN" sz="2400" smtClean="0">
              <a:latin typeface="+mj-lt"/>
            </a:endParaRPr>
          </a:p>
          <a:p>
            <a:r>
              <a:rPr lang="vi-VN" sz="2400" smtClean="0">
                <a:latin typeface="+mj-lt"/>
              </a:rPr>
              <a:t>Có </a:t>
            </a:r>
            <a:r>
              <a:rPr lang="vi-VN" sz="2400">
                <a:latin typeface="+mj-lt"/>
              </a:rPr>
              <a:t>thể làm việc ở bất cứ đâu vì chỉ cần clone mã nguồn từ kho chứa hoặc clone một phiên bản thay đổi nào đó từ kho chứa, hoặc một nhánh nào đó từ </a:t>
            </a:r>
            <a:r>
              <a:rPr lang="vi-VN" sz="2400" smtClean="0">
                <a:latin typeface="+mj-lt"/>
              </a:rPr>
              <a:t>kho </a:t>
            </a:r>
            <a:r>
              <a:rPr lang="vi-VN" sz="2400">
                <a:latin typeface="+mj-lt"/>
              </a:rPr>
              <a:t>chứa</a:t>
            </a:r>
            <a:r>
              <a:rPr lang="vi-VN" sz="2400" smtClean="0">
                <a:latin typeface="+mj-lt"/>
              </a:rPr>
              <a:t>.</a:t>
            </a:r>
          </a:p>
          <a:p>
            <a:endParaRPr lang="en-US" sz="2400">
              <a:latin typeface="+mj-lt"/>
              <a:cs typeface="Times New Roman" pitchFamily="18" charset="0"/>
            </a:endParaRPr>
          </a:p>
        </p:txBody>
      </p:sp>
    </p:spTree>
    <p:extLst>
      <p:ext uri="{BB962C8B-B14F-4D97-AF65-F5344CB8AC3E}">
        <p14:creationId xmlns:p14="http://schemas.microsoft.com/office/powerpoint/2010/main" val="3274098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WHERE</a:t>
            </a:r>
            <a:endParaRPr lang="en-US"/>
          </a:p>
        </p:txBody>
      </p:sp>
      <p:sp>
        <p:nvSpPr>
          <p:cNvPr id="3" name="Content Placeholder 2"/>
          <p:cNvSpPr>
            <a:spLocks noGrp="1"/>
          </p:cNvSpPr>
          <p:nvPr>
            <p:ph idx="1"/>
          </p:nvPr>
        </p:nvSpPr>
        <p:spPr/>
        <p:txBody>
          <a:bodyPr>
            <a:normAutofit/>
          </a:bodyPr>
          <a:lstStyle/>
          <a:p>
            <a:r>
              <a:rPr lang="en-US" sz="2400" smtClean="0">
                <a:latin typeface="Times New Roman" pitchFamily="18" charset="0"/>
                <a:cs typeface="Times New Roman" pitchFamily="18" charset="0"/>
              </a:rPr>
              <a:t>Download </a:t>
            </a:r>
            <a:r>
              <a:rPr lang="en-US" sz="2400" err="1" smtClean="0">
                <a:latin typeface="Times New Roman" pitchFamily="18" charset="0"/>
                <a:cs typeface="Times New Roman" pitchFamily="18" charset="0"/>
              </a:rPr>
              <a:t>git</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hlinkClick r:id="rId2"/>
              </a:rPr>
              <a:t>http</a:t>
            </a:r>
            <a:r>
              <a:rPr lang="en-US" sz="2400">
                <a:latin typeface="Times New Roman" pitchFamily="18" charset="0"/>
                <a:cs typeface="Times New Roman" pitchFamily="18" charset="0"/>
                <a:hlinkClick r:id="rId2"/>
              </a:rPr>
              <a:t>://git-scm.com/downloads</a:t>
            </a: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2678828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a:t>
            </a:r>
            <a:endParaRPr lang="en-US"/>
          </a:p>
        </p:txBody>
      </p:sp>
      <p:sp>
        <p:nvSpPr>
          <p:cNvPr id="3" name="Content Placeholder 2"/>
          <p:cNvSpPr>
            <a:spLocks noGrp="1"/>
          </p:cNvSpPr>
          <p:nvPr>
            <p:ph idx="1"/>
          </p:nvPr>
        </p:nvSpPr>
        <p:spPr/>
        <p:txBody>
          <a:bodyPr>
            <a:normAutofit/>
          </a:bodyPr>
          <a:lstStyle/>
          <a:p>
            <a:r>
              <a:rPr lang="en-US" sz="2400" smtClean="0">
                <a:latin typeface="Times New Roman" pitchFamily="18" charset="0"/>
                <a:cs typeface="Times New Roman" pitchFamily="18" charset="0"/>
              </a:rPr>
              <a:t>Programmer</a:t>
            </a: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73420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a:t>
            </a:r>
            <a:endParaRPr lang="en-US"/>
          </a:p>
        </p:txBody>
      </p:sp>
      <p:sp>
        <p:nvSpPr>
          <p:cNvPr id="3" name="Content Placeholder 2"/>
          <p:cNvSpPr>
            <a:spLocks noGrp="1"/>
          </p:cNvSpPr>
          <p:nvPr>
            <p:ph idx="1"/>
          </p:nvPr>
        </p:nvSpPr>
        <p:spPr/>
        <p:txBody>
          <a:bodyPr>
            <a:normAutofit/>
          </a:bodyPr>
          <a:lstStyle/>
          <a:p>
            <a:r>
              <a:rPr lang="en-US" sz="2400" smtClean="0">
                <a:latin typeface="Times New Roman" pitchFamily="18" charset="0"/>
                <a:cs typeface="Times New Roman" pitchFamily="18" charset="0"/>
              </a:rPr>
              <a:t>Create .</a:t>
            </a:r>
            <a:r>
              <a:rPr lang="en-US" sz="2400" err="1" smtClean="0">
                <a:latin typeface="Times New Roman" pitchFamily="18" charset="0"/>
                <a:cs typeface="Times New Roman" pitchFamily="18" charset="0"/>
              </a:rPr>
              <a:t>shh</a:t>
            </a:r>
            <a:r>
              <a:rPr lang="en-US" sz="2400" smtClean="0">
                <a:latin typeface="Times New Roman" pitchFamily="18" charset="0"/>
                <a:cs typeface="Times New Roman" pitchFamily="18" charset="0"/>
              </a:rPr>
              <a:t> in local computer</a:t>
            </a:r>
          </a:p>
          <a:p>
            <a:r>
              <a:rPr lang="en-US" sz="2400" err="1">
                <a:latin typeface="Times New Roman" pitchFamily="18" charset="0"/>
                <a:cs typeface="Times New Roman" pitchFamily="18" charset="0"/>
              </a:rPr>
              <a:t>Khởi</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động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Git</a:t>
            </a:r>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Bash</a:t>
            </a: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r>
              <a:rPr lang="en-US" sz="1800" i="1">
                <a:latin typeface="Batang"/>
                <a:ea typeface="Batang"/>
                <a:cs typeface="Times New Roman" pitchFamily="18" charset="0"/>
              </a:rPr>
              <a:t>cd ~/.</a:t>
            </a:r>
            <a:r>
              <a:rPr lang="en-US" sz="1800" i="1" err="1">
                <a:latin typeface="Batang"/>
                <a:ea typeface="Batang"/>
                <a:cs typeface="Times New Roman" pitchFamily="18" charset="0"/>
              </a:rPr>
              <a:t>ssh</a:t>
            </a: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r>
              <a:rPr lang="en-US" sz="1800" i="1" err="1">
                <a:latin typeface="Batang"/>
                <a:cs typeface="Times New Roman" pitchFamily="18" charset="0"/>
              </a:rPr>
              <a:t>ssh-keygen</a:t>
            </a:r>
            <a:r>
              <a:rPr lang="en-US" sz="1800" i="1">
                <a:latin typeface="Batang"/>
                <a:cs typeface="Times New Roman" pitchFamily="18" charset="0"/>
              </a:rPr>
              <a:t> -t </a:t>
            </a:r>
            <a:r>
              <a:rPr lang="en-US" sz="1800" i="1" err="1">
                <a:latin typeface="Batang"/>
                <a:cs typeface="Times New Roman" pitchFamily="18" charset="0"/>
              </a:rPr>
              <a:t>rsa</a:t>
            </a:r>
            <a:r>
              <a:rPr lang="en-US" sz="1800" i="1">
                <a:latin typeface="Batang"/>
                <a:cs typeface="Times New Roman" pitchFamily="18" charset="0"/>
              </a:rPr>
              <a:t> -C </a:t>
            </a:r>
            <a:r>
              <a:rPr lang="en-US" sz="1800" i="1" smtClean="0">
                <a:latin typeface="Batang"/>
                <a:cs typeface="Times New Roman" pitchFamily="18" charset="0"/>
              </a:rPr>
              <a:t>“email”</a:t>
            </a:r>
            <a:r>
              <a:rPr lang="en-US" sz="24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email </a:t>
            </a:r>
            <a:r>
              <a:rPr lang="en-US" sz="2400" err="1">
                <a:latin typeface="Times New Roman" pitchFamily="18" charset="0"/>
                <a:cs typeface="Times New Roman" pitchFamily="18" charset="0"/>
              </a:rPr>
              <a:t>đăng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nhập</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vào</a:t>
            </a:r>
            <a:r>
              <a:rPr lang="en-US" sz="2400">
                <a:latin typeface="Times New Roman" pitchFamily="18" charset="0"/>
                <a:cs typeface="Times New Roman" pitchFamily="18" charset="0"/>
              </a:rPr>
              <a:t> </a:t>
            </a:r>
            <a:r>
              <a:rPr lang="en-US" sz="2400" err="1" smtClean="0">
                <a:latin typeface="Times New Roman" pitchFamily="18" charset="0"/>
                <a:cs typeface="Times New Roman" pitchFamily="18" charset="0"/>
              </a:rPr>
              <a:t>github</a:t>
            </a:r>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a:t>
            </a:r>
            <a:r>
              <a:rPr lang="en-US" sz="2400" u="sng" err="1">
                <a:latin typeface="Times New Roman" pitchFamily="18" charset="0"/>
                <a:cs typeface="Times New Roman" pitchFamily="18" charset="0"/>
              </a:rPr>
              <a:t>ví</a:t>
            </a:r>
            <a:r>
              <a:rPr lang="en-US" sz="2400" u="sng">
                <a:latin typeface="Times New Roman" pitchFamily="18" charset="0"/>
                <a:cs typeface="Times New Roman" pitchFamily="18" charset="0"/>
              </a:rPr>
              <a:t> </a:t>
            </a:r>
            <a:r>
              <a:rPr lang="en-US" sz="2400" u="sng" err="1">
                <a:latin typeface="Times New Roman" pitchFamily="18" charset="0"/>
                <a:cs typeface="Times New Roman" pitchFamily="18" charset="0"/>
              </a:rPr>
              <a:t>dụ</a:t>
            </a:r>
            <a:r>
              <a:rPr lang="en-US" sz="2400">
                <a:latin typeface="Times New Roman" pitchFamily="18" charset="0"/>
                <a:cs typeface="Times New Roman" pitchFamily="18" charset="0"/>
              </a:rPr>
              <a:t>: nguyenmanhhung2611@gmail.com)" (</a:t>
            </a:r>
            <a:r>
              <a:rPr lang="en-US" sz="2400" err="1">
                <a:latin typeface="Times New Roman" pitchFamily="18" charset="0"/>
                <a:cs typeface="Times New Roman" pitchFamily="18" charset="0"/>
              </a:rPr>
              <a:t>Bỏ</a:t>
            </a:r>
            <a:r>
              <a:rPr lang="en-US" sz="2400">
                <a:latin typeface="Times New Roman" pitchFamily="18" charset="0"/>
                <a:cs typeface="Times New Roman" pitchFamily="18" charset="0"/>
              </a:rPr>
              <a:t> qua </a:t>
            </a:r>
            <a:r>
              <a:rPr lang="en-US" sz="2400" err="1">
                <a:latin typeface="Times New Roman" pitchFamily="18" charset="0"/>
                <a:cs typeface="Times New Roman" pitchFamily="18" charset="0"/>
              </a:rPr>
              <a:t>phần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đặt</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tên</a:t>
            </a:r>
            <a:r>
              <a:rPr lang="en-US" sz="2400">
                <a:latin typeface="Times New Roman" pitchFamily="18" charset="0"/>
                <a:cs typeface="Times New Roman" pitchFamily="18" charset="0"/>
              </a:rPr>
              <a:t>)</a:t>
            </a:r>
            <a:br>
              <a:rPr lang="en-US" sz="2400">
                <a:latin typeface="Times New Roman" pitchFamily="18" charset="0"/>
                <a:cs typeface="Times New Roman" pitchFamily="18" charset="0"/>
              </a:rPr>
            </a:br>
            <a:r>
              <a:rPr lang="en-US" sz="2400" err="1">
                <a:latin typeface="Times New Roman" pitchFamily="18" charset="0"/>
                <a:cs typeface="Times New Roman" pitchFamily="18" charset="0"/>
              </a:rPr>
              <a:t>Mở</a:t>
            </a:r>
            <a:r>
              <a:rPr lang="en-US" sz="2400">
                <a:latin typeface="Times New Roman" pitchFamily="18" charset="0"/>
                <a:cs typeface="Times New Roman" pitchFamily="18" charset="0"/>
              </a:rPr>
              <a:t> file .pub </a:t>
            </a:r>
            <a:r>
              <a:rPr lang="en-US" sz="2400" err="1">
                <a:latin typeface="Times New Roman" pitchFamily="18" charset="0"/>
                <a:cs typeface="Times New Roman" pitchFamily="18" charset="0"/>
              </a:rPr>
              <a:t>trong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thư</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mục</a:t>
            </a:r>
            <a:r>
              <a:rPr lang="en-US" sz="2400">
                <a:latin typeface="Times New Roman" pitchFamily="18" charset="0"/>
                <a:cs typeface="Times New Roman" pitchFamily="18" charset="0"/>
              </a:rPr>
              <a:t> "c:\user\&lt;tên&gt;\.shh" copy </a:t>
            </a:r>
            <a:r>
              <a:rPr lang="en-US" sz="2400" err="1">
                <a:latin typeface="Times New Roman" pitchFamily="18" charset="0"/>
                <a:cs typeface="Times New Roman" pitchFamily="18" charset="0"/>
              </a:rPr>
              <a:t>nội</a:t>
            </a:r>
            <a:r>
              <a:rPr lang="en-US" sz="2400">
                <a:latin typeface="Times New Roman" pitchFamily="18" charset="0"/>
                <a:cs typeface="Times New Roman" pitchFamily="18" charset="0"/>
              </a:rPr>
              <a:t> dung </a:t>
            </a:r>
            <a:r>
              <a:rPr lang="en-US" sz="2400" err="1">
                <a:latin typeface="Times New Roman" pitchFamily="18" charset="0"/>
                <a:cs typeface="Times New Roman" pitchFamily="18" charset="0"/>
              </a:rPr>
              <a:t>vào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trong</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github</a:t>
            </a:r>
            <a:r>
              <a:rPr lang="en-US" sz="2400">
                <a:latin typeface="Times New Roman" pitchFamily="18" charset="0"/>
                <a:cs typeface="Times New Roman" pitchFamily="18" charset="0"/>
              </a:rPr>
              <a:t> account </a:t>
            </a:r>
            <a:r>
              <a:rPr lang="en-US" sz="2400" err="1">
                <a:latin typeface="Times New Roman" pitchFamily="18" charset="0"/>
                <a:cs typeface="Times New Roman" pitchFamily="18" charset="0"/>
              </a:rPr>
              <a:t>cuả</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mình</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trên</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máy</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chủ</a:t>
            </a:r>
            <a:r>
              <a:rPr lang="en-US" sz="2400">
                <a:latin typeface="Times New Roman" pitchFamily="18" charset="0"/>
                <a:cs typeface="Times New Roman" pitchFamily="18" charset="0"/>
              </a:rPr>
              <a:t>: https://github.com/settings/shh (</a:t>
            </a:r>
            <a:r>
              <a:rPr lang="en-US" sz="2400" err="1">
                <a:latin typeface="Times New Roman" pitchFamily="18" charset="0"/>
                <a:cs typeface="Times New Roman" pitchFamily="18" charset="0"/>
              </a:rPr>
              <a:t>vào</a:t>
            </a:r>
            <a:r>
              <a:rPr lang="en-US" sz="2400">
                <a:latin typeface="Times New Roman" pitchFamily="18" charset="0"/>
                <a:cs typeface="Times New Roman" pitchFamily="18" charset="0"/>
              </a:rPr>
              <a:t> Add SHH key)</a:t>
            </a:r>
          </a:p>
        </p:txBody>
      </p:sp>
    </p:spTree>
    <p:extLst>
      <p:ext uri="{BB962C8B-B14F-4D97-AF65-F5344CB8AC3E}">
        <p14:creationId xmlns:p14="http://schemas.microsoft.com/office/powerpoint/2010/main" val="1064816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4" name="Picture 3"/>
          <p:cNvPicPr/>
          <p:nvPr/>
        </p:nvPicPr>
        <p:blipFill>
          <a:blip r:embed="rId2"/>
          <a:srcRect/>
          <a:stretch>
            <a:fillRect/>
          </a:stretch>
        </p:blipFill>
        <p:spPr bwMode="auto">
          <a:xfrm>
            <a:off x="1400146" y="463261"/>
            <a:ext cx="9150090" cy="2903394"/>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400146" y="3851562"/>
            <a:ext cx="9150090" cy="1130357"/>
          </a:xfrm>
          <a:prstGeom prst="rect">
            <a:avLst/>
          </a:prstGeom>
          <a:noFill/>
          <a:ln w="9525">
            <a:noFill/>
            <a:miter lim="800000"/>
            <a:headEnd/>
            <a:tailEnd/>
          </a:ln>
        </p:spPr>
      </p:pic>
    </p:spTree>
    <p:extLst>
      <p:ext uri="{BB962C8B-B14F-4D97-AF65-F5344CB8AC3E}">
        <p14:creationId xmlns:p14="http://schemas.microsoft.com/office/powerpoint/2010/main" val="808353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Git</a:t>
            </a:r>
            <a:r>
              <a:rPr lang="en-US" smtClean="0"/>
              <a:t> </a:t>
            </a:r>
            <a:r>
              <a:rPr lang="en-US" err="1" smtClean="0"/>
              <a:t>config</a:t>
            </a:r>
            <a:endParaRPr lang="en-US"/>
          </a:p>
        </p:txBody>
      </p:sp>
      <p:sp>
        <p:nvSpPr>
          <p:cNvPr id="3" name="Content Placeholder 2"/>
          <p:cNvSpPr>
            <a:spLocks noGrp="1"/>
          </p:cNvSpPr>
          <p:nvPr>
            <p:ph idx="1"/>
          </p:nvPr>
        </p:nvSpPr>
        <p:spPr/>
        <p:txBody>
          <a:bodyPr/>
          <a:lstStyle/>
          <a:p>
            <a:r>
              <a:rPr lang="en-US" smtClean="0"/>
              <a:t>1. </a:t>
            </a:r>
            <a:r>
              <a:rPr lang="en-US" err="1" smtClean="0"/>
              <a:t>Config</a:t>
            </a:r>
            <a:r>
              <a:rPr lang="en-US" smtClean="0"/>
              <a:t> your name</a:t>
            </a:r>
          </a:p>
          <a:p>
            <a:r>
              <a:rPr lang="en-US" sz="1800" smtClean="0">
                <a:latin typeface="Batang" panose="02030600000101010101" pitchFamily="18" charset="-127"/>
                <a:ea typeface="Batang" panose="02030600000101010101" pitchFamily="18" charset="-127"/>
                <a:cs typeface="Aharoni" panose="02010803020104030203" pitchFamily="2" charset="-79"/>
              </a:rPr>
              <a:t>$ </a:t>
            </a:r>
            <a:r>
              <a:rPr lang="en-US" sz="1800" i="1" err="1">
                <a:latin typeface="Batang" panose="02030600000101010101" pitchFamily="18" charset="-127"/>
                <a:ea typeface="Batang" panose="02030600000101010101" pitchFamily="18" charset="-127"/>
                <a:cs typeface="Aharoni" panose="02010803020104030203" pitchFamily="2" charset="-79"/>
              </a:rPr>
              <a:t>git</a:t>
            </a:r>
            <a:r>
              <a:rPr lang="en-US" sz="1800" i="1">
                <a:latin typeface="Batang" panose="02030600000101010101" pitchFamily="18" charset="-127"/>
                <a:ea typeface="Batang" panose="02030600000101010101" pitchFamily="18" charset="-127"/>
                <a:cs typeface="Aharoni" panose="02010803020104030203" pitchFamily="2" charset="-79"/>
              </a:rPr>
              <a:t> </a:t>
            </a:r>
            <a:r>
              <a:rPr lang="en-US" sz="1800" i="1" err="1">
                <a:latin typeface="Batang" panose="02030600000101010101" pitchFamily="18" charset="-127"/>
                <a:ea typeface="Batang" panose="02030600000101010101" pitchFamily="18" charset="-127"/>
                <a:cs typeface="Aharoni" panose="02010803020104030203" pitchFamily="2" charset="-79"/>
              </a:rPr>
              <a:t>config</a:t>
            </a:r>
            <a:r>
              <a:rPr lang="en-US" sz="1800" i="1">
                <a:latin typeface="Batang" panose="02030600000101010101" pitchFamily="18" charset="-127"/>
                <a:ea typeface="Batang" panose="02030600000101010101" pitchFamily="18" charset="-127"/>
                <a:cs typeface="Aharoni" panose="02010803020104030203" pitchFamily="2" charset="-79"/>
              </a:rPr>
              <a:t> --global user.name </a:t>
            </a:r>
            <a:r>
              <a:rPr lang="en-US" sz="1800" i="1" smtClean="0">
                <a:latin typeface="Batang" panose="02030600000101010101" pitchFamily="18" charset="-127"/>
                <a:ea typeface="Batang" panose="02030600000101010101" pitchFamily="18" charset="-127"/>
                <a:cs typeface="Aharoni" panose="02010803020104030203" pitchFamily="2" charset="-79"/>
              </a:rPr>
              <a:t>[</a:t>
            </a:r>
            <a:r>
              <a:rPr lang="en-US" sz="1800" smtClean="0">
                <a:latin typeface="Batang" panose="02030600000101010101" pitchFamily="18" charset="-127"/>
                <a:ea typeface="Batang" panose="02030600000101010101" pitchFamily="18" charset="-127"/>
                <a:cs typeface="Aharoni" panose="02010803020104030203" pitchFamily="2" charset="-79"/>
              </a:rPr>
              <a:t>"</a:t>
            </a:r>
            <a:r>
              <a:rPr lang="en-US" sz="1800">
                <a:latin typeface="Batang" panose="02030600000101010101" pitchFamily="18" charset="-127"/>
                <a:ea typeface="Batang" panose="02030600000101010101" pitchFamily="18" charset="-127"/>
                <a:cs typeface="Aharoni" panose="02010803020104030203" pitchFamily="2" charset="-79"/>
              </a:rPr>
              <a:t>John </a:t>
            </a:r>
            <a:r>
              <a:rPr lang="en-US" sz="1800" smtClean="0">
                <a:latin typeface="Batang" panose="02030600000101010101" pitchFamily="18" charset="-127"/>
                <a:ea typeface="Batang" panose="02030600000101010101" pitchFamily="18" charset="-127"/>
                <a:cs typeface="Aharoni" panose="02010803020104030203" pitchFamily="2" charset="-79"/>
              </a:rPr>
              <a:t>Doe“] </a:t>
            </a:r>
          </a:p>
          <a:p>
            <a:endParaRPr lang="en-US" sz="1800" smtClean="0">
              <a:latin typeface="Batang" panose="02030600000101010101" pitchFamily="18" charset="-127"/>
              <a:ea typeface="Batang" panose="02030600000101010101" pitchFamily="18" charset="-127"/>
              <a:cs typeface="Aharoni" panose="02010803020104030203" pitchFamily="2" charset="-79"/>
            </a:endParaRPr>
          </a:p>
          <a:p>
            <a:r>
              <a:rPr lang="en-US" smtClean="0"/>
              <a:t>2. </a:t>
            </a:r>
            <a:r>
              <a:rPr lang="en-US" err="1"/>
              <a:t>Config</a:t>
            </a:r>
            <a:r>
              <a:rPr lang="en-US"/>
              <a:t> your </a:t>
            </a:r>
            <a:r>
              <a:rPr lang="en-US" smtClean="0"/>
              <a:t>email</a:t>
            </a:r>
          </a:p>
          <a:p>
            <a:r>
              <a:rPr lang="en-US" sz="1800" i="1" smtClean="0">
                <a:latin typeface="Batang" panose="02030600000101010101" pitchFamily="18" charset="-127"/>
                <a:ea typeface="Batang" panose="02030600000101010101" pitchFamily="18" charset="-127"/>
                <a:cs typeface="Aharoni" panose="02010803020104030203" pitchFamily="2" charset="-79"/>
              </a:rPr>
              <a:t>$ </a:t>
            </a:r>
            <a:r>
              <a:rPr lang="en-US" sz="1800" i="1" err="1">
                <a:latin typeface="Batang" panose="02030600000101010101" pitchFamily="18" charset="-127"/>
                <a:ea typeface="Batang" panose="02030600000101010101" pitchFamily="18" charset="-127"/>
                <a:cs typeface="Aharoni" panose="02010803020104030203" pitchFamily="2" charset="-79"/>
              </a:rPr>
              <a:t>git</a:t>
            </a:r>
            <a:r>
              <a:rPr lang="en-US" sz="1800" i="1">
                <a:latin typeface="Batang" panose="02030600000101010101" pitchFamily="18" charset="-127"/>
                <a:ea typeface="Batang" panose="02030600000101010101" pitchFamily="18" charset="-127"/>
                <a:cs typeface="Aharoni" panose="02010803020104030203" pitchFamily="2" charset="-79"/>
              </a:rPr>
              <a:t> </a:t>
            </a:r>
            <a:r>
              <a:rPr lang="en-US" sz="1800" i="1" err="1">
                <a:latin typeface="Batang" panose="02030600000101010101" pitchFamily="18" charset="-127"/>
                <a:ea typeface="Batang" panose="02030600000101010101" pitchFamily="18" charset="-127"/>
                <a:cs typeface="Aharoni" panose="02010803020104030203" pitchFamily="2" charset="-79"/>
              </a:rPr>
              <a:t>config</a:t>
            </a:r>
            <a:r>
              <a:rPr lang="en-US" sz="1800" i="1">
                <a:latin typeface="Batang" panose="02030600000101010101" pitchFamily="18" charset="-127"/>
                <a:ea typeface="Batang" panose="02030600000101010101" pitchFamily="18" charset="-127"/>
                <a:cs typeface="Aharoni" panose="02010803020104030203" pitchFamily="2" charset="-79"/>
              </a:rPr>
              <a:t> --global </a:t>
            </a:r>
            <a:r>
              <a:rPr lang="en-US" sz="1800" i="1" err="1">
                <a:latin typeface="Batang" panose="02030600000101010101" pitchFamily="18" charset="-127"/>
                <a:ea typeface="Batang" panose="02030600000101010101" pitchFamily="18" charset="-127"/>
                <a:cs typeface="Aharoni" panose="02010803020104030203" pitchFamily="2" charset="-79"/>
              </a:rPr>
              <a:t>user.email</a:t>
            </a:r>
            <a:r>
              <a:rPr lang="en-US" sz="1800" i="1">
                <a:latin typeface="Batang" panose="02030600000101010101" pitchFamily="18" charset="-127"/>
                <a:ea typeface="Batang" panose="02030600000101010101" pitchFamily="18" charset="-127"/>
                <a:cs typeface="Aharoni" panose="02010803020104030203" pitchFamily="2" charset="-79"/>
              </a:rPr>
              <a:t> </a:t>
            </a:r>
            <a:r>
              <a:rPr lang="en-US" sz="1800" i="1" smtClean="0">
                <a:latin typeface="Batang" panose="02030600000101010101" pitchFamily="18" charset="-127"/>
                <a:ea typeface="Batang" panose="02030600000101010101" pitchFamily="18" charset="-127"/>
                <a:cs typeface="Aharoni" panose="02010803020104030203" pitchFamily="2" charset="-79"/>
              </a:rPr>
              <a:t>[</a:t>
            </a:r>
            <a:r>
              <a:rPr lang="en-US" sz="1800" i="1" smtClean="0">
                <a:latin typeface="Batang" panose="02030600000101010101" pitchFamily="18" charset="-127"/>
                <a:ea typeface="Batang" panose="02030600000101010101" pitchFamily="18" charset="-127"/>
                <a:cs typeface="Aharoni" panose="02010803020104030203" pitchFamily="2" charset="-79"/>
                <a:hlinkClick r:id="rId2"/>
              </a:rPr>
              <a:t>johndoe@example.com</a:t>
            </a:r>
            <a:r>
              <a:rPr lang="en-US" sz="1800" i="1" smtClean="0">
                <a:latin typeface="Batang" panose="02030600000101010101" pitchFamily="18" charset="-127"/>
                <a:ea typeface="Batang" panose="02030600000101010101" pitchFamily="18" charset="-127"/>
                <a:cs typeface="Aharoni" panose="02010803020104030203" pitchFamily="2" charset="-79"/>
              </a:rPr>
              <a:t>]</a:t>
            </a:r>
          </a:p>
          <a:p>
            <a:endParaRPr lang="en-US" sz="1800" i="1">
              <a:latin typeface="Batang" panose="02030600000101010101" pitchFamily="18" charset="-127"/>
              <a:ea typeface="Batang" panose="02030600000101010101" pitchFamily="18" charset="-127"/>
              <a:cs typeface="Aharoni" panose="02010803020104030203" pitchFamily="2" charset="-79"/>
            </a:endParaRPr>
          </a:p>
          <a:p>
            <a:r>
              <a:rPr lang="en-US" smtClean="0"/>
              <a:t>3. Check your </a:t>
            </a:r>
            <a:r>
              <a:rPr lang="en-US" err="1" smtClean="0"/>
              <a:t>config</a:t>
            </a:r>
            <a:endParaRPr lang="en-US" smtClean="0"/>
          </a:p>
          <a:p>
            <a:r>
              <a:rPr lang="en-US" sz="1800" i="1">
                <a:latin typeface="Batang" panose="02030600000101010101" pitchFamily="18" charset="-127"/>
                <a:ea typeface="Batang" panose="02030600000101010101" pitchFamily="18" charset="-127"/>
                <a:cs typeface="Aharoni" panose="02010803020104030203" pitchFamily="2" charset="-79"/>
              </a:rPr>
              <a:t>$ </a:t>
            </a:r>
            <a:r>
              <a:rPr lang="en-US" sz="1800" i="1" err="1">
                <a:latin typeface="Batang" panose="02030600000101010101" pitchFamily="18" charset="-127"/>
                <a:ea typeface="Batang" panose="02030600000101010101" pitchFamily="18" charset="-127"/>
                <a:cs typeface="Aharoni" panose="02010803020104030203" pitchFamily="2" charset="-79"/>
              </a:rPr>
              <a:t>git</a:t>
            </a:r>
            <a:r>
              <a:rPr lang="en-US" sz="1800" i="1">
                <a:latin typeface="Batang" panose="02030600000101010101" pitchFamily="18" charset="-127"/>
                <a:ea typeface="Batang" panose="02030600000101010101" pitchFamily="18" charset="-127"/>
                <a:cs typeface="Aharoni" panose="02010803020104030203" pitchFamily="2" charset="-79"/>
              </a:rPr>
              <a:t> </a:t>
            </a:r>
            <a:r>
              <a:rPr lang="en-US" sz="1800" i="1" err="1">
                <a:latin typeface="Batang" panose="02030600000101010101" pitchFamily="18" charset="-127"/>
                <a:ea typeface="Batang" panose="02030600000101010101" pitchFamily="18" charset="-127"/>
                <a:cs typeface="Aharoni" panose="02010803020104030203" pitchFamily="2" charset="-79"/>
              </a:rPr>
              <a:t>config</a:t>
            </a:r>
            <a:r>
              <a:rPr lang="en-US" sz="1800" i="1">
                <a:latin typeface="Batang" panose="02030600000101010101" pitchFamily="18" charset="-127"/>
                <a:ea typeface="Batang" panose="02030600000101010101" pitchFamily="18" charset="-127"/>
                <a:cs typeface="Aharoni" panose="02010803020104030203" pitchFamily="2" charset="-79"/>
              </a:rPr>
              <a:t> --list</a:t>
            </a:r>
          </a:p>
        </p:txBody>
      </p:sp>
      <p:pic>
        <p:nvPicPr>
          <p:cNvPr id="4" name="Picture 3"/>
          <p:cNvPicPr/>
          <p:nvPr/>
        </p:nvPicPr>
        <p:blipFill>
          <a:blip r:embed="rId3"/>
          <a:srcRect/>
          <a:stretch>
            <a:fillRect/>
          </a:stretch>
        </p:blipFill>
        <p:spPr bwMode="auto">
          <a:xfrm>
            <a:off x="6068292" y="4546453"/>
            <a:ext cx="4876800" cy="771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76105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239</TotalTime>
  <Words>448</Words>
  <Application>Microsoft Office PowerPoint</Application>
  <PresentationFormat>Custom</PresentationFormat>
  <Paragraphs>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GIT</vt:lpstr>
      <vt:lpstr>WHAT</vt:lpstr>
      <vt:lpstr>WHEN</vt:lpstr>
      <vt:lpstr>WHY</vt:lpstr>
      <vt:lpstr>WHERE</vt:lpstr>
      <vt:lpstr>WHO</vt:lpstr>
      <vt:lpstr>HOW</vt:lpstr>
      <vt:lpstr>PowerPoint Presentation</vt:lpstr>
      <vt:lpstr>Git config</vt:lpstr>
      <vt:lpstr>Set up repo</vt:lpstr>
      <vt:lpstr>Getting ready to code</vt:lpstr>
      <vt:lpstr>Start coding: "commit small, commit often"</vt:lpstr>
      <vt:lpstr>Other commands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basic</dc:title>
  <dc:creator>BLACK SWAN</dc:creator>
  <cp:lastModifiedBy>Hùng Nguyễn Mạnh</cp:lastModifiedBy>
  <cp:revision>61</cp:revision>
  <dcterms:created xsi:type="dcterms:W3CDTF">2013-08-23T02:37:43Z</dcterms:created>
  <dcterms:modified xsi:type="dcterms:W3CDTF">2016-04-20T14:41:06Z</dcterms:modified>
</cp:coreProperties>
</file>