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9"/>
  </p:notesMasterIdLst>
  <p:sldIdLst>
    <p:sldId id="256" r:id="rId2"/>
    <p:sldId id="257" r:id="rId3"/>
    <p:sldId id="273" r:id="rId4"/>
    <p:sldId id="297" r:id="rId5"/>
    <p:sldId id="260" r:id="rId6"/>
    <p:sldId id="298" r:id="rId7"/>
    <p:sldId id="290" r:id="rId8"/>
    <p:sldId id="262" r:id="rId9"/>
    <p:sldId id="263" r:id="rId10"/>
    <p:sldId id="265" r:id="rId11"/>
    <p:sldId id="300" r:id="rId12"/>
    <p:sldId id="295" r:id="rId13"/>
    <p:sldId id="293" r:id="rId14"/>
    <p:sldId id="264" r:id="rId15"/>
    <p:sldId id="301" r:id="rId16"/>
    <p:sldId id="302" r:id="rId17"/>
    <p:sldId id="266" r:id="rId18"/>
    <p:sldId id="296" r:id="rId19"/>
    <p:sldId id="267" r:id="rId20"/>
    <p:sldId id="292" r:id="rId21"/>
    <p:sldId id="274" r:id="rId22"/>
    <p:sldId id="275" r:id="rId23"/>
    <p:sldId id="277" r:id="rId24"/>
    <p:sldId id="294" r:id="rId25"/>
    <p:sldId id="303" r:id="rId26"/>
    <p:sldId id="286" r:id="rId27"/>
    <p:sldId id="279" r:id="rId28"/>
    <p:sldId id="280" r:id="rId29"/>
    <p:sldId id="281" r:id="rId30"/>
    <p:sldId id="282" r:id="rId31"/>
    <p:sldId id="283" r:id="rId32"/>
    <p:sldId id="284" r:id="rId33"/>
    <p:sldId id="268" r:id="rId34"/>
    <p:sldId id="271" r:id="rId35"/>
    <p:sldId id="305" r:id="rId36"/>
    <p:sldId id="306" r:id="rId37"/>
    <p:sldId id="304"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2" autoAdjust="0"/>
    <p:restoredTop sz="82497" autoAdjust="0"/>
  </p:normalViewPr>
  <p:slideViewPr>
    <p:cSldViewPr snapToGrid="0">
      <p:cViewPr varScale="1">
        <p:scale>
          <a:sx n="73" d="100"/>
          <a:sy n="73" d="100"/>
        </p:scale>
        <p:origin x="78" y="4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07DCE9-1495-4976-AB7E-D6E1F75C286B}" type="doc">
      <dgm:prSet loTypeId="urn:microsoft.com/office/officeart/2005/8/layout/process1" loCatId="process" qsTypeId="urn:microsoft.com/office/officeart/2005/8/quickstyle/simple1" qsCatId="simple" csTypeId="urn:microsoft.com/office/officeart/2005/8/colors/accent1_2" csCatId="accent1" phldr="1"/>
      <dgm:spPr/>
    </dgm:pt>
    <dgm:pt modelId="{009D1C3C-C1FC-492A-8C7F-589D11636AB4}">
      <dgm:prSet phldrT="[Text]"/>
      <dgm:spPr/>
      <dgm:t>
        <a:bodyPr/>
        <a:lstStyle/>
        <a:p>
          <a:r>
            <a:rPr lang="en-US" dirty="0"/>
            <a:t>Sensors</a:t>
          </a:r>
        </a:p>
      </dgm:t>
    </dgm:pt>
    <dgm:pt modelId="{C7B7FF89-5219-438D-9863-23831F80953E}" type="parTrans" cxnId="{B2699C9E-443C-455B-BDD7-C07AD38C7AA1}">
      <dgm:prSet/>
      <dgm:spPr/>
      <dgm:t>
        <a:bodyPr/>
        <a:lstStyle/>
        <a:p>
          <a:endParaRPr lang="en-US"/>
        </a:p>
      </dgm:t>
    </dgm:pt>
    <dgm:pt modelId="{602EBC1A-A099-49D7-AF02-6687D57CC854}" type="sibTrans" cxnId="{B2699C9E-443C-455B-BDD7-C07AD38C7AA1}">
      <dgm:prSet/>
      <dgm:spPr/>
      <dgm:t>
        <a:bodyPr/>
        <a:lstStyle/>
        <a:p>
          <a:endParaRPr lang="en-US"/>
        </a:p>
      </dgm:t>
    </dgm:pt>
    <dgm:pt modelId="{083AB3C2-CA58-4A1A-A206-3BF0EA58A61D}">
      <dgm:prSet phldrT="[Text]"/>
      <dgm:spPr/>
      <dgm:t>
        <a:bodyPr/>
        <a:lstStyle/>
        <a:p>
          <a:r>
            <a:rPr lang="en-US" dirty="0"/>
            <a:t>MCU</a:t>
          </a:r>
        </a:p>
      </dgm:t>
    </dgm:pt>
    <dgm:pt modelId="{86687B57-3976-4A38-BAF6-A0000D24A069}" type="parTrans" cxnId="{6D61817A-ABAF-4D0F-9CB0-FABEDD506AAA}">
      <dgm:prSet/>
      <dgm:spPr/>
      <dgm:t>
        <a:bodyPr/>
        <a:lstStyle/>
        <a:p>
          <a:endParaRPr lang="en-US"/>
        </a:p>
      </dgm:t>
    </dgm:pt>
    <dgm:pt modelId="{4D20B6E3-A2F9-4F51-A02C-B0A9CE8442D8}" type="sibTrans" cxnId="{6D61817A-ABAF-4D0F-9CB0-FABEDD506AAA}">
      <dgm:prSet/>
      <dgm:spPr/>
      <dgm:t>
        <a:bodyPr/>
        <a:lstStyle/>
        <a:p>
          <a:endParaRPr lang="en-US"/>
        </a:p>
      </dgm:t>
    </dgm:pt>
    <dgm:pt modelId="{C3F59760-EE64-4760-AE3C-981E1CBDB3D3}">
      <dgm:prSet phldrT="[Text]"/>
      <dgm:spPr/>
      <dgm:t>
        <a:bodyPr/>
        <a:lstStyle/>
        <a:p>
          <a:r>
            <a:rPr lang="en-US" dirty="0"/>
            <a:t>UART to USB converter</a:t>
          </a:r>
        </a:p>
      </dgm:t>
    </dgm:pt>
    <dgm:pt modelId="{322C2C8B-3B11-46A4-ADD1-174628604C06}" type="parTrans" cxnId="{0942C7A8-CF38-4931-B3B3-E85673E9ACF5}">
      <dgm:prSet/>
      <dgm:spPr/>
      <dgm:t>
        <a:bodyPr/>
        <a:lstStyle/>
        <a:p>
          <a:endParaRPr lang="en-US"/>
        </a:p>
      </dgm:t>
    </dgm:pt>
    <dgm:pt modelId="{CF501F5E-F2D2-4F19-B7B7-6B26F18E6D36}" type="sibTrans" cxnId="{0942C7A8-CF38-4931-B3B3-E85673E9ACF5}">
      <dgm:prSet/>
      <dgm:spPr/>
      <dgm:t>
        <a:bodyPr/>
        <a:lstStyle/>
        <a:p>
          <a:endParaRPr lang="en-US"/>
        </a:p>
      </dgm:t>
    </dgm:pt>
    <dgm:pt modelId="{A029EAF6-FDC5-4144-9BBE-838F86EB155B}" type="pres">
      <dgm:prSet presAssocID="{1407DCE9-1495-4976-AB7E-D6E1F75C286B}" presName="Name0" presStyleCnt="0">
        <dgm:presLayoutVars>
          <dgm:dir/>
          <dgm:resizeHandles val="exact"/>
        </dgm:presLayoutVars>
      </dgm:prSet>
      <dgm:spPr/>
    </dgm:pt>
    <dgm:pt modelId="{FD74C460-03CA-46D2-BB76-CB39C192625E}" type="pres">
      <dgm:prSet presAssocID="{009D1C3C-C1FC-492A-8C7F-589D11636AB4}" presName="node" presStyleLbl="node1" presStyleIdx="0" presStyleCnt="3">
        <dgm:presLayoutVars>
          <dgm:bulletEnabled val="1"/>
        </dgm:presLayoutVars>
      </dgm:prSet>
      <dgm:spPr/>
    </dgm:pt>
    <dgm:pt modelId="{E9FC5C4B-ED58-4718-A5B7-839FD1076831}" type="pres">
      <dgm:prSet presAssocID="{602EBC1A-A099-49D7-AF02-6687D57CC854}" presName="sibTrans" presStyleLbl="sibTrans2D1" presStyleIdx="0" presStyleCnt="2" custScaleX="191871"/>
      <dgm:spPr>
        <a:prstGeom prst="leftRightArrow">
          <a:avLst/>
        </a:prstGeom>
      </dgm:spPr>
    </dgm:pt>
    <dgm:pt modelId="{DE290CAD-8B8C-4276-B731-365F7CA08D14}" type="pres">
      <dgm:prSet presAssocID="{602EBC1A-A099-49D7-AF02-6687D57CC854}" presName="connectorText" presStyleLbl="sibTrans2D1" presStyleIdx="0" presStyleCnt="2"/>
      <dgm:spPr/>
    </dgm:pt>
    <dgm:pt modelId="{418391D1-30EE-42A5-82B7-7668B964C60A}" type="pres">
      <dgm:prSet presAssocID="{083AB3C2-CA58-4A1A-A206-3BF0EA58A61D}" presName="node" presStyleLbl="node1" presStyleIdx="1" presStyleCnt="3">
        <dgm:presLayoutVars>
          <dgm:bulletEnabled val="1"/>
        </dgm:presLayoutVars>
      </dgm:prSet>
      <dgm:spPr/>
    </dgm:pt>
    <dgm:pt modelId="{16F9F664-6B6A-4FE1-80BA-95923FA5A0EF}" type="pres">
      <dgm:prSet presAssocID="{4D20B6E3-A2F9-4F51-A02C-B0A9CE8442D8}" presName="sibTrans" presStyleLbl="sibTrans2D1" presStyleIdx="1" presStyleCnt="2" custScaleX="194281"/>
      <dgm:spPr>
        <a:prstGeom prst="leftRightArrow">
          <a:avLst/>
        </a:prstGeom>
      </dgm:spPr>
    </dgm:pt>
    <dgm:pt modelId="{4840B7D8-AD60-4C51-9E2F-5512899CF454}" type="pres">
      <dgm:prSet presAssocID="{4D20B6E3-A2F9-4F51-A02C-B0A9CE8442D8}" presName="connectorText" presStyleLbl="sibTrans2D1" presStyleIdx="1" presStyleCnt="2"/>
      <dgm:spPr/>
    </dgm:pt>
    <dgm:pt modelId="{114A95D2-E510-4D65-AC4B-A1973C5B680A}" type="pres">
      <dgm:prSet presAssocID="{C3F59760-EE64-4760-AE3C-981E1CBDB3D3}" presName="node" presStyleLbl="node1" presStyleIdx="2" presStyleCnt="3">
        <dgm:presLayoutVars>
          <dgm:bulletEnabled val="1"/>
        </dgm:presLayoutVars>
      </dgm:prSet>
      <dgm:spPr/>
    </dgm:pt>
  </dgm:ptLst>
  <dgm:cxnLst>
    <dgm:cxn modelId="{EE9FC443-A092-4F3E-A7B2-F4E305F46030}" type="presOf" srcId="{602EBC1A-A099-49D7-AF02-6687D57CC854}" destId="{E9FC5C4B-ED58-4718-A5B7-839FD1076831}" srcOrd="0" destOrd="0" presId="urn:microsoft.com/office/officeart/2005/8/layout/process1"/>
    <dgm:cxn modelId="{D1D4F270-69C8-446C-89FA-5503D17CEE4D}" type="presOf" srcId="{083AB3C2-CA58-4A1A-A206-3BF0EA58A61D}" destId="{418391D1-30EE-42A5-82B7-7668B964C60A}" srcOrd="0" destOrd="0" presId="urn:microsoft.com/office/officeart/2005/8/layout/process1"/>
    <dgm:cxn modelId="{6D61817A-ABAF-4D0F-9CB0-FABEDD506AAA}" srcId="{1407DCE9-1495-4976-AB7E-D6E1F75C286B}" destId="{083AB3C2-CA58-4A1A-A206-3BF0EA58A61D}" srcOrd="1" destOrd="0" parTransId="{86687B57-3976-4A38-BAF6-A0000D24A069}" sibTransId="{4D20B6E3-A2F9-4F51-A02C-B0A9CE8442D8}"/>
    <dgm:cxn modelId="{FDFDFE91-A6CF-4B22-AF6C-E047402E2142}" type="presOf" srcId="{602EBC1A-A099-49D7-AF02-6687D57CC854}" destId="{DE290CAD-8B8C-4276-B731-365F7CA08D14}" srcOrd="1" destOrd="0" presId="urn:microsoft.com/office/officeart/2005/8/layout/process1"/>
    <dgm:cxn modelId="{B2699C9E-443C-455B-BDD7-C07AD38C7AA1}" srcId="{1407DCE9-1495-4976-AB7E-D6E1F75C286B}" destId="{009D1C3C-C1FC-492A-8C7F-589D11636AB4}" srcOrd="0" destOrd="0" parTransId="{C7B7FF89-5219-438D-9863-23831F80953E}" sibTransId="{602EBC1A-A099-49D7-AF02-6687D57CC854}"/>
    <dgm:cxn modelId="{0942C7A8-CF38-4931-B3B3-E85673E9ACF5}" srcId="{1407DCE9-1495-4976-AB7E-D6E1F75C286B}" destId="{C3F59760-EE64-4760-AE3C-981E1CBDB3D3}" srcOrd="2" destOrd="0" parTransId="{322C2C8B-3B11-46A4-ADD1-174628604C06}" sibTransId="{CF501F5E-F2D2-4F19-B7B7-6B26F18E6D36}"/>
    <dgm:cxn modelId="{5FA608B2-A4C4-4CDC-BD5F-0F17A7206C6C}" type="presOf" srcId="{C3F59760-EE64-4760-AE3C-981E1CBDB3D3}" destId="{114A95D2-E510-4D65-AC4B-A1973C5B680A}" srcOrd="0" destOrd="0" presId="urn:microsoft.com/office/officeart/2005/8/layout/process1"/>
    <dgm:cxn modelId="{25D9A4B8-5598-4E4A-B0DB-DACCA7C1204B}" type="presOf" srcId="{009D1C3C-C1FC-492A-8C7F-589D11636AB4}" destId="{FD74C460-03CA-46D2-BB76-CB39C192625E}" srcOrd="0" destOrd="0" presId="urn:microsoft.com/office/officeart/2005/8/layout/process1"/>
    <dgm:cxn modelId="{9CFD93BE-ADBD-4C5C-BC4C-F479F7D3BE1A}" type="presOf" srcId="{1407DCE9-1495-4976-AB7E-D6E1F75C286B}" destId="{A029EAF6-FDC5-4144-9BBE-838F86EB155B}" srcOrd="0" destOrd="0" presId="urn:microsoft.com/office/officeart/2005/8/layout/process1"/>
    <dgm:cxn modelId="{5C610FCF-884F-41F1-9652-70E1184F358E}" type="presOf" srcId="{4D20B6E3-A2F9-4F51-A02C-B0A9CE8442D8}" destId="{16F9F664-6B6A-4FE1-80BA-95923FA5A0EF}" srcOrd="0" destOrd="0" presId="urn:microsoft.com/office/officeart/2005/8/layout/process1"/>
    <dgm:cxn modelId="{3CE3EEF3-5162-4DEA-94C4-8F2A0816FB66}" type="presOf" srcId="{4D20B6E3-A2F9-4F51-A02C-B0A9CE8442D8}" destId="{4840B7D8-AD60-4C51-9E2F-5512899CF454}" srcOrd="1" destOrd="0" presId="urn:microsoft.com/office/officeart/2005/8/layout/process1"/>
    <dgm:cxn modelId="{D748A25F-3900-4FDA-A0AD-ADC2E331D422}" type="presParOf" srcId="{A029EAF6-FDC5-4144-9BBE-838F86EB155B}" destId="{FD74C460-03CA-46D2-BB76-CB39C192625E}" srcOrd="0" destOrd="0" presId="urn:microsoft.com/office/officeart/2005/8/layout/process1"/>
    <dgm:cxn modelId="{7BFAC7F8-9E0F-4C41-B922-E99012B7CBDF}" type="presParOf" srcId="{A029EAF6-FDC5-4144-9BBE-838F86EB155B}" destId="{E9FC5C4B-ED58-4718-A5B7-839FD1076831}" srcOrd="1" destOrd="0" presId="urn:microsoft.com/office/officeart/2005/8/layout/process1"/>
    <dgm:cxn modelId="{CFBD94B6-024B-4BDC-91A9-2491E26CB13D}" type="presParOf" srcId="{E9FC5C4B-ED58-4718-A5B7-839FD1076831}" destId="{DE290CAD-8B8C-4276-B731-365F7CA08D14}" srcOrd="0" destOrd="0" presId="urn:microsoft.com/office/officeart/2005/8/layout/process1"/>
    <dgm:cxn modelId="{7E1D5535-2999-4F73-A7BC-381A7EA6F2D9}" type="presParOf" srcId="{A029EAF6-FDC5-4144-9BBE-838F86EB155B}" destId="{418391D1-30EE-42A5-82B7-7668B964C60A}" srcOrd="2" destOrd="0" presId="urn:microsoft.com/office/officeart/2005/8/layout/process1"/>
    <dgm:cxn modelId="{801CD148-C328-4730-8C94-7ADCBB9102DE}" type="presParOf" srcId="{A029EAF6-FDC5-4144-9BBE-838F86EB155B}" destId="{16F9F664-6B6A-4FE1-80BA-95923FA5A0EF}" srcOrd="3" destOrd="0" presId="urn:microsoft.com/office/officeart/2005/8/layout/process1"/>
    <dgm:cxn modelId="{8071E1CB-384C-4338-A0A7-758E877A7322}" type="presParOf" srcId="{16F9F664-6B6A-4FE1-80BA-95923FA5A0EF}" destId="{4840B7D8-AD60-4C51-9E2F-5512899CF454}" srcOrd="0" destOrd="0" presId="urn:microsoft.com/office/officeart/2005/8/layout/process1"/>
    <dgm:cxn modelId="{60ACD40E-2737-4DF4-897D-3A75F72952F0}" type="presParOf" srcId="{A029EAF6-FDC5-4144-9BBE-838F86EB155B}" destId="{114A95D2-E510-4D65-AC4B-A1973C5B680A}"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14853-A1AE-4921-997A-28932FA13A53}" type="doc">
      <dgm:prSet loTypeId="urn:microsoft.com/office/officeart/2005/8/layout/StepDownProcess" loCatId="process" qsTypeId="urn:microsoft.com/office/officeart/2005/8/quickstyle/simple1" qsCatId="simple" csTypeId="urn:microsoft.com/office/officeart/2005/8/colors/accent5_1" csCatId="accent5" phldr="1"/>
      <dgm:spPr/>
      <dgm:t>
        <a:bodyPr/>
        <a:lstStyle/>
        <a:p>
          <a:endParaRPr lang="en-US"/>
        </a:p>
      </dgm:t>
    </dgm:pt>
    <dgm:pt modelId="{9402AFD8-7783-473D-9A8E-7BF5368916B2}">
      <dgm:prSet phldrT="[Text]"/>
      <dgm:spPr/>
      <dgm:t>
        <a:bodyPr/>
        <a:lstStyle/>
        <a:p>
          <a:r>
            <a:rPr lang="en-US" dirty="0"/>
            <a:t>Control center</a:t>
          </a:r>
        </a:p>
      </dgm:t>
    </dgm:pt>
    <dgm:pt modelId="{C0BA4840-F43F-48D9-B71A-C0A8F889863C}" type="parTrans" cxnId="{02E8A47F-7304-414E-A64E-3497317C1AE5}">
      <dgm:prSet/>
      <dgm:spPr/>
      <dgm:t>
        <a:bodyPr/>
        <a:lstStyle/>
        <a:p>
          <a:endParaRPr lang="en-US"/>
        </a:p>
      </dgm:t>
    </dgm:pt>
    <dgm:pt modelId="{2D603FF4-00E5-415B-ABA5-BFA171CBC506}" type="sibTrans" cxnId="{02E8A47F-7304-414E-A64E-3497317C1AE5}">
      <dgm:prSet/>
      <dgm:spPr/>
      <dgm:t>
        <a:bodyPr/>
        <a:lstStyle/>
        <a:p>
          <a:endParaRPr lang="en-US"/>
        </a:p>
      </dgm:t>
    </dgm:pt>
    <dgm:pt modelId="{9C284F54-853F-4A1B-A612-657D8D9D5832}">
      <dgm:prSet phldrT="[Text]"/>
      <dgm:spPr/>
      <dgm:t>
        <a:bodyPr/>
        <a:lstStyle/>
        <a:p>
          <a:r>
            <a:rPr lang="en-US" dirty="0"/>
            <a:t>Send signal to start modules</a:t>
          </a:r>
        </a:p>
      </dgm:t>
    </dgm:pt>
    <dgm:pt modelId="{1FC0A06E-6A2C-4F73-A344-764A3BE6DD16}" type="parTrans" cxnId="{F58341DA-03D5-479A-AF09-FFD5A6A20A3A}">
      <dgm:prSet/>
      <dgm:spPr/>
      <dgm:t>
        <a:bodyPr/>
        <a:lstStyle/>
        <a:p>
          <a:endParaRPr lang="en-US"/>
        </a:p>
      </dgm:t>
    </dgm:pt>
    <dgm:pt modelId="{EF840230-4674-4761-A477-E91DCDEE4A65}" type="sibTrans" cxnId="{F58341DA-03D5-479A-AF09-FFD5A6A20A3A}">
      <dgm:prSet/>
      <dgm:spPr/>
      <dgm:t>
        <a:bodyPr/>
        <a:lstStyle/>
        <a:p>
          <a:endParaRPr lang="en-US"/>
        </a:p>
      </dgm:t>
    </dgm:pt>
    <dgm:pt modelId="{3B28996B-B82F-413E-8847-75006215818C}">
      <dgm:prSet phldrT="[Text]"/>
      <dgm:spPr/>
      <dgm:t>
        <a:bodyPr/>
        <a:lstStyle/>
        <a:p>
          <a:r>
            <a:rPr lang="en-US" dirty="0"/>
            <a:t>Modules</a:t>
          </a:r>
        </a:p>
      </dgm:t>
    </dgm:pt>
    <dgm:pt modelId="{2F5BAEC3-C743-4C58-8495-B60A1262FC17}" type="parTrans" cxnId="{0ED5A489-EA47-4811-AF6B-7406A05D615E}">
      <dgm:prSet/>
      <dgm:spPr/>
      <dgm:t>
        <a:bodyPr/>
        <a:lstStyle/>
        <a:p>
          <a:endParaRPr lang="en-US"/>
        </a:p>
      </dgm:t>
    </dgm:pt>
    <dgm:pt modelId="{EF907DBF-2465-4A7C-AD32-D845FFF19F6F}" type="sibTrans" cxnId="{0ED5A489-EA47-4811-AF6B-7406A05D615E}">
      <dgm:prSet/>
      <dgm:spPr/>
      <dgm:t>
        <a:bodyPr/>
        <a:lstStyle/>
        <a:p>
          <a:endParaRPr lang="en-US"/>
        </a:p>
      </dgm:t>
    </dgm:pt>
    <dgm:pt modelId="{BFAE57E7-3817-48C6-91A7-023E8282DA70}">
      <dgm:prSet phldrT="[Text]"/>
      <dgm:spPr/>
      <dgm:t>
        <a:bodyPr/>
        <a:lstStyle/>
        <a:p>
          <a:r>
            <a:rPr lang="en-US" dirty="0"/>
            <a:t>Modules receive start signal </a:t>
          </a:r>
        </a:p>
      </dgm:t>
    </dgm:pt>
    <dgm:pt modelId="{57E8F112-A41A-4151-9597-6677B1E2EB12}" type="parTrans" cxnId="{CEB73FB2-BDD5-4007-A9F3-A06163B0884D}">
      <dgm:prSet/>
      <dgm:spPr/>
      <dgm:t>
        <a:bodyPr/>
        <a:lstStyle/>
        <a:p>
          <a:endParaRPr lang="en-US"/>
        </a:p>
      </dgm:t>
    </dgm:pt>
    <dgm:pt modelId="{7EA73DAD-FC88-4308-9B2A-68EE98E2383B}" type="sibTrans" cxnId="{CEB73FB2-BDD5-4007-A9F3-A06163B0884D}">
      <dgm:prSet/>
      <dgm:spPr/>
      <dgm:t>
        <a:bodyPr/>
        <a:lstStyle/>
        <a:p>
          <a:endParaRPr lang="en-US"/>
        </a:p>
      </dgm:t>
    </dgm:pt>
    <dgm:pt modelId="{DE684152-81CA-483C-AF66-0F18DA9B7095}">
      <dgm:prSet phldrT="[Text]"/>
      <dgm:spPr/>
      <dgm:t>
        <a:bodyPr/>
        <a:lstStyle/>
        <a:p>
          <a:r>
            <a:rPr lang="en-US" dirty="0"/>
            <a:t>Control center</a:t>
          </a:r>
        </a:p>
      </dgm:t>
    </dgm:pt>
    <dgm:pt modelId="{975E8C14-E276-47D5-98FA-7135C637BFFA}" type="parTrans" cxnId="{F55986B1-993A-461E-A6EE-8A3C02C1DD9F}">
      <dgm:prSet/>
      <dgm:spPr/>
      <dgm:t>
        <a:bodyPr/>
        <a:lstStyle/>
        <a:p>
          <a:endParaRPr lang="en-US"/>
        </a:p>
      </dgm:t>
    </dgm:pt>
    <dgm:pt modelId="{C62DA936-961F-4110-97C7-DBD2B824D301}" type="sibTrans" cxnId="{F55986B1-993A-461E-A6EE-8A3C02C1DD9F}">
      <dgm:prSet/>
      <dgm:spPr/>
      <dgm:t>
        <a:bodyPr/>
        <a:lstStyle/>
        <a:p>
          <a:endParaRPr lang="en-US"/>
        </a:p>
      </dgm:t>
    </dgm:pt>
    <dgm:pt modelId="{791DDA29-55BF-4CF7-A1CA-686A13E9141B}">
      <dgm:prSet phldrT="[Text]"/>
      <dgm:spPr/>
      <dgm:t>
        <a:bodyPr/>
        <a:lstStyle/>
        <a:p>
          <a:r>
            <a:rPr lang="en-US" b="0" dirty="0"/>
            <a:t>Get data from modules right after each module finishes</a:t>
          </a:r>
        </a:p>
      </dgm:t>
    </dgm:pt>
    <dgm:pt modelId="{FCE200B2-FE1E-4BED-A929-1C7034B09AD7}" type="parTrans" cxnId="{7CBEBE13-F760-4EE4-9BA3-658109252CF4}">
      <dgm:prSet/>
      <dgm:spPr/>
      <dgm:t>
        <a:bodyPr/>
        <a:lstStyle/>
        <a:p>
          <a:endParaRPr lang="en-US"/>
        </a:p>
      </dgm:t>
    </dgm:pt>
    <dgm:pt modelId="{9309FC7A-BC95-40DB-9EA6-CF0ADC2A3034}" type="sibTrans" cxnId="{7CBEBE13-F760-4EE4-9BA3-658109252CF4}">
      <dgm:prSet/>
      <dgm:spPr/>
      <dgm:t>
        <a:bodyPr/>
        <a:lstStyle/>
        <a:p>
          <a:endParaRPr lang="en-US"/>
        </a:p>
      </dgm:t>
    </dgm:pt>
    <dgm:pt modelId="{F182BF5B-A434-47A1-835D-4B809EB5D4B1}">
      <dgm:prSet phldrT="[Text]"/>
      <dgm:spPr/>
      <dgm:t>
        <a:bodyPr/>
        <a:lstStyle/>
        <a:p>
          <a:r>
            <a:rPr lang="en-US" dirty="0"/>
            <a:t>Each module runs separately and in parallel</a:t>
          </a:r>
        </a:p>
      </dgm:t>
    </dgm:pt>
    <dgm:pt modelId="{AE986031-4222-481D-848B-50BF782FEA5F}" type="parTrans" cxnId="{45C2527E-D906-4EA8-AA2E-671FC25CF133}">
      <dgm:prSet/>
      <dgm:spPr/>
      <dgm:t>
        <a:bodyPr/>
        <a:lstStyle/>
        <a:p>
          <a:endParaRPr lang="en-US"/>
        </a:p>
      </dgm:t>
    </dgm:pt>
    <dgm:pt modelId="{EB0DC86E-88FD-4C60-A73E-B4B193EA19EA}" type="sibTrans" cxnId="{45C2527E-D906-4EA8-AA2E-671FC25CF133}">
      <dgm:prSet/>
      <dgm:spPr/>
      <dgm:t>
        <a:bodyPr/>
        <a:lstStyle/>
        <a:p>
          <a:endParaRPr lang="en-US"/>
        </a:p>
      </dgm:t>
    </dgm:pt>
    <dgm:pt modelId="{9D6738AA-5F6B-4941-946E-143132DBF89F}">
      <dgm:prSet phldrT="[Text]" custScaleX="189614" custLinFactNeighborX="45778" custLinFactNeighborY="3153"/>
      <dgm:spPr/>
      <dgm:t>
        <a:bodyPr/>
        <a:lstStyle/>
        <a:p>
          <a:r>
            <a:rPr lang="en-US" dirty="0"/>
            <a:t>Modules receive stop signal </a:t>
          </a:r>
        </a:p>
      </dgm:t>
    </dgm:pt>
    <dgm:pt modelId="{2C7F1746-53C1-4E98-B872-5BEB930C4688}" type="parTrans" cxnId="{7648643F-6D7A-4364-85FC-A4691D2F7926}">
      <dgm:prSet/>
      <dgm:spPr/>
      <dgm:t>
        <a:bodyPr/>
        <a:lstStyle/>
        <a:p>
          <a:endParaRPr lang="en-US"/>
        </a:p>
      </dgm:t>
    </dgm:pt>
    <dgm:pt modelId="{1EE67060-124E-4226-A5B4-7085D061C750}" type="sibTrans" cxnId="{7648643F-6D7A-4364-85FC-A4691D2F7926}">
      <dgm:prSet/>
      <dgm:spPr/>
      <dgm:t>
        <a:bodyPr/>
        <a:lstStyle/>
        <a:p>
          <a:endParaRPr lang="en-US"/>
        </a:p>
      </dgm:t>
    </dgm:pt>
    <dgm:pt modelId="{89052CA4-6797-4918-9181-1FC9E01A6286}" type="pres">
      <dgm:prSet presAssocID="{F5B14853-A1AE-4921-997A-28932FA13A53}" presName="rootnode" presStyleCnt="0">
        <dgm:presLayoutVars>
          <dgm:chMax/>
          <dgm:chPref/>
          <dgm:dir/>
          <dgm:animLvl val="lvl"/>
        </dgm:presLayoutVars>
      </dgm:prSet>
      <dgm:spPr/>
    </dgm:pt>
    <dgm:pt modelId="{2A794CE2-7FB2-432D-AAC8-B2BD456F6E68}" type="pres">
      <dgm:prSet presAssocID="{9402AFD8-7783-473D-9A8E-7BF5368916B2}" presName="composite" presStyleCnt="0"/>
      <dgm:spPr/>
    </dgm:pt>
    <dgm:pt modelId="{DEEC429D-4B61-4CBD-BC3E-C80AEFDFB4E2}" type="pres">
      <dgm:prSet presAssocID="{9402AFD8-7783-473D-9A8E-7BF5368916B2}" presName="bentUpArrow1" presStyleLbl="alignImgPlace1" presStyleIdx="0" presStyleCnt="2"/>
      <dgm:spPr/>
    </dgm:pt>
    <dgm:pt modelId="{F838E734-B5BA-45A3-B4DA-33EBCFB2FA62}" type="pres">
      <dgm:prSet presAssocID="{9402AFD8-7783-473D-9A8E-7BF5368916B2}" presName="ParentText" presStyleLbl="node1" presStyleIdx="0" presStyleCnt="3">
        <dgm:presLayoutVars>
          <dgm:chMax val="1"/>
          <dgm:chPref val="1"/>
          <dgm:bulletEnabled val="1"/>
        </dgm:presLayoutVars>
      </dgm:prSet>
      <dgm:spPr/>
    </dgm:pt>
    <dgm:pt modelId="{72801AD8-CA4D-4D8A-8EAC-98262DDD26E0}" type="pres">
      <dgm:prSet presAssocID="{9402AFD8-7783-473D-9A8E-7BF5368916B2}" presName="ChildText" presStyleLbl="revTx" presStyleIdx="0" presStyleCnt="3" custScaleX="224687" custLinFactNeighborX="61655">
        <dgm:presLayoutVars>
          <dgm:chMax val="0"/>
          <dgm:chPref val="0"/>
          <dgm:bulletEnabled val="1"/>
        </dgm:presLayoutVars>
      </dgm:prSet>
      <dgm:spPr/>
    </dgm:pt>
    <dgm:pt modelId="{FF87865E-D2B5-4F78-BD65-4A5C4B4DD7C1}" type="pres">
      <dgm:prSet presAssocID="{2D603FF4-00E5-415B-ABA5-BFA171CBC506}" presName="sibTrans" presStyleCnt="0"/>
      <dgm:spPr/>
    </dgm:pt>
    <dgm:pt modelId="{5E3F21A3-4526-4EFB-A0C4-683BE9439068}" type="pres">
      <dgm:prSet presAssocID="{3B28996B-B82F-413E-8847-75006215818C}" presName="composite" presStyleCnt="0"/>
      <dgm:spPr/>
    </dgm:pt>
    <dgm:pt modelId="{A97E7FA4-B38C-4793-990D-B584883F9320}" type="pres">
      <dgm:prSet presAssocID="{3B28996B-B82F-413E-8847-75006215818C}" presName="bentUpArrow1" presStyleLbl="alignImgPlace1" presStyleIdx="1" presStyleCnt="2"/>
      <dgm:spPr/>
    </dgm:pt>
    <dgm:pt modelId="{934B7E3D-3036-472B-9DDB-38493E3CCAA7}" type="pres">
      <dgm:prSet presAssocID="{3B28996B-B82F-413E-8847-75006215818C}" presName="ParentText" presStyleLbl="node1" presStyleIdx="1" presStyleCnt="3">
        <dgm:presLayoutVars>
          <dgm:chMax val="1"/>
          <dgm:chPref val="1"/>
          <dgm:bulletEnabled val="1"/>
        </dgm:presLayoutVars>
      </dgm:prSet>
      <dgm:spPr/>
    </dgm:pt>
    <dgm:pt modelId="{971A88CD-B2A1-4731-806F-F5A1D980D4B5}" type="pres">
      <dgm:prSet presAssocID="{3B28996B-B82F-413E-8847-75006215818C}" presName="ChildText" presStyleLbl="revTx" presStyleIdx="1" presStyleCnt="3" custScaleX="229275" custLinFactNeighborX="64478" custLinFactNeighborY="3153">
        <dgm:presLayoutVars>
          <dgm:chMax val="0"/>
          <dgm:chPref val="0"/>
          <dgm:bulletEnabled val="1"/>
        </dgm:presLayoutVars>
      </dgm:prSet>
      <dgm:spPr/>
    </dgm:pt>
    <dgm:pt modelId="{8CBBB6DE-FBAF-4A61-A90C-A374E8B8CE40}" type="pres">
      <dgm:prSet presAssocID="{EF907DBF-2465-4A7C-AD32-D845FFF19F6F}" presName="sibTrans" presStyleCnt="0"/>
      <dgm:spPr/>
    </dgm:pt>
    <dgm:pt modelId="{E54AD9F2-44D7-4CFD-A8CA-BDBF594B1317}" type="pres">
      <dgm:prSet presAssocID="{DE684152-81CA-483C-AF66-0F18DA9B7095}" presName="composite" presStyleCnt="0"/>
      <dgm:spPr/>
    </dgm:pt>
    <dgm:pt modelId="{DB028995-8206-48E6-9C38-2BA2CB1EBE99}" type="pres">
      <dgm:prSet presAssocID="{DE684152-81CA-483C-AF66-0F18DA9B7095}" presName="ParentText" presStyleLbl="node1" presStyleIdx="2" presStyleCnt="3">
        <dgm:presLayoutVars>
          <dgm:chMax val="1"/>
          <dgm:chPref val="1"/>
          <dgm:bulletEnabled val="1"/>
        </dgm:presLayoutVars>
      </dgm:prSet>
      <dgm:spPr/>
    </dgm:pt>
    <dgm:pt modelId="{CB622C9D-95E7-4383-B2A1-3DC53FB1D2C7}" type="pres">
      <dgm:prSet presAssocID="{DE684152-81CA-483C-AF66-0F18DA9B7095}" presName="FinalChildText" presStyleLbl="revTx" presStyleIdx="2" presStyleCnt="3" custScaleX="185771" custLinFactNeighborX="41370">
        <dgm:presLayoutVars>
          <dgm:chMax val="0"/>
          <dgm:chPref val="0"/>
          <dgm:bulletEnabled val="1"/>
        </dgm:presLayoutVars>
      </dgm:prSet>
      <dgm:spPr/>
    </dgm:pt>
  </dgm:ptLst>
  <dgm:cxnLst>
    <dgm:cxn modelId="{B3588502-7046-412A-A4D0-3259C56E4BB5}" type="presOf" srcId="{791DDA29-55BF-4CF7-A1CA-686A13E9141B}" destId="{CB622C9D-95E7-4383-B2A1-3DC53FB1D2C7}" srcOrd="0" destOrd="0" presId="urn:microsoft.com/office/officeart/2005/8/layout/StepDownProcess"/>
    <dgm:cxn modelId="{7CBEBE13-F760-4EE4-9BA3-658109252CF4}" srcId="{DE684152-81CA-483C-AF66-0F18DA9B7095}" destId="{791DDA29-55BF-4CF7-A1CA-686A13E9141B}" srcOrd="0" destOrd="0" parTransId="{FCE200B2-FE1E-4BED-A929-1C7034B09AD7}" sibTransId="{9309FC7A-BC95-40DB-9EA6-CF0ADC2A3034}"/>
    <dgm:cxn modelId="{26173132-5E1C-42AF-9804-354DB1E0DE68}" type="presOf" srcId="{BFAE57E7-3817-48C6-91A7-023E8282DA70}" destId="{971A88CD-B2A1-4731-806F-F5A1D980D4B5}" srcOrd="0" destOrd="0" presId="urn:microsoft.com/office/officeart/2005/8/layout/StepDownProcess"/>
    <dgm:cxn modelId="{4992A936-C9CF-4C21-A07F-41CBB07794FA}" type="presOf" srcId="{F5B14853-A1AE-4921-997A-28932FA13A53}" destId="{89052CA4-6797-4918-9181-1FC9E01A6286}" srcOrd="0" destOrd="0" presId="urn:microsoft.com/office/officeart/2005/8/layout/StepDownProcess"/>
    <dgm:cxn modelId="{791AEC3D-4A68-4388-A6FC-3B4F910B9D1E}" type="presOf" srcId="{3B28996B-B82F-413E-8847-75006215818C}" destId="{934B7E3D-3036-472B-9DDB-38493E3CCAA7}" srcOrd="0" destOrd="0" presId="urn:microsoft.com/office/officeart/2005/8/layout/StepDownProcess"/>
    <dgm:cxn modelId="{7648643F-6D7A-4364-85FC-A4691D2F7926}" srcId="{3B28996B-B82F-413E-8847-75006215818C}" destId="{9D6738AA-5F6B-4941-946E-143132DBF89F}" srcOrd="2" destOrd="0" parTransId="{2C7F1746-53C1-4E98-B872-5BEB930C4688}" sibTransId="{1EE67060-124E-4226-A5B4-7085D061C750}"/>
    <dgm:cxn modelId="{DCFA0566-2874-4C0F-AE90-2A2024D268F8}" type="presOf" srcId="{DE684152-81CA-483C-AF66-0F18DA9B7095}" destId="{DB028995-8206-48E6-9C38-2BA2CB1EBE99}" srcOrd="0" destOrd="0" presId="urn:microsoft.com/office/officeart/2005/8/layout/StepDownProcess"/>
    <dgm:cxn modelId="{0BE5D548-AD69-4EBA-B7AB-AFC0BFD2142C}" type="presOf" srcId="{F182BF5B-A434-47A1-835D-4B809EB5D4B1}" destId="{971A88CD-B2A1-4731-806F-F5A1D980D4B5}" srcOrd="0" destOrd="1" presId="urn:microsoft.com/office/officeart/2005/8/layout/StepDownProcess"/>
    <dgm:cxn modelId="{6057F357-A24A-4652-9F8C-1531480F6C51}" type="presOf" srcId="{9D6738AA-5F6B-4941-946E-143132DBF89F}" destId="{971A88CD-B2A1-4731-806F-F5A1D980D4B5}" srcOrd="0" destOrd="2" presId="urn:microsoft.com/office/officeart/2005/8/layout/StepDownProcess"/>
    <dgm:cxn modelId="{45C2527E-D906-4EA8-AA2E-671FC25CF133}" srcId="{3B28996B-B82F-413E-8847-75006215818C}" destId="{F182BF5B-A434-47A1-835D-4B809EB5D4B1}" srcOrd="1" destOrd="0" parTransId="{AE986031-4222-481D-848B-50BF782FEA5F}" sibTransId="{EB0DC86E-88FD-4C60-A73E-B4B193EA19EA}"/>
    <dgm:cxn modelId="{02E8A47F-7304-414E-A64E-3497317C1AE5}" srcId="{F5B14853-A1AE-4921-997A-28932FA13A53}" destId="{9402AFD8-7783-473D-9A8E-7BF5368916B2}" srcOrd="0" destOrd="0" parTransId="{C0BA4840-F43F-48D9-B71A-C0A8F889863C}" sibTransId="{2D603FF4-00E5-415B-ABA5-BFA171CBC506}"/>
    <dgm:cxn modelId="{0ED5A489-EA47-4811-AF6B-7406A05D615E}" srcId="{F5B14853-A1AE-4921-997A-28932FA13A53}" destId="{3B28996B-B82F-413E-8847-75006215818C}" srcOrd="1" destOrd="0" parTransId="{2F5BAEC3-C743-4C58-8495-B60A1262FC17}" sibTransId="{EF907DBF-2465-4A7C-AD32-D845FFF19F6F}"/>
    <dgm:cxn modelId="{F55986B1-993A-461E-A6EE-8A3C02C1DD9F}" srcId="{F5B14853-A1AE-4921-997A-28932FA13A53}" destId="{DE684152-81CA-483C-AF66-0F18DA9B7095}" srcOrd="2" destOrd="0" parTransId="{975E8C14-E276-47D5-98FA-7135C637BFFA}" sibTransId="{C62DA936-961F-4110-97C7-DBD2B824D301}"/>
    <dgm:cxn modelId="{CEB73FB2-BDD5-4007-A9F3-A06163B0884D}" srcId="{3B28996B-B82F-413E-8847-75006215818C}" destId="{BFAE57E7-3817-48C6-91A7-023E8282DA70}" srcOrd="0" destOrd="0" parTransId="{57E8F112-A41A-4151-9597-6677B1E2EB12}" sibTransId="{7EA73DAD-FC88-4308-9B2A-68EE98E2383B}"/>
    <dgm:cxn modelId="{8F1D46B8-A559-4C90-B8CB-359A83C4A191}" type="presOf" srcId="{9402AFD8-7783-473D-9A8E-7BF5368916B2}" destId="{F838E734-B5BA-45A3-B4DA-33EBCFB2FA62}" srcOrd="0" destOrd="0" presId="urn:microsoft.com/office/officeart/2005/8/layout/StepDownProcess"/>
    <dgm:cxn modelId="{6C84FFC4-55D1-4149-8761-8C842B6B1826}" type="presOf" srcId="{9C284F54-853F-4A1B-A612-657D8D9D5832}" destId="{72801AD8-CA4D-4D8A-8EAC-98262DDD26E0}" srcOrd="0" destOrd="0" presId="urn:microsoft.com/office/officeart/2005/8/layout/StepDownProcess"/>
    <dgm:cxn modelId="{F58341DA-03D5-479A-AF09-FFD5A6A20A3A}" srcId="{9402AFD8-7783-473D-9A8E-7BF5368916B2}" destId="{9C284F54-853F-4A1B-A612-657D8D9D5832}" srcOrd="0" destOrd="0" parTransId="{1FC0A06E-6A2C-4F73-A344-764A3BE6DD16}" sibTransId="{EF840230-4674-4761-A477-E91DCDEE4A65}"/>
    <dgm:cxn modelId="{2243C7AA-A0F1-4864-BBDF-A76B05E4F2E6}" type="presParOf" srcId="{89052CA4-6797-4918-9181-1FC9E01A6286}" destId="{2A794CE2-7FB2-432D-AAC8-B2BD456F6E68}" srcOrd="0" destOrd="0" presId="urn:microsoft.com/office/officeart/2005/8/layout/StepDownProcess"/>
    <dgm:cxn modelId="{7C696536-BFDD-475B-B01B-082723B55549}" type="presParOf" srcId="{2A794CE2-7FB2-432D-AAC8-B2BD456F6E68}" destId="{DEEC429D-4B61-4CBD-BC3E-C80AEFDFB4E2}" srcOrd="0" destOrd="0" presId="urn:microsoft.com/office/officeart/2005/8/layout/StepDownProcess"/>
    <dgm:cxn modelId="{C10F5490-82B4-435A-ABC5-86E9248A1EFE}" type="presParOf" srcId="{2A794CE2-7FB2-432D-AAC8-B2BD456F6E68}" destId="{F838E734-B5BA-45A3-B4DA-33EBCFB2FA62}" srcOrd="1" destOrd="0" presId="urn:microsoft.com/office/officeart/2005/8/layout/StepDownProcess"/>
    <dgm:cxn modelId="{84138BB4-5754-406F-B759-BD6DD93947FD}" type="presParOf" srcId="{2A794CE2-7FB2-432D-AAC8-B2BD456F6E68}" destId="{72801AD8-CA4D-4D8A-8EAC-98262DDD26E0}" srcOrd="2" destOrd="0" presId="urn:microsoft.com/office/officeart/2005/8/layout/StepDownProcess"/>
    <dgm:cxn modelId="{9300C0F4-ACAC-45A8-A988-FDAF34BB5286}" type="presParOf" srcId="{89052CA4-6797-4918-9181-1FC9E01A6286}" destId="{FF87865E-D2B5-4F78-BD65-4A5C4B4DD7C1}" srcOrd="1" destOrd="0" presId="urn:microsoft.com/office/officeart/2005/8/layout/StepDownProcess"/>
    <dgm:cxn modelId="{ACC767D6-D322-4FC8-8281-005C202F94B5}" type="presParOf" srcId="{89052CA4-6797-4918-9181-1FC9E01A6286}" destId="{5E3F21A3-4526-4EFB-A0C4-683BE9439068}" srcOrd="2" destOrd="0" presId="urn:microsoft.com/office/officeart/2005/8/layout/StepDownProcess"/>
    <dgm:cxn modelId="{E5242AC1-CBBB-4917-82F7-D57488A9E018}" type="presParOf" srcId="{5E3F21A3-4526-4EFB-A0C4-683BE9439068}" destId="{A97E7FA4-B38C-4793-990D-B584883F9320}" srcOrd="0" destOrd="0" presId="urn:microsoft.com/office/officeart/2005/8/layout/StepDownProcess"/>
    <dgm:cxn modelId="{4C879764-35E4-49E8-888D-6DD87B417CC3}" type="presParOf" srcId="{5E3F21A3-4526-4EFB-A0C4-683BE9439068}" destId="{934B7E3D-3036-472B-9DDB-38493E3CCAA7}" srcOrd="1" destOrd="0" presId="urn:microsoft.com/office/officeart/2005/8/layout/StepDownProcess"/>
    <dgm:cxn modelId="{FB15399D-6142-48A0-B24E-5003C9207D82}" type="presParOf" srcId="{5E3F21A3-4526-4EFB-A0C4-683BE9439068}" destId="{971A88CD-B2A1-4731-806F-F5A1D980D4B5}" srcOrd="2" destOrd="0" presId="urn:microsoft.com/office/officeart/2005/8/layout/StepDownProcess"/>
    <dgm:cxn modelId="{CDA8A43A-C1BB-465B-AB69-ACA5B84B05A8}" type="presParOf" srcId="{89052CA4-6797-4918-9181-1FC9E01A6286}" destId="{8CBBB6DE-FBAF-4A61-A90C-A374E8B8CE40}" srcOrd="3" destOrd="0" presId="urn:microsoft.com/office/officeart/2005/8/layout/StepDownProcess"/>
    <dgm:cxn modelId="{6C1D882F-9B55-4E98-858B-C3C94420A279}" type="presParOf" srcId="{89052CA4-6797-4918-9181-1FC9E01A6286}" destId="{E54AD9F2-44D7-4CFD-A8CA-BDBF594B1317}" srcOrd="4" destOrd="0" presId="urn:microsoft.com/office/officeart/2005/8/layout/StepDownProcess"/>
    <dgm:cxn modelId="{C6EF5D26-6349-45C7-8A19-DA6CB084F4F6}" type="presParOf" srcId="{E54AD9F2-44D7-4CFD-A8CA-BDBF594B1317}" destId="{DB028995-8206-48E6-9C38-2BA2CB1EBE99}" srcOrd="0" destOrd="0" presId="urn:microsoft.com/office/officeart/2005/8/layout/StepDownProcess"/>
    <dgm:cxn modelId="{4E4A035E-A93E-4FC1-B790-A6D218BB2C93}" type="presParOf" srcId="{E54AD9F2-44D7-4CFD-A8CA-BDBF594B1317}" destId="{CB622C9D-95E7-4383-B2A1-3DC53FB1D2C7}"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029A2-1D0E-4C4B-9E48-0715F3B9FEAB}"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en-US"/>
        </a:p>
      </dgm:t>
    </dgm:pt>
    <dgm:pt modelId="{0C6DA326-EE56-4BFB-9D35-24D0FC2F1913}">
      <dgm:prSet phldrT="[Text]"/>
      <dgm:spPr/>
      <dgm:t>
        <a:bodyPr/>
        <a:lstStyle/>
        <a:p>
          <a:r>
            <a:rPr lang="en-US" dirty="0"/>
            <a:t>Preprocess data</a:t>
          </a:r>
        </a:p>
      </dgm:t>
    </dgm:pt>
    <dgm:pt modelId="{51D74BF7-F230-40B2-AA72-240D0757E04D}" type="parTrans" cxnId="{995D36DC-1EAA-49D5-A6F2-53B9F129E36B}">
      <dgm:prSet/>
      <dgm:spPr/>
      <dgm:t>
        <a:bodyPr/>
        <a:lstStyle/>
        <a:p>
          <a:endParaRPr lang="en-US"/>
        </a:p>
      </dgm:t>
    </dgm:pt>
    <dgm:pt modelId="{FE717F17-271B-41B9-AC86-C014505EB615}" type="sibTrans" cxnId="{995D36DC-1EAA-49D5-A6F2-53B9F129E36B}">
      <dgm:prSet/>
      <dgm:spPr/>
      <dgm:t>
        <a:bodyPr/>
        <a:lstStyle/>
        <a:p>
          <a:endParaRPr lang="en-US"/>
        </a:p>
      </dgm:t>
    </dgm:pt>
    <dgm:pt modelId="{81BEA3C7-0F98-47F2-91FA-5B3AF77CE4EA}">
      <dgm:prSet phldrT="[Text]"/>
      <dgm:spPr/>
      <dgm:t>
        <a:bodyPr/>
        <a:lstStyle/>
        <a:p>
          <a:r>
            <a:rPr lang="en-US" dirty="0"/>
            <a:t>Train machine learning model</a:t>
          </a:r>
        </a:p>
      </dgm:t>
    </dgm:pt>
    <dgm:pt modelId="{EF73D673-8A99-4496-B6E7-212788FC86FB}" type="parTrans" cxnId="{389BF013-93F7-4838-A5AA-6B4D29A2442F}">
      <dgm:prSet/>
      <dgm:spPr/>
      <dgm:t>
        <a:bodyPr/>
        <a:lstStyle/>
        <a:p>
          <a:endParaRPr lang="en-US"/>
        </a:p>
      </dgm:t>
    </dgm:pt>
    <dgm:pt modelId="{C7F5802D-8E12-42FA-9D52-3A3B397F009B}" type="sibTrans" cxnId="{389BF013-93F7-4838-A5AA-6B4D29A2442F}">
      <dgm:prSet/>
      <dgm:spPr/>
      <dgm:t>
        <a:bodyPr/>
        <a:lstStyle/>
        <a:p>
          <a:endParaRPr lang="en-US"/>
        </a:p>
      </dgm:t>
    </dgm:pt>
    <dgm:pt modelId="{3BFB3624-6182-4548-B1E4-FC3886DA0B50}">
      <dgm:prSet phldrT="[Text]"/>
      <dgm:spPr/>
      <dgm:t>
        <a:bodyPr/>
        <a:lstStyle/>
        <a:p>
          <a:r>
            <a:rPr lang="en-US" dirty="0"/>
            <a:t>Evaluate model</a:t>
          </a:r>
        </a:p>
      </dgm:t>
    </dgm:pt>
    <dgm:pt modelId="{08940653-5B90-4261-BD92-9F2AB2770B0F}" type="parTrans" cxnId="{1B0F7531-842D-413D-BD5E-986FC8ABD7E3}">
      <dgm:prSet/>
      <dgm:spPr/>
      <dgm:t>
        <a:bodyPr/>
        <a:lstStyle/>
        <a:p>
          <a:endParaRPr lang="en-US"/>
        </a:p>
      </dgm:t>
    </dgm:pt>
    <dgm:pt modelId="{1AA40A45-46B8-4C88-A76D-8A5177B9A931}" type="sibTrans" cxnId="{1B0F7531-842D-413D-BD5E-986FC8ABD7E3}">
      <dgm:prSet/>
      <dgm:spPr/>
      <dgm:t>
        <a:bodyPr/>
        <a:lstStyle/>
        <a:p>
          <a:endParaRPr lang="en-US"/>
        </a:p>
      </dgm:t>
    </dgm:pt>
    <dgm:pt modelId="{93A77D13-6314-4A47-AA20-6A9FA10556FC}">
      <dgm:prSet phldrT="[Text]"/>
      <dgm:spPr/>
      <dgm:t>
        <a:bodyPr/>
        <a:lstStyle/>
        <a:p>
          <a:r>
            <a:rPr lang="en-US" dirty="0"/>
            <a:t>Optimize model</a:t>
          </a:r>
        </a:p>
      </dgm:t>
    </dgm:pt>
    <dgm:pt modelId="{75496D39-0643-4B1B-B28A-0CF59B87DC22}" type="parTrans" cxnId="{F32BC47D-F75B-4A59-A812-6DC8B4F34BB7}">
      <dgm:prSet/>
      <dgm:spPr/>
      <dgm:t>
        <a:bodyPr/>
        <a:lstStyle/>
        <a:p>
          <a:endParaRPr lang="en-US"/>
        </a:p>
      </dgm:t>
    </dgm:pt>
    <dgm:pt modelId="{7DFCF231-3915-4685-9CAA-A05D8B453971}" type="sibTrans" cxnId="{F32BC47D-F75B-4A59-A812-6DC8B4F34BB7}">
      <dgm:prSet/>
      <dgm:spPr/>
      <dgm:t>
        <a:bodyPr/>
        <a:lstStyle/>
        <a:p>
          <a:endParaRPr lang="en-US"/>
        </a:p>
      </dgm:t>
    </dgm:pt>
    <dgm:pt modelId="{1A48B85C-0A4C-4DAD-8F49-A9BE5EE50589}">
      <dgm:prSet phldrT="[Text]"/>
      <dgm:spPr/>
      <dgm:t>
        <a:bodyPr/>
        <a:lstStyle/>
        <a:p>
          <a:r>
            <a:rPr lang="en-US" dirty="0"/>
            <a:t>For accuracy</a:t>
          </a:r>
        </a:p>
      </dgm:t>
    </dgm:pt>
    <dgm:pt modelId="{2ED56D56-3E9B-42C0-A363-A9A7C3CCC397}" type="parTrans" cxnId="{829FEFCD-30D7-47D8-94F8-85DE7EEC3544}">
      <dgm:prSet/>
      <dgm:spPr/>
      <dgm:t>
        <a:bodyPr/>
        <a:lstStyle/>
        <a:p>
          <a:endParaRPr lang="en-US"/>
        </a:p>
      </dgm:t>
    </dgm:pt>
    <dgm:pt modelId="{8067516C-134C-4DE7-AF21-892AAC52D3C1}" type="sibTrans" cxnId="{829FEFCD-30D7-47D8-94F8-85DE7EEC3544}">
      <dgm:prSet/>
      <dgm:spPr/>
      <dgm:t>
        <a:bodyPr/>
        <a:lstStyle/>
        <a:p>
          <a:endParaRPr lang="en-US"/>
        </a:p>
      </dgm:t>
    </dgm:pt>
    <dgm:pt modelId="{1F115442-50E9-4C7B-83EF-19CFEBE68BA8}">
      <dgm:prSet phldrT="[Text]"/>
      <dgm:spPr/>
      <dgm:t>
        <a:bodyPr/>
        <a:lstStyle/>
        <a:p>
          <a:r>
            <a:rPr lang="en-US" dirty="0"/>
            <a:t>Implement on server</a:t>
          </a:r>
        </a:p>
      </dgm:t>
    </dgm:pt>
    <dgm:pt modelId="{D139D395-A30D-4CFC-A822-CC2B45CC9BB0}" type="parTrans" cxnId="{5509E239-C6A2-4E36-9DE9-01A49EB0C317}">
      <dgm:prSet/>
      <dgm:spPr/>
      <dgm:t>
        <a:bodyPr/>
        <a:lstStyle/>
        <a:p>
          <a:endParaRPr lang="en-US"/>
        </a:p>
      </dgm:t>
    </dgm:pt>
    <dgm:pt modelId="{6B17D086-40FB-4A19-BD65-9663F07DF058}" type="sibTrans" cxnId="{5509E239-C6A2-4E36-9DE9-01A49EB0C317}">
      <dgm:prSet/>
      <dgm:spPr/>
      <dgm:t>
        <a:bodyPr/>
        <a:lstStyle/>
        <a:p>
          <a:endParaRPr lang="en-US"/>
        </a:p>
      </dgm:t>
    </dgm:pt>
    <dgm:pt modelId="{26A960DB-7E6F-4FEA-A3A3-8C4A6B324848}">
      <dgm:prSet phldrT="[Text]"/>
      <dgm:spPr/>
      <dgm:t>
        <a:bodyPr/>
        <a:lstStyle/>
        <a:p>
          <a:r>
            <a:rPr lang="en-US" dirty="0"/>
            <a:t>Pre-process data from raw data</a:t>
          </a:r>
        </a:p>
      </dgm:t>
    </dgm:pt>
    <dgm:pt modelId="{1FD0FAC2-B8CD-47B4-94D1-8ED98EE41788}" type="parTrans" cxnId="{AE49AE29-F43D-41AE-8548-B8209EA691B4}">
      <dgm:prSet/>
      <dgm:spPr/>
      <dgm:t>
        <a:bodyPr/>
        <a:lstStyle/>
        <a:p>
          <a:endParaRPr lang="en-US"/>
        </a:p>
      </dgm:t>
    </dgm:pt>
    <dgm:pt modelId="{510B07B2-AA03-4C0F-97DD-E68BB8711DBC}" type="sibTrans" cxnId="{AE49AE29-F43D-41AE-8548-B8209EA691B4}">
      <dgm:prSet/>
      <dgm:spPr/>
      <dgm:t>
        <a:bodyPr/>
        <a:lstStyle/>
        <a:p>
          <a:endParaRPr lang="en-US"/>
        </a:p>
      </dgm:t>
    </dgm:pt>
    <dgm:pt modelId="{1C6BC1CD-FABF-4332-AB12-2FD89F321D43}" type="pres">
      <dgm:prSet presAssocID="{59B029A2-1D0E-4C4B-9E48-0715F3B9FEAB}" presName="outerComposite" presStyleCnt="0">
        <dgm:presLayoutVars>
          <dgm:chMax val="5"/>
          <dgm:dir/>
          <dgm:resizeHandles val="exact"/>
        </dgm:presLayoutVars>
      </dgm:prSet>
      <dgm:spPr/>
    </dgm:pt>
    <dgm:pt modelId="{5316A65A-2035-4F4E-BEF4-C749F6693DED}" type="pres">
      <dgm:prSet presAssocID="{59B029A2-1D0E-4C4B-9E48-0715F3B9FEAB}" presName="dummyMaxCanvas" presStyleCnt="0">
        <dgm:presLayoutVars/>
      </dgm:prSet>
      <dgm:spPr/>
    </dgm:pt>
    <dgm:pt modelId="{A2970231-8BEE-40DA-B1AF-04DA3F894F6B}" type="pres">
      <dgm:prSet presAssocID="{59B029A2-1D0E-4C4B-9E48-0715F3B9FEAB}" presName="FiveNodes_1" presStyleLbl="node1" presStyleIdx="0" presStyleCnt="5" custLinFactNeighborY="-3599">
        <dgm:presLayoutVars>
          <dgm:bulletEnabled val="1"/>
        </dgm:presLayoutVars>
      </dgm:prSet>
      <dgm:spPr/>
    </dgm:pt>
    <dgm:pt modelId="{1EAC4A14-09F4-4AC5-B811-56A307C152C0}" type="pres">
      <dgm:prSet presAssocID="{59B029A2-1D0E-4C4B-9E48-0715F3B9FEAB}" presName="FiveNodes_2" presStyleLbl="node1" presStyleIdx="1" presStyleCnt="5">
        <dgm:presLayoutVars>
          <dgm:bulletEnabled val="1"/>
        </dgm:presLayoutVars>
      </dgm:prSet>
      <dgm:spPr/>
    </dgm:pt>
    <dgm:pt modelId="{DDE864AB-A7AF-406A-A1BC-E7D38D3D1228}" type="pres">
      <dgm:prSet presAssocID="{59B029A2-1D0E-4C4B-9E48-0715F3B9FEAB}" presName="FiveNodes_3" presStyleLbl="node1" presStyleIdx="2" presStyleCnt="5">
        <dgm:presLayoutVars>
          <dgm:bulletEnabled val="1"/>
        </dgm:presLayoutVars>
      </dgm:prSet>
      <dgm:spPr/>
    </dgm:pt>
    <dgm:pt modelId="{D3D563CA-A1AB-439A-9D20-D259D9E28205}" type="pres">
      <dgm:prSet presAssocID="{59B029A2-1D0E-4C4B-9E48-0715F3B9FEAB}" presName="FiveNodes_4" presStyleLbl="node1" presStyleIdx="3" presStyleCnt="5">
        <dgm:presLayoutVars>
          <dgm:bulletEnabled val="1"/>
        </dgm:presLayoutVars>
      </dgm:prSet>
      <dgm:spPr/>
    </dgm:pt>
    <dgm:pt modelId="{213D0158-17DF-4D34-B5F5-5135FB39B943}" type="pres">
      <dgm:prSet presAssocID="{59B029A2-1D0E-4C4B-9E48-0715F3B9FEAB}" presName="FiveNodes_5" presStyleLbl="node1" presStyleIdx="4" presStyleCnt="5">
        <dgm:presLayoutVars>
          <dgm:bulletEnabled val="1"/>
        </dgm:presLayoutVars>
      </dgm:prSet>
      <dgm:spPr/>
    </dgm:pt>
    <dgm:pt modelId="{52123652-314C-4351-A0FE-F1F9BEE1FA3E}" type="pres">
      <dgm:prSet presAssocID="{59B029A2-1D0E-4C4B-9E48-0715F3B9FEAB}" presName="FiveConn_1-2" presStyleLbl="fgAccFollowNode1" presStyleIdx="0" presStyleCnt="4">
        <dgm:presLayoutVars>
          <dgm:bulletEnabled val="1"/>
        </dgm:presLayoutVars>
      </dgm:prSet>
      <dgm:spPr/>
    </dgm:pt>
    <dgm:pt modelId="{1DCB482A-573A-4596-9A1B-347C5DF23EC6}" type="pres">
      <dgm:prSet presAssocID="{59B029A2-1D0E-4C4B-9E48-0715F3B9FEAB}" presName="FiveConn_2-3" presStyleLbl="fgAccFollowNode1" presStyleIdx="1" presStyleCnt="4">
        <dgm:presLayoutVars>
          <dgm:bulletEnabled val="1"/>
        </dgm:presLayoutVars>
      </dgm:prSet>
      <dgm:spPr/>
    </dgm:pt>
    <dgm:pt modelId="{14657ED4-1F3E-45FC-9DEF-B9C64004E3E6}" type="pres">
      <dgm:prSet presAssocID="{59B029A2-1D0E-4C4B-9E48-0715F3B9FEAB}" presName="FiveConn_3-4" presStyleLbl="fgAccFollowNode1" presStyleIdx="2" presStyleCnt="4">
        <dgm:presLayoutVars>
          <dgm:bulletEnabled val="1"/>
        </dgm:presLayoutVars>
      </dgm:prSet>
      <dgm:spPr/>
    </dgm:pt>
    <dgm:pt modelId="{6B36DDF9-97CB-48E0-A439-234994073C51}" type="pres">
      <dgm:prSet presAssocID="{59B029A2-1D0E-4C4B-9E48-0715F3B9FEAB}" presName="FiveConn_4-5" presStyleLbl="fgAccFollowNode1" presStyleIdx="3" presStyleCnt="4">
        <dgm:presLayoutVars>
          <dgm:bulletEnabled val="1"/>
        </dgm:presLayoutVars>
      </dgm:prSet>
      <dgm:spPr/>
    </dgm:pt>
    <dgm:pt modelId="{90411458-302B-4852-9029-68A0B6F667AA}" type="pres">
      <dgm:prSet presAssocID="{59B029A2-1D0E-4C4B-9E48-0715F3B9FEAB}" presName="FiveNodes_1_text" presStyleLbl="node1" presStyleIdx="4" presStyleCnt="5">
        <dgm:presLayoutVars>
          <dgm:bulletEnabled val="1"/>
        </dgm:presLayoutVars>
      </dgm:prSet>
      <dgm:spPr/>
    </dgm:pt>
    <dgm:pt modelId="{69280EB2-C03C-43D2-8D80-41332116018D}" type="pres">
      <dgm:prSet presAssocID="{59B029A2-1D0E-4C4B-9E48-0715F3B9FEAB}" presName="FiveNodes_2_text" presStyleLbl="node1" presStyleIdx="4" presStyleCnt="5">
        <dgm:presLayoutVars>
          <dgm:bulletEnabled val="1"/>
        </dgm:presLayoutVars>
      </dgm:prSet>
      <dgm:spPr/>
    </dgm:pt>
    <dgm:pt modelId="{D393EF27-F283-48A1-A6F6-B955076B56ED}" type="pres">
      <dgm:prSet presAssocID="{59B029A2-1D0E-4C4B-9E48-0715F3B9FEAB}" presName="FiveNodes_3_text" presStyleLbl="node1" presStyleIdx="4" presStyleCnt="5">
        <dgm:presLayoutVars>
          <dgm:bulletEnabled val="1"/>
        </dgm:presLayoutVars>
      </dgm:prSet>
      <dgm:spPr/>
    </dgm:pt>
    <dgm:pt modelId="{C990D980-A87F-4734-B532-2A8E94C99C9B}" type="pres">
      <dgm:prSet presAssocID="{59B029A2-1D0E-4C4B-9E48-0715F3B9FEAB}" presName="FiveNodes_4_text" presStyleLbl="node1" presStyleIdx="4" presStyleCnt="5">
        <dgm:presLayoutVars>
          <dgm:bulletEnabled val="1"/>
        </dgm:presLayoutVars>
      </dgm:prSet>
      <dgm:spPr/>
    </dgm:pt>
    <dgm:pt modelId="{2092FA8D-162E-4097-BA00-0334F6EE1332}" type="pres">
      <dgm:prSet presAssocID="{59B029A2-1D0E-4C4B-9E48-0715F3B9FEAB}" presName="FiveNodes_5_text" presStyleLbl="node1" presStyleIdx="4" presStyleCnt="5">
        <dgm:presLayoutVars>
          <dgm:bulletEnabled val="1"/>
        </dgm:presLayoutVars>
      </dgm:prSet>
      <dgm:spPr/>
    </dgm:pt>
  </dgm:ptLst>
  <dgm:cxnLst>
    <dgm:cxn modelId="{389BF013-93F7-4838-A5AA-6B4D29A2442F}" srcId="{59B029A2-1D0E-4C4B-9E48-0715F3B9FEAB}" destId="{81BEA3C7-0F98-47F2-91FA-5B3AF77CE4EA}" srcOrd="1" destOrd="0" parTransId="{EF73D673-8A99-4496-B6E7-212788FC86FB}" sibTransId="{C7F5802D-8E12-42FA-9D52-3A3B397F009B}"/>
    <dgm:cxn modelId="{FA711218-27C7-4712-92EF-5CAB8E9B49DC}" type="presOf" srcId="{0C6DA326-EE56-4BFB-9D35-24D0FC2F1913}" destId="{A2970231-8BEE-40DA-B1AF-04DA3F894F6B}" srcOrd="0" destOrd="0" presId="urn:microsoft.com/office/officeart/2005/8/layout/vProcess5"/>
    <dgm:cxn modelId="{B54BD01E-F36E-4582-B544-1A09A9F4BC6B}" type="presOf" srcId="{59B029A2-1D0E-4C4B-9E48-0715F3B9FEAB}" destId="{1C6BC1CD-FABF-4332-AB12-2FD89F321D43}" srcOrd="0" destOrd="0" presId="urn:microsoft.com/office/officeart/2005/8/layout/vProcess5"/>
    <dgm:cxn modelId="{AE49AE29-F43D-41AE-8548-B8209EA691B4}" srcId="{0C6DA326-EE56-4BFB-9D35-24D0FC2F1913}" destId="{26A960DB-7E6F-4FEA-A3A3-8C4A6B324848}" srcOrd="0" destOrd="0" parTransId="{1FD0FAC2-B8CD-47B4-94D1-8ED98EE41788}" sibTransId="{510B07B2-AA03-4C0F-97DD-E68BB8711DBC}"/>
    <dgm:cxn modelId="{1B0F7531-842D-413D-BD5E-986FC8ABD7E3}" srcId="{59B029A2-1D0E-4C4B-9E48-0715F3B9FEAB}" destId="{3BFB3624-6182-4548-B1E4-FC3886DA0B50}" srcOrd="2" destOrd="0" parTransId="{08940653-5B90-4261-BD92-9F2AB2770B0F}" sibTransId="{1AA40A45-46B8-4C88-A76D-8A5177B9A931}"/>
    <dgm:cxn modelId="{5509E239-C6A2-4E36-9DE9-01A49EB0C317}" srcId="{59B029A2-1D0E-4C4B-9E48-0715F3B9FEAB}" destId="{1F115442-50E9-4C7B-83EF-19CFEBE68BA8}" srcOrd="4" destOrd="0" parTransId="{D139D395-A30D-4CFC-A822-CC2B45CC9BB0}" sibTransId="{6B17D086-40FB-4A19-BD65-9663F07DF058}"/>
    <dgm:cxn modelId="{ED7F073C-701B-451D-BD0B-444333E98C48}" type="presOf" srcId="{1A48B85C-0A4C-4DAD-8F49-A9BE5EE50589}" destId="{C990D980-A87F-4734-B532-2A8E94C99C9B}" srcOrd="1" destOrd="1" presId="urn:microsoft.com/office/officeart/2005/8/layout/vProcess5"/>
    <dgm:cxn modelId="{0EC3B25E-BEEE-4142-9394-3E8A282624B5}" type="presOf" srcId="{0C6DA326-EE56-4BFB-9D35-24D0FC2F1913}" destId="{90411458-302B-4852-9029-68A0B6F667AA}" srcOrd="1" destOrd="0" presId="urn:microsoft.com/office/officeart/2005/8/layout/vProcess5"/>
    <dgm:cxn modelId="{D08FF55F-7740-4021-8F82-8D04516EB2F8}" type="presOf" srcId="{81BEA3C7-0F98-47F2-91FA-5B3AF77CE4EA}" destId="{1EAC4A14-09F4-4AC5-B811-56A307C152C0}" srcOrd="0" destOrd="0" presId="urn:microsoft.com/office/officeart/2005/8/layout/vProcess5"/>
    <dgm:cxn modelId="{08FC9761-9DEE-48DD-BD20-C47F24EC944F}" type="presOf" srcId="{FE717F17-271B-41B9-AC86-C014505EB615}" destId="{52123652-314C-4351-A0FE-F1F9BEE1FA3E}" srcOrd="0" destOrd="0" presId="urn:microsoft.com/office/officeart/2005/8/layout/vProcess5"/>
    <dgm:cxn modelId="{731DE541-6AB6-486E-B0A8-40756AD9523C}" type="presOf" srcId="{26A960DB-7E6F-4FEA-A3A3-8C4A6B324848}" destId="{A2970231-8BEE-40DA-B1AF-04DA3F894F6B}" srcOrd="0" destOrd="1" presId="urn:microsoft.com/office/officeart/2005/8/layout/vProcess5"/>
    <dgm:cxn modelId="{97CB5A46-24A0-466E-ADCF-214414A2C523}" type="presOf" srcId="{1A48B85C-0A4C-4DAD-8F49-A9BE5EE50589}" destId="{D3D563CA-A1AB-439A-9D20-D259D9E28205}" srcOrd="0" destOrd="1" presId="urn:microsoft.com/office/officeart/2005/8/layout/vProcess5"/>
    <dgm:cxn modelId="{6F983079-D4F2-4A40-9D8A-0BC658BA5F33}" type="presOf" srcId="{C7F5802D-8E12-42FA-9D52-3A3B397F009B}" destId="{1DCB482A-573A-4596-9A1B-347C5DF23EC6}" srcOrd="0" destOrd="0" presId="urn:microsoft.com/office/officeart/2005/8/layout/vProcess5"/>
    <dgm:cxn modelId="{F32BC47D-F75B-4A59-A812-6DC8B4F34BB7}" srcId="{59B029A2-1D0E-4C4B-9E48-0715F3B9FEAB}" destId="{93A77D13-6314-4A47-AA20-6A9FA10556FC}" srcOrd="3" destOrd="0" parTransId="{75496D39-0643-4B1B-B28A-0CF59B87DC22}" sibTransId="{7DFCF231-3915-4685-9CAA-A05D8B453971}"/>
    <dgm:cxn modelId="{91B82983-E419-464D-A32D-8F0E70CF9521}" type="presOf" srcId="{7DFCF231-3915-4685-9CAA-A05D8B453971}" destId="{6B36DDF9-97CB-48E0-A439-234994073C51}" srcOrd="0" destOrd="0" presId="urn:microsoft.com/office/officeart/2005/8/layout/vProcess5"/>
    <dgm:cxn modelId="{8D78C597-DE50-4C2C-B0FC-25F642F483AA}" type="presOf" srcId="{93A77D13-6314-4A47-AA20-6A9FA10556FC}" destId="{C990D980-A87F-4734-B532-2A8E94C99C9B}" srcOrd="1" destOrd="0" presId="urn:microsoft.com/office/officeart/2005/8/layout/vProcess5"/>
    <dgm:cxn modelId="{6C41869D-EE33-4FB8-8232-46DD166F12D6}" type="presOf" srcId="{1F115442-50E9-4C7B-83EF-19CFEBE68BA8}" destId="{213D0158-17DF-4D34-B5F5-5135FB39B943}" srcOrd="0" destOrd="0" presId="urn:microsoft.com/office/officeart/2005/8/layout/vProcess5"/>
    <dgm:cxn modelId="{DA4E74A8-D389-4F91-9CFA-1E665AFBBFB5}" type="presOf" srcId="{81BEA3C7-0F98-47F2-91FA-5B3AF77CE4EA}" destId="{69280EB2-C03C-43D2-8D80-41332116018D}" srcOrd="1" destOrd="0" presId="urn:microsoft.com/office/officeart/2005/8/layout/vProcess5"/>
    <dgm:cxn modelId="{245C2CAD-C5D3-4837-AAE3-582CF5BF281A}" type="presOf" srcId="{1F115442-50E9-4C7B-83EF-19CFEBE68BA8}" destId="{2092FA8D-162E-4097-BA00-0334F6EE1332}" srcOrd="1" destOrd="0" presId="urn:microsoft.com/office/officeart/2005/8/layout/vProcess5"/>
    <dgm:cxn modelId="{482937B9-4E0E-4893-B069-B67E8DAFF38B}" type="presOf" srcId="{93A77D13-6314-4A47-AA20-6A9FA10556FC}" destId="{D3D563CA-A1AB-439A-9D20-D259D9E28205}" srcOrd="0" destOrd="0" presId="urn:microsoft.com/office/officeart/2005/8/layout/vProcess5"/>
    <dgm:cxn modelId="{550EE0BB-F238-410C-9850-7A472A270C5F}" type="presOf" srcId="{1AA40A45-46B8-4C88-A76D-8A5177B9A931}" destId="{14657ED4-1F3E-45FC-9DEF-B9C64004E3E6}" srcOrd="0" destOrd="0" presId="urn:microsoft.com/office/officeart/2005/8/layout/vProcess5"/>
    <dgm:cxn modelId="{829FEFCD-30D7-47D8-94F8-85DE7EEC3544}" srcId="{93A77D13-6314-4A47-AA20-6A9FA10556FC}" destId="{1A48B85C-0A4C-4DAD-8F49-A9BE5EE50589}" srcOrd="0" destOrd="0" parTransId="{2ED56D56-3E9B-42C0-A363-A9A7C3CCC397}" sibTransId="{8067516C-134C-4DE7-AF21-892AAC52D3C1}"/>
    <dgm:cxn modelId="{995D36DC-1EAA-49D5-A6F2-53B9F129E36B}" srcId="{59B029A2-1D0E-4C4B-9E48-0715F3B9FEAB}" destId="{0C6DA326-EE56-4BFB-9D35-24D0FC2F1913}" srcOrd="0" destOrd="0" parTransId="{51D74BF7-F230-40B2-AA72-240D0757E04D}" sibTransId="{FE717F17-271B-41B9-AC86-C014505EB615}"/>
    <dgm:cxn modelId="{79608CDC-80FD-4222-91D4-DE98E91FB7D2}" type="presOf" srcId="{3BFB3624-6182-4548-B1E4-FC3886DA0B50}" destId="{DDE864AB-A7AF-406A-A1BC-E7D38D3D1228}" srcOrd="0" destOrd="0" presId="urn:microsoft.com/office/officeart/2005/8/layout/vProcess5"/>
    <dgm:cxn modelId="{F61D3CE0-9DED-4F84-9B5E-C75BB25E6E65}" type="presOf" srcId="{3BFB3624-6182-4548-B1E4-FC3886DA0B50}" destId="{D393EF27-F283-48A1-A6F6-B955076B56ED}" srcOrd="1" destOrd="0" presId="urn:microsoft.com/office/officeart/2005/8/layout/vProcess5"/>
    <dgm:cxn modelId="{B3324FEF-A438-4F6B-B698-4F8F9D0082B0}" type="presOf" srcId="{26A960DB-7E6F-4FEA-A3A3-8C4A6B324848}" destId="{90411458-302B-4852-9029-68A0B6F667AA}" srcOrd="1" destOrd="1" presId="urn:microsoft.com/office/officeart/2005/8/layout/vProcess5"/>
    <dgm:cxn modelId="{A2583911-F9CD-426B-8B87-54619AEEC0AF}" type="presParOf" srcId="{1C6BC1CD-FABF-4332-AB12-2FD89F321D43}" destId="{5316A65A-2035-4F4E-BEF4-C749F6693DED}" srcOrd="0" destOrd="0" presId="urn:microsoft.com/office/officeart/2005/8/layout/vProcess5"/>
    <dgm:cxn modelId="{558B8EB0-CA13-4E2C-BE74-9EDA949010E9}" type="presParOf" srcId="{1C6BC1CD-FABF-4332-AB12-2FD89F321D43}" destId="{A2970231-8BEE-40DA-B1AF-04DA3F894F6B}" srcOrd="1" destOrd="0" presId="urn:microsoft.com/office/officeart/2005/8/layout/vProcess5"/>
    <dgm:cxn modelId="{6BDC1623-50DC-49E1-9691-AE54C0F43402}" type="presParOf" srcId="{1C6BC1CD-FABF-4332-AB12-2FD89F321D43}" destId="{1EAC4A14-09F4-4AC5-B811-56A307C152C0}" srcOrd="2" destOrd="0" presId="urn:microsoft.com/office/officeart/2005/8/layout/vProcess5"/>
    <dgm:cxn modelId="{6E850799-A5F9-4A5A-970B-F48F3D63D06C}" type="presParOf" srcId="{1C6BC1CD-FABF-4332-AB12-2FD89F321D43}" destId="{DDE864AB-A7AF-406A-A1BC-E7D38D3D1228}" srcOrd="3" destOrd="0" presId="urn:microsoft.com/office/officeart/2005/8/layout/vProcess5"/>
    <dgm:cxn modelId="{55A4EC1D-B0CA-4356-93AC-5AB6D0225C76}" type="presParOf" srcId="{1C6BC1CD-FABF-4332-AB12-2FD89F321D43}" destId="{D3D563CA-A1AB-439A-9D20-D259D9E28205}" srcOrd="4" destOrd="0" presId="urn:microsoft.com/office/officeart/2005/8/layout/vProcess5"/>
    <dgm:cxn modelId="{935C2158-EB56-4047-B775-216EC3915BA3}" type="presParOf" srcId="{1C6BC1CD-FABF-4332-AB12-2FD89F321D43}" destId="{213D0158-17DF-4D34-B5F5-5135FB39B943}" srcOrd="5" destOrd="0" presId="urn:microsoft.com/office/officeart/2005/8/layout/vProcess5"/>
    <dgm:cxn modelId="{BE2EEEB5-E702-4A2A-930E-D3EC5C74AA4E}" type="presParOf" srcId="{1C6BC1CD-FABF-4332-AB12-2FD89F321D43}" destId="{52123652-314C-4351-A0FE-F1F9BEE1FA3E}" srcOrd="6" destOrd="0" presId="urn:microsoft.com/office/officeart/2005/8/layout/vProcess5"/>
    <dgm:cxn modelId="{13B338A4-4376-4B7F-B591-2BBFEAB6D7C6}" type="presParOf" srcId="{1C6BC1CD-FABF-4332-AB12-2FD89F321D43}" destId="{1DCB482A-573A-4596-9A1B-347C5DF23EC6}" srcOrd="7" destOrd="0" presId="urn:microsoft.com/office/officeart/2005/8/layout/vProcess5"/>
    <dgm:cxn modelId="{DE5A582F-67F4-4E04-B044-790CB8453252}" type="presParOf" srcId="{1C6BC1CD-FABF-4332-AB12-2FD89F321D43}" destId="{14657ED4-1F3E-45FC-9DEF-B9C64004E3E6}" srcOrd="8" destOrd="0" presId="urn:microsoft.com/office/officeart/2005/8/layout/vProcess5"/>
    <dgm:cxn modelId="{25C409EF-0E5B-4207-A0D6-4E53147C5F6A}" type="presParOf" srcId="{1C6BC1CD-FABF-4332-AB12-2FD89F321D43}" destId="{6B36DDF9-97CB-48E0-A439-234994073C51}" srcOrd="9" destOrd="0" presId="urn:microsoft.com/office/officeart/2005/8/layout/vProcess5"/>
    <dgm:cxn modelId="{4553FD9E-14EF-4F16-86E8-2D14FC5C9372}" type="presParOf" srcId="{1C6BC1CD-FABF-4332-AB12-2FD89F321D43}" destId="{90411458-302B-4852-9029-68A0B6F667AA}" srcOrd="10" destOrd="0" presId="urn:microsoft.com/office/officeart/2005/8/layout/vProcess5"/>
    <dgm:cxn modelId="{2E0E1919-7FB3-4243-AC80-B339E1602403}" type="presParOf" srcId="{1C6BC1CD-FABF-4332-AB12-2FD89F321D43}" destId="{69280EB2-C03C-43D2-8D80-41332116018D}" srcOrd="11" destOrd="0" presId="urn:microsoft.com/office/officeart/2005/8/layout/vProcess5"/>
    <dgm:cxn modelId="{DAC57BFF-2EB4-4106-97B2-D7867E6BF25A}" type="presParOf" srcId="{1C6BC1CD-FABF-4332-AB12-2FD89F321D43}" destId="{D393EF27-F283-48A1-A6F6-B955076B56ED}" srcOrd="12" destOrd="0" presId="urn:microsoft.com/office/officeart/2005/8/layout/vProcess5"/>
    <dgm:cxn modelId="{5B71F77E-9DE4-4199-A01A-3B72BE78F4DA}" type="presParOf" srcId="{1C6BC1CD-FABF-4332-AB12-2FD89F321D43}" destId="{C990D980-A87F-4734-B532-2A8E94C99C9B}" srcOrd="13" destOrd="0" presId="urn:microsoft.com/office/officeart/2005/8/layout/vProcess5"/>
    <dgm:cxn modelId="{E159836C-4E90-4DA4-8D92-8CCCF7BD648B}" type="presParOf" srcId="{1C6BC1CD-FABF-4332-AB12-2FD89F321D43}" destId="{2092FA8D-162E-4097-BA00-0334F6EE1332}"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4C460-03CA-46D2-BB76-CB39C192625E}">
      <dsp:nvSpPr>
        <dsp:cNvPr id="0" name=""/>
        <dsp:cNvSpPr/>
      </dsp:nvSpPr>
      <dsp:spPr>
        <a:xfrm>
          <a:off x="7053" y="295012"/>
          <a:ext cx="2108169" cy="12649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Sensors</a:t>
          </a:r>
        </a:p>
      </dsp:txBody>
      <dsp:txXfrm>
        <a:off x="44101" y="332060"/>
        <a:ext cx="2034073" cy="1190805"/>
      </dsp:txXfrm>
    </dsp:sp>
    <dsp:sp modelId="{E9FC5C4B-ED58-4718-A5B7-839FD1076831}">
      <dsp:nvSpPr>
        <dsp:cNvPr id="0" name=""/>
        <dsp:cNvSpPr/>
      </dsp:nvSpPr>
      <dsp:spPr>
        <a:xfrm>
          <a:off x="2120739" y="666050"/>
          <a:ext cx="857532" cy="522825"/>
        </a:xfrm>
        <a:prstGeom prst="lef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0739" y="770615"/>
        <a:ext cx="700685" cy="313695"/>
      </dsp:txXfrm>
    </dsp:sp>
    <dsp:sp modelId="{418391D1-30EE-42A5-82B7-7668B964C60A}">
      <dsp:nvSpPr>
        <dsp:cNvPr id="0" name=""/>
        <dsp:cNvSpPr/>
      </dsp:nvSpPr>
      <dsp:spPr>
        <a:xfrm>
          <a:off x="2958490" y="295012"/>
          <a:ext cx="2108169" cy="12649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MCU</a:t>
          </a:r>
        </a:p>
      </dsp:txBody>
      <dsp:txXfrm>
        <a:off x="2995538" y="332060"/>
        <a:ext cx="2034073" cy="1190805"/>
      </dsp:txXfrm>
    </dsp:sp>
    <dsp:sp modelId="{16F9F664-6B6A-4FE1-80BA-95923FA5A0EF}">
      <dsp:nvSpPr>
        <dsp:cNvPr id="0" name=""/>
        <dsp:cNvSpPr/>
      </dsp:nvSpPr>
      <dsp:spPr>
        <a:xfrm>
          <a:off x="5066790" y="666050"/>
          <a:ext cx="868303" cy="522825"/>
        </a:xfrm>
        <a:prstGeom prst="lef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066790" y="770615"/>
        <a:ext cx="711456" cy="313695"/>
      </dsp:txXfrm>
    </dsp:sp>
    <dsp:sp modelId="{114A95D2-E510-4D65-AC4B-A1973C5B680A}">
      <dsp:nvSpPr>
        <dsp:cNvPr id="0" name=""/>
        <dsp:cNvSpPr/>
      </dsp:nvSpPr>
      <dsp:spPr>
        <a:xfrm>
          <a:off x="5909927" y="295012"/>
          <a:ext cx="2108169" cy="12649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UART to USB converter</a:t>
          </a:r>
        </a:p>
      </dsp:txBody>
      <dsp:txXfrm>
        <a:off x="5946975" y="332060"/>
        <a:ext cx="2034073" cy="1190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C429D-4B61-4CBD-BC3E-C80AEFDFB4E2}">
      <dsp:nvSpPr>
        <dsp:cNvPr id="0" name=""/>
        <dsp:cNvSpPr/>
      </dsp:nvSpPr>
      <dsp:spPr>
        <a:xfrm rot="5400000">
          <a:off x="842947" y="1187375"/>
          <a:ext cx="1050131" cy="1195537"/>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38E734-B5BA-45A3-B4DA-33EBCFB2FA62}">
      <dsp:nvSpPr>
        <dsp:cNvPr id="0" name=""/>
        <dsp:cNvSpPr/>
      </dsp:nvSpPr>
      <dsp:spPr>
        <a:xfrm>
          <a:off x="564726" y="23283"/>
          <a:ext cx="1767802" cy="1237404"/>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Control center</a:t>
          </a:r>
        </a:p>
      </dsp:txBody>
      <dsp:txXfrm>
        <a:off x="625142" y="83699"/>
        <a:ext cx="1646970" cy="1116572"/>
      </dsp:txXfrm>
    </dsp:sp>
    <dsp:sp modelId="{72801AD8-CA4D-4D8A-8EAC-98262DDD26E0}">
      <dsp:nvSpPr>
        <dsp:cNvPr id="0" name=""/>
        <dsp:cNvSpPr/>
      </dsp:nvSpPr>
      <dsp:spPr>
        <a:xfrm>
          <a:off x="2323677" y="141298"/>
          <a:ext cx="2888871"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Send signal to start modules</a:t>
          </a:r>
        </a:p>
      </dsp:txBody>
      <dsp:txXfrm>
        <a:off x="2323677" y="141298"/>
        <a:ext cx="2888871" cy="1000125"/>
      </dsp:txXfrm>
    </dsp:sp>
    <dsp:sp modelId="{A97E7FA4-B38C-4793-990D-B584883F9320}">
      <dsp:nvSpPr>
        <dsp:cNvPr id="0" name=""/>
        <dsp:cNvSpPr/>
      </dsp:nvSpPr>
      <dsp:spPr>
        <a:xfrm rot="5400000">
          <a:off x="2693397" y="2577389"/>
          <a:ext cx="1050131" cy="1195537"/>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4B7E3D-3036-472B-9DDB-38493E3CCAA7}">
      <dsp:nvSpPr>
        <dsp:cNvPr id="0" name=""/>
        <dsp:cNvSpPr/>
      </dsp:nvSpPr>
      <dsp:spPr>
        <a:xfrm>
          <a:off x="2415176" y="1413297"/>
          <a:ext cx="1767802" cy="1237404"/>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Modules</a:t>
          </a:r>
        </a:p>
      </dsp:txBody>
      <dsp:txXfrm>
        <a:off x="2475592" y="1473713"/>
        <a:ext cx="1646970" cy="1116572"/>
      </dsp:txXfrm>
    </dsp:sp>
    <dsp:sp modelId="{971A88CD-B2A1-4731-806F-F5A1D980D4B5}">
      <dsp:nvSpPr>
        <dsp:cNvPr id="0" name=""/>
        <dsp:cNvSpPr/>
      </dsp:nvSpPr>
      <dsp:spPr>
        <a:xfrm>
          <a:off x="4180928" y="1562846"/>
          <a:ext cx="2947860"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Modules receive start signal </a:t>
          </a:r>
        </a:p>
        <a:p>
          <a:pPr marL="114300" lvl="1" indent="-114300" algn="l" defTabSz="666750">
            <a:lnSpc>
              <a:spcPct val="90000"/>
            </a:lnSpc>
            <a:spcBef>
              <a:spcPct val="0"/>
            </a:spcBef>
            <a:spcAft>
              <a:spcPct val="15000"/>
            </a:spcAft>
            <a:buChar char="•"/>
          </a:pPr>
          <a:r>
            <a:rPr lang="en-US" sz="1500" kern="1200" dirty="0"/>
            <a:t>Each module runs separately and in parallel</a:t>
          </a:r>
        </a:p>
        <a:p>
          <a:pPr marL="114300" lvl="1" indent="-114300" algn="l" defTabSz="666750">
            <a:lnSpc>
              <a:spcPct val="90000"/>
            </a:lnSpc>
            <a:spcBef>
              <a:spcPct val="0"/>
            </a:spcBef>
            <a:spcAft>
              <a:spcPct val="15000"/>
            </a:spcAft>
            <a:buChar char="•"/>
          </a:pPr>
          <a:r>
            <a:rPr lang="en-US" sz="1500" kern="1200" dirty="0"/>
            <a:t>Modules receive stop signal </a:t>
          </a:r>
        </a:p>
      </dsp:txBody>
      <dsp:txXfrm>
        <a:off x="4180928" y="1562846"/>
        <a:ext cx="2947860" cy="1000125"/>
      </dsp:txXfrm>
    </dsp:sp>
    <dsp:sp modelId="{DB028995-8206-48E6-9C38-2BA2CB1EBE99}">
      <dsp:nvSpPr>
        <dsp:cNvPr id="0" name=""/>
        <dsp:cNvSpPr/>
      </dsp:nvSpPr>
      <dsp:spPr>
        <a:xfrm>
          <a:off x="4265626" y="2803311"/>
          <a:ext cx="1767802" cy="1237404"/>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Control center</a:t>
          </a:r>
        </a:p>
      </dsp:txBody>
      <dsp:txXfrm>
        <a:off x="4326042" y="2863727"/>
        <a:ext cx="1646970" cy="1116572"/>
      </dsp:txXfrm>
    </dsp:sp>
    <dsp:sp modelId="{CB622C9D-95E7-4383-B2A1-3DC53FB1D2C7}">
      <dsp:nvSpPr>
        <dsp:cNvPr id="0" name=""/>
        <dsp:cNvSpPr/>
      </dsp:nvSpPr>
      <dsp:spPr>
        <a:xfrm>
          <a:off x="6013944" y="2921326"/>
          <a:ext cx="2388515"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en-US" sz="1700" b="0" kern="1200" dirty="0"/>
            <a:t>Get data from modules right after each module finishes</a:t>
          </a:r>
        </a:p>
      </dsp:txBody>
      <dsp:txXfrm>
        <a:off x="6013944" y="2921326"/>
        <a:ext cx="2388515" cy="1000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70231-8BEE-40DA-B1AF-04DA3F894F6B}">
      <dsp:nvSpPr>
        <dsp:cNvPr id="0" name=""/>
        <dsp:cNvSpPr/>
      </dsp:nvSpPr>
      <dsp:spPr>
        <a:xfrm>
          <a:off x="0" y="0"/>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Preprocess data</a:t>
          </a:r>
        </a:p>
        <a:p>
          <a:pPr marL="114300" lvl="1" indent="-114300" algn="l" defTabSz="622300">
            <a:lnSpc>
              <a:spcPct val="90000"/>
            </a:lnSpc>
            <a:spcBef>
              <a:spcPct val="0"/>
            </a:spcBef>
            <a:spcAft>
              <a:spcPct val="15000"/>
            </a:spcAft>
            <a:buChar char="•"/>
          </a:pPr>
          <a:r>
            <a:rPr lang="en-US" sz="1400" kern="1200" dirty="0"/>
            <a:t>Pre-process data from raw data</a:t>
          </a:r>
        </a:p>
      </dsp:txBody>
      <dsp:txXfrm>
        <a:off x="21259" y="21259"/>
        <a:ext cx="4306552" cy="683322"/>
      </dsp:txXfrm>
    </dsp:sp>
    <dsp:sp modelId="{1EAC4A14-09F4-4AC5-B811-56A307C152C0}">
      <dsp:nvSpPr>
        <dsp:cNvPr id="0" name=""/>
        <dsp:cNvSpPr/>
      </dsp:nvSpPr>
      <dsp:spPr>
        <a:xfrm>
          <a:off x="386423" y="826651"/>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Train machine learning model</a:t>
          </a:r>
        </a:p>
      </dsp:txBody>
      <dsp:txXfrm>
        <a:off x="407682" y="847910"/>
        <a:ext cx="4273976" cy="683322"/>
      </dsp:txXfrm>
    </dsp:sp>
    <dsp:sp modelId="{DDE864AB-A7AF-406A-A1BC-E7D38D3D1228}">
      <dsp:nvSpPr>
        <dsp:cNvPr id="0" name=""/>
        <dsp:cNvSpPr/>
      </dsp:nvSpPr>
      <dsp:spPr>
        <a:xfrm>
          <a:off x="772846" y="1653303"/>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Evaluate model</a:t>
          </a:r>
        </a:p>
      </dsp:txBody>
      <dsp:txXfrm>
        <a:off x="794105" y="1674562"/>
        <a:ext cx="4273976" cy="683322"/>
      </dsp:txXfrm>
    </dsp:sp>
    <dsp:sp modelId="{D3D563CA-A1AB-439A-9D20-D259D9E28205}">
      <dsp:nvSpPr>
        <dsp:cNvPr id="0" name=""/>
        <dsp:cNvSpPr/>
      </dsp:nvSpPr>
      <dsp:spPr>
        <a:xfrm>
          <a:off x="1159270" y="2479955"/>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Optimize model</a:t>
          </a:r>
        </a:p>
        <a:p>
          <a:pPr marL="114300" lvl="1" indent="-114300" algn="l" defTabSz="622300">
            <a:lnSpc>
              <a:spcPct val="90000"/>
            </a:lnSpc>
            <a:spcBef>
              <a:spcPct val="0"/>
            </a:spcBef>
            <a:spcAft>
              <a:spcPct val="15000"/>
            </a:spcAft>
            <a:buChar char="•"/>
          </a:pPr>
          <a:r>
            <a:rPr lang="en-US" sz="1400" kern="1200" dirty="0"/>
            <a:t>For accuracy</a:t>
          </a:r>
        </a:p>
      </dsp:txBody>
      <dsp:txXfrm>
        <a:off x="1180529" y="2501214"/>
        <a:ext cx="4273976" cy="683322"/>
      </dsp:txXfrm>
    </dsp:sp>
    <dsp:sp modelId="{213D0158-17DF-4D34-B5F5-5135FB39B943}">
      <dsp:nvSpPr>
        <dsp:cNvPr id="0" name=""/>
        <dsp:cNvSpPr/>
      </dsp:nvSpPr>
      <dsp:spPr>
        <a:xfrm>
          <a:off x="1545693" y="3306607"/>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Implement on server</a:t>
          </a:r>
        </a:p>
      </dsp:txBody>
      <dsp:txXfrm>
        <a:off x="1566952" y="3327866"/>
        <a:ext cx="4273976" cy="683322"/>
      </dsp:txXfrm>
    </dsp:sp>
    <dsp:sp modelId="{52123652-314C-4351-A0FE-F1F9BEE1FA3E}">
      <dsp:nvSpPr>
        <dsp:cNvPr id="0" name=""/>
        <dsp:cNvSpPr/>
      </dsp:nvSpPr>
      <dsp:spPr>
        <a:xfrm>
          <a:off x="4702917" y="530266"/>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809071" y="530266"/>
        <a:ext cx="259488" cy="355026"/>
      </dsp:txXfrm>
    </dsp:sp>
    <dsp:sp modelId="{1DCB482A-573A-4596-9A1B-347C5DF23EC6}">
      <dsp:nvSpPr>
        <dsp:cNvPr id="0" name=""/>
        <dsp:cNvSpPr/>
      </dsp:nvSpPr>
      <dsp:spPr>
        <a:xfrm>
          <a:off x="5089341" y="1356918"/>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195495" y="1356918"/>
        <a:ext cx="259488" cy="355026"/>
      </dsp:txXfrm>
    </dsp:sp>
    <dsp:sp modelId="{14657ED4-1F3E-45FC-9DEF-B9C64004E3E6}">
      <dsp:nvSpPr>
        <dsp:cNvPr id="0" name=""/>
        <dsp:cNvSpPr/>
      </dsp:nvSpPr>
      <dsp:spPr>
        <a:xfrm>
          <a:off x="5475764" y="2171473"/>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581918" y="2171473"/>
        <a:ext cx="259488" cy="355026"/>
      </dsp:txXfrm>
    </dsp:sp>
    <dsp:sp modelId="{6B36DDF9-97CB-48E0-A439-234994073C51}">
      <dsp:nvSpPr>
        <dsp:cNvPr id="0" name=""/>
        <dsp:cNvSpPr/>
      </dsp:nvSpPr>
      <dsp:spPr>
        <a:xfrm>
          <a:off x="5862188" y="3006189"/>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968342" y="3006189"/>
        <a:ext cx="259488" cy="3550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60425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VN" dirty="0"/>
              <a:t>Chào</a:t>
            </a:r>
            <a:r>
              <a:rPr lang="vi-VN" baseline="0" dirty="0"/>
              <a:t> quý thầy cô và các bạn đã đến với buổi báo cáo khóa luận chuyên đề “Health Care System” của chúng em hôm nay, nhóm em bao gồm hai thành viên Phùng Đào Vĩnh Chung và Huỳnh Nhật Quang.</a:t>
            </a:r>
          </a:p>
          <a:p>
            <a:pPr lvl="0">
              <a:spcBef>
                <a:spcPts val="0"/>
              </a:spcBef>
              <a:buNone/>
            </a:pPr>
            <a:r>
              <a:rPr lang="vi-VN" baseline="0" dirty="0"/>
              <a:t>Chuyên đề được thực hiện dưới sự hướng dẫn của Thầy Trần Ngọc Đức</a:t>
            </a:r>
            <a:endParaRPr lang="vi-VN" dirty="0"/>
          </a:p>
          <a:p>
            <a:pPr lvl="0">
              <a:spcBef>
                <a:spcPts val="0"/>
              </a:spcBef>
              <a:buNone/>
            </a:pPr>
            <a:endParaRPr dirty="0"/>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err="1"/>
              <a:t>Còn</a:t>
            </a:r>
            <a:r>
              <a:rPr lang="en-US" baseline="0" dirty="0"/>
              <a:t> </a:t>
            </a:r>
            <a:r>
              <a:rPr lang="en-US" baseline="0" dirty="0" err="1"/>
              <a:t>về</a:t>
            </a:r>
            <a:r>
              <a:rPr lang="en-US" baseline="0" dirty="0"/>
              <a:t> </a:t>
            </a:r>
            <a:r>
              <a:rPr lang="en-US" baseline="0" dirty="0" err="1"/>
              <a:t>phần</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bị</a:t>
            </a:r>
            <a:r>
              <a:rPr lang="en-US" baseline="0" dirty="0"/>
              <a:t> </a:t>
            </a:r>
            <a:r>
              <a:rPr lang="en-US" baseline="0" dirty="0" err="1"/>
              <a:t>bệnh</a:t>
            </a:r>
            <a:r>
              <a:rPr lang="en-US" baseline="0" dirty="0"/>
              <a:t> </a:t>
            </a:r>
            <a:r>
              <a:rPr lang="en-US" baseline="0" dirty="0" err="1"/>
              <a:t>tim</a:t>
            </a:r>
            <a:r>
              <a:rPr lang="en-US" baseline="0" dirty="0"/>
              <a:t> </a:t>
            </a:r>
            <a:r>
              <a:rPr lang="en-US" baseline="0" dirty="0" err="1"/>
              <a:t>mạch</a:t>
            </a:r>
            <a:endParaRPr lang="en-US" baseline="0" dirty="0"/>
          </a:p>
          <a:p>
            <a:pPr lvl="0" rtl="0">
              <a:spcBef>
                <a:spcPts val="0"/>
              </a:spcBef>
              <a:buNone/>
            </a:pPr>
            <a:r>
              <a:rPr lang="en-US" baseline="0" dirty="0"/>
              <a:t>Dataset </a:t>
            </a:r>
            <a:r>
              <a:rPr lang="en-US" baseline="0" dirty="0" err="1"/>
              <a:t>bao</a:t>
            </a:r>
            <a:r>
              <a:rPr lang="en-US" baseline="0" dirty="0"/>
              <a:t> </a:t>
            </a:r>
            <a:r>
              <a:rPr lang="en-US" baseline="0" dirty="0" err="1"/>
              <a:t>gồm</a:t>
            </a:r>
            <a:r>
              <a:rPr lang="en-US" baseline="0" dirty="0"/>
              <a:t> 702 </a:t>
            </a:r>
            <a:r>
              <a:rPr lang="en-US" baseline="0" dirty="0" err="1"/>
              <a:t>mẫu</a:t>
            </a:r>
            <a:r>
              <a:rPr lang="en-US" baseline="0" dirty="0"/>
              <a:t> </a:t>
            </a:r>
            <a:r>
              <a:rPr lang="en-US" baseline="0" dirty="0" err="1"/>
              <a:t>với</a:t>
            </a:r>
            <a:r>
              <a:rPr lang="en-US" baseline="0" dirty="0"/>
              <a:t> 7 </a:t>
            </a:r>
            <a:r>
              <a:rPr lang="en-US" baseline="0" dirty="0" err="1"/>
              <a:t>loại</a:t>
            </a:r>
            <a:r>
              <a:rPr lang="en-US" baseline="0" dirty="0"/>
              <a:t> data, </a:t>
            </a:r>
            <a:r>
              <a:rPr lang="en-US" baseline="0" dirty="0" err="1"/>
              <a:t>một</a:t>
            </a:r>
            <a:r>
              <a:rPr lang="en-US" baseline="0" dirty="0"/>
              <a:t> </a:t>
            </a:r>
            <a:r>
              <a:rPr lang="en-US" baseline="0" dirty="0" err="1"/>
              <a:t>số</a:t>
            </a:r>
            <a:r>
              <a:rPr lang="en-US" baseline="0" dirty="0"/>
              <a:t> </a:t>
            </a:r>
            <a:r>
              <a:rPr lang="en-US" baseline="0" dirty="0" err="1"/>
              <a:t>loại</a:t>
            </a:r>
            <a:r>
              <a:rPr lang="en-US" baseline="0" dirty="0"/>
              <a:t> data </a:t>
            </a:r>
            <a:r>
              <a:rPr lang="en-US" baseline="0" dirty="0" err="1"/>
              <a:t>phải</a:t>
            </a:r>
            <a:r>
              <a:rPr lang="en-US" baseline="0" dirty="0"/>
              <a:t> can </a:t>
            </a:r>
            <a:r>
              <a:rPr lang="en-US" baseline="0" dirty="0" err="1"/>
              <a:t>thiệp</a:t>
            </a:r>
            <a:r>
              <a:rPr lang="en-US" baseline="0" dirty="0"/>
              <a:t> </a:t>
            </a:r>
            <a:r>
              <a:rPr lang="en-US" baseline="0" dirty="0" err="1"/>
              <a:t>gây</a:t>
            </a:r>
            <a:r>
              <a:rPr lang="en-US" baseline="0" dirty="0"/>
              <a:t> </a:t>
            </a:r>
            <a:r>
              <a:rPr lang="en-US" baseline="0" dirty="0" err="1"/>
              <a:t>tổn</a:t>
            </a:r>
            <a:r>
              <a:rPr lang="en-US" baseline="0" dirty="0"/>
              <a:t> </a:t>
            </a:r>
            <a:r>
              <a:rPr lang="en-US" baseline="0" dirty="0" err="1"/>
              <a:t>thương</a:t>
            </a:r>
            <a:r>
              <a:rPr lang="en-US" baseline="0" dirty="0"/>
              <a:t> </a:t>
            </a:r>
            <a:r>
              <a:rPr lang="en-US" baseline="0" dirty="0" err="1"/>
              <a:t>tới</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mới</a:t>
            </a:r>
            <a:r>
              <a:rPr lang="en-US" baseline="0" dirty="0"/>
              <a:t> </a:t>
            </a:r>
            <a:r>
              <a:rPr lang="en-US" baseline="0" dirty="0" err="1"/>
              <a:t>có</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a:t>
            </a:r>
            <a:r>
              <a:rPr lang="en-US" baseline="0" dirty="0" err="1"/>
              <a:t>được</a:t>
            </a:r>
            <a:r>
              <a:rPr lang="en-US" baseline="0" dirty="0"/>
              <a:t> </a:t>
            </a:r>
            <a:r>
              <a:rPr lang="en-US" baseline="0" dirty="0" err="1"/>
              <a:t>như</a:t>
            </a:r>
            <a:r>
              <a:rPr lang="en-US" baseline="0" dirty="0"/>
              <a:t> </a:t>
            </a:r>
            <a:r>
              <a:rPr lang="en-US" baseline="0" dirty="0" err="1"/>
              <a:t>chỉ</a:t>
            </a:r>
            <a:r>
              <a:rPr lang="en-US" baseline="0" dirty="0"/>
              <a:t> </a:t>
            </a:r>
            <a:r>
              <a:rPr lang="en-US" baseline="0" dirty="0" err="1"/>
              <a:t>số</a:t>
            </a:r>
            <a:r>
              <a:rPr lang="en-US" baseline="0" dirty="0"/>
              <a:t> </a:t>
            </a:r>
            <a:r>
              <a:rPr lang="en-US" baseline="0" dirty="0" err="1"/>
              <a:t>đường</a:t>
            </a:r>
            <a:r>
              <a:rPr lang="en-US" baseline="0" dirty="0"/>
              <a:t> </a:t>
            </a:r>
            <a:r>
              <a:rPr lang="en-US" baseline="0" dirty="0" err="1"/>
              <a:t>huyết</a:t>
            </a:r>
            <a:r>
              <a:rPr lang="en-US" baseline="0" dirty="0"/>
              <a:t> </a:t>
            </a:r>
            <a:r>
              <a:rPr lang="en-US" baseline="0" dirty="0" err="1"/>
              <a:t>hoặc</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qua </a:t>
            </a:r>
            <a:r>
              <a:rPr lang="en-US" baseline="0" dirty="0" err="1"/>
              <a:t>hệ</a:t>
            </a:r>
            <a:r>
              <a:rPr lang="en-US" baseline="0" dirty="0"/>
              <a:t> </a:t>
            </a:r>
            <a:r>
              <a:rPr lang="en-US" baseline="0" dirty="0" err="1"/>
              <a:t>thống</a:t>
            </a:r>
            <a:r>
              <a:rPr lang="en-US" baseline="0" dirty="0"/>
              <a:t> sensor </a:t>
            </a:r>
            <a:r>
              <a:rPr lang="en-US" baseline="0" dirty="0" err="1"/>
              <a:t>bọn</a:t>
            </a:r>
            <a:r>
              <a:rPr lang="en-US" baseline="0" dirty="0"/>
              <a:t> </a:t>
            </a:r>
            <a:r>
              <a:rPr lang="en-US" baseline="0" dirty="0" err="1"/>
              <a:t>em</a:t>
            </a:r>
            <a:r>
              <a:rPr lang="en-US" baseline="0" dirty="0"/>
              <a:t> </a:t>
            </a:r>
            <a:r>
              <a:rPr lang="en-US" baseline="0" dirty="0" err="1"/>
              <a:t>sẽ</a:t>
            </a:r>
            <a:r>
              <a:rPr lang="en-US" baseline="0" dirty="0"/>
              <a:t> </a:t>
            </a:r>
            <a:r>
              <a:rPr lang="en-US" baseline="0" dirty="0" err="1"/>
              <a:t>thu</a:t>
            </a:r>
            <a:r>
              <a:rPr lang="en-US" baseline="0" dirty="0"/>
              <a:t> </a:t>
            </a:r>
            <a:r>
              <a:rPr lang="en-US" baseline="0" dirty="0" err="1"/>
              <a:t>thập</a:t>
            </a:r>
            <a:r>
              <a:rPr lang="en-US" baseline="0" dirty="0"/>
              <a:t> </a:t>
            </a:r>
            <a:r>
              <a:rPr lang="en-US" baseline="0" dirty="0" err="1"/>
              <a:t>theo</a:t>
            </a:r>
            <a:r>
              <a:rPr lang="en-US" baseline="0" dirty="0"/>
              <a:t> </a:t>
            </a:r>
            <a:r>
              <a:rPr lang="en-US" baseline="0" dirty="0" err="1"/>
              <a:t>hình</a:t>
            </a:r>
            <a:r>
              <a:rPr lang="en-US" baseline="0" dirty="0"/>
              <a:t> </a:t>
            </a:r>
            <a:r>
              <a:rPr lang="en-US" baseline="0" dirty="0" err="1"/>
              <a:t>thức</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điền</a:t>
            </a:r>
            <a:endParaRPr lang="en-US" baseline="0" dirty="0"/>
          </a:p>
          <a:p>
            <a:pPr lvl="0" rtl="0">
              <a:spcBef>
                <a:spcPts val="0"/>
              </a:spcBef>
              <a:buNone/>
            </a:pPr>
            <a:r>
              <a:rPr lang="en-US" dirty="0"/>
              <a:t>Train</a:t>
            </a:r>
            <a:r>
              <a:rPr lang="en-US" baseline="0" dirty="0"/>
              <a:t> </a:t>
            </a:r>
            <a:r>
              <a:rPr lang="en-US" baseline="0" dirty="0" err="1"/>
              <a:t>bằng</a:t>
            </a:r>
            <a:r>
              <a:rPr lang="en-US" baseline="0" dirty="0"/>
              <a:t> </a:t>
            </a:r>
            <a:r>
              <a:rPr lang="en-US" baseline="0" dirty="0" err="1"/>
              <a:t>phương</a:t>
            </a:r>
            <a:r>
              <a:rPr lang="en-US" baseline="0" dirty="0"/>
              <a:t> </a:t>
            </a:r>
            <a:r>
              <a:rPr lang="en-US" baseline="0" dirty="0" err="1"/>
              <a:t>pháp</a:t>
            </a:r>
            <a:r>
              <a:rPr lang="en-US" baseline="0" dirty="0"/>
              <a:t> Support Vector Machine (Chung: </a:t>
            </a:r>
            <a:r>
              <a:rPr lang="en-US" baseline="0" dirty="0" err="1"/>
              <a:t>Cần</a:t>
            </a:r>
            <a:r>
              <a:rPr lang="en-US" baseline="0" dirty="0"/>
              <a:t> </a:t>
            </a:r>
            <a:r>
              <a:rPr lang="en-US" baseline="0" dirty="0" err="1"/>
              <a:t>chuẩn</a:t>
            </a:r>
            <a:r>
              <a:rPr lang="en-US" baseline="0" dirty="0"/>
              <a:t> </a:t>
            </a:r>
            <a:r>
              <a:rPr lang="en-US" baseline="0" dirty="0" err="1"/>
              <a:t>bị</a:t>
            </a:r>
            <a:r>
              <a:rPr lang="en-US" baseline="0" dirty="0"/>
              <a:t> </a:t>
            </a:r>
            <a:r>
              <a:rPr lang="en-US" baseline="0" dirty="0" err="1"/>
              <a:t>phần</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mấy</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này</a:t>
            </a:r>
            <a:r>
              <a:rPr lang="en-US" baseline="0" dirty="0"/>
              <a:t> </a:t>
            </a:r>
            <a:r>
              <a:rPr lang="en-US" baseline="0" dirty="0" err="1"/>
              <a:t>để</a:t>
            </a:r>
            <a:r>
              <a:rPr lang="en-US" baseline="0" dirty="0"/>
              <a:t> </a:t>
            </a:r>
            <a:r>
              <a:rPr lang="en-US" baseline="0" dirty="0" err="1"/>
              <a:t>khi</a:t>
            </a:r>
            <a:r>
              <a:rPr lang="en-US" baseline="0" dirty="0"/>
              <a:t> </a:t>
            </a:r>
            <a:r>
              <a:rPr lang="en-US" baseline="0" dirty="0" err="1"/>
              <a:t>thầy</a:t>
            </a:r>
            <a:r>
              <a:rPr lang="en-US" baseline="0" dirty="0"/>
              <a:t> </a:t>
            </a:r>
            <a:r>
              <a:rPr lang="en-US" baseline="0" dirty="0" err="1"/>
              <a:t>hỏi</a:t>
            </a:r>
            <a:r>
              <a:rPr lang="en-US" baseline="0" dirty="0"/>
              <a:t> </a:t>
            </a:r>
            <a:r>
              <a:rPr lang="en-US" baseline="0" dirty="0" err="1"/>
              <a:t>tới</a:t>
            </a:r>
            <a:r>
              <a:rPr lang="en-US" baseline="0" dirty="0"/>
              <a:t> </a:t>
            </a:r>
            <a:r>
              <a:rPr lang="en-US" baseline="0" dirty="0" err="1"/>
              <a:t>biết</a:t>
            </a:r>
            <a:r>
              <a:rPr lang="en-US" baseline="0" dirty="0"/>
              <a:t> </a:t>
            </a:r>
            <a:r>
              <a:rPr lang="en-US" baseline="0" dirty="0" err="1"/>
              <a:t>đường</a:t>
            </a:r>
            <a:r>
              <a:rPr lang="en-US" baseline="0" dirty="0"/>
              <a:t> </a:t>
            </a:r>
            <a:r>
              <a:rPr lang="en-US" baseline="0" dirty="0" err="1"/>
              <a:t>nói</a:t>
            </a:r>
            <a:r>
              <a:rPr lang="en-US" baseline="0" dirty="0"/>
              <a:t>)</a:t>
            </a:r>
          </a:p>
          <a:p>
            <a:pPr lvl="0" rtl="0">
              <a:spcBef>
                <a:spcPts val="0"/>
              </a:spcBef>
              <a:buNone/>
            </a:pPr>
            <a:r>
              <a:rPr lang="en-US" baseline="0" dirty="0" err="1"/>
              <a:t>Xây</a:t>
            </a:r>
            <a:r>
              <a:rPr lang="en-US" baseline="0" dirty="0"/>
              <a:t> </a:t>
            </a:r>
            <a:r>
              <a:rPr lang="en-US" baseline="0" dirty="0" err="1"/>
              <a:t>dựng</a:t>
            </a:r>
            <a:r>
              <a:rPr lang="en-US" baseline="0" dirty="0"/>
              <a:t> </a:t>
            </a:r>
            <a:r>
              <a:rPr lang="en-US" baseline="0" dirty="0" err="1"/>
              <a:t>với</a:t>
            </a:r>
            <a:r>
              <a:rPr lang="en-US" baseline="0" dirty="0"/>
              <a:t> python 3.5</a:t>
            </a:r>
          </a:p>
          <a:p>
            <a:pPr lvl="0" rtl="0">
              <a:spcBef>
                <a:spcPts val="0"/>
              </a:spcBef>
              <a:buNone/>
            </a:pPr>
            <a:r>
              <a:rPr lang="en-US" baseline="0" dirty="0"/>
              <a:t>Age, Sex, Chest Pain, Resting Blood Pressure</a:t>
            </a:r>
          </a:p>
          <a:p>
            <a:pPr lvl="0" rtl="0">
              <a:spcBef>
                <a:spcPts val="0"/>
              </a:spcBef>
              <a:buNone/>
            </a:pPr>
            <a:endParaRPr lang="en-US" baseline="0" dirty="0"/>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err="1"/>
              <a:t>Còn</a:t>
            </a:r>
            <a:r>
              <a:rPr lang="en-US" baseline="0" dirty="0"/>
              <a:t> </a:t>
            </a:r>
            <a:r>
              <a:rPr lang="en-US" baseline="0" dirty="0" err="1"/>
              <a:t>về</a:t>
            </a:r>
            <a:r>
              <a:rPr lang="en-US" baseline="0" dirty="0"/>
              <a:t> </a:t>
            </a:r>
            <a:r>
              <a:rPr lang="en-US" baseline="0" dirty="0" err="1"/>
              <a:t>phần</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bị</a:t>
            </a:r>
            <a:r>
              <a:rPr lang="en-US" baseline="0" dirty="0"/>
              <a:t> </a:t>
            </a:r>
            <a:r>
              <a:rPr lang="en-US" baseline="0" dirty="0" err="1"/>
              <a:t>bệnh</a:t>
            </a:r>
            <a:r>
              <a:rPr lang="en-US" baseline="0" dirty="0"/>
              <a:t> </a:t>
            </a:r>
            <a:r>
              <a:rPr lang="en-US" baseline="0" dirty="0" err="1"/>
              <a:t>tim</a:t>
            </a:r>
            <a:r>
              <a:rPr lang="en-US" baseline="0" dirty="0"/>
              <a:t> </a:t>
            </a:r>
            <a:r>
              <a:rPr lang="en-US" baseline="0" dirty="0" err="1"/>
              <a:t>mạch</a:t>
            </a:r>
            <a:endParaRPr lang="en-US" baseline="0" dirty="0"/>
          </a:p>
          <a:p>
            <a:pPr lvl="0" rtl="0">
              <a:spcBef>
                <a:spcPts val="0"/>
              </a:spcBef>
              <a:buNone/>
            </a:pPr>
            <a:r>
              <a:rPr lang="en-US" baseline="0" dirty="0"/>
              <a:t>Dataset </a:t>
            </a:r>
            <a:r>
              <a:rPr lang="en-US" baseline="0" dirty="0" err="1"/>
              <a:t>bao</a:t>
            </a:r>
            <a:r>
              <a:rPr lang="en-US" baseline="0" dirty="0"/>
              <a:t> </a:t>
            </a:r>
            <a:r>
              <a:rPr lang="en-US" baseline="0" dirty="0" err="1"/>
              <a:t>gồm</a:t>
            </a:r>
            <a:r>
              <a:rPr lang="en-US" baseline="0" dirty="0"/>
              <a:t> 702 </a:t>
            </a:r>
            <a:r>
              <a:rPr lang="en-US" baseline="0" dirty="0" err="1"/>
              <a:t>mẫu</a:t>
            </a:r>
            <a:r>
              <a:rPr lang="en-US" baseline="0" dirty="0"/>
              <a:t> </a:t>
            </a:r>
            <a:r>
              <a:rPr lang="en-US" baseline="0" dirty="0" err="1"/>
              <a:t>với</a:t>
            </a:r>
            <a:r>
              <a:rPr lang="en-US" baseline="0" dirty="0"/>
              <a:t> 7 </a:t>
            </a:r>
            <a:r>
              <a:rPr lang="en-US" baseline="0" dirty="0" err="1"/>
              <a:t>loại</a:t>
            </a:r>
            <a:r>
              <a:rPr lang="en-US" baseline="0" dirty="0"/>
              <a:t> data, </a:t>
            </a:r>
            <a:r>
              <a:rPr lang="en-US" baseline="0" dirty="0" err="1"/>
              <a:t>một</a:t>
            </a:r>
            <a:r>
              <a:rPr lang="en-US" baseline="0" dirty="0"/>
              <a:t> </a:t>
            </a:r>
            <a:r>
              <a:rPr lang="en-US" baseline="0" dirty="0" err="1"/>
              <a:t>số</a:t>
            </a:r>
            <a:r>
              <a:rPr lang="en-US" baseline="0" dirty="0"/>
              <a:t> </a:t>
            </a:r>
            <a:r>
              <a:rPr lang="en-US" baseline="0" dirty="0" err="1"/>
              <a:t>loại</a:t>
            </a:r>
            <a:r>
              <a:rPr lang="en-US" baseline="0" dirty="0"/>
              <a:t> data </a:t>
            </a:r>
            <a:r>
              <a:rPr lang="en-US" baseline="0" dirty="0" err="1"/>
              <a:t>phải</a:t>
            </a:r>
            <a:r>
              <a:rPr lang="en-US" baseline="0" dirty="0"/>
              <a:t> can </a:t>
            </a:r>
            <a:r>
              <a:rPr lang="en-US" baseline="0" dirty="0" err="1"/>
              <a:t>thiệp</a:t>
            </a:r>
            <a:r>
              <a:rPr lang="en-US" baseline="0" dirty="0"/>
              <a:t> </a:t>
            </a:r>
            <a:r>
              <a:rPr lang="en-US" baseline="0" dirty="0" err="1"/>
              <a:t>gây</a:t>
            </a:r>
            <a:r>
              <a:rPr lang="en-US" baseline="0" dirty="0"/>
              <a:t> </a:t>
            </a:r>
            <a:r>
              <a:rPr lang="en-US" baseline="0" dirty="0" err="1"/>
              <a:t>tổn</a:t>
            </a:r>
            <a:r>
              <a:rPr lang="en-US" baseline="0" dirty="0"/>
              <a:t> </a:t>
            </a:r>
            <a:r>
              <a:rPr lang="en-US" baseline="0" dirty="0" err="1"/>
              <a:t>thương</a:t>
            </a:r>
            <a:r>
              <a:rPr lang="en-US" baseline="0" dirty="0"/>
              <a:t> </a:t>
            </a:r>
            <a:r>
              <a:rPr lang="en-US" baseline="0" dirty="0" err="1"/>
              <a:t>tới</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mới</a:t>
            </a:r>
            <a:r>
              <a:rPr lang="en-US" baseline="0" dirty="0"/>
              <a:t> </a:t>
            </a:r>
            <a:r>
              <a:rPr lang="en-US" baseline="0" dirty="0" err="1"/>
              <a:t>có</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a:t>
            </a:r>
            <a:r>
              <a:rPr lang="en-US" baseline="0" dirty="0" err="1"/>
              <a:t>được</a:t>
            </a:r>
            <a:r>
              <a:rPr lang="en-US" baseline="0" dirty="0"/>
              <a:t> </a:t>
            </a:r>
            <a:r>
              <a:rPr lang="en-US" baseline="0" dirty="0" err="1"/>
              <a:t>như</a:t>
            </a:r>
            <a:r>
              <a:rPr lang="en-US" baseline="0" dirty="0"/>
              <a:t> </a:t>
            </a:r>
            <a:r>
              <a:rPr lang="en-US" baseline="0" dirty="0" err="1"/>
              <a:t>chỉ</a:t>
            </a:r>
            <a:r>
              <a:rPr lang="en-US" baseline="0" dirty="0"/>
              <a:t> </a:t>
            </a:r>
            <a:r>
              <a:rPr lang="en-US" baseline="0" dirty="0" err="1"/>
              <a:t>số</a:t>
            </a:r>
            <a:r>
              <a:rPr lang="en-US" baseline="0" dirty="0"/>
              <a:t> </a:t>
            </a:r>
            <a:r>
              <a:rPr lang="en-US" baseline="0" dirty="0" err="1"/>
              <a:t>đường</a:t>
            </a:r>
            <a:r>
              <a:rPr lang="en-US" baseline="0" dirty="0"/>
              <a:t> </a:t>
            </a:r>
            <a:r>
              <a:rPr lang="en-US" baseline="0" dirty="0" err="1"/>
              <a:t>huyết</a:t>
            </a:r>
            <a:r>
              <a:rPr lang="en-US" baseline="0" dirty="0"/>
              <a:t> </a:t>
            </a:r>
            <a:r>
              <a:rPr lang="en-US" baseline="0" dirty="0" err="1"/>
              <a:t>hoặc</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qua </a:t>
            </a:r>
            <a:r>
              <a:rPr lang="en-US" baseline="0" dirty="0" err="1"/>
              <a:t>hệ</a:t>
            </a:r>
            <a:r>
              <a:rPr lang="en-US" baseline="0" dirty="0"/>
              <a:t> </a:t>
            </a:r>
            <a:r>
              <a:rPr lang="en-US" baseline="0" dirty="0" err="1"/>
              <a:t>thống</a:t>
            </a:r>
            <a:r>
              <a:rPr lang="en-US" baseline="0" dirty="0"/>
              <a:t> sensor </a:t>
            </a:r>
            <a:r>
              <a:rPr lang="en-US" baseline="0" dirty="0" err="1"/>
              <a:t>bọn</a:t>
            </a:r>
            <a:r>
              <a:rPr lang="en-US" baseline="0" dirty="0"/>
              <a:t> </a:t>
            </a:r>
            <a:r>
              <a:rPr lang="en-US" baseline="0" dirty="0" err="1"/>
              <a:t>em</a:t>
            </a:r>
            <a:r>
              <a:rPr lang="en-US" baseline="0" dirty="0"/>
              <a:t> </a:t>
            </a:r>
            <a:r>
              <a:rPr lang="en-US" baseline="0" dirty="0" err="1"/>
              <a:t>sẽ</a:t>
            </a:r>
            <a:r>
              <a:rPr lang="en-US" baseline="0" dirty="0"/>
              <a:t> </a:t>
            </a:r>
            <a:r>
              <a:rPr lang="en-US" baseline="0" dirty="0" err="1"/>
              <a:t>thu</a:t>
            </a:r>
            <a:r>
              <a:rPr lang="en-US" baseline="0" dirty="0"/>
              <a:t> </a:t>
            </a:r>
            <a:r>
              <a:rPr lang="en-US" baseline="0" dirty="0" err="1"/>
              <a:t>thập</a:t>
            </a:r>
            <a:r>
              <a:rPr lang="en-US" baseline="0" dirty="0"/>
              <a:t> </a:t>
            </a:r>
            <a:r>
              <a:rPr lang="en-US" baseline="0" dirty="0" err="1"/>
              <a:t>theo</a:t>
            </a:r>
            <a:r>
              <a:rPr lang="en-US" baseline="0" dirty="0"/>
              <a:t> </a:t>
            </a:r>
            <a:r>
              <a:rPr lang="en-US" baseline="0" dirty="0" err="1"/>
              <a:t>hình</a:t>
            </a:r>
            <a:r>
              <a:rPr lang="en-US" baseline="0" dirty="0"/>
              <a:t> </a:t>
            </a:r>
            <a:r>
              <a:rPr lang="en-US" baseline="0" dirty="0" err="1"/>
              <a:t>thức</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điền</a:t>
            </a:r>
            <a:endParaRPr lang="en-US" baseline="0" dirty="0"/>
          </a:p>
          <a:p>
            <a:pPr lvl="0" rtl="0">
              <a:spcBef>
                <a:spcPts val="0"/>
              </a:spcBef>
              <a:buNone/>
            </a:pPr>
            <a:r>
              <a:rPr lang="en-US" dirty="0"/>
              <a:t>Train</a:t>
            </a:r>
            <a:r>
              <a:rPr lang="en-US" baseline="0" dirty="0"/>
              <a:t> </a:t>
            </a:r>
            <a:r>
              <a:rPr lang="en-US" baseline="0" dirty="0" err="1"/>
              <a:t>bằng</a:t>
            </a:r>
            <a:r>
              <a:rPr lang="en-US" baseline="0" dirty="0"/>
              <a:t> </a:t>
            </a:r>
            <a:r>
              <a:rPr lang="en-US" baseline="0" dirty="0" err="1"/>
              <a:t>phương</a:t>
            </a:r>
            <a:r>
              <a:rPr lang="en-US" baseline="0" dirty="0"/>
              <a:t> </a:t>
            </a:r>
            <a:r>
              <a:rPr lang="en-US" baseline="0" dirty="0" err="1"/>
              <a:t>pháp</a:t>
            </a:r>
            <a:r>
              <a:rPr lang="en-US" baseline="0" dirty="0"/>
              <a:t> Support Vector Machine (Chung: </a:t>
            </a:r>
            <a:r>
              <a:rPr lang="en-US" baseline="0" dirty="0" err="1"/>
              <a:t>Cần</a:t>
            </a:r>
            <a:r>
              <a:rPr lang="en-US" baseline="0" dirty="0"/>
              <a:t> </a:t>
            </a:r>
            <a:r>
              <a:rPr lang="en-US" baseline="0" dirty="0" err="1"/>
              <a:t>chuẩn</a:t>
            </a:r>
            <a:r>
              <a:rPr lang="en-US" baseline="0" dirty="0"/>
              <a:t> </a:t>
            </a:r>
            <a:r>
              <a:rPr lang="en-US" baseline="0" dirty="0" err="1"/>
              <a:t>bị</a:t>
            </a:r>
            <a:r>
              <a:rPr lang="en-US" baseline="0" dirty="0"/>
              <a:t> </a:t>
            </a:r>
            <a:r>
              <a:rPr lang="en-US" baseline="0" dirty="0" err="1"/>
              <a:t>phần</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mấy</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này</a:t>
            </a:r>
            <a:r>
              <a:rPr lang="en-US" baseline="0" dirty="0"/>
              <a:t> </a:t>
            </a:r>
            <a:r>
              <a:rPr lang="en-US" baseline="0" dirty="0" err="1"/>
              <a:t>để</a:t>
            </a:r>
            <a:r>
              <a:rPr lang="en-US" baseline="0" dirty="0"/>
              <a:t> </a:t>
            </a:r>
            <a:r>
              <a:rPr lang="en-US" baseline="0" dirty="0" err="1"/>
              <a:t>khi</a:t>
            </a:r>
            <a:r>
              <a:rPr lang="en-US" baseline="0" dirty="0"/>
              <a:t> </a:t>
            </a:r>
            <a:r>
              <a:rPr lang="en-US" baseline="0" dirty="0" err="1"/>
              <a:t>thầy</a:t>
            </a:r>
            <a:r>
              <a:rPr lang="en-US" baseline="0" dirty="0"/>
              <a:t> </a:t>
            </a:r>
            <a:r>
              <a:rPr lang="en-US" baseline="0" dirty="0" err="1"/>
              <a:t>hỏi</a:t>
            </a:r>
            <a:r>
              <a:rPr lang="en-US" baseline="0" dirty="0"/>
              <a:t> </a:t>
            </a:r>
            <a:r>
              <a:rPr lang="en-US" baseline="0" dirty="0" err="1"/>
              <a:t>tới</a:t>
            </a:r>
            <a:r>
              <a:rPr lang="en-US" baseline="0" dirty="0"/>
              <a:t> </a:t>
            </a:r>
            <a:r>
              <a:rPr lang="en-US" baseline="0" dirty="0" err="1"/>
              <a:t>biết</a:t>
            </a:r>
            <a:r>
              <a:rPr lang="en-US" baseline="0" dirty="0"/>
              <a:t> </a:t>
            </a:r>
            <a:r>
              <a:rPr lang="en-US" baseline="0" dirty="0" err="1"/>
              <a:t>đường</a:t>
            </a:r>
            <a:r>
              <a:rPr lang="en-US" baseline="0" dirty="0"/>
              <a:t> </a:t>
            </a:r>
            <a:r>
              <a:rPr lang="en-US" baseline="0" dirty="0" err="1"/>
              <a:t>nói</a:t>
            </a:r>
            <a:r>
              <a:rPr lang="en-US" baseline="0" dirty="0"/>
              <a:t>)</a:t>
            </a:r>
          </a:p>
          <a:p>
            <a:pPr lvl="0" rtl="0">
              <a:spcBef>
                <a:spcPts val="0"/>
              </a:spcBef>
              <a:buNone/>
            </a:pPr>
            <a:r>
              <a:rPr lang="en-US" baseline="0" dirty="0" err="1"/>
              <a:t>Xây</a:t>
            </a:r>
            <a:r>
              <a:rPr lang="en-US" baseline="0" dirty="0"/>
              <a:t> </a:t>
            </a:r>
            <a:r>
              <a:rPr lang="en-US" baseline="0" dirty="0" err="1"/>
              <a:t>dựng</a:t>
            </a:r>
            <a:r>
              <a:rPr lang="en-US" baseline="0" dirty="0"/>
              <a:t> </a:t>
            </a:r>
            <a:r>
              <a:rPr lang="en-US" baseline="0" dirty="0" err="1"/>
              <a:t>với</a:t>
            </a:r>
            <a:r>
              <a:rPr lang="en-US" baseline="0" dirty="0"/>
              <a:t> python 3.5</a:t>
            </a:r>
          </a:p>
          <a:p>
            <a:pPr lvl="0" rtl="0">
              <a:spcBef>
                <a:spcPts val="0"/>
              </a:spcBef>
              <a:buNone/>
            </a:pPr>
            <a:r>
              <a:rPr lang="en-US" baseline="0" dirty="0"/>
              <a:t>Age, Sex, Chest Pain, Resting Blood Pressure</a:t>
            </a:r>
          </a:p>
          <a:p>
            <a:pPr lvl="0" rtl="0">
              <a:spcBef>
                <a:spcPts val="0"/>
              </a:spcBef>
              <a:buNone/>
            </a:pPr>
            <a:endParaRPr lang="en-US" baseline="0" dirty="0"/>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750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Metabolic Equivalents (MET)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503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Dataset</a:t>
            </a:r>
            <a:r>
              <a:rPr lang="en-US" baseline="0" dirty="0"/>
              <a:t> </a:t>
            </a:r>
            <a:r>
              <a:rPr lang="en-US" baseline="0" dirty="0" err="1"/>
              <a:t>bao</a:t>
            </a:r>
            <a:r>
              <a:rPr lang="en-US" baseline="0" dirty="0"/>
              <a:t> </a:t>
            </a:r>
            <a:r>
              <a:rPr lang="en-US" baseline="0" dirty="0" err="1"/>
              <a:t>gồm</a:t>
            </a:r>
            <a:r>
              <a:rPr lang="en-US" baseline="0" dirty="0"/>
              <a:t> </a:t>
            </a:r>
            <a:r>
              <a:rPr lang="en-US" baseline="0" dirty="0" err="1"/>
              <a:t>khoản</a:t>
            </a:r>
            <a:r>
              <a:rPr lang="en-US" baseline="0" dirty="0"/>
              <a:t> 1,096,207 </a:t>
            </a:r>
            <a:r>
              <a:rPr lang="en-US" baseline="0" dirty="0" err="1"/>
              <a:t>hàng</a:t>
            </a:r>
            <a:r>
              <a:rPr lang="en-US" baseline="0" dirty="0"/>
              <a:t> </a:t>
            </a:r>
            <a:r>
              <a:rPr lang="en-US" baseline="0" dirty="0" err="1"/>
              <a:t>và</a:t>
            </a:r>
            <a:r>
              <a:rPr lang="en-US" baseline="0" dirty="0"/>
              <a:t> 6 </a:t>
            </a:r>
            <a:r>
              <a:rPr lang="en-US" baseline="0" dirty="0" err="1"/>
              <a:t>cột</a:t>
            </a:r>
            <a:r>
              <a:rPr lang="en-US" baseline="0" dirty="0"/>
              <a:t> </a:t>
            </a:r>
          </a:p>
          <a:p>
            <a:pPr lvl="0" rtl="0">
              <a:spcBef>
                <a:spcPts val="0"/>
              </a:spcBef>
              <a:buNone/>
            </a:pPr>
            <a:r>
              <a:rPr lang="en-US" baseline="0" dirty="0"/>
              <a:t>Train </a:t>
            </a:r>
            <a:r>
              <a:rPr lang="en-US" baseline="0" dirty="0" err="1"/>
              <a:t>bằng</a:t>
            </a:r>
            <a:r>
              <a:rPr lang="en-US" baseline="0" dirty="0"/>
              <a:t> </a:t>
            </a:r>
            <a:r>
              <a:rPr lang="en-US" baseline="0" dirty="0" err="1"/>
              <a:t>phương</a:t>
            </a:r>
            <a:r>
              <a:rPr lang="en-US" baseline="0" dirty="0"/>
              <a:t> </a:t>
            </a:r>
            <a:r>
              <a:rPr lang="en-US" baseline="0" dirty="0" err="1"/>
              <a:t>pháp</a:t>
            </a:r>
            <a:r>
              <a:rPr lang="en-US" baseline="0" dirty="0"/>
              <a:t> Long-short Term Memory</a:t>
            </a:r>
          </a:p>
          <a:p>
            <a:pPr lvl="0" rtl="0">
              <a:spcBef>
                <a:spcPts val="0"/>
              </a:spcBef>
              <a:buNone/>
            </a:pPr>
            <a:r>
              <a:rPr lang="en-US" baseline="0" dirty="0" err="1"/>
              <a:t>Xây</a:t>
            </a:r>
            <a:r>
              <a:rPr lang="en-US" baseline="0" dirty="0"/>
              <a:t> </a:t>
            </a:r>
            <a:r>
              <a:rPr lang="en-US" baseline="0" dirty="0" err="1"/>
              <a:t>dựng</a:t>
            </a:r>
            <a:r>
              <a:rPr lang="en-US" baseline="0" dirty="0"/>
              <a:t> </a:t>
            </a:r>
            <a:r>
              <a:rPr lang="en-US" baseline="0" dirty="0" err="1"/>
              <a:t>bằng</a:t>
            </a:r>
            <a:r>
              <a:rPr lang="en-US" baseline="0" dirty="0"/>
              <a:t> python 3.5</a:t>
            </a:r>
          </a:p>
          <a:p>
            <a:pPr lvl="0" rtl="0">
              <a:spcBef>
                <a:spcPts val="0"/>
              </a:spcBef>
              <a:buNone/>
            </a:pPr>
            <a:r>
              <a:rPr lang="en-US" dirty="0"/>
              <a:t>http://dailyburn.com/life/health/how-to-calculate-bmr/</a:t>
            </a: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992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Dataset</a:t>
            </a:r>
            <a:r>
              <a:rPr lang="en-US" baseline="0" dirty="0"/>
              <a:t> </a:t>
            </a:r>
            <a:r>
              <a:rPr lang="en-US" baseline="0" dirty="0" err="1"/>
              <a:t>bao</a:t>
            </a:r>
            <a:r>
              <a:rPr lang="en-US" baseline="0" dirty="0"/>
              <a:t> </a:t>
            </a:r>
            <a:r>
              <a:rPr lang="en-US" baseline="0" dirty="0" err="1"/>
              <a:t>gồm</a:t>
            </a:r>
            <a:r>
              <a:rPr lang="en-US" baseline="0" dirty="0"/>
              <a:t> </a:t>
            </a:r>
            <a:r>
              <a:rPr lang="en-US" baseline="0" dirty="0" err="1"/>
              <a:t>khoản</a:t>
            </a:r>
            <a:r>
              <a:rPr lang="en-US" baseline="0" dirty="0"/>
              <a:t> 1,096,207 </a:t>
            </a:r>
            <a:r>
              <a:rPr lang="en-US" baseline="0" dirty="0" err="1"/>
              <a:t>hàng</a:t>
            </a:r>
            <a:r>
              <a:rPr lang="en-US" baseline="0" dirty="0"/>
              <a:t> </a:t>
            </a:r>
            <a:r>
              <a:rPr lang="en-US" baseline="0" dirty="0" err="1"/>
              <a:t>và</a:t>
            </a:r>
            <a:r>
              <a:rPr lang="en-US" baseline="0" dirty="0"/>
              <a:t> 6 </a:t>
            </a:r>
            <a:r>
              <a:rPr lang="en-US" baseline="0" dirty="0" err="1"/>
              <a:t>cột</a:t>
            </a:r>
            <a:r>
              <a:rPr lang="en-US" baseline="0" dirty="0"/>
              <a:t> </a:t>
            </a:r>
          </a:p>
          <a:p>
            <a:pPr lvl="0" rtl="0">
              <a:spcBef>
                <a:spcPts val="0"/>
              </a:spcBef>
              <a:buNone/>
            </a:pPr>
            <a:r>
              <a:rPr lang="en-US" baseline="0" dirty="0"/>
              <a:t>Train </a:t>
            </a:r>
            <a:r>
              <a:rPr lang="en-US" baseline="0" dirty="0" err="1"/>
              <a:t>bằng</a:t>
            </a:r>
            <a:r>
              <a:rPr lang="en-US" baseline="0" dirty="0"/>
              <a:t> </a:t>
            </a:r>
            <a:r>
              <a:rPr lang="en-US" baseline="0" dirty="0" err="1"/>
              <a:t>phương</a:t>
            </a:r>
            <a:r>
              <a:rPr lang="en-US" baseline="0" dirty="0"/>
              <a:t> </a:t>
            </a:r>
            <a:r>
              <a:rPr lang="en-US" baseline="0" dirty="0" err="1"/>
              <a:t>pháp</a:t>
            </a:r>
            <a:r>
              <a:rPr lang="en-US" baseline="0" dirty="0"/>
              <a:t> Long-short Term Memory</a:t>
            </a:r>
          </a:p>
          <a:p>
            <a:pPr lvl="0" rtl="0">
              <a:spcBef>
                <a:spcPts val="0"/>
              </a:spcBef>
              <a:buNone/>
            </a:pPr>
            <a:r>
              <a:rPr lang="en-US" baseline="0" dirty="0" err="1"/>
              <a:t>Xây</a:t>
            </a:r>
            <a:r>
              <a:rPr lang="en-US" baseline="0" dirty="0"/>
              <a:t> </a:t>
            </a:r>
            <a:r>
              <a:rPr lang="en-US" baseline="0" dirty="0" err="1"/>
              <a:t>dựng</a:t>
            </a:r>
            <a:r>
              <a:rPr lang="en-US" baseline="0" dirty="0"/>
              <a:t> </a:t>
            </a:r>
            <a:r>
              <a:rPr lang="en-US" baseline="0" dirty="0" err="1"/>
              <a:t>bằng</a:t>
            </a:r>
            <a:r>
              <a:rPr lang="en-US" baseline="0" dirty="0"/>
              <a:t> python 3.5</a:t>
            </a: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38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464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Previous system: </a:t>
            </a:r>
            <a:r>
              <a:rPr lang="en-US" sz="1200" b="0" i="0" u="none" strike="noStrike" kern="1200" cap="none" dirty="0" err="1">
                <a:solidFill>
                  <a:schemeClr val="dk1"/>
                </a:solidFill>
                <a:effectLst/>
                <a:latin typeface="Calibri"/>
                <a:ea typeface="Calibri"/>
                <a:cs typeface="Calibri"/>
                <a:sym typeface="Calibri"/>
              </a:rPr>
              <a:t>Kodea</a:t>
            </a:r>
            <a:r>
              <a:rPr lang="en-US" sz="1200" b="0" i="0" u="none" strike="noStrike" kern="1200" cap="none" dirty="0">
                <a:solidFill>
                  <a:schemeClr val="dk1"/>
                </a:solidFill>
                <a:effectLst/>
                <a:latin typeface="Calibri"/>
                <a:ea typeface="Calibri"/>
                <a:cs typeface="Calibri"/>
                <a:sym typeface="Calibri"/>
              </a:rPr>
              <a:t> device -&gt; will give better result because of the driver and component specified for this task</a:t>
            </a:r>
          </a:p>
          <a:p>
            <a:pPr lvl="0">
              <a:spcBef>
                <a:spcPts val="0"/>
              </a:spcBef>
              <a:buNone/>
            </a:pPr>
            <a:r>
              <a:rPr lang="en-US" sz="1200" b="0" i="0" u="none" strike="noStrike" kern="1200" cap="none" dirty="0">
                <a:solidFill>
                  <a:schemeClr val="dk1"/>
                </a:solidFill>
                <a:effectLst/>
                <a:latin typeface="Calibri"/>
                <a:cs typeface="Calibri"/>
                <a:sym typeface="Calibri"/>
              </a:rPr>
              <a:t>Current system: </a:t>
            </a:r>
            <a:r>
              <a:rPr lang="en-US" sz="1200" b="0" i="0" u="none" strike="noStrike" kern="1200" cap="all" dirty="0">
                <a:solidFill>
                  <a:schemeClr val="dk1"/>
                </a:solidFill>
                <a:effectLst/>
                <a:latin typeface="Calibri"/>
                <a:ea typeface="Calibri"/>
                <a:cs typeface="Calibri"/>
                <a:sym typeface="Calibri"/>
              </a:rPr>
              <a:t>MAXREFDES117 </a:t>
            </a:r>
            <a:r>
              <a:rPr lang="en-US" sz="1200" b="0" i="0" u="none" strike="noStrike" kern="1200" cap="none" dirty="0">
                <a:solidFill>
                  <a:schemeClr val="dk1"/>
                </a:solidFill>
                <a:effectLst/>
                <a:latin typeface="Calibri"/>
                <a:ea typeface="Calibri"/>
                <a:cs typeface="Calibri"/>
                <a:sym typeface="Calibri"/>
              </a:rPr>
              <a:t>sensor -&gt; only use infrared to check pulse and calculate heart rate -&gt; higher chance for error </a:t>
            </a:r>
          </a:p>
          <a:p>
            <a:pPr lvl="0">
              <a:spcBef>
                <a:spcPts val="0"/>
              </a:spcBef>
              <a:buNone/>
            </a:pPr>
            <a:endParaRPr lang="en-US" sz="1200" b="0" i="0" u="none" strike="noStrike" kern="1200" cap="all" dirty="0">
              <a:solidFill>
                <a:schemeClr val="dk1"/>
              </a:solidFill>
              <a:effectLst/>
              <a:latin typeface="Calibri"/>
              <a:ea typeface="Calibri"/>
              <a:cs typeface="Calibri"/>
              <a:sym typeface="Calibri"/>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04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VN" dirty="0"/>
              <a:t>Trong</a:t>
            </a:r>
            <a:r>
              <a:rPr lang="vi-VN" baseline="0" dirty="0"/>
              <a:t> bài báo cáo hôm nay sẽ bao gồm các phần chính: </a:t>
            </a:r>
          </a:p>
          <a:p>
            <a:pPr lvl="0">
              <a:spcBef>
                <a:spcPts val="0"/>
              </a:spcBef>
              <a:buNone/>
            </a:pPr>
            <a:r>
              <a:rPr lang="vi-VN" baseline="0" dirty="0"/>
              <a:t>Tổng quan về đề tài khóa luận</a:t>
            </a:r>
          </a:p>
          <a:p>
            <a:pPr lvl="0">
              <a:spcBef>
                <a:spcPts val="0"/>
              </a:spcBef>
              <a:buNone/>
            </a:pPr>
            <a:r>
              <a:rPr lang="vi-VN" baseline="0" dirty="0"/>
              <a:t>Những giải pháp</a:t>
            </a:r>
          </a:p>
          <a:p>
            <a:pPr lvl="0">
              <a:spcBef>
                <a:spcPts val="0"/>
              </a:spcBef>
              <a:buNone/>
            </a:pPr>
            <a:r>
              <a:rPr lang="vi-VN" baseline="0" dirty="0"/>
              <a:t>Kết quả thực hiện</a:t>
            </a:r>
          </a:p>
          <a:p>
            <a:pPr lvl="0">
              <a:spcBef>
                <a:spcPts val="0"/>
              </a:spcBef>
              <a:buNone/>
            </a:pPr>
            <a:r>
              <a:rPr lang="vi-VN" baseline="0" dirty="0"/>
              <a:t>Kết luận và hướng phát triển trong tương lai</a:t>
            </a:r>
          </a:p>
          <a:p>
            <a:pPr lvl="0">
              <a:spcBef>
                <a:spcPts val="0"/>
              </a:spcBef>
              <a:buNone/>
            </a:pPr>
            <a:endParaRPr lang="vi-VN" baseline="0" dirty="0"/>
          </a:p>
          <a:p>
            <a:pPr lvl="0">
              <a:spcBef>
                <a:spcPts val="0"/>
              </a:spcBef>
              <a:buNone/>
            </a:pPr>
            <a:endParaRPr lang="vi-VN" dirty="0"/>
          </a:p>
          <a:p>
            <a:pPr lvl="0">
              <a:spcBef>
                <a:spcPts val="0"/>
              </a:spcBef>
              <a:buNone/>
            </a:pPr>
            <a:endParaRPr dirty="0"/>
          </a:p>
        </p:txBody>
      </p:sp>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The error occur mostly in environment with temperature too low , from 20-22</a:t>
            </a:r>
            <a:r>
              <a:rPr lang="en-US" baseline="30000" dirty="0"/>
              <a:t>o</a:t>
            </a:r>
            <a:r>
              <a:rPr lang="en-US" dirty="0"/>
              <a:t>C </a:t>
            </a:r>
          </a:p>
          <a:p>
            <a:pPr lvl="0">
              <a:spcBef>
                <a:spcPts val="0"/>
              </a:spcBef>
              <a:buNone/>
            </a:pPr>
            <a:r>
              <a:rPr lang="en-US" sz="1200" b="0" i="0" u="none" strike="noStrike" kern="1200" cap="none" dirty="0">
                <a:solidFill>
                  <a:schemeClr val="dk1"/>
                </a:solidFill>
                <a:effectLst/>
                <a:latin typeface="Calibri"/>
                <a:ea typeface="Calibri"/>
                <a:cs typeface="Calibri"/>
                <a:sym typeface="Calibri"/>
              </a:rPr>
              <a:t>Since infrared radiation is emitted by all objects based on their temperatures and the sensor we use is an infrared  signal using type, Low temperature environment can greatly affect the infrared signals </a:t>
            </a:r>
          </a:p>
          <a:p>
            <a:pPr lvl="0">
              <a:spcBef>
                <a:spcPts val="0"/>
              </a:spcBef>
              <a:buNone/>
            </a:pPr>
            <a:endParaRPr lang="en-US" sz="1200" b="0" i="0" u="none" strike="noStrike" kern="1200" cap="all" dirty="0">
              <a:solidFill>
                <a:schemeClr val="dk1"/>
              </a:solidFill>
              <a:effectLst/>
              <a:latin typeface="Calibri"/>
              <a:ea typeface="Calibri"/>
              <a:cs typeface="Calibri"/>
              <a:sym typeface="Calibri"/>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000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5440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3208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777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927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err="1"/>
              <a:t>Kết</a:t>
            </a:r>
            <a:r>
              <a:rPr lang="en-US" baseline="0" dirty="0"/>
              <a:t> </a:t>
            </a:r>
            <a:r>
              <a:rPr lang="en-US" baseline="0" dirty="0" err="1"/>
              <a:t>luận</a:t>
            </a:r>
            <a:r>
              <a:rPr lang="en-US" baseline="0" dirty="0"/>
              <a:t>:</a:t>
            </a:r>
          </a:p>
          <a:p>
            <a:pPr lvl="0">
              <a:spcBef>
                <a:spcPts val="0"/>
              </a:spcBef>
              <a:buNone/>
            </a:pP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của</a:t>
            </a:r>
            <a:r>
              <a:rPr lang="en-US" baseline="0" dirty="0"/>
              <a:t> </a:t>
            </a:r>
            <a:r>
              <a:rPr lang="en-US" baseline="0" dirty="0" err="1"/>
              <a:t>một</a:t>
            </a:r>
            <a:r>
              <a:rPr lang="en-US" baseline="0" dirty="0"/>
              <a:t> </a:t>
            </a:r>
            <a:r>
              <a:rPr lang="en-US" baseline="0" dirty="0" err="1"/>
              <a:t>số</a:t>
            </a:r>
            <a:r>
              <a:rPr lang="en-US" baseline="0" dirty="0"/>
              <a:t> modules </a:t>
            </a:r>
            <a:r>
              <a:rPr lang="en-US" baseline="0" dirty="0" err="1"/>
              <a:t>còn</a:t>
            </a:r>
            <a:r>
              <a:rPr lang="en-US" baseline="0" dirty="0"/>
              <a:t> </a:t>
            </a:r>
            <a:r>
              <a:rPr lang="en-US" baseline="0" dirty="0" err="1"/>
              <a:t>chưa</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yêu</a:t>
            </a:r>
            <a:r>
              <a:rPr lang="en-US" baseline="0" dirty="0"/>
              <a:t> </a:t>
            </a:r>
            <a:r>
              <a:rPr lang="en-US" baseline="0" dirty="0" err="1"/>
              <a:t>cầu</a:t>
            </a:r>
            <a:endParaRPr lang="en-US" baseline="0" dirty="0"/>
          </a:p>
          <a:p>
            <a:pPr lvl="0">
              <a:spcBef>
                <a:spcPts val="0"/>
              </a:spcBef>
              <a:buNone/>
            </a:pPr>
            <a:r>
              <a:rPr lang="en-US" baseline="0" dirty="0" err="1"/>
              <a:t>Giao</a:t>
            </a:r>
            <a:r>
              <a:rPr lang="en-US" baseline="0" dirty="0"/>
              <a:t> </a:t>
            </a:r>
            <a:r>
              <a:rPr lang="en-US" baseline="0" dirty="0" err="1"/>
              <a:t>diện</a:t>
            </a:r>
            <a:r>
              <a:rPr lang="en-US" baseline="0" dirty="0"/>
              <a:t> app </a:t>
            </a:r>
            <a:r>
              <a:rPr lang="en-US" baseline="0" dirty="0" err="1"/>
              <a:t>đã</a:t>
            </a:r>
            <a:r>
              <a:rPr lang="en-US" baseline="0" dirty="0"/>
              <a:t> </a:t>
            </a:r>
            <a:r>
              <a:rPr lang="en-US" baseline="0" dirty="0" err="1"/>
              <a:t>cố</a:t>
            </a:r>
            <a:r>
              <a:rPr lang="en-US" baseline="0" dirty="0"/>
              <a:t> </a:t>
            </a:r>
            <a:r>
              <a:rPr lang="en-US" baseline="0" dirty="0" err="1"/>
              <a:t>gắng</a:t>
            </a:r>
            <a:r>
              <a:rPr lang="en-US" baseline="0" dirty="0"/>
              <a:t> </a:t>
            </a:r>
            <a:r>
              <a:rPr lang="en-US" baseline="0" dirty="0" err="1"/>
              <a:t>cải</a:t>
            </a:r>
            <a:r>
              <a:rPr lang="en-US" baseline="0" dirty="0"/>
              <a:t> </a:t>
            </a:r>
            <a:r>
              <a:rPr lang="en-US" baseline="0" dirty="0" err="1"/>
              <a:t>thiện</a:t>
            </a:r>
            <a:r>
              <a:rPr lang="en-US" baseline="0" dirty="0"/>
              <a:t> </a:t>
            </a:r>
            <a:r>
              <a:rPr lang="en-US" baseline="0" dirty="0" err="1"/>
              <a:t>nhưng</a:t>
            </a:r>
            <a:r>
              <a:rPr lang="en-US" baseline="0" dirty="0"/>
              <a:t> </a:t>
            </a:r>
            <a:r>
              <a:rPr lang="en-US" baseline="0" dirty="0" err="1"/>
              <a:t>vẫn</a:t>
            </a:r>
            <a:r>
              <a:rPr lang="en-US" baseline="0" dirty="0"/>
              <a:t> </a:t>
            </a:r>
            <a:r>
              <a:rPr lang="en-US" baseline="0" dirty="0" err="1"/>
              <a:t>còn</a:t>
            </a:r>
            <a:r>
              <a:rPr lang="en-US" baseline="0" dirty="0"/>
              <a:t> </a:t>
            </a:r>
            <a:r>
              <a:rPr lang="en-US" baseline="0" dirty="0" err="1"/>
              <a:t>một</a:t>
            </a:r>
            <a:r>
              <a:rPr lang="en-US" baseline="0" dirty="0"/>
              <a:t> </a:t>
            </a:r>
            <a:r>
              <a:rPr lang="en-US" baseline="0" dirty="0" err="1"/>
              <a:t>số</a:t>
            </a:r>
            <a:r>
              <a:rPr lang="en-US" baseline="0" dirty="0"/>
              <a:t> </a:t>
            </a:r>
            <a:r>
              <a:rPr lang="en-US" baseline="0" dirty="0" err="1"/>
              <a:t>bất</a:t>
            </a:r>
            <a:r>
              <a:rPr lang="en-US" baseline="0" dirty="0"/>
              <a:t> </a:t>
            </a:r>
            <a:r>
              <a:rPr lang="en-US" baseline="0" dirty="0" err="1"/>
              <a:t>cập</a:t>
            </a:r>
            <a:r>
              <a:rPr lang="en-US" baseline="0" dirty="0"/>
              <a:t> </a:t>
            </a:r>
            <a:r>
              <a:rPr lang="en-US" baseline="0" dirty="0" err="1"/>
              <a:t>chưa</a:t>
            </a:r>
            <a:r>
              <a:rPr lang="en-US" baseline="0" dirty="0"/>
              <a:t> </a:t>
            </a:r>
            <a:r>
              <a:rPr lang="en-US" baseline="0" dirty="0" err="1"/>
              <a:t>khắc</a:t>
            </a:r>
            <a:r>
              <a:rPr lang="en-US" baseline="0" dirty="0"/>
              <a:t> </a:t>
            </a:r>
            <a:r>
              <a:rPr lang="en-US" baseline="0" dirty="0" err="1"/>
              <a:t>phục</a:t>
            </a:r>
            <a:r>
              <a:rPr lang="en-US" baseline="0" dirty="0"/>
              <a:t> </a:t>
            </a:r>
            <a:r>
              <a:rPr lang="en-US" baseline="0" dirty="0" err="1"/>
              <a:t>được</a:t>
            </a:r>
            <a:r>
              <a:rPr lang="en-US" baseline="0" dirty="0"/>
              <a:t> (</a:t>
            </a:r>
            <a:r>
              <a:rPr lang="en-US" baseline="0" dirty="0" err="1"/>
              <a:t>nhất</a:t>
            </a:r>
            <a:r>
              <a:rPr lang="en-US" baseline="0" dirty="0"/>
              <a:t> </a:t>
            </a:r>
            <a:r>
              <a:rPr lang="en-US" baseline="0" dirty="0" err="1"/>
              <a:t>là</a:t>
            </a:r>
            <a:r>
              <a:rPr lang="en-US" baseline="0" dirty="0"/>
              <a:t> </a:t>
            </a:r>
            <a:r>
              <a:rPr lang="en-US" baseline="0" dirty="0" err="1"/>
              <a:t>về</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thẩm</a:t>
            </a:r>
            <a:r>
              <a:rPr lang="en-US" baseline="0" dirty="0"/>
              <a:t> </a:t>
            </a:r>
            <a:r>
              <a:rPr lang="en-US" baseline="0" dirty="0" err="1"/>
              <a:t>mỹ</a:t>
            </a:r>
            <a:r>
              <a:rPr lang="en-US" baseline="0" dirty="0"/>
              <a:t>) </a:t>
            </a:r>
          </a:p>
          <a:p>
            <a:pPr lvl="0">
              <a:spcBef>
                <a:spcPts val="0"/>
              </a:spcBef>
              <a:buNone/>
            </a:pPr>
            <a:r>
              <a:rPr lang="en-US" baseline="0" dirty="0"/>
              <a:t>Các modules  còn chưa </a:t>
            </a:r>
            <a:r>
              <a:rPr lang="en-US" baseline="0" dirty="0" err="1"/>
              <a:t>được</a:t>
            </a:r>
            <a:r>
              <a:rPr lang="en-US" baseline="0" dirty="0"/>
              <a:t> </a:t>
            </a:r>
            <a:r>
              <a:rPr lang="en-US" baseline="0" dirty="0" err="1"/>
              <a:t>gọn</a:t>
            </a:r>
            <a:r>
              <a:rPr lang="en-US" baseline="0" dirty="0"/>
              <a:t> </a:t>
            </a:r>
            <a:r>
              <a:rPr lang="en-US" baseline="0" dirty="0" err="1"/>
              <a:t>nhẹ</a:t>
            </a:r>
            <a:endParaRPr lang="en-US" baseline="0" dirty="0"/>
          </a:p>
          <a:p>
            <a:pPr lvl="0">
              <a:spcBef>
                <a:spcPts val="0"/>
              </a:spcBef>
              <a:buNone/>
            </a:pPr>
            <a:r>
              <a:rPr lang="en-US" baseline="0" dirty="0"/>
              <a:t>(</a:t>
            </a:r>
            <a:r>
              <a:rPr lang="en-US" baseline="0" dirty="0" err="1"/>
              <a:t>Phần</a:t>
            </a:r>
            <a:r>
              <a:rPr lang="en-US" baseline="0" dirty="0"/>
              <a:t> </a:t>
            </a:r>
            <a:r>
              <a:rPr lang="en-US" baseline="0" dirty="0" err="1"/>
              <a:t>kết</a:t>
            </a:r>
            <a:r>
              <a:rPr lang="en-US" baseline="0" dirty="0"/>
              <a:t> </a:t>
            </a:r>
            <a:r>
              <a:rPr lang="en-US" baseline="0" dirty="0" err="1"/>
              <a:t>luận</a:t>
            </a:r>
            <a:r>
              <a:rPr lang="en-US" baseline="0" dirty="0"/>
              <a:t> </a:t>
            </a:r>
            <a:r>
              <a:rPr lang="en-US" baseline="0" dirty="0" err="1"/>
              <a:t>này</a:t>
            </a:r>
            <a:r>
              <a:rPr lang="en-US" baseline="0" dirty="0"/>
              <a:t> </a:t>
            </a:r>
            <a:r>
              <a:rPr lang="en-US" baseline="0" dirty="0" err="1"/>
              <a:t>phải</a:t>
            </a:r>
            <a:r>
              <a:rPr lang="en-US" baseline="0" dirty="0"/>
              <a:t> </a:t>
            </a:r>
            <a:r>
              <a:rPr lang="en-US" baseline="0" dirty="0" err="1"/>
              <a:t>sửa</a:t>
            </a:r>
            <a:r>
              <a:rPr lang="en-US" baseline="0" dirty="0"/>
              <a:t> </a:t>
            </a:r>
            <a:r>
              <a:rPr lang="en-US" baseline="0" dirty="0" err="1"/>
              <a:t>lại</a:t>
            </a:r>
            <a:r>
              <a:rPr lang="en-US" baseline="0" dirty="0"/>
              <a:t>)</a:t>
            </a:r>
          </a:p>
          <a:p>
            <a:pPr lvl="0">
              <a:spcBef>
                <a:spcPts val="0"/>
              </a:spcBef>
              <a:buNone/>
            </a:pPr>
            <a:r>
              <a:rPr lang="en-US" dirty="0" err="1"/>
              <a:t>Hướng</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trong</a:t>
            </a:r>
            <a:r>
              <a:rPr lang="en-US" baseline="0" dirty="0"/>
              <a:t> </a:t>
            </a:r>
            <a:r>
              <a:rPr lang="en-US" baseline="0" dirty="0" err="1"/>
              <a:t>tương</a:t>
            </a:r>
            <a:r>
              <a:rPr lang="en-US" baseline="0" dirty="0"/>
              <a:t> </a:t>
            </a:r>
            <a:r>
              <a:rPr lang="en-US" baseline="0" dirty="0" err="1"/>
              <a:t>lai</a:t>
            </a:r>
            <a:endParaRPr lang="en-US" baseline="0" dirty="0"/>
          </a:p>
          <a:p>
            <a:pPr lvl="0">
              <a:spcBef>
                <a:spcPts val="0"/>
              </a:spcBef>
              <a:buNone/>
            </a:pP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của</a:t>
            </a:r>
            <a:r>
              <a:rPr lang="en-US" baseline="0" dirty="0"/>
              <a:t> </a:t>
            </a:r>
            <a:r>
              <a:rPr lang="en-US" baseline="0" dirty="0" err="1"/>
              <a:t>các</a:t>
            </a:r>
            <a:r>
              <a:rPr lang="en-US" baseline="0" dirty="0"/>
              <a:t> module </a:t>
            </a:r>
            <a:r>
              <a:rPr lang="en-US" baseline="0" dirty="0" err="1"/>
              <a:t>cần</a:t>
            </a:r>
            <a:r>
              <a:rPr lang="en-US" baseline="0" dirty="0"/>
              <a:t> </a:t>
            </a:r>
            <a:r>
              <a:rPr lang="en-US" baseline="0" dirty="0" err="1"/>
              <a:t>được</a:t>
            </a:r>
            <a:r>
              <a:rPr lang="en-US" baseline="0" dirty="0"/>
              <a:t> </a:t>
            </a:r>
            <a:r>
              <a:rPr lang="en-US" baseline="0" dirty="0" err="1"/>
              <a:t>cải</a:t>
            </a:r>
            <a:r>
              <a:rPr lang="en-US" baseline="0" dirty="0"/>
              <a:t> </a:t>
            </a:r>
            <a:r>
              <a:rPr lang="en-US" baseline="0" dirty="0" err="1"/>
              <a:t>thiện</a:t>
            </a:r>
            <a:r>
              <a:rPr lang="en-US" baseline="0" dirty="0"/>
              <a:t> </a:t>
            </a:r>
            <a:r>
              <a:rPr lang="en-US" baseline="0" dirty="0" err="1"/>
              <a:t>nhiều</a:t>
            </a:r>
            <a:r>
              <a:rPr lang="en-US" baseline="0" dirty="0"/>
              <a:t> </a:t>
            </a:r>
            <a:r>
              <a:rPr lang="en-US" baseline="0" dirty="0" err="1"/>
              <a:t>hơn</a:t>
            </a:r>
            <a:endParaRPr lang="en-US" baseline="0" dirty="0"/>
          </a:p>
          <a:p>
            <a:pPr lvl="0">
              <a:spcBef>
                <a:spcPts val="0"/>
              </a:spcBef>
              <a:buNone/>
            </a:pPr>
            <a:r>
              <a:rPr lang="en-US" baseline="0" dirty="0" err="1"/>
              <a:t>Thiết</a:t>
            </a:r>
            <a:r>
              <a:rPr lang="en-US" baseline="0" dirty="0"/>
              <a:t> </a:t>
            </a:r>
            <a:r>
              <a:rPr lang="en-US" baseline="0" dirty="0" err="1"/>
              <a:t>kế</a:t>
            </a:r>
            <a:r>
              <a:rPr lang="en-US" baseline="0" dirty="0"/>
              <a:t> </a:t>
            </a:r>
            <a:r>
              <a:rPr lang="en-US" baseline="0" dirty="0" err="1"/>
              <a:t>lại</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cho</a:t>
            </a:r>
            <a:r>
              <a:rPr lang="en-US" baseline="0" dirty="0"/>
              <a:t> </a:t>
            </a:r>
            <a:r>
              <a:rPr lang="en-US" baseline="0" dirty="0" err="1"/>
              <a:t>thân</a:t>
            </a:r>
            <a:r>
              <a:rPr lang="en-US" baseline="0" dirty="0"/>
              <a:t> </a:t>
            </a:r>
            <a:r>
              <a:rPr lang="en-US" baseline="0" dirty="0" err="1"/>
              <a:t>thiện</a:t>
            </a:r>
            <a:r>
              <a:rPr lang="en-US" baseline="0" dirty="0"/>
              <a:t> </a:t>
            </a:r>
            <a:r>
              <a:rPr lang="en-US" baseline="0" dirty="0" err="1"/>
              <a:t>hơn</a:t>
            </a:r>
            <a:r>
              <a:rPr lang="en-US" baseline="0" dirty="0"/>
              <a:t> </a:t>
            </a:r>
            <a:r>
              <a:rPr lang="en-US" baseline="0" dirty="0" err="1"/>
              <a:t>với</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endParaRPr lang="en-US" baseline="0" dirty="0"/>
          </a:p>
          <a:p>
            <a:pPr lvl="0">
              <a:spcBef>
                <a:spcPts val="0"/>
              </a:spcBef>
              <a:buNone/>
            </a:pPr>
            <a:endParaRPr dirty="0"/>
          </a:p>
        </p:txBody>
      </p:sp>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a:p>
            <a:pPr lvl="0">
              <a:spcBef>
                <a:spcPts val="0"/>
              </a:spcBef>
              <a:buNone/>
            </a:pPr>
            <a:endParaRPr dirty="0"/>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567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a:p>
            <a:pPr lvl="0">
              <a:spcBef>
                <a:spcPts val="0"/>
              </a:spcBef>
              <a:buNone/>
            </a:pPr>
            <a:endParaRPr dirty="0"/>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168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0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err="1"/>
              <a:t>Đầu</a:t>
            </a:r>
            <a:r>
              <a:rPr lang="en-US" baseline="0" dirty="0"/>
              <a:t> </a:t>
            </a:r>
            <a:r>
              <a:rPr lang="en-US" baseline="0" dirty="0" err="1"/>
              <a:t>tiên</a:t>
            </a:r>
            <a:r>
              <a:rPr lang="en-US" baseline="0" dirty="0"/>
              <a:t> là về </a:t>
            </a:r>
            <a:r>
              <a:rPr lang="en-US" baseline="0" dirty="0" err="1"/>
              <a:t>đề</a:t>
            </a:r>
            <a:r>
              <a:rPr lang="en-US" baseline="0" dirty="0"/>
              <a:t> </a:t>
            </a:r>
            <a:r>
              <a:rPr lang="en-US" baseline="0" dirty="0" err="1"/>
              <a:t>tài</a:t>
            </a:r>
            <a:r>
              <a:rPr lang="en-US" baseline="0" dirty="0"/>
              <a:t> </a:t>
            </a:r>
            <a:r>
              <a:rPr lang="en-US" baseline="0" dirty="0" err="1"/>
              <a:t>khóa</a:t>
            </a:r>
            <a:r>
              <a:rPr lang="en-US" baseline="0" dirty="0"/>
              <a:t> </a:t>
            </a:r>
            <a:r>
              <a:rPr lang="en-US" baseline="0" dirty="0" err="1"/>
              <a:t>luận</a:t>
            </a:r>
            <a:r>
              <a:rPr lang="en-US" baseline="0" dirty="0"/>
              <a:t>, </a:t>
            </a:r>
            <a:r>
              <a:rPr lang="en-US" baseline="0" dirty="0" err="1"/>
              <a:t>mục</a:t>
            </a:r>
            <a:r>
              <a:rPr lang="en-US" baseline="0" dirty="0"/>
              <a:t> tiêu của </a:t>
            </a:r>
            <a:r>
              <a:rPr lang="en-US" baseline="0" dirty="0" err="1"/>
              <a:t>nhóm</a:t>
            </a:r>
            <a:r>
              <a:rPr lang="en-US" baseline="0" dirty="0"/>
              <a:t> </a:t>
            </a:r>
            <a:r>
              <a:rPr lang="en-US" baseline="0" dirty="0" err="1"/>
              <a:t>chúng</a:t>
            </a:r>
            <a:r>
              <a:rPr lang="en-US" baseline="0" dirty="0"/>
              <a:t> </a:t>
            </a:r>
            <a:r>
              <a:rPr lang="en-US" baseline="0" dirty="0" err="1"/>
              <a:t>em</a:t>
            </a:r>
            <a:r>
              <a:rPr lang="en-US" baseline="0" dirty="0"/>
              <a:t> khi </a:t>
            </a:r>
            <a:r>
              <a:rPr lang="en-US" baseline="0" dirty="0" err="1"/>
              <a:t>thực</a:t>
            </a:r>
            <a:r>
              <a:rPr lang="en-US" baseline="0" dirty="0"/>
              <a:t> </a:t>
            </a:r>
            <a:r>
              <a:rPr lang="en-US" baseline="0" dirty="0" err="1"/>
              <a:t>hiện</a:t>
            </a:r>
            <a:r>
              <a:rPr lang="en-US" baseline="0" dirty="0"/>
              <a:t> </a:t>
            </a:r>
            <a:r>
              <a:rPr lang="en-US" baseline="0" dirty="0" err="1"/>
              <a:t>đề</a:t>
            </a:r>
            <a:r>
              <a:rPr lang="en-US" baseline="0" dirty="0"/>
              <a:t> </a:t>
            </a:r>
            <a:r>
              <a:rPr lang="en-US" baseline="0" dirty="0" err="1"/>
              <a:t>tài</a:t>
            </a:r>
            <a:r>
              <a:rPr lang="en-US" baseline="0" dirty="0"/>
              <a:t> này là </a:t>
            </a:r>
            <a:r>
              <a:rPr lang="en-US" baseline="0" dirty="0" err="1"/>
              <a:t>nâng</a:t>
            </a:r>
            <a:r>
              <a:rPr lang="en-US" baseline="0" dirty="0"/>
              <a:t> cấp </a:t>
            </a:r>
            <a:r>
              <a:rPr lang="en-US" baseline="0" dirty="0" err="1"/>
              <a:t>hệ</a:t>
            </a:r>
            <a:r>
              <a:rPr lang="en-US" baseline="0" dirty="0"/>
              <a:t> thống </a:t>
            </a:r>
            <a:r>
              <a:rPr lang="en-US" baseline="0" dirty="0" err="1"/>
              <a:t>cảm</a:t>
            </a:r>
            <a:r>
              <a:rPr lang="en-US" baseline="0" dirty="0"/>
              <a:t> </a:t>
            </a:r>
            <a:r>
              <a:rPr lang="en-US" baseline="0" dirty="0" err="1"/>
              <a:t>biến</a:t>
            </a:r>
            <a:r>
              <a:rPr lang="en-US" baseline="0" dirty="0"/>
              <a:t> thành các modules có </a:t>
            </a:r>
            <a:r>
              <a:rPr lang="en-US" baseline="0" dirty="0" err="1"/>
              <a:t>khả</a:t>
            </a:r>
            <a:r>
              <a:rPr lang="en-US" baseline="0" dirty="0"/>
              <a:t> năng </a:t>
            </a:r>
          </a:p>
          <a:p>
            <a:pPr lvl="0">
              <a:spcBef>
                <a:spcPts val="0"/>
              </a:spcBef>
              <a:buNone/>
            </a:pP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ứng</a:t>
            </a:r>
            <a:r>
              <a:rPr lang="en-US" baseline="0" dirty="0"/>
              <a:t> </a:t>
            </a:r>
            <a:r>
              <a:rPr lang="en-US" baseline="0" dirty="0" err="1"/>
              <a:t>dụng</a:t>
            </a:r>
            <a:r>
              <a:rPr lang="en-US" baseline="0" dirty="0"/>
              <a:t> Android app </a:t>
            </a:r>
            <a:r>
              <a:rPr lang="en-US" baseline="0" dirty="0" err="1"/>
              <a:t>có</a:t>
            </a:r>
            <a:r>
              <a:rPr lang="en-US" baseline="0" dirty="0"/>
              <a:t> </a:t>
            </a:r>
            <a:r>
              <a:rPr lang="en-US" baseline="0" dirty="0" err="1"/>
              <a:t>thể</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với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và</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những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thu</a:t>
            </a:r>
            <a:r>
              <a:rPr lang="en-US" baseline="0" dirty="0"/>
              <a:t> </a:t>
            </a:r>
            <a:r>
              <a:rPr lang="en-US" baseline="0" dirty="0" err="1"/>
              <a:t>thập</a:t>
            </a:r>
            <a:r>
              <a:rPr lang="en-US" baseline="0" dirty="0"/>
              <a:t> </a:t>
            </a:r>
            <a:r>
              <a:rPr lang="en-US" baseline="0" dirty="0" err="1"/>
              <a:t>được</a:t>
            </a:r>
            <a:r>
              <a:rPr lang="en-US" baseline="0" dirty="0"/>
              <a:t> </a:t>
            </a:r>
            <a:r>
              <a:rPr lang="en-US" baseline="0" dirty="0" err="1"/>
              <a:t>từ</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để</a:t>
            </a:r>
            <a:r>
              <a:rPr lang="en-US" baseline="0" dirty="0"/>
              <a:t> </a:t>
            </a:r>
            <a:r>
              <a:rPr lang="en-US" baseline="0" dirty="0" err="1"/>
              <a:t>theo</a:t>
            </a:r>
            <a:r>
              <a:rPr lang="en-US" baseline="0" dirty="0"/>
              <a:t> </a:t>
            </a:r>
            <a:r>
              <a:rPr lang="en-US" baseline="0" dirty="0" err="1"/>
              <a:t>dõi</a:t>
            </a:r>
            <a:r>
              <a:rPr lang="en-US" baseline="0" dirty="0"/>
              <a:t> </a:t>
            </a:r>
            <a:r>
              <a:rPr lang="en-US" baseline="0" dirty="0" err="1"/>
              <a:t>những</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tình</a:t>
            </a:r>
            <a:r>
              <a:rPr lang="en-US" baseline="0" dirty="0"/>
              <a:t> </a:t>
            </a:r>
            <a:r>
              <a:rPr lang="en-US" baseline="0" dirty="0" err="1"/>
              <a:t>hình</a:t>
            </a:r>
            <a:r>
              <a:rPr lang="en-US" baseline="0" dirty="0"/>
              <a:t> </a:t>
            </a:r>
            <a:r>
              <a:rPr lang="en-US" baseline="0" dirty="0" err="1"/>
              <a:t>sức</a:t>
            </a:r>
            <a:r>
              <a:rPr lang="en-US" baseline="0" dirty="0"/>
              <a:t> </a:t>
            </a:r>
            <a:r>
              <a:rPr lang="en-US" baseline="0" dirty="0" err="1"/>
              <a:t>khỏe</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theo</a:t>
            </a:r>
            <a:r>
              <a:rPr lang="en-US" baseline="0" dirty="0"/>
              <a:t> </a:t>
            </a:r>
          </a:p>
          <a:p>
            <a:pPr lvl="0">
              <a:spcBef>
                <a:spcPts val="0"/>
              </a:spcBef>
              <a:buNone/>
            </a:pPr>
            <a:r>
              <a:rPr lang="en-US" baseline="0" dirty="0" err="1"/>
              <a:t>Từng</a:t>
            </a:r>
            <a:r>
              <a:rPr lang="en-US" baseline="0" dirty="0"/>
              <a:t> account </a:t>
            </a:r>
            <a:r>
              <a:rPr lang="en-US" baseline="0" dirty="0" err="1"/>
              <a:t>riêng</a:t>
            </a:r>
            <a:r>
              <a:rPr lang="en-US" baseline="0" dirty="0"/>
              <a:t> </a:t>
            </a:r>
            <a:r>
              <a:rPr lang="en-US" baseline="0" dirty="0" err="1"/>
              <a:t>biệt</a:t>
            </a:r>
            <a:endParaRPr lang="en-US" baseline="0" dirty="0"/>
          </a:p>
          <a:p>
            <a:pPr lvl="0">
              <a:spcBef>
                <a:spcPts val="0"/>
              </a:spcBef>
              <a:buNone/>
            </a:pPr>
            <a:r>
              <a:rPr lang="en-US" dirty="0" err="1"/>
              <a:t>Đưa</a:t>
            </a:r>
            <a:r>
              <a:rPr lang="en-US" baseline="0" dirty="0"/>
              <a:t> </a:t>
            </a:r>
            <a:r>
              <a:rPr lang="en-US" baseline="0" dirty="0" err="1"/>
              <a:t>ra</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mắc</a:t>
            </a:r>
            <a:r>
              <a:rPr lang="en-US" baseline="0" dirty="0"/>
              <a:t> </a:t>
            </a:r>
            <a:r>
              <a:rPr lang="en-US" baseline="0" dirty="0" err="1"/>
              <a:t>bệnh</a:t>
            </a:r>
            <a:r>
              <a:rPr lang="en-US" baseline="0" dirty="0"/>
              <a:t> </a:t>
            </a:r>
            <a:r>
              <a:rPr lang="en-US" baseline="0" dirty="0" err="1"/>
              <a:t>tim</a:t>
            </a:r>
            <a:r>
              <a:rPr lang="en-US" baseline="0" dirty="0"/>
              <a:t> </a:t>
            </a:r>
            <a:r>
              <a:rPr lang="en-US" baseline="0" dirty="0" err="1"/>
              <a:t>thông</a:t>
            </a:r>
            <a:r>
              <a:rPr lang="en-US" baseline="0" dirty="0"/>
              <a:t> qua </a:t>
            </a:r>
            <a:r>
              <a:rPr lang="en-US" baseline="0" dirty="0" err="1"/>
              <a:t>những</a:t>
            </a:r>
            <a:r>
              <a:rPr lang="en-US" baseline="0" dirty="0"/>
              <a:t> </a:t>
            </a:r>
            <a:r>
              <a:rPr lang="en-US" baseline="0" dirty="0" err="1"/>
              <a:t>chỉ</a:t>
            </a:r>
            <a:r>
              <a:rPr lang="en-US" baseline="0" dirty="0"/>
              <a:t> </a:t>
            </a:r>
            <a:r>
              <a:rPr lang="en-US" baseline="0" dirty="0" err="1"/>
              <a:t>số</a:t>
            </a:r>
            <a:r>
              <a:rPr lang="en-US" baseline="0" dirty="0"/>
              <a:t> </a:t>
            </a:r>
            <a:r>
              <a:rPr lang="en-US" baseline="0" dirty="0" err="1"/>
              <a:t>sinh</a:t>
            </a:r>
            <a:r>
              <a:rPr lang="en-US" baseline="0" dirty="0"/>
              <a:t> </a:t>
            </a:r>
            <a:r>
              <a:rPr lang="en-US" baseline="0" dirty="0" err="1"/>
              <a:t>tồn</a:t>
            </a:r>
            <a:r>
              <a:rPr lang="en-US" baseline="0" dirty="0"/>
              <a:t> </a:t>
            </a:r>
            <a:r>
              <a:rPr lang="en-US" baseline="0" dirty="0" err="1"/>
              <a:t>cơ</a:t>
            </a:r>
            <a:r>
              <a:rPr lang="en-US" baseline="0" dirty="0"/>
              <a:t> </a:t>
            </a:r>
            <a:r>
              <a:rPr lang="en-US" baseline="0" dirty="0" err="1"/>
              <a:t>bản</a:t>
            </a:r>
            <a:endParaRPr lang="en-US" baseline="0" dirty="0"/>
          </a:p>
          <a:p>
            <a:pPr lvl="0">
              <a:spcBef>
                <a:spcPts val="0"/>
              </a:spcBef>
              <a:buNone/>
            </a:pPr>
            <a:r>
              <a:rPr lang="en-US" baseline="0" dirty="0" err="1"/>
              <a:t>Tính</a:t>
            </a:r>
            <a:r>
              <a:rPr lang="en-US" baseline="0" dirty="0"/>
              <a:t> </a:t>
            </a:r>
            <a:r>
              <a:rPr lang="en-US" baseline="0" dirty="0" err="1"/>
              <a:t>lượng</a:t>
            </a:r>
            <a:r>
              <a:rPr lang="en-US" baseline="0" dirty="0"/>
              <a:t> calories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đã</a:t>
            </a:r>
            <a:r>
              <a:rPr lang="en-US" baseline="0" dirty="0"/>
              <a:t> </a:t>
            </a:r>
            <a:r>
              <a:rPr lang="en-US" baseline="0" dirty="0" err="1"/>
              <a:t>đốt</a:t>
            </a:r>
            <a:r>
              <a:rPr lang="en-US" baseline="0" dirty="0"/>
              <a:t> </a:t>
            </a:r>
            <a:r>
              <a:rPr lang="en-US" baseline="0" dirty="0" err="1"/>
              <a:t>được</a:t>
            </a:r>
            <a:r>
              <a:rPr lang="en-US" baseline="0" dirty="0"/>
              <a:t> </a:t>
            </a:r>
            <a:r>
              <a:rPr lang="en-US" baseline="0" dirty="0" err="1"/>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hoạt</a:t>
            </a:r>
            <a:r>
              <a:rPr lang="en-US" baseline="0" dirty="0"/>
              <a:t> </a:t>
            </a:r>
            <a:r>
              <a:rPr lang="en-US" baseline="0" dirty="0" err="1"/>
              <a:t>động</a:t>
            </a:r>
            <a:endParaRPr lang="en-US" baseline="0" dirty="0"/>
          </a:p>
          <a:p>
            <a:pPr lvl="0">
              <a:spcBef>
                <a:spcPts val="0"/>
              </a:spcBef>
              <a:buNone/>
            </a:pPr>
            <a:r>
              <a:rPr lang="en-US" baseline="0" dirty="0" err="1"/>
              <a:t>Bên</a:t>
            </a:r>
            <a:r>
              <a:rPr lang="en-US" baseline="0" dirty="0"/>
              <a:t> </a:t>
            </a:r>
            <a:r>
              <a:rPr lang="en-US" baseline="0" dirty="0" err="1"/>
              <a:t>cạnh</a:t>
            </a:r>
            <a:r>
              <a:rPr lang="en-US" baseline="0" dirty="0"/>
              <a:t> </a:t>
            </a:r>
            <a:r>
              <a:rPr lang="en-US" baseline="0" dirty="0" err="1"/>
              <a:t>đó</a:t>
            </a:r>
            <a:r>
              <a:rPr lang="en-US" baseline="0" dirty="0"/>
              <a:t> </a:t>
            </a:r>
            <a:r>
              <a:rPr lang="en-US" baseline="0" dirty="0" err="1"/>
              <a:t>nhóm</a:t>
            </a:r>
            <a:r>
              <a:rPr lang="en-US" baseline="0" dirty="0"/>
              <a:t> </a:t>
            </a:r>
            <a:r>
              <a:rPr lang="en-US" baseline="0" dirty="0" err="1"/>
              <a:t>còn</a:t>
            </a:r>
            <a:r>
              <a:rPr lang="en-US" baseline="0" dirty="0"/>
              <a:t> </a:t>
            </a:r>
            <a:r>
              <a:rPr lang="en-US" baseline="0" dirty="0" err="1"/>
              <a:t>muốn</a:t>
            </a:r>
            <a:r>
              <a:rPr lang="en-US" baseline="0" dirty="0"/>
              <a:t> </a:t>
            </a:r>
            <a:r>
              <a:rPr lang="en-US" baseline="0" dirty="0" err="1"/>
              <a:t>tăng</a:t>
            </a:r>
            <a:r>
              <a:rPr lang="en-US" baseline="0" dirty="0"/>
              <a:t> </a:t>
            </a:r>
            <a:r>
              <a:rPr lang="en-US" baseline="0" dirty="0" err="1"/>
              <a:t>thêm</a:t>
            </a:r>
            <a:r>
              <a:rPr lang="en-US" baseline="0" dirty="0"/>
              <a:t> </a:t>
            </a: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khi</a:t>
            </a:r>
            <a:r>
              <a:rPr lang="en-US" baseline="0" dirty="0"/>
              <a:t> </a:t>
            </a:r>
            <a:r>
              <a:rPr lang="en-US" baseline="0" dirty="0" err="1"/>
              <a:t>đo</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còn</a:t>
            </a:r>
            <a:r>
              <a:rPr lang="en-US" baseline="0" dirty="0"/>
              <a:t> </a:t>
            </a:r>
            <a:r>
              <a:rPr lang="en-US" baseline="0" dirty="0" err="1"/>
              <a:t>khoảng</a:t>
            </a:r>
            <a:r>
              <a:rPr lang="en-US" baseline="0" dirty="0"/>
              <a:t> +-5% </a:t>
            </a:r>
            <a:r>
              <a:rPr lang="en-US" baseline="0" dirty="0" err="1"/>
              <a:t>sai</a:t>
            </a:r>
            <a:r>
              <a:rPr lang="en-US" baseline="0" dirty="0"/>
              <a:t> </a:t>
            </a:r>
            <a:r>
              <a:rPr lang="en-US" baseline="0" dirty="0" err="1"/>
              <a:t>số</a:t>
            </a:r>
            <a:r>
              <a:rPr lang="en-US" baseline="0" dirty="0"/>
              <a:t>)</a:t>
            </a:r>
          </a:p>
          <a:p>
            <a:pPr lvl="0">
              <a:spcBef>
                <a:spcPts val="0"/>
              </a:spcBef>
              <a:buNone/>
            </a:pPr>
            <a:endParaRPr dirty="0"/>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8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err="1"/>
              <a:t>Đầu</a:t>
            </a:r>
            <a:r>
              <a:rPr lang="en-US" baseline="0" dirty="0"/>
              <a:t> </a:t>
            </a:r>
            <a:r>
              <a:rPr lang="en-US" baseline="0" dirty="0" err="1"/>
              <a:t>tiên</a:t>
            </a:r>
            <a:r>
              <a:rPr lang="en-US" baseline="0" dirty="0"/>
              <a:t> là về </a:t>
            </a:r>
            <a:r>
              <a:rPr lang="en-US" baseline="0" dirty="0" err="1"/>
              <a:t>đề</a:t>
            </a:r>
            <a:r>
              <a:rPr lang="en-US" baseline="0" dirty="0"/>
              <a:t> </a:t>
            </a:r>
            <a:r>
              <a:rPr lang="en-US" baseline="0" dirty="0" err="1"/>
              <a:t>tài</a:t>
            </a:r>
            <a:r>
              <a:rPr lang="en-US" baseline="0" dirty="0"/>
              <a:t> </a:t>
            </a:r>
            <a:r>
              <a:rPr lang="en-US" baseline="0" dirty="0" err="1"/>
              <a:t>khóa</a:t>
            </a:r>
            <a:r>
              <a:rPr lang="en-US" baseline="0" dirty="0"/>
              <a:t> </a:t>
            </a:r>
            <a:r>
              <a:rPr lang="en-US" baseline="0" dirty="0" err="1"/>
              <a:t>luận</a:t>
            </a:r>
            <a:r>
              <a:rPr lang="en-US" baseline="0" dirty="0"/>
              <a:t>, </a:t>
            </a:r>
            <a:r>
              <a:rPr lang="en-US" baseline="0" dirty="0" err="1"/>
              <a:t>mục</a:t>
            </a:r>
            <a:r>
              <a:rPr lang="en-US" baseline="0" dirty="0"/>
              <a:t> tiêu của </a:t>
            </a:r>
            <a:r>
              <a:rPr lang="en-US" baseline="0" dirty="0" err="1"/>
              <a:t>nhóm</a:t>
            </a:r>
            <a:r>
              <a:rPr lang="en-US" baseline="0" dirty="0"/>
              <a:t> </a:t>
            </a:r>
            <a:r>
              <a:rPr lang="en-US" baseline="0" dirty="0" err="1"/>
              <a:t>chúng</a:t>
            </a:r>
            <a:r>
              <a:rPr lang="en-US" baseline="0" dirty="0"/>
              <a:t> </a:t>
            </a:r>
            <a:r>
              <a:rPr lang="en-US" baseline="0" dirty="0" err="1"/>
              <a:t>em</a:t>
            </a:r>
            <a:r>
              <a:rPr lang="en-US" baseline="0" dirty="0"/>
              <a:t> khi </a:t>
            </a:r>
            <a:r>
              <a:rPr lang="en-US" baseline="0" dirty="0" err="1"/>
              <a:t>thực</a:t>
            </a:r>
            <a:r>
              <a:rPr lang="en-US" baseline="0" dirty="0"/>
              <a:t> </a:t>
            </a:r>
            <a:r>
              <a:rPr lang="en-US" baseline="0" dirty="0" err="1"/>
              <a:t>hiện</a:t>
            </a:r>
            <a:r>
              <a:rPr lang="en-US" baseline="0" dirty="0"/>
              <a:t> </a:t>
            </a:r>
            <a:r>
              <a:rPr lang="en-US" baseline="0" dirty="0" err="1"/>
              <a:t>đề</a:t>
            </a:r>
            <a:r>
              <a:rPr lang="en-US" baseline="0" dirty="0"/>
              <a:t> </a:t>
            </a:r>
            <a:r>
              <a:rPr lang="en-US" baseline="0" dirty="0" err="1"/>
              <a:t>tài</a:t>
            </a:r>
            <a:r>
              <a:rPr lang="en-US" baseline="0" dirty="0"/>
              <a:t> này là </a:t>
            </a:r>
            <a:r>
              <a:rPr lang="en-US" baseline="0" dirty="0" err="1"/>
              <a:t>nâng</a:t>
            </a:r>
            <a:r>
              <a:rPr lang="en-US" baseline="0" dirty="0"/>
              <a:t> cấp </a:t>
            </a:r>
            <a:r>
              <a:rPr lang="en-US" baseline="0" dirty="0" err="1"/>
              <a:t>hệ</a:t>
            </a:r>
            <a:r>
              <a:rPr lang="en-US" baseline="0" dirty="0"/>
              <a:t> thống </a:t>
            </a:r>
            <a:r>
              <a:rPr lang="en-US" baseline="0" dirty="0" err="1"/>
              <a:t>cảm</a:t>
            </a:r>
            <a:r>
              <a:rPr lang="en-US" baseline="0" dirty="0"/>
              <a:t> </a:t>
            </a:r>
            <a:r>
              <a:rPr lang="en-US" baseline="0" dirty="0" err="1"/>
              <a:t>biến</a:t>
            </a:r>
            <a:r>
              <a:rPr lang="en-US" baseline="0" dirty="0"/>
              <a:t> thành các modules có </a:t>
            </a:r>
            <a:r>
              <a:rPr lang="en-US" baseline="0" dirty="0" err="1"/>
              <a:t>khả</a:t>
            </a:r>
            <a:r>
              <a:rPr lang="en-US" baseline="0" dirty="0"/>
              <a:t> năng </a:t>
            </a:r>
          </a:p>
          <a:p>
            <a:pPr lvl="0">
              <a:spcBef>
                <a:spcPts val="0"/>
              </a:spcBef>
              <a:buNone/>
            </a:pP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ứng</a:t>
            </a:r>
            <a:r>
              <a:rPr lang="en-US" baseline="0" dirty="0"/>
              <a:t> </a:t>
            </a:r>
            <a:r>
              <a:rPr lang="en-US" baseline="0" dirty="0" err="1"/>
              <a:t>dụng</a:t>
            </a:r>
            <a:r>
              <a:rPr lang="en-US" baseline="0" dirty="0"/>
              <a:t> Android app </a:t>
            </a:r>
            <a:r>
              <a:rPr lang="en-US" baseline="0" dirty="0" err="1"/>
              <a:t>có</a:t>
            </a:r>
            <a:r>
              <a:rPr lang="en-US" baseline="0" dirty="0"/>
              <a:t> </a:t>
            </a:r>
            <a:r>
              <a:rPr lang="en-US" baseline="0" dirty="0" err="1"/>
              <a:t>thể</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với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và</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những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thu</a:t>
            </a:r>
            <a:r>
              <a:rPr lang="en-US" baseline="0" dirty="0"/>
              <a:t> </a:t>
            </a:r>
            <a:r>
              <a:rPr lang="en-US" baseline="0" dirty="0" err="1"/>
              <a:t>thập</a:t>
            </a:r>
            <a:r>
              <a:rPr lang="en-US" baseline="0" dirty="0"/>
              <a:t> </a:t>
            </a:r>
            <a:r>
              <a:rPr lang="en-US" baseline="0" dirty="0" err="1"/>
              <a:t>được</a:t>
            </a:r>
            <a:r>
              <a:rPr lang="en-US" baseline="0" dirty="0"/>
              <a:t> </a:t>
            </a:r>
            <a:r>
              <a:rPr lang="en-US" baseline="0" dirty="0" err="1"/>
              <a:t>từ</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để</a:t>
            </a:r>
            <a:r>
              <a:rPr lang="en-US" baseline="0" dirty="0"/>
              <a:t> </a:t>
            </a:r>
            <a:r>
              <a:rPr lang="en-US" baseline="0" dirty="0" err="1"/>
              <a:t>theo</a:t>
            </a:r>
            <a:r>
              <a:rPr lang="en-US" baseline="0" dirty="0"/>
              <a:t> </a:t>
            </a:r>
            <a:r>
              <a:rPr lang="en-US" baseline="0" dirty="0" err="1"/>
              <a:t>dõi</a:t>
            </a:r>
            <a:r>
              <a:rPr lang="en-US" baseline="0" dirty="0"/>
              <a:t> </a:t>
            </a:r>
            <a:r>
              <a:rPr lang="en-US" baseline="0" dirty="0" err="1"/>
              <a:t>những</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tình</a:t>
            </a:r>
            <a:r>
              <a:rPr lang="en-US" baseline="0" dirty="0"/>
              <a:t> </a:t>
            </a:r>
            <a:r>
              <a:rPr lang="en-US" baseline="0" dirty="0" err="1"/>
              <a:t>hình</a:t>
            </a:r>
            <a:r>
              <a:rPr lang="en-US" baseline="0" dirty="0"/>
              <a:t> </a:t>
            </a:r>
            <a:r>
              <a:rPr lang="en-US" baseline="0" dirty="0" err="1"/>
              <a:t>sức</a:t>
            </a:r>
            <a:r>
              <a:rPr lang="en-US" baseline="0" dirty="0"/>
              <a:t> </a:t>
            </a:r>
            <a:r>
              <a:rPr lang="en-US" baseline="0" dirty="0" err="1"/>
              <a:t>khỏe</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theo</a:t>
            </a:r>
            <a:r>
              <a:rPr lang="en-US" baseline="0" dirty="0"/>
              <a:t> </a:t>
            </a:r>
          </a:p>
          <a:p>
            <a:pPr lvl="0">
              <a:spcBef>
                <a:spcPts val="0"/>
              </a:spcBef>
              <a:buNone/>
            </a:pPr>
            <a:r>
              <a:rPr lang="en-US" baseline="0" dirty="0" err="1"/>
              <a:t>Từng</a:t>
            </a:r>
            <a:r>
              <a:rPr lang="en-US" baseline="0" dirty="0"/>
              <a:t> account </a:t>
            </a:r>
            <a:r>
              <a:rPr lang="en-US" baseline="0" dirty="0" err="1"/>
              <a:t>riêng</a:t>
            </a:r>
            <a:r>
              <a:rPr lang="en-US" baseline="0" dirty="0"/>
              <a:t> </a:t>
            </a:r>
            <a:r>
              <a:rPr lang="en-US" baseline="0" dirty="0" err="1"/>
              <a:t>biệt</a:t>
            </a:r>
            <a:endParaRPr lang="en-US" baseline="0" dirty="0"/>
          </a:p>
          <a:p>
            <a:pPr lvl="0">
              <a:spcBef>
                <a:spcPts val="0"/>
              </a:spcBef>
              <a:buNone/>
            </a:pPr>
            <a:r>
              <a:rPr lang="en-US" dirty="0" err="1"/>
              <a:t>Đưa</a:t>
            </a:r>
            <a:r>
              <a:rPr lang="en-US" baseline="0" dirty="0"/>
              <a:t> </a:t>
            </a:r>
            <a:r>
              <a:rPr lang="en-US" baseline="0" dirty="0" err="1"/>
              <a:t>ra</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mắc</a:t>
            </a:r>
            <a:r>
              <a:rPr lang="en-US" baseline="0" dirty="0"/>
              <a:t> </a:t>
            </a:r>
            <a:r>
              <a:rPr lang="en-US" baseline="0" dirty="0" err="1"/>
              <a:t>bệnh</a:t>
            </a:r>
            <a:r>
              <a:rPr lang="en-US" baseline="0" dirty="0"/>
              <a:t> </a:t>
            </a:r>
            <a:r>
              <a:rPr lang="en-US" baseline="0" dirty="0" err="1"/>
              <a:t>tim</a:t>
            </a:r>
            <a:r>
              <a:rPr lang="en-US" baseline="0" dirty="0"/>
              <a:t> </a:t>
            </a:r>
            <a:r>
              <a:rPr lang="en-US" baseline="0" dirty="0" err="1"/>
              <a:t>thông</a:t>
            </a:r>
            <a:r>
              <a:rPr lang="en-US" baseline="0" dirty="0"/>
              <a:t> qua </a:t>
            </a:r>
            <a:r>
              <a:rPr lang="en-US" baseline="0" dirty="0" err="1"/>
              <a:t>những</a:t>
            </a:r>
            <a:r>
              <a:rPr lang="en-US" baseline="0" dirty="0"/>
              <a:t> </a:t>
            </a:r>
            <a:r>
              <a:rPr lang="en-US" baseline="0" dirty="0" err="1"/>
              <a:t>chỉ</a:t>
            </a:r>
            <a:r>
              <a:rPr lang="en-US" baseline="0" dirty="0"/>
              <a:t> </a:t>
            </a:r>
            <a:r>
              <a:rPr lang="en-US" baseline="0" dirty="0" err="1"/>
              <a:t>số</a:t>
            </a:r>
            <a:r>
              <a:rPr lang="en-US" baseline="0" dirty="0"/>
              <a:t> </a:t>
            </a:r>
            <a:r>
              <a:rPr lang="en-US" baseline="0" dirty="0" err="1"/>
              <a:t>sinh</a:t>
            </a:r>
            <a:r>
              <a:rPr lang="en-US" baseline="0" dirty="0"/>
              <a:t> </a:t>
            </a:r>
            <a:r>
              <a:rPr lang="en-US" baseline="0" dirty="0" err="1"/>
              <a:t>tồn</a:t>
            </a:r>
            <a:r>
              <a:rPr lang="en-US" baseline="0" dirty="0"/>
              <a:t> </a:t>
            </a:r>
            <a:r>
              <a:rPr lang="en-US" baseline="0" dirty="0" err="1"/>
              <a:t>cơ</a:t>
            </a:r>
            <a:r>
              <a:rPr lang="en-US" baseline="0" dirty="0"/>
              <a:t> </a:t>
            </a:r>
            <a:r>
              <a:rPr lang="en-US" baseline="0" dirty="0" err="1"/>
              <a:t>bản</a:t>
            </a:r>
            <a:endParaRPr lang="en-US" baseline="0" dirty="0"/>
          </a:p>
          <a:p>
            <a:pPr lvl="0">
              <a:spcBef>
                <a:spcPts val="0"/>
              </a:spcBef>
              <a:buNone/>
            </a:pPr>
            <a:r>
              <a:rPr lang="en-US" baseline="0" dirty="0" err="1"/>
              <a:t>Tính</a:t>
            </a:r>
            <a:r>
              <a:rPr lang="en-US" baseline="0" dirty="0"/>
              <a:t> </a:t>
            </a:r>
            <a:r>
              <a:rPr lang="en-US" baseline="0" dirty="0" err="1"/>
              <a:t>lượng</a:t>
            </a:r>
            <a:r>
              <a:rPr lang="en-US" baseline="0" dirty="0"/>
              <a:t> calories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đã</a:t>
            </a:r>
            <a:r>
              <a:rPr lang="en-US" baseline="0" dirty="0"/>
              <a:t> </a:t>
            </a:r>
            <a:r>
              <a:rPr lang="en-US" baseline="0" dirty="0" err="1"/>
              <a:t>đốt</a:t>
            </a:r>
            <a:r>
              <a:rPr lang="en-US" baseline="0" dirty="0"/>
              <a:t> </a:t>
            </a:r>
            <a:r>
              <a:rPr lang="en-US" baseline="0" dirty="0" err="1"/>
              <a:t>được</a:t>
            </a:r>
            <a:r>
              <a:rPr lang="en-US" baseline="0" dirty="0"/>
              <a:t> </a:t>
            </a:r>
            <a:r>
              <a:rPr lang="en-US" baseline="0" dirty="0" err="1"/>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hoạt</a:t>
            </a:r>
            <a:r>
              <a:rPr lang="en-US" baseline="0" dirty="0"/>
              <a:t> </a:t>
            </a:r>
            <a:r>
              <a:rPr lang="en-US" baseline="0" dirty="0" err="1"/>
              <a:t>động</a:t>
            </a:r>
            <a:endParaRPr lang="en-US" baseline="0" dirty="0"/>
          </a:p>
          <a:p>
            <a:pPr lvl="0">
              <a:spcBef>
                <a:spcPts val="0"/>
              </a:spcBef>
              <a:buNone/>
            </a:pPr>
            <a:r>
              <a:rPr lang="en-US" baseline="0" dirty="0" err="1"/>
              <a:t>Bên</a:t>
            </a:r>
            <a:r>
              <a:rPr lang="en-US" baseline="0" dirty="0"/>
              <a:t> </a:t>
            </a:r>
            <a:r>
              <a:rPr lang="en-US" baseline="0" dirty="0" err="1"/>
              <a:t>cạnh</a:t>
            </a:r>
            <a:r>
              <a:rPr lang="en-US" baseline="0" dirty="0"/>
              <a:t> </a:t>
            </a:r>
            <a:r>
              <a:rPr lang="en-US" baseline="0" dirty="0" err="1"/>
              <a:t>đó</a:t>
            </a:r>
            <a:r>
              <a:rPr lang="en-US" baseline="0" dirty="0"/>
              <a:t> </a:t>
            </a:r>
            <a:r>
              <a:rPr lang="en-US" baseline="0" dirty="0" err="1"/>
              <a:t>nhóm</a:t>
            </a:r>
            <a:r>
              <a:rPr lang="en-US" baseline="0" dirty="0"/>
              <a:t> </a:t>
            </a:r>
            <a:r>
              <a:rPr lang="en-US" baseline="0" dirty="0" err="1"/>
              <a:t>còn</a:t>
            </a:r>
            <a:r>
              <a:rPr lang="en-US" baseline="0" dirty="0"/>
              <a:t> </a:t>
            </a:r>
            <a:r>
              <a:rPr lang="en-US" baseline="0" dirty="0" err="1"/>
              <a:t>muốn</a:t>
            </a:r>
            <a:r>
              <a:rPr lang="en-US" baseline="0" dirty="0"/>
              <a:t> </a:t>
            </a:r>
            <a:r>
              <a:rPr lang="en-US" baseline="0" dirty="0" err="1"/>
              <a:t>tăng</a:t>
            </a:r>
            <a:r>
              <a:rPr lang="en-US" baseline="0" dirty="0"/>
              <a:t> </a:t>
            </a:r>
            <a:r>
              <a:rPr lang="en-US" baseline="0" dirty="0" err="1"/>
              <a:t>thêm</a:t>
            </a:r>
            <a:r>
              <a:rPr lang="en-US" baseline="0" dirty="0"/>
              <a:t> </a:t>
            </a: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khi</a:t>
            </a:r>
            <a:r>
              <a:rPr lang="en-US" baseline="0" dirty="0"/>
              <a:t> </a:t>
            </a:r>
            <a:r>
              <a:rPr lang="en-US" baseline="0" dirty="0" err="1"/>
              <a:t>đo</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còn</a:t>
            </a:r>
            <a:r>
              <a:rPr lang="en-US" baseline="0" dirty="0"/>
              <a:t> </a:t>
            </a:r>
            <a:r>
              <a:rPr lang="en-US" baseline="0" dirty="0" err="1"/>
              <a:t>khoảng</a:t>
            </a:r>
            <a:r>
              <a:rPr lang="en-US" baseline="0" dirty="0"/>
              <a:t> +-5% </a:t>
            </a:r>
            <a:r>
              <a:rPr lang="en-US" baseline="0" dirty="0" err="1"/>
              <a:t>sai</a:t>
            </a:r>
            <a:r>
              <a:rPr lang="en-US" baseline="0" dirty="0"/>
              <a:t> </a:t>
            </a:r>
            <a:r>
              <a:rPr lang="en-US" baseline="0" dirty="0" err="1"/>
              <a:t>số</a:t>
            </a:r>
            <a:r>
              <a:rPr lang="en-US" baseline="0" dirty="0"/>
              <a:t>)</a:t>
            </a:r>
          </a:p>
          <a:p>
            <a:pPr lvl="0">
              <a:spcBef>
                <a:spcPts val="0"/>
              </a:spcBef>
              <a:buNone/>
            </a:pPr>
            <a:endParaRPr dirty="0"/>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108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VN" dirty="0"/>
              <a:t>Những</a:t>
            </a:r>
            <a:r>
              <a:rPr lang="vi-VN" baseline="0" dirty="0"/>
              <a:t> phân tích lý thuyết chúng em đưa ra cho từng giải pháp đề xuất</a:t>
            </a:r>
          </a:p>
          <a:p>
            <a:pPr lvl="0">
              <a:spcBef>
                <a:spcPts val="0"/>
              </a:spcBef>
              <a:buNone/>
            </a:pPr>
            <a:r>
              <a:rPr lang="vi-VN" baseline="0" dirty="0"/>
              <a:t>Mỗi module sẽ tương thích </a:t>
            </a:r>
          </a:p>
          <a:p>
            <a:pPr lvl="0">
              <a:spcBef>
                <a:spcPts val="0"/>
              </a:spcBef>
              <a:buNone/>
            </a:pPr>
            <a:r>
              <a:rPr lang="vi-VN" baseline="0" dirty="0"/>
              <a:t>Tốc độ truyền: 9600</a:t>
            </a:r>
            <a:endParaRPr lang="vi-VN" dirty="0"/>
          </a:p>
          <a:p>
            <a:pPr lvl="0">
              <a:spcBef>
                <a:spcPts val="0"/>
              </a:spcBef>
              <a:buNone/>
            </a:pPr>
            <a:r>
              <a:rPr lang="en-US" dirty="0" err="1"/>
              <a:t>Gồm</a:t>
            </a:r>
            <a:r>
              <a:rPr lang="en-US" baseline="0" dirty="0"/>
              <a:t> </a:t>
            </a:r>
            <a:r>
              <a:rPr lang="en-US" baseline="0" dirty="0" err="1"/>
              <a:t>có</a:t>
            </a:r>
            <a:r>
              <a:rPr lang="en-US" baseline="0" dirty="0"/>
              <a:t> 3 </a:t>
            </a:r>
            <a:r>
              <a:rPr lang="en-US" baseline="0" dirty="0" err="1"/>
              <a:t>loại</a:t>
            </a:r>
            <a:r>
              <a:rPr lang="en-US" baseline="0" dirty="0"/>
              <a:t> </a:t>
            </a:r>
            <a:r>
              <a:rPr lang="en-US" baseline="0" dirty="0" err="1"/>
              <a:t>yêu</a:t>
            </a:r>
            <a:r>
              <a:rPr lang="en-US" baseline="0" dirty="0"/>
              <a:t> </a:t>
            </a:r>
            <a:r>
              <a:rPr lang="en-US" baseline="0" dirty="0" err="1"/>
              <a:t>cầu</a:t>
            </a:r>
            <a:r>
              <a:rPr lang="en-US" baseline="0" dirty="0"/>
              <a:t>: ID, start, stop </a:t>
            </a:r>
            <a:r>
              <a:rPr lang="en-US" baseline="0" dirty="0" err="1"/>
              <a:t>được</a:t>
            </a:r>
            <a:r>
              <a:rPr lang="en-US" baseline="0" dirty="0"/>
              <a:t> </a:t>
            </a:r>
            <a:r>
              <a:rPr lang="en-US" baseline="0" dirty="0" err="1"/>
              <a:t>gửi</a:t>
            </a:r>
            <a:endParaRPr lang="en-US" baseline="0" dirty="0"/>
          </a:p>
          <a:p>
            <a:pPr lvl="0">
              <a:spcBef>
                <a:spcPts val="0"/>
              </a:spcBef>
              <a:buNone/>
            </a:pPr>
            <a:r>
              <a:rPr lang="en-US" baseline="0" dirty="0" err="1"/>
              <a:t>Mỗi</a:t>
            </a:r>
            <a:r>
              <a:rPr lang="en-US" baseline="0" dirty="0"/>
              <a:t> module  sẽ có </a:t>
            </a:r>
            <a:r>
              <a:rPr lang="en-US" baseline="0" dirty="0" err="1"/>
              <a:t>hai</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chính</a:t>
            </a:r>
            <a:r>
              <a:rPr lang="en-US" baseline="0" dirty="0"/>
              <a:t>:</a:t>
            </a:r>
          </a:p>
          <a:p>
            <a:pPr lvl="0">
              <a:spcBef>
                <a:spcPts val="0"/>
              </a:spcBef>
              <a:buNone/>
            </a:pPr>
            <a:r>
              <a:rPr lang="en-US" baseline="0" dirty="0" err="1"/>
              <a:t>Trạng</a:t>
            </a:r>
            <a:r>
              <a:rPr lang="en-US" baseline="0" dirty="0"/>
              <a:t> </a:t>
            </a:r>
            <a:r>
              <a:rPr lang="en-US" baseline="0" dirty="0" err="1"/>
              <a:t>thái</a:t>
            </a:r>
            <a:r>
              <a:rPr lang="en-US" baseline="0" dirty="0"/>
              <a:t> “Stand by” :</a:t>
            </a:r>
          </a:p>
          <a:p>
            <a:pPr lvl="0">
              <a:spcBef>
                <a:spcPts val="0"/>
              </a:spcBef>
              <a:buNone/>
            </a:pP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gửi</a:t>
            </a:r>
            <a:r>
              <a:rPr lang="en-US" baseline="0" dirty="0"/>
              <a:t> “ID” </a:t>
            </a:r>
            <a:r>
              <a:rPr lang="en-US" baseline="0" dirty="0" err="1"/>
              <a:t>sẽ</a:t>
            </a:r>
            <a:r>
              <a:rPr lang="en-US" baseline="0" dirty="0"/>
              <a:t> </a:t>
            </a:r>
            <a:r>
              <a:rPr lang="en-US" baseline="0" dirty="0" err="1"/>
              <a:t>gửi</a:t>
            </a:r>
            <a:r>
              <a:rPr lang="en-US" baseline="0" dirty="0"/>
              <a:t> ID </a:t>
            </a:r>
            <a:r>
              <a:rPr lang="en-US" baseline="0" dirty="0" err="1"/>
              <a:t>của</a:t>
            </a:r>
            <a:r>
              <a:rPr lang="en-US" baseline="0" dirty="0"/>
              <a:t> module </a:t>
            </a:r>
            <a:r>
              <a:rPr lang="en-US" baseline="0" dirty="0" err="1"/>
              <a:t>đến</a:t>
            </a:r>
            <a:r>
              <a:rPr lang="en-US" baseline="0" dirty="0"/>
              <a:t> </a:t>
            </a:r>
            <a:r>
              <a:rPr lang="en-US" baseline="0" dirty="0" err="1"/>
              <a:t>hệ</a:t>
            </a:r>
            <a:r>
              <a:rPr lang="en-US" baseline="0" dirty="0"/>
              <a:t> </a:t>
            </a:r>
            <a:r>
              <a:rPr lang="en-US" baseline="0" dirty="0" err="1"/>
              <a:t>thống</a:t>
            </a:r>
            <a:endParaRPr lang="en-US" baseline="0" dirty="0"/>
          </a:p>
          <a:p>
            <a:pPr lvl="0">
              <a:spcBef>
                <a:spcPts val="0"/>
              </a:spcBef>
              <a:buNone/>
            </a:pP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moudule</a:t>
            </a:r>
            <a:r>
              <a:rPr lang="en-US" baseline="0" dirty="0"/>
              <a:t> </a:t>
            </a:r>
            <a:r>
              <a:rPr lang="en-US" baseline="0" dirty="0" err="1"/>
              <a:t>sẽ</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chạy</a:t>
            </a:r>
            <a:endParaRPr lang="en-US" baseline="0" dirty="0"/>
          </a:p>
          <a:p>
            <a:pPr lvl="0">
              <a:spcBef>
                <a:spcPts val="0"/>
              </a:spcBef>
              <a:buNone/>
            </a:pPr>
            <a:r>
              <a:rPr lang="en-US" baseline="0" dirty="0" err="1"/>
              <a:t>Trạng</a:t>
            </a:r>
            <a:r>
              <a:rPr lang="en-US" baseline="0" dirty="0"/>
              <a:t> </a:t>
            </a:r>
            <a:r>
              <a:rPr lang="en-US" baseline="0" dirty="0" err="1"/>
              <a:t>thái</a:t>
            </a:r>
            <a:r>
              <a:rPr lang="en-US" baseline="0" dirty="0"/>
              <a:t> “Running”:</a:t>
            </a:r>
          </a:p>
          <a:p>
            <a:pPr lvl="0">
              <a:spcBef>
                <a:spcPts val="0"/>
              </a:spcBef>
              <a:buNone/>
            </a:pPr>
            <a:r>
              <a:rPr lang="en-US" baseline="0" dirty="0" err="1"/>
              <a:t>Những</a:t>
            </a:r>
            <a:r>
              <a:rPr lang="en-US" baseline="0" dirty="0"/>
              <a:t> module </a:t>
            </a:r>
            <a:r>
              <a:rPr lang="en-US" baseline="0" dirty="0" err="1"/>
              <a:t>sẽ</a:t>
            </a:r>
            <a:r>
              <a:rPr lang="en-US" baseline="0" dirty="0"/>
              <a:t> </a:t>
            </a:r>
            <a:r>
              <a:rPr lang="en-US" baseline="0" dirty="0" err="1"/>
              <a:t>gửi</a:t>
            </a:r>
            <a:r>
              <a:rPr lang="en-US" baseline="0" dirty="0"/>
              <a:t> </a:t>
            </a:r>
            <a:r>
              <a:rPr lang="en-US" baseline="0" dirty="0" err="1"/>
              <a:t>những</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đo</a:t>
            </a:r>
            <a:r>
              <a:rPr lang="en-US" baseline="0" dirty="0"/>
              <a:t> </a:t>
            </a:r>
            <a:r>
              <a:rPr lang="en-US" baseline="0" dirty="0" err="1"/>
              <a:t>được</a:t>
            </a:r>
            <a:r>
              <a:rPr lang="en-US" baseline="0" dirty="0"/>
              <a:t> </a:t>
            </a:r>
            <a:r>
              <a:rPr lang="en-US" baseline="0" dirty="0" err="1"/>
              <a:t>đế</a:t>
            </a:r>
            <a:r>
              <a:rPr lang="en-US" baseline="0" dirty="0"/>
              <a:t> </a:t>
            </a:r>
            <a:r>
              <a:rPr lang="en-US" baseline="0" dirty="0" err="1"/>
              <a:t>hệ</a:t>
            </a:r>
            <a:r>
              <a:rPr lang="en-US" baseline="0" dirty="0"/>
              <a:t> </a:t>
            </a:r>
            <a:r>
              <a:rPr lang="en-US" baseline="0" dirty="0" err="1"/>
              <a:t>thống</a:t>
            </a:r>
            <a:endParaRPr lang="en-US" baseline="0" dirty="0"/>
          </a:p>
          <a:p>
            <a:pPr lvl="0">
              <a:spcBef>
                <a:spcPts val="0"/>
              </a:spcBef>
              <a:buNone/>
            </a:pPr>
            <a:r>
              <a:rPr lang="en-US" baseline="0" dirty="0"/>
              <a:t>Cho </a:t>
            </a:r>
            <a:r>
              <a:rPr lang="en-US" baseline="0" dirty="0" err="1"/>
              <a:t>đến</a:t>
            </a:r>
            <a:r>
              <a:rPr lang="en-US" baseline="0" dirty="0"/>
              <a:t> </a:t>
            </a: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“stop”, </a:t>
            </a:r>
            <a:r>
              <a:rPr lang="en-US" baseline="0" dirty="0" err="1"/>
              <a:t>các</a:t>
            </a:r>
            <a:r>
              <a:rPr lang="en-US" baseline="0" dirty="0"/>
              <a:t> module </a:t>
            </a:r>
            <a:r>
              <a:rPr lang="en-US" baseline="0" dirty="0" err="1"/>
              <a:t>sẽ</a:t>
            </a:r>
            <a:r>
              <a:rPr lang="en-US" baseline="0" dirty="0"/>
              <a:t> </a:t>
            </a:r>
            <a:r>
              <a:rPr lang="en-US" baseline="0" dirty="0" err="1"/>
              <a:t>ngừng</a:t>
            </a:r>
            <a:r>
              <a:rPr lang="en-US" baseline="0" dirty="0"/>
              <a:t> </a:t>
            </a:r>
            <a:r>
              <a:rPr lang="en-US" baseline="0" dirty="0" err="1"/>
              <a:t>việc</a:t>
            </a:r>
            <a:r>
              <a:rPr lang="en-US" baseline="0" dirty="0"/>
              <a:t> </a:t>
            </a:r>
            <a:r>
              <a:rPr lang="en-US" baseline="0" dirty="0" err="1"/>
              <a:t>gửi</a:t>
            </a:r>
            <a:r>
              <a:rPr lang="en-US" baseline="0" dirty="0"/>
              <a:t> data </a:t>
            </a:r>
            <a:r>
              <a:rPr lang="en-US" baseline="0" dirty="0" err="1"/>
              <a:t>và</a:t>
            </a:r>
            <a:r>
              <a:rPr lang="en-US" baseline="0" dirty="0"/>
              <a:t> </a:t>
            </a:r>
            <a:r>
              <a:rPr lang="en-US" baseline="0" dirty="0" err="1"/>
              <a:t>trở</a:t>
            </a:r>
            <a:r>
              <a:rPr lang="en-US" baseline="0" dirty="0"/>
              <a:t> </a:t>
            </a:r>
            <a:r>
              <a:rPr lang="en-US" baseline="0" dirty="0" err="1"/>
              <a:t>về</a:t>
            </a:r>
            <a:r>
              <a:rPr lang="en-US" baseline="0" dirty="0"/>
              <a:t> </a:t>
            </a:r>
            <a:r>
              <a:rPr lang="en-US" baseline="0" dirty="0" err="1"/>
              <a:t>trạng</a:t>
            </a:r>
            <a:r>
              <a:rPr lang="en-US" baseline="0" dirty="0"/>
              <a:t> </a:t>
            </a:r>
            <a:r>
              <a:rPr lang="en-US" baseline="0" dirty="0" err="1"/>
              <a:t>thái</a:t>
            </a:r>
            <a:r>
              <a:rPr lang="en-US" baseline="0" dirty="0"/>
              <a:t> “Standby”</a:t>
            </a:r>
          </a:p>
          <a:p>
            <a:pPr lvl="0">
              <a:spcBef>
                <a:spcPts val="0"/>
              </a:spcBef>
              <a:buNone/>
            </a:pPr>
            <a:endParaRPr lang="en-US" baseline="0" dirty="0"/>
          </a:p>
          <a:p>
            <a:pPr lvl="0">
              <a:spcBef>
                <a:spcPts val="0"/>
              </a:spcBef>
              <a:buNone/>
            </a:pPr>
            <a:r>
              <a:rPr lang="en-US" baseline="0" dirty="0"/>
              <a:t>	</a:t>
            </a:r>
            <a:endParaRPr dirty="0"/>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VN" dirty="0"/>
              <a:t>Những</a:t>
            </a:r>
            <a:r>
              <a:rPr lang="vi-VN" baseline="0" dirty="0"/>
              <a:t> phân tích lý thuyết chúng em đưa ra cho từng giải pháp đề xuất</a:t>
            </a:r>
          </a:p>
          <a:p>
            <a:pPr lvl="0">
              <a:spcBef>
                <a:spcPts val="0"/>
              </a:spcBef>
              <a:buNone/>
            </a:pPr>
            <a:r>
              <a:rPr lang="vi-VN" baseline="0" dirty="0"/>
              <a:t>Mỗi module sẽ tương thích </a:t>
            </a:r>
          </a:p>
          <a:p>
            <a:pPr lvl="0">
              <a:spcBef>
                <a:spcPts val="0"/>
              </a:spcBef>
              <a:buNone/>
            </a:pPr>
            <a:r>
              <a:rPr lang="vi-VN" baseline="0" dirty="0"/>
              <a:t>Tốc độ truyền: 9600</a:t>
            </a:r>
            <a:endParaRPr lang="vi-VN" dirty="0"/>
          </a:p>
          <a:p>
            <a:pPr lvl="0">
              <a:spcBef>
                <a:spcPts val="0"/>
              </a:spcBef>
              <a:buNone/>
            </a:pPr>
            <a:r>
              <a:rPr lang="en-US" dirty="0" err="1"/>
              <a:t>Gồm</a:t>
            </a:r>
            <a:r>
              <a:rPr lang="en-US" baseline="0" dirty="0"/>
              <a:t> </a:t>
            </a:r>
            <a:r>
              <a:rPr lang="en-US" baseline="0" dirty="0" err="1"/>
              <a:t>có</a:t>
            </a:r>
            <a:r>
              <a:rPr lang="en-US" baseline="0" dirty="0"/>
              <a:t> 3 </a:t>
            </a:r>
            <a:r>
              <a:rPr lang="en-US" baseline="0" dirty="0" err="1"/>
              <a:t>loại</a:t>
            </a:r>
            <a:r>
              <a:rPr lang="en-US" baseline="0" dirty="0"/>
              <a:t> </a:t>
            </a:r>
            <a:r>
              <a:rPr lang="en-US" baseline="0" dirty="0" err="1"/>
              <a:t>yêu</a:t>
            </a:r>
            <a:r>
              <a:rPr lang="en-US" baseline="0" dirty="0"/>
              <a:t> </a:t>
            </a:r>
            <a:r>
              <a:rPr lang="en-US" baseline="0" dirty="0" err="1"/>
              <a:t>cầu</a:t>
            </a:r>
            <a:r>
              <a:rPr lang="en-US" baseline="0" dirty="0"/>
              <a:t>: ID, start, stop </a:t>
            </a:r>
            <a:r>
              <a:rPr lang="en-US" baseline="0" dirty="0" err="1"/>
              <a:t>được</a:t>
            </a:r>
            <a:r>
              <a:rPr lang="en-US" baseline="0" dirty="0"/>
              <a:t> </a:t>
            </a:r>
            <a:r>
              <a:rPr lang="en-US" baseline="0" dirty="0" err="1"/>
              <a:t>gửi</a:t>
            </a:r>
            <a:endParaRPr lang="en-US" baseline="0" dirty="0"/>
          </a:p>
          <a:p>
            <a:pPr lvl="0">
              <a:spcBef>
                <a:spcPts val="0"/>
              </a:spcBef>
              <a:buNone/>
            </a:pPr>
            <a:r>
              <a:rPr lang="en-US" baseline="0" dirty="0" err="1"/>
              <a:t>Mỗi</a:t>
            </a:r>
            <a:r>
              <a:rPr lang="en-US" baseline="0" dirty="0"/>
              <a:t> module  sẽ có </a:t>
            </a:r>
            <a:r>
              <a:rPr lang="en-US" baseline="0" dirty="0" err="1"/>
              <a:t>hai</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chính</a:t>
            </a:r>
            <a:r>
              <a:rPr lang="en-US" baseline="0" dirty="0"/>
              <a:t>:</a:t>
            </a:r>
          </a:p>
          <a:p>
            <a:pPr lvl="0">
              <a:spcBef>
                <a:spcPts val="0"/>
              </a:spcBef>
              <a:buNone/>
            </a:pPr>
            <a:r>
              <a:rPr lang="en-US" baseline="0" dirty="0" err="1"/>
              <a:t>Trạng</a:t>
            </a:r>
            <a:r>
              <a:rPr lang="en-US" baseline="0" dirty="0"/>
              <a:t> </a:t>
            </a:r>
            <a:r>
              <a:rPr lang="en-US" baseline="0" dirty="0" err="1"/>
              <a:t>thái</a:t>
            </a:r>
            <a:r>
              <a:rPr lang="en-US" baseline="0" dirty="0"/>
              <a:t> “Stand by” :</a:t>
            </a:r>
          </a:p>
          <a:p>
            <a:pPr lvl="0">
              <a:spcBef>
                <a:spcPts val="0"/>
              </a:spcBef>
              <a:buNone/>
            </a:pP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gửi</a:t>
            </a:r>
            <a:r>
              <a:rPr lang="en-US" baseline="0" dirty="0"/>
              <a:t> “ID” </a:t>
            </a:r>
            <a:r>
              <a:rPr lang="en-US" baseline="0" dirty="0" err="1"/>
              <a:t>sẽ</a:t>
            </a:r>
            <a:r>
              <a:rPr lang="en-US" baseline="0" dirty="0"/>
              <a:t> </a:t>
            </a:r>
            <a:r>
              <a:rPr lang="en-US" baseline="0" dirty="0" err="1"/>
              <a:t>gửi</a:t>
            </a:r>
            <a:r>
              <a:rPr lang="en-US" baseline="0" dirty="0"/>
              <a:t> ID </a:t>
            </a:r>
            <a:r>
              <a:rPr lang="en-US" baseline="0" dirty="0" err="1"/>
              <a:t>của</a:t>
            </a:r>
            <a:r>
              <a:rPr lang="en-US" baseline="0" dirty="0"/>
              <a:t> module </a:t>
            </a:r>
            <a:r>
              <a:rPr lang="en-US" baseline="0" dirty="0" err="1"/>
              <a:t>đến</a:t>
            </a:r>
            <a:r>
              <a:rPr lang="en-US" baseline="0" dirty="0"/>
              <a:t> </a:t>
            </a:r>
            <a:r>
              <a:rPr lang="en-US" baseline="0" dirty="0" err="1"/>
              <a:t>hệ</a:t>
            </a:r>
            <a:r>
              <a:rPr lang="en-US" baseline="0" dirty="0"/>
              <a:t> </a:t>
            </a:r>
            <a:r>
              <a:rPr lang="en-US" baseline="0" dirty="0" err="1"/>
              <a:t>thống</a:t>
            </a:r>
            <a:endParaRPr lang="en-US" baseline="0" dirty="0"/>
          </a:p>
          <a:p>
            <a:pPr lvl="0">
              <a:spcBef>
                <a:spcPts val="0"/>
              </a:spcBef>
              <a:buNone/>
            </a:pP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moudule</a:t>
            </a:r>
            <a:r>
              <a:rPr lang="en-US" baseline="0" dirty="0"/>
              <a:t> </a:t>
            </a:r>
            <a:r>
              <a:rPr lang="en-US" baseline="0" dirty="0" err="1"/>
              <a:t>sẽ</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chạy</a:t>
            </a:r>
            <a:endParaRPr lang="en-US" baseline="0" dirty="0"/>
          </a:p>
          <a:p>
            <a:pPr lvl="0">
              <a:spcBef>
                <a:spcPts val="0"/>
              </a:spcBef>
              <a:buNone/>
            </a:pPr>
            <a:r>
              <a:rPr lang="en-US" baseline="0" dirty="0" err="1"/>
              <a:t>Trạng</a:t>
            </a:r>
            <a:r>
              <a:rPr lang="en-US" baseline="0" dirty="0"/>
              <a:t> </a:t>
            </a:r>
            <a:r>
              <a:rPr lang="en-US" baseline="0" dirty="0" err="1"/>
              <a:t>thái</a:t>
            </a:r>
            <a:r>
              <a:rPr lang="en-US" baseline="0" dirty="0"/>
              <a:t> “Running”:</a:t>
            </a:r>
          </a:p>
          <a:p>
            <a:pPr lvl="0">
              <a:spcBef>
                <a:spcPts val="0"/>
              </a:spcBef>
              <a:buNone/>
            </a:pPr>
            <a:r>
              <a:rPr lang="en-US" baseline="0" dirty="0" err="1"/>
              <a:t>Những</a:t>
            </a:r>
            <a:r>
              <a:rPr lang="en-US" baseline="0" dirty="0"/>
              <a:t> module </a:t>
            </a:r>
            <a:r>
              <a:rPr lang="en-US" baseline="0" dirty="0" err="1"/>
              <a:t>sẽ</a:t>
            </a:r>
            <a:r>
              <a:rPr lang="en-US" baseline="0" dirty="0"/>
              <a:t> </a:t>
            </a:r>
            <a:r>
              <a:rPr lang="en-US" baseline="0" dirty="0" err="1"/>
              <a:t>gửi</a:t>
            </a:r>
            <a:r>
              <a:rPr lang="en-US" baseline="0" dirty="0"/>
              <a:t> </a:t>
            </a:r>
            <a:r>
              <a:rPr lang="en-US" baseline="0" dirty="0" err="1"/>
              <a:t>những</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đo</a:t>
            </a:r>
            <a:r>
              <a:rPr lang="en-US" baseline="0" dirty="0"/>
              <a:t> </a:t>
            </a:r>
            <a:r>
              <a:rPr lang="en-US" baseline="0" dirty="0" err="1"/>
              <a:t>được</a:t>
            </a:r>
            <a:r>
              <a:rPr lang="en-US" baseline="0" dirty="0"/>
              <a:t> </a:t>
            </a:r>
            <a:r>
              <a:rPr lang="en-US" baseline="0" dirty="0" err="1"/>
              <a:t>đế</a:t>
            </a:r>
            <a:r>
              <a:rPr lang="en-US" baseline="0" dirty="0"/>
              <a:t> </a:t>
            </a:r>
            <a:r>
              <a:rPr lang="en-US" baseline="0" dirty="0" err="1"/>
              <a:t>hệ</a:t>
            </a:r>
            <a:r>
              <a:rPr lang="en-US" baseline="0" dirty="0"/>
              <a:t> </a:t>
            </a:r>
            <a:r>
              <a:rPr lang="en-US" baseline="0" dirty="0" err="1"/>
              <a:t>thống</a:t>
            </a:r>
            <a:endParaRPr lang="en-US" baseline="0" dirty="0"/>
          </a:p>
          <a:p>
            <a:pPr lvl="0">
              <a:spcBef>
                <a:spcPts val="0"/>
              </a:spcBef>
              <a:buNone/>
            </a:pPr>
            <a:r>
              <a:rPr lang="en-US" baseline="0" dirty="0"/>
              <a:t>Cho </a:t>
            </a:r>
            <a:r>
              <a:rPr lang="en-US" baseline="0" dirty="0" err="1"/>
              <a:t>đến</a:t>
            </a:r>
            <a:r>
              <a:rPr lang="en-US" baseline="0" dirty="0"/>
              <a:t> </a:t>
            </a: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“stop”, </a:t>
            </a:r>
            <a:r>
              <a:rPr lang="en-US" baseline="0" dirty="0" err="1"/>
              <a:t>các</a:t>
            </a:r>
            <a:r>
              <a:rPr lang="en-US" baseline="0" dirty="0"/>
              <a:t> module </a:t>
            </a:r>
            <a:r>
              <a:rPr lang="en-US" baseline="0" dirty="0" err="1"/>
              <a:t>sẽ</a:t>
            </a:r>
            <a:r>
              <a:rPr lang="en-US" baseline="0" dirty="0"/>
              <a:t> </a:t>
            </a:r>
            <a:r>
              <a:rPr lang="en-US" baseline="0" dirty="0" err="1"/>
              <a:t>ngừng</a:t>
            </a:r>
            <a:r>
              <a:rPr lang="en-US" baseline="0" dirty="0"/>
              <a:t> </a:t>
            </a:r>
            <a:r>
              <a:rPr lang="en-US" baseline="0" dirty="0" err="1"/>
              <a:t>việc</a:t>
            </a:r>
            <a:r>
              <a:rPr lang="en-US" baseline="0" dirty="0"/>
              <a:t> </a:t>
            </a:r>
            <a:r>
              <a:rPr lang="en-US" baseline="0" dirty="0" err="1"/>
              <a:t>gửi</a:t>
            </a:r>
            <a:r>
              <a:rPr lang="en-US" baseline="0" dirty="0"/>
              <a:t> data </a:t>
            </a:r>
            <a:r>
              <a:rPr lang="en-US" baseline="0" dirty="0" err="1"/>
              <a:t>và</a:t>
            </a:r>
            <a:r>
              <a:rPr lang="en-US" baseline="0" dirty="0"/>
              <a:t> </a:t>
            </a:r>
            <a:r>
              <a:rPr lang="en-US" baseline="0" dirty="0" err="1"/>
              <a:t>trở</a:t>
            </a:r>
            <a:r>
              <a:rPr lang="en-US" baseline="0" dirty="0"/>
              <a:t> </a:t>
            </a:r>
            <a:r>
              <a:rPr lang="en-US" baseline="0" dirty="0" err="1"/>
              <a:t>về</a:t>
            </a:r>
            <a:r>
              <a:rPr lang="en-US" baseline="0" dirty="0"/>
              <a:t> </a:t>
            </a:r>
            <a:r>
              <a:rPr lang="en-US" baseline="0" dirty="0" err="1"/>
              <a:t>trạng</a:t>
            </a:r>
            <a:r>
              <a:rPr lang="en-US" baseline="0" dirty="0"/>
              <a:t> </a:t>
            </a:r>
            <a:r>
              <a:rPr lang="en-US" baseline="0" dirty="0" err="1"/>
              <a:t>thái</a:t>
            </a:r>
            <a:r>
              <a:rPr lang="en-US" baseline="0" dirty="0"/>
              <a:t> “Standby”</a:t>
            </a:r>
          </a:p>
          <a:p>
            <a:pPr lvl="0">
              <a:spcBef>
                <a:spcPts val="0"/>
              </a:spcBef>
              <a:buNone/>
            </a:pPr>
            <a:endParaRPr lang="en-US" baseline="0" dirty="0"/>
          </a:p>
          <a:p>
            <a:pPr lvl="0">
              <a:spcBef>
                <a:spcPts val="0"/>
              </a:spcBef>
              <a:buNone/>
            </a:pPr>
            <a:r>
              <a:rPr lang="en-US" baseline="0" dirty="0"/>
              <a:t>	</a:t>
            </a:r>
            <a:endParaRPr dirty="0"/>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732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Mo hình </a:t>
            </a:r>
            <a:r>
              <a:rPr lang="en-US" dirty="0" err="1"/>
              <a:t>mo</a:t>
            </a:r>
            <a:r>
              <a:rPr lang="en-US" dirty="0"/>
              <a:t> ta </a:t>
            </a:r>
            <a:r>
              <a:rPr lang="en-US" dirty="0" err="1"/>
              <a:t>cach</a:t>
            </a:r>
            <a:r>
              <a:rPr lang="en-US" dirty="0"/>
              <a:t> </a:t>
            </a:r>
            <a:r>
              <a:rPr lang="en-US" dirty="0" err="1"/>
              <a:t>chay</a:t>
            </a:r>
            <a:r>
              <a:rPr lang="en-US" dirty="0"/>
              <a:t> </a:t>
            </a:r>
            <a:r>
              <a:rPr lang="en-US" dirty="0" err="1"/>
              <a:t>cua</a:t>
            </a:r>
            <a:r>
              <a:rPr lang="en-US" dirty="0"/>
              <a:t> he thong</a:t>
            </a:r>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363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US" baseline="0" dirty="0" err="1"/>
              <a:t>Về</a:t>
            </a:r>
            <a:r>
              <a:rPr lang="en-US" baseline="0" dirty="0"/>
              <a:t> </a:t>
            </a:r>
            <a:r>
              <a:rPr lang="en-US" baseline="0" dirty="0" err="1"/>
              <a:t>phần</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bệnh</a:t>
            </a:r>
            <a:r>
              <a:rPr lang="en-US" baseline="0" dirty="0"/>
              <a:t> </a:t>
            </a:r>
            <a:r>
              <a:rPr lang="en-US" baseline="0" dirty="0" err="1"/>
              <a:t>tim</a:t>
            </a:r>
            <a:r>
              <a:rPr lang="en-US" baseline="0" dirty="0"/>
              <a:t> </a:t>
            </a:r>
            <a:r>
              <a:rPr lang="en-US" baseline="0" dirty="0" err="1"/>
              <a:t>cũng</a:t>
            </a:r>
            <a:r>
              <a:rPr lang="en-US" baseline="0" dirty="0"/>
              <a:t> </a:t>
            </a:r>
            <a:r>
              <a:rPr lang="en-US" baseline="0" dirty="0" err="1"/>
              <a:t>như</a:t>
            </a:r>
            <a:r>
              <a:rPr lang="en-US" baseline="0" dirty="0"/>
              <a:t> </a:t>
            </a:r>
            <a:r>
              <a:rPr lang="en-US" baseline="0" dirty="0" err="1"/>
              <a:t>tính</a:t>
            </a:r>
            <a:r>
              <a:rPr lang="en-US" baseline="0" dirty="0"/>
              <a:t> </a:t>
            </a:r>
            <a:r>
              <a:rPr lang="en-US" baseline="0" dirty="0" err="1"/>
              <a:t>lượng</a:t>
            </a:r>
            <a:r>
              <a:rPr lang="en-US" baseline="0" dirty="0"/>
              <a:t> calories </a:t>
            </a:r>
            <a:r>
              <a:rPr lang="en-US" baseline="0" dirty="0" err="1"/>
              <a:t>người</a:t>
            </a:r>
            <a:r>
              <a:rPr lang="en-US" baseline="0" dirty="0"/>
              <a:t> </a:t>
            </a:r>
            <a:r>
              <a:rPr lang="en-US" baseline="0" dirty="0" err="1"/>
              <a:t>dùng</a:t>
            </a:r>
            <a:r>
              <a:rPr lang="en-US" baseline="0" dirty="0"/>
              <a:t> </a:t>
            </a:r>
            <a:r>
              <a:rPr lang="en-US" baseline="0" dirty="0" err="1"/>
              <a:t>đã</a:t>
            </a:r>
            <a:r>
              <a:rPr lang="en-US" baseline="0" dirty="0"/>
              <a:t> </a:t>
            </a:r>
            <a:r>
              <a:rPr lang="en-US" baseline="0" dirty="0" err="1"/>
              <a:t>tiêu</a:t>
            </a:r>
            <a:r>
              <a:rPr lang="en-US" baseline="0" dirty="0"/>
              <a:t> </a:t>
            </a:r>
            <a:r>
              <a:rPr lang="en-US" baseline="0" dirty="0" err="1"/>
              <a:t>thụ</a:t>
            </a:r>
            <a:r>
              <a:rPr lang="en-US" baseline="0" dirty="0"/>
              <a:t>, </a:t>
            </a:r>
            <a:r>
              <a:rPr lang="en-US" baseline="0" dirty="0" err="1"/>
              <a:t>bọn</a:t>
            </a:r>
            <a:r>
              <a:rPr lang="en-US" baseline="0" dirty="0"/>
              <a:t> </a:t>
            </a:r>
            <a:r>
              <a:rPr lang="en-US" baseline="0" dirty="0" err="1"/>
              <a:t>em</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máy</a:t>
            </a:r>
            <a:r>
              <a:rPr lang="en-US" baseline="0" dirty="0"/>
              <a:t> </a:t>
            </a:r>
            <a:r>
              <a:rPr lang="en-US" baseline="0" dirty="0" err="1"/>
              <a:t>học</a:t>
            </a:r>
            <a:r>
              <a:rPr lang="en-US" baseline="0" dirty="0"/>
              <a:t> </a:t>
            </a:r>
            <a:r>
              <a:rPr lang="en-US" baseline="0" dirty="0" err="1"/>
              <a:t>và</a:t>
            </a:r>
            <a:r>
              <a:rPr lang="en-US" baseline="0" dirty="0"/>
              <a:t> </a:t>
            </a:r>
            <a:r>
              <a:rPr lang="en-US" baseline="0" dirty="0" err="1"/>
              <a:t>học</a:t>
            </a:r>
            <a:r>
              <a:rPr lang="en-US" baseline="0" dirty="0"/>
              <a:t> </a:t>
            </a:r>
            <a:r>
              <a:rPr lang="en-US" baseline="0" dirty="0" err="1"/>
              <a:t>sâu</a:t>
            </a:r>
            <a:r>
              <a:rPr lang="en-US" baseline="0" dirty="0"/>
              <a:t> </a:t>
            </a:r>
            <a:r>
              <a:rPr lang="en-US" baseline="0" dirty="0" err="1"/>
              <a:t>để</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hai</a:t>
            </a:r>
            <a:r>
              <a:rPr lang="en-US" baseline="0" dirty="0"/>
              <a:t> </a:t>
            </a:r>
            <a:r>
              <a:rPr lang="en-US" baseline="0" dirty="0" err="1"/>
              <a:t>bài</a:t>
            </a:r>
            <a:r>
              <a:rPr lang="en-US" baseline="0" dirty="0"/>
              <a:t> </a:t>
            </a:r>
            <a:r>
              <a:rPr lang="en-US" baseline="0" dirty="0" err="1"/>
              <a:t>toán</a:t>
            </a:r>
            <a:r>
              <a:rPr lang="en-US" baseline="0" dirty="0"/>
              <a:t> </a:t>
            </a:r>
            <a:r>
              <a:rPr lang="en-US" baseline="0" dirty="0" err="1"/>
              <a:t>này</a:t>
            </a:r>
            <a:r>
              <a:rPr lang="en-US" baseline="0" dirty="0"/>
              <a:t>.</a:t>
            </a:r>
          </a:p>
          <a:p>
            <a:pPr lvl="0">
              <a:spcBef>
                <a:spcPts val="0"/>
              </a:spcBef>
              <a:buClr>
                <a:schemeClr val="dk1"/>
              </a:buClr>
              <a:buSzPct val="91666"/>
              <a:buFont typeface="Arial"/>
              <a:buNone/>
            </a:pPr>
            <a:r>
              <a:rPr lang="en-US" baseline="0" dirty="0" err="1"/>
              <a:t>Với</a:t>
            </a:r>
            <a:r>
              <a:rPr lang="en-US" baseline="0" dirty="0"/>
              <a:t> </a:t>
            </a:r>
            <a:r>
              <a:rPr lang="en-US" baseline="0" dirty="0" err="1"/>
              <a:t>bài</a:t>
            </a:r>
            <a:r>
              <a:rPr lang="en-US" baseline="0" dirty="0"/>
              <a:t> </a:t>
            </a:r>
            <a:r>
              <a:rPr lang="en-US" baseline="0" dirty="0" err="1"/>
              <a:t>toán</a:t>
            </a:r>
            <a:r>
              <a:rPr lang="en-US" baseline="0" dirty="0"/>
              <a:t> </a:t>
            </a:r>
            <a:r>
              <a:rPr lang="en-US" baseline="0" dirty="0" err="1"/>
              <a:t>tính</a:t>
            </a:r>
            <a:r>
              <a:rPr lang="en-US" baseline="0" dirty="0"/>
              <a:t> </a:t>
            </a:r>
            <a:r>
              <a:rPr lang="en-US" baseline="0" dirty="0" err="1"/>
              <a:t>lượng</a:t>
            </a:r>
            <a:r>
              <a:rPr lang="en-US" baseline="0" dirty="0"/>
              <a:t> calories </a:t>
            </a:r>
            <a:r>
              <a:rPr lang="en-US" baseline="0" dirty="0" err="1"/>
              <a:t>đã</a:t>
            </a:r>
            <a:r>
              <a:rPr lang="en-US" baseline="0" dirty="0"/>
              <a:t> </a:t>
            </a:r>
            <a:r>
              <a:rPr lang="en-US" baseline="0" dirty="0" err="1"/>
              <a:t>tiêu</a:t>
            </a:r>
            <a:r>
              <a:rPr lang="en-US" baseline="0" dirty="0"/>
              <a:t> </a:t>
            </a:r>
            <a:r>
              <a:rPr lang="en-US" baseline="0" dirty="0" err="1"/>
              <a:t>thụ</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người</a:t>
            </a:r>
            <a:r>
              <a:rPr lang="en-US" baseline="0" dirty="0"/>
              <a:t> </a:t>
            </a:r>
            <a:r>
              <a:rPr lang="en-US" baseline="0" dirty="0" err="1"/>
              <a:t>dùng</a:t>
            </a:r>
            <a:r>
              <a:rPr lang="en-US" baseline="0" dirty="0"/>
              <a:t> di </a:t>
            </a:r>
            <a:r>
              <a:rPr lang="en-US" baseline="0" dirty="0" err="1"/>
              <a:t>chuyển</a:t>
            </a:r>
            <a:r>
              <a:rPr lang="en-US" baseline="0" dirty="0"/>
              <a:t>, </a:t>
            </a:r>
            <a:r>
              <a:rPr lang="en-US" baseline="0" dirty="0" err="1"/>
              <a:t>bọn</a:t>
            </a:r>
            <a:r>
              <a:rPr lang="en-US" baseline="0" dirty="0"/>
              <a:t> </a:t>
            </a:r>
            <a:r>
              <a:rPr lang="en-US" baseline="0" dirty="0" err="1"/>
              <a:t>em</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thuật</a:t>
            </a:r>
            <a:r>
              <a:rPr lang="en-US" baseline="0" dirty="0"/>
              <a:t> </a:t>
            </a:r>
            <a:r>
              <a:rPr lang="en-US" baseline="0" dirty="0" err="1"/>
              <a:t>toán</a:t>
            </a:r>
            <a:r>
              <a:rPr lang="en-US" baseline="0" dirty="0"/>
              <a:t> LSTM </a:t>
            </a:r>
            <a:r>
              <a:rPr lang="en-US" baseline="0" dirty="0" err="1"/>
              <a:t>kết</a:t>
            </a:r>
            <a:r>
              <a:rPr lang="en-US" baseline="0" dirty="0"/>
              <a:t> </a:t>
            </a:r>
            <a:r>
              <a:rPr lang="en-US" baseline="0" dirty="0" err="1"/>
              <a:t>hợp</a:t>
            </a:r>
            <a:r>
              <a:rPr lang="en-US" baseline="0" dirty="0"/>
              <a:t> </a:t>
            </a:r>
            <a:r>
              <a:rPr lang="en-US" baseline="0" dirty="0" err="1"/>
              <a:t>với</a:t>
            </a:r>
            <a:r>
              <a:rPr lang="en-US" baseline="0" dirty="0"/>
              <a:t> dataset </a:t>
            </a:r>
            <a:r>
              <a:rPr lang="en-US" baseline="0" dirty="0" err="1"/>
              <a:t>hơn</a:t>
            </a:r>
            <a:r>
              <a:rPr lang="en-US" baseline="0" dirty="0"/>
              <a:t> </a:t>
            </a:r>
            <a:r>
              <a:rPr lang="en-US" baseline="0" dirty="0" err="1"/>
              <a:t>một</a:t>
            </a:r>
            <a:r>
              <a:rPr lang="en-US" baseline="0" dirty="0"/>
              <a:t> </a:t>
            </a:r>
            <a:r>
              <a:rPr lang="en-US" baseline="0" dirty="0" err="1"/>
              <a:t>triệu</a:t>
            </a:r>
            <a:r>
              <a:rPr lang="en-US" baseline="0" dirty="0"/>
              <a:t> </a:t>
            </a:r>
            <a:r>
              <a:rPr lang="en-US" baseline="0" dirty="0" err="1"/>
              <a:t>mẫu</a:t>
            </a:r>
            <a:r>
              <a:rPr lang="en-US" baseline="0" dirty="0"/>
              <a:t> </a:t>
            </a:r>
            <a:r>
              <a:rPr lang="en-US" baseline="0" dirty="0" err="1"/>
              <a:t>và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cảm</a:t>
            </a:r>
            <a:r>
              <a:rPr lang="en-US" baseline="0" dirty="0"/>
              <a:t> </a:t>
            </a:r>
            <a:r>
              <a:rPr lang="en-US" baseline="0" dirty="0" err="1"/>
              <a:t>biến</a:t>
            </a:r>
            <a:r>
              <a:rPr lang="en-US" baseline="0" dirty="0"/>
              <a:t> </a:t>
            </a:r>
            <a:r>
              <a:rPr lang="en-US" baseline="0" dirty="0" err="1"/>
              <a:t>của</a:t>
            </a:r>
            <a:r>
              <a:rPr lang="en-US" baseline="0" dirty="0"/>
              <a:t> </a:t>
            </a:r>
            <a:r>
              <a:rPr lang="en-US" baseline="0" dirty="0" err="1"/>
              <a:t>điện</a:t>
            </a:r>
            <a:r>
              <a:rPr lang="en-US" baseline="0" dirty="0"/>
              <a:t> </a:t>
            </a:r>
            <a:r>
              <a:rPr lang="en-US" baseline="0" dirty="0" err="1"/>
              <a:t>thoại</a:t>
            </a:r>
            <a:r>
              <a:rPr lang="en-US" baseline="0" dirty="0"/>
              <a:t> </a:t>
            </a:r>
            <a:r>
              <a:rPr lang="en-US" baseline="0" dirty="0" err="1"/>
              <a:t>để</a:t>
            </a:r>
            <a:r>
              <a:rPr lang="en-US" baseline="0" dirty="0"/>
              <a:t> </a:t>
            </a:r>
            <a:r>
              <a:rPr lang="en-US" baseline="0" dirty="0" err="1"/>
              <a:t>nhận</a:t>
            </a:r>
            <a:r>
              <a:rPr lang="en-US" baseline="0" dirty="0"/>
              <a:t> </a:t>
            </a:r>
            <a:r>
              <a:rPr lang="en-US" baseline="0" dirty="0" err="1"/>
              <a:t>biết</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hiện</a:t>
            </a:r>
            <a:r>
              <a:rPr lang="en-US" baseline="0" dirty="0"/>
              <a:t> </a:t>
            </a:r>
            <a:r>
              <a:rPr lang="en-US" baseline="0" dirty="0" err="1"/>
              <a:t>tại</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là</a:t>
            </a:r>
            <a:r>
              <a:rPr lang="en-US" baseline="0" dirty="0"/>
              <a:t> </a:t>
            </a:r>
            <a:r>
              <a:rPr lang="en-US" baseline="0" dirty="0" err="1"/>
              <a:t>gì</a:t>
            </a:r>
            <a:r>
              <a:rPr lang="en-US" baseline="0" dirty="0"/>
              <a:t> (</a:t>
            </a:r>
            <a:r>
              <a:rPr lang="en-US" baseline="0" dirty="0" err="1"/>
              <a:t>đi</a:t>
            </a:r>
            <a:r>
              <a:rPr lang="en-US" baseline="0" dirty="0"/>
              <a:t>, </a:t>
            </a:r>
            <a:r>
              <a:rPr lang="en-US" baseline="0" dirty="0" err="1"/>
              <a:t>đứng</a:t>
            </a:r>
            <a:r>
              <a:rPr lang="en-US" baseline="0" dirty="0"/>
              <a:t>, hay </a:t>
            </a:r>
            <a:r>
              <a:rPr lang="en-US" baseline="0" dirty="0" err="1"/>
              <a:t>đang</a:t>
            </a:r>
            <a:r>
              <a:rPr lang="en-US" baseline="0" dirty="0"/>
              <a:t> </a:t>
            </a:r>
            <a:r>
              <a:rPr lang="en-US" baseline="0" dirty="0" err="1"/>
              <a:t>chạy</a:t>
            </a:r>
            <a:r>
              <a:rPr lang="en-US" baseline="0" dirty="0"/>
              <a:t> </a:t>
            </a:r>
            <a:r>
              <a:rPr lang="en-US" baseline="0" dirty="0" err="1"/>
              <a:t>bộ</a:t>
            </a:r>
            <a:r>
              <a:rPr lang="en-US" baseline="0" dirty="0"/>
              <a:t>). </a:t>
            </a:r>
            <a:r>
              <a:rPr lang="en-US" baseline="0" dirty="0" err="1"/>
              <a:t>Kết</a:t>
            </a:r>
            <a:r>
              <a:rPr lang="en-US" baseline="0" dirty="0"/>
              <a:t> </a:t>
            </a:r>
            <a:r>
              <a:rPr lang="en-US" baseline="0" dirty="0" err="1"/>
              <a:t>hợp</a:t>
            </a:r>
            <a:r>
              <a:rPr lang="en-US" baseline="0" dirty="0"/>
              <a:t> </a:t>
            </a:r>
            <a:r>
              <a:rPr lang="en-US" baseline="0" dirty="0" err="1"/>
              <a:t>với</a:t>
            </a:r>
            <a:r>
              <a:rPr lang="en-US" baseline="0" dirty="0"/>
              <a:t> </a:t>
            </a:r>
            <a:r>
              <a:rPr lang="en-US" baseline="0" dirty="0" err="1"/>
              <a:t>công</a:t>
            </a:r>
            <a:r>
              <a:rPr lang="en-US" baseline="0" dirty="0"/>
              <a:t> </a:t>
            </a:r>
            <a:r>
              <a:rPr lang="en-US" baseline="0" dirty="0" err="1"/>
              <a:t>thức</a:t>
            </a:r>
            <a:r>
              <a:rPr lang="en-US" baseline="0" dirty="0"/>
              <a:t> </a:t>
            </a:r>
            <a:r>
              <a:rPr lang="en-US" baseline="0" dirty="0" err="1"/>
              <a:t>tính</a:t>
            </a:r>
            <a:r>
              <a:rPr lang="en-US" baseline="0" dirty="0"/>
              <a:t> calories </a:t>
            </a:r>
            <a:r>
              <a:rPr lang="en-US" baseline="0" dirty="0" err="1"/>
              <a:t>dựa</a:t>
            </a:r>
            <a:r>
              <a:rPr lang="en-US" baseline="0" dirty="0"/>
              <a:t> </a:t>
            </a:r>
            <a:r>
              <a:rPr lang="en-US" baseline="0" dirty="0" err="1"/>
              <a:t>trên</a:t>
            </a:r>
            <a:r>
              <a:rPr lang="en-US" baseline="0" dirty="0"/>
              <a:t> </a:t>
            </a:r>
            <a:r>
              <a:rPr lang="en-US" baseline="0" dirty="0" err="1"/>
              <a:t>thể</a:t>
            </a:r>
            <a:r>
              <a:rPr lang="en-US" baseline="0" dirty="0"/>
              <a:t> </a:t>
            </a:r>
            <a:r>
              <a:rPr lang="en-US" baseline="0" dirty="0" err="1"/>
              <a:t>trạng</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và</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tương</a:t>
            </a:r>
            <a:r>
              <a:rPr lang="en-US" baseline="0" dirty="0"/>
              <a:t> </a:t>
            </a:r>
            <a:r>
              <a:rPr lang="en-US" baseline="0" dirty="0" err="1"/>
              <a:t>ứng</a:t>
            </a:r>
            <a:r>
              <a:rPr lang="en-US" baseline="0" dirty="0"/>
              <a:t> qua </a:t>
            </a:r>
            <a:r>
              <a:rPr lang="en-US" baseline="0" dirty="0" err="1"/>
              <a:t>đó</a:t>
            </a:r>
            <a:r>
              <a:rPr lang="en-US" baseline="0" dirty="0"/>
              <a:t> </a:t>
            </a:r>
            <a:r>
              <a:rPr lang="en-US" baseline="0" dirty="0" err="1"/>
              <a:t>đưa</a:t>
            </a:r>
            <a:r>
              <a:rPr lang="en-US" baseline="0" dirty="0"/>
              <a:t> </a:t>
            </a:r>
            <a:r>
              <a:rPr lang="en-US" baseline="0" dirty="0" err="1"/>
              <a:t>ra</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về</a:t>
            </a:r>
            <a:r>
              <a:rPr lang="en-US" baseline="0" dirty="0"/>
              <a:t> </a:t>
            </a:r>
            <a:r>
              <a:rPr lang="en-US" baseline="0" dirty="0" err="1"/>
              <a:t>lượng</a:t>
            </a:r>
            <a:r>
              <a:rPr lang="en-US" baseline="0" dirty="0"/>
              <a:t> calorie </a:t>
            </a:r>
            <a:r>
              <a:rPr lang="en-US" baseline="0" dirty="0" err="1"/>
              <a:t>người</a:t>
            </a:r>
            <a:r>
              <a:rPr lang="en-US" baseline="0" dirty="0"/>
              <a:t> </a:t>
            </a:r>
            <a:r>
              <a:rPr lang="en-US" baseline="0" dirty="0" err="1"/>
              <a:t>dùng</a:t>
            </a:r>
            <a:r>
              <a:rPr lang="en-US" baseline="0" dirty="0"/>
              <a:t> </a:t>
            </a:r>
            <a:r>
              <a:rPr lang="en-US" baseline="0" dirty="0" err="1"/>
              <a:t>đã</a:t>
            </a:r>
            <a:r>
              <a:rPr lang="en-US" baseline="0" dirty="0"/>
              <a:t> </a:t>
            </a:r>
            <a:r>
              <a:rPr lang="en-US" baseline="0" dirty="0" err="1"/>
              <a:t>tiêu</a:t>
            </a:r>
            <a:r>
              <a:rPr lang="en-US" baseline="0" dirty="0"/>
              <a:t> </a:t>
            </a:r>
            <a:r>
              <a:rPr lang="en-US" baseline="0" dirty="0" err="1"/>
              <a:t>thụ</a:t>
            </a:r>
            <a:r>
              <a:rPr lang="en-US" baseline="0" dirty="0"/>
              <a:t> </a:t>
            </a:r>
            <a:r>
              <a:rPr lang="en-US" baseline="0" dirty="0" err="1"/>
              <a:t>được</a:t>
            </a:r>
            <a:r>
              <a:rPr lang="en-US" baseline="0" dirty="0"/>
              <a:t> </a:t>
            </a:r>
            <a:r>
              <a:rPr lang="en-US" baseline="0" dirty="0" err="1"/>
              <a:t>trong</a:t>
            </a:r>
            <a:r>
              <a:rPr lang="en-US" baseline="0" dirty="0"/>
              <a:t> </a:t>
            </a:r>
            <a:r>
              <a:rPr lang="en-US" baseline="0" dirty="0" err="1"/>
              <a:t>khoảng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đo</a:t>
            </a:r>
            <a:endParaRPr lang="en-US" baseline="0" dirty="0"/>
          </a:p>
          <a:p>
            <a:pPr lvl="0">
              <a:spcBef>
                <a:spcPts val="0"/>
              </a:spcBef>
              <a:buClr>
                <a:schemeClr val="dk1"/>
              </a:buClr>
              <a:buSzPct val="91666"/>
              <a:buFont typeface="Arial"/>
              <a:buNone/>
            </a:pPr>
            <a:r>
              <a:rPr lang="en-US" dirty="0" err="1"/>
              <a:t>Còn</a:t>
            </a:r>
            <a:r>
              <a:rPr lang="en-US" baseline="0" dirty="0"/>
              <a:t> </a:t>
            </a:r>
            <a:r>
              <a:rPr lang="en-US" baseline="0" dirty="0" err="1"/>
              <a:t>với</a:t>
            </a:r>
            <a:r>
              <a:rPr lang="en-US" baseline="0" dirty="0"/>
              <a:t> </a:t>
            </a:r>
            <a:r>
              <a:rPr lang="en-US" baseline="0" dirty="0" err="1"/>
              <a:t>phần</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bệnh</a:t>
            </a:r>
            <a:r>
              <a:rPr lang="en-US" baseline="0" dirty="0"/>
              <a:t> </a:t>
            </a:r>
            <a:r>
              <a:rPr lang="en-US" baseline="0" dirty="0" err="1"/>
              <a:t>tim</a:t>
            </a:r>
            <a:r>
              <a:rPr lang="en-US" baseline="0" dirty="0"/>
              <a:t>, </a:t>
            </a:r>
            <a:r>
              <a:rPr lang="en-US" baseline="0" dirty="0" err="1"/>
              <a:t>bọn</a:t>
            </a:r>
            <a:r>
              <a:rPr lang="en-US" baseline="0" dirty="0"/>
              <a:t> </a:t>
            </a:r>
            <a:r>
              <a:rPr lang="en-US" baseline="0" dirty="0" err="1"/>
              <a:t>em</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thuật</a:t>
            </a:r>
            <a:r>
              <a:rPr lang="en-US" baseline="0" dirty="0"/>
              <a:t> </a:t>
            </a:r>
            <a:r>
              <a:rPr lang="en-US" baseline="0" dirty="0" err="1"/>
              <a:t>toán</a:t>
            </a:r>
            <a:r>
              <a:rPr lang="en-US" baseline="0" dirty="0"/>
              <a:t> Support Vector Machine hay </a:t>
            </a:r>
            <a:r>
              <a:rPr lang="en-US" baseline="0" dirty="0" err="1"/>
              <a:t>còn</a:t>
            </a:r>
            <a:r>
              <a:rPr lang="en-US" baseline="0" dirty="0"/>
              <a:t> </a:t>
            </a:r>
            <a:r>
              <a:rPr lang="en-US" baseline="0" dirty="0" err="1"/>
              <a:t>gọi</a:t>
            </a:r>
            <a:r>
              <a:rPr lang="en-US" baseline="0" dirty="0"/>
              <a:t> </a:t>
            </a:r>
            <a:r>
              <a:rPr lang="en-US" baseline="0" dirty="0" err="1"/>
              <a:t>là</a:t>
            </a:r>
            <a:r>
              <a:rPr lang="en-US" baseline="0" dirty="0"/>
              <a:t> SVM </a:t>
            </a:r>
            <a:r>
              <a:rPr lang="en-US" baseline="0" dirty="0" err="1"/>
              <a:t>kết</a:t>
            </a:r>
            <a:r>
              <a:rPr lang="en-US" baseline="0" dirty="0"/>
              <a:t> </a:t>
            </a:r>
            <a:r>
              <a:rPr lang="en-US" baseline="0" dirty="0" err="1"/>
              <a:t>hợp</a:t>
            </a:r>
            <a:r>
              <a:rPr lang="en-US" baseline="0" dirty="0"/>
              <a:t> </a:t>
            </a:r>
            <a:r>
              <a:rPr lang="en-US" baseline="0" dirty="0" err="1"/>
              <a:t>với</a:t>
            </a:r>
            <a:r>
              <a:rPr lang="en-US" baseline="0" dirty="0"/>
              <a:t> dataset </a:t>
            </a:r>
            <a:r>
              <a:rPr lang="en-US" baseline="0" dirty="0" err="1"/>
              <a:t>khoảng</a:t>
            </a:r>
            <a:r>
              <a:rPr lang="en-US" baseline="0" dirty="0"/>
              <a:t> 702 </a:t>
            </a:r>
            <a:r>
              <a:rPr lang="en-US" baseline="0" dirty="0" err="1"/>
              <a:t>mẫu</a:t>
            </a:r>
            <a:r>
              <a:rPr lang="en-US" baseline="0" dirty="0"/>
              <a:t> </a:t>
            </a:r>
            <a:r>
              <a:rPr lang="en-US" baseline="0" dirty="0" err="1"/>
              <a:t>để</a:t>
            </a:r>
            <a:r>
              <a:rPr lang="en-US" baseline="0" dirty="0"/>
              <a:t> </a:t>
            </a:r>
            <a:r>
              <a:rPr lang="en-US" baseline="0" dirty="0" err="1"/>
              <a:t>đưa</a:t>
            </a:r>
            <a:r>
              <a:rPr lang="en-US" baseline="0" dirty="0"/>
              <a:t> </a:t>
            </a:r>
            <a:r>
              <a:rPr lang="en-US" baseline="0" dirty="0" err="1"/>
              <a:t>ra</a:t>
            </a:r>
            <a:r>
              <a:rPr lang="en-US" baseline="0" dirty="0"/>
              <a:t> con </a:t>
            </a:r>
            <a:r>
              <a:rPr lang="en-US" baseline="0" dirty="0" err="1"/>
              <a:t>số</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về</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bị</a:t>
            </a:r>
            <a:r>
              <a:rPr lang="en-US" baseline="0" dirty="0"/>
              <a:t> </a:t>
            </a:r>
            <a:r>
              <a:rPr lang="en-US" baseline="0" dirty="0" err="1"/>
              <a:t>bệnh</a:t>
            </a:r>
            <a:r>
              <a:rPr lang="en-US" baseline="0" dirty="0"/>
              <a:t> </a:t>
            </a:r>
            <a:r>
              <a:rPr lang="en-US" baseline="0" dirty="0" err="1"/>
              <a:t>tim</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những</a:t>
            </a:r>
            <a:r>
              <a:rPr lang="en-US" baseline="0" dirty="0"/>
              <a:t> </a:t>
            </a:r>
            <a:r>
              <a:rPr lang="en-US" baseline="0" dirty="0" err="1"/>
              <a:t>chỉ</a:t>
            </a:r>
            <a:r>
              <a:rPr lang="en-US" baseline="0" dirty="0"/>
              <a:t> </a:t>
            </a:r>
            <a:r>
              <a:rPr lang="en-US" baseline="0" dirty="0" err="1"/>
              <a:t>số</a:t>
            </a:r>
            <a:r>
              <a:rPr lang="en-US" baseline="0" dirty="0"/>
              <a:t> </a:t>
            </a:r>
            <a:r>
              <a:rPr lang="en-US" baseline="0" dirty="0" err="1"/>
              <a:t>sinh</a:t>
            </a:r>
            <a:r>
              <a:rPr lang="en-US" baseline="0" dirty="0"/>
              <a:t> </a:t>
            </a:r>
            <a:r>
              <a:rPr lang="en-US" baseline="0" dirty="0" err="1"/>
              <a:t>tồn</a:t>
            </a:r>
            <a:r>
              <a:rPr lang="en-US" baseline="0" dirty="0"/>
              <a:t> </a:t>
            </a:r>
            <a:r>
              <a:rPr lang="en-US" baseline="0" dirty="0" err="1"/>
              <a:t>cơ</a:t>
            </a:r>
            <a:r>
              <a:rPr lang="en-US" baseline="0" dirty="0"/>
              <a:t> </a:t>
            </a:r>
            <a:r>
              <a:rPr lang="en-US" baseline="0" dirty="0" err="1"/>
              <a:t>bản</a:t>
            </a:r>
            <a:r>
              <a:rPr lang="en-US" baseline="0" dirty="0"/>
              <a:t> </a:t>
            </a:r>
            <a:r>
              <a:rPr lang="en-US" baseline="0" dirty="0" err="1"/>
              <a:t>đã</a:t>
            </a:r>
            <a:r>
              <a:rPr lang="en-US" baseline="0" dirty="0"/>
              <a:t> </a:t>
            </a:r>
            <a:r>
              <a:rPr lang="en-US" baseline="0" dirty="0" err="1"/>
              <a:t>đo</a:t>
            </a:r>
            <a:r>
              <a:rPr lang="en-US" baseline="0" dirty="0"/>
              <a:t> </a:t>
            </a:r>
            <a:r>
              <a:rPr lang="en-US" baseline="0" dirty="0" err="1"/>
              <a:t>được</a:t>
            </a:r>
            <a:endParaRPr lang="en-US" dirty="0"/>
          </a:p>
          <a:p>
            <a:pPr lvl="0">
              <a:spcBef>
                <a:spcPts val="0"/>
              </a:spcBef>
              <a:buClr>
                <a:schemeClr val="dk1"/>
              </a:buClr>
              <a:buSzPct val="91666"/>
              <a:buFont typeface="Arial"/>
              <a:buNone/>
            </a:pPr>
            <a:r>
              <a:rPr lang="en-US" dirty="0"/>
              <a:t>LSTM: long-short term memory - </a:t>
            </a:r>
          </a:p>
          <a:p>
            <a:pPr lvl="0">
              <a:spcBef>
                <a:spcPts val="0"/>
              </a:spcBef>
              <a:buClr>
                <a:schemeClr val="dk1"/>
              </a:buClr>
              <a:buSzPct val="91666"/>
              <a:buFont typeface="Arial"/>
              <a:buNone/>
            </a:pPr>
            <a:r>
              <a:rPr lang="en-US" dirty="0"/>
              <a:t>random forest: </a:t>
            </a:r>
          </a:p>
          <a:p>
            <a:pPr lvl="0">
              <a:spcBef>
                <a:spcPts val="0"/>
              </a:spcBef>
              <a:buClr>
                <a:schemeClr val="dk1"/>
              </a:buClr>
              <a:buSzPct val="91666"/>
              <a:buFont typeface="Arial"/>
              <a:buNone/>
            </a:pPr>
            <a:r>
              <a:rPr lang="en-US" dirty="0" err="1"/>
              <a:t>svm</a:t>
            </a:r>
            <a:r>
              <a:rPr lang="en-US" dirty="0"/>
              <a:t> vs </a:t>
            </a:r>
            <a:r>
              <a:rPr lang="en-US" dirty="0" err="1"/>
              <a:t>knn</a:t>
            </a:r>
            <a:r>
              <a:rPr lang="en-US" dirty="0"/>
              <a:t>: https://www.quora.com/What-is-better-k-nearest-neighbors-algorithm-k-NN-or-Support-Vector-Machine-SVM-classifier-Which-algorithm-is-mostly-used-practically-Which-algorithm-guarantees-reliable-detection-in-unpredictable-situations</a:t>
            </a:r>
          </a:p>
          <a:p>
            <a:pPr lvl="0" rt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err="1"/>
              <a:t>Trên</a:t>
            </a:r>
            <a:r>
              <a:rPr lang="en-US" baseline="0" dirty="0"/>
              <a:t> </a:t>
            </a:r>
            <a:r>
              <a:rPr lang="en-US" baseline="0" dirty="0" err="1"/>
              <a:t>đây</a:t>
            </a:r>
            <a:r>
              <a:rPr lang="en-US" baseline="0" dirty="0"/>
              <a:t> </a:t>
            </a:r>
            <a:r>
              <a:rPr lang="en-US" baseline="0" dirty="0" err="1"/>
              <a:t>là</a:t>
            </a:r>
            <a:r>
              <a:rPr lang="en-US" baseline="0" dirty="0"/>
              <a:t> </a:t>
            </a:r>
            <a:r>
              <a:rPr lang="en-US" baseline="0" dirty="0" err="1"/>
              <a:t>sơ</a:t>
            </a:r>
            <a:r>
              <a:rPr lang="en-US" baseline="0" dirty="0"/>
              <a:t> </a:t>
            </a:r>
            <a:r>
              <a:rPr lang="en-US" baseline="0" dirty="0" err="1"/>
              <a:t>đồ</a:t>
            </a:r>
            <a:r>
              <a:rPr lang="en-US" baseline="0" dirty="0"/>
              <a:t> </a:t>
            </a:r>
            <a:r>
              <a:rPr lang="en-US" baseline="0" dirty="0" err="1"/>
              <a:t>sơ</a:t>
            </a:r>
            <a:r>
              <a:rPr lang="en-US" baseline="0" dirty="0"/>
              <a:t> </a:t>
            </a:r>
            <a:r>
              <a:rPr lang="en-US" baseline="0" dirty="0" err="1"/>
              <a:t>lược</a:t>
            </a:r>
            <a:r>
              <a:rPr lang="en-US" baseline="0" dirty="0"/>
              <a:t> </a:t>
            </a:r>
            <a:r>
              <a:rPr lang="en-US" baseline="0" dirty="0" err="1"/>
              <a:t>của</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chúng</a:t>
            </a:r>
            <a:r>
              <a:rPr lang="en-US" baseline="0" dirty="0"/>
              <a:t> </a:t>
            </a:r>
            <a:r>
              <a:rPr lang="en-US" baseline="0" dirty="0" err="1"/>
              <a:t>em</a:t>
            </a:r>
            <a:r>
              <a:rPr lang="en-US" baseline="0" dirty="0"/>
              <a:t> </a:t>
            </a:r>
            <a:r>
              <a:rPr lang="en-US" baseline="0" dirty="0" err="1"/>
              <a:t>thực</a:t>
            </a:r>
            <a:r>
              <a:rPr lang="en-US" baseline="0" dirty="0"/>
              <a:t> </a:t>
            </a:r>
            <a:r>
              <a:rPr lang="en-US" baseline="0" dirty="0" err="1"/>
              <a:t>hiện</a:t>
            </a:r>
            <a:r>
              <a:rPr lang="en-US" baseline="0" dirty="0"/>
              <a:t> </a:t>
            </a:r>
          </a:p>
          <a:p>
            <a:pPr lvl="0">
              <a:spcBef>
                <a:spcPts val="0"/>
              </a:spcBef>
              <a:buNone/>
            </a:pPr>
            <a:r>
              <a:rPr lang="en-US" baseline="0" dirty="0" err="1"/>
              <a:t>Đầu</a:t>
            </a:r>
            <a:r>
              <a:rPr lang="en-US" baseline="0" dirty="0"/>
              <a:t> </a:t>
            </a:r>
            <a:r>
              <a:rPr lang="en-US" baseline="0" dirty="0" err="1"/>
              <a:t>tiên</a:t>
            </a:r>
            <a:r>
              <a:rPr lang="en-US" baseline="0" dirty="0"/>
              <a:t> là </a:t>
            </a:r>
            <a:r>
              <a:rPr lang="en-US" baseline="0" dirty="0" err="1"/>
              <a:t>giai</a:t>
            </a:r>
            <a:r>
              <a:rPr lang="en-US" baseline="0" dirty="0"/>
              <a:t> </a:t>
            </a:r>
            <a:r>
              <a:rPr lang="en-US" baseline="0" dirty="0" err="1"/>
              <a:t>đoạn</a:t>
            </a:r>
            <a:r>
              <a:rPr lang="en-US" baseline="0" dirty="0"/>
              <a:t> Preprocess data : </a:t>
            </a:r>
            <a:r>
              <a:rPr lang="en-US" baseline="0" dirty="0" err="1"/>
              <a:t>tinh</a:t>
            </a:r>
            <a:r>
              <a:rPr lang="en-US" baseline="0" dirty="0"/>
              <a:t> </a:t>
            </a:r>
            <a:r>
              <a:rPr lang="en-US" baseline="0" dirty="0" err="1"/>
              <a:t>chỉnh</a:t>
            </a:r>
            <a:r>
              <a:rPr lang="en-US" baseline="0" dirty="0"/>
              <a:t> </a:t>
            </a:r>
            <a:r>
              <a:rPr lang="en-US" baseline="0" dirty="0" err="1"/>
              <a:t>dữ</a:t>
            </a:r>
            <a:r>
              <a:rPr lang="en-US" baseline="0" dirty="0"/>
              <a:t> </a:t>
            </a:r>
            <a:r>
              <a:rPr lang="en-US" baseline="0" dirty="0" err="1"/>
              <a:t>liệu</a:t>
            </a:r>
            <a:r>
              <a:rPr lang="en-US" baseline="0" dirty="0"/>
              <a:t> từ </a:t>
            </a:r>
            <a:r>
              <a:rPr lang="en-US" baseline="0" dirty="0" err="1"/>
              <a:t>dữ</a:t>
            </a:r>
            <a:r>
              <a:rPr lang="en-US" baseline="0" dirty="0"/>
              <a:t> </a:t>
            </a:r>
            <a:r>
              <a:rPr lang="en-US" baseline="0" dirty="0" err="1"/>
              <a:t>liệu</a:t>
            </a:r>
            <a:r>
              <a:rPr lang="en-US" baseline="0" dirty="0"/>
              <a:t> </a:t>
            </a:r>
            <a:r>
              <a:rPr lang="en-US" baseline="0" dirty="0" err="1"/>
              <a:t>thô</a:t>
            </a:r>
            <a:r>
              <a:rPr lang="en-US" baseline="0" dirty="0"/>
              <a:t>, </a:t>
            </a:r>
            <a:r>
              <a:rPr lang="en-US" baseline="0" dirty="0" err="1"/>
              <a:t>loại</a:t>
            </a:r>
            <a:r>
              <a:rPr lang="en-US" baseline="0" dirty="0"/>
              <a:t> bỏ </a:t>
            </a:r>
            <a:r>
              <a:rPr lang="en-US" baseline="0" dirty="0" err="1"/>
              <a:t>dữ</a:t>
            </a:r>
            <a:r>
              <a:rPr lang="en-US" baseline="0" dirty="0"/>
              <a:t> </a:t>
            </a:r>
            <a:r>
              <a:rPr lang="en-US" baseline="0" dirty="0" err="1"/>
              <a:t>liệu</a:t>
            </a:r>
            <a:r>
              <a:rPr lang="en-US" baseline="0" dirty="0"/>
              <a:t> </a:t>
            </a:r>
            <a:r>
              <a:rPr lang="en-US" baseline="0" dirty="0" err="1"/>
              <a:t>lỗi</a:t>
            </a:r>
            <a:r>
              <a:rPr lang="en-US" baseline="0" dirty="0"/>
              <a:t> </a:t>
            </a:r>
            <a:r>
              <a:rPr lang="en-US" baseline="0" dirty="0" err="1"/>
              <a:t>và</a:t>
            </a:r>
            <a:r>
              <a:rPr lang="en-US" baseline="0" dirty="0"/>
              <a:t> </a:t>
            </a:r>
            <a:r>
              <a:rPr lang="en-US" baseline="0" dirty="0" err="1"/>
              <a:t>những</a:t>
            </a:r>
            <a:r>
              <a:rPr lang="en-US" baseline="0" dirty="0"/>
              <a:t> </a:t>
            </a:r>
          </a:p>
          <a:p>
            <a:pPr lvl="0">
              <a:spcBef>
                <a:spcPts val="0"/>
              </a:spcBef>
              <a:buNone/>
            </a:pPr>
            <a:r>
              <a:rPr lang="en-US" baseline="0" dirty="0"/>
              <a:t>Train Machine Learning model</a:t>
            </a:r>
          </a:p>
          <a:p>
            <a:pPr lvl="0">
              <a:spcBef>
                <a:spcPts val="0"/>
              </a:spcBef>
              <a:buNone/>
            </a:pPr>
            <a:r>
              <a:rPr lang="en-US" dirty="0" err="1"/>
              <a:t>Đánh</a:t>
            </a:r>
            <a:r>
              <a:rPr lang="en-US" baseline="0" dirty="0"/>
              <a:t> </a:t>
            </a:r>
            <a:r>
              <a:rPr lang="en-US" baseline="0" dirty="0" err="1"/>
              <a:t>giá</a:t>
            </a:r>
            <a:r>
              <a:rPr lang="en-US" baseline="0" dirty="0"/>
              <a:t> mode </a:t>
            </a:r>
            <a:r>
              <a:rPr lang="en-US" baseline="0" dirty="0" err="1"/>
              <a:t>được</a:t>
            </a:r>
            <a:r>
              <a:rPr lang="en-US" baseline="0" dirty="0"/>
              <a:t> train</a:t>
            </a:r>
          </a:p>
          <a:p>
            <a:pPr lvl="0">
              <a:spcBef>
                <a:spcPts val="0"/>
              </a:spcBef>
              <a:buNone/>
            </a:pPr>
            <a:r>
              <a:rPr lang="en-US" dirty="0" err="1"/>
              <a:t>Tiếp</a:t>
            </a:r>
            <a:r>
              <a:rPr lang="en-US" baseline="0" dirty="0"/>
              <a:t> </a:t>
            </a:r>
            <a:r>
              <a:rPr lang="en-US" baseline="0" dirty="0" err="1"/>
              <a:t>theo</a:t>
            </a:r>
            <a:r>
              <a:rPr lang="en-US" baseline="0" dirty="0"/>
              <a:t> </a:t>
            </a:r>
            <a:r>
              <a:rPr lang="en-US" baseline="0" dirty="0" err="1"/>
              <a:t>là</a:t>
            </a:r>
            <a:r>
              <a:rPr lang="en-US" baseline="0" dirty="0"/>
              <a:t> </a:t>
            </a:r>
            <a:r>
              <a:rPr lang="en-US" baseline="0" dirty="0" err="1"/>
              <a:t>tối</a:t>
            </a:r>
            <a:r>
              <a:rPr lang="en-US" baseline="0" dirty="0"/>
              <a:t> </a:t>
            </a:r>
            <a:r>
              <a:rPr lang="en-US" baseline="0" dirty="0" err="1"/>
              <a:t>ưu</a:t>
            </a:r>
            <a:r>
              <a:rPr lang="en-US" baseline="0" dirty="0"/>
              <a:t> </a:t>
            </a:r>
            <a:r>
              <a:rPr lang="en-US" baseline="0" dirty="0" err="1"/>
              <a:t>hóa</a:t>
            </a:r>
            <a:r>
              <a:rPr lang="en-US" baseline="0" dirty="0"/>
              <a:t> </a:t>
            </a:r>
            <a:r>
              <a:rPr lang="en-US" baseline="0" dirty="0" err="1"/>
              <a:t>các</a:t>
            </a:r>
            <a:r>
              <a:rPr lang="en-US" baseline="0" dirty="0"/>
              <a:t> model </a:t>
            </a:r>
            <a:r>
              <a:rPr lang="en-US" baseline="0" dirty="0" err="1"/>
              <a:t>để</a:t>
            </a:r>
            <a:r>
              <a:rPr lang="en-US" baseline="0" dirty="0"/>
              <a:t> </a:t>
            </a:r>
            <a:r>
              <a:rPr lang="en-US" baseline="0" dirty="0" err="1"/>
              <a:t>tăng</a:t>
            </a:r>
            <a:r>
              <a:rPr lang="en-US" baseline="0" dirty="0"/>
              <a:t> </a:t>
            </a: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cũng</a:t>
            </a:r>
            <a:r>
              <a:rPr lang="en-US" baseline="0" dirty="0"/>
              <a:t> </a:t>
            </a:r>
            <a:r>
              <a:rPr lang="en-US" baseline="0" dirty="0" err="1"/>
              <a:t>như</a:t>
            </a:r>
            <a:r>
              <a:rPr lang="en-US" baseline="0" dirty="0"/>
              <a:t> </a:t>
            </a:r>
            <a:r>
              <a:rPr lang="en-US" baseline="0" dirty="0" err="1"/>
              <a:t>thích</a:t>
            </a:r>
            <a:r>
              <a:rPr lang="en-US" baseline="0" dirty="0"/>
              <a:t> </a:t>
            </a:r>
            <a:r>
              <a:rPr lang="en-US" baseline="0" dirty="0" err="1"/>
              <a:t>hợp</a:t>
            </a:r>
            <a:r>
              <a:rPr lang="en-US" baseline="0" dirty="0"/>
              <a:t> </a:t>
            </a:r>
            <a:r>
              <a:rPr lang="en-US" baseline="0" dirty="0" err="1"/>
              <a:t>hơn</a:t>
            </a:r>
            <a:r>
              <a:rPr lang="en-US" baseline="0" dirty="0"/>
              <a:t> </a:t>
            </a:r>
            <a:r>
              <a:rPr lang="en-US" baseline="0" dirty="0" err="1"/>
              <a:t>khi</a:t>
            </a:r>
            <a:r>
              <a:rPr lang="en-US" baseline="0" dirty="0"/>
              <a:t> </a:t>
            </a:r>
            <a:r>
              <a:rPr lang="en-US" baseline="0" dirty="0" err="1"/>
              <a:t>đưa</a:t>
            </a:r>
            <a:r>
              <a:rPr lang="en-US" baseline="0" dirty="0"/>
              <a:t> </a:t>
            </a:r>
            <a:r>
              <a:rPr lang="en-US" baseline="0" dirty="0" err="1"/>
              <a:t>lên</a:t>
            </a:r>
            <a:r>
              <a:rPr lang="en-US" baseline="0" dirty="0"/>
              <a:t> </a:t>
            </a:r>
            <a:r>
              <a:rPr lang="en-US" baseline="0" dirty="0" err="1"/>
              <a:t>thiết</a:t>
            </a:r>
            <a:r>
              <a:rPr lang="en-US" baseline="0" dirty="0"/>
              <a:t> </a:t>
            </a:r>
            <a:r>
              <a:rPr lang="en-US" baseline="0" dirty="0" err="1"/>
              <a:t>bị</a:t>
            </a:r>
            <a:r>
              <a:rPr lang="en-US" baseline="0" dirty="0"/>
              <a:t> di </a:t>
            </a:r>
            <a:r>
              <a:rPr lang="en-US" baseline="0" dirty="0" err="1"/>
              <a:t>động</a:t>
            </a:r>
            <a:endParaRPr lang="en-US" baseline="0" dirty="0"/>
          </a:p>
          <a:p>
            <a:pPr lvl="0">
              <a:spcBef>
                <a:spcPts val="0"/>
              </a:spcBef>
              <a:buNone/>
            </a:pPr>
            <a:r>
              <a:rPr lang="en-US" dirty="0" err="1"/>
              <a:t>Cuối</a:t>
            </a:r>
            <a:r>
              <a:rPr lang="en-US" baseline="0" dirty="0"/>
              <a:t> </a:t>
            </a:r>
            <a:r>
              <a:rPr lang="en-US" baseline="0" dirty="0" err="1"/>
              <a:t>cùng</a:t>
            </a:r>
            <a:r>
              <a:rPr lang="en-US" baseline="0" dirty="0"/>
              <a:t> </a:t>
            </a:r>
            <a:r>
              <a:rPr lang="en-US" baseline="0" dirty="0" err="1"/>
              <a:t>là</a:t>
            </a:r>
            <a:r>
              <a:rPr lang="en-US" baseline="0" dirty="0"/>
              <a:t> </a:t>
            </a:r>
            <a:r>
              <a:rPr lang="en-US" baseline="0" dirty="0" err="1"/>
              <a:t>đưa</a:t>
            </a:r>
            <a:r>
              <a:rPr lang="en-US" baseline="0" dirty="0"/>
              <a:t> model </a:t>
            </a:r>
            <a:r>
              <a:rPr lang="en-US" baseline="0" dirty="0" err="1"/>
              <a:t>đã</a:t>
            </a:r>
            <a:r>
              <a:rPr lang="en-US" baseline="0" dirty="0"/>
              <a:t> </a:t>
            </a:r>
            <a:r>
              <a:rPr lang="en-US" baseline="0" dirty="0" err="1"/>
              <a:t>được</a:t>
            </a:r>
            <a:r>
              <a:rPr lang="en-US" baseline="0" dirty="0"/>
              <a:t> </a:t>
            </a:r>
            <a:r>
              <a:rPr lang="en-US" baseline="0" dirty="0" err="1"/>
              <a:t>tối</a:t>
            </a:r>
            <a:r>
              <a:rPr lang="en-US" baseline="0" dirty="0"/>
              <a:t> </a:t>
            </a:r>
            <a:r>
              <a:rPr lang="en-US" baseline="0" dirty="0" err="1"/>
              <a:t>ưu</a:t>
            </a:r>
            <a:r>
              <a:rPr lang="en-US" baseline="0" dirty="0"/>
              <a:t> </a:t>
            </a:r>
            <a:r>
              <a:rPr lang="en-US" baseline="0" dirty="0" err="1"/>
              <a:t>hóa</a:t>
            </a:r>
            <a:r>
              <a:rPr lang="en-US" baseline="0" dirty="0"/>
              <a:t> </a:t>
            </a:r>
            <a:r>
              <a:rPr lang="en-US" baseline="0" dirty="0" err="1"/>
              <a:t>vào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thực</a:t>
            </a:r>
            <a:r>
              <a:rPr lang="en-US" baseline="0" dirty="0"/>
              <a:t> </a:t>
            </a:r>
            <a:r>
              <a:rPr lang="en-US" baseline="0" dirty="0" err="1"/>
              <a:t>hiện</a:t>
            </a:r>
            <a:endParaRPr dirty="0"/>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タイトル スライド">
    <p:spTree>
      <p:nvGrpSpPr>
        <p:cNvPr id="1" name="Shape 19"/>
        <p:cNvGrpSpPr/>
        <p:nvPr/>
      </p:nvGrpSpPr>
      <p:grpSpPr>
        <a:xfrm>
          <a:off x="0" y="0"/>
          <a:ext cx="0" cy="0"/>
          <a:chOff x="0" y="0"/>
          <a:chExt cx="0" cy="0"/>
        </a:xfrm>
      </p:grpSpPr>
      <p:pic>
        <p:nvPicPr>
          <p:cNvPr id="20" name="Shape 20" descr="OFDM"/>
          <p:cNvPicPr preferRelativeResize="0"/>
          <p:nvPr/>
        </p:nvPicPr>
        <p:blipFill rotWithShape="1">
          <a:blip r:embed="rId2">
            <a:alphaModFix/>
          </a:blip>
          <a:srcRect/>
          <a:stretch/>
        </p:blipFill>
        <p:spPr>
          <a:xfrm>
            <a:off x="0" y="4654550"/>
            <a:ext cx="9101480" cy="1485850"/>
          </a:xfrm>
          <a:prstGeom prst="rect">
            <a:avLst/>
          </a:prstGeom>
          <a:noFill/>
          <a:ln>
            <a:noFill/>
          </a:ln>
        </p:spPr>
      </p:pic>
      <p:sp>
        <p:nvSpPr>
          <p:cNvPr id="21" name="Shape 21"/>
          <p:cNvSpPr txBox="1">
            <a:spLocks noGrp="1"/>
          </p:cNvSpPr>
          <p:nvPr>
            <p:ph type="ctrTitle"/>
          </p:nvPr>
        </p:nvSpPr>
        <p:spPr>
          <a:xfrm>
            <a:off x="684213" y="2133600"/>
            <a:ext cx="7772400" cy="14700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22" name="Shape 22"/>
          <p:cNvSpPr/>
          <p:nvPr/>
        </p:nvSpPr>
        <p:spPr>
          <a:xfrm flipH="1">
            <a:off x="0" y="4652963"/>
            <a:ext cx="9144000" cy="1560512"/>
          </a:xfrm>
          <a:prstGeom prst="rect">
            <a:avLst/>
          </a:prstGeom>
          <a:solidFill>
            <a:schemeClr val="lt1">
              <a:alpha val="29803"/>
            </a:schemeClr>
          </a:solidFill>
          <a:ln>
            <a:noFill/>
          </a:ln>
        </p:spPr>
        <p:txBody>
          <a:bodyPr wrap="square" lIns="91425" tIns="45700" rIns="91425" bIns="45700" anchor="ctr" anchorCtr="0">
            <a:noAutofit/>
          </a:bodyPr>
          <a:lstStyle/>
          <a:p>
            <a:pPr marL="0" marR="0" lvl="0" indent="0" algn="l" rtl="0">
              <a:spcBef>
                <a:spcPts val="0"/>
              </a:spcBef>
              <a:buSzPct val="25000"/>
              <a:buNone/>
            </a:pPr>
            <a:endParaRPr sz="1800">
              <a:solidFill>
                <a:schemeClr val="dk1"/>
              </a:solidFill>
              <a:latin typeface="Times New Roman"/>
              <a:ea typeface="Times New Roman"/>
              <a:cs typeface="Times New Roman"/>
              <a:sym typeface="Times New Roman"/>
            </a:endParaRPr>
          </a:p>
        </p:txBody>
      </p:sp>
      <p:sp>
        <p:nvSpPr>
          <p:cNvPr id="23" name="Shape 23"/>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560"/>
              </a:spcBef>
              <a:spcAft>
                <a:spcPts val="0"/>
              </a:spcAft>
              <a:buClr>
                <a:srgbClr val="003399"/>
              </a:buClr>
              <a:buSzPct val="100000"/>
              <a:buFont typeface="Noto Sans Symbols"/>
              <a:buNone/>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pic>
        <p:nvPicPr>
          <p:cNvPr id="27" name="Shape 27"/>
          <p:cNvPicPr preferRelativeResize="0"/>
          <p:nvPr/>
        </p:nvPicPr>
        <p:blipFill rotWithShape="1">
          <a:blip r:embed="rId3">
            <a:alphaModFix/>
          </a:blip>
          <a:srcRect/>
          <a:stretch/>
        </p:blipFill>
        <p:spPr>
          <a:xfrm>
            <a:off x="-446" y="10715"/>
            <a:ext cx="1761983" cy="1761983"/>
          </a:xfrm>
          <a:prstGeom prst="rect">
            <a:avLst/>
          </a:prstGeom>
          <a:noFill/>
          <a:ln>
            <a:noFill/>
          </a:ln>
        </p:spPr>
      </p:pic>
      <p:pic>
        <p:nvPicPr>
          <p:cNvPr id="28" name="Shape 28"/>
          <p:cNvPicPr preferRelativeResize="0"/>
          <p:nvPr/>
        </p:nvPicPr>
        <p:blipFill rotWithShape="1">
          <a:blip r:embed="rId4">
            <a:alphaModFix/>
          </a:blip>
          <a:srcRect/>
          <a:stretch/>
        </p:blipFill>
        <p:spPr>
          <a:xfrm>
            <a:off x="7668344" y="72008"/>
            <a:ext cx="1359694" cy="16281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31" name="Shape 31"/>
          <p:cNvSpPr txBox="1">
            <a:spLocks noGrp="1"/>
          </p:cNvSpPr>
          <p:nvPr>
            <p:ph type="body" idx="1"/>
          </p:nvPr>
        </p:nvSpPr>
        <p:spPr>
          <a:xfrm>
            <a:off x="251520" y="1412776"/>
            <a:ext cx="8640960" cy="4824536"/>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3" name="Shape 33"/>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34" name="Shape 34"/>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37" name="Shape 37"/>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39" name="Shape 39"/>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35000"/>
              <a:buNone/>
              <a:defRPr sz="40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rgbClr val="003399"/>
              </a:buClr>
              <a:buSzPct val="100000"/>
              <a:buFont typeface="Noto Sans Symbols"/>
              <a:buNone/>
              <a:defRPr sz="20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Clr>
                <a:srgbClr val="003399"/>
              </a:buClr>
              <a:buSzPct val="100000"/>
              <a:buFont typeface="Noto Sans Symbols"/>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20"/>
              </a:spcBef>
              <a:spcAft>
                <a:spcPts val="0"/>
              </a:spcAft>
              <a:buClr>
                <a:srgbClr val="003399"/>
              </a:buClr>
              <a:buSzPct val="100000"/>
              <a:buFont typeface="Noto Sans Symbols"/>
              <a:buNone/>
              <a:defRPr sz="16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45" name="Shape 4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 つのコンテンツ">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48" name="Shape 48"/>
          <p:cNvSpPr txBox="1">
            <a:spLocks noGrp="1"/>
          </p:cNvSpPr>
          <p:nvPr>
            <p:ph type="body" idx="1"/>
          </p:nvPr>
        </p:nvSpPr>
        <p:spPr>
          <a:xfrm>
            <a:off x="468313" y="1628775"/>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51" name="Shape 51"/>
          <p:cNvSpPr txBox="1">
            <a:spLocks noGrp="1"/>
          </p:cNvSpPr>
          <p:nvPr>
            <p:ph type="body" idx="2"/>
          </p:nvPr>
        </p:nvSpPr>
        <p:spPr>
          <a:xfrm>
            <a:off x="4709864" y="16288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OFDM"/>
          <p:cNvPicPr preferRelativeResize="0"/>
          <p:nvPr/>
        </p:nvPicPr>
        <p:blipFill rotWithShape="1">
          <a:blip r:embed="rId7">
            <a:alphaModFix/>
          </a:blip>
          <a:srcRect/>
          <a:stretch/>
        </p:blipFill>
        <p:spPr>
          <a:xfrm>
            <a:off x="179388" y="84138"/>
            <a:ext cx="7946413" cy="1296944"/>
          </a:xfrm>
          <a:prstGeom prst="rect">
            <a:avLst/>
          </a:prstGeom>
          <a:noFill/>
          <a:ln>
            <a:noFill/>
          </a:ln>
        </p:spPr>
      </p:pic>
      <p:sp>
        <p:nvSpPr>
          <p:cNvPr id="11" name="Shape 11"/>
          <p:cNvSpPr/>
          <p:nvPr/>
        </p:nvSpPr>
        <p:spPr>
          <a:xfrm>
            <a:off x="0" y="44450"/>
            <a:ext cx="8640763" cy="1296988"/>
          </a:xfrm>
          <a:prstGeom prst="rect">
            <a:avLst/>
          </a:prstGeom>
          <a:solidFill>
            <a:schemeClr val="lt1">
              <a:alpha val="60000"/>
            </a:schemeClr>
          </a:solidFill>
          <a:ln>
            <a:noFill/>
          </a:ln>
        </p:spPr>
        <p:txBody>
          <a:bodyPr wrap="square" lIns="91425" tIns="45700" rIns="91425" bIns="45700" anchor="ctr" anchorCtr="0">
            <a:noAutofit/>
          </a:bodyPr>
          <a:lstStyle/>
          <a:p>
            <a:pPr marL="0" marR="0" lvl="0" indent="0" algn="l" rtl="0">
              <a:spcBef>
                <a:spcPts val="0"/>
              </a:spcBef>
              <a:buSzPct val="25000"/>
              <a:buNone/>
            </a:pPr>
            <a:endParaRPr sz="1800">
              <a:solidFill>
                <a:schemeClr val="dk1"/>
              </a:solidFill>
              <a:latin typeface="Times New Roman"/>
              <a:ea typeface="Times New Roman"/>
              <a:cs typeface="Times New Roman"/>
              <a:sym typeface="Times New Roman"/>
            </a:endParaRPr>
          </a:p>
        </p:txBody>
      </p:sp>
      <p:sp>
        <p:nvSpPr>
          <p:cNvPr id="12" name="Shape 12"/>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13" name="Shape 13"/>
          <p:cNvSpPr txBox="1">
            <a:spLocks noGrp="1"/>
          </p:cNvSpPr>
          <p:nvPr>
            <p:ph type="body" idx="1"/>
          </p:nvPr>
        </p:nvSpPr>
        <p:spPr>
          <a:xfrm>
            <a:off x="251520" y="1412776"/>
            <a:ext cx="8640960" cy="4824536"/>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Shape 1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b="0" u="none">
                <a:solidFill>
                  <a:schemeClr val="dk1"/>
                </a:solidFill>
                <a:latin typeface="Times New Roman"/>
                <a:ea typeface="Times New Roman"/>
                <a:cs typeface="Times New Roman"/>
                <a:sym typeface="Times New Roman"/>
              </a:rPr>
              <a:t>‹#›</a:t>
            </a:fld>
            <a:endParaRPr lang="en-US" sz="1000" b="0" u="none">
              <a:solidFill>
                <a:schemeClr val="dk1"/>
              </a:solidFill>
              <a:latin typeface="Times New Roman"/>
              <a:ea typeface="Times New Roman"/>
              <a:cs typeface="Times New Roman"/>
              <a:sym typeface="Times New Roman"/>
            </a:endParaRPr>
          </a:p>
        </p:txBody>
      </p:sp>
      <p:cxnSp>
        <p:nvCxnSpPr>
          <p:cNvPr id="17" name="Shape 17"/>
          <p:cNvCxnSpPr/>
          <p:nvPr/>
        </p:nvCxnSpPr>
        <p:spPr>
          <a:xfrm>
            <a:off x="144463" y="1123680"/>
            <a:ext cx="8496300" cy="0"/>
          </a:xfrm>
          <a:prstGeom prst="straightConnector1">
            <a:avLst/>
          </a:prstGeom>
          <a:noFill/>
          <a:ln w="9525" cap="flat" cmpd="sng">
            <a:solidFill>
              <a:srgbClr val="3366CC"/>
            </a:solidFill>
            <a:prstDash val="solid"/>
            <a:round/>
            <a:headEnd type="none" w="med" len="med"/>
            <a:tailEnd type="none" w="med" len="med"/>
          </a:ln>
        </p:spPr>
      </p:cxnSp>
      <p:pic>
        <p:nvPicPr>
          <p:cNvPr id="18" name="Shape 18"/>
          <p:cNvPicPr preferRelativeResize="0"/>
          <p:nvPr/>
        </p:nvPicPr>
        <p:blipFill rotWithShape="1">
          <a:blip r:embed="rId8">
            <a:alphaModFix/>
          </a:blip>
          <a:srcRect/>
          <a:stretch/>
        </p:blipFill>
        <p:spPr>
          <a:xfrm>
            <a:off x="107504" y="1592"/>
            <a:ext cx="1116265" cy="11162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guillaume-chevalier/LSTM-Human-Activity-Recognit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bveber/Heart_Disease_Predic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shapesense.com/fitness-exercise/calculators/activity-based-calorie-burn-calculator.aspx" TargetMode="External"/><Relationship Id="rId5" Type="http://schemas.openxmlformats.org/officeDocument/2006/relationships/hyperlink" Target="http://www.topendsports.com/weight-loss/energy-met.htm" TargetMode="External"/><Relationship Id="rId4" Type="http://schemas.openxmlformats.org/officeDocument/2006/relationships/hyperlink" Target="http://www.healthfitonline.com/resources/harris_benedict.php"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Vital_sig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4213" y="2133600"/>
            <a:ext cx="7772400" cy="14700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en-US" sz="4400" b="1" i="0" u="none" strike="noStrike" cap="none" dirty="0">
                <a:solidFill>
                  <a:srgbClr val="3366CC"/>
                </a:solidFill>
                <a:latin typeface="Times New Roman"/>
                <a:ea typeface="Times New Roman"/>
                <a:cs typeface="Times New Roman"/>
                <a:sym typeface="Times New Roman"/>
              </a:rPr>
              <a:t>HEALTH CARE SYSTEM</a:t>
            </a:r>
            <a:br>
              <a:rPr lang="en-US" sz="4400" b="1" i="0" u="none" strike="noStrike" cap="none" dirty="0">
                <a:solidFill>
                  <a:srgbClr val="3366CC"/>
                </a:solidFill>
                <a:latin typeface="Times New Roman"/>
                <a:ea typeface="Times New Roman"/>
                <a:cs typeface="Times New Roman"/>
                <a:sym typeface="Times New Roman"/>
              </a:rPr>
            </a:br>
            <a:endParaRPr lang="en-US" sz="4400" b="1" i="0" u="none" strike="noStrike" cap="none" dirty="0">
              <a:solidFill>
                <a:srgbClr val="3366CC"/>
              </a:solidFill>
              <a:latin typeface="Times New Roman"/>
              <a:ea typeface="Times New Roman"/>
              <a:cs typeface="Times New Roman"/>
              <a:sym typeface="Times New Roman"/>
            </a:endParaRPr>
          </a:p>
        </p:txBody>
      </p:sp>
      <p:sp>
        <p:nvSpPr>
          <p:cNvPr id="58" name="Shape 58"/>
          <p:cNvSpPr txBox="1">
            <a:spLocks noGrp="1"/>
          </p:cNvSpPr>
          <p:nvPr>
            <p:ph type="subTitle" idx="1"/>
          </p:nvPr>
        </p:nvSpPr>
        <p:spPr>
          <a:xfrm>
            <a:off x="684213" y="3886200"/>
            <a:ext cx="7772399" cy="1752600"/>
          </a:xfrm>
          <a:prstGeom prst="rect">
            <a:avLst/>
          </a:prstGeom>
          <a:noFill/>
          <a:ln>
            <a:noFill/>
          </a:ln>
        </p:spPr>
        <p:txBody>
          <a:bodyPr wrap="square" lIns="91425" tIns="45700" rIns="91425" bIns="45700" anchor="t" anchorCtr="0">
            <a:noAutofit/>
          </a:bodyPr>
          <a:lstStyle/>
          <a:p>
            <a:pPr marL="0" marR="0" lvl="0" indent="-177800" algn="ctr" rtl="0">
              <a:spcBef>
                <a:spcPts val="0"/>
              </a:spcBef>
              <a:spcAft>
                <a:spcPts val="0"/>
              </a:spcAft>
              <a:buClr>
                <a:srgbClr val="003399"/>
              </a:buClr>
              <a:buSzPct val="100000"/>
              <a:buFont typeface="Noto Sans Symbols"/>
              <a:buNone/>
            </a:pPr>
            <a:r>
              <a:rPr lang="en-US" sz="2800" b="0" i="0" u="none" strike="noStrike" cap="none" dirty="0">
                <a:solidFill>
                  <a:schemeClr val="dk1"/>
                </a:solidFill>
                <a:latin typeface="Times New Roman"/>
                <a:ea typeface="Times New Roman"/>
                <a:cs typeface="Times New Roman"/>
                <a:sym typeface="Times New Roman"/>
              </a:rPr>
              <a:t> </a:t>
            </a:r>
            <a:r>
              <a:rPr lang="en-US" dirty="0"/>
              <a:t>17</a:t>
            </a:r>
            <a:r>
              <a:rPr lang="en-US" sz="2800" b="0" i="0" u="none" strike="noStrike" cap="none" dirty="0">
                <a:solidFill>
                  <a:schemeClr val="dk1"/>
                </a:solidFill>
                <a:latin typeface="Times New Roman"/>
                <a:ea typeface="Times New Roman"/>
                <a:cs typeface="Times New Roman"/>
                <a:sym typeface="Times New Roman"/>
              </a:rPr>
              <a:t>/01/2018</a:t>
            </a:r>
          </a:p>
          <a:p>
            <a:pPr marL="0" marR="0" lvl="0" indent="-177800" algn="ctr" rtl="0">
              <a:spcBef>
                <a:spcPts val="560"/>
              </a:spcBef>
              <a:spcAft>
                <a:spcPts val="0"/>
              </a:spcAft>
              <a:buClr>
                <a:srgbClr val="003399"/>
              </a:buClr>
              <a:buSzPct val="100000"/>
              <a:buFont typeface="Noto Sans Symbols"/>
              <a:buNone/>
            </a:pPr>
            <a:r>
              <a:rPr lang="en-US" sz="2800" b="0" i="0" u="none" strike="noStrike" cap="none">
                <a:solidFill>
                  <a:schemeClr val="dk1"/>
                </a:solidFill>
                <a:latin typeface="Times New Roman"/>
                <a:ea typeface="Times New Roman"/>
                <a:cs typeface="Times New Roman"/>
                <a:sym typeface="Times New Roman"/>
              </a:rPr>
              <a:t>ADVISOR: </a:t>
            </a:r>
            <a:r>
              <a:rPr lang="en-US" sz="2800" b="0" i="0" u="none" strike="noStrike" cap="none" dirty="0" err="1">
                <a:solidFill>
                  <a:schemeClr val="dk1"/>
                </a:solidFill>
                <a:latin typeface="Times New Roman"/>
                <a:ea typeface="Times New Roman"/>
                <a:cs typeface="Times New Roman"/>
                <a:sym typeface="Times New Roman"/>
              </a:rPr>
              <a:t>Trần</a:t>
            </a:r>
            <a:r>
              <a:rPr lang="en-US" sz="2800" b="0" i="0" u="none" strike="noStrike" cap="none" dirty="0">
                <a:solidFill>
                  <a:schemeClr val="dk1"/>
                </a:solidFill>
                <a:latin typeface="Times New Roman"/>
                <a:ea typeface="Times New Roman"/>
                <a:cs typeface="Times New Roman"/>
                <a:sym typeface="Times New Roman"/>
              </a:rPr>
              <a:t> Ngọc </a:t>
            </a:r>
            <a:r>
              <a:rPr lang="en-US" sz="2800" b="0" i="0" u="none" strike="noStrike" cap="none" dirty="0" err="1">
                <a:solidFill>
                  <a:schemeClr val="dk1"/>
                </a:solidFill>
                <a:latin typeface="Times New Roman"/>
                <a:ea typeface="Times New Roman"/>
                <a:cs typeface="Times New Roman"/>
                <a:sym typeface="Times New Roman"/>
              </a:rPr>
              <a:t>Đức</a:t>
            </a:r>
            <a:endParaRPr lang="en-US" sz="2800" b="0" i="0" u="none" strike="noStrike" cap="none" dirty="0">
              <a:solidFill>
                <a:schemeClr val="dk1"/>
              </a:solidFill>
              <a:latin typeface="Times New Roman"/>
              <a:ea typeface="Times New Roman"/>
              <a:cs typeface="Times New Roman"/>
              <a:sym typeface="Times New Roman"/>
            </a:endParaRPr>
          </a:p>
          <a:p>
            <a:pPr marL="0" marR="0" lvl="0" indent="-177800" algn="ctr" rtl="0">
              <a:spcBef>
                <a:spcPts val="560"/>
              </a:spcBef>
              <a:spcAft>
                <a:spcPts val="0"/>
              </a:spcAft>
              <a:buClr>
                <a:srgbClr val="003399"/>
              </a:buClr>
              <a:buSzPct val="100000"/>
              <a:buFont typeface="Noto Sans Symbols"/>
              <a:buNone/>
            </a:pPr>
            <a:r>
              <a:rPr lang="en-US" sz="2800" b="0" i="0" u="none" strike="noStrike" cap="none" dirty="0">
                <a:solidFill>
                  <a:schemeClr val="dk1"/>
                </a:solidFill>
                <a:latin typeface="Times New Roman"/>
                <a:ea typeface="Times New Roman"/>
                <a:cs typeface="Times New Roman"/>
                <a:sym typeface="Times New Roman"/>
              </a:rPr>
              <a:t>Phùng </a:t>
            </a:r>
            <a:r>
              <a:rPr lang="en-US" sz="2800" b="0" i="0" u="none" strike="noStrike" cap="none" dirty="0" err="1">
                <a:solidFill>
                  <a:schemeClr val="dk1"/>
                </a:solidFill>
                <a:latin typeface="Times New Roman"/>
                <a:ea typeface="Times New Roman"/>
                <a:cs typeface="Times New Roman"/>
                <a:sym typeface="Times New Roman"/>
              </a:rPr>
              <a:t>Đào</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Vĩnh</a:t>
            </a:r>
            <a:r>
              <a:rPr lang="en-US" sz="2800" b="0" i="0" u="none" strike="noStrike" cap="none" dirty="0">
                <a:solidFill>
                  <a:schemeClr val="dk1"/>
                </a:solidFill>
                <a:latin typeface="Times New Roman"/>
                <a:ea typeface="Times New Roman"/>
                <a:cs typeface="Times New Roman"/>
                <a:sym typeface="Times New Roman"/>
              </a:rPr>
              <a:t> Chung MSSV: 13521099</a:t>
            </a:r>
          </a:p>
          <a:p>
            <a:pPr marL="0" marR="0" lvl="0" indent="-177800" algn="ctr" rtl="0">
              <a:spcBef>
                <a:spcPts val="560"/>
              </a:spcBef>
              <a:spcAft>
                <a:spcPts val="0"/>
              </a:spcAft>
              <a:buClr>
                <a:srgbClr val="003399"/>
              </a:buClr>
              <a:buSzPct val="100000"/>
              <a:buFont typeface="Noto Sans Symbols"/>
              <a:buNone/>
            </a:pPr>
            <a:r>
              <a:rPr lang="en-US" sz="2800" b="0" i="0" u="none" strike="noStrike" cap="none" dirty="0" err="1">
                <a:solidFill>
                  <a:schemeClr val="dk1"/>
                </a:solidFill>
                <a:latin typeface="Times New Roman"/>
                <a:ea typeface="Times New Roman"/>
                <a:cs typeface="Times New Roman"/>
                <a:sym typeface="Times New Roman"/>
              </a:rPr>
              <a:t>Huỳnh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Nhật</a:t>
            </a:r>
            <a:r>
              <a:rPr lang="en-US" sz="2800" b="0" i="0" u="none" strike="noStrike" cap="none" dirty="0">
                <a:solidFill>
                  <a:schemeClr val="dk1"/>
                </a:solidFill>
                <a:latin typeface="Times New Roman"/>
                <a:ea typeface="Times New Roman"/>
                <a:cs typeface="Times New Roman"/>
                <a:sym typeface="Times New Roman"/>
              </a:rPr>
              <a:t> Quang MSSV: 13520763</a:t>
            </a:r>
          </a:p>
        </p:txBody>
      </p:sp>
      <p:sp>
        <p:nvSpPr>
          <p:cNvPr id="59" name="Shape 59"/>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60" name="Shape 60"/>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61" name="Shape 61"/>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r>
              <a:rPr lang="en-US" dirty="0"/>
              <a:t>Objective:</a:t>
            </a:r>
          </a:p>
          <a:p>
            <a:pPr lvl="1"/>
            <a:r>
              <a:rPr lang="en-US" dirty="0"/>
              <a:t>Predict heart disease probability of user based on collected data consists of the previous system’s dataset (300 samples) and new datasets. </a:t>
            </a:r>
            <a:r>
              <a:rPr lang="en-US"/>
              <a:t>[9]</a:t>
            </a:r>
            <a:endParaRPr lang="en-US" dirty="0"/>
          </a:p>
          <a:p>
            <a:r>
              <a:rPr lang="en-US" dirty="0"/>
              <a:t>Method:</a:t>
            </a:r>
          </a:p>
          <a:p>
            <a:pPr lvl="1"/>
            <a:r>
              <a:rPr lang="en-US" dirty="0"/>
              <a:t>Using machine learning algorithm SVM (Support Vector Machine) [3]</a:t>
            </a:r>
          </a:p>
          <a:p>
            <a:pPr lvl="1"/>
            <a:r>
              <a:rPr lang="en-US" dirty="0"/>
              <a:t>Build with python 3.5</a:t>
            </a:r>
          </a:p>
          <a:p>
            <a:pPr lvl="1"/>
            <a:r>
              <a:rPr lang="en-US" dirty="0"/>
              <a:t>Using the same dataset as in the previous system and adding more data to dataset </a:t>
            </a:r>
          </a:p>
          <a:p>
            <a:pPr lvl="0" indent="-342900">
              <a:spcBef>
                <a:spcPts val="0"/>
              </a:spcBef>
            </a:pPr>
            <a:endParaRPr sz="2000" b="0" i="0" u="none" strike="noStrike" cap="none" dirty="0">
              <a:solidFill>
                <a:schemeClr val="dk1"/>
              </a:solidFill>
              <a:latin typeface="Times New Roman"/>
              <a:ea typeface="Times New Roman"/>
              <a:cs typeface="Times New Roman"/>
              <a:sym typeface="Times New Roman"/>
            </a:endParaRPr>
          </a:p>
        </p:txBody>
      </p:sp>
      <p:sp>
        <p:nvSpPr>
          <p:cNvPr id="168" name="Shape 16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69" name="Shape 16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70" name="Shape 17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10</a:t>
            </a:fld>
            <a:endParaRPr lang="en-US" sz="1000">
              <a:solidFill>
                <a:schemeClr val="dk1"/>
              </a:solidFill>
              <a:latin typeface="Times New Roman"/>
              <a:ea typeface="Times New Roman"/>
              <a:cs typeface="Times New Roman"/>
              <a:sym typeface="Times New Roman"/>
            </a:endParaRPr>
          </a:p>
        </p:txBody>
      </p:sp>
      <p:sp>
        <p:nvSpPr>
          <p:cNvPr id="10" name="Title 1">
            <a:extLst>
              <a:ext uri="{FF2B5EF4-FFF2-40B4-BE49-F238E27FC236}">
                <a16:creationId xmlns:a16="http://schemas.microsoft.com/office/drawing/2014/main" id="{A30FBFAD-E65C-47F0-8282-6C5AC8DB8940}"/>
              </a:ext>
            </a:extLst>
          </p:cNvPr>
          <p:cNvSpPr>
            <a:spLocks noGrp="1"/>
          </p:cNvSpPr>
          <p:nvPr>
            <p:ph type="title"/>
          </p:nvPr>
        </p:nvSpPr>
        <p:spPr>
          <a:xfrm>
            <a:off x="1084217" y="287338"/>
            <a:ext cx="7808264" cy="693390"/>
          </a:xfrm>
        </p:spPr>
        <p:txBody>
          <a:bodyPr/>
          <a:lstStyle/>
          <a:p>
            <a:r>
              <a:rPr lang="en-US" sz="3100" dirty="0"/>
              <a:t>Objective 2: Apply machine learning to predict heart disease probability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indent="-342900">
              <a:spcBef>
                <a:spcPts val="0"/>
              </a:spcBef>
            </a:pPr>
            <a:r>
              <a:rPr lang="en-US" dirty="0"/>
              <a:t>Dataset includes 702 samples with 7 data types [4]</a:t>
            </a:r>
          </a:p>
          <a:p>
            <a:pPr lvl="1" indent="-342900">
              <a:spcBef>
                <a:spcPts val="0"/>
              </a:spcBef>
            </a:pPr>
            <a:endParaRPr lang="en-US" dirty="0"/>
          </a:p>
          <a:p>
            <a:pPr lvl="1" indent="-342900">
              <a:spcBef>
                <a:spcPts val="0"/>
              </a:spcBef>
            </a:pPr>
            <a:endParaRPr lang="en-US" dirty="0"/>
          </a:p>
          <a:p>
            <a:pPr lvl="1" indent="-342900">
              <a:spcBef>
                <a:spcPts val="0"/>
              </a:spcBef>
            </a:pPr>
            <a:endParaRPr lang="en-US" dirty="0"/>
          </a:p>
          <a:p>
            <a:pPr lvl="1" indent="-342900">
              <a:spcBef>
                <a:spcPts val="0"/>
              </a:spcBef>
            </a:pPr>
            <a:endParaRPr lang="en-US" dirty="0"/>
          </a:p>
          <a:p>
            <a:pPr marL="400050" lvl="1" indent="0">
              <a:spcBef>
                <a:spcPts val="0"/>
              </a:spcBef>
              <a:buNone/>
            </a:pPr>
            <a:endParaRPr lang="en-US" dirty="0"/>
          </a:p>
          <a:p>
            <a:pPr lvl="1" indent="-342900">
              <a:spcBef>
                <a:spcPts val="0"/>
              </a:spcBef>
            </a:pPr>
            <a:r>
              <a:rPr lang="en-US" dirty="0"/>
              <a:t>The dataset consists of 7 features:</a:t>
            </a:r>
          </a:p>
          <a:p>
            <a:pPr lvl="2" indent="-342900">
              <a:spcBef>
                <a:spcPts val="0"/>
              </a:spcBef>
            </a:pPr>
            <a:r>
              <a:rPr lang="en-US" dirty="0"/>
              <a:t>Age</a:t>
            </a:r>
          </a:p>
          <a:p>
            <a:pPr lvl="2" indent="-342900">
              <a:spcBef>
                <a:spcPts val="0"/>
              </a:spcBef>
            </a:pPr>
            <a:r>
              <a:rPr lang="en-US" dirty="0"/>
              <a:t>Sex</a:t>
            </a:r>
          </a:p>
          <a:p>
            <a:pPr lvl="2" indent="-342900">
              <a:spcBef>
                <a:spcPts val="0"/>
              </a:spcBef>
            </a:pPr>
            <a:r>
              <a:rPr lang="en-US" dirty="0"/>
              <a:t>Chest Pain: user has chest pain or not</a:t>
            </a:r>
          </a:p>
          <a:p>
            <a:pPr lvl="2" indent="-342900">
              <a:spcBef>
                <a:spcPts val="0"/>
              </a:spcBef>
            </a:pPr>
            <a:r>
              <a:rPr lang="en-US" dirty="0"/>
              <a:t>Resting Blood Pressure</a:t>
            </a:r>
          </a:p>
          <a:p>
            <a:pPr lvl="2" indent="-342900">
              <a:spcBef>
                <a:spcPts val="0"/>
              </a:spcBef>
            </a:pPr>
            <a:r>
              <a:rPr lang="en-US" dirty="0"/>
              <a:t>Blood Sugar of user</a:t>
            </a:r>
          </a:p>
          <a:p>
            <a:pPr lvl="2" indent="-342900">
              <a:spcBef>
                <a:spcPts val="0"/>
              </a:spcBef>
            </a:pPr>
            <a:r>
              <a:rPr lang="en-US" dirty="0"/>
              <a:t>Heart Rate of user</a:t>
            </a:r>
          </a:p>
          <a:p>
            <a:pPr lvl="2" indent="-342900">
              <a:spcBef>
                <a:spcPts val="0"/>
              </a:spcBef>
            </a:pPr>
            <a:r>
              <a:rPr lang="en-US" dirty="0"/>
              <a:t>Chest pain induced by exercise </a:t>
            </a:r>
          </a:p>
          <a:p>
            <a:pPr lvl="1" indent="-342900">
              <a:spcBef>
                <a:spcPts val="0"/>
              </a:spcBef>
            </a:pPr>
            <a:endParaRPr lang="en-US" dirty="0"/>
          </a:p>
        </p:txBody>
      </p:sp>
      <p:sp>
        <p:nvSpPr>
          <p:cNvPr id="168" name="Shape 16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69" name="Shape 16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70" name="Shape 17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11</a:t>
            </a:fld>
            <a:endParaRPr lang="en-US" sz="10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4189957-AA9A-4472-B550-F74A591B70F6}"/>
              </a:ext>
            </a:extLst>
          </p:cNvPr>
          <p:cNvPicPr>
            <a:picLocks noChangeAspect="1"/>
          </p:cNvPicPr>
          <p:nvPr/>
        </p:nvPicPr>
        <p:blipFill>
          <a:blip r:embed="rId3"/>
          <a:stretch>
            <a:fillRect/>
          </a:stretch>
        </p:blipFill>
        <p:spPr>
          <a:xfrm>
            <a:off x="1331913" y="1866197"/>
            <a:ext cx="5830887" cy="1908970"/>
          </a:xfrm>
          <a:prstGeom prst="rect">
            <a:avLst/>
          </a:prstGeom>
        </p:spPr>
      </p:pic>
      <p:sp>
        <p:nvSpPr>
          <p:cNvPr id="10" name="Title 1">
            <a:extLst>
              <a:ext uri="{FF2B5EF4-FFF2-40B4-BE49-F238E27FC236}">
                <a16:creationId xmlns:a16="http://schemas.microsoft.com/office/drawing/2014/main" id="{C85422FD-3417-4C31-A64A-7A093588DEBF}"/>
              </a:ext>
            </a:extLst>
          </p:cNvPr>
          <p:cNvSpPr>
            <a:spLocks noGrp="1"/>
          </p:cNvSpPr>
          <p:nvPr>
            <p:ph type="title"/>
          </p:nvPr>
        </p:nvSpPr>
        <p:spPr>
          <a:xfrm>
            <a:off x="1084217" y="287338"/>
            <a:ext cx="7808264" cy="693390"/>
          </a:xfrm>
        </p:spPr>
        <p:txBody>
          <a:bodyPr/>
          <a:lstStyle/>
          <a:p>
            <a:r>
              <a:rPr lang="en-US" sz="3100" dirty="0"/>
              <a:t>Objective 2: Apply machine learning to predict heart disease probability </a:t>
            </a:r>
          </a:p>
        </p:txBody>
      </p:sp>
    </p:spTree>
    <p:extLst>
      <p:ext uri="{BB962C8B-B14F-4D97-AF65-F5344CB8AC3E}">
        <p14:creationId xmlns:p14="http://schemas.microsoft.com/office/powerpoint/2010/main" val="151165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287338"/>
            <a:ext cx="7808264" cy="693390"/>
          </a:xfrm>
        </p:spPr>
        <p:txBody>
          <a:bodyPr/>
          <a:lstStyle/>
          <a:p>
            <a:r>
              <a:rPr lang="en-US" dirty="0"/>
              <a:t>Objective 3: calculate calories burned by user’s activities </a:t>
            </a:r>
          </a:p>
        </p:txBody>
      </p:sp>
      <p:sp>
        <p:nvSpPr>
          <p:cNvPr id="3" name="Text Placeholder 2"/>
          <p:cNvSpPr>
            <a:spLocks noGrp="1"/>
          </p:cNvSpPr>
          <p:nvPr>
            <p:ph type="body" idx="1"/>
          </p:nvPr>
        </p:nvSpPr>
        <p:spPr/>
        <p:txBody>
          <a:bodyPr/>
          <a:lstStyle/>
          <a:p>
            <a:r>
              <a:rPr lang="en-US" dirty="0"/>
              <a:t>Theoretical basis:</a:t>
            </a:r>
          </a:p>
          <a:p>
            <a:pPr lvl="1"/>
            <a:r>
              <a:rPr lang="en-US" dirty="0"/>
              <a:t>Calorie Burned = (BMR / 24) x MET x T [6][7]</a:t>
            </a:r>
          </a:p>
          <a:p>
            <a:pPr lvl="2"/>
            <a:r>
              <a:rPr lang="en-US" dirty="0"/>
              <a:t>In this Equation:</a:t>
            </a:r>
          </a:p>
          <a:p>
            <a:pPr lvl="3"/>
            <a:r>
              <a:rPr lang="en-US" dirty="0"/>
              <a:t> BMR: Basal Metabolic Rate (over 24 hours) </a:t>
            </a:r>
          </a:p>
          <a:p>
            <a:pPr lvl="3"/>
            <a:r>
              <a:rPr lang="en-US" dirty="0"/>
              <a:t> MET: Metabolic Equivalent (for selected activity) </a:t>
            </a:r>
          </a:p>
          <a:p>
            <a:pPr lvl="3"/>
            <a:r>
              <a:rPr lang="en-US" dirty="0"/>
              <a:t> T: Activity duration time (in hours) </a:t>
            </a:r>
          </a:p>
          <a:p>
            <a:pPr lvl="1"/>
            <a:r>
              <a:rPr lang="en-US" dirty="0"/>
              <a:t>Harris-Benedict Formula (BMR Equation) [5]</a:t>
            </a:r>
          </a:p>
          <a:p>
            <a:pPr lvl="2"/>
            <a:r>
              <a:rPr lang="en-US" dirty="0"/>
              <a:t>For males: BMR = (13.75 x weight(kg)) + (5 x height(cm)) - (6.76 x age(years)) + 66 </a:t>
            </a:r>
          </a:p>
          <a:p>
            <a:pPr lvl="2"/>
            <a:r>
              <a:rPr lang="en-US" dirty="0"/>
              <a:t>For females: BMR = (9.56 x weight(kg)) + (1.85 x height(cm)) - (4.68 x age(years)) + 655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12</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5224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Solution analysis:</a:t>
            </a:r>
          </a:p>
          <a:p>
            <a:pPr lvl="1" indent="-342900">
              <a:spcBef>
                <a:spcPts val="0"/>
              </a:spcBef>
              <a:buFont typeface="Noto Sans Symbols"/>
              <a:buChar char="■"/>
            </a:pPr>
            <a:r>
              <a:rPr lang="en-US" dirty="0"/>
              <a:t>Using phone’s built-in accelerometer sensor to predict user’s activities </a:t>
            </a:r>
          </a:p>
          <a:p>
            <a:pPr lvl="1" indent="-342900">
              <a:spcBef>
                <a:spcPts val="0"/>
              </a:spcBef>
              <a:buFont typeface="Noto Sans Symbols"/>
              <a:buChar char="■"/>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buFont typeface="Noto Sans Symbols"/>
              <a:buChar char="■"/>
            </a:pPr>
            <a:endParaRPr lang="en-US" dirty="0"/>
          </a:p>
          <a:p>
            <a:pPr lvl="1" indent="-342900">
              <a:spcBef>
                <a:spcPts val="0"/>
              </a:spcBef>
              <a:buFont typeface="Noto Sans Symbols"/>
              <a:buChar char="■"/>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buFont typeface="Noto Sans Symbols"/>
              <a:buChar char="■"/>
            </a:pPr>
            <a:endParaRPr lang="en-US" dirty="0"/>
          </a:p>
          <a:p>
            <a:pPr lvl="1" indent="-342900">
              <a:spcBef>
                <a:spcPts val="0"/>
              </a:spcBef>
              <a:buFont typeface="Noto Sans Symbols"/>
              <a:buChar char="■"/>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buFont typeface="Noto Sans Symbols"/>
              <a:buChar char="■"/>
            </a:pPr>
            <a:endParaRPr lang="en-US" dirty="0"/>
          </a:p>
          <a:p>
            <a:pPr lvl="1" indent="-342900">
              <a:spcBef>
                <a:spcPts val="0"/>
              </a:spcBef>
              <a:buFont typeface="Noto Sans Symbols"/>
              <a:buChar char="■"/>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buFont typeface="Noto Sans Symbols"/>
              <a:buChar char="■"/>
            </a:pPr>
            <a:r>
              <a:rPr lang="en-US" dirty="0"/>
              <a:t>From the predicted activities, the correct equation is used to calculate calories burned.</a:t>
            </a:r>
            <a:endParaRPr b="0" i="0" u="none" strike="noStrike" cap="none" dirty="0">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58" name="Shape 15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59" name="Shape 15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60" name="Shape 16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13</a:t>
            </a:fld>
            <a:endParaRPr lang="en-US" sz="10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27F47E6-62EA-49F4-B52F-62C0278222C0}"/>
              </a:ext>
            </a:extLst>
          </p:cNvPr>
          <p:cNvPicPr>
            <a:picLocks noChangeAspect="1"/>
          </p:cNvPicPr>
          <p:nvPr/>
        </p:nvPicPr>
        <p:blipFill>
          <a:blip r:embed="rId3"/>
          <a:stretch>
            <a:fillRect/>
          </a:stretch>
        </p:blipFill>
        <p:spPr>
          <a:xfrm>
            <a:off x="2385120" y="2218757"/>
            <a:ext cx="2951108" cy="2951108"/>
          </a:xfrm>
          <a:prstGeom prst="rect">
            <a:avLst/>
          </a:prstGeom>
        </p:spPr>
      </p:pic>
      <p:sp>
        <p:nvSpPr>
          <p:cNvPr id="10" name="Title 1">
            <a:extLst>
              <a:ext uri="{FF2B5EF4-FFF2-40B4-BE49-F238E27FC236}">
                <a16:creationId xmlns:a16="http://schemas.microsoft.com/office/drawing/2014/main" id="{22CD04AF-D775-4727-94BB-EC49338900C6}"/>
              </a:ext>
            </a:extLst>
          </p:cNvPr>
          <p:cNvSpPr txBox="1">
            <a:spLocks/>
          </p:cNvSpPr>
          <p:nvPr/>
        </p:nvSpPr>
        <p:spPr>
          <a:xfrm>
            <a:off x="1084156" y="316396"/>
            <a:ext cx="7808264" cy="69339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r>
              <a:rPr lang="en-US" dirty="0"/>
              <a:t>Objective 3: calculate calories burned by user’s activities </a:t>
            </a:r>
          </a:p>
        </p:txBody>
      </p:sp>
    </p:spTree>
    <p:extLst>
      <p:ext uri="{BB962C8B-B14F-4D97-AF65-F5344CB8AC3E}">
        <p14:creationId xmlns:p14="http://schemas.microsoft.com/office/powerpoint/2010/main" val="217324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lvl="0" indent="-342900">
              <a:spcBef>
                <a:spcPts val="0"/>
              </a:spcBef>
            </a:pPr>
            <a:r>
              <a:rPr lang="en-US" dirty="0"/>
              <a:t>User’s activities recognition:</a:t>
            </a:r>
          </a:p>
          <a:p>
            <a:pPr lvl="1">
              <a:spcBef>
                <a:spcPts val="0"/>
              </a:spcBef>
            </a:pPr>
            <a:r>
              <a:rPr lang="en-US" dirty="0"/>
              <a:t>Using LSTM (Long-short Term Memory) algorithm [2]</a:t>
            </a:r>
          </a:p>
          <a:p>
            <a:pPr lvl="1">
              <a:spcBef>
                <a:spcPts val="0"/>
              </a:spcBef>
            </a:pPr>
            <a:r>
              <a:rPr lang="en-US" dirty="0"/>
              <a:t>Dataset consists of 1,098,207 rows and 6 columns (1,098,207 samples) [1]</a:t>
            </a:r>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58" name="Shape 15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59" name="Shape 15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60" name="Shape 16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14</a:t>
            </a:fld>
            <a:endParaRPr lang="en-US" sz="1000">
              <a:solidFill>
                <a:schemeClr val="dk1"/>
              </a:solidFill>
              <a:latin typeface="Times New Roman"/>
              <a:ea typeface="Times New Roman"/>
              <a:cs typeface="Times New Roman"/>
              <a:sym typeface="Times New Roman"/>
            </a:endParaRPr>
          </a:p>
        </p:txBody>
      </p:sp>
      <p:pic>
        <p:nvPicPr>
          <p:cNvPr id="161" name="Shape 161"/>
          <p:cNvPicPr preferRelativeResize="0"/>
          <p:nvPr/>
        </p:nvPicPr>
        <p:blipFill>
          <a:blip r:embed="rId3">
            <a:alphaModFix/>
          </a:blip>
          <a:stretch>
            <a:fillRect/>
          </a:stretch>
        </p:blipFill>
        <p:spPr>
          <a:xfrm>
            <a:off x="251520" y="3359791"/>
            <a:ext cx="8640902" cy="2109650"/>
          </a:xfrm>
          <a:prstGeom prst="rect">
            <a:avLst/>
          </a:prstGeom>
          <a:noFill/>
          <a:ln>
            <a:noFill/>
          </a:ln>
        </p:spPr>
      </p:pic>
      <p:sp>
        <p:nvSpPr>
          <p:cNvPr id="10" name="Title 1">
            <a:extLst>
              <a:ext uri="{FF2B5EF4-FFF2-40B4-BE49-F238E27FC236}">
                <a16:creationId xmlns:a16="http://schemas.microsoft.com/office/drawing/2014/main" id="{C3F0BD5A-9F0F-4038-9281-BFCE76FC59EA}"/>
              </a:ext>
            </a:extLst>
          </p:cNvPr>
          <p:cNvSpPr>
            <a:spLocks noGrp="1"/>
          </p:cNvSpPr>
          <p:nvPr>
            <p:ph type="title"/>
          </p:nvPr>
        </p:nvSpPr>
        <p:spPr>
          <a:xfrm>
            <a:off x="1084217" y="287338"/>
            <a:ext cx="7808264" cy="693390"/>
          </a:xfrm>
        </p:spPr>
        <p:txBody>
          <a:bodyPr/>
          <a:lstStyle/>
          <a:p>
            <a:r>
              <a:rPr lang="en-US" dirty="0"/>
              <a:t>Objective 3: calculate calories burned by user’s activities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E51F-7200-485E-A696-8A5BFB655A90}"/>
              </a:ext>
            </a:extLst>
          </p:cNvPr>
          <p:cNvSpPr>
            <a:spLocks noGrp="1"/>
          </p:cNvSpPr>
          <p:nvPr>
            <p:ph type="title"/>
          </p:nvPr>
        </p:nvSpPr>
        <p:spPr/>
        <p:txBody>
          <a:bodyPr/>
          <a:lstStyle/>
          <a:p>
            <a:r>
              <a:rPr lang="en-US" dirty="0"/>
              <a:t>Objective 4: Develop Android app health tracking</a:t>
            </a:r>
          </a:p>
        </p:txBody>
      </p:sp>
      <p:sp>
        <p:nvSpPr>
          <p:cNvPr id="3" name="Text Placeholder 2">
            <a:extLst>
              <a:ext uri="{FF2B5EF4-FFF2-40B4-BE49-F238E27FC236}">
                <a16:creationId xmlns:a16="http://schemas.microsoft.com/office/drawing/2014/main" id="{FEE5656A-15B5-4499-9646-48E1D35AD8D7}"/>
              </a:ext>
            </a:extLst>
          </p:cNvPr>
          <p:cNvSpPr>
            <a:spLocks noGrp="1"/>
          </p:cNvSpPr>
          <p:nvPr>
            <p:ph type="body" idx="1"/>
          </p:nvPr>
        </p:nvSpPr>
        <p:spPr/>
        <p:txBody>
          <a:bodyPr/>
          <a:lstStyle/>
          <a:p>
            <a:r>
              <a:rPr lang="en-US" dirty="0"/>
              <a:t>Problem:</a:t>
            </a:r>
          </a:p>
          <a:p>
            <a:pPr lvl="1"/>
            <a:r>
              <a:rPr lang="en-US" dirty="0"/>
              <a:t>Upgrading and adding new feature to android app, </a:t>
            </a:r>
          </a:p>
          <a:p>
            <a:r>
              <a:rPr lang="en-US" dirty="0"/>
              <a:t>Solution to the problem:</a:t>
            </a:r>
          </a:p>
          <a:p>
            <a:pPr lvl="1"/>
            <a:r>
              <a:rPr lang="en-US" dirty="0"/>
              <a:t>Making an Android app for tracking health status of user</a:t>
            </a:r>
          </a:p>
          <a:p>
            <a:pPr lvl="1"/>
            <a:r>
              <a:rPr lang="en-US" dirty="0"/>
              <a:t>Adding calories burned calculated feature</a:t>
            </a:r>
          </a:p>
          <a:p>
            <a:pPr lvl="1"/>
            <a:r>
              <a:rPr lang="en-US" dirty="0"/>
              <a:t>Communicate with server to get data and show heart disease prediction </a:t>
            </a:r>
          </a:p>
          <a:p>
            <a:pPr lvl="1"/>
            <a:endParaRPr lang="en-US" dirty="0"/>
          </a:p>
          <a:p>
            <a:endParaRPr lang="en-US" dirty="0"/>
          </a:p>
        </p:txBody>
      </p:sp>
      <p:sp>
        <p:nvSpPr>
          <p:cNvPr id="4" name="Slide Number Placeholder 3">
            <a:extLst>
              <a:ext uri="{FF2B5EF4-FFF2-40B4-BE49-F238E27FC236}">
                <a16:creationId xmlns:a16="http://schemas.microsoft.com/office/drawing/2014/main" id="{5D41CA51-C70F-4FA2-A9AD-640DDAE29249}"/>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15</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4579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E51F-7200-485E-A696-8A5BFB655A90}"/>
              </a:ext>
            </a:extLst>
          </p:cNvPr>
          <p:cNvSpPr>
            <a:spLocks noGrp="1"/>
          </p:cNvSpPr>
          <p:nvPr>
            <p:ph type="title"/>
          </p:nvPr>
        </p:nvSpPr>
        <p:spPr/>
        <p:txBody>
          <a:bodyPr/>
          <a:lstStyle/>
          <a:p>
            <a:pPr lvl="0" indent="-342900"/>
            <a:r>
              <a:rPr lang="en-US" dirty="0"/>
              <a:t>Objective 5: Increase the accuracy of the system (±5% error in result)</a:t>
            </a:r>
          </a:p>
        </p:txBody>
      </p:sp>
      <p:sp>
        <p:nvSpPr>
          <p:cNvPr id="3" name="Text Placeholder 2">
            <a:extLst>
              <a:ext uri="{FF2B5EF4-FFF2-40B4-BE49-F238E27FC236}">
                <a16:creationId xmlns:a16="http://schemas.microsoft.com/office/drawing/2014/main" id="{FEE5656A-15B5-4499-9646-48E1D35AD8D7}"/>
              </a:ext>
            </a:extLst>
          </p:cNvPr>
          <p:cNvSpPr>
            <a:spLocks noGrp="1"/>
          </p:cNvSpPr>
          <p:nvPr>
            <p:ph type="body" idx="1"/>
          </p:nvPr>
        </p:nvSpPr>
        <p:spPr/>
        <p:txBody>
          <a:bodyPr/>
          <a:lstStyle/>
          <a:p>
            <a:r>
              <a:rPr lang="en-US" dirty="0"/>
              <a:t>Problem:</a:t>
            </a:r>
          </a:p>
          <a:p>
            <a:pPr lvl="1"/>
            <a:r>
              <a:rPr lang="en-US" dirty="0"/>
              <a:t>The previous system’s results mostly had more than 5% error, that is a high level of error</a:t>
            </a:r>
          </a:p>
          <a:p>
            <a:r>
              <a:rPr lang="en-US" dirty="0"/>
              <a:t>Solution to the problem:</a:t>
            </a:r>
          </a:p>
          <a:p>
            <a:pPr lvl="1"/>
            <a:r>
              <a:rPr lang="en-US" dirty="0"/>
              <a:t>Test the modules and calculate error rate</a:t>
            </a:r>
          </a:p>
          <a:p>
            <a:pPr lvl="2"/>
            <a:r>
              <a:rPr lang="en-US" dirty="0"/>
              <a:t>Each module is tested for 50 times to calculate error rate</a:t>
            </a:r>
          </a:p>
          <a:p>
            <a:pPr lvl="1"/>
            <a:r>
              <a:rPr lang="en-US" dirty="0"/>
              <a:t>Recalibrate all the modules and reduce error rate using offset</a:t>
            </a:r>
          </a:p>
          <a:p>
            <a:pPr marL="609600" lvl="1"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5D41CA51-C70F-4FA2-A9AD-640DDAE29249}"/>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16</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3200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 </a:t>
            </a:r>
          </a:p>
        </p:txBody>
      </p:sp>
      <p:sp>
        <p:nvSpPr>
          <p:cNvPr id="176" name="Shape 1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dirty="0"/>
              <a:t>M</a:t>
            </a:r>
            <a:r>
              <a:rPr lang="en-US" sz="2800" b="0" i="0" u="none" strike="noStrike" cap="none" dirty="0">
                <a:solidFill>
                  <a:schemeClr val="dk1"/>
                </a:solidFill>
                <a:latin typeface="Times New Roman"/>
                <a:ea typeface="Times New Roman"/>
                <a:cs typeface="Times New Roman"/>
                <a:sym typeface="Times New Roman"/>
              </a:rPr>
              <a:t>odules connected to system</a:t>
            </a:r>
          </a:p>
        </p:txBody>
      </p:sp>
      <p:sp>
        <p:nvSpPr>
          <p:cNvPr id="177" name="Shape 1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78" name="Shape 1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79" name="Shape 1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17</a:t>
            </a:fld>
            <a:endParaRPr lang="en-US" sz="10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6E45EB9-0E7B-4F21-97D6-B665E48CCD28}"/>
              </a:ext>
            </a:extLst>
          </p:cNvPr>
          <p:cNvPicPr>
            <a:picLocks noChangeAspect="1"/>
          </p:cNvPicPr>
          <p:nvPr/>
        </p:nvPicPr>
        <p:blipFill>
          <a:blip r:embed="rId3"/>
          <a:stretch>
            <a:fillRect/>
          </a:stretch>
        </p:blipFill>
        <p:spPr>
          <a:xfrm>
            <a:off x="2139045" y="2456953"/>
            <a:ext cx="4864324" cy="27361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Text Placeholder 2"/>
          <p:cNvSpPr>
            <a:spLocks noGrp="1"/>
          </p:cNvSpPr>
          <p:nvPr>
            <p:ph type="body" idx="1"/>
          </p:nvPr>
        </p:nvSpPr>
        <p:spPr/>
        <p:txBody>
          <a:bodyPr/>
          <a:lstStyle/>
          <a:p>
            <a:r>
              <a:rPr lang="en-US" dirty="0"/>
              <a:t>Data show on application: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18</a:t>
            </a:fld>
            <a:endParaRPr lang="en-US" sz="1000">
              <a:solidFill>
                <a:schemeClr val="dk1"/>
              </a:solidFill>
              <a:latin typeface="Times New Roman"/>
              <a:ea typeface="Times New Roman"/>
              <a:cs typeface="Times New Roman"/>
              <a:sym typeface="Times New Roman"/>
            </a:endParaRPr>
          </a:p>
        </p:txBody>
      </p:sp>
      <p:pic>
        <p:nvPicPr>
          <p:cNvPr id="7" name="Picture 2" descr="D:\Bao cao khoa luan\Screenshot_20180201-221937.png">
            <a:extLst>
              <a:ext uri="{FF2B5EF4-FFF2-40B4-BE49-F238E27FC236}">
                <a16:creationId xmlns:a16="http://schemas.microsoft.com/office/drawing/2014/main" id="{C1D1E32F-9CE0-40DA-B29F-059BDD55D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200" y="2000272"/>
            <a:ext cx="2611132" cy="46420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8D248A82-D98F-4449-94B7-9E52FE724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994" y="1989944"/>
            <a:ext cx="2616942" cy="465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72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 of the system</a:t>
            </a:r>
            <a:r>
              <a:rPr lang="en-US" dirty="0"/>
              <a:t>:</a:t>
            </a:r>
          </a:p>
          <a:p>
            <a:pPr marR="0" lvl="1" algn="l" rtl="0">
              <a:spcBef>
                <a:spcPts val="0"/>
              </a:spcBef>
              <a:spcAft>
                <a:spcPts val="0"/>
              </a:spcAft>
              <a:buSzPct val="100000"/>
            </a:pPr>
            <a:r>
              <a:rPr lang="en-US" dirty="0"/>
              <a:t>Result of the system using separated modules</a:t>
            </a:r>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19</a:t>
            </a:fld>
            <a:endParaRPr lang="en-US" sz="10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128A9D1-6A0D-4757-8613-71DE1061705E}"/>
              </a:ext>
            </a:extLst>
          </p:cNvPr>
          <p:cNvPicPr>
            <a:picLocks noChangeAspect="1"/>
          </p:cNvPicPr>
          <p:nvPr/>
        </p:nvPicPr>
        <p:blipFill>
          <a:blip r:embed="rId3"/>
          <a:stretch>
            <a:fillRect/>
          </a:stretch>
        </p:blipFill>
        <p:spPr>
          <a:xfrm>
            <a:off x="-793" y="2501069"/>
            <a:ext cx="9144000" cy="2647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Agenda</a:t>
            </a:r>
          </a:p>
        </p:txBody>
      </p:sp>
      <p:sp>
        <p:nvSpPr>
          <p:cNvPr id="67" name="Shape 67"/>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Thesis overview</a:t>
            </a:r>
          </a:p>
          <a:p>
            <a:pPr lvl="0" indent="-342900">
              <a:spcBef>
                <a:spcPts val="0"/>
              </a:spcBef>
            </a:pPr>
            <a:r>
              <a:rPr lang="en-US" dirty="0"/>
              <a:t>Objective 1: Change all sensors to separated modules that can run in parallel</a:t>
            </a:r>
          </a:p>
          <a:p>
            <a:pPr lvl="0" indent="-342900">
              <a:spcBef>
                <a:spcPts val="0"/>
              </a:spcBef>
            </a:pPr>
            <a:r>
              <a:rPr lang="en-US" dirty="0"/>
              <a:t>Objective 2: Apply machine learning in predicting heart disease probability</a:t>
            </a:r>
          </a:p>
          <a:p>
            <a:pPr indent="-342900">
              <a:spcBef>
                <a:spcPts val="0"/>
              </a:spcBef>
            </a:pPr>
            <a:r>
              <a:rPr lang="en-US" dirty="0"/>
              <a:t>Objective 3: calculate calories burned by user’s activities</a:t>
            </a:r>
          </a:p>
          <a:p>
            <a:pPr lvl="0" indent="-342900">
              <a:spcBef>
                <a:spcPts val="0"/>
              </a:spcBef>
            </a:pPr>
            <a:r>
              <a:rPr lang="en-US" dirty="0"/>
              <a:t>Objective 4: Develop Android app health tracking</a:t>
            </a:r>
          </a:p>
          <a:p>
            <a:pPr lvl="0" indent="-342900">
              <a:spcBef>
                <a:spcPts val="0"/>
              </a:spcBef>
            </a:pPr>
            <a:r>
              <a:rPr lang="en-US" dirty="0"/>
              <a:t>Objective 5: Increase the accuracy of the system (±5% error in result)</a:t>
            </a: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a:t>
            </a: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Conclusion and Development in future</a:t>
            </a: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
        <p:nvSpPr>
          <p:cNvPr id="68" name="Shape 68"/>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69" name="Shape 69"/>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0" name="Shape 70"/>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Comparison between current and previous system:</a:t>
            </a:r>
          </a:p>
          <a:p>
            <a:pPr lvl="1" indent="-342900">
              <a:spcBef>
                <a:spcPts val="0"/>
              </a:spcBef>
              <a:buFont typeface="Noto Sans Symbols"/>
              <a:buChar char="■"/>
            </a:pPr>
            <a:r>
              <a:rPr lang="en-US" dirty="0"/>
              <a:t>Current system:</a:t>
            </a:r>
          </a:p>
          <a:p>
            <a:pPr lvl="2" indent="-342900">
              <a:spcBef>
                <a:spcPts val="0"/>
              </a:spcBef>
            </a:pPr>
            <a:r>
              <a:rPr lang="en-US" dirty="0"/>
              <a:t>Modules can run separately with each other</a:t>
            </a:r>
          </a:p>
          <a:p>
            <a:pPr lvl="2" indent="-342900">
              <a:spcBef>
                <a:spcPts val="0"/>
              </a:spcBef>
            </a:pPr>
            <a:r>
              <a:rPr lang="en-US" dirty="0"/>
              <a:t>All the modules run in parallel:</a:t>
            </a:r>
          </a:p>
          <a:p>
            <a:pPr lvl="3" indent="-342900">
              <a:spcBef>
                <a:spcPts val="0"/>
              </a:spcBef>
            </a:pPr>
            <a:r>
              <a:rPr lang="en-US" dirty="0"/>
              <a:t>Overall running time reduces compare to previous system </a:t>
            </a:r>
          </a:p>
          <a:p>
            <a:pPr lvl="3" indent="-342900">
              <a:spcBef>
                <a:spcPts val="0"/>
              </a:spcBef>
            </a:pPr>
            <a:r>
              <a:rPr lang="en-US" dirty="0"/>
              <a:t>Can run without crashing when 1 module gets error or disconnects from the system</a:t>
            </a:r>
          </a:p>
          <a:p>
            <a:pPr lvl="3" indent="-342900">
              <a:spcBef>
                <a:spcPts val="0"/>
              </a:spcBef>
            </a:pPr>
            <a:r>
              <a:rPr lang="en-US" dirty="0"/>
              <a:t>Easier when checking problems</a:t>
            </a:r>
          </a:p>
          <a:p>
            <a:pPr lvl="1" indent="-342900">
              <a:spcBef>
                <a:spcPts val="0"/>
              </a:spcBef>
              <a:buFont typeface="Noto Sans Symbols"/>
              <a:buChar char="■"/>
            </a:pPr>
            <a:r>
              <a:rPr lang="en-US" dirty="0"/>
              <a:t>The previous system:</a:t>
            </a:r>
          </a:p>
          <a:p>
            <a:pPr lvl="2" indent="-342900">
              <a:spcBef>
                <a:spcPts val="0"/>
              </a:spcBef>
            </a:pPr>
            <a:r>
              <a:rPr lang="en-US" dirty="0"/>
              <a:t>Didn’t run in modules</a:t>
            </a:r>
          </a:p>
          <a:p>
            <a:pPr lvl="2" indent="-342900">
              <a:spcBef>
                <a:spcPts val="0"/>
              </a:spcBef>
            </a:pPr>
            <a:r>
              <a:rPr lang="en-US" dirty="0"/>
              <a:t>Run in sequence: </a:t>
            </a:r>
          </a:p>
          <a:p>
            <a:pPr lvl="3" indent="-342900">
              <a:spcBef>
                <a:spcPts val="0"/>
              </a:spcBef>
            </a:pPr>
            <a:r>
              <a:rPr lang="en-US" dirty="0"/>
              <a:t>Overall running time is long </a:t>
            </a:r>
          </a:p>
          <a:p>
            <a:pPr lvl="3" indent="-342900">
              <a:spcBef>
                <a:spcPts val="0"/>
              </a:spcBef>
            </a:pPr>
            <a:r>
              <a:rPr lang="en-US" dirty="0"/>
              <a:t>Cannot continue running when 1 component gets error</a:t>
            </a:r>
          </a:p>
          <a:p>
            <a:pPr lvl="3" indent="-342900">
              <a:spcBef>
                <a:spcPts val="0"/>
              </a:spcBef>
            </a:pPr>
            <a:endParaRPr lang="en-US" dirty="0"/>
          </a:p>
          <a:p>
            <a:pPr lvl="0" indent="-342900">
              <a:buNone/>
            </a:pPr>
            <a:endParaRPr lang="en-US" dirty="0"/>
          </a:p>
          <a:p>
            <a:pPr lvl="1" indent="-285750">
              <a:buNone/>
            </a:pPr>
            <a:endParaRPr lang="en-US" dirty="0"/>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20</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525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 of the system</a:t>
            </a:r>
            <a:r>
              <a:rPr lang="en-US" dirty="0"/>
              <a:t>:</a:t>
            </a:r>
          </a:p>
          <a:p>
            <a:pPr lvl="1">
              <a:spcBef>
                <a:spcPts val="0"/>
              </a:spcBef>
            </a:pPr>
            <a:r>
              <a:rPr lang="en-US" dirty="0"/>
              <a:t>The test was done 48 times:</a:t>
            </a:r>
          </a:p>
          <a:p>
            <a:pPr lvl="2">
              <a:spcBef>
                <a:spcPts val="0"/>
              </a:spcBef>
            </a:pPr>
            <a:r>
              <a:rPr lang="en-US" dirty="0"/>
              <a:t>The testers’ height are 180 cm and 175 cm</a:t>
            </a:r>
          </a:p>
          <a:p>
            <a:pPr marR="0" lvl="1" algn="l" rtl="0">
              <a:spcBef>
                <a:spcPts val="0"/>
              </a:spcBef>
              <a:spcAft>
                <a:spcPts val="0"/>
              </a:spcAft>
              <a:buSzPct val="100000"/>
            </a:pPr>
            <a:r>
              <a:rPr lang="en-US" dirty="0"/>
              <a:t>Result of Height module:</a:t>
            </a:r>
          </a:p>
          <a:p>
            <a:pPr lvl="2">
              <a:spcBef>
                <a:spcPts val="0"/>
              </a:spcBef>
            </a:pPr>
            <a:r>
              <a:rPr lang="en-US" dirty="0"/>
              <a:t>Tested on </a:t>
            </a:r>
          </a:p>
          <a:p>
            <a:pPr lvl="2">
              <a:spcBef>
                <a:spcPts val="0"/>
              </a:spcBef>
            </a:pPr>
            <a:r>
              <a:rPr lang="en-US" dirty="0"/>
              <a:t>The error of the system compare to real value is ±0.6% </a:t>
            </a:r>
          </a:p>
          <a:p>
            <a:pPr lvl="2">
              <a:spcBef>
                <a:spcPts val="0"/>
              </a:spcBef>
            </a:pPr>
            <a:r>
              <a:rPr lang="en-US" dirty="0"/>
              <a:t>The accuracy is high enough for using in reality </a:t>
            </a:r>
          </a:p>
          <a:p>
            <a:pPr lvl="2">
              <a:spcBef>
                <a:spcPts val="0"/>
              </a:spcBef>
            </a:pPr>
            <a:r>
              <a:rPr lang="en-US" dirty="0"/>
              <a:t>The previous system did not have this module</a:t>
            </a:r>
          </a:p>
          <a:p>
            <a:pPr lvl="1">
              <a:spcBef>
                <a:spcPts val="0"/>
              </a:spcBef>
            </a:pPr>
            <a:r>
              <a:rPr lang="en-US" dirty="0"/>
              <a:t>The test was done 48 times and compared to scaler results:</a:t>
            </a:r>
          </a:p>
          <a:p>
            <a:pPr lvl="2">
              <a:spcBef>
                <a:spcPts val="0"/>
              </a:spcBef>
            </a:pPr>
            <a:r>
              <a:rPr lang="en-US" dirty="0"/>
              <a:t>The tester’s weight is 70kgs</a:t>
            </a:r>
          </a:p>
          <a:p>
            <a:pPr lvl="1">
              <a:spcBef>
                <a:spcPts val="0"/>
              </a:spcBef>
            </a:pPr>
            <a:r>
              <a:rPr lang="en-US" dirty="0"/>
              <a:t>Result of Weight module:</a:t>
            </a:r>
          </a:p>
          <a:p>
            <a:pPr lvl="2">
              <a:spcBef>
                <a:spcPts val="0"/>
              </a:spcBef>
            </a:pPr>
            <a:r>
              <a:rPr lang="en-US" dirty="0"/>
              <a:t>The error of the system compare to real value is ±2.9% </a:t>
            </a:r>
          </a:p>
          <a:p>
            <a:pPr lvl="2">
              <a:spcBef>
                <a:spcPts val="0"/>
              </a:spcBef>
            </a:pPr>
            <a:r>
              <a:rPr lang="en-US" dirty="0"/>
              <a:t>The accuracy is still in expected range (± 5%)</a:t>
            </a:r>
          </a:p>
          <a:p>
            <a:pPr lvl="2">
              <a:spcBef>
                <a:spcPts val="0"/>
              </a:spcBef>
            </a:pPr>
            <a:r>
              <a:rPr lang="en-US" dirty="0"/>
              <a:t>The previous system did not have this module</a:t>
            </a:r>
          </a:p>
          <a:p>
            <a:pPr lvl="2">
              <a:spcBef>
                <a:spcPts val="0"/>
              </a:spcBef>
            </a:pPr>
            <a:endParaRPr lang="en-US" dirty="0"/>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21</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324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 of the system</a:t>
            </a:r>
            <a:r>
              <a:rPr lang="en-US" dirty="0"/>
              <a:t>:</a:t>
            </a:r>
          </a:p>
          <a:p>
            <a:pPr lvl="1">
              <a:spcBef>
                <a:spcPts val="0"/>
              </a:spcBef>
            </a:pPr>
            <a:r>
              <a:rPr lang="en-US" dirty="0"/>
              <a:t>The test was done 48 times and compared to Omron device</a:t>
            </a:r>
          </a:p>
          <a:p>
            <a:pPr marR="0" lvl="1" algn="l" rtl="0">
              <a:spcBef>
                <a:spcPts val="0"/>
              </a:spcBef>
              <a:spcAft>
                <a:spcPts val="0"/>
              </a:spcAft>
              <a:buSzPct val="100000"/>
            </a:pPr>
            <a:r>
              <a:rPr lang="en-US" dirty="0"/>
              <a:t>Result of Spo2 module:</a:t>
            </a:r>
          </a:p>
          <a:p>
            <a:pPr lvl="2">
              <a:spcBef>
                <a:spcPts val="0"/>
              </a:spcBef>
            </a:pPr>
            <a:r>
              <a:rPr lang="en-US" dirty="0"/>
              <a:t>The error of the current system compare to real value ranges from 0% to 4.08% </a:t>
            </a:r>
          </a:p>
          <a:p>
            <a:pPr lvl="2">
              <a:spcBef>
                <a:spcPts val="0"/>
              </a:spcBef>
            </a:pPr>
            <a:r>
              <a:rPr lang="en-US" dirty="0"/>
              <a:t>The error of the previous system compare to real value ranges from 0% to 12.2%</a:t>
            </a:r>
          </a:p>
          <a:p>
            <a:pPr marL="609600" lvl="1" indent="0">
              <a:spcBef>
                <a:spcPts val="0"/>
              </a:spcBef>
              <a:buNone/>
            </a:pPr>
            <a:r>
              <a:rPr lang="en-US" dirty="0"/>
              <a:t>→ current system has higher accuracy than the previous system</a:t>
            </a:r>
          </a:p>
          <a:p>
            <a:pPr lvl="1">
              <a:spcBef>
                <a:spcPts val="0"/>
              </a:spcBef>
            </a:pPr>
            <a:r>
              <a:rPr lang="en-US" dirty="0"/>
              <a:t>Result of Heart rate module:</a:t>
            </a:r>
          </a:p>
          <a:p>
            <a:pPr lvl="2">
              <a:spcBef>
                <a:spcPts val="0"/>
              </a:spcBef>
            </a:pPr>
            <a:r>
              <a:rPr lang="en-US" dirty="0"/>
              <a:t>The error of the current system compare to real value ranges from -6% to 8.2% </a:t>
            </a:r>
          </a:p>
          <a:p>
            <a:pPr lvl="2">
              <a:spcBef>
                <a:spcPts val="0"/>
              </a:spcBef>
            </a:pPr>
            <a:r>
              <a:rPr lang="en-US" dirty="0"/>
              <a:t>The error of the previous system compare to real value ranges from 0% to 8.7%</a:t>
            </a:r>
          </a:p>
          <a:p>
            <a:pPr marL="609600" lvl="1" indent="0">
              <a:spcBef>
                <a:spcPts val="0"/>
              </a:spcBef>
              <a:buNone/>
            </a:pPr>
            <a:r>
              <a:rPr lang="en-US" dirty="0"/>
              <a:t>→ current system has lower accuracy than the previous system due to different in devices. </a:t>
            </a:r>
          </a:p>
          <a:p>
            <a:pPr marL="1041400" lvl="2" indent="0">
              <a:spcBef>
                <a:spcPts val="0"/>
              </a:spcBef>
              <a:buNone/>
            </a:pPr>
            <a:endParaRPr lang="en-US" dirty="0"/>
          </a:p>
          <a:p>
            <a:pPr lvl="2">
              <a:spcBef>
                <a:spcPts val="0"/>
              </a:spcBef>
            </a:pPr>
            <a:endParaRPr lang="en-US" dirty="0"/>
          </a:p>
          <a:p>
            <a:pPr lvl="2">
              <a:spcBef>
                <a:spcPts val="0"/>
              </a:spcBef>
            </a:pPr>
            <a:endParaRPr lang="en-US" dirty="0"/>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22</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492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 of the system</a:t>
            </a:r>
            <a:r>
              <a:rPr lang="en-US" dirty="0"/>
              <a:t>:</a:t>
            </a:r>
          </a:p>
          <a:p>
            <a:pPr lvl="1">
              <a:spcBef>
                <a:spcPts val="0"/>
              </a:spcBef>
            </a:pPr>
            <a:r>
              <a:rPr lang="en-US" dirty="0"/>
              <a:t>The test was done with conditions:</a:t>
            </a:r>
          </a:p>
          <a:p>
            <a:pPr lvl="2">
              <a:spcBef>
                <a:spcPts val="0"/>
              </a:spcBef>
            </a:pPr>
            <a:r>
              <a:rPr lang="en-US" dirty="0"/>
              <a:t>The testers’ forehead is 1.5cm away from the sensor</a:t>
            </a:r>
          </a:p>
          <a:p>
            <a:pPr lvl="2">
              <a:spcBef>
                <a:spcPts val="0"/>
              </a:spcBef>
            </a:pPr>
            <a:r>
              <a:rPr lang="en-US" dirty="0"/>
              <a:t>Tested on 2 devices: thermometer and sensor</a:t>
            </a:r>
          </a:p>
          <a:p>
            <a:pPr lvl="2">
              <a:spcBef>
                <a:spcPts val="0"/>
              </a:spcBef>
            </a:pPr>
            <a:r>
              <a:rPr lang="en-US" dirty="0"/>
              <a:t>Tested on different environments</a:t>
            </a:r>
          </a:p>
          <a:p>
            <a:pPr lvl="2">
              <a:spcBef>
                <a:spcPts val="0"/>
              </a:spcBef>
            </a:pPr>
            <a:r>
              <a:rPr lang="en-US" dirty="0"/>
              <a:t>Tested 48 times</a:t>
            </a:r>
          </a:p>
          <a:p>
            <a:pPr marR="0" lvl="1" algn="l" rtl="0">
              <a:spcBef>
                <a:spcPts val="0"/>
              </a:spcBef>
              <a:spcAft>
                <a:spcPts val="0"/>
              </a:spcAft>
              <a:buSzPct val="100000"/>
            </a:pPr>
            <a:r>
              <a:rPr lang="en-US" dirty="0"/>
              <a:t>Result of Temperature module:</a:t>
            </a:r>
          </a:p>
          <a:p>
            <a:pPr lvl="2">
              <a:spcBef>
                <a:spcPts val="0"/>
              </a:spcBef>
            </a:pPr>
            <a:r>
              <a:rPr lang="en-US" dirty="0"/>
              <a:t>The error of the current system compare to real value ranges from 0.3% to 1.2% </a:t>
            </a:r>
          </a:p>
          <a:p>
            <a:pPr lvl="2">
              <a:spcBef>
                <a:spcPts val="0"/>
              </a:spcBef>
            </a:pPr>
            <a:r>
              <a:rPr lang="en-US" dirty="0"/>
              <a:t>The error of the previous system compare to real value ranges from 4.2% to 5.6%</a:t>
            </a:r>
          </a:p>
          <a:p>
            <a:pPr marL="609600" lvl="1" indent="0">
              <a:spcBef>
                <a:spcPts val="0"/>
              </a:spcBef>
              <a:buNone/>
            </a:pPr>
            <a:r>
              <a:rPr lang="en-US" dirty="0"/>
              <a:t>→ current system has error percentage near the expected range (± 5%) than previous system</a:t>
            </a:r>
          </a:p>
          <a:p>
            <a:pPr marL="1041400" lvl="2" indent="0">
              <a:spcBef>
                <a:spcPts val="0"/>
              </a:spcBef>
              <a:buNone/>
            </a:pPr>
            <a:endParaRPr lang="en-US" dirty="0"/>
          </a:p>
          <a:p>
            <a:pPr lvl="2">
              <a:spcBef>
                <a:spcPts val="0"/>
              </a:spcBef>
            </a:pPr>
            <a:endParaRPr lang="en-US" dirty="0"/>
          </a:p>
          <a:p>
            <a:pPr lvl="2">
              <a:spcBef>
                <a:spcPts val="0"/>
              </a:spcBef>
            </a:pPr>
            <a:endParaRPr lang="en-US" dirty="0"/>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23</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23043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9CE1-FD57-401C-ADF4-E17575FB2F5F}"/>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a16="http://schemas.microsoft.com/office/drawing/2014/main" id="{10791288-518E-40C8-8678-484AD362F1C3}"/>
              </a:ext>
            </a:extLst>
          </p:cNvPr>
          <p:cNvSpPr>
            <a:spLocks noGrp="1"/>
          </p:cNvSpPr>
          <p:nvPr>
            <p:ph type="body" idx="1"/>
          </p:nvPr>
        </p:nvSpPr>
        <p:spPr/>
        <p:txBody>
          <a:bodyPr/>
          <a:lstStyle/>
          <a:p>
            <a:r>
              <a:rPr lang="en-US" dirty="0"/>
              <a:t>Result of training heart disease probability prediction:</a:t>
            </a:r>
          </a:p>
          <a:p>
            <a:pPr lvl="1"/>
            <a:r>
              <a:rPr lang="en-US" dirty="0"/>
              <a:t>Accuracy of after training bases on training data: 92%</a:t>
            </a:r>
          </a:p>
          <a:p>
            <a:pPr lvl="1"/>
            <a:r>
              <a:rPr lang="en-US" dirty="0"/>
              <a:t>The accuracy is higher than the previous system (KNN algorithm 75.4%) </a:t>
            </a:r>
          </a:p>
          <a:p>
            <a:pPr lvl="1"/>
            <a:r>
              <a:rPr lang="en-US" dirty="0"/>
              <a:t>Cannot test on real patients</a:t>
            </a:r>
          </a:p>
          <a:p>
            <a:pPr lvl="1"/>
            <a:r>
              <a:rPr lang="en-US" dirty="0"/>
              <a:t>Some information user has to fill before predicting</a:t>
            </a:r>
          </a:p>
          <a:p>
            <a:pPr marL="177800" indent="0">
              <a:buNone/>
            </a:pPr>
            <a:endParaRPr lang="en-US" dirty="0"/>
          </a:p>
        </p:txBody>
      </p:sp>
      <p:sp>
        <p:nvSpPr>
          <p:cNvPr id="4" name="Slide Number Placeholder 3">
            <a:extLst>
              <a:ext uri="{FF2B5EF4-FFF2-40B4-BE49-F238E27FC236}">
                <a16:creationId xmlns:a16="http://schemas.microsoft.com/office/drawing/2014/main" id="{37EB57D1-63CE-4F77-A7DC-B9BD191A4DE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24</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2115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9CE1-FD57-401C-ADF4-E17575FB2F5F}"/>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a16="http://schemas.microsoft.com/office/drawing/2014/main" id="{10791288-518E-40C8-8678-484AD362F1C3}"/>
              </a:ext>
            </a:extLst>
          </p:cNvPr>
          <p:cNvSpPr>
            <a:spLocks noGrp="1"/>
          </p:cNvSpPr>
          <p:nvPr>
            <p:ph type="body" idx="1"/>
          </p:nvPr>
        </p:nvSpPr>
        <p:spPr/>
        <p:txBody>
          <a:bodyPr/>
          <a:lstStyle/>
          <a:p>
            <a:r>
              <a:rPr lang="en-US" dirty="0"/>
              <a:t>Result of testing user’s activities prediction:</a:t>
            </a:r>
          </a:p>
          <a:p>
            <a:pPr lvl="1"/>
            <a:r>
              <a:rPr lang="en-US" dirty="0"/>
              <a:t>Tested each activities for 2 hours</a:t>
            </a:r>
          </a:p>
          <a:p>
            <a:pPr lvl="1"/>
            <a:r>
              <a:rPr lang="en-US" dirty="0"/>
              <a:t>The error mostly occur at predicting between jogging and walking</a:t>
            </a:r>
          </a:p>
          <a:p>
            <a:pPr lvl="1"/>
            <a:r>
              <a:rPr lang="en-US" dirty="0"/>
              <a:t>The accuracy after testing: 95%</a:t>
            </a:r>
          </a:p>
          <a:p>
            <a:pPr lvl="1"/>
            <a:r>
              <a:rPr lang="en-US" dirty="0"/>
              <a:t>The accuracy of the real environment is higher than the accuracy of testing on dataset (91%) [2]</a:t>
            </a:r>
          </a:p>
          <a:p>
            <a:pPr marL="177800" indent="0">
              <a:buNone/>
            </a:pPr>
            <a:endParaRPr lang="en-US" dirty="0"/>
          </a:p>
        </p:txBody>
      </p:sp>
      <p:sp>
        <p:nvSpPr>
          <p:cNvPr id="4" name="Slide Number Placeholder 3">
            <a:extLst>
              <a:ext uri="{FF2B5EF4-FFF2-40B4-BE49-F238E27FC236}">
                <a16:creationId xmlns:a16="http://schemas.microsoft.com/office/drawing/2014/main" id="{37EB57D1-63CE-4F77-A7DC-B9BD191A4DE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25</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6732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Server</a:t>
            </a:r>
          </a:p>
        </p:txBody>
      </p:sp>
      <p:sp>
        <p:nvSpPr>
          <p:cNvPr id="3" name="Text Placeholder 2"/>
          <p:cNvSpPr>
            <a:spLocks noGrp="1"/>
          </p:cNvSpPr>
          <p:nvPr>
            <p:ph type="body" idx="1"/>
          </p:nvPr>
        </p:nvSpPr>
        <p:spPr/>
        <p:txBody>
          <a:bodyPr/>
          <a:lstStyle/>
          <a:p>
            <a:r>
              <a:rPr lang="en-US" dirty="0"/>
              <a:t>Server:</a:t>
            </a:r>
          </a:p>
          <a:p>
            <a:pPr lvl="1"/>
            <a:r>
              <a:rPr lang="en-US" dirty="0"/>
              <a:t>A</a:t>
            </a:r>
            <a:r>
              <a:rPr lang="en-US" dirty="0">
                <a:latin typeface="Times New Roman" pitchFamily="18" charset="0"/>
                <a:cs typeface="Times New Roman" pitchFamily="18" charset="0"/>
              </a:rPr>
              <a:t>mazon Elastic Compute Cloud (Amazon EC2)</a:t>
            </a:r>
          </a:p>
          <a:p>
            <a:pPr lvl="1"/>
            <a:r>
              <a:rPr lang="en-US" dirty="0" err="1"/>
              <a:t>Nodejs</a:t>
            </a:r>
            <a:endParaRPr lang="en-US" dirty="0"/>
          </a:p>
          <a:p>
            <a:pPr lvl="1"/>
            <a:r>
              <a:rPr lang="en-US" dirty="0"/>
              <a:t>Database: MySQL</a:t>
            </a:r>
          </a:p>
          <a:p>
            <a:pPr lvl="1"/>
            <a:r>
              <a:rPr lang="en-US" dirty="0"/>
              <a:t>Using HTTP Methods for </a:t>
            </a:r>
            <a:r>
              <a:rPr lang="en-US" dirty="0" err="1"/>
              <a:t>RESTful</a:t>
            </a:r>
            <a:r>
              <a:rPr lang="en-US" dirty="0"/>
              <a:t> Services</a:t>
            </a:r>
          </a:p>
          <a:p>
            <a:pPr lvl="1"/>
            <a:endParaRPr lang="en-US" dirty="0"/>
          </a:p>
          <a:p>
            <a:r>
              <a:rPr lang="en-US" dirty="0"/>
              <a:t>Application:</a:t>
            </a:r>
          </a:p>
          <a:p>
            <a:pPr lvl="1"/>
            <a:r>
              <a:rPr lang="en-US" dirty="0"/>
              <a:t>Android Studio</a:t>
            </a:r>
          </a:p>
          <a:p>
            <a:pPr lvl="1"/>
            <a:r>
              <a:rPr lang="en-US" dirty="0"/>
              <a:t>Android 6.0 or higher</a:t>
            </a:r>
          </a:p>
          <a:p>
            <a:pPr lvl="1"/>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26</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34964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Login Screen</a:t>
            </a:r>
          </a:p>
        </p:txBody>
      </p:sp>
      <p:sp>
        <p:nvSpPr>
          <p:cNvPr id="6" name="TextBox 5"/>
          <p:cNvSpPr txBox="1"/>
          <p:nvPr/>
        </p:nvSpPr>
        <p:spPr>
          <a:xfrm>
            <a:off x="609600" y="2188822"/>
            <a:ext cx="1219200" cy="830997"/>
          </a:xfrm>
          <a:prstGeom prst="rect">
            <a:avLst/>
          </a:prstGeom>
          <a:noFill/>
          <a:ln>
            <a:solidFill>
              <a:schemeClr val="accent1"/>
            </a:solidFill>
          </a:ln>
        </p:spPr>
        <p:txBody>
          <a:bodyPr wrap="square" rtlCol="0">
            <a:spAutoFit/>
          </a:bodyPr>
          <a:lstStyle/>
          <a:p>
            <a:pPr algn="ctr"/>
            <a:r>
              <a:rPr lang="en-US" sz="1600" dirty="0"/>
              <a:t>Input Email or Username </a:t>
            </a:r>
          </a:p>
        </p:txBody>
      </p:sp>
      <p:sp>
        <p:nvSpPr>
          <p:cNvPr id="35" name="TextBox 34"/>
          <p:cNvSpPr txBox="1"/>
          <p:nvPr/>
        </p:nvSpPr>
        <p:spPr>
          <a:xfrm>
            <a:off x="6477000" y="3849231"/>
            <a:ext cx="1502664" cy="338554"/>
          </a:xfrm>
          <a:prstGeom prst="rect">
            <a:avLst/>
          </a:prstGeom>
          <a:noFill/>
          <a:ln>
            <a:solidFill>
              <a:schemeClr val="accent1"/>
            </a:solidFill>
          </a:ln>
        </p:spPr>
        <p:txBody>
          <a:bodyPr wrap="square" rtlCol="0">
            <a:spAutoFit/>
          </a:bodyPr>
          <a:lstStyle/>
          <a:p>
            <a:pPr algn="ctr"/>
            <a:r>
              <a:rPr lang="en-US" sz="1600" dirty="0"/>
              <a:t>Login Button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26966"/>
            <a:ext cx="3124200" cy="556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6" idx="3"/>
          </p:cNvCxnSpPr>
          <p:nvPr/>
        </p:nvCxnSpPr>
        <p:spPr>
          <a:xfrm>
            <a:off x="1828800" y="2604321"/>
            <a:ext cx="1066800" cy="138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5" idx="1"/>
          </p:cNvCxnSpPr>
          <p:nvPr/>
        </p:nvCxnSpPr>
        <p:spPr>
          <a:xfrm flipH="1">
            <a:off x="5638800" y="4018508"/>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77000" y="3107323"/>
            <a:ext cx="1502664" cy="338554"/>
          </a:xfrm>
          <a:prstGeom prst="rect">
            <a:avLst/>
          </a:prstGeom>
          <a:noFill/>
          <a:ln>
            <a:solidFill>
              <a:schemeClr val="accent1"/>
            </a:solidFill>
          </a:ln>
        </p:spPr>
        <p:txBody>
          <a:bodyPr wrap="square" rtlCol="0">
            <a:spAutoFit/>
          </a:bodyPr>
          <a:lstStyle/>
          <a:p>
            <a:pPr algn="ctr"/>
            <a:r>
              <a:rPr lang="en-US" sz="1600" dirty="0"/>
              <a:t>Password</a:t>
            </a:r>
          </a:p>
        </p:txBody>
      </p:sp>
      <p:cxnSp>
        <p:nvCxnSpPr>
          <p:cNvPr id="31" name="Straight Arrow Connector 30"/>
          <p:cNvCxnSpPr/>
          <p:nvPr/>
        </p:nvCxnSpPr>
        <p:spPr>
          <a:xfrm flipH="1">
            <a:off x="5638800" y="3276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4" idx="3"/>
          </p:cNvCxnSpPr>
          <p:nvPr/>
        </p:nvCxnSpPr>
        <p:spPr>
          <a:xfrm>
            <a:off x="1828800" y="4332165"/>
            <a:ext cx="1524000" cy="620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600" y="3832354"/>
            <a:ext cx="1219200" cy="584775"/>
          </a:xfrm>
          <a:prstGeom prst="rect">
            <a:avLst/>
          </a:prstGeom>
          <a:noFill/>
          <a:ln>
            <a:solidFill>
              <a:schemeClr val="accent1"/>
            </a:solidFill>
          </a:ln>
        </p:spPr>
        <p:txBody>
          <a:bodyPr wrap="square" rtlCol="0">
            <a:spAutoFit/>
          </a:bodyPr>
          <a:lstStyle/>
          <a:p>
            <a:pPr algn="ctr"/>
            <a:r>
              <a:rPr lang="en-US" sz="1600" dirty="0"/>
              <a:t>Next to Sign Up Menu</a:t>
            </a:r>
          </a:p>
        </p:txBody>
      </p:sp>
    </p:spTree>
    <p:extLst>
      <p:ext uri="{BB962C8B-B14F-4D97-AF65-F5344CB8AC3E}">
        <p14:creationId xmlns:p14="http://schemas.microsoft.com/office/powerpoint/2010/main" val="3846953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up Screen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295400"/>
            <a:ext cx="2971800" cy="5285462"/>
          </a:xfrm>
        </p:spPr>
      </p:pic>
      <p:sp>
        <p:nvSpPr>
          <p:cNvPr id="5" name="TextBox 4"/>
          <p:cNvSpPr txBox="1"/>
          <p:nvPr/>
        </p:nvSpPr>
        <p:spPr>
          <a:xfrm>
            <a:off x="609600" y="2188822"/>
            <a:ext cx="1219200" cy="338554"/>
          </a:xfrm>
          <a:prstGeom prst="rect">
            <a:avLst/>
          </a:prstGeom>
          <a:noFill/>
          <a:ln>
            <a:solidFill>
              <a:schemeClr val="accent1"/>
            </a:solidFill>
          </a:ln>
        </p:spPr>
        <p:txBody>
          <a:bodyPr wrap="square" rtlCol="0">
            <a:spAutoFit/>
          </a:bodyPr>
          <a:lstStyle/>
          <a:p>
            <a:pPr algn="ctr"/>
            <a:r>
              <a:rPr lang="en-US" sz="1600" dirty="0"/>
              <a:t>User Name</a:t>
            </a:r>
          </a:p>
        </p:txBody>
      </p:sp>
      <p:sp>
        <p:nvSpPr>
          <p:cNvPr id="6" name="TextBox 5"/>
          <p:cNvSpPr txBox="1"/>
          <p:nvPr/>
        </p:nvSpPr>
        <p:spPr>
          <a:xfrm>
            <a:off x="609600" y="2895600"/>
            <a:ext cx="1219200" cy="338554"/>
          </a:xfrm>
          <a:prstGeom prst="rect">
            <a:avLst/>
          </a:prstGeom>
          <a:noFill/>
          <a:ln>
            <a:solidFill>
              <a:schemeClr val="accent1"/>
            </a:solidFill>
          </a:ln>
        </p:spPr>
        <p:txBody>
          <a:bodyPr wrap="square" rtlCol="0">
            <a:spAutoFit/>
          </a:bodyPr>
          <a:lstStyle/>
          <a:p>
            <a:pPr algn="ctr"/>
            <a:r>
              <a:rPr lang="en-US" sz="1600" dirty="0"/>
              <a:t>Email</a:t>
            </a:r>
          </a:p>
        </p:txBody>
      </p:sp>
      <p:sp>
        <p:nvSpPr>
          <p:cNvPr id="7" name="TextBox 6"/>
          <p:cNvSpPr txBox="1"/>
          <p:nvPr/>
        </p:nvSpPr>
        <p:spPr>
          <a:xfrm>
            <a:off x="609600" y="3581400"/>
            <a:ext cx="1219200" cy="338554"/>
          </a:xfrm>
          <a:prstGeom prst="rect">
            <a:avLst/>
          </a:prstGeom>
          <a:noFill/>
          <a:ln>
            <a:solidFill>
              <a:schemeClr val="accent1"/>
            </a:solidFill>
          </a:ln>
        </p:spPr>
        <p:txBody>
          <a:bodyPr wrap="square" rtlCol="0">
            <a:spAutoFit/>
          </a:bodyPr>
          <a:lstStyle/>
          <a:p>
            <a:pPr algn="ctr"/>
            <a:r>
              <a:rPr lang="en-US" sz="1600" dirty="0"/>
              <a:t>Password</a:t>
            </a:r>
          </a:p>
        </p:txBody>
      </p:sp>
      <p:sp>
        <p:nvSpPr>
          <p:cNvPr id="8" name="TextBox 7"/>
          <p:cNvSpPr txBox="1"/>
          <p:nvPr/>
        </p:nvSpPr>
        <p:spPr>
          <a:xfrm>
            <a:off x="609600" y="4227802"/>
            <a:ext cx="1219200" cy="584775"/>
          </a:xfrm>
          <a:prstGeom prst="rect">
            <a:avLst/>
          </a:prstGeom>
          <a:noFill/>
          <a:ln>
            <a:solidFill>
              <a:schemeClr val="accent1"/>
            </a:solidFill>
          </a:ln>
        </p:spPr>
        <p:txBody>
          <a:bodyPr wrap="square" rtlCol="0">
            <a:spAutoFit/>
          </a:bodyPr>
          <a:lstStyle/>
          <a:p>
            <a:pPr algn="ctr"/>
            <a:r>
              <a:rPr lang="en-US" sz="1600" dirty="0"/>
              <a:t>Confirm Password</a:t>
            </a:r>
          </a:p>
        </p:txBody>
      </p:sp>
      <p:cxnSp>
        <p:nvCxnSpPr>
          <p:cNvPr id="10" name="Straight Arrow Connector 9"/>
          <p:cNvCxnSpPr>
            <a:stCxn id="5" idx="3"/>
          </p:cNvCxnSpPr>
          <p:nvPr/>
        </p:nvCxnSpPr>
        <p:spPr>
          <a:xfrm>
            <a:off x="1828800" y="2358099"/>
            <a:ext cx="1295400" cy="232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1828800" y="3064877"/>
            <a:ext cx="1295400" cy="84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p:cNvCxnSpPr>
          <p:nvPr/>
        </p:nvCxnSpPr>
        <p:spPr>
          <a:xfrm>
            <a:off x="1828800" y="3750677"/>
            <a:ext cx="1295400"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p:cNvCxnSpPr>
          <p:nvPr/>
        </p:nvCxnSpPr>
        <p:spPr>
          <a:xfrm flipV="1">
            <a:off x="1828800" y="4419600"/>
            <a:ext cx="1295400" cy="100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72200" y="3889248"/>
            <a:ext cx="1219200" cy="584775"/>
          </a:xfrm>
          <a:prstGeom prst="rect">
            <a:avLst/>
          </a:prstGeom>
          <a:noFill/>
          <a:ln>
            <a:solidFill>
              <a:schemeClr val="accent1"/>
            </a:solidFill>
          </a:ln>
        </p:spPr>
        <p:txBody>
          <a:bodyPr wrap="square" rtlCol="0">
            <a:spAutoFit/>
          </a:bodyPr>
          <a:lstStyle/>
          <a:p>
            <a:pPr algn="ctr"/>
            <a:r>
              <a:rPr lang="en-US" sz="1600" dirty="0"/>
              <a:t>Sign Up Button</a:t>
            </a:r>
          </a:p>
        </p:txBody>
      </p:sp>
      <p:sp>
        <p:nvSpPr>
          <p:cNvPr id="23" name="TextBox 22"/>
          <p:cNvSpPr txBox="1"/>
          <p:nvPr/>
        </p:nvSpPr>
        <p:spPr>
          <a:xfrm>
            <a:off x="6172200" y="5029200"/>
            <a:ext cx="1219200" cy="584775"/>
          </a:xfrm>
          <a:prstGeom prst="rect">
            <a:avLst/>
          </a:prstGeom>
          <a:noFill/>
          <a:ln>
            <a:solidFill>
              <a:schemeClr val="accent1"/>
            </a:solidFill>
          </a:ln>
        </p:spPr>
        <p:txBody>
          <a:bodyPr wrap="square" rtlCol="0">
            <a:spAutoFit/>
          </a:bodyPr>
          <a:lstStyle/>
          <a:p>
            <a:pPr algn="ctr"/>
            <a:r>
              <a:rPr lang="en-US" sz="1600" dirty="0"/>
              <a:t>Next to Sign In Menu</a:t>
            </a:r>
          </a:p>
        </p:txBody>
      </p:sp>
      <p:cxnSp>
        <p:nvCxnSpPr>
          <p:cNvPr id="24" name="Straight Arrow Connector 23"/>
          <p:cNvCxnSpPr>
            <a:stCxn id="22" idx="1"/>
          </p:cNvCxnSpPr>
          <p:nvPr/>
        </p:nvCxnSpPr>
        <p:spPr>
          <a:xfrm flipH="1">
            <a:off x="5562600" y="4181636"/>
            <a:ext cx="609600" cy="847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flipH="1">
            <a:off x="5257800" y="5321588"/>
            <a:ext cx="914400" cy="545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746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a:extLst>
              <a:ext uri="{FF2B5EF4-FFF2-40B4-BE49-F238E27FC236}">
                <a16:creationId xmlns:a16="http://schemas.microsoft.com/office/drawing/2014/main" id="{E9F832AD-7349-48DF-B41A-AE794B98B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850" y="1427620"/>
            <a:ext cx="2993138" cy="533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a:extLst>
              <a:ext uri="{FF2B5EF4-FFF2-40B4-BE49-F238E27FC236}">
                <a16:creationId xmlns:a16="http://schemas.microsoft.com/office/drawing/2014/main" id="{F509A388-3983-4A0C-A6B9-77F0B86BA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18" y="1386535"/>
            <a:ext cx="2983554" cy="533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381000" y="228601"/>
            <a:ext cx="7772400" cy="685800"/>
          </a:xfrm>
        </p:spPr>
        <p:txBody>
          <a:bodyPr/>
          <a:lstStyle/>
          <a:p>
            <a:r>
              <a:rPr lang="en-US" sz="2800" dirty="0"/>
              <a:t>Main Menu</a:t>
            </a:r>
          </a:p>
        </p:txBody>
      </p:sp>
      <p:sp>
        <p:nvSpPr>
          <p:cNvPr id="6" name="TextBox 5"/>
          <p:cNvSpPr txBox="1"/>
          <p:nvPr/>
        </p:nvSpPr>
        <p:spPr>
          <a:xfrm>
            <a:off x="3696955" y="2221931"/>
            <a:ext cx="1219200" cy="584775"/>
          </a:xfrm>
          <a:prstGeom prst="rect">
            <a:avLst/>
          </a:prstGeom>
          <a:noFill/>
          <a:ln>
            <a:solidFill>
              <a:schemeClr val="accent1"/>
            </a:solidFill>
          </a:ln>
        </p:spPr>
        <p:txBody>
          <a:bodyPr wrap="square" rtlCol="0">
            <a:normAutofit fontScale="92500"/>
          </a:bodyPr>
          <a:lstStyle/>
          <a:p>
            <a:pPr algn="ctr"/>
            <a:r>
              <a:rPr lang="en-US" sz="1600" dirty="0"/>
              <a:t>Get Health Data Button</a:t>
            </a:r>
          </a:p>
        </p:txBody>
      </p:sp>
      <p:cxnSp>
        <p:nvCxnSpPr>
          <p:cNvPr id="8" name="Straight Arrow Connector 7"/>
          <p:cNvCxnSpPr/>
          <p:nvPr/>
        </p:nvCxnSpPr>
        <p:spPr>
          <a:xfrm flipH="1">
            <a:off x="2514600" y="2230253"/>
            <a:ext cx="1295400" cy="1319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96955" y="3123919"/>
            <a:ext cx="1219200" cy="584775"/>
          </a:xfrm>
          <a:prstGeom prst="rect">
            <a:avLst/>
          </a:prstGeom>
          <a:noFill/>
          <a:ln>
            <a:solidFill>
              <a:schemeClr val="accent1"/>
            </a:solidFill>
          </a:ln>
        </p:spPr>
        <p:txBody>
          <a:bodyPr wrap="square" rtlCol="0">
            <a:noAutofit/>
          </a:bodyPr>
          <a:lstStyle/>
          <a:p>
            <a:pPr algn="ctr"/>
            <a:r>
              <a:rPr lang="en-US" sz="1600" dirty="0"/>
              <a:t>Health Data</a:t>
            </a:r>
          </a:p>
        </p:txBody>
      </p:sp>
      <p:cxnSp>
        <p:nvCxnSpPr>
          <p:cNvPr id="12" name="Straight Arrow Connector 11"/>
          <p:cNvCxnSpPr>
            <a:stCxn id="10" idx="1"/>
          </p:cNvCxnSpPr>
          <p:nvPr/>
        </p:nvCxnSpPr>
        <p:spPr>
          <a:xfrm flipH="1" flipV="1">
            <a:off x="1982455" y="2971520"/>
            <a:ext cx="1714500" cy="444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1"/>
          </p:cNvCxnSpPr>
          <p:nvPr/>
        </p:nvCxnSpPr>
        <p:spPr>
          <a:xfrm flipH="1">
            <a:off x="1982455" y="3416307"/>
            <a:ext cx="1714500" cy="46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p:cNvCxnSpPr>
          <p:nvPr/>
        </p:nvCxnSpPr>
        <p:spPr>
          <a:xfrm flipH="1">
            <a:off x="2020555" y="3416307"/>
            <a:ext cx="1676400" cy="635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p:cNvCxnSpPr>
          <p:nvPr/>
        </p:nvCxnSpPr>
        <p:spPr>
          <a:xfrm flipH="1">
            <a:off x="1982455" y="3416307"/>
            <a:ext cx="1714500" cy="1155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flipH="1">
            <a:off x="2096755" y="3416307"/>
            <a:ext cx="1600200" cy="1688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1"/>
          </p:cNvCxnSpPr>
          <p:nvPr/>
        </p:nvCxnSpPr>
        <p:spPr>
          <a:xfrm flipH="1">
            <a:off x="1982455" y="3416307"/>
            <a:ext cx="1714500" cy="2222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1"/>
          </p:cNvCxnSpPr>
          <p:nvPr/>
        </p:nvCxnSpPr>
        <p:spPr>
          <a:xfrm flipH="1">
            <a:off x="2249155" y="3416307"/>
            <a:ext cx="1447800" cy="2755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p:cNvCxnSpPr>
          <p:nvPr/>
        </p:nvCxnSpPr>
        <p:spPr>
          <a:xfrm>
            <a:off x="4916155" y="3416307"/>
            <a:ext cx="1219200" cy="1436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578083" y="3881065"/>
            <a:ext cx="1502664" cy="830997"/>
          </a:xfrm>
          <a:prstGeom prst="rect">
            <a:avLst/>
          </a:prstGeom>
          <a:noFill/>
          <a:ln>
            <a:solidFill>
              <a:schemeClr val="accent1"/>
            </a:solidFill>
          </a:ln>
        </p:spPr>
        <p:txBody>
          <a:bodyPr wrap="square" rtlCol="0">
            <a:spAutoFit/>
          </a:bodyPr>
          <a:lstStyle/>
          <a:p>
            <a:pPr algn="ctr"/>
            <a:r>
              <a:rPr lang="en-US" sz="1600" dirty="0"/>
              <a:t>Heart Prediction</a:t>
            </a:r>
          </a:p>
          <a:p>
            <a:pPr algn="ctr"/>
            <a:r>
              <a:rPr lang="en-US" sz="1600" dirty="0"/>
              <a:t>Button</a:t>
            </a:r>
          </a:p>
        </p:txBody>
      </p:sp>
      <p:cxnSp>
        <p:nvCxnSpPr>
          <p:cNvPr id="36" name="Straight Arrow Connector 35"/>
          <p:cNvCxnSpPr>
            <a:stCxn id="35" idx="3"/>
          </p:cNvCxnSpPr>
          <p:nvPr/>
        </p:nvCxnSpPr>
        <p:spPr>
          <a:xfrm>
            <a:off x="5080747" y="4296564"/>
            <a:ext cx="1359408" cy="1113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687811" y="4896139"/>
            <a:ext cx="1219200" cy="584775"/>
          </a:xfrm>
          <a:prstGeom prst="rect">
            <a:avLst/>
          </a:prstGeom>
          <a:noFill/>
          <a:ln>
            <a:solidFill>
              <a:schemeClr val="accent1"/>
            </a:solidFill>
          </a:ln>
        </p:spPr>
        <p:txBody>
          <a:bodyPr wrap="square" rtlCol="0">
            <a:spAutoFit/>
          </a:bodyPr>
          <a:lstStyle/>
          <a:p>
            <a:pPr algn="ctr"/>
            <a:r>
              <a:rPr lang="en-US" sz="1600" dirty="0"/>
              <a:t>Connect Bluetooth</a:t>
            </a:r>
          </a:p>
        </p:txBody>
      </p:sp>
      <p:sp>
        <p:nvSpPr>
          <p:cNvPr id="41" name="TextBox 40"/>
          <p:cNvSpPr txBox="1"/>
          <p:nvPr/>
        </p:nvSpPr>
        <p:spPr>
          <a:xfrm>
            <a:off x="3696955" y="5694342"/>
            <a:ext cx="1219200" cy="338554"/>
          </a:xfrm>
          <a:prstGeom prst="rect">
            <a:avLst/>
          </a:prstGeom>
          <a:noFill/>
          <a:ln>
            <a:solidFill>
              <a:schemeClr val="accent1"/>
            </a:solidFill>
          </a:ln>
        </p:spPr>
        <p:txBody>
          <a:bodyPr wrap="square" rtlCol="0">
            <a:spAutoFit/>
          </a:bodyPr>
          <a:lstStyle/>
          <a:p>
            <a:pPr algn="ctr"/>
            <a:r>
              <a:rPr lang="en-US" sz="1600" dirty="0"/>
              <a:t>Activity</a:t>
            </a:r>
          </a:p>
        </p:txBody>
      </p:sp>
      <p:sp>
        <p:nvSpPr>
          <p:cNvPr id="42" name="TextBox 41"/>
          <p:cNvSpPr txBox="1"/>
          <p:nvPr/>
        </p:nvSpPr>
        <p:spPr>
          <a:xfrm>
            <a:off x="3709147" y="6233838"/>
            <a:ext cx="1219200" cy="584775"/>
          </a:xfrm>
          <a:prstGeom prst="rect">
            <a:avLst/>
          </a:prstGeom>
          <a:noFill/>
          <a:ln>
            <a:solidFill>
              <a:schemeClr val="accent1"/>
            </a:solidFill>
          </a:ln>
        </p:spPr>
        <p:txBody>
          <a:bodyPr wrap="square" rtlCol="0">
            <a:spAutoFit/>
          </a:bodyPr>
          <a:lstStyle/>
          <a:p>
            <a:pPr algn="ctr"/>
            <a:r>
              <a:rPr lang="en-US" sz="1600" dirty="0"/>
              <a:t>User Information</a:t>
            </a:r>
          </a:p>
        </p:txBody>
      </p:sp>
      <p:cxnSp>
        <p:nvCxnSpPr>
          <p:cNvPr id="43" name="Straight Arrow Connector 42"/>
          <p:cNvCxnSpPr>
            <a:stCxn id="40" idx="3"/>
          </p:cNvCxnSpPr>
          <p:nvPr/>
        </p:nvCxnSpPr>
        <p:spPr>
          <a:xfrm>
            <a:off x="4907011" y="5188527"/>
            <a:ext cx="1080426" cy="754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1" idx="3"/>
          </p:cNvCxnSpPr>
          <p:nvPr/>
        </p:nvCxnSpPr>
        <p:spPr>
          <a:xfrm>
            <a:off x="4916155" y="5863619"/>
            <a:ext cx="1815353" cy="7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77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Thesis overview</a:t>
            </a:r>
          </a:p>
        </p:txBody>
      </p:sp>
      <p:sp>
        <p:nvSpPr>
          <p:cNvPr id="76" name="Shape 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Thesis overview:</a:t>
            </a:r>
          </a:p>
          <a:p>
            <a:pPr lvl="1" indent="-342900">
              <a:spcBef>
                <a:spcPts val="0"/>
              </a:spcBef>
            </a:pPr>
            <a:r>
              <a:rPr lang="en-US" dirty="0"/>
              <a:t>Purpose:</a:t>
            </a:r>
          </a:p>
          <a:p>
            <a:pPr lvl="2" indent="-342900">
              <a:spcBef>
                <a:spcPts val="0"/>
              </a:spcBef>
            </a:pPr>
            <a:r>
              <a:rPr lang="en-US" dirty="0"/>
              <a:t>Our thesis focused on researching and upgrading the previous system [9][10] to be able to easily changing or adding more features to the system. Based on the indicators have been obtained combined with the information gets from user, the probability of heart disease will be predicted and from user’s phone built-in sensor, user’s activities will be predicted and used for calculate calories burned so that users can get accurate health status.</a:t>
            </a:r>
          </a:p>
        </p:txBody>
      </p:sp>
      <p:sp>
        <p:nvSpPr>
          <p:cNvPr id="77" name="Shape 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dirty="0">
                <a:solidFill>
                  <a:schemeClr val="dk1"/>
                </a:solidFill>
                <a:latin typeface="Times New Roman"/>
                <a:ea typeface="Times New Roman"/>
                <a:cs typeface="Times New Roman"/>
                <a:sym typeface="Times New Roman"/>
              </a:rPr>
              <a:t>11/22/2017</a:t>
            </a:r>
          </a:p>
        </p:txBody>
      </p:sp>
      <p:sp>
        <p:nvSpPr>
          <p:cNvPr id="78" name="Shape 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9" name="Shape 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7148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888" y="1612139"/>
            <a:ext cx="2898389" cy="504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92" y="1612139"/>
            <a:ext cx="2825116" cy="504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Activity tracking Screen</a:t>
            </a:r>
          </a:p>
        </p:txBody>
      </p:sp>
      <p:sp>
        <p:nvSpPr>
          <p:cNvPr id="8" name="TextBox 7"/>
          <p:cNvSpPr txBox="1"/>
          <p:nvPr/>
        </p:nvSpPr>
        <p:spPr>
          <a:xfrm>
            <a:off x="3557016" y="1344438"/>
            <a:ext cx="1219200" cy="584775"/>
          </a:xfrm>
          <a:prstGeom prst="rect">
            <a:avLst/>
          </a:prstGeom>
          <a:noFill/>
          <a:ln>
            <a:solidFill>
              <a:schemeClr val="accent1"/>
            </a:solidFill>
          </a:ln>
        </p:spPr>
        <p:txBody>
          <a:bodyPr wrap="square" rtlCol="0">
            <a:spAutoFit/>
          </a:bodyPr>
          <a:lstStyle/>
          <a:p>
            <a:pPr algn="ctr"/>
            <a:r>
              <a:rPr lang="en-US" sz="1600" dirty="0"/>
              <a:t>Calories Burned</a:t>
            </a:r>
          </a:p>
        </p:txBody>
      </p:sp>
      <p:cxnSp>
        <p:nvCxnSpPr>
          <p:cNvPr id="7" name="Straight Arrow Connector 6"/>
          <p:cNvCxnSpPr/>
          <p:nvPr/>
        </p:nvCxnSpPr>
        <p:spPr>
          <a:xfrm flipH="1">
            <a:off x="1658112" y="1636826"/>
            <a:ext cx="1905000" cy="954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4824" y="2178834"/>
            <a:ext cx="1219200" cy="338554"/>
          </a:xfrm>
          <a:prstGeom prst="rect">
            <a:avLst/>
          </a:prstGeom>
          <a:noFill/>
          <a:ln>
            <a:solidFill>
              <a:schemeClr val="accent1"/>
            </a:solidFill>
          </a:ln>
        </p:spPr>
        <p:txBody>
          <a:bodyPr wrap="square" rtlCol="0">
            <a:normAutofit fontScale="92500"/>
          </a:bodyPr>
          <a:lstStyle/>
          <a:p>
            <a:pPr algn="ctr"/>
            <a:r>
              <a:rPr lang="en-US" sz="1600" dirty="0"/>
              <a:t>Time Doing</a:t>
            </a:r>
          </a:p>
        </p:txBody>
      </p:sp>
      <p:cxnSp>
        <p:nvCxnSpPr>
          <p:cNvPr id="11" name="Straight Arrow Connector 10"/>
          <p:cNvCxnSpPr>
            <a:stCxn id="12" idx="1"/>
          </p:cNvCxnSpPr>
          <p:nvPr/>
        </p:nvCxnSpPr>
        <p:spPr>
          <a:xfrm flipH="1">
            <a:off x="2779059" y="2348111"/>
            <a:ext cx="765765" cy="24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3112" y="2827888"/>
            <a:ext cx="1219200" cy="584775"/>
          </a:xfrm>
          <a:prstGeom prst="rect">
            <a:avLst/>
          </a:prstGeom>
          <a:noFill/>
          <a:ln>
            <a:solidFill>
              <a:schemeClr val="accent1"/>
            </a:solidFill>
          </a:ln>
        </p:spPr>
        <p:txBody>
          <a:bodyPr wrap="square" rtlCol="0">
            <a:spAutoFit/>
          </a:bodyPr>
          <a:lstStyle/>
          <a:p>
            <a:pPr algn="ctr"/>
            <a:r>
              <a:rPr lang="en-US" sz="1600" dirty="0"/>
              <a:t>Time Downstairs</a:t>
            </a:r>
          </a:p>
        </p:txBody>
      </p:sp>
      <p:cxnSp>
        <p:nvCxnSpPr>
          <p:cNvPr id="14" name="Straight Arrow Connector 13"/>
          <p:cNvCxnSpPr>
            <a:stCxn id="15" idx="1"/>
          </p:cNvCxnSpPr>
          <p:nvPr/>
        </p:nvCxnSpPr>
        <p:spPr>
          <a:xfrm flipH="1">
            <a:off x="2779059" y="3120276"/>
            <a:ext cx="784053" cy="292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57016" y="3580303"/>
            <a:ext cx="1219200" cy="584775"/>
          </a:xfrm>
          <a:prstGeom prst="rect">
            <a:avLst/>
          </a:prstGeom>
          <a:noFill/>
          <a:ln>
            <a:solidFill>
              <a:schemeClr val="accent1"/>
            </a:solidFill>
          </a:ln>
        </p:spPr>
        <p:txBody>
          <a:bodyPr wrap="square" rtlCol="0">
            <a:spAutoFit/>
          </a:bodyPr>
          <a:lstStyle/>
          <a:p>
            <a:pPr algn="ctr"/>
            <a:r>
              <a:rPr lang="en-US" sz="1600" dirty="0"/>
              <a:t>Time Jogging</a:t>
            </a:r>
          </a:p>
        </p:txBody>
      </p:sp>
      <p:cxnSp>
        <p:nvCxnSpPr>
          <p:cNvPr id="19" name="Straight Arrow Connector 18"/>
          <p:cNvCxnSpPr>
            <a:stCxn id="18" idx="3"/>
          </p:cNvCxnSpPr>
          <p:nvPr/>
        </p:nvCxnSpPr>
        <p:spPr>
          <a:xfrm flipV="1">
            <a:off x="4776216" y="3120276"/>
            <a:ext cx="2270043" cy="752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4" idx="1"/>
          </p:cNvCxnSpPr>
          <p:nvPr/>
        </p:nvCxnSpPr>
        <p:spPr>
          <a:xfrm flipH="1">
            <a:off x="2895600" y="4467811"/>
            <a:ext cx="661416" cy="52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57016" y="4298534"/>
            <a:ext cx="1219200" cy="338554"/>
          </a:xfrm>
          <a:prstGeom prst="rect">
            <a:avLst/>
          </a:prstGeom>
          <a:noFill/>
          <a:ln>
            <a:solidFill>
              <a:schemeClr val="accent1"/>
            </a:solidFill>
          </a:ln>
        </p:spPr>
        <p:txBody>
          <a:bodyPr wrap="square" rtlCol="0">
            <a:normAutofit fontScale="92500"/>
          </a:bodyPr>
          <a:lstStyle/>
          <a:p>
            <a:pPr algn="ctr"/>
            <a:r>
              <a:rPr lang="en-US" sz="1600" dirty="0"/>
              <a:t>Time Sitting</a:t>
            </a:r>
          </a:p>
        </p:txBody>
      </p:sp>
      <p:sp>
        <p:nvSpPr>
          <p:cNvPr id="32" name="TextBox 31"/>
          <p:cNvSpPr txBox="1"/>
          <p:nvPr/>
        </p:nvSpPr>
        <p:spPr>
          <a:xfrm>
            <a:off x="3563112" y="4783723"/>
            <a:ext cx="1219200" cy="584775"/>
          </a:xfrm>
          <a:prstGeom prst="rect">
            <a:avLst/>
          </a:prstGeom>
          <a:noFill/>
          <a:ln>
            <a:solidFill>
              <a:schemeClr val="accent1"/>
            </a:solidFill>
          </a:ln>
        </p:spPr>
        <p:txBody>
          <a:bodyPr wrap="square" rtlCol="0">
            <a:spAutoFit/>
          </a:bodyPr>
          <a:lstStyle/>
          <a:p>
            <a:pPr algn="ctr"/>
            <a:r>
              <a:rPr lang="en-US" sz="1600" dirty="0"/>
              <a:t>Time Standing</a:t>
            </a:r>
          </a:p>
        </p:txBody>
      </p:sp>
      <p:cxnSp>
        <p:nvCxnSpPr>
          <p:cNvPr id="33" name="Straight Arrow Connector 32"/>
          <p:cNvCxnSpPr>
            <a:stCxn id="32" idx="3"/>
          </p:cNvCxnSpPr>
          <p:nvPr/>
        </p:nvCxnSpPr>
        <p:spPr>
          <a:xfrm flipV="1">
            <a:off x="4782312" y="4467811"/>
            <a:ext cx="2380488" cy="60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7" idx="1"/>
          </p:cNvCxnSpPr>
          <p:nvPr/>
        </p:nvCxnSpPr>
        <p:spPr>
          <a:xfrm flipH="1" flipV="1">
            <a:off x="2901696" y="5638800"/>
            <a:ext cx="643128" cy="13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44824" y="5486400"/>
            <a:ext cx="1219200" cy="584775"/>
          </a:xfrm>
          <a:prstGeom prst="rect">
            <a:avLst/>
          </a:prstGeom>
          <a:noFill/>
          <a:ln>
            <a:solidFill>
              <a:schemeClr val="accent1"/>
            </a:solidFill>
          </a:ln>
        </p:spPr>
        <p:txBody>
          <a:bodyPr wrap="square" rtlCol="0">
            <a:spAutoFit/>
          </a:bodyPr>
          <a:lstStyle/>
          <a:p>
            <a:pPr algn="ctr"/>
            <a:r>
              <a:rPr lang="en-US" sz="1600" dirty="0"/>
              <a:t>Time Upstairs</a:t>
            </a:r>
          </a:p>
        </p:txBody>
      </p:sp>
      <p:sp>
        <p:nvSpPr>
          <p:cNvPr id="39" name="TextBox 38"/>
          <p:cNvSpPr txBox="1"/>
          <p:nvPr/>
        </p:nvSpPr>
        <p:spPr>
          <a:xfrm>
            <a:off x="3563112" y="6192654"/>
            <a:ext cx="1219200" cy="584775"/>
          </a:xfrm>
          <a:prstGeom prst="rect">
            <a:avLst/>
          </a:prstGeom>
          <a:noFill/>
          <a:ln>
            <a:solidFill>
              <a:schemeClr val="accent1"/>
            </a:solidFill>
          </a:ln>
        </p:spPr>
        <p:txBody>
          <a:bodyPr wrap="square" rtlCol="0">
            <a:spAutoFit/>
          </a:bodyPr>
          <a:lstStyle/>
          <a:p>
            <a:pPr algn="ctr"/>
            <a:r>
              <a:rPr lang="en-US" sz="1600" dirty="0"/>
              <a:t>Time Walking</a:t>
            </a:r>
          </a:p>
        </p:txBody>
      </p:sp>
      <p:cxnSp>
        <p:nvCxnSpPr>
          <p:cNvPr id="42" name="Straight Arrow Connector 41"/>
          <p:cNvCxnSpPr>
            <a:stCxn id="39" idx="3"/>
          </p:cNvCxnSpPr>
          <p:nvPr/>
        </p:nvCxnSpPr>
        <p:spPr>
          <a:xfrm flipV="1">
            <a:off x="4782312" y="5368498"/>
            <a:ext cx="2456688" cy="111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862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770" y="1680766"/>
            <a:ext cx="2882456" cy="505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104900" y="216869"/>
            <a:ext cx="7620000" cy="1143000"/>
          </a:xfrm>
        </p:spPr>
        <p:txBody>
          <a:bodyPr/>
          <a:lstStyle/>
          <a:p>
            <a:r>
              <a:rPr lang="en-US" dirty="0"/>
              <a:t>Activity tracking Screen(Cont.)</a:t>
            </a:r>
          </a:p>
        </p:txBody>
      </p:sp>
      <p:sp>
        <p:nvSpPr>
          <p:cNvPr id="8" name="TextBox 7"/>
          <p:cNvSpPr txBox="1"/>
          <p:nvPr/>
        </p:nvSpPr>
        <p:spPr>
          <a:xfrm>
            <a:off x="1104900" y="4863598"/>
            <a:ext cx="1219200" cy="1077218"/>
          </a:xfrm>
          <a:prstGeom prst="rect">
            <a:avLst/>
          </a:prstGeom>
          <a:noFill/>
          <a:ln>
            <a:solidFill>
              <a:schemeClr val="accent1"/>
            </a:solidFill>
          </a:ln>
        </p:spPr>
        <p:txBody>
          <a:bodyPr wrap="square" rtlCol="0">
            <a:normAutofit/>
          </a:bodyPr>
          <a:lstStyle/>
          <a:p>
            <a:pPr algn="ctr"/>
            <a:r>
              <a:rPr lang="en-US" sz="1600" dirty="0"/>
              <a:t>Go to “Connect Bluetooth” Button</a:t>
            </a:r>
          </a:p>
        </p:txBody>
      </p:sp>
      <p:cxnSp>
        <p:nvCxnSpPr>
          <p:cNvPr id="7" name="Straight Arrow Connector 6"/>
          <p:cNvCxnSpPr/>
          <p:nvPr/>
        </p:nvCxnSpPr>
        <p:spPr>
          <a:xfrm flipH="1">
            <a:off x="4648200" y="4863598"/>
            <a:ext cx="1905000" cy="846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24100" y="5181600"/>
            <a:ext cx="11811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36436" y="4091180"/>
            <a:ext cx="1219200" cy="1077218"/>
          </a:xfrm>
          <a:prstGeom prst="rect">
            <a:avLst/>
          </a:prstGeom>
          <a:noFill/>
          <a:ln>
            <a:solidFill>
              <a:schemeClr val="accent1"/>
            </a:solidFill>
          </a:ln>
        </p:spPr>
        <p:txBody>
          <a:bodyPr wrap="square" rtlCol="0">
            <a:spAutoFit/>
          </a:bodyPr>
          <a:lstStyle/>
          <a:p>
            <a:pPr algn="ctr"/>
            <a:r>
              <a:rPr lang="en-US" sz="1600" dirty="0"/>
              <a:t>Go to “Main Menu” Button</a:t>
            </a:r>
          </a:p>
        </p:txBody>
      </p:sp>
      <p:sp>
        <p:nvSpPr>
          <p:cNvPr id="26" name="TextBox 25"/>
          <p:cNvSpPr txBox="1"/>
          <p:nvPr/>
        </p:nvSpPr>
        <p:spPr>
          <a:xfrm>
            <a:off x="6536436" y="5286608"/>
            <a:ext cx="1219200" cy="1077218"/>
          </a:xfrm>
          <a:prstGeom prst="rect">
            <a:avLst/>
          </a:prstGeom>
          <a:noFill/>
          <a:ln>
            <a:solidFill>
              <a:schemeClr val="accent1"/>
            </a:solidFill>
          </a:ln>
        </p:spPr>
        <p:txBody>
          <a:bodyPr wrap="square" rtlCol="0">
            <a:spAutoFit/>
          </a:bodyPr>
          <a:lstStyle/>
          <a:p>
            <a:pPr algn="ctr"/>
            <a:r>
              <a:rPr lang="en-US" sz="1600" dirty="0"/>
              <a:t>Go to “User </a:t>
            </a:r>
            <a:r>
              <a:rPr lang="en-US" sz="1600" dirty="0" err="1"/>
              <a:t>Informatio”Button</a:t>
            </a:r>
            <a:endParaRPr lang="en-US" sz="1600" dirty="0"/>
          </a:p>
        </p:txBody>
      </p:sp>
      <p:cxnSp>
        <p:nvCxnSpPr>
          <p:cNvPr id="10" name="Straight Arrow Connector 9"/>
          <p:cNvCxnSpPr>
            <a:stCxn id="26" idx="1"/>
          </p:cNvCxnSpPr>
          <p:nvPr/>
        </p:nvCxnSpPr>
        <p:spPr>
          <a:xfrm flipH="1">
            <a:off x="5600700" y="5825217"/>
            <a:ext cx="935736" cy="42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928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Info Screen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583881"/>
            <a:ext cx="2819400" cy="5029552"/>
          </a:xfrm>
        </p:spPr>
      </p:pic>
      <p:sp>
        <p:nvSpPr>
          <p:cNvPr id="7" name="TextBox 6"/>
          <p:cNvSpPr txBox="1"/>
          <p:nvPr/>
        </p:nvSpPr>
        <p:spPr>
          <a:xfrm>
            <a:off x="3657600" y="1905000"/>
            <a:ext cx="1219200" cy="338554"/>
          </a:xfrm>
          <a:prstGeom prst="rect">
            <a:avLst/>
          </a:prstGeom>
          <a:noFill/>
          <a:ln>
            <a:solidFill>
              <a:schemeClr val="accent1"/>
            </a:solidFill>
          </a:ln>
        </p:spPr>
        <p:txBody>
          <a:bodyPr wrap="square" rtlCol="0">
            <a:normAutofit fontScale="92500"/>
          </a:bodyPr>
          <a:lstStyle/>
          <a:p>
            <a:pPr algn="ctr"/>
            <a:r>
              <a:rPr lang="en-US" sz="1600" dirty="0"/>
              <a:t>User Image</a:t>
            </a:r>
          </a:p>
        </p:txBody>
      </p:sp>
      <p:cxnSp>
        <p:nvCxnSpPr>
          <p:cNvPr id="8" name="Straight Arrow Connector 7"/>
          <p:cNvCxnSpPr>
            <a:stCxn id="7" idx="1"/>
          </p:cNvCxnSpPr>
          <p:nvPr/>
        </p:nvCxnSpPr>
        <p:spPr>
          <a:xfrm flipH="1">
            <a:off x="2209800" y="2074277"/>
            <a:ext cx="1447800" cy="821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57600" y="2357741"/>
            <a:ext cx="1219200" cy="338554"/>
          </a:xfrm>
          <a:prstGeom prst="rect">
            <a:avLst/>
          </a:prstGeom>
          <a:noFill/>
          <a:ln>
            <a:solidFill>
              <a:schemeClr val="accent1"/>
            </a:solidFill>
          </a:ln>
        </p:spPr>
        <p:txBody>
          <a:bodyPr wrap="square" rtlCol="0">
            <a:spAutoFit/>
          </a:bodyPr>
          <a:lstStyle/>
          <a:p>
            <a:pPr algn="ctr"/>
            <a:r>
              <a:rPr lang="en-US" sz="1600" dirty="0"/>
              <a:t>User Name</a:t>
            </a:r>
          </a:p>
        </p:txBody>
      </p:sp>
      <p:sp>
        <p:nvSpPr>
          <p:cNvPr id="13" name="TextBox 12"/>
          <p:cNvSpPr txBox="1"/>
          <p:nvPr/>
        </p:nvSpPr>
        <p:spPr>
          <a:xfrm>
            <a:off x="3657600" y="2874490"/>
            <a:ext cx="1219200" cy="338554"/>
          </a:xfrm>
          <a:prstGeom prst="rect">
            <a:avLst/>
          </a:prstGeom>
          <a:noFill/>
          <a:ln>
            <a:solidFill>
              <a:schemeClr val="accent1"/>
            </a:solidFill>
          </a:ln>
        </p:spPr>
        <p:txBody>
          <a:bodyPr wrap="square" rtlCol="0">
            <a:spAutoFit/>
          </a:bodyPr>
          <a:lstStyle/>
          <a:p>
            <a:pPr algn="ctr"/>
            <a:r>
              <a:rPr lang="en-US" sz="1600" dirty="0"/>
              <a:t>First Name</a:t>
            </a:r>
          </a:p>
        </p:txBody>
      </p:sp>
      <p:sp>
        <p:nvSpPr>
          <p:cNvPr id="14" name="TextBox 13"/>
          <p:cNvSpPr txBox="1"/>
          <p:nvPr/>
        </p:nvSpPr>
        <p:spPr>
          <a:xfrm>
            <a:off x="3657600" y="3352800"/>
            <a:ext cx="1219200" cy="338554"/>
          </a:xfrm>
          <a:prstGeom prst="rect">
            <a:avLst/>
          </a:prstGeom>
          <a:noFill/>
          <a:ln>
            <a:solidFill>
              <a:schemeClr val="accent1"/>
            </a:solidFill>
          </a:ln>
        </p:spPr>
        <p:txBody>
          <a:bodyPr wrap="square" rtlCol="0">
            <a:spAutoFit/>
          </a:bodyPr>
          <a:lstStyle/>
          <a:p>
            <a:pPr algn="ctr"/>
            <a:r>
              <a:rPr lang="en-US" sz="1600" dirty="0"/>
              <a:t>Last Name</a:t>
            </a:r>
          </a:p>
        </p:txBody>
      </p:sp>
      <p:sp>
        <p:nvSpPr>
          <p:cNvPr id="15" name="TextBox 14"/>
          <p:cNvSpPr txBox="1"/>
          <p:nvPr/>
        </p:nvSpPr>
        <p:spPr>
          <a:xfrm>
            <a:off x="3651504" y="3914679"/>
            <a:ext cx="1219200" cy="338554"/>
          </a:xfrm>
          <a:prstGeom prst="rect">
            <a:avLst/>
          </a:prstGeom>
          <a:noFill/>
          <a:ln>
            <a:solidFill>
              <a:schemeClr val="accent1"/>
            </a:solidFill>
          </a:ln>
        </p:spPr>
        <p:txBody>
          <a:bodyPr wrap="square" rtlCol="0">
            <a:spAutoFit/>
          </a:bodyPr>
          <a:lstStyle/>
          <a:p>
            <a:pPr algn="ctr"/>
            <a:r>
              <a:rPr lang="en-US" sz="1600" dirty="0"/>
              <a:t>Age</a:t>
            </a:r>
          </a:p>
        </p:txBody>
      </p:sp>
      <p:sp>
        <p:nvSpPr>
          <p:cNvPr id="16" name="TextBox 15"/>
          <p:cNvSpPr txBox="1"/>
          <p:nvPr/>
        </p:nvSpPr>
        <p:spPr>
          <a:xfrm>
            <a:off x="3657600" y="4385846"/>
            <a:ext cx="1219200" cy="338554"/>
          </a:xfrm>
          <a:prstGeom prst="rect">
            <a:avLst/>
          </a:prstGeom>
          <a:noFill/>
          <a:ln>
            <a:solidFill>
              <a:schemeClr val="accent1"/>
            </a:solidFill>
          </a:ln>
        </p:spPr>
        <p:txBody>
          <a:bodyPr wrap="square" rtlCol="0">
            <a:spAutoFit/>
          </a:bodyPr>
          <a:lstStyle/>
          <a:p>
            <a:pPr algn="ctr"/>
            <a:r>
              <a:rPr lang="en-US" sz="1600" dirty="0"/>
              <a:t>Sex</a:t>
            </a:r>
          </a:p>
        </p:txBody>
      </p:sp>
      <p:sp>
        <p:nvSpPr>
          <p:cNvPr id="17" name="TextBox 16"/>
          <p:cNvSpPr txBox="1"/>
          <p:nvPr/>
        </p:nvSpPr>
        <p:spPr>
          <a:xfrm>
            <a:off x="3651504" y="4902369"/>
            <a:ext cx="1219200" cy="338554"/>
          </a:xfrm>
          <a:prstGeom prst="rect">
            <a:avLst/>
          </a:prstGeom>
          <a:noFill/>
          <a:ln>
            <a:solidFill>
              <a:schemeClr val="accent1"/>
            </a:solidFill>
          </a:ln>
        </p:spPr>
        <p:txBody>
          <a:bodyPr wrap="square" rtlCol="0">
            <a:spAutoFit/>
          </a:bodyPr>
          <a:lstStyle/>
          <a:p>
            <a:pPr algn="ctr"/>
            <a:r>
              <a:rPr lang="en-US" sz="1600" dirty="0"/>
              <a:t>Email</a:t>
            </a:r>
          </a:p>
        </p:txBody>
      </p:sp>
      <p:sp>
        <p:nvSpPr>
          <p:cNvPr id="18" name="TextBox 17"/>
          <p:cNvSpPr txBox="1"/>
          <p:nvPr/>
        </p:nvSpPr>
        <p:spPr>
          <a:xfrm>
            <a:off x="3678936" y="5410200"/>
            <a:ext cx="1219200" cy="584775"/>
          </a:xfrm>
          <a:prstGeom prst="rect">
            <a:avLst/>
          </a:prstGeom>
          <a:noFill/>
          <a:ln>
            <a:solidFill>
              <a:schemeClr val="accent1"/>
            </a:solidFill>
          </a:ln>
        </p:spPr>
        <p:txBody>
          <a:bodyPr wrap="square" rtlCol="0">
            <a:spAutoFit/>
          </a:bodyPr>
          <a:lstStyle/>
          <a:p>
            <a:pPr algn="ctr"/>
            <a:r>
              <a:rPr lang="en-US" sz="1600" dirty="0"/>
              <a:t>Calories Need</a:t>
            </a:r>
          </a:p>
        </p:txBody>
      </p:sp>
      <p:sp>
        <p:nvSpPr>
          <p:cNvPr id="19" name="TextBox 18"/>
          <p:cNvSpPr txBox="1"/>
          <p:nvPr/>
        </p:nvSpPr>
        <p:spPr>
          <a:xfrm>
            <a:off x="3688080" y="6131694"/>
            <a:ext cx="1219200" cy="338554"/>
          </a:xfrm>
          <a:prstGeom prst="rect">
            <a:avLst/>
          </a:prstGeom>
          <a:noFill/>
          <a:ln>
            <a:solidFill>
              <a:schemeClr val="accent1"/>
            </a:solidFill>
          </a:ln>
        </p:spPr>
        <p:txBody>
          <a:bodyPr wrap="square" rtlCol="0">
            <a:normAutofit fontScale="85000" lnSpcReduction="10000"/>
          </a:bodyPr>
          <a:lstStyle/>
          <a:p>
            <a:pPr algn="ctr"/>
            <a:r>
              <a:rPr lang="en-US" sz="1600" dirty="0"/>
              <a:t>Save Button</a:t>
            </a:r>
          </a:p>
        </p:txBody>
      </p:sp>
      <p:cxnSp>
        <p:nvCxnSpPr>
          <p:cNvPr id="20" name="Straight Arrow Connector 19"/>
          <p:cNvCxnSpPr>
            <a:stCxn id="12" idx="1"/>
          </p:cNvCxnSpPr>
          <p:nvPr/>
        </p:nvCxnSpPr>
        <p:spPr>
          <a:xfrm flipH="1">
            <a:off x="3124200" y="2527018"/>
            <a:ext cx="533400" cy="1054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1"/>
            <a:endCxn id="4" idx="3"/>
          </p:cNvCxnSpPr>
          <p:nvPr/>
        </p:nvCxnSpPr>
        <p:spPr>
          <a:xfrm flipH="1">
            <a:off x="3352800" y="3043767"/>
            <a:ext cx="304800" cy="1054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579655"/>
            <a:ext cx="2823354" cy="5038003"/>
          </a:xfrm>
          <a:prstGeom prst="rect">
            <a:avLst/>
          </a:prstGeom>
        </p:spPr>
      </p:pic>
      <p:cxnSp>
        <p:nvCxnSpPr>
          <p:cNvPr id="31" name="Straight Arrow Connector 30"/>
          <p:cNvCxnSpPr>
            <a:stCxn id="14" idx="3"/>
          </p:cNvCxnSpPr>
          <p:nvPr/>
        </p:nvCxnSpPr>
        <p:spPr>
          <a:xfrm flipV="1">
            <a:off x="4876800" y="3043767"/>
            <a:ext cx="685800" cy="478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5" idx="3"/>
          </p:cNvCxnSpPr>
          <p:nvPr/>
        </p:nvCxnSpPr>
        <p:spPr>
          <a:xfrm flipV="1">
            <a:off x="4870704" y="3581400"/>
            <a:ext cx="615696" cy="502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p:cNvCxnSpPr>
          <p:nvPr/>
        </p:nvCxnSpPr>
        <p:spPr>
          <a:xfrm flipV="1">
            <a:off x="4876800" y="4083956"/>
            <a:ext cx="644652" cy="471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3"/>
          </p:cNvCxnSpPr>
          <p:nvPr/>
        </p:nvCxnSpPr>
        <p:spPr>
          <a:xfrm flipV="1">
            <a:off x="4870704" y="4724400"/>
            <a:ext cx="650748" cy="3472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3"/>
          </p:cNvCxnSpPr>
          <p:nvPr/>
        </p:nvCxnSpPr>
        <p:spPr>
          <a:xfrm flipV="1">
            <a:off x="4898136" y="5240923"/>
            <a:ext cx="623316"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p:cNvCxnSpPr>
          <p:nvPr/>
        </p:nvCxnSpPr>
        <p:spPr>
          <a:xfrm flipV="1">
            <a:off x="4907280" y="5867400"/>
            <a:ext cx="614172" cy="4335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231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Conclusion and Development in future</a:t>
            </a:r>
          </a:p>
        </p:txBody>
      </p:sp>
      <p:sp>
        <p:nvSpPr>
          <p:cNvPr id="195" name="Shape 19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Conclusion</a:t>
            </a:r>
          </a:p>
          <a:p>
            <a:pPr lvl="1" indent="-342900">
              <a:spcBef>
                <a:spcPts val="0"/>
              </a:spcBef>
              <a:buFont typeface="Noto Sans Symbols"/>
              <a:buChar char="■"/>
            </a:pPr>
            <a:r>
              <a:rPr lang="en-US" dirty="0"/>
              <a:t>Advantages:</a:t>
            </a:r>
          </a:p>
          <a:p>
            <a:pPr lvl="2" indent="-342900">
              <a:spcBef>
                <a:spcPts val="0"/>
              </a:spcBef>
            </a:pPr>
            <a:r>
              <a:rPr lang="en-US" dirty="0"/>
              <a:t>Modules can work separately and parallel with each other</a:t>
            </a:r>
          </a:p>
          <a:p>
            <a:pPr lvl="2" indent="-342900">
              <a:spcBef>
                <a:spcPts val="0"/>
              </a:spcBef>
            </a:pPr>
            <a:r>
              <a:rPr lang="en-US" dirty="0"/>
              <a:t>The system can run multitask stably </a:t>
            </a:r>
          </a:p>
          <a:p>
            <a:pPr lvl="2" indent="-342900">
              <a:spcBef>
                <a:spcPts val="0"/>
              </a:spcBef>
            </a:pPr>
            <a:r>
              <a:rPr lang="en-US" dirty="0"/>
              <a:t>Successful applying machine learning in predict heart disease  </a:t>
            </a:r>
          </a:p>
          <a:p>
            <a:pPr lvl="1" indent="-342900">
              <a:spcBef>
                <a:spcPts val="0"/>
              </a:spcBef>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Disadvantages</a:t>
            </a:r>
          </a:p>
          <a:p>
            <a:pPr lvl="2" indent="-342900">
              <a:spcBef>
                <a:spcPts val="0"/>
              </a:spcBef>
            </a:pPr>
            <a:r>
              <a:rPr lang="en-US" b="0" i="0" u="none" strike="noStrike" cap="none" dirty="0">
                <a:solidFill>
                  <a:schemeClr val="dk1"/>
                </a:solidFill>
                <a:latin typeface="Times New Roman"/>
                <a:ea typeface="Times New Roman"/>
                <a:cs typeface="Times New Roman"/>
                <a:sym typeface="Times New Roman"/>
              </a:rPr>
              <a:t>The accuracy of </a:t>
            </a:r>
            <a:r>
              <a:rPr lang="en-US" dirty="0"/>
              <a:t>heart rate module </a:t>
            </a:r>
            <a:r>
              <a:rPr lang="en-US" b="0" i="0" u="none" strike="noStrike" cap="none" dirty="0">
                <a:solidFill>
                  <a:schemeClr val="dk1"/>
                </a:solidFill>
                <a:latin typeface="Times New Roman"/>
                <a:ea typeface="Times New Roman"/>
                <a:cs typeface="Times New Roman"/>
                <a:sym typeface="Times New Roman"/>
              </a:rPr>
              <a:t>still not meet the requirements</a:t>
            </a:r>
          </a:p>
          <a:p>
            <a:pPr lvl="2" indent="-342900">
              <a:spcBef>
                <a:spcPts val="0"/>
              </a:spcBef>
            </a:pPr>
            <a:r>
              <a:rPr lang="en-US" dirty="0"/>
              <a:t>Application’s UI need to improve</a:t>
            </a:r>
          </a:p>
          <a:p>
            <a:pPr lvl="2" indent="-342900">
              <a:spcBef>
                <a:spcPts val="0"/>
              </a:spcBef>
            </a:pPr>
            <a:r>
              <a:rPr lang="en-US" dirty="0"/>
              <a:t>Modules haven’t been redesigned yet</a:t>
            </a:r>
            <a:endParaRPr lang="en-US"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Development in future</a:t>
            </a:r>
          </a:p>
          <a:p>
            <a:pPr lvl="1" indent="-342900">
              <a:spcBef>
                <a:spcPts val="560"/>
              </a:spcBef>
              <a:buFont typeface="Noto Sans Symbols"/>
              <a:buChar char="■"/>
            </a:pPr>
            <a:r>
              <a:rPr lang="en-US" dirty="0"/>
              <a:t>The accuracy of heart rate module need to be further increased</a:t>
            </a:r>
          </a:p>
          <a:p>
            <a:pPr lvl="1" indent="-342900">
              <a:spcBef>
                <a:spcPts val="560"/>
              </a:spcBef>
              <a:buFont typeface="Noto Sans Symbols"/>
              <a:buChar char="■"/>
            </a:pPr>
            <a:r>
              <a:rPr lang="en-US" dirty="0"/>
              <a:t>Redesign module </a:t>
            </a:r>
          </a:p>
        </p:txBody>
      </p:sp>
      <p:sp>
        <p:nvSpPr>
          <p:cNvPr id="196" name="Shape 19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97" name="Shape 19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98" name="Shape 19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33</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References </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sz="2400" b="0" i="0" u="none" strike="noStrike" cap="none" dirty="0">
                <a:solidFill>
                  <a:schemeClr val="dk1"/>
                </a:solidFill>
                <a:latin typeface="Times New Roman"/>
                <a:ea typeface="Times New Roman"/>
                <a:cs typeface="Times New Roman"/>
                <a:sym typeface="Times New Roman"/>
              </a:rPr>
              <a:t>[1] </a:t>
            </a:r>
            <a:r>
              <a:rPr lang="en-US" sz="2400" dirty="0"/>
              <a:t>Davide </a:t>
            </a:r>
            <a:r>
              <a:rPr lang="en-US" sz="2400" dirty="0" err="1"/>
              <a:t>Anguita</a:t>
            </a:r>
            <a:r>
              <a:rPr lang="en-US" sz="2400" dirty="0"/>
              <a:t>, Alessandro </a:t>
            </a:r>
            <a:r>
              <a:rPr lang="en-US" sz="2400" dirty="0" err="1"/>
              <a:t>Ghio</a:t>
            </a:r>
            <a:r>
              <a:rPr lang="en-US" sz="2400" dirty="0"/>
              <a:t>, Luca </a:t>
            </a:r>
            <a:r>
              <a:rPr lang="en-US" sz="2400" dirty="0" err="1"/>
              <a:t>Oneto</a:t>
            </a:r>
            <a:r>
              <a:rPr lang="en-US" sz="2400" dirty="0"/>
              <a:t>, Xavier Parra and Jorge L. Reyes-Ortiz. A Public Domain Dataset for Human Activity Recognition Using Smartphones. 21th European Symposium on Artificial Neural Networks, Computational Intelligence and Machine Learning, ESANN 2013. Bruges, Belgium 24-26 April 2013.</a:t>
            </a:r>
          </a:p>
          <a:p>
            <a:pPr lvl="0" indent="-342900">
              <a:spcBef>
                <a:spcPts val="0"/>
              </a:spcBef>
            </a:pPr>
            <a:r>
              <a:rPr lang="en-US" sz="2400" b="0" i="0" u="none" strike="noStrike" cap="none" dirty="0">
                <a:solidFill>
                  <a:schemeClr val="dk1"/>
                </a:solidFill>
                <a:latin typeface="Times New Roman"/>
                <a:ea typeface="Times New Roman"/>
                <a:cs typeface="Times New Roman"/>
                <a:sym typeface="Times New Roman"/>
              </a:rPr>
              <a:t>[2]</a:t>
            </a:r>
            <a:r>
              <a:rPr lang="en-US" sz="2400" dirty="0"/>
              <a:t> Guillaume Chevalier, LSTMs for Human Activity Recognition, 2016 </a:t>
            </a:r>
            <a:r>
              <a:rPr lang="en-US" sz="2400" dirty="0">
                <a:hlinkClick r:id="rId3"/>
              </a:rPr>
              <a:t>https://github.com/guillaume-chevalier/LSTM-Human-Activity-Recognition</a:t>
            </a:r>
            <a:endParaRPr lang="en-US" sz="2400" dirty="0"/>
          </a:p>
          <a:p>
            <a:pPr indent="-342900">
              <a:spcBef>
                <a:spcPts val="0"/>
              </a:spcBef>
            </a:pPr>
            <a:r>
              <a:rPr lang="en-US" sz="2400" dirty="0"/>
              <a:t>[3] Brandon </a:t>
            </a:r>
            <a:r>
              <a:rPr lang="en-US" sz="2400" dirty="0" err="1"/>
              <a:t>Veber</a:t>
            </a:r>
            <a:r>
              <a:rPr lang="en-US" sz="2400" dirty="0"/>
              <a:t>, </a:t>
            </a:r>
            <a:r>
              <a:rPr lang="en-US" sz="2400" i="1" dirty="0"/>
              <a:t>GitHub</a:t>
            </a:r>
            <a:r>
              <a:rPr lang="en-US" sz="2400" dirty="0"/>
              <a:t>, [Online]. Available: </a:t>
            </a:r>
            <a:r>
              <a:rPr lang="en-US" sz="2400" dirty="0">
                <a:hlinkClick r:id="rId4"/>
              </a:rPr>
              <a:t>https://github.com/bveber/Heart_Disease_Prediction</a:t>
            </a:r>
            <a:r>
              <a:rPr lang="en-US" sz="2400" dirty="0"/>
              <a:t> </a:t>
            </a:r>
          </a:p>
          <a:p>
            <a:pPr lvl="0" indent="-342900">
              <a:spcBef>
                <a:spcPts val="0"/>
              </a:spcBef>
            </a:pPr>
            <a:endParaRPr lang="en-US" sz="2400" b="0" i="0" u="none" strike="noStrike" cap="none" dirty="0">
              <a:solidFill>
                <a:schemeClr val="dk1"/>
              </a:solidFill>
              <a:latin typeface="Times New Roman"/>
              <a:ea typeface="Times New Roman"/>
              <a:cs typeface="Times New Roman"/>
              <a:sym typeface="Times New Roman"/>
            </a:endParaRPr>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34</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References </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sz="2400" dirty="0"/>
              <a:t>[4] UCI Machine Learning Repository: Heart Disease Data Set, </a:t>
            </a:r>
            <a:r>
              <a:rPr lang="en-US" sz="2400" i="1" dirty="0"/>
              <a:t>Archive.ics.uci.edu</a:t>
            </a:r>
            <a:r>
              <a:rPr lang="en-US" sz="2400" dirty="0"/>
              <a:t>, 2018. [Online]. Available: </a:t>
            </a:r>
            <a:r>
              <a:rPr lang="en-US" sz="2400" dirty="0">
                <a:hlinkClick r:id="rId3"/>
              </a:rPr>
              <a:t>https://archive.ics.uci.edu/ml/datasets/Heart+Disease</a:t>
            </a:r>
            <a:r>
              <a:rPr lang="en-US" sz="2400" dirty="0"/>
              <a:t> </a:t>
            </a:r>
          </a:p>
          <a:p>
            <a:pPr lvl="0" indent="-342900">
              <a:spcBef>
                <a:spcPts val="0"/>
              </a:spcBef>
            </a:pPr>
            <a:r>
              <a:rPr lang="en-US" sz="2400" dirty="0"/>
              <a:t>[5]Harris-Benedict Formula, </a:t>
            </a:r>
            <a:r>
              <a:rPr lang="en-US" sz="2400" i="1" dirty="0"/>
              <a:t>Healthfitonline.com </a:t>
            </a:r>
            <a:r>
              <a:rPr lang="en-US" sz="2400" dirty="0"/>
              <a:t>[Online]. Available: </a:t>
            </a:r>
            <a:r>
              <a:rPr lang="en-US" sz="2400" dirty="0">
                <a:hlinkClick r:id="rId4"/>
              </a:rPr>
              <a:t>http://www.healthfitonline.com/resources/harris_benedict.php</a:t>
            </a:r>
            <a:r>
              <a:rPr lang="en-US" sz="2400" dirty="0"/>
              <a:t> </a:t>
            </a:r>
          </a:p>
          <a:p>
            <a:pPr lvl="0" indent="-342900">
              <a:spcBef>
                <a:spcPts val="0"/>
              </a:spcBef>
            </a:pPr>
            <a:r>
              <a:rPr lang="en-US" sz="2400" dirty="0"/>
              <a:t>[6]MET: Calculating calories burned during physical activity, </a:t>
            </a:r>
            <a:r>
              <a:rPr lang="en-US" sz="2400" i="1" dirty="0"/>
              <a:t>Topendsports.com</a:t>
            </a:r>
            <a:r>
              <a:rPr lang="en-US" sz="2400" dirty="0"/>
              <a:t>. [Online]. Available: </a:t>
            </a:r>
            <a:r>
              <a:rPr lang="en-US" sz="2400" dirty="0">
                <a:hlinkClick r:id="rId5"/>
              </a:rPr>
              <a:t>http://www.topendsports.com/weight-loss/energy-met.htm</a:t>
            </a:r>
            <a:r>
              <a:rPr lang="en-US" sz="2400" dirty="0"/>
              <a:t> </a:t>
            </a:r>
          </a:p>
          <a:p>
            <a:pPr lvl="0" indent="-342900">
              <a:spcBef>
                <a:spcPts val="0"/>
              </a:spcBef>
            </a:pPr>
            <a:r>
              <a:rPr lang="en-US" sz="2400" dirty="0"/>
              <a:t>[7]J. Daley, "Activity Based Calorie Burn Calculator | SHAPESENSE.COM", </a:t>
            </a:r>
            <a:r>
              <a:rPr lang="en-US" sz="2400" i="1" dirty="0"/>
              <a:t>Shapesense.com</a:t>
            </a:r>
            <a:r>
              <a:rPr lang="en-US" sz="2400" dirty="0"/>
              <a:t>. [Online]. Available: </a:t>
            </a:r>
            <a:r>
              <a:rPr lang="en-US" sz="2400" dirty="0">
                <a:hlinkClick r:id="rId6"/>
              </a:rPr>
              <a:t>http://www.shapesense.com/fitness-exercise/calculators/activity-based-calorie-burn-calculator.aspx</a:t>
            </a:r>
            <a:r>
              <a:rPr lang="en-US" sz="2400" dirty="0"/>
              <a:t> </a:t>
            </a:r>
          </a:p>
          <a:p>
            <a:pPr lvl="0" indent="-342900">
              <a:spcBef>
                <a:spcPts val="0"/>
              </a:spcBef>
            </a:pPr>
            <a:endParaRPr lang="en-US" sz="2400" dirty="0"/>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35</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60441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References </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sz="2400" dirty="0"/>
              <a:t>[8]Wikipedia, “Vital signs”. [Online]. Available: </a:t>
            </a:r>
            <a:r>
              <a:rPr lang="en-US" sz="2400" dirty="0">
                <a:hlinkClick r:id="rId3"/>
              </a:rPr>
              <a:t>https://en.wikipedia.org/wiki/Vital_signs</a:t>
            </a:r>
            <a:r>
              <a:rPr lang="en-US" sz="2400" dirty="0"/>
              <a:t> </a:t>
            </a:r>
          </a:p>
          <a:p>
            <a:pPr lvl="0" indent="-342900">
              <a:spcBef>
                <a:spcPts val="0"/>
              </a:spcBef>
            </a:pPr>
            <a:r>
              <a:rPr lang="en-US" sz="2400" b="0" i="0" u="none" strike="noStrike" cap="none" dirty="0">
                <a:solidFill>
                  <a:schemeClr val="dk1"/>
                </a:solidFill>
                <a:latin typeface="Times New Roman"/>
                <a:ea typeface="Times New Roman"/>
                <a:cs typeface="Times New Roman"/>
                <a:sym typeface="Times New Roman"/>
              </a:rPr>
              <a:t>[9] </a:t>
            </a:r>
            <a:r>
              <a:rPr lang="vi-VN" sz="2400" dirty="0"/>
              <a:t>Đức Phú, Luận văn tốt nghiệp, hệ thống phần mềm trên hệ điều hành android truy vấn thông tin chỉ số sức khỏe cơ thể và đưa ra khuyến cáo sức khỏe</a:t>
            </a:r>
            <a:endParaRPr lang="en-US" sz="2400" dirty="0"/>
          </a:p>
          <a:p>
            <a:pPr lvl="0" indent="-342900">
              <a:spcBef>
                <a:spcPts val="0"/>
              </a:spcBef>
            </a:pPr>
            <a:r>
              <a:rPr lang="en-US" sz="2400" b="0" i="0" u="none" strike="noStrike" cap="none" dirty="0">
                <a:solidFill>
                  <a:schemeClr val="dk1"/>
                </a:solidFill>
                <a:latin typeface="Times New Roman"/>
                <a:ea typeface="Times New Roman"/>
                <a:cs typeface="Times New Roman"/>
                <a:sym typeface="Times New Roman"/>
              </a:rPr>
              <a:t>[10] </a:t>
            </a:r>
            <a:r>
              <a:rPr lang="vi-VN" sz="2400" dirty="0"/>
              <a:t>Hoàng Thanh Tùng, Luận văn tốt nghiệp, thiết kế hệ thống phần cứng đo các chỉ số cơ tích hợp lưu trữ thông tin qua mạng </a:t>
            </a:r>
            <a:endParaRPr lang="en-US" sz="2400" b="0" i="0" u="none" strike="noStrike" cap="none" dirty="0">
              <a:solidFill>
                <a:schemeClr val="dk1"/>
              </a:solidFill>
              <a:latin typeface="Times New Roman"/>
              <a:ea typeface="Times New Roman"/>
              <a:cs typeface="Times New Roman"/>
              <a:sym typeface="Times New Roman"/>
            </a:endParaRPr>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36</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1659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Q&amp;A</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endParaRPr lang="en-US" sz="2800" b="0" i="0" u="none" strike="noStrike" cap="none" dirty="0">
              <a:solidFill>
                <a:schemeClr val="dk1"/>
              </a:solidFill>
              <a:latin typeface="Times New Roman"/>
              <a:ea typeface="Times New Roman"/>
              <a:cs typeface="Times New Roman"/>
              <a:sym typeface="Times New Roman"/>
            </a:endParaRPr>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37</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4688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Thesis overview</a:t>
            </a:r>
          </a:p>
        </p:txBody>
      </p:sp>
      <p:sp>
        <p:nvSpPr>
          <p:cNvPr id="76" name="Shape 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Thesis overview:</a:t>
            </a:r>
          </a:p>
          <a:p>
            <a:pPr lvl="1" indent="-342900">
              <a:spcBef>
                <a:spcPts val="0"/>
              </a:spcBef>
            </a:pPr>
            <a:r>
              <a:rPr lang="en-US" dirty="0"/>
              <a:t>Thesis goal:</a:t>
            </a:r>
          </a:p>
          <a:p>
            <a:pPr lvl="2" indent="-342900">
              <a:spcBef>
                <a:spcPts val="0"/>
              </a:spcBef>
            </a:pPr>
            <a:r>
              <a:rPr lang="en-US" dirty="0"/>
              <a:t>Objective 1: Change all sensors to separated modules that can run in parallel</a:t>
            </a:r>
          </a:p>
          <a:p>
            <a:pPr lvl="2" indent="-342900">
              <a:spcBef>
                <a:spcPts val="0"/>
              </a:spcBef>
            </a:pPr>
            <a:r>
              <a:rPr lang="en-US" dirty="0"/>
              <a:t>Objective 2: Apply machine learning in predicting heart disease probability</a:t>
            </a:r>
          </a:p>
          <a:p>
            <a:pPr lvl="2" indent="-342900">
              <a:spcBef>
                <a:spcPts val="0"/>
              </a:spcBef>
            </a:pPr>
            <a:r>
              <a:rPr lang="en-US" dirty="0"/>
              <a:t>Objective 3: calculate calories burned by user’s activities</a:t>
            </a:r>
          </a:p>
          <a:p>
            <a:pPr lvl="2" indent="-342900">
              <a:spcBef>
                <a:spcPts val="0"/>
              </a:spcBef>
            </a:pPr>
            <a:r>
              <a:rPr lang="en-US" dirty="0"/>
              <a:t>Objective 4: Develop Android app for user to track their health</a:t>
            </a:r>
          </a:p>
          <a:p>
            <a:pPr lvl="3" indent="-342900">
              <a:spcBef>
                <a:spcPts val="0"/>
              </a:spcBef>
            </a:pPr>
            <a:r>
              <a:rPr lang="en-US" dirty="0"/>
              <a:t>User’s health tracking base on account</a:t>
            </a:r>
          </a:p>
          <a:p>
            <a:pPr lvl="3" indent="-342900">
              <a:spcBef>
                <a:spcPts val="0"/>
              </a:spcBef>
            </a:pPr>
            <a:r>
              <a:rPr lang="en-US" dirty="0"/>
              <a:t>Implement heart disease probability prediction</a:t>
            </a:r>
          </a:p>
          <a:p>
            <a:pPr lvl="3" indent="-342900">
              <a:spcBef>
                <a:spcPts val="0"/>
              </a:spcBef>
            </a:pPr>
            <a:r>
              <a:rPr lang="en-US" dirty="0"/>
              <a:t>Calculate calories burned</a:t>
            </a:r>
          </a:p>
          <a:p>
            <a:pPr lvl="2" indent="-342900">
              <a:spcBef>
                <a:spcPts val="0"/>
              </a:spcBef>
            </a:pPr>
            <a:r>
              <a:rPr lang="en-US" dirty="0"/>
              <a:t>Objective 5: Increase the accuracy of the system (±5% error in result)</a:t>
            </a:r>
            <a:endParaRPr lang="en-US" sz="2400" dirty="0"/>
          </a:p>
        </p:txBody>
      </p:sp>
      <p:sp>
        <p:nvSpPr>
          <p:cNvPr id="77" name="Shape 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dirty="0">
                <a:solidFill>
                  <a:schemeClr val="dk1"/>
                </a:solidFill>
                <a:latin typeface="Times New Roman"/>
                <a:ea typeface="Times New Roman"/>
                <a:cs typeface="Times New Roman"/>
                <a:sym typeface="Times New Roman"/>
              </a:rPr>
              <a:t>11/22/2017</a:t>
            </a:r>
          </a:p>
        </p:txBody>
      </p:sp>
      <p:sp>
        <p:nvSpPr>
          <p:cNvPr id="78" name="Shape 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9" name="Shape 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4</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105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lvl="0">
              <a:buSzPct val="25000"/>
            </a:pPr>
            <a:r>
              <a:rPr lang="en-US" dirty="0"/>
              <a:t>Objective 1: Change all sensors to separated modules that can run in parallel</a:t>
            </a:r>
          </a:p>
        </p:txBody>
      </p:sp>
      <p:sp>
        <p:nvSpPr>
          <p:cNvPr id="95" name="Shape 9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Problem:</a:t>
            </a:r>
          </a:p>
          <a:p>
            <a:pPr lvl="1" indent="-342900">
              <a:spcBef>
                <a:spcPts val="0"/>
              </a:spcBef>
            </a:pPr>
            <a:r>
              <a:rPr lang="en-US" dirty="0"/>
              <a:t>The previous system use one controller to control multiple sensors, this method make it hard to add or replace any sensor  if needed. [10]</a:t>
            </a:r>
          </a:p>
          <a:p>
            <a:pPr lvl="1" indent="-342900">
              <a:spcBef>
                <a:spcPts val="0"/>
              </a:spcBef>
            </a:pPr>
            <a:r>
              <a:rPr lang="en-US" dirty="0"/>
              <a:t>The control flow of the previous system is sequence so that the sensors cannot run at the same time, which the system slow at getting results</a:t>
            </a:r>
          </a:p>
          <a:p>
            <a:pPr lvl="0" indent="-342900">
              <a:spcBef>
                <a:spcPts val="0"/>
              </a:spcBef>
            </a:pPr>
            <a:r>
              <a:rPr lang="en-US" dirty="0"/>
              <a:t>Solution to the problem:</a:t>
            </a:r>
          </a:p>
          <a:p>
            <a:pPr lvl="1" indent="-342900">
              <a:spcBef>
                <a:spcPts val="0"/>
              </a:spcBef>
            </a:pPr>
            <a:r>
              <a:rPr lang="en-US" dirty="0"/>
              <a:t>Each module run separately and in parallel</a:t>
            </a:r>
          </a:p>
          <a:p>
            <a:pPr lvl="1" indent="-342900">
              <a:spcBef>
                <a:spcPts val="0"/>
              </a:spcBef>
            </a:pPr>
            <a:r>
              <a:rPr lang="en-US" dirty="0"/>
              <a:t>All the data get from sensors will be processed at each module before sending to central controller</a:t>
            </a:r>
          </a:p>
          <a:p>
            <a:pPr lvl="1" indent="-342900">
              <a:spcBef>
                <a:spcPts val="0"/>
              </a:spcBef>
            </a:pPr>
            <a:r>
              <a:rPr lang="en-US" dirty="0"/>
              <a:t>Each module will have time out and exception if any error occurs</a:t>
            </a:r>
          </a:p>
          <a:p>
            <a:pPr lvl="1" indent="-342900">
              <a:spcBef>
                <a:spcPts val="0"/>
              </a:spcBef>
            </a:pPr>
            <a:endParaRPr lang="en-US" dirty="0"/>
          </a:p>
        </p:txBody>
      </p:sp>
      <p:sp>
        <p:nvSpPr>
          <p:cNvPr id="96" name="Shape 9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97" name="Shape 9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98" name="Shape 9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5</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lvl="0">
              <a:buSzPct val="25000"/>
            </a:pPr>
            <a:r>
              <a:rPr lang="en-US" dirty="0"/>
              <a:t>Objective 1: Change all sensors to separated modules that can run in parallel</a:t>
            </a:r>
            <a:endParaRPr lang="en-US" sz="3200" b="0" i="0" u="none" strike="noStrike" cap="none" dirty="0">
              <a:solidFill>
                <a:srgbClr val="3366CC"/>
              </a:solidFill>
              <a:latin typeface="Times New Roman"/>
              <a:ea typeface="Times New Roman"/>
              <a:cs typeface="Times New Roman"/>
              <a:sym typeface="Times New Roman"/>
            </a:endParaRPr>
          </a:p>
        </p:txBody>
      </p:sp>
      <p:sp>
        <p:nvSpPr>
          <p:cNvPr id="95" name="Shape 9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Theoretical analysis of the proposed solution:</a:t>
            </a:r>
          </a:p>
          <a:p>
            <a:pPr lvl="1" indent="-342900">
              <a:spcBef>
                <a:spcPts val="0"/>
              </a:spcBef>
            </a:pPr>
            <a:r>
              <a:rPr lang="en-US" dirty="0"/>
              <a:t>General design of a module:</a:t>
            </a:r>
          </a:p>
          <a:p>
            <a:pPr lvl="1" indent="-342900">
              <a:spcBef>
                <a:spcPts val="0"/>
              </a:spcBef>
            </a:pPr>
            <a:endParaRPr lang="en-US" dirty="0"/>
          </a:p>
          <a:p>
            <a:pPr lvl="1" indent="-342900">
              <a:spcBef>
                <a:spcPts val="0"/>
              </a:spcBef>
            </a:pPr>
            <a:endParaRPr lang="en-US" dirty="0"/>
          </a:p>
          <a:p>
            <a:pPr lvl="1" indent="-342900">
              <a:spcBef>
                <a:spcPts val="0"/>
              </a:spcBef>
            </a:pPr>
            <a:endParaRPr lang="en-US" dirty="0"/>
          </a:p>
          <a:p>
            <a:pPr lvl="1" indent="-342900">
              <a:spcBef>
                <a:spcPts val="0"/>
              </a:spcBef>
            </a:pPr>
            <a:endParaRPr lang="en-US" dirty="0"/>
          </a:p>
          <a:p>
            <a:pPr lvl="1" indent="-342900">
              <a:spcBef>
                <a:spcPts val="0"/>
              </a:spcBef>
            </a:pPr>
            <a:r>
              <a:rPr lang="en-US" dirty="0"/>
              <a:t>MCUs and sensors connect to each other using sensors’ connecting interfaces</a:t>
            </a:r>
          </a:p>
          <a:p>
            <a:pPr lvl="1" indent="-342900">
              <a:spcBef>
                <a:spcPts val="0"/>
              </a:spcBef>
            </a:pPr>
            <a:r>
              <a:rPr lang="en-US" dirty="0"/>
              <a:t>All the data from sensors will be processed and become a string before sending to central controller, this make the data need to be sent much smaller and easier to handled</a:t>
            </a:r>
          </a:p>
        </p:txBody>
      </p:sp>
      <p:sp>
        <p:nvSpPr>
          <p:cNvPr id="96" name="Shape 9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97" name="Shape 9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98" name="Shape 9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6</a:t>
            </a:fld>
            <a:endParaRPr lang="en-US" sz="1000">
              <a:solidFill>
                <a:schemeClr val="dk1"/>
              </a:solidFill>
              <a:latin typeface="Times New Roman"/>
              <a:ea typeface="Times New Roman"/>
              <a:cs typeface="Times New Roman"/>
              <a:sym typeface="Times New Roman"/>
            </a:endParaRPr>
          </a:p>
        </p:txBody>
      </p:sp>
      <p:graphicFrame>
        <p:nvGraphicFramePr>
          <p:cNvPr id="2" name="Diagram 1">
            <a:extLst>
              <a:ext uri="{FF2B5EF4-FFF2-40B4-BE49-F238E27FC236}">
                <a16:creationId xmlns:a16="http://schemas.microsoft.com/office/drawing/2014/main" id="{F0F94F8D-F72B-40B0-B585-DC8FA9729F96}"/>
              </a:ext>
            </a:extLst>
          </p:cNvPr>
          <p:cNvGraphicFramePr/>
          <p:nvPr>
            <p:extLst>
              <p:ext uri="{D42A27DB-BD31-4B8C-83A1-F6EECF244321}">
                <p14:modId xmlns:p14="http://schemas.microsoft.com/office/powerpoint/2010/main" val="3437203862"/>
              </p:ext>
            </p:extLst>
          </p:nvPr>
        </p:nvGraphicFramePr>
        <p:xfrm>
          <a:off x="661650" y="2063931"/>
          <a:ext cx="8025150" cy="1854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983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lvl="0">
              <a:buSzPct val="25000"/>
            </a:pPr>
            <a:r>
              <a:rPr lang="en-US" dirty="0"/>
              <a:t>Objective 1: Change all sensors to separated modules that can run in parallel</a:t>
            </a:r>
            <a:endParaRPr lang="en-US" sz="3200" b="0" i="0" u="none" strike="noStrike" cap="none" dirty="0">
              <a:solidFill>
                <a:srgbClr val="3366CC"/>
              </a:solidFill>
              <a:latin typeface="Times New Roman"/>
              <a:ea typeface="Times New Roman"/>
              <a:cs typeface="Times New Roman"/>
              <a:sym typeface="Times New Roman"/>
            </a:endParaRPr>
          </a:p>
        </p:txBody>
      </p:sp>
      <p:sp>
        <p:nvSpPr>
          <p:cNvPr id="104" name="Shape 10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Solution analysis:</a:t>
            </a: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05" name="Shape 10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06" name="Shape 10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07" name="Shape 10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7</a:t>
            </a:fld>
            <a:endParaRPr lang="en-US" sz="1000">
              <a:solidFill>
                <a:schemeClr val="dk1"/>
              </a:solidFill>
              <a:latin typeface="Times New Roman"/>
              <a:ea typeface="Times New Roman"/>
              <a:cs typeface="Times New Roman"/>
              <a:sym typeface="Times New Roman"/>
            </a:endParaRPr>
          </a:p>
        </p:txBody>
      </p:sp>
      <p:graphicFrame>
        <p:nvGraphicFramePr>
          <p:cNvPr id="2" name="Diagram 1">
            <a:extLst>
              <a:ext uri="{FF2B5EF4-FFF2-40B4-BE49-F238E27FC236}">
                <a16:creationId xmlns:a16="http://schemas.microsoft.com/office/drawing/2014/main" id="{288FFA78-5C2D-48D9-B8C1-AAEB5A8B4A2A}"/>
              </a:ext>
            </a:extLst>
          </p:cNvPr>
          <p:cNvGraphicFramePr/>
          <p:nvPr>
            <p:extLst>
              <p:ext uri="{D42A27DB-BD31-4B8C-83A1-F6EECF244321}">
                <p14:modId xmlns:p14="http://schemas.microsoft.com/office/powerpoint/2010/main" val="2008805762"/>
              </p:ext>
            </p:extLst>
          </p:nvPr>
        </p:nvGraphicFramePr>
        <p:xfrm>
          <a:off x="251520" y="2173312"/>
          <a:ext cx="84352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904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175658" y="287338"/>
            <a:ext cx="7716762" cy="693300"/>
          </a:xfrm>
          <a:prstGeom prst="rect">
            <a:avLst/>
          </a:prstGeom>
          <a:noFill/>
          <a:ln>
            <a:noFill/>
          </a:ln>
        </p:spPr>
        <p:txBody>
          <a:bodyPr wrap="square" lIns="91425" tIns="45700" rIns="91425" bIns="45700" anchor="ctr" anchorCtr="0">
            <a:noAutofit/>
          </a:bodyPr>
          <a:lstStyle/>
          <a:p>
            <a:pPr lvl="0">
              <a:buSzPct val="25000"/>
            </a:pPr>
            <a:r>
              <a:rPr lang="en-US" sz="3100" dirty="0"/>
              <a:t>Objective 2: Apply machine learning to predict heart disease probability </a:t>
            </a:r>
            <a:endParaRPr lang="en-US" sz="3100" b="0" i="0" u="none" strike="noStrike" cap="none" dirty="0">
              <a:solidFill>
                <a:srgbClr val="3366CC"/>
              </a:solidFill>
              <a:latin typeface="Times New Roman"/>
              <a:ea typeface="Times New Roman"/>
              <a:cs typeface="Times New Roman"/>
              <a:sym typeface="Times New Roman"/>
            </a:endParaRPr>
          </a:p>
        </p:txBody>
      </p:sp>
      <p:sp>
        <p:nvSpPr>
          <p:cNvPr id="120" name="Shape 120"/>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lvl="0" indent="-342900">
              <a:spcBef>
                <a:spcPts val="0"/>
              </a:spcBef>
            </a:pPr>
            <a:r>
              <a:rPr lang="en-US" dirty="0"/>
              <a:t>Problem:</a:t>
            </a:r>
          </a:p>
          <a:p>
            <a:pPr lvl="1" indent="-342900">
              <a:spcBef>
                <a:spcPts val="0"/>
              </a:spcBef>
            </a:pPr>
            <a:r>
              <a:rPr lang="en-US" b="0" i="0" u="none" strike="noStrike" cap="none" dirty="0">
                <a:solidFill>
                  <a:schemeClr val="dk1"/>
                </a:solidFill>
                <a:latin typeface="Times New Roman"/>
                <a:ea typeface="Times New Roman"/>
                <a:cs typeface="Times New Roman"/>
                <a:sym typeface="Times New Roman"/>
              </a:rPr>
              <a:t>In previous system, the </a:t>
            </a:r>
            <a:r>
              <a:rPr lang="en-US" dirty="0"/>
              <a:t>KNN algorithm using in heart disease prediction gave a low accuracy: 75.4% [9]</a:t>
            </a:r>
          </a:p>
          <a:p>
            <a:pPr lvl="1" indent="-342900">
              <a:spcBef>
                <a:spcPts val="0"/>
              </a:spcBef>
            </a:pPr>
            <a:r>
              <a:rPr lang="en-US" b="0" i="0" u="none" strike="noStrike" cap="none" dirty="0">
                <a:solidFill>
                  <a:schemeClr val="dk1"/>
                </a:solidFill>
                <a:latin typeface="Times New Roman"/>
                <a:ea typeface="Times New Roman"/>
                <a:cs typeface="Times New Roman"/>
                <a:sym typeface="Times New Roman"/>
              </a:rPr>
              <a:t>Small dataset make the prediction less accurate</a:t>
            </a:r>
          </a:p>
          <a:p>
            <a:pPr lvl="0" indent="-342900">
              <a:spcBef>
                <a:spcPts val="0"/>
              </a:spcBef>
            </a:pPr>
            <a:r>
              <a:rPr lang="en-US" dirty="0"/>
              <a:t>Theoretical analysis of the proposed solution:</a:t>
            </a:r>
          </a:p>
          <a:p>
            <a:pPr lvl="1" indent="-285750"/>
            <a:r>
              <a:rPr lang="en-US" dirty="0"/>
              <a:t>Using machine learning methods and deep learning:</a:t>
            </a:r>
          </a:p>
          <a:p>
            <a:pPr lvl="2" indent="-285750"/>
            <a:r>
              <a:rPr lang="en-US" dirty="0"/>
              <a:t>Calculate calories based on user movement:</a:t>
            </a:r>
          </a:p>
          <a:p>
            <a:pPr lvl="3" indent="-285750"/>
            <a:r>
              <a:rPr lang="en-US" dirty="0"/>
              <a:t>Use the LSTM algorithm</a:t>
            </a:r>
          </a:p>
          <a:p>
            <a:pPr lvl="3" indent="-285750"/>
            <a:r>
              <a:rPr lang="en-US" dirty="0"/>
              <a:t>Dataset on 1 million samples</a:t>
            </a:r>
          </a:p>
          <a:p>
            <a:pPr lvl="2" indent="-285750"/>
            <a:r>
              <a:rPr lang="en-US" dirty="0"/>
              <a:t>Diagnosing heart disease:</a:t>
            </a:r>
          </a:p>
          <a:p>
            <a:pPr lvl="3" indent="-285750"/>
            <a:r>
              <a:rPr lang="en-US" dirty="0"/>
              <a:t>Use the SVM algorithm</a:t>
            </a:r>
          </a:p>
          <a:p>
            <a:pPr lvl="3" indent="-285750"/>
            <a:r>
              <a:rPr lang="en-US" dirty="0"/>
              <a:t>Dataset: 702 samples</a:t>
            </a:r>
            <a:endParaRPr lang="en-US" sz="2200" dirty="0"/>
          </a:p>
          <a:p>
            <a:pPr indent="-342900">
              <a:spcBef>
                <a:spcPts val="0"/>
              </a:spcBef>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pPr>
            <a:endParaRPr b="0" i="0" u="none" strike="noStrike" cap="none" dirty="0">
              <a:solidFill>
                <a:schemeClr val="dk1"/>
              </a:solidFill>
              <a:latin typeface="Times New Roman"/>
              <a:ea typeface="Times New Roman"/>
              <a:cs typeface="Times New Roman"/>
              <a:sym typeface="Times New Roman"/>
            </a:endParaRPr>
          </a:p>
        </p:txBody>
      </p:sp>
      <p:sp>
        <p:nvSpPr>
          <p:cNvPr id="121" name="Shape 121"/>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22" name="Shape 122"/>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23" name="Shape 123"/>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8</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11003" y="287338"/>
            <a:ext cx="7681477" cy="693390"/>
          </a:xfrm>
          <a:prstGeom prst="rect">
            <a:avLst/>
          </a:prstGeom>
          <a:noFill/>
          <a:ln>
            <a:noFill/>
          </a:ln>
        </p:spPr>
        <p:txBody>
          <a:bodyPr wrap="square" lIns="91425" tIns="45700" rIns="91425" bIns="45700" anchor="ctr" anchorCtr="0">
            <a:noAutofit/>
          </a:bodyPr>
          <a:lstStyle/>
          <a:p>
            <a:pPr lvl="0">
              <a:buSzPct val="25000"/>
            </a:pPr>
            <a:r>
              <a:rPr lang="en-US" sz="3100" dirty="0"/>
              <a:t>Objective 2: Apply machine learning to predict heart disease probability </a:t>
            </a:r>
            <a:endParaRPr lang="en-US" sz="3100" b="0" i="0" u="none" strike="noStrike" cap="none" dirty="0">
              <a:solidFill>
                <a:srgbClr val="3366CC"/>
              </a:solidFill>
              <a:latin typeface="Times New Roman"/>
              <a:ea typeface="Times New Roman"/>
              <a:cs typeface="Times New Roman"/>
              <a:sym typeface="Times New Roman"/>
            </a:endParaRPr>
          </a:p>
        </p:txBody>
      </p:sp>
      <p:sp>
        <p:nvSpPr>
          <p:cNvPr id="129" name="Shape 129"/>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General flow for implementing machine learning on server :</a:t>
            </a:r>
            <a:endParaRPr lang="en-US" sz="28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30" name="Shape 130"/>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31" name="Shape 131"/>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32" name="Shape 132"/>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9</a:t>
            </a:fld>
            <a:endParaRPr lang="en-US" sz="1000">
              <a:solidFill>
                <a:schemeClr val="dk1"/>
              </a:solidFill>
              <a:latin typeface="Times New Roman"/>
              <a:ea typeface="Times New Roman"/>
              <a:cs typeface="Times New Roman"/>
              <a:sym typeface="Times New Roman"/>
            </a:endParaRPr>
          </a:p>
        </p:txBody>
      </p:sp>
      <p:graphicFrame>
        <p:nvGraphicFramePr>
          <p:cNvPr id="26" name="Diagram 25">
            <a:extLst>
              <a:ext uri="{FF2B5EF4-FFF2-40B4-BE49-F238E27FC236}">
                <a16:creationId xmlns:a16="http://schemas.microsoft.com/office/drawing/2014/main" id="{C8AD9DE9-2862-4F89-B72E-CB16954C968E}"/>
              </a:ext>
            </a:extLst>
          </p:cNvPr>
          <p:cNvGraphicFramePr/>
          <p:nvPr>
            <p:extLst>
              <p:ext uri="{D42A27DB-BD31-4B8C-83A1-F6EECF244321}">
                <p14:modId xmlns:p14="http://schemas.microsoft.com/office/powerpoint/2010/main" val="2694487826"/>
              </p:ext>
            </p:extLst>
          </p:nvPr>
        </p:nvGraphicFramePr>
        <p:xfrm>
          <a:off x="1762101" y="2204864"/>
          <a:ext cx="6720408"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2098</TotalTime>
  <Words>3729</Words>
  <Application>Microsoft Office PowerPoint</Application>
  <PresentationFormat>On-screen Show (4:3)</PresentationFormat>
  <Paragraphs>473</Paragraphs>
  <Slides>37</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Noto Sans Symbols</vt:lpstr>
      <vt:lpstr>Arial</vt:lpstr>
      <vt:lpstr>Calibri</vt:lpstr>
      <vt:lpstr>Times New Roman</vt:lpstr>
      <vt:lpstr>dsp</vt:lpstr>
      <vt:lpstr>HEALTH CARE SYSTEM </vt:lpstr>
      <vt:lpstr>Agenda</vt:lpstr>
      <vt:lpstr>Thesis overview</vt:lpstr>
      <vt:lpstr>Thesis overview</vt:lpstr>
      <vt:lpstr>Objective 1: Change all sensors to separated modules that can run in parallel</vt:lpstr>
      <vt:lpstr>Objective 1: Change all sensors to separated modules that can run in parallel</vt:lpstr>
      <vt:lpstr>Objective 1: Change all sensors to separated modules that can run in parallel</vt:lpstr>
      <vt:lpstr>Objective 2: Apply machine learning to predict heart disease probability </vt:lpstr>
      <vt:lpstr>Objective 2: Apply machine learning to predict heart disease probability </vt:lpstr>
      <vt:lpstr>Objective 2: Apply machine learning to predict heart disease probability </vt:lpstr>
      <vt:lpstr>Objective 2: Apply machine learning to predict heart disease probability </vt:lpstr>
      <vt:lpstr>Objective 3: calculate calories burned by user’s activities </vt:lpstr>
      <vt:lpstr>PowerPoint Presentation</vt:lpstr>
      <vt:lpstr>Objective 3: calculate calories burned by user’s activities </vt:lpstr>
      <vt:lpstr>Objective 4: Develop Android app health tracking</vt:lpstr>
      <vt:lpstr>Objective 5: Increase the accuracy of the system (±5% error in result)</vt:lpstr>
      <vt:lpstr>Result </vt:lpstr>
      <vt:lpstr>Result</vt:lpstr>
      <vt:lpstr>Result</vt:lpstr>
      <vt:lpstr>Result</vt:lpstr>
      <vt:lpstr>Result</vt:lpstr>
      <vt:lpstr>Result</vt:lpstr>
      <vt:lpstr>Result</vt:lpstr>
      <vt:lpstr>Result</vt:lpstr>
      <vt:lpstr>Result</vt:lpstr>
      <vt:lpstr>Application And Server</vt:lpstr>
      <vt:lpstr>Login Screen</vt:lpstr>
      <vt:lpstr>Sign up Screen</vt:lpstr>
      <vt:lpstr>Main Menu</vt:lpstr>
      <vt:lpstr>Activity tracking Screen</vt:lpstr>
      <vt:lpstr>Activity tracking Screen(Cont.)</vt:lpstr>
      <vt:lpstr>User’s Info Screen</vt:lpstr>
      <vt:lpstr>Conclusion and Development in future</vt:lpstr>
      <vt:lpstr>References </vt:lpstr>
      <vt:lpstr>References </vt:lpstr>
      <vt:lpstr>References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ĐỀ ĐỀ TÀI LUẬN VĂN</dc:title>
  <dc:creator>chung</dc:creator>
  <cp:lastModifiedBy>chung phung</cp:lastModifiedBy>
  <cp:revision>124</cp:revision>
  <dcterms:modified xsi:type="dcterms:W3CDTF">2018-02-01T17:55:34Z</dcterms:modified>
</cp:coreProperties>
</file>