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73" r:id="rId4"/>
    <p:sldId id="306" r:id="rId5"/>
    <p:sldId id="297" r:id="rId6"/>
    <p:sldId id="307" r:id="rId7"/>
    <p:sldId id="260" r:id="rId8"/>
    <p:sldId id="298" r:id="rId9"/>
    <p:sldId id="30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82497" autoAdjust="0"/>
  </p:normalViewPr>
  <p:slideViewPr>
    <p:cSldViewPr snapToGrid="0">
      <p:cViewPr varScale="1">
        <p:scale>
          <a:sx n="101" d="100"/>
          <a:sy n="101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116666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116666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116666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16666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0425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22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08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22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fontAlgn="base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hardware system collects weather data independently and be able to work in windy weather environment. </a:t>
            </a:r>
          </a:p>
          <a:p>
            <a:pPr lvl="0" fontAlgn="base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local weather forecasting application using Back-propagation Neural Network model. Increase rainfall forecasting accuracy to 63% comparing to 60% of the local weather forecasting application using Fuzzy Logic.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Solving the data collision problem with timeslot protocol</a:t>
            </a:r>
            <a:endParaRPr dirty="0"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32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OFD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54550"/>
            <a:ext cx="9101480" cy="14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4375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 flipH="1">
            <a:off x="0" y="4652963"/>
            <a:ext cx="9144000" cy="1560512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6" y="10715"/>
            <a:ext cx="1761983" cy="176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8344" y="72008"/>
            <a:ext cx="1359694" cy="162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375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35000"/>
              <a:buNone/>
              <a:defRPr sz="40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つのコンテンツ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375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709864" y="16288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OFD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9388" y="84138"/>
            <a:ext cx="7946413" cy="12969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0" y="44450"/>
            <a:ext cx="8640763" cy="12969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4375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ct val="31818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SzPct val="1400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144463" y="1123680"/>
            <a:ext cx="84963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04" y="1592"/>
            <a:ext cx="1116265" cy="11162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4213" y="1310640"/>
            <a:ext cx="7772400" cy="355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000" b="1" dirty="0"/>
              <a:t>LOCAL WEATHER MONITORING, FORECASTING SYSTEM USING NEURAL NETWORK AND LORA COMMUNICATION TECHNOLOGY</a:t>
            </a:r>
            <a:br>
              <a:rPr lang="en-US" sz="4400" b="1" i="0" u="none" strike="noStrike" cap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4400" b="1" i="0" u="none" strike="noStrike" cap="none" dirty="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4214" y="4231640"/>
            <a:ext cx="7772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Instructor: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Trịnh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Lê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Huy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Mạnh Thảo - Student ID: 14520853</a:t>
            </a:r>
          </a:p>
          <a:p>
            <a:pPr lvl="0" indent="-177800"/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Quách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Hào</a:t>
            </a:r>
            <a:r>
              <a:rPr lang="en-US" dirty="0"/>
              <a:t> - Student ID: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14521124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Content 1: Thesis overview</a:t>
            </a:r>
          </a:p>
          <a:p>
            <a:pPr lvl="0" indent="-342900">
              <a:spcBef>
                <a:spcPts val="0"/>
              </a:spcBef>
            </a:pPr>
            <a:r>
              <a:rPr lang="en-US" dirty="0"/>
              <a:t>Content 2: Neural Network model</a:t>
            </a:r>
          </a:p>
          <a:p>
            <a:pPr lvl="0" indent="-342900">
              <a:spcBef>
                <a:spcPts val="0"/>
              </a:spcBef>
            </a:pPr>
            <a:r>
              <a:rPr lang="en-US" dirty="0"/>
              <a:t>Content 3: Anti-collision strategy</a:t>
            </a:r>
          </a:p>
          <a:p>
            <a:pPr indent="-342900">
              <a:spcBef>
                <a:spcPts val="0"/>
              </a:spcBef>
            </a:pPr>
            <a:r>
              <a:rPr lang="en-US" dirty="0"/>
              <a:t>Content 4: Expected results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59">
            <a:extLst>
              <a:ext uri="{FF2B5EF4-FFF2-40B4-BE49-F238E27FC236}">
                <a16:creationId xmlns:a16="http://schemas.microsoft.com/office/drawing/2014/main" id="{EA5C716F-E1C6-4D22-80E0-FE042E2274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8" name="Shape 60">
            <a:extLst>
              <a:ext uri="{FF2B5EF4-FFF2-40B4-BE49-F238E27FC236}">
                <a16:creationId xmlns:a16="http://schemas.microsoft.com/office/drawing/2014/main" id="{C9CB8469-5E0A-45A9-A81A-A57695CDAC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Content 1: Thesis overview</a:t>
            </a:r>
            <a:endParaRPr lang="en-US" sz="3200" b="0" i="0" u="none" strike="noStrike" cap="none" dirty="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7800" indent="0">
              <a:buNone/>
            </a:pPr>
            <a:r>
              <a:rPr lang="en-US" dirty="0"/>
              <a:t>Research and implement a local weather monitoring and forecasting system</a:t>
            </a:r>
          </a:p>
          <a:p>
            <a:pPr marL="1027113" lvl="0" indent="-338138" fontAlgn="base"/>
            <a:r>
              <a:rPr lang="en-US" dirty="0"/>
              <a:t>Using Artificial Neural Network to forecast rainfall to increase the accuracy of forecasting results along with system using time</a:t>
            </a:r>
            <a:r>
              <a:rPr lang="en-US" i="1" dirty="0"/>
              <a:t> </a:t>
            </a:r>
            <a:endParaRPr lang="en-US" dirty="0"/>
          </a:p>
          <a:p>
            <a:pPr marL="1027113" lvl="0" indent="-338138" fontAlgn="base"/>
            <a:r>
              <a:rPr lang="en-US" dirty="0"/>
              <a:t>Applying an anti-collision strategy on LoRa bandwidth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59">
            <a:extLst>
              <a:ext uri="{FF2B5EF4-FFF2-40B4-BE49-F238E27FC236}">
                <a16:creationId xmlns:a16="http://schemas.microsoft.com/office/drawing/2014/main" id="{2AFC0211-5D55-4C4B-9267-003E0985CA5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8" name="Shape 60">
            <a:extLst>
              <a:ext uri="{FF2B5EF4-FFF2-40B4-BE49-F238E27FC236}">
                <a16:creationId xmlns:a16="http://schemas.microsoft.com/office/drawing/2014/main" id="{761E994E-EE48-44C8-9012-F60A9BC814A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71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Content 1: Thesis overview</a:t>
            </a:r>
            <a:endParaRPr lang="en-US" sz="3200" b="0" i="0" u="none" strike="noStrike" cap="none" dirty="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7800" indent="0">
              <a:buNone/>
            </a:pPr>
            <a:r>
              <a:rPr lang="en-US" dirty="0"/>
              <a:t>Design of the system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7E5F5-D82C-483F-B701-9B2C3829519A}"/>
              </a:ext>
            </a:extLst>
          </p:cNvPr>
          <p:cNvGrpSpPr/>
          <p:nvPr/>
        </p:nvGrpSpPr>
        <p:grpSpPr>
          <a:xfrm>
            <a:off x="2630292" y="2404402"/>
            <a:ext cx="3881829" cy="2841283"/>
            <a:chOff x="780400" y="463876"/>
            <a:chExt cx="8066648" cy="558502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F3652F4-BC1D-4D27-BC3E-EA900939CB7A}"/>
                </a:ext>
              </a:extLst>
            </p:cNvPr>
            <p:cNvSpPr/>
            <p:nvPr/>
          </p:nvSpPr>
          <p:spPr>
            <a:xfrm>
              <a:off x="780400" y="596417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5016C0B-125D-46EF-B5B0-538C5BCD5BE5}"/>
                </a:ext>
              </a:extLst>
            </p:cNvPr>
            <p:cNvSpPr/>
            <p:nvPr/>
          </p:nvSpPr>
          <p:spPr>
            <a:xfrm>
              <a:off x="780400" y="4313178"/>
              <a:ext cx="3044979" cy="17357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9F5768E-6766-4B4D-9CE7-AA630AE73F62}"/>
                </a:ext>
              </a:extLst>
            </p:cNvPr>
            <p:cNvSpPr/>
            <p:nvPr/>
          </p:nvSpPr>
          <p:spPr>
            <a:xfrm>
              <a:off x="3956806" y="1086557"/>
              <a:ext cx="1713837" cy="755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78D6B83-1BA3-4A54-AC4C-7DD73427BABF}"/>
                </a:ext>
              </a:extLst>
            </p:cNvPr>
            <p:cNvSpPr/>
            <p:nvPr/>
          </p:nvSpPr>
          <p:spPr>
            <a:xfrm rot="10800000">
              <a:off x="3956806" y="4803318"/>
              <a:ext cx="1713837" cy="75544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DBB6C2-6C31-4C50-9CB4-EADF347F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682" y="463876"/>
              <a:ext cx="835365" cy="83536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AACC00-4DCE-4853-8E0A-C5DDE184FBA2}"/>
                </a:ext>
              </a:extLst>
            </p:cNvPr>
            <p:cNvGrpSpPr/>
            <p:nvPr/>
          </p:nvGrpSpPr>
          <p:grpSpPr>
            <a:xfrm>
              <a:off x="5802069" y="596417"/>
              <a:ext cx="3044979" cy="5452482"/>
              <a:chOff x="8471366" y="596417"/>
              <a:chExt cx="3044979" cy="545248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D6F683B-2AC2-4E8E-9C20-DF1BE3C2F49A}"/>
                  </a:ext>
                </a:extLst>
              </p:cNvPr>
              <p:cNvSpPr/>
              <p:nvPr/>
            </p:nvSpPr>
            <p:spPr>
              <a:xfrm>
                <a:off x="8471366" y="596417"/>
                <a:ext cx="3044979" cy="17357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Gateway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0B1D855-EBBA-48FA-9C37-B8647059C060}"/>
                  </a:ext>
                </a:extLst>
              </p:cNvPr>
              <p:cNvSpPr/>
              <p:nvPr/>
            </p:nvSpPr>
            <p:spPr>
              <a:xfrm>
                <a:off x="8471366" y="4313178"/>
                <a:ext cx="3044979" cy="17357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9A1D7FF7-7B6C-485E-AF8B-75BF6AC4F312}"/>
                  </a:ext>
                </a:extLst>
              </p:cNvPr>
              <p:cNvSpPr/>
              <p:nvPr/>
            </p:nvSpPr>
            <p:spPr>
              <a:xfrm rot="5400000">
                <a:off x="9096232" y="2971852"/>
                <a:ext cx="1795246" cy="650046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Picture 2" descr="Image result for wifi">
                <a:extLst>
                  <a:ext uri="{FF2B5EF4-FFF2-40B4-BE49-F238E27FC236}">
                    <a16:creationId xmlns:a16="http://schemas.microsoft.com/office/drawing/2014/main" id="{44F141D7-70BF-4E50-8ACE-47A31C98F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66443" y="2956216"/>
                <a:ext cx="1149902" cy="681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Shape 59">
            <a:extLst>
              <a:ext uri="{FF2B5EF4-FFF2-40B4-BE49-F238E27FC236}">
                <a16:creationId xmlns:a16="http://schemas.microsoft.com/office/drawing/2014/main" id="{29635523-E156-4B43-9644-31E2376C96A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C524A9-3DB2-4058-999F-4AF8201B8C2E}"/>
              </a:ext>
            </a:extLst>
          </p:cNvPr>
          <p:cNvPicPr/>
          <p:nvPr/>
        </p:nvPicPr>
        <p:blipFill rotWithShape="1">
          <a:blip r:embed="rId5"/>
          <a:srcRect l="34483" t="30668" r="19939" b="14980"/>
          <a:stretch/>
        </p:blipFill>
        <p:spPr bwMode="auto">
          <a:xfrm>
            <a:off x="265303" y="1879846"/>
            <a:ext cx="1066609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 descr="Wind Vane">
            <a:extLst>
              <a:ext uri="{FF2B5EF4-FFF2-40B4-BE49-F238E27FC236}">
                <a16:creationId xmlns:a16="http://schemas.microsoft.com/office/drawing/2014/main" id="{8870545F-234F-4A0D-96DA-C75D0FFC548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45" y="1879846"/>
            <a:ext cx="109728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Rain Gauge">
            <a:extLst>
              <a:ext uri="{FF2B5EF4-FFF2-40B4-BE49-F238E27FC236}">
                <a16:creationId xmlns:a16="http://schemas.microsoft.com/office/drawing/2014/main" id="{8BBE0F5B-23D2-4A4D-9AE7-76F7B72A00D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79" y="279424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DE0C47-37BE-4203-876A-EF29FF60E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955" y="4136201"/>
            <a:ext cx="2054730" cy="1907829"/>
          </a:xfrm>
          <a:prstGeom prst="rect">
            <a:avLst/>
          </a:prstGeom>
        </p:spPr>
      </p:pic>
      <p:pic>
        <p:nvPicPr>
          <p:cNvPr id="23" name="Picture 22" descr="D:\Workspace\KLTN-WeatherForecast\Documents\BaoCao\ImagesForThesisReport\RPiGateway.jpg">
            <a:extLst>
              <a:ext uri="{FF2B5EF4-FFF2-40B4-BE49-F238E27FC236}">
                <a16:creationId xmlns:a16="http://schemas.microsoft.com/office/drawing/2014/main" id="{997EF5B6-0371-4AF5-8E4E-83C472A7829F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59" y="2178596"/>
            <a:ext cx="1924508" cy="130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60">
            <a:extLst>
              <a:ext uri="{FF2B5EF4-FFF2-40B4-BE49-F238E27FC236}">
                <a16:creationId xmlns:a16="http://schemas.microsoft.com/office/drawing/2014/main" id="{A12665C4-193B-4A3F-8830-5D1CA85D9B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617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nl-NL" dirty="0"/>
              <a:t>Content 2: Neural Network model</a:t>
            </a:r>
            <a:endParaRPr lang="en-US" sz="3200" b="0" i="0" u="none" strike="noStrike" cap="none" dirty="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59">
            <a:extLst>
              <a:ext uri="{FF2B5EF4-FFF2-40B4-BE49-F238E27FC236}">
                <a16:creationId xmlns:a16="http://schemas.microsoft.com/office/drawing/2014/main" id="{0E0ADAE9-B84B-4AC6-9607-268E6D03711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678C6-9C88-42D6-AC8D-0295CEF49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695740"/>
            <a:ext cx="5349180" cy="4301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D66F4-D905-4EA5-AE9E-7800E46E9ABF}"/>
              </a:ext>
            </a:extLst>
          </p:cNvPr>
          <p:cNvSpPr txBox="1"/>
          <p:nvPr/>
        </p:nvSpPr>
        <p:spPr>
          <a:xfrm>
            <a:off x="5791573" y="4275942"/>
            <a:ext cx="3177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Multi-layer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sigmoid(W,X)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(WY,H)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by Backpropagation</a:t>
            </a:r>
          </a:p>
        </p:txBody>
      </p:sp>
      <p:sp>
        <p:nvSpPr>
          <p:cNvPr id="9" name="Shape 60">
            <a:extLst>
              <a:ext uri="{FF2B5EF4-FFF2-40B4-BE49-F238E27FC236}">
                <a16:creationId xmlns:a16="http://schemas.microsoft.com/office/drawing/2014/main" id="{30FE7E2C-6008-4CD8-AA04-3669B414450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0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nl-NL" dirty="0"/>
              <a:t>Content 2: Neural Network model</a:t>
            </a:r>
            <a:endParaRPr lang="en-US" sz="3200" b="0" i="0" u="none" strike="noStrike" cap="none" dirty="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2691705" cy="5684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Backpropagation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59">
            <a:extLst>
              <a:ext uri="{FF2B5EF4-FFF2-40B4-BE49-F238E27FC236}">
                <a16:creationId xmlns:a16="http://schemas.microsoft.com/office/drawing/2014/main" id="{0E0ADAE9-B84B-4AC6-9607-268E6D03711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0AE4D-7783-4CD5-8AAC-C5C7E517458B}"/>
              </a:ext>
            </a:extLst>
          </p:cNvPr>
          <p:cNvSpPr txBox="1"/>
          <p:nvPr/>
        </p:nvSpPr>
        <p:spPr>
          <a:xfrm>
            <a:off x="765870" y="1876425"/>
            <a:ext cx="792093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003399"/>
              </a:buClr>
              <a:buSzPct val="100000"/>
              <a:buFont typeface="Noto Sans Symbols"/>
              <a:buChar char="■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Pros</a:t>
            </a:r>
          </a:p>
          <a:p>
            <a:pPr marL="685800" lvl="0" indent="-457200">
              <a:buClr>
                <a:srgbClr val="0033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High applicability</a:t>
            </a:r>
          </a:p>
          <a:p>
            <a:pPr marL="685800" lvl="0" indent="-457200">
              <a:buClr>
                <a:srgbClr val="0033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Compatible with many trigger and loss functions</a:t>
            </a:r>
          </a:p>
          <a:p>
            <a:pPr marL="685800" lvl="0" indent="-457200">
              <a:buClr>
                <a:srgbClr val="0033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Vector standardization is not required</a:t>
            </a:r>
          </a:p>
          <a:p>
            <a:pPr marL="342900" lvl="0" indent="-342900">
              <a:buClr>
                <a:srgbClr val="003399"/>
              </a:buClr>
              <a:buSzPct val="100000"/>
              <a:buFont typeface="Noto Sans Symbols"/>
              <a:buChar char="■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Cons</a:t>
            </a:r>
          </a:p>
          <a:p>
            <a:pPr marL="685800" lvl="0">
              <a:buClr>
                <a:srgbClr val="003399"/>
              </a:buClr>
              <a:buSzPct val="100000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good initialization, the result can be unexpected because of local maximum value</a:t>
            </a:r>
          </a:p>
          <a:p>
            <a:pPr lvl="0">
              <a:buClr>
                <a:srgbClr val="003399"/>
              </a:buClr>
              <a:buSzPct val="100000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0">
            <a:extLst>
              <a:ext uri="{FF2B5EF4-FFF2-40B4-BE49-F238E27FC236}">
                <a16:creationId xmlns:a16="http://schemas.microsoft.com/office/drawing/2014/main" id="{76CEBD82-D7EC-4F8D-96BE-1B6F1A45040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83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Content 3: Anti-collision strategy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5AA644-929E-4A59-97BD-CD2A9131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9191"/>
            <a:ext cx="8117780" cy="4760763"/>
          </a:xfrm>
          <a:prstGeom prst="rect">
            <a:avLst/>
          </a:prstGeom>
        </p:spPr>
      </p:pic>
      <p:sp>
        <p:nvSpPr>
          <p:cNvPr id="35" name="Shape 59">
            <a:extLst>
              <a:ext uri="{FF2B5EF4-FFF2-40B4-BE49-F238E27FC236}">
                <a16:creationId xmlns:a16="http://schemas.microsoft.com/office/drawing/2014/main" id="{04A76666-1B98-465E-9997-5EDB84A8409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DEE306EC-15D5-4443-BCC0-31238383A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/>
              <a:t>Content 4: Expected results</a:t>
            </a:r>
            <a:endParaRPr lang="en-US" sz="3200" b="0" i="0" u="none" strike="noStrike" cap="none" dirty="0">
              <a:solidFill>
                <a:srgbClr val="3366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Functioning system and packaged nodes to be able to work outdoor</a:t>
            </a:r>
          </a:p>
          <a:p>
            <a:pPr lvl="0" indent="-342900">
              <a:spcBef>
                <a:spcPts val="0"/>
              </a:spcBef>
            </a:pPr>
            <a:r>
              <a:rPr lang="en-US" dirty="0"/>
              <a:t>Increase rainfall forecasting accuracy to 63%</a:t>
            </a:r>
          </a:p>
          <a:p>
            <a:pPr lvl="0" indent="-342900">
              <a:spcBef>
                <a:spcPts val="0"/>
              </a:spcBef>
            </a:pPr>
            <a:r>
              <a:rPr lang="en-US" dirty="0"/>
              <a:t>Decrease packet collision rate to 1%</a:t>
            </a:r>
          </a:p>
          <a:p>
            <a:pPr lvl="0" indent="-342900">
              <a:spcBef>
                <a:spcPts val="0"/>
              </a:spcBef>
            </a:pPr>
            <a:endParaRPr lang="en-US" dirty="0"/>
          </a:p>
          <a:p>
            <a:pPr lvl="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59">
            <a:extLst>
              <a:ext uri="{FF2B5EF4-FFF2-40B4-BE49-F238E27FC236}">
                <a16:creationId xmlns:a16="http://schemas.microsoft.com/office/drawing/2014/main" id="{7F17ACE4-C818-4595-8140-FF34D7C5035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9C2587B-114B-4236-99CB-54E42FD1E73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983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dirty="0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Thank you for listening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Noto Sans Symbols"/>
              <a:buChar char="■"/>
            </a:pP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59">
            <a:extLst>
              <a:ext uri="{FF2B5EF4-FFF2-40B4-BE49-F238E27FC236}">
                <a16:creationId xmlns:a16="http://schemas.microsoft.com/office/drawing/2014/main" id="{3341A216-CD83-4947-BC64-EA5B91DB5A4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14/09/2018</a:t>
            </a:r>
          </a:p>
        </p:txBody>
      </p:sp>
      <p:sp>
        <p:nvSpPr>
          <p:cNvPr id="8" name="Shape 60">
            <a:extLst>
              <a:ext uri="{FF2B5EF4-FFF2-40B4-BE49-F238E27FC236}">
                <a16:creationId xmlns:a16="http://schemas.microsoft.com/office/drawing/2014/main" id="{AD41B9A4-7C04-4577-B58A-35E139D4470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Copyrights 2018 UIT-Khoa KTMT 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6889826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378</Words>
  <Application>Microsoft Office PowerPoint</Application>
  <PresentationFormat>On-screen Show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dsp</vt:lpstr>
      <vt:lpstr>LOCAL WEATHER MONITORING, FORECASTING SYSTEM USING NEURAL NETWORK AND LORA COMMUNICATION TECHNOLOGY </vt:lpstr>
      <vt:lpstr>Agenda</vt:lpstr>
      <vt:lpstr>Content 1: Thesis overview</vt:lpstr>
      <vt:lpstr>Content 1: Thesis overview</vt:lpstr>
      <vt:lpstr>Content 2: Neural Network model</vt:lpstr>
      <vt:lpstr>Content 2: Neural Network model</vt:lpstr>
      <vt:lpstr>Content 3: Anti-collision strategy</vt:lpstr>
      <vt:lpstr>Content 4: Expected results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ĐỀ ĐỀ TÀI LUẬN VĂN</dc:title>
  <dc:creator>chung</dc:creator>
  <cp:lastModifiedBy>Nguyễn Mạnh Thảo</cp:lastModifiedBy>
  <cp:revision>158</cp:revision>
  <dcterms:modified xsi:type="dcterms:W3CDTF">2018-09-13T13:08:10Z</dcterms:modified>
</cp:coreProperties>
</file>