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5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7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CAC8C-7608-480D-A48F-77E592C3304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4039-4141-4915-A5CC-84BECFA27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Nhóm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6: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Học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máy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Cây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hồi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(Classification </a:t>
            </a:r>
            <a:r>
              <a:rPr lang="en-US" dirty="0"/>
              <a:t>and regression </a:t>
            </a:r>
            <a:r>
              <a:rPr lang="en-US" dirty="0" smtClean="0"/>
              <a:t>tree, Cart)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4" name="Picture 3" descr="A blue and white logo&#10;&#10;Description automatically generated with low confiden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1186182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352800" y="4495800"/>
            <a:ext cx="5181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Thị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Mây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2051063448</a:t>
            </a:r>
          </a:p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Thị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Tươi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2051063585</a:t>
            </a:r>
          </a:p>
          <a:p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Hồng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Thương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2051063623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28600"/>
                <a:ext cx="8648700" cy="5897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1800" dirty="0" smtClean="0"/>
                  <a:t>(temperature)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𝑀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800" dirty="0" smtClean="0"/>
                  <a:t>gini(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𝑚𝑖𝑙𝑑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𝑐𝑜𝑜𝑙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h𝑜𝑡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.(1−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)+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.(1−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)+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1800" dirty="0" smtClean="0"/>
                  <a:t>0,648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28600"/>
                <a:ext cx="8648700" cy="5897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582761"/>
            <a:ext cx="4038600" cy="142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4653"/>
            <a:ext cx="43815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23" y="1869426"/>
            <a:ext cx="44005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5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599" y="609600"/>
                <a:ext cx="8684273" cy="5516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1800" dirty="0" smtClean="0"/>
                  <a:t>(huminity)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𝑀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800" dirty="0" smtClean="0"/>
                  <a:t>gini(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h𝑖𝑔h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𝑛𝑜𝑟𝑚𝑎𝑙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.(1−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)+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.(1−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1800" dirty="0" smtClean="0"/>
                  <a:t>0,32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609600"/>
                <a:ext cx="8684273" cy="5516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04534"/>
            <a:ext cx="40576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27" y="714059"/>
            <a:ext cx="4371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0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04800"/>
                <a:ext cx="86106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1800" dirty="0" smtClean="0"/>
                  <a:t>(wind)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𝑀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800" dirty="0" smtClean="0"/>
                  <a:t>gini(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𝑤𝑒𝑎𝑘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𝑠𝑡𝑟𝑜𝑛𝑔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.(1−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)+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.(1−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sz="1800" dirty="0" smtClean="0"/>
                  <a:t>0,417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:r>
                  <a:rPr lang="en-US" sz="1800" dirty="0" err="1" smtClean="0">
                    <a:sym typeface="Wingdings" pitchFamily="2" charset="2"/>
                  </a:rPr>
                  <a:t>thuộc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tính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cần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chọn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là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humidity </a:t>
                </a:r>
                <a:r>
                  <a:rPr lang="en-US" sz="1800" dirty="0" err="1" smtClean="0">
                    <a:sym typeface="Wingdings" pitchFamily="2" charset="2"/>
                  </a:rPr>
                  <a:t>vì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có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nhỏ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nhất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04800"/>
                <a:ext cx="8610600" cy="5821363"/>
              </a:xfrm>
              <a:blipFill rotWithShape="1">
                <a:blip r:embed="rId2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40576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"/>
            <a:ext cx="43434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15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4956"/>
            <a:ext cx="8690990" cy="496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3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1" y="533400"/>
            <a:ext cx="7457017" cy="5592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99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Gini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Index(CART)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B1: </a:t>
                </a:r>
                <a:r>
                  <a:rPr lang="en-US" sz="2400" dirty="0" err="1" smtClean="0"/>
                  <a:t>Gini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C: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lớp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phân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loại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nhãn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1 </a:t>
                </a:r>
                <a:r>
                  <a:rPr lang="en-US" sz="2400" dirty="0" err="1" smtClean="0"/>
                  <a:t>thuộc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tính</a:t>
                </a:r>
                <a:r>
                  <a:rPr lang="en-US" sz="24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sz="24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</m:t>
                    </m:r>
                    <m:r>
                      <a:rPr lang="en-US" sz="2400" b="0" i="0" smtClean="0">
                        <a:latin typeface="Cambria Math"/>
                      </a:rPr>
                      <m:t>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s</m:t>
                    </m:r>
                    <m:r>
                      <a:rPr lang="en-US" sz="2400" b="0" i="0" smtClean="0">
                        <a:latin typeface="Cambria Math"/>
                      </a:rPr>
                      <m:t>ố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</m:t>
                    </m:r>
                    <m:r>
                      <a:rPr lang="en-US" sz="2400" b="0" i="0" smtClean="0">
                        <a:latin typeface="Cambria Math"/>
                      </a:rPr>
                      <m:t>ượ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ng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ph</m:t>
                    </m:r>
                    <m:r>
                      <a:rPr lang="en-US" sz="2400" b="0" i="0" smtClean="0">
                        <a:latin typeface="Cambria Math"/>
                      </a:rPr>
                      <m:t>ầ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n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t</m:t>
                    </m:r>
                    <m:r>
                      <a:rPr lang="en-US" sz="2400" b="0" i="0" smtClean="0">
                        <a:latin typeface="Cambria Math"/>
                      </a:rPr>
                      <m:t>ử ở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</m:t>
                    </m:r>
                    <m:r>
                      <a:rPr lang="en-US" sz="2400" b="0" i="0" smtClean="0">
                        <a:latin typeface="Cambria Math"/>
                      </a:rPr>
                      <m:t>ớ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p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th</m:t>
                    </m:r>
                    <m:r>
                      <a:rPr lang="en-US" sz="2400" b="0" i="0" smtClean="0">
                        <a:latin typeface="Cambria Math"/>
                      </a:rPr>
                      <m:t>ứ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i</m:t>
                    </m:r>
                  </m:oMath>
                </a14:m>
                <a:endParaRPr lang="en-US" sz="2400" b="0" dirty="0" smtClean="0"/>
              </a:p>
              <a:p>
                <a:pPr lvl="1"/>
                <a:r>
                  <a:rPr lang="en-US" sz="2400" dirty="0" smtClean="0"/>
                  <a:t>N: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tổng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lượng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phần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tử</a:t>
                </a:r>
                <a:r>
                  <a:rPr lang="en-US" sz="2400" dirty="0" smtClean="0"/>
                  <a:t> ở node </a:t>
                </a:r>
                <a:r>
                  <a:rPr lang="en-US" sz="2400" dirty="0" err="1" smtClean="0"/>
                  <a:t>đó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5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B2: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𝑀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/>
                  <a:t>gini(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</a:p>
              <a:p>
                <a:pPr lvl="1"/>
                <a:r>
                  <a:rPr lang="en-US" sz="2400" dirty="0" smtClean="0"/>
                  <a:t>K: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node con </a:t>
                </a:r>
                <a:r>
                  <a:rPr lang="en-US" sz="2400" dirty="0" err="1" smtClean="0"/>
                  <a:t>đc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ra</a:t>
                </a:r>
                <a:r>
                  <a:rPr lang="en-US" sz="24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phần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tử</a:t>
                </a:r>
                <a:r>
                  <a:rPr lang="en-US" sz="2400" dirty="0" smtClean="0"/>
                  <a:t> ở node con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i</a:t>
                </a:r>
              </a:p>
              <a:p>
                <a:pPr lvl="1"/>
                <a:r>
                  <a:rPr lang="en-US" sz="2400" dirty="0" smtClean="0"/>
                  <a:t>M: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phần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tử</a:t>
                </a:r>
                <a:r>
                  <a:rPr lang="en-US" sz="2400" dirty="0" smtClean="0"/>
                  <a:t> ở node </a:t>
                </a:r>
                <a:r>
                  <a:rPr lang="en-US" sz="2400" dirty="0" smtClean="0"/>
                  <a:t>cha</a:t>
                </a:r>
                <a:endParaRPr lang="en-US" sz="2400" dirty="0" smtClean="0"/>
              </a:p>
              <a:p>
                <a:pPr lvl="1"/>
                <a:r>
                  <a:rPr lang="en-US" sz="2400" dirty="0" err="1"/>
                  <a:t>g</a:t>
                </a:r>
                <a:r>
                  <a:rPr lang="en-US" sz="2400" dirty="0" err="1" smtClean="0"/>
                  <a:t>ini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): </a:t>
                </a:r>
                <a:r>
                  <a:rPr lang="en-US" sz="2400" dirty="0" err="1" smtClean="0"/>
                  <a:t>chỉ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gini</a:t>
                </a:r>
                <a:r>
                  <a:rPr lang="en-US" sz="2400" dirty="0" smtClean="0"/>
                  <a:t> ở node con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B3: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- </a:t>
                </a:r>
                <a:r>
                  <a:rPr lang="en-US" sz="2400" dirty="0" err="1" smtClean="0"/>
                  <a:t>chọn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thuộc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tốt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nhất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thuộc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tính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có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nhỏ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nhất</a:t>
                </a:r>
                <a:r>
                  <a:rPr lang="en-US" sz="2400" dirty="0" smtClean="0"/>
                  <a:t>)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0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B4:</a:t>
            </a:r>
            <a:r>
              <a:rPr lang="en-US" sz="2400" dirty="0" smtClean="0"/>
              <a:t>  </a:t>
            </a:r>
            <a:r>
              <a:rPr lang="en-US" sz="2400" dirty="0"/>
              <a:t>Chia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con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TH1</a:t>
            </a:r>
            <a:r>
              <a:rPr lang="en-US" sz="2400" dirty="0"/>
              <a:t>: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node con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1 </a:t>
            </a:r>
            <a:r>
              <a:rPr lang="en-US" sz="2400" dirty="0" err="1"/>
              <a:t>lớp</a:t>
            </a:r>
            <a:r>
              <a:rPr lang="en-US" sz="2400" dirty="0"/>
              <a:t> C (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C) </a:t>
            </a:r>
            <a:r>
              <a:rPr lang="en-US" sz="2400" dirty="0" err="1"/>
              <a:t>thì</a:t>
            </a:r>
            <a:r>
              <a:rPr lang="en-US" sz="2400" dirty="0"/>
              <a:t> node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đc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C </a:t>
            </a:r>
          </a:p>
          <a:p>
            <a:pPr marL="0" indent="0">
              <a:buNone/>
            </a:pPr>
            <a:r>
              <a:rPr lang="en-US" sz="2400" dirty="0" smtClean="0"/>
              <a:t>	-&gt; </a:t>
            </a:r>
            <a:r>
              <a:rPr lang="en-US" sz="2400" dirty="0" err="1"/>
              <a:t>Dừng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 smtClean="0"/>
              <a:t>toán</a:t>
            </a:r>
            <a:endParaRPr lang="en-US" sz="2400" dirty="0" smtClean="0"/>
          </a:p>
          <a:p>
            <a:pPr lvl="1"/>
            <a:r>
              <a:rPr lang="en-US" sz="2400" dirty="0" smtClean="0"/>
              <a:t>TH2</a:t>
            </a:r>
            <a:r>
              <a:rPr lang="en-US" sz="2400" dirty="0"/>
              <a:t>: </a:t>
            </a:r>
            <a:r>
              <a:rPr lang="en-US" sz="2400" dirty="0" err="1"/>
              <a:t>nếu</a:t>
            </a:r>
            <a:r>
              <a:rPr lang="en-US" sz="2400" dirty="0"/>
              <a:t> node con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(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) </a:t>
            </a:r>
            <a:r>
              <a:rPr lang="en-US" sz="2400" dirty="0" err="1"/>
              <a:t>thì</a:t>
            </a:r>
            <a:r>
              <a:rPr lang="en-US" sz="2400" dirty="0"/>
              <a:t> node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đc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=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S</a:t>
            </a:r>
          </a:p>
          <a:p>
            <a:pPr marL="0" indent="0">
              <a:buNone/>
            </a:pPr>
            <a:r>
              <a:rPr lang="en-US" sz="2400" dirty="0" smtClean="0"/>
              <a:t>	-&gt; </a:t>
            </a:r>
            <a:r>
              <a:rPr lang="en-US" sz="2400" dirty="0" err="1"/>
              <a:t>Dừng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 smtClean="0"/>
              <a:t>toán</a:t>
            </a:r>
            <a:endParaRPr lang="en-US" sz="2400" dirty="0" smtClean="0"/>
          </a:p>
          <a:p>
            <a:pPr lvl="1"/>
            <a:r>
              <a:rPr lang="en-US" sz="2400" dirty="0" smtClean="0"/>
              <a:t>TH3</a:t>
            </a:r>
            <a:r>
              <a:rPr lang="en-US" sz="2400" dirty="0"/>
              <a:t>: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(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đc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) -&gt; node </a:t>
            </a:r>
            <a:r>
              <a:rPr lang="en-US" sz="2400" dirty="0" err="1"/>
              <a:t>lá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đc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=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-&gt;</a:t>
            </a:r>
            <a:r>
              <a:rPr lang="en-US" sz="2400" dirty="0" err="1"/>
              <a:t>Dừng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lvl="1"/>
            <a:r>
              <a:rPr lang="en-US" sz="2400" dirty="0" smtClean="0"/>
              <a:t>TH4</a:t>
            </a:r>
            <a:r>
              <a:rPr lang="en-US" sz="2400" dirty="0"/>
              <a:t>: </a:t>
            </a:r>
            <a:r>
              <a:rPr lang="en-US" sz="2400" dirty="0" smtClean="0"/>
              <a:t>TH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bc</a:t>
            </a:r>
            <a:r>
              <a:rPr lang="en-US" sz="2400" dirty="0"/>
              <a:t> </a:t>
            </a:r>
            <a:r>
              <a:rPr lang="en-US" sz="2400" dirty="0" smtClean="0"/>
              <a:t>1, </a:t>
            </a:r>
            <a:r>
              <a:rPr lang="en-US" sz="2400" dirty="0" err="1"/>
              <a:t>bc</a:t>
            </a:r>
            <a:r>
              <a:rPr lang="en-US" sz="2400" dirty="0"/>
              <a:t> </a:t>
            </a:r>
            <a:r>
              <a:rPr lang="en-US" sz="2400" dirty="0" smtClean="0"/>
              <a:t>2(</a:t>
            </a:r>
            <a:r>
              <a:rPr lang="en-US" sz="2400" dirty="0" err="1" smtClean="0"/>
              <a:t>xét</a:t>
            </a:r>
            <a:r>
              <a:rPr lang="en-US" sz="2400" dirty="0" smtClean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đc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node cha)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1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Cart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2768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04800"/>
                <a:ext cx="8839200" cy="6324600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2400" dirty="0" smtClean="0"/>
                  <a:t>Xét </a:t>
                </a:r>
                <a:r>
                  <a:rPr lang="en-US" sz="2400" dirty="0" err="1" smtClean="0"/>
                  <a:t>thuộc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tính</a:t>
                </a:r>
                <a:r>
                  <a:rPr lang="en-US" sz="2400" dirty="0" smtClean="0"/>
                  <a:t> outlook: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err="1" smtClean="0"/>
                  <a:t>Gini</a:t>
                </a:r>
                <a:r>
                  <a:rPr lang="en-US" sz="2400" dirty="0" smtClean="0"/>
                  <a:t>(sunny)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=1−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=0.48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2400" dirty="0" err="1" smtClean="0"/>
                  <a:t>Gini</a:t>
                </a:r>
                <a:r>
                  <a:rPr lang="en-US" sz="2400" dirty="0" smtClean="0"/>
                  <a:t>(overcast)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=1−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04800"/>
                <a:ext cx="8839200" cy="6324600"/>
              </a:xfrm>
              <a:blipFill rotWithShape="1">
                <a:blip r:embed="rId2"/>
                <a:stretch>
                  <a:fillRect l="-1034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14400"/>
            <a:ext cx="42005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733800"/>
            <a:ext cx="41529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9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5745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buFont typeface="Wingdings" pitchFamily="2" charset="2"/>
                  <a:buChar char="§"/>
                </a:pPr>
                <a:endParaRPr lang="en-US" sz="1800" dirty="0"/>
              </a:p>
              <a:p>
                <a:pPr>
                  <a:buFont typeface="Wingdings" pitchFamily="2" charset="2"/>
                  <a:buChar char="§"/>
                </a:pPr>
                <a:endParaRPr lang="en-US" sz="1800" dirty="0" smtClean="0"/>
              </a:p>
              <a:p>
                <a:pPr>
                  <a:buFont typeface="Wingdings" pitchFamily="2" charset="2"/>
                  <a:buChar char="§"/>
                </a:pPr>
                <a:endParaRPr lang="en-US" sz="1800" dirty="0" smtClean="0"/>
              </a:p>
              <a:p>
                <a:pPr>
                  <a:buFont typeface="Wingdings" pitchFamily="2" charset="2"/>
                  <a:buChar char="§"/>
                </a:pPr>
                <a:endParaRPr lang="en-US" sz="1800" dirty="0" smtClean="0"/>
              </a:p>
              <a:p>
                <a:pPr>
                  <a:buFont typeface="Wingdings" pitchFamily="2" charset="2"/>
                  <a:buChar char="§"/>
                </a:pPr>
                <a:endParaRPr lang="en-US" sz="1800" dirty="0" smtClean="0"/>
              </a:p>
              <a:p>
                <a:pPr>
                  <a:buFont typeface="Wingdings" pitchFamily="2" charset="2"/>
                  <a:buChar char="§"/>
                </a:pPr>
                <a:r>
                  <a:rPr lang="en-US" sz="1800" dirty="0" err="1" smtClean="0"/>
                  <a:t>Gini</a:t>
                </a:r>
                <a:r>
                  <a:rPr lang="en-US" sz="1800" dirty="0" smtClean="0"/>
                  <a:t>(rainy)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=1−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=0.48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1800" dirty="0" smtClean="0"/>
                  <a:t>(outlook)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𝑀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800" dirty="0" smtClean="0"/>
                  <a:t>gini(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𝑠𝑢𝑛𝑛𝑦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𝑜𝑣𝑒𝑟𝑐𝑎𝑠𝑡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𝑟𝑎𝑖𝑛𝑦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.0,48+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.0+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.0,48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0,34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5745163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41148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7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sz="1800" dirty="0" smtClean="0"/>
                  <a:t>Tính </a:t>
                </a:r>
                <a:r>
                  <a:rPr lang="en-US" sz="1800" dirty="0" err="1" smtClean="0"/>
                  <a:t>tương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tự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đc</a:t>
                </a:r>
                <a:r>
                  <a:rPr lang="en-US" sz="1800" dirty="0" smtClean="0"/>
                  <a:t>: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1800" dirty="0" smtClean="0"/>
                  <a:t>(temperature)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0,43</m:t>
                    </m:r>
                  </m:oMath>
                </a14:m>
                <a:endParaRPr lang="en-US" sz="1800" dirty="0" smtClean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1800" dirty="0" smtClean="0"/>
                  <a:t>(humidity)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0,365</m:t>
                    </m:r>
                  </m:oMath>
                </a14:m>
                <a:endParaRPr lang="en-US" sz="1800" dirty="0" smtClean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1800" dirty="0" smtClean="0"/>
                  <a:t>(wind)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0,43</m:t>
                    </m:r>
                  </m:oMath>
                </a14:m>
                <a:endParaRPr lang="en-US" sz="1800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lvl="1">
                  <a:buFont typeface="Wingdings"/>
                  <a:buChar char="è"/>
                </a:pPr>
                <a:r>
                  <a:rPr lang="en-US" sz="1800" dirty="0" err="1" smtClean="0">
                    <a:sym typeface="Wingdings" pitchFamily="2" charset="2"/>
                  </a:rPr>
                  <a:t>Thuộc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tính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tốt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nhất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được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chọn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là</a:t>
                </a:r>
                <a:r>
                  <a:rPr lang="en-US" sz="1800" dirty="0" smtClean="0">
                    <a:sym typeface="Wingdings" pitchFamily="2" charset="2"/>
                  </a:rPr>
                  <a:t> outlook </a:t>
                </a:r>
                <a:r>
                  <a:rPr lang="en-US" sz="1800" dirty="0" err="1" smtClean="0">
                    <a:sym typeface="Wingdings" pitchFamily="2" charset="2"/>
                  </a:rPr>
                  <a:t>vì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:r>
                  <a:rPr lang="en-US" sz="1800" dirty="0" err="1" smtClean="0">
                    <a:sym typeface="Wingdings" pitchFamily="2" charset="2"/>
                  </a:rPr>
                  <a:t>có</a:t>
                </a:r>
                <a:r>
                  <a:rPr lang="en-US" sz="1800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𝑠𝑝𝑙𝑖𝑡</m:t>
                        </m:r>
                      </m:sub>
                    </m:sSub>
                  </m:oMath>
                </a14:m>
                <a:r>
                  <a:rPr lang="en-US" sz="1800" dirty="0" smtClean="0"/>
                  <a:t>(outlook)</a:t>
                </a:r>
                <a:r>
                  <a:rPr lang="en-US" sz="18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0,34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nhỏ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nhất</a:t>
                </a:r>
                <a:r>
                  <a:rPr lang="en-US" sz="1800" dirty="0" smtClean="0"/>
                  <a:t>.</a:t>
                </a:r>
              </a:p>
              <a:p>
                <a:pPr marL="457200" lvl="1" indent="0">
                  <a:buNone/>
                </a:pPr>
                <a:endParaRPr lang="en-US" sz="1800" dirty="0" smtClean="0"/>
              </a:p>
              <a:p>
                <a:pPr marL="457200" lvl="1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593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40" y="3060567"/>
            <a:ext cx="7946351" cy="303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4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Xét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87598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9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540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Nhóm 6: Học máy</vt:lpstr>
      <vt:lpstr>Thuật toán Gini Index(CART)</vt:lpstr>
      <vt:lpstr>PowerPoint Presentation</vt:lpstr>
      <vt:lpstr>PowerPoint Presentation</vt:lpstr>
      <vt:lpstr>VD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</dc:creator>
  <cp:lastModifiedBy>May</cp:lastModifiedBy>
  <cp:revision>23</cp:revision>
  <dcterms:created xsi:type="dcterms:W3CDTF">2022-10-01T00:06:12Z</dcterms:created>
  <dcterms:modified xsi:type="dcterms:W3CDTF">2022-10-01T04:42:25Z</dcterms:modified>
</cp:coreProperties>
</file>