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 autoAdjust="0"/>
    <p:restoredTop sz="94737" autoAdjust="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11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68D80-9352-4D21-BAF2-E45B3F3079EF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6A33A-4A59-4647-B6C1-6B1D8E887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53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68D80-9352-4D21-BAF2-E45B3F3079EF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6A33A-4A59-4647-B6C1-6B1D8E887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53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68D80-9352-4D21-BAF2-E45B3F3079EF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6A33A-4A59-4647-B6C1-6B1D8E887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74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68D80-9352-4D21-BAF2-E45B3F3079EF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6A33A-4A59-4647-B6C1-6B1D8E887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67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68D80-9352-4D21-BAF2-E45B3F3079EF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6A33A-4A59-4647-B6C1-6B1D8E887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23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68D80-9352-4D21-BAF2-E45B3F3079EF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6A33A-4A59-4647-B6C1-6B1D8E887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603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68D80-9352-4D21-BAF2-E45B3F3079EF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6A33A-4A59-4647-B6C1-6B1D8E887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552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68D80-9352-4D21-BAF2-E45B3F3079EF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6A33A-4A59-4647-B6C1-6B1D8E887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762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68D80-9352-4D21-BAF2-E45B3F3079EF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6A33A-4A59-4647-B6C1-6B1D8E887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753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68D80-9352-4D21-BAF2-E45B3F3079EF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6A33A-4A59-4647-B6C1-6B1D8E887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443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68D80-9352-4D21-BAF2-E45B3F3079EF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6A33A-4A59-4647-B6C1-6B1D8E887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41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68D80-9352-4D21-BAF2-E45B3F3079EF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6A33A-4A59-4647-B6C1-6B1D8E887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72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3886200"/>
            <a:ext cx="5181600" cy="15240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Nguyễn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Thị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Mây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2051063448</a:t>
            </a:r>
          </a:p>
          <a:p>
            <a:pPr algn="l"/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Nguyễn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Thị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Tươi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2051063585</a:t>
            </a:r>
          </a:p>
          <a:p>
            <a:pPr algn="l"/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Nguyễn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Hồng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Thương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2051063623</a:t>
            </a:r>
          </a:p>
        </p:txBody>
      </p:sp>
      <p:sp>
        <p:nvSpPr>
          <p:cNvPr id="4" name="Rectangle 3"/>
          <p:cNvSpPr/>
          <p:nvPr/>
        </p:nvSpPr>
        <p:spPr>
          <a:xfrm>
            <a:off x="1733947" y="1828800"/>
            <a:ext cx="57675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Nhóm</a:t>
            </a:r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6: </a:t>
            </a:r>
            <a:r>
              <a:rPr lang="en-US" sz="5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Học</a:t>
            </a:r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5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máy</a:t>
            </a:r>
            <a:endParaRPr lang="en-US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5" name="Picture 4" descr="A blue and white logo&#10;&#10;Description automatically generated with low confidence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769" y="762000"/>
            <a:ext cx="1186182" cy="83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44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3600" b="1" u="sng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II. </a:t>
            </a:r>
            <a:r>
              <a:rPr lang="en-US" sz="3600" b="1" u="sng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Thuật</a:t>
            </a:r>
            <a:r>
              <a:rPr lang="en-US" sz="3600" b="1" u="sng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u="sng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toán</a:t>
            </a:r>
            <a:r>
              <a:rPr lang="en-US" sz="3600" b="1" u="sng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u="sng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xác</a:t>
            </a:r>
            <a:r>
              <a:rPr lang="en-US" sz="3600" b="1" u="sng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u="sng" dirty="0" err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thực</a:t>
            </a:r>
            <a:r>
              <a:rPr lang="en-US" sz="3600" b="1" u="sng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u="sng" dirty="0" err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chéo</a:t>
            </a:r>
            <a:r>
              <a:rPr lang="en-US" sz="3600" b="1" u="sng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k-fold (k-fold cross validation</a:t>
            </a:r>
            <a:r>
              <a:rPr lang="en-US" sz="3600" b="1" u="sng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3600" b="1" u="sng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-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vector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trưng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dương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72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u="sng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1, </a:t>
            </a:r>
            <a:r>
              <a:rPr lang="en-US" sz="3200" b="1" u="sng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Phương</a:t>
            </a:r>
            <a:r>
              <a:rPr lang="en-US" sz="3200" b="1" u="sng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u="sng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pháp</a:t>
            </a:r>
            <a:endParaRPr lang="en-US" sz="3200" b="1" u="sng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b="1" u="sng" dirty="0" err="1" smtClean="0"/>
              <a:t>Bước</a:t>
            </a:r>
            <a:r>
              <a:rPr lang="en-US" sz="2600" b="1" u="sng" dirty="0" smtClean="0"/>
              <a:t> 1:</a:t>
            </a:r>
            <a:r>
              <a:rPr lang="en-US" sz="2600" b="1" dirty="0" smtClean="0"/>
              <a:t> </a:t>
            </a:r>
            <a:r>
              <a:rPr lang="en-US" sz="2600" dirty="0" smtClean="0"/>
              <a:t>chia </a:t>
            </a:r>
            <a:r>
              <a:rPr lang="en-US" sz="2600" dirty="0" err="1" smtClean="0"/>
              <a:t>tập</a:t>
            </a:r>
            <a:r>
              <a:rPr lang="en-US" sz="2600" dirty="0" smtClean="0"/>
              <a:t> </a:t>
            </a:r>
            <a:r>
              <a:rPr lang="en-US" sz="2600" dirty="0" err="1" smtClean="0"/>
              <a:t>dữ</a:t>
            </a:r>
            <a:r>
              <a:rPr lang="en-US" sz="2600" dirty="0" smtClean="0"/>
              <a:t> </a:t>
            </a:r>
            <a:r>
              <a:rPr lang="en-US" sz="2600" dirty="0" err="1" smtClean="0"/>
              <a:t>liệu</a:t>
            </a:r>
            <a:r>
              <a:rPr lang="en-US" sz="2600" dirty="0" smtClean="0"/>
              <a:t> </a:t>
            </a:r>
            <a:r>
              <a:rPr lang="en-US" sz="2600" dirty="0" err="1" smtClean="0"/>
              <a:t>thành</a:t>
            </a:r>
            <a:r>
              <a:rPr lang="en-US" sz="2600" dirty="0" smtClean="0"/>
              <a:t> 2 </a:t>
            </a:r>
            <a:r>
              <a:rPr lang="en-US" sz="2600" dirty="0" err="1" smtClean="0"/>
              <a:t>phần</a:t>
            </a:r>
            <a:r>
              <a:rPr lang="en-US" sz="2600" dirty="0" smtClean="0"/>
              <a:t>: </a:t>
            </a:r>
            <a:r>
              <a:rPr lang="en-US" sz="2600" dirty="0" err="1" smtClean="0"/>
              <a:t>tập</a:t>
            </a:r>
            <a:r>
              <a:rPr lang="en-US" sz="2600" dirty="0" smtClean="0"/>
              <a:t> </a:t>
            </a:r>
            <a:r>
              <a:rPr lang="en-US" sz="2600" dirty="0" err="1" smtClean="0"/>
              <a:t>dữ</a:t>
            </a:r>
            <a:r>
              <a:rPr lang="en-US" sz="2600" dirty="0" smtClean="0"/>
              <a:t> </a:t>
            </a:r>
            <a:r>
              <a:rPr lang="en-US" sz="2600" dirty="0" err="1" smtClean="0"/>
              <a:t>liệu</a:t>
            </a:r>
            <a:r>
              <a:rPr lang="en-US" sz="2600" dirty="0" smtClean="0"/>
              <a:t> </a:t>
            </a:r>
            <a:r>
              <a:rPr lang="en-US" sz="2600" dirty="0" err="1" smtClean="0"/>
              <a:t>huấn</a:t>
            </a:r>
            <a:r>
              <a:rPr lang="en-US" sz="2600" dirty="0" smtClean="0"/>
              <a:t> </a:t>
            </a:r>
            <a:r>
              <a:rPr lang="en-US" sz="2600" dirty="0" err="1" smtClean="0"/>
              <a:t>luyện</a:t>
            </a:r>
            <a:r>
              <a:rPr lang="en-US" sz="2600" dirty="0" smtClean="0"/>
              <a:t> </a:t>
            </a:r>
            <a:r>
              <a:rPr lang="en-US" sz="2600" dirty="0" err="1" smtClean="0"/>
              <a:t>và</a:t>
            </a:r>
            <a:r>
              <a:rPr lang="en-US" sz="2600" dirty="0" smtClean="0"/>
              <a:t> </a:t>
            </a:r>
            <a:r>
              <a:rPr lang="en-US" sz="2600" dirty="0" err="1" smtClean="0"/>
              <a:t>tập</a:t>
            </a:r>
            <a:r>
              <a:rPr lang="en-US" sz="2600" dirty="0" smtClean="0"/>
              <a:t> </a:t>
            </a:r>
            <a:r>
              <a:rPr lang="en-US" sz="2600" dirty="0" err="1" smtClean="0"/>
              <a:t>dữ</a:t>
            </a:r>
            <a:r>
              <a:rPr lang="en-US" sz="2600" dirty="0" smtClean="0"/>
              <a:t> </a:t>
            </a:r>
            <a:r>
              <a:rPr lang="en-US" sz="2600" dirty="0" err="1" smtClean="0"/>
              <a:t>liệu</a:t>
            </a:r>
            <a:r>
              <a:rPr lang="en-US" sz="2600" dirty="0" smtClean="0"/>
              <a:t> test.</a:t>
            </a:r>
          </a:p>
          <a:p>
            <a:pPr marL="0" indent="0">
              <a:buNone/>
            </a:pPr>
            <a:r>
              <a:rPr lang="en-US" sz="2600" b="1" u="sng" dirty="0" err="1" smtClean="0"/>
              <a:t>Bước</a:t>
            </a:r>
            <a:r>
              <a:rPr lang="en-US" sz="2600" b="1" u="sng" dirty="0" smtClean="0"/>
              <a:t> 2:</a:t>
            </a:r>
            <a:r>
              <a:rPr lang="en-US" sz="2600" b="1" dirty="0" smtClean="0"/>
              <a:t> </a:t>
            </a:r>
            <a:r>
              <a:rPr lang="en-US" sz="2600" dirty="0"/>
              <a:t>Chia </a:t>
            </a:r>
            <a:r>
              <a:rPr lang="en-US" sz="2600" dirty="0" err="1"/>
              <a:t>toàn</a:t>
            </a:r>
            <a:r>
              <a:rPr lang="en-US" sz="2600" dirty="0"/>
              <a:t> </a:t>
            </a:r>
            <a:r>
              <a:rPr lang="en-US" sz="2600" dirty="0" err="1"/>
              <a:t>bộ</a:t>
            </a:r>
            <a:r>
              <a:rPr lang="en-US" sz="2600" dirty="0"/>
              <a:t> </a:t>
            </a:r>
            <a:r>
              <a:rPr lang="en-US" sz="2600" dirty="0" err="1"/>
              <a:t>tập</a:t>
            </a:r>
            <a:r>
              <a:rPr lang="en-US" sz="2600" dirty="0"/>
              <a:t> </a:t>
            </a:r>
            <a:r>
              <a:rPr lang="en-US" sz="2600" dirty="0" err="1"/>
              <a:t>dữ</a:t>
            </a:r>
            <a:r>
              <a:rPr lang="en-US" sz="2600" dirty="0"/>
              <a:t> </a:t>
            </a:r>
            <a:r>
              <a:rPr lang="en-US" sz="2600" dirty="0" err="1"/>
              <a:t>liệu</a:t>
            </a:r>
            <a:r>
              <a:rPr lang="en-US" sz="2600" dirty="0"/>
              <a:t> </a:t>
            </a:r>
            <a:r>
              <a:rPr lang="en-US" sz="2600" dirty="0" err="1"/>
              <a:t>huấn</a:t>
            </a:r>
            <a:r>
              <a:rPr lang="en-US" sz="2600" dirty="0"/>
              <a:t> </a:t>
            </a:r>
            <a:r>
              <a:rPr lang="en-US" sz="2600" dirty="0" err="1"/>
              <a:t>luyện</a:t>
            </a:r>
            <a:r>
              <a:rPr lang="en-US" sz="2600" dirty="0"/>
              <a:t> </a:t>
            </a:r>
            <a:r>
              <a:rPr lang="en-US" sz="2600" dirty="0" err="1"/>
              <a:t>thành</a:t>
            </a:r>
            <a:r>
              <a:rPr lang="en-US" sz="2600" dirty="0"/>
              <a:t> k </a:t>
            </a:r>
            <a:r>
              <a:rPr lang="en-US" sz="2600" dirty="0" err="1"/>
              <a:t>phần</a:t>
            </a:r>
            <a:r>
              <a:rPr lang="en-US" sz="2600" dirty="0"/>
              <a:t> (</a:t>
            </a:r>
            <a:r>
              <a:rPr lang="en-US" sz="2600" dirty="0" err="1"/>
              <a:t>phương</a:t>
            </a:r>
            <a:r>
              <a:rPr lang="en-US" sz="2600" dirty="0"/>
              <a:t> </a:t>
            </a:r>
            <a:r>
              <a:rPr lang="en-US" sz="2600" dirty="0" err="1"/>
              <a:t>pháp</a:t>
            </a:r>
            <a:r>
              <a:rPr lang="en-US" sz="2600" dirty="0"/>
              <a:t> k-fold cross validation).</a:t>
            </a:r>
          </a:p>
          <a:p>
            <a:pPr marL="0" indent="0">
              <a:buNone/>
            </a:pPr>
            <a:r>
              <a:rPr lang="en-US" sz="2600" b="1" u="sng" dirty="0" err="1"/>
              <a:t>Bước</a:t>
            </a:r>
            <a:r>
              <a:rPr lang="en-US" sz="2600" b="1" u="sng" dirty="0"/>
              <a:t> </a:t>
            </a:r>
            <a:r>
              <a:rPr lang="en-US" sz="2600" b="1" u="sng" dirty="0" smtClean="0"/>
              <a:t>3: </a:t>
            </a:r>
          </a:p>
          <a:p>
            <a:pPr>
              <a:buFontTx/>
              <a:buChar char="-"/>
            </a:pPr>
            <a:r>
              <a:rPr lang="en-US" sz="2600" dirty="0" err="1" smtClean="0"/>
              <a:t>Chọn</a:t>
            </a:r>
            <a:r>
              <a:rPr lang="en-US" sz="2600" dirty="0" smtClean="0"/>
              <a:t> </a:t>
            </a:r>
            <a:r>
              <a:rPr lang="en-US" sz="2600" dirty="0" err="1"/>
              <a:t>ngẫu</a:t>
            </a:r>
            <a:r>
              <a:rPr lang="en-US" sz="2600" dirty="0"/>
              <a:t> </a:t>
            </a:r>
            <a:r>
              <a:rPr lang="en-US" sz="2600" dirty="0" err="1"/>
              <a:t>nhiên</a:t>
            </a:r>
            <a:r>
              <a:rPr lang="en-US" sz="2600" dirty="0"/>
              <a:t> k-1 </a:t>
            </a:r>
            <a:r>
              <a:rPr lang="en-US" sz="2600" dirty="0" err="1"/>
              <a:t>phần</a:t>
            </a:r>
            <a:r>
              <a:rPr lang="en-US" sz="2600" dirty="0"/>
              <a:t> </a:t>
            </a:r>
            <a:r>
              <a:rPr lang="en-US" sz="2600" dirty="0" err="1"/>
              <a:t>làm</a:t>
            </a:r>
            <a:r>
              <a:rPr lang="en-US" sz="2600" dirty="0"/>
              <a:t> training data, 1 </a:t>
            </a:r>
            <a:r>
              <a:rPr lang="en-US" sz="2600" dirty="0" err="1"/>
              <a:t>phần</a:t>
            </a:r>
            <a:r>
              <a:rPr lang="en-US" sz="2600" dirty="0"/>
              <a:t> </a:t>
            </a:r>
            <a:r>
              <a:rPr lang="en-US" sz="2600" dirty="0" err="1"/>
              <a:t>còn</a:t>
            </a:r>
            <a:r>
              <a:rPr lang="en-US" sz="2600" dirty="0"/>
              <a:t> </a:t>
            </a:r>
            <a:r>
              <a:rPr lang="en-US" sz="2600" dirty="0" err="1"/>
              <a:t>lại</a:t>
            </a:r>
            <a:r>
              <a:rPr lang="en-US" sz="2600" dirty="0"/>
              <a:t> </a:t>
            </a:r>
            <a:r>
              <a:rPr lang="en-US" sz="2600" dirty="0" err="1"/>
              <a:t>làm</a:t>
            </a:r>
            <a:r>
              <a:rPr lang="en-US" sz="2600" dirty="0"/>
              <a:t> test data</a:t>
            </a:r>
            <a:r>
              <a:rPr lang="en-US" sz="2600" dirty="0" smtClean="0"/>
              <a:t>.</a:t>
            </a:r>
          </a:p>
          <a:p>
            <a:pPr>
              <a:buFontTx/>
              <a:buChar char="-"/>
            </a:pPr>
            <a:r>
              <a:rPr lang="en-US" sz="2600" dirty="0" smtClean="0"/>
              <a:t> </a:t>
            </a:r>
            <a:r>
              <a:rPr lang="en-US" sz="2600" dirty="0" err="1"/>
              <a:t>Sử</a:t>
            </a:r>
            <a:r>
              <a:rPr lang="en-US" sz="2600" dirty="0"/>
              <a:t> </a:t>
            </a:r>
            <a:r>
              <a:rPr lang="en-US" sz="2600" dirty="0" err="1"/>
              <a:t>dụng</a:t>
            </a:r>
            <a:r>
              <a:rPr lang="en-US" sz="2600" dirty="0"/>
              <a:t> </a:t>
            </a:r>
            <a:r>
              <a:rPr lang="en-US" sz="2600" dirty="0" err="1"/>
              <a:t>phương</a:t>
            </a:r>
            <a:r>
              <a:rPr lang="en-US" sz="2600" dirty="0"/>
              <a:t> </a:t>
            </a:r>
            <a:r>
              <a:rPr lang="en-US" sz="2600" dirty="0" err="1"/>
              <a:t>pháp</a:t>
            </a:r>
            <a:r>
              <a:rPr lang="en-US" sz="2600" dirty="0"/>
              <a:t> </a:t>
            </a:r>
            <a:r>
              <a:rPr lang="en-US" sz="2600" dirty="0" err="1"/>
              <a:t>học</a:t>
            </a:r>
            <a:r>
              <a:rPr lang="en-US" sz="2600" dirty="0"/>
              <a:t> </a:t>
            </a:r>
            <a:r>
              <a:rPr lang="en-US" sz="2600" dirty="0" err="1"/>
              <a:t>máy</a:t>
            </a:r>
            <a:r>
              <a:rPr lang="en-US" sz="2600" dirty="0"/>
              <a:t> </a:t>
            </a:r>
            <a:r>
              <a:rPr lang="en-US" sz="2600" dirty="0" err="1"/>
              <a:t>đã</a:t>
            </a:r>
            <a:r>
              <a:rPr lang="en-US" sz="2600" dirty="0"/>
              <a:t> </a:t>
            </a:r>
            <a:r>
              <a:rPr lang="en-US" sz="2600" dirty="0" err="1"/>
              <a:t>lựa</a:t>
            </a:r>
            <a:r>
              <a:rPr lang="en-US" sz="2600" dirty="0"/>
              <a:t> </a:t>
            </a:r>
            <a:r>
              <a:rPr lang="en-US" sz="2600" dirty="0" err="1"/>
              <a:t>chọn</a:t>
            </a:r>
            <a:r>
              <a:rPr lang="en-US" sz="2600" dirty="0"/>
              <a:t> </a:t>
            </a:r>
            <a:r>
              <a:rPr lang="en-US" sz="2600" dirty="0" err="1"/>
              <a:t>trên</a:t>
            </a:r>
            <a:r>
              <a:rPr lang="en-US" sz="2600" dirty="0"/>
              <a:t> </a:t>
            </a:r>
            <a:r>
              <a:rPr lang="en-US" sz="2600" dirty="0" err="1"/>
              <a:t>tập</a:t>
            </a:r>
            <a:r>
              <a:rPr lang="en-US" sz="2600" dirty="0"/>
              <a:t> training data </a:t>
            </a:r>
            <a:r>
              <a:rPr lang="en-US" sz="2600" dirty="0" err="1"/>
              <a:t>và</a:t>
            </a:r>
            <a:r>
              <a:rPr lang="en-US" sz="2600" dirty="0"/>
              <a:t> test data </a:t>
            </a:r>
            <a:r>
              <a:rPr lang="en-US" sz="2600" dirty="0" err="1"/>
              <a:t>để</a:t>
            </a:r>
            <a:r>
              <a:rPr lang="en-US" sz="2600" dirty="0"/>
              <a:t> </a:t>
            </a:r>
            <a:r>
              <a:rPr lang="en-US" sz="2600" dirty="0" err="1"/>
              <a:t>xây</a:t>
            </a:r>
            <a:r>
              <a:rPr lang="en-US" sz="2600" dirty="0"/>
              <a:t> </a:t>
            </a:r>
            <a:r>
              <a:rPr lang="en-US" sz="2600" dirty="0" err="1"/>
              <a:t>dựng</a:t>
            </a:r>
            <a:r>
              <a:rPr lang="en-US" sz="2600" dirty="0"/>
              <a:t> </a:t>
            </a:r>
            <a:r>
              <a:rPr lang="en-US" sz="2600" dirty="0" err="1"/>
              <a:t>và</a:t>
            </a:r>
            <a:r>
              <a:rPr lang="en-US" sz="2600" dirty="0"/>
              <a:t> </a:t>
            </a:r>
            <a:r>
              <a:rPr lang="en-US" sz="2600" dirty="0" err="1"/>
              <a:t>đánh</a:t>
            </a:r>
            <a:r>
              <a:rPr lang="en-US" sz="2600" dirty="0"/>
              <a:t> </a:t>
            </a:r>
            <a:r>
              <a:rPr lang="en-US" sz="2600" dirty="0" err="1"/>
              <a:t>giá</a:t>
            </a:r>
            <a:r>
              <a:rPr lang="en-US" sz="2600" dirty="0"/>
              <a:t> </a:t>
            </a:r>
            <a:r>
              <a:rPr lang="en-US" sz="2600" dirty="0" err="1"/>
              <a:t>mô</a:t>
            </a:r>
            <a:r>
              <a:rPr lang="en-US" sz="2600" dirty="0"/>
              <a:t> </a:t>
            </a:r>
            <a:r>
              <a:rPr lang="en-US" sz="2600" dirty="0" err="1" smtClean="0"/>
              <a:t>hình</a:t>
            </a:r>
            <a:r>
              <a:rPr lang="en-US" sz="2600" dirty="0" smtClean="0"/>
              <a:t> (</a:t>
            </a:r>
            <a:r>
              <a:rPr lang="en-US" sz="2600" dirty="0" err="1"/>
              <a:t>b</a:t>
            </a:r>
            <a:r>
              <a:rPr lang="en-US" sz="2600" dirty="0" err="1" smtClean="0"/>
              <a:t>ước</a:t>
            </a:r>
            <a:r>
              <a:rPr lang="en-US" sz="2600" dirty="0" smtClean="0"/>
              <a:t> </a:t>
            </a:r>
            <a:r>
              <a:rPr lang="en-US" sz="2600" dirty="0" err="1" smtClean="0"/>
              <a:t>này</a:t>
            </a:r>
            <a:r>
              <a:rPr lang="en-US" sz="2600" dirty="0" smtClean="0"/>
              <a:t> </a:t>
            </a:r>
            <a:r>
              <a:rPr lang="en-US" sz="2600" dirty="0" err="1" smtClean="0"/>
              <a:t>được</a:t>
            </a:r>
            <a:r>
              <a:rPr lang="en-US" sz="2600" dirty="0" smtClean="0"/>
              <a:t> </a:t>
            </a:r>
            <a:r>
              <a:rPr lang="en-US" sz="2600" dirty="0" err="1"/>
              <a:t>làm</a:t>
            </a:r>
            <a:r>
              <a:rPr lang="en-US" sz="2600" dirty="0"/>
              <a:t> k </a:t>
            </a:r>
            <a:r>
              <a:rPr lang="en-US" sz="2600" dirty="0" err="1" smtClean="0"/>
              <a:t>lần</a:t>
            </a:r>
            <a:r>
              <a:rPr lang="en-US" sz="2600" dirty="0"/>
              <a:t>)</a:t>
            </a:r>
          </a:p>
          <a:p>
            <a:pPr marL="0" indent="0">
              <a:buNone/>
            </a:pPr>
            <a:r>
              <a:rPr lang="en-US" sz="2600" b="1" u="sng" dirty="0" err="1"/>
              <a:t>Bước</a:t>
            </a:r>
            <a:r>
              <a:rPr lang="en-US" sz="2600" b="1" u="sng" dirty="0"/>
              <a:t> </a:t>
            </a:r>
            <a:r>
              <a:rPr lang="en-US" sz="2600" b="1" u="sng" dirty="0" smtClean="0"/>
              <a:t>4:</a:t>
            </a:r>
            <a:r>
              <a:rPr lang="en-US" sz="2600" b="1" dirty="0" smtClean="0"/>
              <a:t> </a:t>
            </a:r>
            <a:r>
              <a:rPr lang="en-US" sz="2600" dirty="0" err="1"/>
              <a:t>Chọn</a:t>
            </a:r>
            <a:r>
              <a:rPr lang="en-US" sz="2600" dirty="0"/>
              <a:t> </a:t>
            </a:r>
            <a:r>
              <a:rPr lang="en-US" sz="2600" dirty="0" err="1"/>
              <a:t>mô</a:t>
            </a:r>
            <a:r>
              <a:rPr lang="en-US" sz="2600" dirty="0"/>
              <a:t> </a:t>
            </a:r>
            <a:r>
              <a:rPr lang="en-US" sz="2600" dirty="0" err="1"/>
              <a:t>hình</a:t>
            </a:r>
            <a:r>
              <a:rPr lang="en-US" sz="2600" dirty="0"/>
              <a:t> </a:t>
            </a:r>
            <a:r>
              <a:rPr lang="en-US" sz="2600" dirty="0" err="1"/>
              <a:t>có</a:t>
            </a:r>
            <a:r>
              <a:rPr lang="en-US" sz="2600" dirty="0"/>
              <a:t> (train error + validation error) </a:t>
            </a:r>
            <a:r>
              <a:rPr lang="en-US" sz="2600" dirty="0" err="1"/>
              <a:t>là</a:t>
            </a:r>
            <a:r>
              <a:rPr lang="en-US" sz="2600" dirty="0"/>
              <a:t> </a:t>
            </a:r>
            <a:r>
              <a:rPr lang="en-US" sz="2600" dirty="0" err="1"/>
              <a:t>nhỏ</a:t>
            </a:r>
            <a:r>
              <a:rPr lang="en-US" sz="2600" dirty="0"/>
              <a:t> </a:t>
            </a:r>
            <a:r>
              <a:rPr lang="en-US" sz="2600" dirty="0" err="1"/>
              <a:t>nhất</a:t>
            </a:r>
            <a:r>
              <a:rPr lang="en-US" sz="2600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21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u="sng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2, </a:t>
            </a:r>
            <a:r>
              <a:rPr lang="en-US" sz="3200" b="1" u="sng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Thực</a:t>
            </a:r>
            <a:r>
              <a:rPr lang="en-US" sz="3200" b="1" u="sng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u="sng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hành</a:t>
            </a:r>
            <a:endParaRPr lang="en-US" sz="3200" b="1" u="sng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8991600" cy="47545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0" y="1432249"/>
            <a:ext cx="8908256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782" y="4191000"/>
            <a:ext cx="6196012" cy="151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67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8991600" cy="6553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49" y="183500"/>
            <a:ext cx="8981451" cy="4193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495800"/>
            <a:ext cx="4980695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741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28" y="762000"/>
            <a:ext cx="8334256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20" y="4551532"/>
            <a:ext cx="7857672" cy="727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222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81000"/>
            <a:ext cx="8001000" cy="60007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304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Đề</a:t>
            </a:r>
            <a:r>
              <a:rPr lang="en-US" sz="28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tài</a:t>
            </a:r>
            <a:r>
              <a:rPr lang="en-US" sz="28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err="1" smtClean="0"/>
              <a:t>Dự</a:t>
            </a:r>
            <a:r>
              <a:rPr lang="en-US" sz="2800" dirty="0" smtClean="0"/>
              <a:t> </a:t>
            </a:r>
            <a:r>
              <a:rPr lang="en-US" sz="2800" dirty="0" err="1"/>
              <a:t>đoán</a:t>
            </a:r>
            <a:r>
              <a:rPr lang="en-US" sz="2800" dirty="0"/>
              <a:t> </a:t>
            </a:r>
            <a:r>
              <a:rPr lang="en-US" sz="2800" dirty="0" err="1"/>
              <a:t>chất</a:t>
            </a:r>
            <a:r>
              <a:rPr lang="en-US" sz="2800" dirty="0"/>
              <a:t> </a:t>
            </a:r>
            <a:r>
              <a:rPr lang="en-US" sz="2800" dirty="0" err="1"/>
              <a:t>lượng</a:t>
            </a:r>
            <a:r>
              <a:rPr lang="en-US" sz="2800" dirty="0"/>
              <a:t> </a:t>
            </a:r>
            <a:r>
              <a:rPr lang="en-US" sz="2800" dirty="0" err="1"/>
              <a:t>rượu</a:t>
            </a:r>
            <a:r>
              <a:rPr lang="en-US" sz="2800" dirty="0"/>
              <a:t> </a:t>
            </a:r>
            <a:r>
              <a:rPr lang="en-US" sz="2800" dirty="0" err="1"/>
              <a:t>vang</a:t>
            </a:r>
            <a:r>
              <a:rPr lang="en-US" sz="2800" dirty="0"/>
              <a:t> </a:t>
            </a:r>
            <a:r>
              <a:rPr lang="en-US" sz="2800" dirty="0" err="1"/>
              <a:t>Vinho</a:t>
            </a:r>
            <a:r>
              <a:rPr lang="en-US" sz="2800" dirty="0"/>
              <a:t> </a:t>
            </a:r>
            <a:r>
              <a:rPr lang="en-US" sz="2800" dirty="0" smtClean="0"/>
              <a:t>Verde </a:t>
            </a:r>
            <a:r>
              <a:rPr lang="en-US" sz="2800" dirty="0" err="1" smtClean="0"/>
              <a:t>dựa</a:t>
            </a:r>
            <a:r>
              <a:rPr lang="en-US" sz="2800" dirty="0" smtClean="0"/>
              <a:t> </a:t>
            </a:r>
            <a:r>
              <a:rPr lang="en-US" sz="2800" dirty="0" err="1" smtClean="0"/>
              <a:t>trên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/>
              <a:t> </a:t>
            </a:r>
            <a:r>
              <a:rPr lang="en-US" sz="2800" dirty="0" err="1" smtClean="0"/>
              <a:t>thông</a:t>
            </a:r>
            <a:r>
              <a:rPr lang="en-US" sz="2800" dirty="0" smtClean="0"/>
              <a:t> tin:</a:t>
            </a:r>
          </a:p>
          <a:p>
            <a:pPr lvl="2">
              <a:buFont typeface="Calibri" pitchFamily="34" charset="0"/>
              <a:buChar char="+"/>
            </a:pPr>
            <a:r>
              <a:rPr lang="en-US" sz="2000" dirty="0" err="1" smtClean="0"/>
              <a:t>Độ</a:t>
            </a:r>
            <a:r>
              <a:rPr lang="en-US" sz="2000" dirty="0" smtClean="0"/>
              <a:t> </a:t>
            </a:r>
            <a:r>
              <a:rPr lang="en-US" sz="2000" dirty="0" err="1" smtClean="0"/>
              <a:t>axit</a:t>
            </a:r>
            <a:r>
              <a:rPr lang="en-US" sz="2000" dirty="0" smtClean="0"/>
              <a:t> </a:t>
            </a:r>
            <a:r>
              <a:rPr lang="en-US" sz="2000" dirty="0" err="1" smtClean="0"/>
              <a:t>cố</a:t>
            </a:r>
            <a:r>
              <a:rPr lang="en-US" sz="2000" dirty="0" smtClean="0"/>
              <a:t> </a:t>
            </a:r>
            <a:r>
              <a:rPr lang="en-US" sz="2000" dirty="0" err="1" smtClean="0"/>
              <a:t>định</a:t>
            </a:r>
            <a:endParaRPr lang="en-US" sz="2000" dirty="0"/>
          </a:p>
          <a:p>
            <a:pPr lvl="2">
              <a:buFont typeface="Calibri" pitchFamily="34" charset="0"/>
              <a:buChar char="+"/>
            </a:pPr>
            <a:r>
              <a:rPr lang="en-US" sz="2000" dirty="0" err="1"/>
              <a:t>Đ</a:t>
            </a:r>
            <a:r>
              <a:rPr lang="en-US" sz="2000" dirty="0" err="1" smtClean="0"/>
              <a:t>ộ</a:t>
            </a:r>
            <a:r>
              <a:rPr lang="en-US" sz="2000" dirty="0" smtClean="0"/>
              <a:t> </a:t>
            </a:r>
            <a:r>
              <a:rPr lang="en-US" sz="2000" dirty="0" err="1" smtClean="0"/>
              <a:t>axit</a:t>
            </a:r>
            <a:r>
              <a:rPr lang="en-US" sz="2000" dirty="0" smtClean="0"/>
              <a:t> </a:t>
            </a:r>
            <a:r>
              <a:rPr lang="en-US" sz="2000" dirty="0" err="1" smtClean="0"/>
              <a:t>dễ</a:t>
            </a:r>
            <a:r>
              <a:rPr lang="en-US" sz="2000" dirty="0" smtClean="0"/>
              <a:t> bay </a:t>
            </a:r>
            <a:r>
              <a:rPr lang="en-US" sz="2000" dirty="0" err="1" smtClean="0"/>
              <a:t>hơi</a:t>
            </a:r>
            <a:endParaRPr lang="en-US" sz="2000" dirty="0" smtClean="0"/>
          </a:p>
          <a:p>
            <a:pPr lvl="2">
              <a:buFont typeface="Calibri" pitchFamily="34" charset="0"/>
              <a:buChar char="+"/>
            </a:pPr>
            <a:r>
              <a:rPr lang="en-US" sz="2000" dirty="0" err="1"/>
              <a:t>A</a:t>
            </a:r>
            <a:r>
              <a:rPr lang="en-US" sz="2000" dirty="0" err="1" smtClean="0"/>
              <a:t>xit</a:t>
            </a:r>
            <a:r>
              <a:rPr lang="en-US" sz="2000" dirty="0" smtClean="0"/>
              <a:t> citric</a:t>
            </a:r>
          </a:p>
          <a:p>
            <a:pPr lvl="2">
              <a:buFont typeface="Calibri" pitchFamily="34" charset="0"/>
              <a:buChar char="+"/>
            </a:pPr>
            <a:r>
              <a:rPr lang="en-US" sz="2000" dirty="0" err="1" smtClean="0"/>
              <a:t>Đường</a:t>
            </a:r>
            <a:r>
              <a:rPr lang="en-US" sz="2000" dirty="0" smtClean="0"/>
              <a:t> </a:t>
            </a:r>
            <a:r>
              <a:rPr lang="en-US" sz="2000" dirty="0" err="1" smtClean="0"/>
              <a:t>dư</a:t>
            </a:r>
            <a:endParaRPr lang="en-US" sz="2000" dirty="0" smtClean="0"/>
          </a:p>
          <a:p>
            <a:pPr lvl="2">
              <a:buFont typeface="Calibri" pitchFamily="34" charset="0"/>
              <a:buChar char="+"/>
            </a:pPr>
            <a:r>
              <a:rPr lang="en-US" sz="2000" dirty="0" err="1" smtClean="0"/>
              <a:t>Clorua</a:t>
            </a:r>
            <a:endParaRPr lang="en-US" sz="2000" dirty="0"/>
          </a:p>
          <a:p>
            <a:pPr lvl="2">
              <a:buFont typeface="Calibri" pitchFamily="34" charset="0"/>
              <a:buChar char="+"/>
            </a:pPr>
            <a:r>
              <a:rPr lang="en-US" sz="2000" dirty="0" err="1"/>
              <a:t>L</a:t>
            </a:r>
            <a:r>
              <a:rPr lang="en-US" sz="2000" dirty="0" err="1" smtClean="0"/>
              <a:t>ưu</a:t>
            </a:r>
            <a:r>
              <a:rPr lang="en-US" sz="2000" dirty="0" smtClean="0"/>
              <a:t> </a:t>
            </a:r>
            <a:r>
              <a:rPr lang="en-US" sz="2000" dirty="0" err="1" smtClean="0"/>
              <a:t>huỳnh</a:t>
            </a:r>
            <a:r>
              <a:rPr lang="en-US" sz="2000" dirty="0"/>
              <a:t> </a:t>
            </a:r>
            <a:r>
              <a:rPr lang="en-US" sz="2000" dirty="0" err="1" smtClean="0"/>
              <a:t>đioxit</a:t>
            </a:r>
            <a:r>
              <a:rPr lang="en-US" sz="2000" dirty="0" smtClean="0"/>
              <a:t> </a:t>
            </a:r>
            <a:r>
              <a:rPr lang="en-US" sz="2000" dirty="0" err="1" smtClean="0"/>
              <a:t>tự</a:t>
            </a:r>
            <a:r>
              <a:rPr lang="en-US" sz="2000" dirty="0" smtClean="0"/>
              <a:t> do</a:t>
            </a:r>
          </a:p>
          <a:p>
            <a:pPr lvl="2">
              <a:buFont typeface="Calibri" pitchFamily="34" charset="0"/>
              <a:buChar char="+"/>
            </a:pPr>
            <a:r>
              <a:rPr lang="en-US" sz="2000" dirty="0" err="1"/>
              <a:t>T</a:t>
            </a:r>
            <a:r>
              <a:rPr lang="en-US" sz="2000" dirty="0" err="1" smtClean="0"/>
              <a:t>ổng</a:t>
            </a:r>
            <a:r>
              <a:rPr lang="en-US" sz="2000" dirty="0" smtClean="0"/>
              <a:t> </a:t>
            </a:r>
            <a:r>
              <a:rPr lang="en-US" sz="2000" dirty="0" err="1" smtClean="0"/>
              <a:t>lưu</a:t>
            </a:r>
            <a:r>
              <a:rPr lang="en-US" sz="2000" dirty="0" smtClean="0"/>
              <a:t> </a:t>
            </a:r>
            <a:r>
              <a:rPr lang="en-US" sz="2000" dirty="0" err="1" smtClean="0"/>
              <a:t>huỳnh</a:t>
            </a:r>
            <a:r>
              <a:rPr lang="en-US" sz="2000" dirty="0" smtClean="0"/>
              <a:t> </a:t>
            </a:r>
            <a:r>
              <a:rPr lang="en-US" sz="2000" dirty="0" err="1" smtClean="0"/>
              <a:t>đioxit</a:t>
            </a:r>
            <a:endParaRPr lang="en-US" sz="2000" dirty="0" smtClean="0"/>
          </a:p>
          <a:p>
            <a:pPr lvl="2">
              <a:buFont typeface="Calibri" pitchFamily="34" charset="0"/>
              <a:buChar char="+"/>
            </a:pPr>
            <a:r>
              <a:rPr lang="en-US" sz="2000" dirty="0" err="1"/>
              <a:t>T</a:t>
            </a:r>
            <a:r>
              <a:rPr lang="en-US" sz="2000" dirty="0" err="1" smtClean="0"/>
              <a:t>ỷ</a:t>
            </a:r>
            <a:r>
              <a:rPr lang="en-US" sz="2000" dirty="0" smtClean="0"/>
              <a:t> </a:t>
            </a:r>
            <a:r>
              <a:rPr lang="en-US" sz="2000" dirty="0" err="1" smtClean="0"/>
              <a:t>trọng</a:t>
            </a:r>
            <a:endParaRPr lang="en-US" sz="2000" dirty="0"/>
          </a:p>
          <a:p>
            <a:pPr lvl="2">
              <a:buFont typeface="Calibri" pitchFamily="34" charset="0"/>
              <a:buChar char="+"/>
            </a:pPr>
            <a:r>
              <a:rPr lang="en-US" sz="2000" dirty="0" smtClean="0"/>
              <a:t>pH</a:t>
            </a:r>
          </a:p>
          <a:p>
            <a:pPr lvl="2">
              <a:buFont typeface="Calibri" pitchFamily="34" charset="0"/>
              <a:buChar char="+"/>
            </a:pPr>
            <a:r>
              <a:rPr lang="en-US" sz="2000" dirty="0" err="1" smtClean="0"/>
              <a:t>Sunfat</a:t>
            </a:r>
            <a:endParaRPr lang="en-US" sz="2000" dirty="0" smtClean="0"/>
          </a:p>
          <a:p>
            <a:pPr lvl="2">
              <a:buFont typeface="Calibri" pitchFamily="34" charset="0"/>
              <a:buChar char="+"/>
            </a:pPr>
            <a:r>
              <a:rPr lang="en-US" sz="2000" dirty="0" err="1" smtClean="0"/>
              <a:t>Rượu</a:t>
            </a:r>
            <a:r>
              <a:rPr lang="en-US" sz="200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587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600" b="1" u="sng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I. </a:t>
            </a:r>
            <a:r>
              <a:rPr lang="en-US" sz="3600" b="1" u="sng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Phương</a:t>
            </a:r>
            <a:r>
              <a:rPr lang="en-US" sz="3600" b="1" u="sng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u="sng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pháp</a:t>
            </a:r>
            <a:r>
              <a:rPr lang="en-US" sz="3600" b="1" u="sng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u="sng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hồi</a:t>
            </a:r>
            <a:r>
              <a:rPr lang="en-US" sz="3600" b="1" u="sng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u="sng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quy</a:t>
            </a:r>
            <a:r>
              <a:rPr lang="en-US" sz="3600" b="1" u="sng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u="sng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tuyến</a:t>
            </a:r>
            <a:r>
              <a:rPr lang="en-US" sz="3600" b="1" u="sng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u="sng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tính</a:t>
            </a:r>
            <a:r>
              <a:rPr lang="en-US" sz="3600" b="1" u="sng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(linear regression)</a:t>
            </a:r>
            <a:endParaRPr lang="en-US" sz="3600" b="1" u="sng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</p:spPr>
            <p:txBody>
              <a:bodyPr>
                <a:normAutofit lnSpcReduction="10000"/>
              </a:bodyPr>
              <a:lstStyle/>
              <a:p>
                <a:pPr>
                  <a:buFontTx/>
                  <a:buChar char="-"/>
                </a:pPr>
                <a:r>
                  <a:rPr lang="en-US" sz="2400" dirty="0" smtClean="0"/>
                  <a:t>Là </a:t>
                </a:r>
                <a:r>
                  <a:rPr lang="en-US" sz="2400" dirty="0" err="1" smtClean="0"/>
                  <a:t>phương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pháp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hồi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quy</a:t>
                </a:r>
                <a:r>
                  <a:rPr lang="en-US" sz="2400" dirty="0" smtClean="0"/>
                  <a:t>, </a:t>
                </a:r>
                <a:r>
                  <a:rPr lang="en-US" sz="2400" dirty="0" err="1" smtClean="0"/>
                  <a:t>đầu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vào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là</a:t>
                </a:r>
                <a:r>
                  <a:rPr lang="en-US" sz="2400" dirty="0" smtClean="0"/>
                  <a:t> vector </a:t>
                </a:r>
                <a:r>
                  <a:rPr lang="en-US" sz="2400" dirty="0" err="1" smtClean="0"/>
                  <a:t>đặc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trưng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và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đầu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ra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là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số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thực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dương</a:t>
                </a:r>
                <a:r>
                  <a:rPr lang="en-US" sz="2400" dirty="0" smtClean="0"/>
                  <a:t>.</a:t>
                </a:r>
              </a:p>
              <a:p>
                <a:pPr>
                  <a:buFontTx/>
                  <a:buChar char="-"/>
                </a:pPr>
                <a:r>
                  <a:rPr lang="en-US" sz="2400" dirty="0"/>
                  <a:t>x</a:t>
                </a:r>
                <a:r>
                  <a:rPr lang="en-US" sz="2400" dirty="0" smtClean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1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…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𝑥𝑛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400" dirty="0" smtClean="0"/>
                  <a:t>	: vector </a:t>
                </a:r>
                <a:r>
                  <a:rPr lang="en-US" sz="2400" dirty="0" err="1" smtClean="0"/>
                  <a:t>đặc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trưng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chứa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dữ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liệu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đầu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vào</a:t>
                </a:r>
                <a:r>
                  <a:rPr lang="en-US" sz="2400" dirty="0" smtClean="0"/>
                  <a:t>.</a:t>
                </a:r>
              </a:p>
              <a:p>
                <a:pPr>
                  <a:buFontTx/>
                  <a:buChar char="-"/>
                </a:pPr>
                <a:r>
                  <a:rPr lang="en-US" sz="2400" dirty="0" smtClean="0"/>
                  <a:t>w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𝑤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1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𝑤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e>
                          <m:e>
                            <m:r>
                              <a:rPr lang="en-US" sz="2400" i="1">
                                <a:latin typeface="Cambria Math"/>
                              </a:rPr>
                              <m:t>…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𝑤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400" dirty="0" smtClean="0"/>
                  <a:t>	: vector </a:t>
                </a:r>
                <a:r>
                  <a:rPr lang="en-US" sz="2400" dirty="0" err="1" smtClean="0"/>
                  <a:t>trọng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số</a:t>
                </a:r>
                <a:r>
                  <a:rPr lang="en-US" sz="2400" dirty="0" smtClean="0"/>
                  <a:t>.</a:t>
                </a:r>
              </a:p>
              <a:p>
                <a:pPr>
                  <a:buFontTx/>
                  <a:buChar char="-"/>
                </a:pPr>
                <a:endParaRPr lang="en-US" sz="2400" dirty="0" smtClean="0"/>
              </a:p>
              <a:p>
                <a:pPr>
                  <a:buFontTx/>
                  <a:buChar char="-"/>
                </a:pPr>
                <a:r>
                  <a:rPr lang="en-US" sz="2400" dirty="0" err="1" smtClean="0"/>
                  <a:t>Giá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trị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dự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đoán</a:t>
                </a:r>
                <a:r>
                  <a:rPr lang="en-US" sz="2400" dirty="0" smtClean="0"/>
                  <a:t>: y = x*w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  <a:blipFill rotWithShape="1">
                <a:blip r:embed="rId2"/>
                <a:stretch>
                  <a:fillRect l="-1111" t="-1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684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u="sng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</a:t>
            </a:r>
            <a:r>
              <a:rPr lang="en-US" sz="3200" b="1" u="sng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Sai</a:t>
            </a:r>
            <a:r>
              <a:rPr lang="en-US" sz="3200" b="1" u="sng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u="sng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số</a:t>
            </a:r>
            <a:r>
              <a:rPr lang="en-US" sz="3200" b="1" u="sng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u="sng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dự</a:t>
            </a:r>
            <a:r>
              <a:rPr lang="en-US" sz="3200" b="1" u="sng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u="sng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đoán</a:t>
            </a:r>
            <a:endParaRPr lang="en-US" sz="3200" b="1" u="sng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524000"/>
            <a:ext cx="4419600" cy="106680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1143000" y="3124014"/>
            <a:ext cx="7467600" cy="129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13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u="sng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en-US" sz="3200" b="1" u="sng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Hàm</a:t>
            </a:r>
            <a:r>
              <a:rPr lang="en-US" sz="3200" b="1" u="sng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u="sng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mất</a:t>
            </a:r>
            <a:r>
              <a:rPr lang="en-US" sz="3200" b="1" u="sng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u="sng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mát</a:t>
            </a:r>
            <a:endParaRPr lang="en-US" sz="3200" b="1" u="sng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47850"/>
            <a:ext cx="7932718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572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u="sng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</a:t>
            </a:r>
            <a:r>
              <a:rPr lang="en-US" sz="3200" b="1" u="sng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Nghiệm</a:t>
            </a:r>
            <a:r>
              <a:rPr lang="en-US" sz="3200" b="1" u="sng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u="sng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của</a:t>
            </a:r>
            <a:r>
              <a:rPr lang="en-US" sz="3200" b="1" u="sng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u="sng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bài</a:t>
            </a:r>
            <a:r>
              <a:rPr lang="en-US" sz="3200" b="1" u="sng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u="sng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toán</a:t>
            </a:r>
            <a:endParaRPr lang="en-US" sz="3200" b="1" u="sng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1766888"/>
            <a:ext cx="7905750" cy="332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971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8" y="2343150"/>
            <a:ext cx="7591425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825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u="sng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</a:t>
            </a:r>
            <a:r>
              <a:rPr lang="en-US" sz="3200" b="1" u="sng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Thực</a:t>
            </a:r>
            <a:r>
              <a:rPr lang="en-US" sz="3200" b="1" u="sng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u="sng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hành</a:t>
            </a:r>
            <a:endParaRPr lang="en-US" sz="3200" b="1" u="sng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8229600" cy="3926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753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48" y="1295400"/>
            <a:ext cx="8117726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962400"/>
            <a:ext cx="701992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127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282</Words>
  <Application>Microsoft Office PowerPoint</Application>
  <PresentationFormat>On-screen Show (4:3)</PresentationFormat>
  <Paragraphs>43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I. Phương pháp hồi quy tuyến tính (linear regression)</vt:lpstr>
      <vt:lpstr>1. Sai số dự đoán</vt:lpstr>
      <vt:lpstr>2. Hàm mất mát</vt:lpstr>
      <vt:lpstr>4. Nghiệm của bài toán</vt:lpstr>
      <vt:lpstr>PowerPoint Presentation</vt:lpstr>
      <vt:lpstr>5. Thực hành</vt:lpstr>
      <vt:lpstr>PowerPoint Presentation</vt:lpstr>
      <vt:lpstr>II. Thuật toán xác thực chéo k-fold (k-fold cross validation)</vt:lpstr>
      <vt:lpstr>1, Phương pháp</vt:lpstr>
      <vt:lpstr>2, Thực hành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Nhóm 6</dc:title>
  <dc:creator>May</dc:creator>
  <cp:lastModifiedBy>May</cp:lastModifiedBy>
  <cp:revision>32</cp:revision>
  <dcterms:created xsi:type="dcterms:W3CDTF">2022-09-21T14:10:33Z</dcterms:created>
  <dcterms:modified xsi:type="dcterms:W3CDTF">2022-09-23T17:48:06Z</dcterms:modified>
</cp:coreProperties>
</file>