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4"/>
  </p:notesMasterIdLst>
  <p:sldIdLst>
    <p:sldId id="256" r:id="rId2"/>
    <p:sldId id="258" r:id="rId3"/>
    <p:sldId id="257" r:id="rId4"/>
    <p:sldId id="307" r:id="rId5"/>
    <p:sldId id="308" r:id="rId6"/>
    <p:sldId id="261" r:id="rId7"/>
    <p:sldId id="263" r:id="rId8"/>
    <p:sldId id="310" r:id="rId9"/>
    <p:sldId id="311" r:id="rId10"/>
    <p:sldId id="265" r:id="rId11"/>
    <p:sldId id="296" r:id="rId12"/>
    <p:sldId id="297" r:id="rId13"/>
    <p:sldId id="259" r:id="rId14"/>
    <p:sldId id="300" r:id="rId15"/>
    <p:sldId id="312" r:id="rId16"/>
    <p:sldId id="298" r:id="rId17"/>
    <p:sldId id="268" r:id="rId18"/>
    <p:sldId id="301" r:id="rId19"/>
    <p:sldId id="313" r:id="rId20"/>
    <p:sldId id="303" r:id="rId21"/>
    <p:sldId id="304" r:id="rId22"/>
    <p:sldId id="294" r:id="rId23"/>
  </p:sldIdLst>
  <p:sldSz cx="9144000" cy="5143500" type="screen16x9"/>
  <p:notesSz cx="6858000" cy="9144000"/>
  <p:embeddedFontLst>
    <p:embeddedFont>
      <p:font typeface="Montserrat" charset="0"/>
      <p:regular r:id="rId25"/>
      <p:bold r:id="rId26"/>
      <p:italic r:id="rId27"/>
      <p:boldItalic r:id="rId28"/>
    </p:embeddedFont>
    <p:embeddedFont>
      <p:font typeface="Cambria Math" pitchFamily="18" charset="0"/>
      <p:regular r:id="rId29"/>
    </p:embeddedFont>
    <p:embeddedFont>
      <p:font typeface="Roboto Slab Light" charset="0"/>
      <p:regular r:id="rId30"/>
      <p:bold r:id="rId31"/>
    </p:embeddedFont>
    <p:embeddedFont>
      <p:font typeface="Roboto Condensed" charset="0"/>
      <p:regular r:id="rId32"/>
      <p:bold r:id="rId33"/>
      <p:italic r:id="rId34"/>
      <p:boldItalic r:id="rId35"/>
    </p:embeddedFont>
    <p:embeddedFont>
      <p:font typeface="Roboto Slab ExtraLight" charset="0"/>
      <p:regular r:id="rId36"/>
    </p:embeddedFont>
    <p:embeddedFont>
      <p:font typeface="Lato Light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2A42D4-B447-40B4-9BE8-CD46073CB48B}">
  <a:tblStyle styleId="{DB2A42D4-B447-40B4-9BE8-CD46073CB4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3D290A-22EB-4276-842E-4346BE9B5C9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347" autoAdjust="0"/>
    <p:restoredTop sz="94680" autoAdjust="0"/>
  </p:normalViewPr>
  <p:slideViewPr>
    <p:cSldViewPr snapToGrid="0">
      <p:cViewPr>
        <p:scale>
          <a:sx n="87" d="100"/>
          <a:sy n="87" d="100"/>
        </p:scale>
        <p:origin x="-96" y="-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28611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581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341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594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594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552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604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057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g6593e87ac2_35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5" name="Google Shape;1835;g6593e87ac2_35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759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7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8512" y="500526"/>
            <a:ext cx="73049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 smtClean="0">
                <a:solidFill>
                  <a:srgbClr val="002060"/>
                </a:solidFill>
                <a:latin typeface="+mj-lt"/>
              </a:rPr>
              <a:t>TRƯỜNG ĐẠI HỌC THỦY LỢI – KHOA CÔNG NGHÊ THÔNG TIN</a:t>
            </a:r>
          </a:p>
          <a:p>
            <a:r>
              <a:rPr lang="vi-VN" sz="1800" dirty="0" smtClean="0">
                <a:solidFill>
                  <a:srgbClr val="002060"/>
                </a:solidFill>
                <a:latin typeface="+mj-lt"/>
              </a:rPr>
              <a:t>			BÀI TẬP LỚN</a:t>
            </a:r>
          </a:p>
          <a:p>
            <a:r>
              <a:rPr lang="vi-VN" sz="1800" dirty="0" smtClean="0">
                <a:solidFill>
                  <a:srgbClr val="002060"/>
                </a:solidFill>
                <a:latin typeface="+mj-lt"/>
              </a:rPr>
              <a:t>		      HỌC PHẦN: HỌC MÁY </a:t>
            </a:r>
          </a:p>
          <a:p>
            <a:endParaRPr lang="vi-VN" sz="1800" dirty="0">
              <a:solidFill>
                <a:srgbClr val="002060"/>
              </a:solidFill>
              <a:latin typeface="+mj-lt"/>
            </a:endParaRPr>
          </a:p>
          <a:p>
            <a:r>
              <a:rPr lang="vi-VN" sz="1800" dirty="0" smtClean="0">
                <a:solidFill>
                  <a:srgbClr val="002060"/>
                </a:solidFill>
                <a:latin typeface="+mj-lt"/>
              </a:rPr>
              <a:t>	     </a:t>
            </a:r>
            <a:r>
              <a:rPr lang="vi-VN" sz="1800" b="1" dirty="0" smtClean="0">
                <a:solidFill>
                  <a:srgbClr val="002060"/>
                </a:solidFill>
                <a:latin typeface="+mj-lt"/>
              </a:rPr>
              <a:t>Đ</a:t>
            </a:r>
            <a:r>
              <a:rPr lang="en-US" sz="1800" b="1" dirty="0" smtClean="0">
                <a:solidFill>
                  <a:srgbClr val="002060"/>
                </a:solidFill>
                <a:latin typeface="+mj-lt"/>
              </a:rPr>
              <a:t>ề</a:t>
            </a:r>
            <a:r>
              <a:rPr lang="vi-VN" sz="18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+mj-lt"/>
              </a:rPr>
              <a:t>3</a:t>
            </a:r>
            <a:r>
              <a:rPr lang="vi-VN" sz="1800" b="1" dirty="0" smtClean="0">
                <a:solidFill>
                  <a:srgbClr val="002060"/>
                </a:solidFill>
                <a:latin typeface="+mj-lt"/>
              </a:rPr>
              <a:t>: 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ID3 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PCA</a:t>
            </a:r>
          </a:p>
          <a:p>
            <a:pPr algn="ctr"/>
            <a:r>
              <a:rPr lang="en-US" sz="1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sz="1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1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sữa</a:t>
            </a:r>
            <a:endParaRPr lang="vi-VN" sz="1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62418" y="2681555"/>
            <a:ext cx="41815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002060"/>
                </a:solidFill>
                <a:latin typeface="+mj-lt"/>
              </a:rPr>
              <a:t>Giáo viên hướng dẫn: </a:t>
            </a:r>
            <a:r>
              <a:rPr lang="vi-VN" b="1" dirty="0">
                <a:solidFill>
                  <a:srgbClr val="002060"/>
                </a:solidFill>
                <a:latin typeface="+mj-lt"/>
              </a:rPr>
              <a:t>TS. Nguyễn Thị Kim </a:t>
            </a:r>
            <a:r>
              <a:rPr lang="vi-VN" b="1" dirty="0" smtClean="0">
                <a:solidFill>
                  <a:srgbClr val="002060"/>
                </a:solidFill>
                <a:latin typeface="+mj-lt"/>
              </a:rPr>
              <a:t>Ngân</a:t>
            </a: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vi-VN" dirty="0" smtClean="0">
                <a:solidFill>
                  <a:srgbClr val="002060"/>
                </a:solidFill>
                <a:latin typeface="+mj-lt"/>
              </a:rPr>
              <a:t>Nhóm sinh viên thực hiện-Nhóm 6:</a:t>
            </a:r>
          </a:p>
          <a:p>
            <a:r>
              <a:rPr lang="en-US" dirty="0" smtClean="0">
                <a:solidFill>
                  <a:srgbClr val="002060"/>
                </a:solidFill>
                <a:latin typeface="+mj-lt"/>
              </a:rPr>
              <a:t>          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Mây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2051063448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+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Tươi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2051063585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+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Hồng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Thương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2051063623</a:t>
            </a:r>
          </a:p>
          <a:p>
            <a:endParaRPr lang="vi-VN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 smtClean="0">
                <a:latin typeface="+mj-lt"/>
              </a:rPr>
              <a:t>Điều kiện dừng</a:t>
            </a:r>
            <a:endParaRPr b="1" dirty="0">
              <a:latin typeface="+mj-lt"/>
            </a:endParaRPr>
          </a:p>
        </p:txBody>
      </p:sp>
      <p:sp>
        <p:nvSpPr>
          <p:cNvPr id="468" name="Google Shape;468;p24"/>
          <p:cNvSpPr txBox="1">
            <a:spLocks noGrp="1"/>
          </p:cNvSpPr>
          <p:nvPr>
            <p:ph type="body" idx="1"/>
          </p:nvPr>
        </p:nvSpPr>
        <p:spPr>
          <a:xfrm>
            <a:off x="2542823" y="1029872"/>
            <a:ext cx="5675335" cy="24782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TH1: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 con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(entropy=0)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đc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endParaRPr lang="vi-VN" sz="16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TH2: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 con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rỗng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đc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endParaRPr lang="vi-VN" sz="16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TH3: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(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đc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-&gt; node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lá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đc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vi-VN" sz="16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0" name="Google Shape;470;p2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ea typeface="Roboto Condensed" panose="02000000000000000000" pitchFamily="2" charset="0"/>
                <a:cs typeface="Times New Roman" pitchFamily="18" charset="0"/>
              </a:rPr>
              <a:t>2.2)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ea typeface="Roboto Condensed" panose="02000000000000000000" pitchFamily="2" charset="0"/>
                <a:cs typeface="Times New Roman" pitchFamily="18" charset="0"/>
              </a:rPr>
              <a:t>Phương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ea typeface="Roboto Condensed" panose="02000000000000000000" pitchFamily="2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ea typeface="Roboto Condensed" panose="02000000000000000000" pitchFamily="2" charset="0"/>
                <a:cs typeface="Times New Roman" pitchFamily="18" charset="0"/>
              </a:rPr>
              <a:t>pháp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ea typeface="Roboto Condensed" panose="02000000000000000000" pitchFamily="2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ea typeface="Roboto Condensed" panose="02000000000000000000" pitchFamily="2" charset="0"/>
                <a:cs typeface="Times New Roman" pitchFamily="18" charset="0"/>
              </a:rPr>
              <a:t>thành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ea typeface="Roboto Condensed" panose="02000000000000000000" pitchFamily="2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ea typeface="Roboto Condensed" panose="02000000000000000000" pitchFamily="2" charset="0"/>
                <a:cs typeface="Times New Roman" pitchFamily="18" charset="0"/>
              </a:rPr>
              <a:t>phần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ea typeface="Roboto Condensed" panose="02000000000000000000" pitchFamily="2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ea typeface="Roboto Condensed" panose="02000000000000000000" pitchFamily="2" charset="0"/>
                <a:cs typeface="Times New Roman" pitchFamily="18" charset="0"/>
              </a:rPr>
              <a:t>chính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ea typeface="Roboto Condensed" panose="02000000000000000000" pitchFamily="2" charset="0"/>
                <a:cs typeface="Times New Roman" pitchFamily="18" charset="0"/>
              </a:rPr>
              <a:t> (PCA)</a:t>
            </a:r>
            <a:endParaRPr b="1" dirty="0">
              <a:solidFill>
                <a:schemeClr val="bg1"/>
              </a:solidFill>
              <a:latin typeface="Times New Roman" pitchFamily="18" charset="0"/>
              <a:ea typeface="Roboto Condensed" panose="02000000000000000000" pitchFamily="2" charset="0"/>
              <a:cs typeface="Times New Roman" pitchFamily="18" charset="0"/>
            </a:endParaRPr>
          </a:p>
        </p:txBody>
      </p:sp>
      <p:sp>
        <p:nvSpPr>
          <p:cNvPr id="468" name="Google Shape;468;p24"/>
          <p:cNvSpPr txBox="1">
            <a:spLocks noGrp="1"/>
          </p:cNvSpPr>
          <p:nvPr>
            <p:ph type="body" idx="1"/>
          </p:nvPr>
        </p:nvSpPr>
        <p:spPr>
          <a:xfrm>
            <a:off x="2646732" y="811663"/>
            <a:ext cx="5675335" cy="3308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muốn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giữ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vi-VN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bỏ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ít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18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0" name="Google Shape;470;p2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021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4"/>
          <p:cNvSpPr txBox="1">
            <a:spLocks noGrp="1"/>
          </p:cNvSpPr>
          <p:nvPr>
            <p:ph type="title"/>
          </p:nvPr>
        </p:nvSpPr>
        <p:spPr>
          <a:xfrm>
            <a:off x="1" y="559475"/>
            <a:ext cx="232116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ea typeface="Roboto Slab ExtraLight" pitchFamily="2" charset="0"/>
                <a:cs typeface="Times New Roman" pitchFamily="18" charset="0"/>
              </a:rPr>
              <a:t>Các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ea typeface="Roboto Slab ExtraLight" pitchFamily="2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ea typeface="Roboto Slab ExtraLight" pitchFamily="2" charset="0"/>
                <a:cs typeface="Times New Roman" pitchFamily="18" charset="0"/>
              </a:rPr>
              <a:t>bước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ea typeface="Roboto Slab ExtraLight" pitchFamily="2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ea typeface="Roboto Slab ExtraLight" pitchFamily="2" charset="0"/>
                <a:cs typeface="Times New Roman" pitchFamily="18" charset="0"/>
              </a:rPr>
              <a:t>thực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ea typeface="Roboto Slab ExtraLight" pitchFamily="2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ea typeface="Roboto Slab ExtraLight" pitchFamily="2" charset="0"/>
                <a:cs typeface="Times New Roman" pitchFamily="18" charset="0"/>
              </a:rPr>
              <a:t>hiện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ea typeface="Roboto Slab ExtraLight" pitchFamily="2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ea typeface="Roboto Slab ExtraLight" pitchFamily="2" charset="0"/>
                <a:cs typeface="Times New Roman" pitchFamily="18" charset="0"/>
              </a:rPr>
              <a:t>của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ea typeface="Roboto Slab ExtraLight" pitchFamily="2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ea typeface="Roboto Slab ExtraLight" pitchFamily="2" charset="0"/>
                <a:cs typeface="Times New Roman" pitchFamily="18" charset="0"/>
              </a:rPr>
              <a:t>thuật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ea typeface="Roboto Slab ExtraLight" pitchFamily="2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ea typeface="Roboto Slab ExtraLight" pitchFamily="2" charset="0"/>
                <a:cs typeface="Times New Roman" pitchFamily="18" charset="0"/>
              </a:rPr>
              <a:t>toán</a:t>
            </a:r>
            <a:endParaRPr b="1" dirty="0">
              <a:solidFill>
                <a:schemeClr val="bg1"/>
              </a:solidFill>
              <a:latin typeface="Times New Roman" pitchFamily="18" charset="0"/>
              <a:ea typeface="Roboto Slab ExtraLight" pitchFamily="2" charset="0"/>
              <a:cs typeface="Times New Roman" pitchFamily="18" charset="0"/>
            </a:endParaRPr>
          </a:p>
        </p:txBody>
      </p:sp>
      <p:sp>
        <p:nvSpPr>
          <p:cNvPr id="470" name="Google Shape;470;p2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527442" y="955497"/>
            <a:ext cx="434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B1: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vector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vọng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  <a:endParaRPr lang="vi-VN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Pictur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6185427" y="811663"/>
            <a:ext cx="1458545" cy="6705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27442" y="1482223"/>
            <a:ext cx="33841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B2: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Trừ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vector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vọng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  <a:endParaRPr lang="vi-VN" sz="1200" dirty="0">
              <a:latin typeface="Times New Roman" pitchFamily="18" charset="0"/>
              <a:cs typeface="Times New Roman" pitchFamily="18" charset="0"/>
            </a:endParaRPr>
          </a:p>
          <a:p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" name="Picture 23"/>
          <p:cNvPicPr/>
          <p:nvPr/>
        </p:nvPicPr>
        <p:blipFill>
          <a:blip r:embed="rId4"/>
          <a:stretch>
            <a:fillRect/>
          </a:stretch>
        </p:blipFill>
        <p:spPr>
          <a:xfrm>
            <a:off x="6185427" y="1626057"/>
            <a:ext cx="1181100" cy="3200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45990" y="2178226"/>
            <a:ext cx="3384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B3: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trận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hiệp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vi-VN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" name="Picture 25"/>
          <p:cNvPicPr/>
          <p:nvPr/>
        </p:nvPicPr>
        <p:blipFill>
          <a:blip r:embed="rId5"/>
          <a:stretch>
            <a:fillRect/>
          </a:stretch>
        </p:blipFill>
        <p:spPr>
          <a:xfrm>
            <a:off x="6185427" y="2109822"/>
            <a:ext cx="1324982" cy="5916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796705" y="2926730"/>
                <a:ext cx="7869978" cy="1175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B4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Tính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trị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riêng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và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vector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riêng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S ,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sắp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xếp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chúng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theo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thứ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tự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giảm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dần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trị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riêng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  <a:endParaRPr lang="vi-VN" sz="12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B5: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Chọn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𝐾 vector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riêng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ứng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𝐾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trị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riêng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lớn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nhất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để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xây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dựng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ma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trận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𝐔</a:t>
                </a:r>
                <a:r>
                  <a:rPr lang="en-US" baseline="-25000" dirty="0">
                    <a:latin typeface="Times New Roman" pitchFamily="18" charset="0"/>
                    <a:cs typeface="Times New Roman" pitchFamily="18" charset="0"/>
                  </a:rPr>
                  <a:t>𝐾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cột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tạo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thành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một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hệ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trực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 smtClean="0">
                    <a:latin typeface="Times New Roman" pitchFamily="18" charset="0"/>
                    <a:cs typeface="Times New Roman" pitchFamily="18" charset="0"/>
                  </a:rPr>
                  <a:t>giao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. 𝐾 vectors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này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thành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phần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chính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vi-VN" sz="12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B6: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Chiếu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dữ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liệu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ban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đầu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đã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chuẩn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hoá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vi-VN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xuống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không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gian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con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tìm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được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vi-VN" sz="12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B7: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Dữ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liệu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mới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chính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là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toạ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độ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của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các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điểm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dữ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liệu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trên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không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gian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mới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vi-VN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05" y="2926730"/>
                <a:ext cx="7869978" cy="1175386"/>
              </a:xfrm>
              <a:prstGeom prst="rect">
                <a:avLst/>
              </a:prstGeom>
              <a:blipFill rotWithShape="1">
                <a:blip r:embed="rId6"/>
                <a:stretch>
                  <a:fillRect l="-232" t="-518" b="-4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/>
          <p:cNvPicPr/>
          <p:nvPr/>
        </p:nvPicPr>
        <p:blipFill>
          <a:blip r:embed="rId7"/>
          <a:stretch>
            <a:fillRect/>
          </a:stretch>
        </p:blipFill>
        <p:spPr>
          <a:xfrm>
            <a:off x="2912209" y="4209402"/>
            <a:ext cx="132588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1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4068" y="414067"/>
            <a:ext cx="3174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3</a:t>
            </a:r>
            <a:r>
              <a:rPr lang="vi-VN" sz="2000" b="1" dirty="0" smtClean="0">
                <a:solidFill>
                  <a:schemeClr val="bg1"/>
                </a:solidFill>
                <a:latin typeface="+mj-lt"/>
              </a:rPr>
              <a:t>.Mô tả bài toán</a:t>
            </a:r>
            <a:endParaRPr lang="vi-VN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1110" y="1140431"/>
            <a:ext cx="3780890" cy="32466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Mục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đích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sữa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 </a:t>
            </a:r>
            <a:endParaRPr lang="vi-VN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-pH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Nhiệt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độ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vị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mùi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béo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sữa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sữa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Output: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(high/low)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950431" y="814177"/>
            <a:ext cx="3669587" cy="35728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Tóm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tắt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vi-VN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vi-VN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- Chia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70%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train, 30%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test</a:t>
            </a:r>
            <a:endParaRPr lang="vi-VN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 fontAlgn="base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-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(PCA)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ID3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textbox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click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vi-VN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3982" y="414067"/>
            <a:ext cx="3174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>
                <a:solidFill>
                  <a:schemeClr val="bg1"/>
                </a:solidFill>
                <a:latin typeface="+mj-lt"/>
              </a:rPr>
              <a:t>Phần 2: Thực nghiệm</a:t>
            </a:r>
          </a:p>
          <a:p>
            <a:r>
              <a:rPr lang="vi-VN" sz="2000" b="1" dirty="0" smtClean="0">
                <a:solidFill>
                  <a:schemeClr val="bg1"/>
                </a:solidFill>
                <a:latin typeface="+mj-lt"/>
              </a:rPr>
              <a:t>1.Mô tả dữ liệu bài toán</a:t>
            </a:r>
            <a:endParaRPr lang="vi-VN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81999" y="1493515"/>
            <a:ext cx="5451305" cy="19558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buFontTx/>
              <a:buChar char="-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vector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685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vector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7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tin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pH,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Nhiệt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mùi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béo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sữa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sữa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Tx/>
              <a:buChar char="-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sữa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vector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sữa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high/low).</a:t>
            </a:r>
          </a:p>
        </p:txBody>
      </p:sp>
    </p:spTree>
    <p:extLst>
      <p:ext uri="{BB962C8B-B14F-4D97-AF65-F5344CB8AC3E}">
        <p14:creationId xmlns:p14="http://schemas.microsoft.com/office/powerpoint/2010/main" val="237818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4"/>
          <p:cNvSpPr txBox="1">
            <a:spLocks noGrp="1"/>
          </p:cNvSpPr>
          <p:nvPr>
            <p:ph type="title"/>
          </p:nvPr>
        </p:nvSpPr>
        <p:spPr>
          <a:xfrm>
            <a:off x="160115" y="1325365"/>
            <a:ext cx="2003663" cy="1426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[7,685]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8" name="Google Shape;468;p24"/>
          <p:cNvSpPr txBox="1">
            <a:spLocks noGrp="1"/>
          </p:cNvSpPr>
          <p:nvPr>
            <p:ph type="body" idx="1"/>
          </p:nvPr>
        </p:nvSpPr>
        <p:spPr>
          <a:xfrm>
            <a:off x="2636458" y="729470"/>
            <a:ext cx="5675335" cy="914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1 ma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trận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1 vector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tin: pH,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Nhiệt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Hương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mùi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béo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sữa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Màu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sữa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vi-V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0" name="Google Shape;470;p2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220083" y="2074565"/>
            <a:ext cx="4221866" cy="233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92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4"/>
          <p:cNvSpPr txBox="1">
            <a:spLocks noGrp="1"/>
          </p:cNvSpPr>
          <p:nvPr>
            <p:ph type="title"/>
          </p:nvPr>
        </p:nvSpPr>
        <p:spPr>
          <a:xfrm>
            <a:off x="160115" y="1325366"/>
            <a:ext cx="1976416" cy="10323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Y 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8" name="Google Shape;468;p24"/>
          <p:cNvSpPr txBox="1">
            <a:spLocks noGrp="1"/>
          </p:cNvSpPr>
          <p:nvPr>
            <p:ph type="body" idx="1"/>
          </p:nvPr>
        </p:nvSpPr>
        <p:spPr>
          <a:xfrm>
            <a:off x="2636458" y="729470"/>
            <a:ext cx="5675335" cy="914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1 vector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685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cột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chất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”.</a:t>
            </a:r>
            <a:endParaRPr lang="vi-VN" sz="18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0" name="Google Shape;470;p2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524175" y="1841516"/>
            <a:ext cx="2732786" cy="198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58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"/>
          <p:cNvSpPr txBox="1">
            <a:spLocks noGrp="1"/>
          </p:cNvSpPr>
          <p:nvPr>
            <p:ph type="title"/>
          </p:nvPr>
        </p:nvSpPr>
        <p:spPr>
          <a:xfrm>
            <a:off x="-112780" y="1130157"/>
            <a:ext cx="2496383" cy="14021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Chia </a:t>
            </a:r>
            <a:r>
              <a:rPr lang="vi-VN" b="1" dirty="0" smtClean="0">
                <a:latin typeface="Times New Roman" pitchFamily="18" charset="0"/>
                <a:cs typeface="Times New Roman" pitchFamily="18" charset="0"/>
              </a:rPr>
              <a:t>tập dữ liệu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2" name="Google Shape;492;p2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2280863" y="811663"/>
            <a:ext cx="593846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Chia </a:t>
            </a:r>
            <a:r>
              <a:rPr lang="en-US" sz="1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1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70%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30%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/>
            <a:endParaRPr lang="en-US" sz="180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just">
              <a:buFont typeface="Courier New" pitchFamily="49" charset="0"/>
              <a:buChar char="o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70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%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vi-VN" sz="18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vi-VN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2472771" y="2447181"/>
            <a:ext cx="5184775" cy="20878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Chia </a:t>
            </a:r>
            <a:r>
              <a:rPr lang="vi-VN" b="1" dirty="0" smtClean="0">
                <a:latin typeface="Times New Roman" pitchFamily="18" charset="0"/>
                <a:cs typeface="Times New Roman" pitchFamily="18" charset="0"/>
              </a:rPr>
              <a:t>tập dữ liệu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2" name="Google Shape;492;p2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638627" y="1150705"/>
            <a:ext cx="5817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Courier New" pitchFamily="49" charset="0"/>
              <a:buChar char="o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30%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</a:t>
            </a:r>
            <a:endParaRPr lang="vi-VN" sz="1800" dirty="0">
              <a:latin typeface="Times New Roman" pitchFamily="18" charset="0"/>
              <a:cs typeface="Times New Roman" pitchFamily="18" charset="0"/>
            </a:endParaRPr>
          </a:p>
          <a:p>
            <a:endParaRPr lang="vi-V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851417" y="1874675"/>
            <a:ext cx="5146675" cy="208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29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2638627" y="1150705"/>
            <a:ext cx="58170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training data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test data ban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training data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test data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/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2: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ID3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75945"/>
            <a:ext cx="22543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/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91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17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150" y="1981150"/>
            <a:ext cx="2071500" cy="2071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462219"/>
              </p:ext>
            </p:extLst>
          </p:nvPr>
        </p:nvGraphicFramePr>
        <p:xfrm>
          <a:off x="1202076" y="1420801"/>
          <a:ext cx="6205591" cy="2938408"/>
        </p:xfrm>
        <a:graphic>
          <a:graphicData uri="http://schemas.openxmlformats.org/drawingml/2006/table">
            <a:tbl>
              <a:tblPr/>
              <a:tblGrid>
                <a:gridCol w="2161615">
                  <a:extLst>
                    <a:ext uri="{9D8B030D-6E8A-4147-A177-3AD203B41FA5}">
                      <a16:colId xmlns="" xmlns:a16="http://schemas.microsoft.com/office/drawing/2014/main" val="213275176"/>
                    </a:ext>
                  </a:extLst>
                </a:gridCol>
                <a:gridCol w="4043976">
                  <a:extLst>
                    <a:ext uri="{9D8B030D-6E8A-4147-A177-3AD203B41FA5}">
                      <a16:colId xmlns="" xmlns:a16="http://schemas.microsoft.com/office/drawing/2014/main" val="859557789"/>
                    </a:ext>
                  </a:extLst>
                </a:gridCol>
              </a:tblGrid>
              <a:tr h="4219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Tên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thành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viên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Công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việc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09186718"/>
                  </a:ext>
                </a:extLst>
              </a:tr>
              <a:tr h="83883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vi-VN" sz="16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Nguyễn Thị Mây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Tìm</a:t>
                      </a:r>
                      <a:r>
                        <a:rPr lang="en-US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hiểu</a:t>
                      </a:r>
                      <a:r>
                        <a:rPr lang="en-US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thuật</a:t>
                      </a:r>
                      <a:r>
                        <a:rPr lang="en-US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toán</a:t>
                      </a:r>
                      <a:r>
                        <a:rPr lang="en-US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600" b="0" i="0" u="none" strike="noStrike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tìm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dữ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liệu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huấn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luyện</a:t>
                      </a:r>
                      <a:r>
                        <a:rPr lang="en-US" sz="16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600" b="0" i="0" u="none" strike="noStrike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viết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trương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trình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6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viết</a:t>
                      </a:r>
                      <a:r>
                        <a:rPr lang="en-US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báo</a:t>
                      </a:r>
                      <a:r>
                        <a:rPr lang="en-US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i="0" u="none" strike="noStrike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cáo</a:t>
                      </a:r>
                      <a:r>
                        <a:rPr lang="en-US" sz="16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.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19343421"/>
                  </a:ext>
                </a:extLst>
              </a:tr>
              <a:tr h="83883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vi-VN" sz="16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Nguyễn Thị Tươi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Tìm</a:t>
                      </a:r>
                      <a:r>
                        <a:rPr lang="en-US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hiểu</a:t>
                      </a:r>
                      <a:r>
                        <a:rPr lang="en-US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thuật</a:t>
                      </a:r>
                      <a:r>
                        <a:rPr lang="en-US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toán</a:t>
                      </a:r>
                      <a:r>
                        <a:rPr lang="en-US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600" b="0" i="0" u="none" strike="noStrike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viết</a:t>
                      </a:r>
                      <a:r>
                        <a:rPr lang="en-US" sz="16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báo</a:t>
                      </a:r>
                      <a:r>
                        <a:rPr lang="en-US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i="0" u="none" strike="noStrike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cáo</a:t>
                      </a:r>
                      <a:r>
                        <a:rPr lang="en-US" sz="16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600" b="0" i="0" u="none" strike="noStrike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làm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 PowerPoint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95786362"/>
                  </a:ext>
                </a:extLst>
              </a:tr>
              <a:tr h="83883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vi-VN" sz="1600" dirty="0" smtClean="0"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Nguyễn Hồng Thương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Tìm</a:t>
                      </a:r>
                      <a:r>
                        <a:rPr lang="en-US" sz="16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i="0" u="none" strike="noStrike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hiểu</a:t>
                      </a:r>
                      <a:r>
                        <a:rPr lang="en-US" sz="16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i="0" u="none" strike="noStrike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thuật</a:t>
                      </a:r>
                      <a:r>
                        <a:rPr lang="en-US" sz="16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i="0" u="none" strike="noStrike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toán</a:t>
                      </a:r>
                      <a:r>
                        <a:rPr lang="en-US" sz="16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600" b="0" i="0" u="none" strike="noStrike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viết</a:t>
                      </a:r>
                      <a:r>
                        <a:rPr lang="en-US" sz="16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i="0" u="none" strike="noStrike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báo</a:t>
                      </a:r>
                      <a:r>
                        <a:rPr lang="en-US" sz="16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b="0" i="0" u="none" strike="noStrike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cáo</a:t>
                      </a:r>
                      <a:r>
                        <a:rPr lang="en-US" sz="16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600" b="0" i="0" u="none" strike="noStrike" dirty="0" err="1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làm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 PowerPoint.</a:t>
                      </a:r>
                      <a:endParaRPr lang="en-US" sz="16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207527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02076" y="657774"/>
            <a:ext cx="4654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>
                <a:solidFill>
                  <a:schemeClr val="bg1"/>
                </a:solidFill>
                <a:latin typeface="+mj-lt"/>
              </a:rPr>
              <a:t>Phân chia công việc </a:t>
            </a:r>
            <a:endParaRPr lang="vi-VN" sz="20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"/>
          <p:cNvSpPr txBox="1">
            <a:spLocks noGrp="1"/>
          </p:cNvSpPr>
          <p:nvPr>
            <p:ph type="title"/>
          </p:nvPr>
        </p:nvSpPr>
        <p:spPr>
          <a:xfrm>
            <a:off x="0" y="1345914"/>
            <a:ext cx="2486109" cy="1001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vi-VN" b="1" dirty="0" smtClean="0">
                <a:latin typeface="Times New Roman" pitchFamily="18" charset="0"/>
                <a:cs typeface="Times New Roman" pitchFamily="18" charset="0"/>
              </a:rPr>
              <a:t>Đánh giá mô hình 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2" name="Google Shape;492;p2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367776" y="936716"/>
            <a:ext cx="2707099" cy="17702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39228" y="3025282"/>
            <a:ext cx="4194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tỉ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lệ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100%.</a:t>
            </a:r>
            <a:endParaRPr lang="vi-VN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vi-V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01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"/>
          <p:cNvSpPr txBox="1">
            <a:spLocks noGrp="1"/>
          </p:cNvSpPr>
          <p:nvPr>
            <p:ph type="title"/>
          </p:nvPr>
        </p:nvSpPr>
        <p:spPr>
          <a:xfrm>
            <a:off x="205719" y="1011538"/>
            <a:ext cx="2142000" cy="19371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vi-V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vi-V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Mô tả các chức năng của chương trình</a:t>
            </a:r>
            <a:br>
              <a:rPr lang="vi-V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2" name="Google Shape;492;p2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571184" y="534154"/>
            <a:ext cx="5712737" cy="40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53"/>
          <p:cNvSpPr txBox="1"/>
          <p:nvPr/>
        </p:nvSpPr>
        <p:spPr>
          <a:xfrm>
            <a:off x="1064537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2" name="Google Shape;1852;p5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18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44" y="509155"/>
            <a:ext cx="7009201" cy="39241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máy</a:t>
            </a:r>
            <a:endParaRPr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6" name="Google Shape;396;p16"/>
          <p:cNvSpPr txBox="1">
            <a:spLocks noGrp="1"/>
          </p:cNvSpPr>
          <p:nvPr>
            <p:ph type="body" idx="1"/>
          </p:nvPr>
        </p:nvSpPr>
        <p:spPr>
          <a:xfrm>
            <a:off x="2435754" y="591579"/>
            <a:ext cx="5200737" cy="3935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Machine learning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tuệ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quyết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phổ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machine learning:</a:t>
            </a:r>
          </a:p>
          <a:p>
            <a:pPr lvl="1"/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loại</a:t>
            </a:r>
            <a:endParaRPr lang="en-US" sz="15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mạng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xã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hội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diện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Chăm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sóc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sức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khỏe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Google Shape;394;p16"/>
          <p:cNvSpPr txBox="1">
            <a:spLocks/>
          </p:cNvSpPr>
          <p:nvPr/>
        </p:nvSpPr>
        <p:spPr>
          <a:xfrm>
            <a:off x="516283" y="123093"/>
            <a:ext cx="2596194" cy="57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en-US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en-US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endParaRPr lang="en-US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75" y="559475"/>
            <a:ext cx="2100361" cy="2630400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8408" y="1629623"/>
            <a:ext cx="2914084" cy="2978592"/>
          </a:xfrm>
        </p:spPr>
        <p:txBody>
          <a:bodyPr/>
          <a:lstStyle/>
          <a:p>
            <a:pPr marL="114300" indent="0">
              <a:buNone/>
            </a:pP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sz="1500" dirty="0" smtClean="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vi-VN" sz="1500" dirty="0">
                <a:latin typeface="Times New Roman" pitchFamily="18" charset="0"/>
                <a:cs typeface="Times New Roman" pitchFamily="18" charset="0"/>
              </a:rPr>
              <a:t>phép thu thập dữ liệu và tạo ra dữ liệu đầu ra từ những kinh nghiệm trước đó.</a:t>
            </a:r>
          </a:p>
          <a:p>
            <a:r>
              <a:rPr lang="vi-VN" sz="1500" dirty="0">
                <a:latin typeface="Times New Roman" pitchFamily="18" charset="0"/>
                <a:cs typeface="Times New Roman" pitchFamily="18" charset="0"/>
              </a:rPr>
              <a:t>Giúp tối ưu hóa các tiêu chí hiệu suất với sự trợ giúp của kinh nghiệm.</a:t>
            </a:r>
          </a:p>
          <a:p>
            <a:r>
              <a:rPr lang="vi-VN" sz="1500" dirty="0">
                <a:latin typeface="Times New Roman" pitchFamily="18" charset="0"/>
                <a:cs typeface="Times New Roman" pitchFamily="18" charset="0"/>
              </a:rPr>
              <a:t>ML có giám sát giúp giải quyết nhiều loại vấn đề tính toán trong thế giới thực</a:t>
            </a:r>
            <a:r>
              <a:rPr lang="vi-VN" sz="15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vi-VN" sz="1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5694630" y="1638678"/>
            <a:ext cx="2697704" cy="2411608"/>
          </a:xfrm>
        </p:spPr>
        <p:txBody>
          <a:bodyPr/>
          <a:lstStyle/>
          <a:p>
            <a:pPr marL="114300" indent="0">
              <a:buNone/>
            </a:pP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loại dữ liệu lớn có thể là một thách thức.</a:t>
            </a:r>
          </a:p>
          <a:p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Đào tạo cho việc học có giám sát cần rất nhiều thời gian tính toán, vì vậy, nó đòi hỏi rất nhiều thời gian</a:t>
            </a:r>
            <a:r>
              <a:rPr lang="vi-V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742823" y="514538"/>
            <a:ext cx="5568257" cy="93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114300" indent="0">
              <a:buNone/>
            </a:pP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ữ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1500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500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1500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 err="1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1500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giảm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thiểu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 (loss) 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dự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tại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.</a:t>
            </a:r>
            <a:endParaRPr lang="vi-VN" sz="1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03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559475"/>
            <a:ext cx="2036618" cy="2630400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0925" y="2272420"/>
            <a:ext cx="2516400" cy="2048030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nhãn</a:t>
            </a:r>
            <a:endParaRPr lang="vi-V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5639580" y="2218099"/>
            <a:ext cx="2671500" cy="1975602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6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endParaRPr 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742823" y="514538"/>
            <a:ext cx="5568257" cy="93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○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Lato Light"/>
              <a:buChar char="◦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11430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ữ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bao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</a:t>
            </a:r>
            <a:endParaRPr lang="vi-V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44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0" y="1335645"/>
            <a:ext cx="2400300" cy="14897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vi-VN" b="1" dirty="0" smtClean="0">
                <a:solidFill>
                  <a:srgbClr val="002060"/>
                </a:solidFill>
                <a:latin typeface="+mj-lt"/>
              </a:rPr>
              <a:t/>
            </a:r>
            <a:br>
              <a:rPr lang="vi-VN" b="1" dirty="0" smtClean="0">
                <a:solidFill>
                  <a:srgbClr val="002060"/>
                </a:solidFill>
                <a:latin typeface="+mj-lt"/>
              </a:rPr>
            </a:b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vi-V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.1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vi-V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ID3 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Iterative </a:t>
            </a:r>
            <a:r>
              <a:rPr lang="en-US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Dichotomiser</a:t>
            </a: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3)</a:t>
            </a:r>
            <a:b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36305" y="-56974"/>
            <a:ext cx="3226086" cy="989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vi-V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vi-VN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Phương pháp học máy </a:t>
            </a:r>
            <a:endParaRPr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3462391" y="1335645"/>
            <a:ext cx="42740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“entropy”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915216" y="938000"/>
            <a:ext cx="45538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B1: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entropy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85750" lvl="4" indent="-285750">
              <a:buFont typeface="Courier New" pitchFamily="49" charset="0"/>
              <a:buChar char="o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H(S) : entropy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toàn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85750" lvl="2" indent="-285750">
              <a:buFont typeface="Courier New" pitchFamily="49" charset="0"/>
              <a:buChar char="o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S: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gồm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y)</a:t>
            </a:r>
          </a:p>
          <a:p>
            <a:pPr marL="285750" lvl="2" indent="-285750">
              <a:buFont typeface="Courier New" pitchFamily="49" charset="0"/>
              <a:buChar char="o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N: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huấn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luyện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lvl="2" indent="-285750">
              <a:buFont typeface="Courier New" pitchFamily="49" charset="0"/>
              <a:buChar char="o"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đc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gán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c</a:t>
            </a:r>
          </a:p>
          <a:p>
            <a:pPr marL="285750" lvl="2" indent="-285750">
              <a:buFont typeface="Courier New" pitchFamily="49" charset="0"/>
              <a:buChar char="o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C: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marL="285750" lvl="2" indent="-285750">
              <a:buFont typeface="Courier New" pitchFamily="49" charset="0"/>
              <a:buChar char="o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c: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nhãn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8662" y="1547027"/>
            <a:ext cx="1888869" cy="1024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ID3</a:t>
            </a:r>
            <a:endParaRPr lang="vi-VN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270142" y="3070938"/>
            <a:ext cx="1844040" cy="5226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915215" y="938000"/>
            <a:ext cx="55407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B2: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entropy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 </a:t>
            </a:r>
          </a:p>
          <a:p>
            <a:pPr marL="285750" lvl="1" indent="-285750">
              <a:buFont typeface="Courier New" pitchFamily="49" charset="0"/>
              <a:buChar char="o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x: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xét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lvl="1" indent="-285750">
              <a:buFont typeface="Courier New" pitchFamily="49" charset="0"/>
              <a:buChar char="o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K: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đó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lvl="1" indent="-285750">
              <a:buFont typeface="Courier New" pitchFamily="49" charset="0"/>
              <a:buChar char="o"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k</a:t>
            </a:r>
          </a:p>
          <a:p>
            <a:pPr marL="285750" lvl="1" indent="-285750">
              <a:buFont typeface="Courier New" pitchFamily="49" charset="0"/>
              <a:buChar char="o"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600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mẫu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k</a:t>
            </a:r>
          </a:p>
          <a:p>
            <a:pPr marL="285750" lvl="1" indent="-285750">
              <a:buFont typeface="Courier New" pitchFamily="49" charset="0"/>
              <a:buChar char="o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600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): entropy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077" y="1547027"/>
            <a:ext cx="1888869" cy="1024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ID3</a:t>
            </a:r>
            <a:endParaRPr lang="vi-VN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4186962" y="3047617"/>
            <a:ext cx="2114249" cy="82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1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557450" y="678923"/>
            <a:ext cx="55407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B3: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information gain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lvl="1" indent="-285750">
              <a:buFont typeface="Courier New" pitchFamily="49" charset="0"/>
              <a:buChar char="o"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information gain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cao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entropy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1" indent="-285750">
              <a:buFont typeface="Courier New" pitchFamily="49" charset="0"/>
              <a:buChar char="o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lvl="1" indent="-285750">
              <a:buFont typeface="Courier New" pitchFamily="49" charset="0"/>
              <a:buChar char="o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1" indent="-285750">
              <a:buFont typeface="Courier New" pitchFamily="49" charset="0"/>
              <a:buChar char="o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B4: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Chia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nút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lặp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thuộc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tốt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947" y="1547027"/>
            <a:ext cx="1888869" cy="1024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ID3</a:t>
            </a:r>
            <a:endParaRPr lang="vi-VN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867263" y="1336015"/>
            <a:ext cx="2126131" cy="422024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3458117" y="2762171"/>
            <a:ext cx="3395356" cy="47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67581"/>
      </p:ext>
    </p:extLst>
  </p:cSld>
  <p:clrMapOvr>
    <a:masterClrMapping/>
  </p:clrMapOvr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1303</Words>
  <Application>Microsoft Office PowerPoint</Application>
  <PresentationFormat>On-screen Show (16:9)</PresentationFormat>
  <Paragraphs>154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Courier New</vt:lpstr>
      <vt:lpstr>Montserrat</vt:lpstr>
      <vt:lpstr>Times New Roman</vt:lpstr>
      <vt:lpstr>Cambria Math</vt:lpstr>
      <vt:lpstr>Roboto Slab Light</vt:lpstr>
      <vt:lpstr>Roboto Condensed</vt:lpstr>
      <vt:lpstr>Roboto Slab ExtraLight</vt:lpstr>
      <vt:lpstr>Lato Light</vt:lpstr>
      <vt:lpstr>Kent template</vt:lpstr>
      <vt:lpstr>PowerPoint Presentation</vt:lpstr>
      <vt:lpstr>PowerPoint Presentation</vt:lpstr>
      <vt:lpstr>1. giới thiệu về học máy</vt:lpstr>
      <vt:lpstr>Học có giám sát</vt:lpstr>
      <vt:lpstr>Học không có     giám sát</vt:lpstr>
      <vt:lpstr> 2.1. Thuật toán ID3 (Iterative Dichotomiser 3)  </vt:lpstr>
      <vt:lpstr>PowerPoint Presentation</vt:lpstr>
      <vt:lpstr>PowerPoint Presentation</vt:lpstr>
      <vt:lpstr>PowerPoint Presentation</vt:lpstr>
      <vt:lpstr>Điều kiện dừng</vt:lpstr>
      <vt:lpstr>2.2) Phương pháp thành phần chính (PCA)</vt:lpstr>
      <vt:lpstr>Các bước thực hiện của thuật toán</vt:lpstr>
      <vt:lpstr>PowerPoint Presentation</vt:lpstr>
      <vt:lpstr>PowerPoint Presentation</vt:lpstr>
      <vt:lpstr> Tập dữ liệu  X [7,685] </vt:lpstr>
      <vt:lpstr> Nhãn lớp Y </vt:lpstr>
      <vt:lpstr>Chia tập dữ liệu</vt:lpstr>
      <vt:lpstr>Chia tập dữ liệu</vt:lpstr>
      <vt:lpstr>PowerPoint Presentation</vt:lpstr>
      <vt:lpstr>3. Đánh giá mô hình </vt:lpstr>
      <vt:lpstr>4. Mô tả các chức năng của chương trình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May</cp:lastModifiedBy>
  <cp:revision>61</cp:revision>
  <dcterms:modified xsi:type="dcterms:W3CDTF">2022-10-27T02:08:14Z</dcterms:modified>
</cp:coreProperties>
</file>