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263" r:id="rId3"/>
    <p:sldId id="258" r:id="rId4"/>
    <p:sldId id="259" r:id="rId5"/>
    <p:sldId id="304" r:id="rId6"/>
    <p:sldId id="257" r:id="rId7"/>
    <p:sldId id="305" r:id="rId8"/>
    <p:sldId id="310" r:id="rId9"/>
    <p:sldId id="262" r:id="rId10"/>
    <p:sldId id="306" r:id="rId11"/>
    <p:sldId id="307" r:id="rId12"/>
    <p:sldId id="277" r:id="rId13"/>
    <p:sldId id="309" r:id="rId14"/>
    <p:sldId id="311" r:id="rId15"/>
    <p:sldId id="312" r:id="rId16"/>
    <p:sldId id="314" r:id="rId17"/>
    <p:sldId id="313" r:id="rId18"/>
    <p:sldId id="315" r:id="rId19"/>
    <p:sldId id="316" r:id="rId20"/>
    <p:sldId id="317" r:id="rId21"/>
    <p:sldId id="318" r:id="rId22"/>
    <p:sldId id="319" r:id="rId23"/>
    <p:sldId id="320" r:id="rId24"/>
    <p:sldId id="322" r:id="rId25"/>
    <p:sldId id="324" r:id="rId26"/>
  </p:sldIdLst>
  <p:sldSz cx="9144000" cy="5143500" type="screen16x9"/>
  <p:notesSz cx="6858000" cy="9144000"/>
  <p:embeddedFontLst>
    <p:embeddedFont>
      <p:font typeface="Audiowide" charset="0"/>
      <p:regular r:id="rId28"/>
    </p:embeddedFont>
    <p:embeddedFont>
      <p:font typeface="Karla"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92C1E70-A8F9-4A11-B80B-2C842FD7F067}">
  <a:tblStyle styleId="{492C1E70-A8F9-4A11-B80B-2C842FD7F0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1" d="100"/>
          <a:sy n="91" d="100"/>
        </p:scale>
        <p:origin x="-1210" y="-4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4222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24aaebb4d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24aaebb4d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e0a8b09948_0_2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e0a8b09948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cc9050bdf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cc9050bdf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124aaebb4d0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124aaebb4d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046624d9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046624d9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cc9050bdf8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cc9050bdf8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24aaebb4d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24aaebb4d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cc9050bdf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cc9050bdf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24aaebb4d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24aaebb4d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245" name="Google Shape;245;p23"/>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 name="Google Shape;79;p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15"/>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38" name="Google Shape;138;p15"/>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1" r:id="rId9"/>
    <p:sldLayoutId id="2147483662" r:id="rId10"/>
    <p:sldLayoutId id="2147483665" r:id="rId11"/>
    <p:sldLayoutId id="2147483669"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KIkFJwwWqe0PtBsYMlvzRNmxRWbv6_92XS4Z8yIkknQ/copy"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dirty="0" smtClean="0"/>
              <a:t>Sử dụng thuật toán K-Mean kết hợp Hadoop để phân cụm chất lượng sữa</a:t>
            </a:r>
            <a:endParaRPr sz="3100" dirty="0">
              <a:solidFill>
                <a:srgbClr val="CC0000"/>
              </a:solidFill>
            </a:endParaRPr>
          </a:p>
        </p:txBody>
      </p:sp>
      <p:grpSp>
        <p:nvGrpSpPr>
          <p:cNvPr id="284" name="Google Shape;284;p30"/>
          <p:cNvGrpSpPr/>
          <p:nvPr/>
        </p:nvGrpSpPr>
        <p:grpSpPr>
          <a:xfrm>
            <a:off x="1079501" y="300253"/>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238161" y="2880843"/>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361;p32"/>
          <p:cNvSpPr txBox="1">
            <a:spLocks/>
          </p:cNvSpPr>
          <p:nvPr/>
        </p:nvSpPr>
        <p:spPr>
          <a:xfrm>
            <a:off x="1721912" y="624800"/>
            <a:ext cx="1608515"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smtClean="0">
                <a:solidFill>
                  <a:schemeClr val="bg1"/>
                </a:solidFill>
                <a:effectLst>
                  <a:outerShdw blurRad="38100" dist="38100" dir="2700000" algn="tl">
                    <a:srgbClr val="000000">
                      <a:alpha val="43137"/>
                    </a:srgbClr>
                  </a:outerShdw>
                </a:effectLst>
              </a:rPr>
              <a:t>Nhóm 04</a:t>
            </a:r>
            <a:endParaRPr lang="en" sz="2000" b="1" dirty="0">
              <a:solidFill>
                <a:schemeClr val="bg1"/>
              </a:solidFill>
              <a:effectLst>
                <a:outerShdw blurRad="38100" dist="38100" dir="2700000" algn="tl">
                  <a:srgbClr val="000000">
                    <a:alpha val="43137"/>
                  </a:srgbClr>
                </a:outerShdw>
              </a:effectLst>
            </a:endParaRPr>
          </a:p>
        </p:txBody>
      </p:sp>
      <p:sp>
        <p:nvSpPr>
          <p:cNvPr id="45" name="Google Shape;361;p32"/>
          <p:cNvSpPr txBox="1">
            <a:spLocks/>
          </p:cNvSpPr>
          <p:nvPr/>
        </p:nvSpPr>
        <p:spPr>
          <a:xfrm>
            <a:off x="1729761" y="211600"/>
            <a:ext cx="6269144"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smtClean="0">
                <a:solidFill>
                  <a:schemeClr val="bg1"/>
                </a:solidFill>
              </a:rPr>
              <a:t>Bài tập lớn môn </a:t>
            </a:r>
            <a:r>
              <a:rPr lang="en" sz="2000" b="1" dirty="0" smtClean="0">
                <a:solidFill>
                  <a:schemeClr val="accent1"/>
                </a:solidFill>
              </a:rPr>
              <a:t>PHÂN TÍCH DỮ LIỆU LỚN</a:t>
            </a:r>
            <a:endParaRPr lang="en" sz="2000" b="1"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txBox="1">
            <a:spLocks noGrp="1"/>
          </p:cNvSpPr>
          <p:nvPr>
            <p:ph type="title"/>
          </p:nvPr>
        </p:nvSpPr>
        <p:spPr>
          <a:xfrm>
            <a:off x="721575" y="5407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Các thành phần của hadoop</a:t>
            </a:r>
            <a:endParaRPr dirty="0"/>
          </a:p>
        </p:txBody>
      </p:sp>
      <p:cxnSp>
        <p:nvCxnSpPr>
          <p:cNvPr id="1068" name="Google Shape;1068;p48"/>
          <p:cNvCxnSpPr>
            <a:stCxn id="1069" idx="1"/>
          </p:cNvCxnSpPr>
          <p:nvPr/>
        </p:nvCxnSpPr>
        <p:spPr>
          <a:xfrm rot="10800000" flipV="1">
            <a:off x="5796998" y="1625549"/>
            <a:ext cx="1207876" cy="816559"/>
          </a:xfrm>
          <a:prstGeom prst="bentConnector3">
            <a:avLst>
              <a:gd name="adj1" fmla="val 50000"/>
            </a:avLst>
          </a:prstGeom>
          <a:noFill/>
          <a:ln w="9525" cap="flat" cmpd="sng">
            <a:solidFill>
              <a:schemeClr val="lt1"/>
            </a:solidFill>
            <a:prstDash val="solid"/>
            <a:round/>
            <a:headEnd type="diamond" w="med" len="med"/>
            <a:tailEnd type="diamond" w="med" len="med"/>
          </a:ln>
        </p:spPr>
      </p:cxnSp>
      <p:cxnSp>
        <p:nvCxnSpPr>
          <p:cNvPr id="1072" name="Google Shape;1072;p48"/>
          <p:cNvCxnSpPr/>
          <p:nvPr/>
        </p:nvCxnSpPr>
        <p:spPr>
          <a:xfrm flipV="1">
            <a:off x="1426175" y="2506297"/>
            <a:ext cx="977944" cy="848795"/>
          </a:xfrm>
          <a:prstGeom prst="bentConnector3">
            <a:avLst>
              <a:gd name="adj1" fmla="val 1491"/>
            </a:avLst>
          </a:prstGeom>
          <a:noFill/>
          <a:ln w="9525" cap="flat" cmpd="sng">
            <a:solidFill>
              <a:schemeClr val="lt1"/>
            </a:solidFill>
            <a:prstDash val="solid"/>
            <a:round/>
            <a:headEnd type="diamond" w="med" len="med"/>
            <a:tailEnd type="diamond" w="med" len="med"/>
          </a:ln>
        </p:spPr>
      </p:cxnSp>
      <p:sp>
        <p:nvSpPr>
          <p:cNvPr id="1069" name="Google Shape;1069;p48"/>
          <p:cNvSpPr txBox="1">
            <a:spLocks noGrp="1"/>
          </p:cNvSpPr>
          <p:nvPr>
            <p:ph type="title" idx="4294967295"/>
          </p:nvPr>
        </p:nvSpPr>
        <p:spPr>
          <a:xfrm>
            <a:off x="7004874" y="1463850"/>
            <a:ext cx="1939407" cy="3234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solidFill>
                  <a:schemeClr val="accent1"/>
                </a:solidFill>
              </a:rPr>
              <a:t>MapReduce</a:t>
            </a:r>
            <a:endParaRPr sz="2000" dirty="0">
              <a:solidFill>
                <a:schemeClr val="accent1"/>
              </a:solidFill>
            </a:endParaRPr>
          </a:p>
        </p:txBody>
      </p:sp>
      <p:sp>
        <p:nvSpPr>
          <p:cNvPr id="1074" name="Google Shape;1074;p48"/>
          <p:cNvSpPr txBox="1">
            <a:spLocks noGrp="1"/>
          </p:cNvSpPr>
          <p:nvPr>
            <p:ph type="subTitle" idx="4294967295"/>
          </p:nvPr>
        </p:nvSpPr>
        <p:spPr>
          <a:xfrm>
            <a:off x="7004874" y="1634775"/>
            <a:ext cx="1739780" cy="1129051"/>
          </a:xfrm>
          <a:prstGeom prst="rect">
            <a:avLst/>
          </a:prstGeom>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smtClean="0">
                <a:solidFill>
                  <a:schemeClr val="lt1"/>
                </a:solidFill>
              </a:rPr>
              <a:t>Tính toán song song và phân tán trên hệ thống phân tán.</a:t>
            </a:r>
            <a:endParaRPr dirty="0">
              <a:solidFill>
                <a:schemeClr val="lt1"/>
              </a:solidFill>
            </a:endParaRPr>
          </a:p>
        </p:txBody>
      </p:sp>
      <p:sp>
        <p:nvSpPr>
          <p:cNvPr id="1073" name="Google Shape;1073;p48"/>
          <p:cNvSpPr txBox="1">
            <a:spLocks noGrp="1"/>
          </p:cNvSpPr>
          <p:nvPr>
            <p:ph type="title" idx="4294967295"/>
          </p:nvPr>
        </p:nvSpPr>
        <p:spPr>
          <a:xfrm>
            <a:off x="713225" y="3448733"/>
            <a:ext cx="1425900" cy="3234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accent1"/>
                </a:solidFill>
              </a:rPr>
              <a:t>HDFS</a:t>
            </a:r>
            <a:endParaRPr sz="2000" dirty="0">
              <a:solidFill>
                <a:schemeClr val="accent1"/>
              </a:solidFill>
            </a:endParaRPr>
          </a:p>
        </p:txBody>
      </p:sp>
      <p:sp>
        <p:nvSpPr>
          <p:cNvPr id="1076" name="Google Shape;1076;p48"/>
          <p:cNvSpPr txBox="1">
            <a:spLocks noGrp="1"/>
          </p:cNvSpPr>
          <p:nvPr>
            <p:ph type="subTitle" idx="4294967295"/>
          </p:nvPr>
        </p:nvSpPr>
        <p:spPr>
          <a:xfrm>
            <a:off x="713225" y="3619658"/>
            <a:ext cx="1425900" cy="527700"/>
          </a:xfrm>
          <a:prstGeom prst="rect">
            <a:avLst/>
          </a:prstGeom>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dirty="0" smtClean="0">
                <a:solidFill>
                  <a:schemeClr val="lt1"/>
                </a:solidFill>
              </a:rPr>
              <a:t>Lưu trữ dữ liệu</a:t>
            </a:r>
            <a:endParaRPr dirty="0">
              <a:solidFill>
                <a:schemeClr val="lt1"/>
              </a:solidFill>
            </a:endParaRPr>
          </a:p>
        </p:txBody>
      </p:sp>
      <p:grpSp>
        <p:nvGrpSpPr>
          <p:cNvPr id="1077" name="Google Shape;1077;p48"/>
          <p:cNvGrpSpPr/>
          <p:nvPr/>
        </p:nvGrpSpPr>
        <p:grpSpPr>
          <a:xfrm rot="10800000">
            <a:off x="159357" y="3842671"/>
            <a:ext cx="288601" cy="1096693"/>
            <a:chOff x="1006700" y="2603975"/>
            <a:chExt cx="55450" cy="210700"/>
          </a:xfrm>
        </p:grpSpPr>
        <p:sp>
          <p:nvSpPr>
            <p:cNvPr id="1078" name="Google Shape;1078;p4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8"/>
          <p:cNvGrpSpPr/>
          <p:nvPr/>
        </p:nvGrpSpPr>
        <p:grpSpPr>
          <a:xfrm>
            <a:off x="8285261" y="293918"/>
            <a:ext cx="524682" cy="488069"/>
            <a:chOff x="827350" y="3629733"/>
            <a:chExt cx="1431600" cy="1332067"/>
          </a:xfrm>
        </p:grpSpPr>
        <p:sp>
          <p:nvSpPr>
            <p:cNvPr id="1085" name="Google Shape;1085;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8"/>
          <p:cNvGrpSpPr/>
          <p:nvPr/>
        </p:nvGrpSpPr>
        <p:grpSpPr>
          <a:xfrm>
            <a:off x="8506927" y="891169"/>
            <a:ext cx="437354" cy="406680"/>
            <a:chOff x="827350" y="3629733"/>
            <a:chExt cx="1431600" cy="1332067"/>
          </a:xfrm>
        </p:grpSpPr>
        <p:sp>
          <p:nvSpPr>
            <p:cNvPr id="1089" name="Google Shape;1089;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48"/>
          <p:cNvGrpSpPr/>
          <p:nvPr/>
        </p:nvGrpSpPr>
        <p:grpSpPr>
          <a:xfrm>
            <a:off x="7846540" y="293932"/>
            <a:ext cx="326119" cy="303312"/>
            <a:chOff x="827350" y="3629733"/>
            <a:chExt cx="1431600" cy="1332067"/>
          </a:xfrm>
        </p:grpSpPr>
        <p:sp>
          <p:nvSpPr>
            <p:cNvPr id="1093" name="Google Shape;1093;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48"/>
          <p:cNvGrpSpPr/>
          <p:nvPr/>
        </p:nvGrpSpPr>
        <p:grpSpPr>
          <a:xfrm>
            <a:off x="5508386" y="2308695"/>
            <a:ext cx="288611" cy="268412"/>
            <a:chOff x="827350" y="3629733"/>
            <a:chExt cx="1431600" cy="1332067"/>
          </a:xfrm>
        </p:grpSpPr>
        <p:sp>
          <p:nvSpPr>
            <p:cNvPr id="1097" name="Google Shape;1097;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48"/>
          <p:cNvGrpSpPr/>
          <p:nvPr/>
        </p:nvGrpSpPr>
        <p:grpSpPr>
          <a:xfrm>
            <a:off x="2455858" y="2364673"/>
            <a:ext cx="288611" cy="268412"/>
            <a:chOff x="827350" y="3629733"/>
            <a:chExt cx="1431600" cy="1332067"/>
          </a:xfrm>
        </p:grpSpPr>
        <p:sp>
          <p:nvSpPr>
            <p:cNvPr id="1105" name="Google Shape;1105;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 name="Picture 95" descr="Description: https://lh4.googleusercontent.com/ORC-3IjcPGMNWxRY9djJJkYLXdvfnNWuvOaFdU5XysUi8vtBIdtlfgcAvHfwVj1MS_1xKdRGCylrjMJiev5GUIidnKejFUtxjc30p_lWZVT0TJlCtL8bMvTMnYFz1dspGT7ztdMb-tEKLg"/>
          <p:cNvPicPr/>
          <p:nvPr/>
        </p:nvPicPr>
        <p:blipFill>
          <a:blip r:embed="rId3">
            <a:extLst>
              <a:ext uri="{28A0092B-C50C-407E-A947-70E740481C1C}">
                <a14:useLocalDpi xmlns:a14="http://schemas.microsoft.com/office/drawing/2010/main" val="0"/>
              </a:ext>
            </a:extLst>
          </a:blip>
          <a:srcRect/>
          <a:stretch>
            <a:fillRect/>
          </a:stretch>
        </p:blipFill>
        <p:spPr bwMode="auto">
          <a:xfrm>
            <a:off x="2763404" y="1803218"/>
            <a:ext cx="2702231" cy="1605891"/>
          </a:xfrm>
          <a:prstGeom prst="rect">
            <a:avLst/>
          </a:prstGeom>
          <a:noFill/>
          <a:ln>
            <a:noFill/>
          </a:ln>
        </p:spPr>
      </p:pic>
    </p:spTree>
    <p:extLst>
      <p:ext uri="{BB962C8B-B14F-4D97-AF65-F5344CB8AC3E}">
        <p14:creationId xmlns:p14="http://schemas.microsoft.com/office/powerpoint/2010/main" val="1934732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2.1 HDFS </a:t>
            </a:r>
            <a:endParaRPr dirty="0"/>
          </a:p>
        </p:txBody>
      </p:sp>
      <p:sp>
        <p:nvSpPr>
          <p:cNvPr id="796" name="Google Shape;796;p42"/>
          <p:cNvSpPr txBox="1">
            <a:spLocks noGrp="1"/>
          </p:cNvSpPr>
          <p:nvPr>
            <p:ph type="body" idx="1"/>
          </p:nvPr>
        </p:nvSpPr>
        <p:spPr>
          <a:xfrm>
            <a:off x="713225" y="2021305"/>
            <a:ext cx="7710775" cy="2029795"/>
          </a:xfrm>
          <a:prstGeom prst="rect">
            <a:avLst/>
          </a:prstGeom>
        </p:spPr>
        <p:txBody>
          <a:bodyPr spcFirstLastPara="1" wrap="square" lIns="91425" tIns="91425" rIns="91425" bIns="91425" anchor="t" anchorCtr="0">
            <a:noAutofit/>
          </a:bodyPr>
          <a:lstStyle/>
          <a:p>
            <a:pPr lvl="0">
              <a:buClr>
                <a:schemeClr val="lt1"/>
              </a:buClr>
              <a:buFont typeface="Nunito"/>
              <a:buChar char="●"/>
            </a:pPr>
            <a:r>
              <a:rPr lang="en-US" dirty="0" err="1" smtClean="0"/>
              <a:t>Là</a:t>
            </a:r>
            <a:r>
              <a:rPr lang="en-US" dirty="0" smtClean="0"/>
              <a:t> </a:t>
            </a:r>
            <a:r>
              <a:rPr lang="en-US" dirty="0" err="1" smtClean="0"/>
              <a:t>hệ</a:t>
            </a:r>
            <a:r>
              <a:rPr lang="en-US" dirty="0" smtClean="0"/>
              <a:t> </a:t>
            </a:r>
            <a:r>
              <a:rPr lang="en-US" dirty="0" err="1"/>
              <a:t>thống</a:t>
            </a:r>
            <a:r>
              <a:rPr lang="en-US" dirty="0"/>
              <a:t> file </a:t>
            </a:r>
            <a:r>
              <a:rPr lang="en-US" dirty="0" err="1"/>
              <a:t>phân</a:t>
            </a:r>
            <a:r>
              <a:rPr lang="en-US" dirty="0"/>
              <a:t> </a:t>
            </a:r>
            <a:r>
              <a:rPr lang="en-US" dirty="0" err="1"/>
              <a:t>tán</a:t>
            </a:r>
            <a:r>
              <a:rPr lang="en-US" dirty="0"/>
              <a:t>,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khổng</a:t>
            </a:r>
            <a:r>
              <a:rPr lang="en-US" dirty="0"/>
              <a:t> </a:t>
            </a:r>
            <a:r>
              <a:rPr lang="en-US" dirty="0" err="1"/>
              <a:t>lồ</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băng</a:t>
            </a:r>
            <a:r>
              <a:rPr lang="en-US" dirty="0"/>
              <a:t> </a:t>
            </a:r>
            <a:r>
              <a:rPr lang="en-US" dirty="0" err="1"/>
              <a:t>thông</a:t>
            </a:r>
            <a:r>
              <a:rPr lang="en-US" dirty="0"/>
              <a:t> </a:t>
            </a:r>
            <a:r>
              <a:rPr lang="en-US" dirty="0" err="1"/>
              <a:t>giữa</a:t>
            </a:r>
            <a:r>
              <a:rPr lang="en-US" dirty="0"/>
              <a:t> </a:t>
            </a:r>
            <a:r>
              <a:rPr lang="en-US" dirty="0" err="1"/>
              <a:t>các</a:t>
            </a:r>
            <a:r>
              <a:rPr lang="en-US" dirty="0"/>
              <a:t> </a:t>
            </a:r>
            <a:r>
              <a:rPr lang="en-US" dirty="0" smtClean="0"/>
              <a:t>node.</a:t>
            </a:r>
          </a:p>
          <a:p>
            <a:pPr>
              <a:buClr>
                <a:schemeClr val="lt1"/>
              </a:buClr>
              <a:buFont typeface="Nunito"/>
              <a:buChar char="●"/>
            </a:pP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chạy</a:t>
            </a:r>
            <a:r>
              <a:rPr lang="en-US" dirty="0"/>
              <a:t> </a:t>
            </a:r>
            <a:r>
              <a:rPr lang="en-US" dirty="0" err="1"/>
              <a:t>trên</a:t>
            </a:r>
            <a:r>
              <a:rPr lang="en-US" dirty="0"/>
              <a:t> 1 cluster </a:t>
            </a:r>
            <a:r>
              <a:rPr lang="en-US" dirty="0" err="1"/>
              <a:t>lớn</a:t>
            </a:r>
            <a:r>
              <a:rPr lang="en-US" dirty="0"/>
              <a:t> </a:t>
            </a:r>
            <a:r>
              <a:rPr lang="en-US" dirty="0" err="1"/>
              <a:t>với</a:t>
            </a:r>
            <a:r>
              <a:rPr lang="en-US" dirty="0"/>
              <a:t> </a:t>
            </a:r>
            <a:r>
              <a:rPr lang="en-US" dirty="0" err="1"/>
              <a:t>hàng</a:t>
            </a:r>
            <a:r>
              <a:rPr lang="en-US" dirty="0"/>
              <a:t> </a:t>
            </a:r>
            <a:r>
              <a:rPr lang="en-US" dirty="0" err="1"/>
              <a:t>chục</a:t>
            </a:r>
            <a:r>
              <a:rPr lang="en-US" dirty="0"/>
              <a:t> </a:t>
            </a:r>
            <a:r>
              <a:rPr lang="en-US" dirty="0" err="1"/>
              <a:t>ngàn</a:t>
            </a:r>
            <a:r>
              <a:rPr lang="en-US" dirty="0"/>
              <a:t> node</a:t>
            </a:r>
          </a:p>
          <a:p>
            <a:pPr lvl="0">
              <a:buClr>
                <a:schemeClr val="lt1"/>
              </a:buClr>
              <a:buFont typeface="Nunito"/>
              <a:buChar char="●"/>
            </a:pP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539;p36"/>
          <p:cNvSpPr txBox="1">
            <a:spLocks/>
          </p:cNvSpPr>
          <p:nvPr/>
        </p:nvSpPr>
        <p:spPr>
          <a:xfrm>
            <a:off x="713225" y="1519889"/>
            <a:ext cx="6172200" cy="4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Audiowide"/>
              <a:buNone/>
              <a:defRPr sz="28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l"/>
            <a:r>
              <a:rPr lang="en-US" sz="2000" dirty="0" smtClean="0">
                <a:solidFill>
                  <a:schemeClr val="accent1"/>
                </a:solidFill>
              </a:rPr>
              <a:t>— HDFS </a:t>
            </a:r>
            <a:r>
              <a:rPr lang="en-US" sz="2000" dirty="0" err="1" smtClean="0">
                <a:solidFill>
                  <a:schemeClr val="accent1"/>
                </a:solidFill>
              </a:rPr>
              <a:t>là</a:t>
            </a:r>
            <a:r>
              <a:rPr lang="en-US" sz="2000" dirty="0" smtClean="0">
                <a:solidFill>
                  <a:schemeClr val="accent1"/>
                </a:solidFill>
              </a:rPr>
              <a:t> </a:t>
            </a:r>
            <a:r>
              <a:rPr lang="en-US" sz="2000" dirty="0" err="1" smtClean="0">
                <a:solidFill>
                  <a:schemeClr val="accent1"/>
                </a:solidFill>
              </a:rPr>
              <a:t>gì</a:t>
            </a:r>
            <a:r>
              <a:rPr lang="en-US" sz="2000" dirty="0" smtClean="0">
                <a:solidFill>
                  <a:schemeClr val="accent1"/>
                </a:solidFill>
              </a:rPr>
              <a:t>?</a:t>
            </a:r>
            <a:endParaRPr lang="en-US" sz="2000" dirty="0">
              <a:solidFill>
                <a:schemeClr val="accent1"/>
              </a:solidFill>
            </a:endParaRPr>
          </a:p>
        </p:txBody>
      </p:sp>
    </p:spTree>
    <p:extLst>
      <p:ext uri="{BB962C8B-B14F-4D97-AF65-F5344CB8AC3E}">
        <p14:creationId xmlns:p14="http://schemas.microsoft.com/office/powerpoint/2010/main" val="542649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51"/>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1"/>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Cấu trúc của HDFS</a:t>
            </a:r>
            <a:endParaRPr dirty="0"/>
          </a:p>
        </p:txBody>
      </p:sp>
      <p:sp>
        <p:nvSpPr>
          <p:cNvPr id="1177" name="Google Shape;1177;p51"/>
          <p:cNvSpPr txBox="1">
            <a:spLocks noGrp="1"/>
          </p:cNvSpPr>
          <p:nvPr>
            <p:ph type="subTitle" idx="4294967295"/>
          </p:nvPr>
        </p:nvSpPr>
        <p:spPr>
          <a:xfrm>
            <a:off x="6790087" y="1394497"/>
            <a:ext cx="2112300" cy="3423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1200"/>
              </a:spcAft>
              <a:buNone/>
            </a:pPr>
            <a:r>
              <a:rPr lang="en" sz="2000" dirty="0" smtClean="0">
                <a:solidFill>
                  <a:schemeClr val="accent1"/>
                </a:solidFill>
                <a:latin typeface="Audiowide"/>
                <a:ea typeface="Audiowide"/>
                <a:cs typeface="Audiowide"/>
                <a:sym typeface="Audiowide"/>
              </a:rPr>
              <a:t>NameNode</a:t>
            </a:r>
            <a:endParaRPr sz="2000" dirty="0">
              <a:solidFill>
                <a:schemeClr val="accent1"/>
              </a:solidFill>
              <a:latin typeface="Audiowide"/>
              <a:ea typeface="Audiowide"/>
              <a:cs typeface="Audiowide"/>
              <a:sym typeface="Audiowide"/>
            </a:endParaRPr>
          </a:p>
        </p:txBody>
      </p:sp>
      <p:sp>
        <p:nvSpPr>
          <p:cNvPr id="1178" name="Google Shape;1178;p51"/>
          <p:cNvSpPr txBox="1">
            <a:spLocks noGrp="1"/>
          </p:cNvSpPr>
          <p:nvPr>
            <p:ph type="body" idx="4294967295"/>
          </p:nvPr>
        </p:nvSpPr>
        <p:spPr>
          <a:xfrm>
            <a:off x="6706951" y="3560790"/>
            <a:ext cx="2206936" cy="123106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1000" dirty="0" smtClean="0">
                <a:solidFill>
                  <a:schemeClr val="lt1"/>
                </a:solidFill>
              </a:rPr>
              <a:t>- Lưu trữ dữ liệu thực tế trong HDFS.</a:t>
            </a:r>
          </a:p>
          <a:p>
            <a:pPr marL="0" lvl="0" indent="0" algn="l" rtl="0">
              <a:spcBef>
                <a:spcPts val="0"/>
              </a:spcBef>
              <a:spcAft>
                <a:spcPts val="1200"/>
              </a:spcAft>
              <a:buNone/>
            </a:pPr>
            <a:r>
              <a:rPr lang="en" sz="1000" dirty="0" smtClean="0"/>
              <a:t>- Đọc và g</a:t>
            </a:r>
            <a:r>
              <a:rPr lang="en-US" sz="1000" dirty="0" smtClean="0"/>
              <a:t>hi </a:t>
            </a:r>
            <a:r>
              <a:rPr lang="en-US" sz="1000" dirty="0" err="1"/>
              <a:t>dữ</a:t>
            </a:r>
            <a:r>
              <a:rPr lang="en-US" sz="1000" dirty="0"/>
              <a:t> </a:t>
            </a:r>
            <a:r>
              <a:rPr lang="en-US" sz="1000" dirty="0" err="1"/>
              <a:t>liệu</a:t>
            </a:r>
            <a:r>
              <a:rPr lang="en-US" sz="1000" dirty="0"/>
              <a:t> </a:t>
            </a:r>
            <a:r>
              <a:rPr lang="en-US" sz="1000" dirty="0" err="1"/>
              <a:t>từ</a:t>
            </a:r>
            <a:r>
              <a:rPr lang="en-US" sz="1000" dirty="0"/>
              <a:t>/</a:t>
            </a:r>
            <a:r>
              <a:rPr lang="en-US" sz="1000" dirty="0" err="1"/>
              <a:t>đến</a:t>
            </a:r>
            <a:r>
              <a:rPr lang="en-US" sz="1000" dirty="0"/>
              <a:t> </a:t>
            </a:r>
            <a:r>
              <a:rPr lang="en-US" sz="1000" dirty="0" err="1"/>
              <a:t>đĩa</a:t>
            </a:r>
            <a:r>
              <a:rPr lang="en-US" sz="1000" dirty="0"/>
              <a:t> </a:t>
            </a:r>
            <a:r>
              <a:rPr lang="en-US" sz="1000" dirty="0" err="1"/>
              <a:t>cứng</a:t>
            </a:r>
            <a:r>
              <a:rPr lang="en-US" sz="1000" dirty="0"/>
              <a:t> </a:t>
            </a:r>
            <a:r>
              <a:rPr lang="en-US" sz="1000" dirty="0" err="1"/>
              <a:t>của</a:t>
            </a:r>
            <a:r>
              <a:rPr lang="en-US" sz="1000" dirty="0"/>
              <a:t> </a:t>
            </a:r>
            <a:r>
              <a:rPr lang="en-US" sz="1000" dirty="0" err="1"/>
              <a:t>nó</a:t>
            </a:r>
            <a:r>
              <a:rPr lang="en-US" sz="1000" dirty="0"/>
              <a:t> </a:t>
            </a:r>
            <a:r>
              <a:rPr lang="en-US" sz="1000" dirty="0" err="1"/>
              <a:t>và</a:t>
            </a:r>
            <a:r>
              <a:rPr lang="en-US" sz="1000" dirty="0"/>
              <a:t> </a:t>
            </a:r>
            <a:r>
              <a:rPr lang="en-US" sz="1000" dirty="0" err="1"/>
              <a:t>trả</a:t>
            </a:r>
            <a:r>
              <a:rPr lang="en-US" sz="1000" dirty="0"/>
              <a:t> </a:t>
            </a:r>
            <a:r>
              <a:rPr lang="en-US" sz="1000" dirty="0" err="1"/>
              <a:t>lại</a:t>
            </a:r>
            <a:r>
              <a:rPr lang="en-US" sz="1000" dirty="0"/>
              <a:t> </a:t>
            </a:r>
            <a:r>
              <a:rPr lang="en-US" sz="1000" dirty="0" err="1"/>
              <a:t>dữ</a:t>
            </a:r>
            <a:r>
              <a:rPr lang="en-US" sz="1000" dirty="0"/>
              <a:t> </a:t>
            </a:r>
            <a:r>
              <a:rPr lang="en-US" sz="1000" dirty="0" err="1"/>
              <a:t>liệu</a:t>
            </a:r>
            <a:r>
              <a:rPr lang="en-US" sz="1000" dirty="0"/>
              <a:t> </a:t>
            </a:r>
            <a:r>
              <a:rPr lang="en-US" sz="1000" dirty="0" err="1"/>
              <a:t>cho</a:t>
            </a:r>
            <a:r>
              <a:rPr lang="en-US" sz="1000" dirty="0"/>
              <a:t> </a:t>
            </a:r>
            <a:r>
              <a:rPr lang="en-US" sz="1000" dirty="0" err="1"/>
              <a:t>người</a:t>
            </a:r>
            <a:r>
              <a:rPr lang="en-US" sz="1000" dirty="0"/>
              <a:t> </a:t>
            </a:r>
            <a:r>
              <a:rPr lang="en-US" sz="1000" dirty="0" err="1"/>
              <a:t>dùng</a:t>
            </a:r>
            <a:r>
              <a:rPr lang="en-US" sz="1000" dirty="0"/>
              <a:t> </a:t>
            </a:r>
            <a:r>
              <a:rPr lang="en-US" sz="1000" dirty="0" err="1"/>
              <a:t>và</a:t>
            </a:r>
            <a:r>
              <a:rPr lang="en-US" sz="1000" dirty="0"/>
              <a:t> </a:t>
            </a:r>
            <a:r>
              <a:rPr lang="en-US" sz="1000" dirty="0" err="1"/>
              <a:t>ứng</a:t>
            </a:r>
            <a:r>
              <a:rPr lang="en-US" sz="1000" dirty="0"/>
              <a:t> </a:t>
            </a:r>
            <a:r>
              <a:rPr lang="en-US" sz="1000" dirty="0" err="1"/>
              <a:t>dụng</a:t>
            </a:r>
            <a:r>
              <a:rPr lang="en-US" sz="1000" dirty="0"/>
              <a:t> </a:t>
            </a:r>
            <a:r>
              <a:rPr lang="en-US" sz="1000" dirty="0" err="1"/>
              <a:t>khi</a:t>
            </a:r>
            <a:r>
              <a:rPr lang="en-US" sz="1000" dirty="0"/>
              <a:t> </a:t>
            </a:r>
            <a:r>
              <a:rPr lang="en-US" sz="1000" dirty="0" err="1"/>
              <a:t>được</a:t>
            </a:r>
            <a:r>
              <a:rPr lang="en-US" sz="1000" dirty="0"/>
              <a:t> </a:t>
            </a:r>
            <a:r>
              <a:rPr lang="en-US" sz="1000" dirty="0" err="1"/>
              <a:t>yêu</a:t>
            </a:r>
            <a:r>
              <a:rPr lang="en-US" sz="1000" dirty="0"/>
              <a:t> </a:t>
            </a:r>
            <a:r>
              <a:rPr lang="en-US" sz="1000" dirty="0" err="1"/>
              <a:t>cầu</a:t>
            </a:r>
            <a:r>
              <a:rPr lang="en-US" sz="1000" dirty="0"/>
              <a:t>.</a:t>
            </a:r>
            <a:endParaRPr sz="1000" dirty="0">
              <a:solidFill>
                <a:schemeClr val="lt1"/>
              </a:solidFill>
            </a:endParaRPr>
          </a:p>
        </p:txBody>
      </p:sp>
      <p:sp>
        <p:nvSpPr>
          <p:cNvPr id="1181" name="Google Shape;1181;p51"/>
          <p:cNvSpPr txBox="1">
            <a:spLocks noGrp="1"/>
          </p:cNvSpPr>
          <p:nvPr>
            <p:ph type="body" idx="4294967295"/>
          </p:nvPr>
        </p:nvSpPr>
        <p:spPr>
          <a:xfrm>
            <a:off x="6693201" y="1443885"/>
            <a:ext cx="2291833" cy="1974653"/>
          </a:xfrm>
          <a:prstGeom prst="rect">
            <a:avLst/>
          </a:prstGeom>
          <a:ln>
            <a:noFill/>
          </a:ln>
        </p:spPr>
        <p:txBody>
          <a:bodyPr spcFirstLastPara="1" wrap="square" lIns="91425" tIns="91425" rIns="91425" bIns="91425" anchor="t" anchorCtr="0">
            <a:noAutofit/>
          </a:bodyPr>
          <a:lstStyle/>
          <a:p>
            <a:pPr marL="0" lvl="0" indent="0">
              <a:spcAft>
                <a:spcPts val="1200"/>
              </a:spcAft>
              <a:buNone/>
            </a:pPr>
            <a:r>
              <a:rPr lang="en-US" sz="1000" dirty="0" smtClean="0"/>
              <a:t>- Q</a:t>
            </a:r>
            <a:r>
              <a:rPr lang="en" sz="1000" dirty="0" smtClean="0"/>
              <a:t>uản lý trung tâm của HDFS. (lưu trữ siêu dữ liệu metadata) </a:t>
            </a:r>
            <a:r>
              <a:rPr lang="en-US" sz="1000" dirty="0" err="1" smtClean="0"/>
              <a:t>bao</a:t>
            </a:r>
            <a:r>
              <a:rPr lang="en-US" sz="1000" dirty="0" smtClean="0"/>
              <a:t> </a:t>
            </a:r>
            <a:r>
              <a:rPr lang="en-US" sz="1000" dirty="0" err="1"/>
              <a:t>gồm</a:t>
            </a:r>
            <a:r>
              <a:rPr lang="en-US" sz="1000" dirty="0"/>
              <a:t> </a:t>
            </a:r>
            <a:r>
              <a:rPr lang="en-US" sz="1000" dirty="0" err="1"/>
              <a:t>thông</a:t>
            </a:r>
            <a:r>
              <a:rPr lang="en-US" sz="1000" dirty="0"/>
              <a:t> tin </a:t>
            </a:r>
            <a:r>
              <a:rPr lang="en-US" sz="1000" dirty="0" err="1"/>
              <a:t>về</a:t>
            </a:r>
            <a:r>
              <a:rPr lang="en-US" sz="1000" dirty="0"/>
              <a:t> </a:t>
            </a:r>
            <a:r>
              <a:rPr lang="en-US" sz="1000" dirty="0" err="1"/>
              <a:t>địa</a:t>
            </a:r>
            <a:r>
              <a:rPr lang="en-US" sz="1000" dirty="0"/>
              <a:t> </a:t>
            </a:r>
            <a:r>
              <a:rPr lang="en-US" sz="1000" dirty="0" err="1"/>
              <a:t>chỉ</a:t>
            </a:r>
            <a:r>
              <a:rPr lang="en-US" sz="1000" dirty="0"/>
              <a:t> </a:t>
            </a:r>
            <a:r>
              <a:rPr lang="en-US" sz="1000" dirty="0" err="1"/>
              <a:t>vật</a:t>
            </a:r>
            <a:r>
              <a:rPr lang="en-US" sz="1000" dirty="0"/>
              <a:t> </a:t>
            </a:r>
            <a:r>
              <a:rPr lang="en-US" sz="1000" dirty="0" err="1"/>
              <a:t>lý</a:t>
            </a:r>
            <a:r>
              <a:rPr lang="en-US" sz="1000" dirty="0"/>
              <a:t> </a:t>
            </a:r>
            <a:r>
              <a:rPr lang="en-US" sz="1000" dirty="0" err="1"/>
              <a:t>của</a:t>
            </a:r>
            <a:r>
              <a:rPr lang="en-US" sz="1000" dirty="0"/>
              <a:t> </a:t>
            </a:r>
            <a:r>
              <a:rPr lang="en-US" sz="1000" dirty="0" err="1"/>
              <a:t>các</a:t>
            </a:r>
            <a:r>
              <a:rPr lang="en-US" sz="1000" dirty="0"/>
              <a:t> </a:t>
            </a:r>
            <a:r>
              <a:rPr lang="en-US" sz="1000" dirty="0" err="1"/>
              <a:t>DataNode</a:t>
            </a:r>
            <a:r>
              <a:rPr lang="en-US" sz="1000" dirty="0"/>
              <a:t> </a:t>
            </a:r>
            <a:r>
              <a:rPr lang="en-US" sz="1000" dirty="0" err="1"/>
              <a:t>lưu</a:t>
            </a:r>
            <a:r>
              <a:rPr lang="en-US" sz="1000" dirty="0"/>
              <a:t> </a:t>
            </a:r>
            <a:r>
              <a:rPr lang="en-US" sz="1000" dirty="0" err="1"/>
              <a:t>trữ</a:t>
            </a:r>
            <a:r>
              <a:rPr lang="en-US" sz="1000" dirty="0"/>
              <a:t> </a:t>
            </a:r>
            <a:r>
              <a:rPr lang="en-US" sz="1000" dirty="0" err="1"/>
              <a:t>các</a:t>
            </a:r>
            <a:r>
              <a:rPr lang="en-US" sz="1000" dirty="0"/>
              <a:t> </a:t>
            </a:r>
            <a:r>
              <a:rPr lang="en-US" sz="1000" dirty="0" err="1"/>
              <a:t>phần</a:t>
            </a:r>
            <a:r>
              <a:rPr lang="en-US" sz="1000" dirty="0"/>
              <a:t> </a:t>
            </a:r>
            <a:r>
              <a:rPr lang="en-US" sz="1000" dirty="0" err="1"/>
              <a:t>của</a:t>
            </a:r>
            <a:r>
              <a:rPr lang="en-US" sz="1000" dirty="0"/>
              <a:t> </a:t>
            </a:r>
            <a:r>
              <a:rPr lang="en-US" sz="1000" dirty="0" err="1"/>
              <a:t>các</a:t>
            </a:r>
            <a:r>
              <a:rPr lang="en-US" sz="1000" dirty="0"/>
              <a:t> </a:t>
            </a:r>
            <a:r>
              <a:rPr lang="en-US" sz="1000" dirty="0" err="1" smtClean="0"/>
              <a:t>tệp</a:t>
            </a:r>
            <a:r>
              <a:rPr lang="en-US" sz="1000" dirty="0" smtClean="0"/>
              <a:t>.</a:t>
            </a:r>
          </a:p>
          <a:p>
            <a:pPr marL="0" lvl="0" indent="0">
              <a:spcAft>
                <a:spcPts val="1200"/>
              </a:spcAft>
              <a:buNone/>
            </a:pPr>
            <a:r>
              <a:rPr lang="en-US" sz="1000" dirty="0" smtClean="0"/>
              <a:t>- </a:t>
            </a:r>
            <a:r>
              <a:rPr lang="en-US" sz="1000" dirty="0" err="1"/>
              <a:t>Q</a:t>
            </a:r>
            <a:r>
              <a:rPr lang="en-US" sz="1000" dirty="0" err="1" smtClean="0"/>
              <a:t>uản</a:t>
            </a:r>
            <a:r>
              <a:rPr lang="en-US" sz="1000" dirty="0" smtClean="0"/>
              <a:t> </a:t>
            </a:r>
            <a:r>
              <a:rPr lang="en-US" sz="1000" dirty="0" err="1"/>
              <a:t>lý</a:t>
            </a:r>
            <a:r>
              <a:rPr lang="en-US" sz="1000" dirty="0"/>
              <a:t> </a:t>
            </a:r>
            <a:r>
              <a:rPr lang="en-US" sz="1000" dirty="0" err="1"/>
              <a:t>quá</a:t>
            </a:r>
            <a:r>
              <a:rPr lang="en-US" sz="1000" dirty="0"/>
              <a:t> </a:t>
            </a:r>
            <a:r>
              <a:rPr lang="en-US" sz="1000" dirty="0" err="1"/>
              <a:t>trình</a:t>
            </a:r>
            <a:r>
              <a:rPr lang="en-US" sz="1000" dirty="0"/>
              <a:t> </a:t>
            </a:r>
            <a:r>
              <a:rPr lang="en-US" sz="1000" dirty="0" err="1"/>
              <a:t>đọc</a:t>
            </a:r>
            <a:r>
              <a:rPr lang="en-US" sz="1000" dirty="0"/>
              <a:t>/</a:t>
            </a:r>
            <a:r>
              <a:rPr lang="en-US" sz="1000" dirty="0" err="1"/>
              <a:t>ghi</a:t>
            </a:r>
            <a:r>
              <a:rPr lang="en-US" sz="1000" dirty="0"/>
              <a:t> </a:t>
            </a:r>
            <a:r>
              <a:rPr lang="en-US" sz="1000" dirty="0" err="1"/>
              <a:t>dữ</a:t>
            </a:r>
            <a:r>
              <a:rPr lang="en-US" sz="1000" dirty="0"/>
              <a:t> </a:t>
            </a:r>
            <a:r>
              <a:rPr lang="en-US" sz="1000" dirty="0" err="1"/>
              <a:t>liệu</a:t>
            </a:r>
            <a:r>
              <a:rPr lang="en-US" sz="1000" dirty="0"/>
              <a:t>, </a:t>
            </a:r>
            <a:r>
              <a:rPr lang="en-US" sz="1000" dirty="0" err="1"/>
              <a:t>phân</a:t>
            </a:r>
            <a:r>
              <a:rPr lang="en-US" sz="1000" dirty="0"/>
              <a:t> </a:t>
            </a:r>
            <a:r>
              <a:rPr lang="en-US" sz="1000" dirty="0" err="1"/>
              <a:t>phối</a:t>
            </a:r>
            <a:r>
              <a:rPr lang="en-US" sz="1000" dirty="0"/>
              <a:t> </a:t>
            </a:r>
            <a:r>
              <a:rPr lang="en-US" sz="1000" dirty="0" err="1"/>
              <a:t>tệp</a:t>
            </a:r>
            <a:r>
              <a:rPr lang="en-US" sz="1000" dirty="0"/>
              <a:t> </a:t>
            </a:r>
            <a:r>
              <a:rPr lang="en-US" sz="1000" dirty="0" err="1"/>
              <a:t>dữ</a:t>
            </a:r>
            <a:r>
              <a:rPr lang="en-US" sz="1000" dirty="0"/>
              <a:t> </a:t>
            </a:r>
            <a:r>
              <a:rPr lang="en-US" sz="1000" dirty="0" err="1"/>
              <a:t>liệu</a:t>
            </a:r>
            <a:r>
              <a:rPr lang="en-US" sz="1000" dirty="0"/>
              <a:t> </a:t>
            </a:r>
            <a:r>
              <a:rPr lang="en-US" sz="1000" dirty="0" err="1"/>
              <a:t>trên</a:t>
            </a:r>
            <a:r>
              <a:rPr lang="en-US" sz="1000" dirty="0"/>
              <a:t> </a:t>
            </a:r>
            <a:r>
              <a:rPr lang="en-US" sz="1000" dirty="0" err="1"/>
              <a:t>nhiều</a:t>
            </a:r>
            <a:r>
              <a:rPr lang="en-US" sz="1000" dirty="0"/>
              <a:t> </a:t>
            </a:r>
            <a:r>
              <a:rPr lang="en-US" sz="1000" dirty="0" err="1"/>
              <a:t>DataNode</a:t>
            </a:r>
            <a:r>
              <a:rPr lang="en-US" sz="1000" dirty="0"/>
              <a:t>, </a:t>
            </a:r>
            <a:r>
              <a:rPr lang="en-US" sz="1000" dirty="0" err="1"/>
              <a:t>và</a:t>
            </a:r>
            <a:r>
              <a:rPr lang="en-US" sz="1000" dirty="0"/>
              <a:t> </a:t>
            </a:r>
            <a:r>
              <a:rPr lang="en-US" sz="1000" dirty="0" err="1"/>
              <a:t>xử</a:t>
            </a:r>
            <a:r>
              <a:rPr lang="en-US" sz="1000" dirty="0"/>
              <a:t> </a:t>
            </a:r>
            <a:r>
              <a:rPr lang="en-US" sz="1000" dirty="0" err="1"/>
              <a:t>lý</a:t>
            </a:r>
            <a:r>
              <a:rPr lang="en-US" sz="1000" dirty="0"/>
              <a:t> </a:t>
            </a:r>
            <a:r>
              <a:rPr lang="en-US" sz="1000" dirty="0" err="1"/>
              <a:t>các</a:t>
            </a:r>
            <a:r>
              <a:rPr lang="en-US" sz="1000" dirty="0"/>
              <a:t> </a:t>
            </a:r>
            <a:r>
              <a:rPr lang="en-US" sz="1000" dirty="0" err="1"/>
              <a:t>yêu</a:t>
            </a:r>
            <a:r>
              <a:rPr lang="en-US" sz="1000" dirty="0"/>
              <a:t> </a:t>
            </a:r>
            <a:r>
              <a:rPr lang="en-US" sz="1000" dirty="0" err="1"/>
              <a:t>cầu</a:t>
            </a:r>
            <a:r>
              <a:rPr lang="en-US" sz="1000" dirty="0"/>
              <a:t> </a:t>
            </a:r>
            <a:r>
              <a:rPr lang="en-US" sz="1000" dirty="0" err="1"/>
              <a:t>của</a:t>
            </a:r>
            <a:r>
              <a:rPr lang="en-US" sz="1000" dirty="0"/>
              <a:t> </a:t>
            </a:r>
            <a:r>
              <a:rPr lang="en-US" sz="1000" dirty="0" err="1"/>
              <a:t>người</a:t>
            </a:r>
            <a:r>
              <a:rPr lang="en-US" sz="1000" dirty="0"/>
              <a:t> </a:t>
            </a:r>
            <a:r>
              <a:rPr lang="en-US" sz="1000" dirty="0" err="1"/>
              <a:t>dùng</a:t>
            </a:r>
            <a:r>
              <a:rPr lang="en-US" sz="1000" dirty="0"/>
              <a:t> </a:t>
            </a:r>
            <a:r>
              <a:rPr lang="en-US" sz="1000" dirty="0" err="1"/>
              <a:t>và</a:t>
            </a:r>
            <a:r>
              <a:rPr lang="en-US" sz="1000" dirty="0"/>
              <a:t> </a:t>
            </a:r>
            <a:r>
              <a:rPr lang="en-US" sz="1000" dirty="0" err="1"/>
              <a:t>ứng</a:t>
            </a:r>
            <a:r>
              <a:rPr lang="en-US" sz="1000" dirty="0"/>
              <a:t> </a:t>
            </a:r>
            <a:r>
              <a:rPr lang="en-US" sz="1000" dirty="0" err="1"/>
              <a:t>dụng</a:t>
            </a:r>
            <a:r>
              <a:rPr lang="en-US" sz="1000" dirty="0"/>
              <a:t>.</a:t>
            </a:r>
            <a:endParaRPr sz="1000" dirty="0">
              <a:solidFill>
                <a:schemeClr val="lt1"/>
              </a:solidFill>
            </a:endParaRPr>
          </a:p>
        </p:txBody>
      </p:sp>
      <p:sp>
        <p:nvSpPr>
          <p:cNvPr id="1182" name="Google Shape;1182;p51"/>
          <p:cNvSpPr txBox="1">
            <a:spLocks noGrp="1"/>
          </p:cNvSpPr>
          <p:nvPr>
            <p:ph type="subTitle" idx="4294967295"/>
          </p:nvPr>
        </p:nvSpPr>
        <p:spPr>
          <a:xfrm>
            <a:off x="6790087" y="3284943"/>
            <a:ext cx="2096299" cy="5452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1200"/>
              </a:spcAft>
              <a:buNone/>
            </a:pPr>
            <a:r>
              <a:rPr lang="en" sz="2000" dirty="0" smtClean="0">
                <a:solidFill>
                  <a:schemeClr val="accent1"/>
                </a:solidFill>
                <a:latin typeface="Audiowide"/>
                <a:ea typeface="Audiowide"/>
                <a:cs typeface="Audiowide"/>
                <a:sym typeface="Audiowide"/>
              </a:rPr>
              <a:t>DataNode</a:t>
            </a:r>
            <a:endParaRPr sz="2000" dirty="0">
              <a:solidFill>
                <a:schemeClr val="accent1"/>
              </a:solidFill>
              <a:latin typeface="Audiowide"/>
              <a:ea typeface="Audiowide"/>
              <a:cs typeface="Audiowide"/>
              <a:sym typeface="Audiowide"/>
            </a:endParaRPr>
          </a:p>
        </p:txBody>
      </p:sp>
      <p:sp>
        <p:nvSpPr>
          <p:cNvPr id="1185" name="Google Shape;1185;p51"/>
          <p:cNvSpPr/>
          <p:nvPr/>
        </p:nvSpPr>
        <p:spPr>
          <a:xfrm>
            <a:off x="5895778" y="1321880"/>
            <a:ext cx="689904" cy="688814"/>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51"/>
          <p:cNvGrpSpPr/>
          <p:nvPr/>
        </p:nvGrpSpPr>
        <p:grpSpPr>
          <a:xfrm>
            <a:off x="6042933" y="1478471"/>
            <a:ext cx="395594" cy="375632"/>
            <a:chOff x="2685825" y="840375"/>
            <a:chExt cx="481900" cy="481825"/>
          </a:xfrm>
        </p:grpSpPr>
        <p:sp>
          <p:nvSpPr>
            <p:cNvPr id="1194" name="Google Shape;1194;p51"/>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5" name="Google Shape;1195;p51"/>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3" name="Google Shape;1223;p51"/>
          <p:cNvGrpSpPr/>
          <p:nvPr/>
        </p:nvGrpSpPr>
        <p:grpSpPr>
          <a:xfrm>
            <a:off x="112811" y="597256"/>
            <a:ext cx="524682" cy="488069"/>
            <a:chOff x="827350" y="3629733"/>
            <a:chExt cx="1431600" cy="1332067"/>
          </a:xfrm>
        </p:grpSpPr>
        <p:sp>
          <p:nvSpPr>
            <p:cNvPr id="1224" name="Google Shape;1224;p5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51"/>
          <p:cNvGrpSpPr/>
          <p:nvPr/>
        </p:nvGrpSpPr>
        <p:grpSpPr>
          <a:xfrm>
            <a:off x="311390" y="209557"/>
            <a:ext cx="326119" cy="303312"/>
            <a:chOff x="827350" y="3629733"/>
            <a:chExt cx="1431600" cy="1332067"/>
          </a:xfrm>
        </p:grpSpPr>
        <p:sp>
          <p:nvSpPr>
            <p:cNvPr id="1228" name="Google Shape;1228;p5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23" y="1321880"/>
            <a:ext cx="5245831" cy="335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 name="Google Shape;7669;p74"/>
          <p:cNvGrpSpPr/>
          <p:nvPr/>
        </p:nvGrpSpPr>
        <p:grpSpPr>
          <a:xfrm>
            <a:off x="6074535" y="3448844"/>
            <a:ext cx="330659" cy="318147"/>
            <a:chOff x="-47155575" y="3200500"/>
            <a:chExt cx="300875" cy="299325"/>
          </a:xfrm>
          <a:solidFill>
            <a:schemeClr val="accent1"/>
          </a:solidFill>
        </p:grpSpPr>
        <p:sp>
          <p:nvSpPr>
            <p:cNvPr id="60" name="Google Shape;7670;p74"/>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71;p74"/>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72;p74"/>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73;p74"/>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674;p74"/>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675;p74"/>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1185;p51"/>
          <p:cNvSpPr/>
          <p:nvPr/>
        </p:nvSpPr>
        <p:spPr>
          <a:xfrm>
            <a:off x="5894913" y="3284943"/>
            <a:ext cx="689904" cy="688814"/>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56"/>
          <p:cNvSpPr/>
          <p:nvPr/>
        </p:nvSpPr>
        <p:spPr>
          <a:xfrm>
            <a:off x="543208" y="567608"/>
            <a:ext cx="3386954" cy="9030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56"/>
          <p:cNvGrpSpPr/>
          <p:nvPr/>
        </p:nvGrpSpPr>
        <p:grpSpPr>
          <a:xfrm>
            <a:off x="4070838" y="769880"/>
            <a:ext cx="4420979" cy="3524995"/>
            <a:chOff x="4187225" y="869775"/>
            <a:chExt cx="4219500" cy="3200625"/>
          </a:xfrm>
        </p:grpSpPr>
        <p:sp>
          <p:nvSpPr>
            <p:cNvPr id="1373" name="Google Shape;1373;p56"/>
            <p:cNvSpPr/>
            <p:nvPr/>
          </p:nvSpPr>
          <p:spPr>
            <a:xfrm>
              <a:off x="5662275" y="3677475"/>
              <a:ext cx="1269409" cy="392925"/>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4191325" y="869775"/>
              <a:ext cx="4211400" cy="2807700"/>
            </a:xfrm>
            <a:prstGeom prst="snip2DiagRect">
              <a:avLst>
                <a:gd name="adj1" fmla="val 0"/>
                <a:gd name="adj2" fmla="val 9219"/>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56"/>
            <p:cNvCxnSpPr/>
            <p:nvPr/>
          </p:nvCxnSpPr>
          <p:spPr>
            <a:xfrm>
              <a:off x="4187225" y="3305175"/>
              <a:ext cx="4219500" cy="0"/>
            </a:xfrm>
            <a:prstGeom prst="straightConnector1">
              <a:avLst/>
            </a:prstGeom>
            <a:noFill/>
            <a:ln w="9525" cap="flat" cmpd="sng">
              <a:solidFill>
                <a:schemeClr val="lt1"/>
              </a:solidFill>
              <a:prstDash val="solid"/>
              <a:round/>
              <a:headEnd type="none" w="med" len="med"/>
              <a:tailEnd type="none" w="med" len="med"/>
            </a:ln>
          </p:spPr>
        </p:cxnSp>
      </p:grpSp>
      <p:sp>
        <p:nvSpPr>
          <p:cNvPr id="1376" name="Google Shape;1376;p56"/>
          <p:cNvSpPr txBox="1">
            <a:spLocks noGrp="1"/>
          </p:cNvSpPr>
          <p:nvPr>
            <p:ph type="title"/>
          </p:nvPr>
        </p:nvSpPr>
        <p:spPr>
          <a:xfrm>
            <a:off x="669658" y="717127"/>
            <a:ext cx="3225334" cy="569949"/>
          </a:xfrm>
          <a:prstGeom prst="rect">
            <a:avLst/>
          </a:prstGeom>
        </p:spPr>
        <p:txBody>
          <a:bodyPr spcFirstLastPara="1" wrap="square" lIns="91425" tIns="91425" rIns="91425" bIns="91425" anchor="b" anchorCtr="0">
            <a:noAutofit/>
          </a:bodyPr>
          <a:lstStyle/>
          <a:p>
            <a:pPr lvl="0"/>
            <a:r>
              <a:rPr lang="en-US" sz="1900" dirty="0" smtClean="0"/>
              <a:t>2.2 </a:t>
            </a:r>
            <a:r>
              <a:rPr lang="en-US" sz="1900" dirty="0" err="1" smtClean="0"/>
              <a:t>MapReduce</a:t>
            </a:r>
            <a:r>
              <a:rPr lang="en-US" sz="1900" dirty="0" smtClean="0"/>
              <a:t> </a:t>
            </a:r>
            <a:r>
              <a:rPr lang="en-US" sz="1900" dirty="0" err="1" smtClean="0"/>
              <a:t>là</a:t>
            </a:r>
            <a:r>
              <a:rPr lang="en-US" sz="1900" dirty="0" smtClean="0"/>
              <a:t> </a:t>
            </a:r>
            <a:r>
              <a:rPr lang="en-US" sz="1900" dirty="0" err="1" smtClean="0"/>
              <a:t>gì</a:t>
            </a:r>
            <a:r>
              <a:rPr lang="en-US" sz="1900" dirty="0" smtClean="0"/>
              <a:t> ?</a:t>
            </a:r>
            <a:endParaRPr sz="1900" dirty="0"/>
          </a:p>
        </p:txBody>
      </p:sp>
      <p:sp>
        <p:nvSpPr>
          <p:cNvPr id="1377" name="Google Shape;1377;p56"/>
          <p:cNvSpPr txBox="1">
            <a:spLocks noGrp="1"/>
          </p:cNvSpPr>
          <p:nvPr>
            <p:ph type="subTitle" idx="1"/>
          </p:nvPr>
        </p:nvSpPr>
        <p:spPr>
          <a:xfrm rot="350">
            <a:off x="543275" y="1672982"/>
            <a:ext cx="3299131" cy="3312088"/>
          </a:xfrm>
          <a:prstGeom prst="rect">
            <a:avLst/>
          </a:prstGeom>
        </p:spPr>
        <p:txBody>
          <a:bodyPr spcFirstLastPara="1" wrap="square" lIns="91425" tIns="91425" rIns="91425" bIns="91425" anchor="t" anchorCtr="0">
            <a:noAutofit/>
          </a:bodyPr>
          <a:lstStyle/>
          <a:p>
            <a:pPr lvl="0" algn="l"/>
            <a:r>
              <a:rPr lang="en-US" sz="1400" dirty="0" smtClean="0">
                <a:solidFill>
                  <a:schemeClr val="bg1"/>
                </a:solidFill>
              </a:rPr>
              <a:t>- </a:t>
            </a:r>
            <a:r>
              <a:rPr lang="en-US" sz="1400" b="1" dirty="0" err="1" smtClean="0">
                <a:solidFill>
                  <a:schemeClr val="accent1"/>
                </a:solidFill>
              </a:rPr>
              <a:t>MapReduce</a:t>
            </a:r>
            <a:r>
              <a:rPr lang="en-US" sz="1400" dirty="0" smtClean="0">
                <a:solidFill>
                  <a:schemeClr val="bg1"/>
                </a:solidFill>
              </a:rPr>
              <a:t>: </a:t>
            </a:r>
            <a:r>
              <a:rPr lang="en-US" sz="1400" dirty="0" err="1">
                <a:solidFill>
                  <a:schemeClr val="bg1"/>
                </a:solidFill>
              </a:rPr>
              <a:t>là</a:t>
            </a:r>
            <a:r>
              <a:rPr lang="en-US" sz="1400" dirty="0">
                <a:solidFill>
                  <a:schemeClr val="bg1"/>
                </a:solidFill>
              </a:rPr>
              <a:t> </a:t>
            </a:r>
            <a:r>
              <a:rPr lang="en-US" sz="1400" dirty="0" err="1">
                <a:solidFill>
                  <a:schemeClr val="bg1"/>
                </a:solidFill>
              </a:rPr>
              <a:t>mô</a:t>
            </a:r>
            <a:r>
              <a:rPr lang="en-US" sz="1400" dirty="0">
                <a:solidFill>
                  <a:schemeClr val="bg1"/>
                </a:solidFill>
              </a:rPr>
              <a:t> </a:t>
            </a:r>
            <a:r>
              <a:rPr lang="en-US" sz="1400" dirty="0" err="1">
                <a:solidFill>
                  <a:schemeClr val="bg1"/>
                </a:solidFill>
              </a:rPr>
              <a:t>hình</a:t>
            </a:r>
            <a:r>
              <a:rPr lang="en-US" sz="1400" dirty="0">
                <a:solidFill>
                  <a:schemeClr val="bg1"/>
                </a:solidFill>
              </a:rPr>
              <a:t> </a:t>
            </a:r>
            <a:r>
              <a:rPr lang="en-US" sz="1400" dirty="0" err="1">
                <a:solidFill>
                  <a:schemeClr val="bg1"/>
                </a:solidFill>
              </a:rPr>
              <a:t>dùng</a:t>
            </a:r>
            <a:r>
              <a:rPr lang="en-US" sz="1400" dirty="0">
                <a:solidFill>
                  <a:schemeClr val="bg1"/>
                </a:solidFill>
              </a:rPr>
              <a:t> </a:t>
            </a:r>
            <a:r>
              <a:rPr lang="en-US" sz="1400" dirty="0" err="1">
                <a:solidFill>
                  <a:schemeClr val="bg1"/>
                </a:solidFill>
              </a:rPr>
              <a:t>cho</a:t>
            </a:r>
            <a:r>
              <a:rPr lang="en-US" sz="1400" dirty="0">
                <a:solidFill>
                  <a:schemeClr val="bg1"/>
                </a:solidFill>
              </a:rPr>
              <a:t> </a:t>
            </a:r>
            <a:r>
              <a:rPr lang="en-US" sz="1400" dirty="0" err="1">
                <a:solidFill>
                  <a:schemeClr val="bg1"/>
                </a:solidFill>
              </a:rPr>
              <a:t>xử</a:t>
            </a:r>
            <a:r>
              <a:rPr lang="en-US" sz="1400" dirty="0">
                <a:solidFill>
                  <a:schemeClr val="bg1"/>
                </a:solidFill>
              </a:rPr>
              <a:t> </a:t>
            </a:r>
            <a:r>
              <a:rPr lang="en-US" sz="1400" dirty="0" err="1">
                <a:solidFill>
                  <a:schemeClr val="bg1"/>
                </a:solidFill>
              </a:rPr>
              <a:t>lý</a:t>
            </a:r>
            <a:r>
              <a:rPr lang="en-US" sz="1400" dirty="0">
                <a:solidFill>
                  <a:schemeClr val="bg1"/>
                </a:solidFill>
              </a:rPr>
              <a:t> </a:t>
            </a:r>
            <a:r>
              <a:rPr lang="en-US" sz="1400" dirty="0" err="1">
                <a:solidFill>
                  <a:schemeClr val="bg1"/>
                </a:solidFill>
              </a:rPr>
              <a:t>tính</a:t>
            </a:r>
            <a:r>
              <a:rPr lang="en-US" sz="1400" dirty="0">
                <a:solidFill>
                  <a:schemeClr val="bg1"/>
                </a:solidFill>
              </a:rPr>
              <a:t> </a:t>
            </a:r>
            <a:r>
              <a:rPr lang="en-US" sz="1400" dirty="0" err="1">
                <a:solidFill>
                  <a:schemeClr val="bg1"/>
                </a:solidFill>
              </a:rPr>
              <a:t>toán</a:t>
            </a:r>
            <a:r>
              <a:rPr lang="en-US" sz="1400" dirty="0">
                <a:solidFill>
                  <a:schemeClr val="bg1"/>
                </a:solidFill>
              </a:rPr>
              <a:t> song </a:t>
            </a:r>
            <a:r>
              <a:rPr lang="en-US" sz="1400" dirty="0" err="1">
                <a:solidFill>
                  <a:schemeClr val="bg1"/>
                </a:solidFill>
              </a:rPr>
              <a:t>song</a:t>
            </a:r>
            <a:r>
              <a:rPr lang="en-US" sz="1400" dirty="0">
                <a:solidFill>
                  <a:schemeClr val="bg1"/>
                </a:solidFill>
              </a:rPr>
              <a:t> </a:t>
            </a:r>
            <a:r>
              <a:rPr lang="en-US" sz="1400" dirty="0" err="1">
                <a:solidFill>
                  <a:schemeClr val="bg1"/>
                </a:solidFill>
              </a:rPr>
              <a:t>và</a:t>
            </a:r>
            <a:r>
              <a:rPr lang="en-US" sz="1400" dirty="0">
                <a:solidFill>
                  <a:schemeClr val="bg1"/>
                </a:solidFill>
              </a:rPr>
              <a:t> </a:t>
            </a:r>
            <a:r>
              <a:rPr lang="en-US" sz="1400" dirty="0" err="1">
                <a:solidFill>
                  <a:schemeClr val="bg1"/>
                </a:solidFill>
              </a:rPr>
              <a:t>phân</a:t>
            </a:r>
            <a:r>
              <a:rPr lang="en-US" sz="1400" dirty="0">
                <a:solidFill>
                  <a:schemeClr val="bg1"/>
                </a:solidFill>
              </a:rPr>
              <a:t> </a:t>
            </a:r>
            <a:r>
              <a:rPr lang="en-US" sz="1400" dirty="0" err="1">
                <a:solidFill>
                  <a:schemeClr val="bg1"/>
                </a:solidFill>
              </a:rPr>
              <a:t>tán</a:t>
            </a:r>
            <a:r>
              <a:rPr lang="en-US" sz="1400" dirty="0">
                <a:solidFill>
                  <a:schemeClr val="bg1"/>
                </a:solidFill>
              </a:rPr>
              <a:t> </a:t>
            </a:r>
            <a:r>
              <a:rPr lang="en-US" sz="1400" dirty="0" err="1">
                <a:solidFill>
                  <a:schemeClr val="bg1"/>
                </a:solidFill>
              </a:rPr>
              <a:t>trên</a:t>
            </a:r>
            <a:r>
              <a:rPr lang="en-US" sz="1400" dirty="0">
                <a:solidFill>
                  <a:schemeClr val="bg1"/>
                </a:solidFill>
              </a:rPr>
              <a:t> </a:t>
            </a:r>
            <a:r>
              <a:rPr lang="en-US" sz="1400" dirty="0" err="1">
                <a:solidFill>
                  <a:schemeClr val="bg1"/>
                </a:solidFill>
              </a:rPr>
              <a:t>hệ</a:t>
            </a:r>
            <a:r>
              <a:rPr lang="en-US" sz="1400" dirty="0">
                <a:solidFill>
                  <a:schemeClr val="bg1"/>
                </a:solidFill>
              </a:rPr>
              <a:t> </a:t>
            </a:r>
            <a:r>
              <a:rPr lang="en-US" sz="1400" dirty="0" err="1">
                <a:solidFill>
                  <a:schemeClr val="bg1"/>
                </a:solidFill>
              </a:rPr>
              <a:t>thống</a:t>
            </a:r>
            <a:r>
              <a:rPr lang="en-US" sz="1400" dirty="0">
                <a:solidFill>
                  <a:schemeClr val="bg1"/>
                </a:solidFill>
              </a:rPr>
              <a:t> </a:t>
            </a:r>
            <a:r>
              <a:rPr lang="en-US" sz="1400" dirty="0" err="1">
                <a:solidFill>
                  <a:schemeClr val="bg1"/>
                </a:solidFill>
              </a:rPr>
              <a:t>phân</a:t>
            </a:r>
            <a:r>
              <a:rPr lang="en-US" sz="1400" dirty="0">
                <a:solidFill>
                  <a:schemeClr val="bg1"/>
                </a:solidFill>
              </a:rPr>
              <a:t> </a:t>
            </a:r>
            <a:r>
              <a:rPr lang="en-US" sz="1400" dirty="0" err="1">
                <a:solidFill>
                  <a:schemeClr val="bg1"/>
                </a:solidFill>
              </a:rPr>
              <a:t>tán</a:t>
            </a:r>
            <a:endParaRPr lang="en-US" sz="1400" dirty="0">
              <a:solidFill>
                <a:schemeClr val="bg1"/>
              </a:solidFill>
            </a:endParaRPr>
          </a:p>
          <a:p>
            <a:pPr lvl="0" algn="l"/>
            <a:r>
              <a:rPr lang="en-US" sz="1400" dirty="0" smtClean="0"/>
              <a:t>- </a:t>
            </a:r>
            <a:r>
              <a:rPr lang="en-US" sz="1400" b="1" dirty="0" smtClean="0">
                <a:solidFill>
                  <a:schemeClr val="accent1"/>
                </a:solidFill>
              </a:rPr>
              <a:t>Map</a:t>
            </a:r>
            <a:r>
              <a:rPr lang="en-US" sz="1400" dirty="0" smtClean="0"/>
              <a:t>: </a:t>
            </a:r>
            <a:r>
              <a:rPr lang="en-US" sz="1400" dirty="0" err="1"/>
              <a:t>sử</a:t>
            </a:r>
            <a:r>
              <a:rPr lang="en-US" sz="1400" dirty="0"/>
              <a:t> </a:t>
            </a:r>
            <a:r>
              <a:rPr lang="en-US" sz="1400" dirty="0" err="1"/>
              <a:t>dụng</a:t>
            </a:r>
            <a:r>
              <a:rPr lang="en-US" sz="1400" dirty="0"/>
              <a:t> </a:t>
            </a:r>
            <a:r>
              <a:rPr lang="en-US" sz="1400" dirty="0" err="1"/>
              <a:t>để</a:t>
            </a:r>
            <a:r>
              <a:rPr lang="en-US" sz="1400" dirty="0"/>
              <a:t> </a:t>
            </a:r>
            <a:r>
              <a:rPr lang="en-US" sz="1400" dirty="0" err="1"/>
              <a:t>xử</a:t>
            </a:r>
            <a:r>
              <a:rPr lang="en-US" sz="1400" dirty="0"/>
              <a:t> </a:t>
            </a:r>
            <a:r>
              <a:rPr lang="en-US" sz="1400" dirty="0" err="1"/>
              <a:t>lý</a:t>
            </a:r>
            <a:r>
              <a:rPr lang="en-US" sz="1400" dirty="0"/>
              <a:t> </a:t>
            </a:r>
            <a:r>
              <a:rPr lang="en-US" sz="1400" dirty="0" err="1"/>
              <a:t>và</a:t>
            </a:r>
            <a:r>
              <a:rPr lang="en-US" sz="1400" dirty="0"/>
              <a:t> </a:t>
            </a:r>
            <a:r>
              <a:rPr lang="en-US" sz="1400" dirty="0" err="1"/>
              <a:t>trích</a:t>
            </a:r>
            <a:r>
              <a:rPr lang="en-US" sz="1400" dirty="0"/>
              <a:t> </a:t>
            </a:r>
            <a:r>
              <a:rPr lang="en-US" sz="1400" dirty="0" err="1"/>
              <a:t>xuất</a:t>
            </a:r>
            <a:r>
              <a:rPr lang="en-US" sz="1400" dirty="0"/>
              <a:t> </a:t>
            </a:r>
            <a:r>
              <a:rPr lang="en-US" sz="1400" dirty="0" err="1"/>
              <a:t>dữ</a:t>
            </a:r>
            <a:r>
              <a:rPr lang="en-US" sz="1400" dirty="0"/>
              <a:t> </a:t>
            </a:r>
            <a:r>
              <a:rPr lang="en-US" sz="1400" dirty="0" err="1"/>
              <a:t>liệu</a:t>
            </a:r>
            <a:r>
              <a:rPr lang="en-US" sz="1400" dirty="0"/>
              <a:t> </a:t>
            </a:r>
            <a:r>
              <a:rPr lang="en-US" sz="1400" dirty="0" err="1"/>
              <a:t>từ</a:t>
            </a:r>
            <a:r>
              <a:rPr lang="en-US" sz="1400" dirty="0"/>
              <a:t> </a:t>
            </a:r>
            <a:r>
              <a:rPr lang="en-US" sz="1400" dirty="0" err="1"/>
              <a:t>tập</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 </a:t>
            </a:r>
            <a:r>
              <a:rPr lang="en-US" sz="1400" dirty="0" err="1"/>
              <a:t>và</a:t>
            </a:r>
            <a:r>
              <a:rPr lang="en-US" sz="1400" dirty="0"/>
              <a:t> </a:t>
            </a:r>
            <a:r>
              <a:rPr lang="en-US" sz="1400" dirty="0" err="1"/>
              <a:t>tạo</a:t>
            </a:r>
            <a:r>
              <a:rPr lang="en-US" sz="1400" dirty="0"/>
              <a:t> </a:t>
            </a:r>
            <a:r>
              <a:rPr lang="en-US" sz="1400" dirty="0" err="1"/>
              <a:t>ra</a:t>
            </a:r>
            <a:r>
              <a:rPr lang="en-US" sz="1400" dirty="0"/>
              <a:t> </a:t>
            </a:r>
            <a:r>
              <a:rPr lang="en-US" sz="1400" dirty="0" err="1"/>
              <a:t>các</a:t>
            </a:r>
            <a:r>
              <a:rPr lang="en-US" sz="1400" dirty="0"/>
              <a:t> </a:t>
            </a:r>
            <a:r>
              <a:rPr lang="en-US" sz="1400" dirty="0" err="1"/>
              <a:t>cặp</a:t>
            </a:r>
            <a:r>
              <a:rPr lang="en-US" sz="1400" dirty="0"/>
              <a:t> </a:t>
            </a:r>
            <a:r>
              <a:rPr lang="en-US" sz="1400" dirty="0" err="1"/>
              <a:t>khóa-giá</a:t>
            </a:r>
            <a:r>
              <a:rPr lang="en-US" sz="1400" dirty="0"/>
              <a:t> </a:t>
            </a:r>
            <a:r>
              <a:rPr lang="en-US" sz="1400" dirty="0" err="1"/>
              <a:t>trị</a:t>
            </a:r>
            <a:r>
              <a:rPr lang="en-US" sz="1400" dirty="0"/>
              <a:t> </a:t>
            </a:r>
            <a:r>
              <a:rPr lang="en-US" sz="1400" dirty="0" err="1"/>
              <a:t>tạm</a:t>
            </a:r>
            <a:r>
              <a:rPr lang="en-US" sz="1400" dirty="0"/>
              <a:t> </a:t>
            </a:r>
            <a:r>
              <a:rPr lang="en-US" sz="1400" dirty="0" err="1"/>
              <a:t>thời</a:t>
            </a:r>
            <a:r>
              <a:rPr lang="en-US" sz="1400" dirty="0"/>
              <a:t>. </a:t>
            </a:r>
            <a:r>
              <a:rPr lang="en-US" sz="1400" dirty="0" err="1"/>
              <a:t>Hệ</a:t>
            </a:r>
            <a:r>
              <a:rPr lang="en-US" sz="1400" dirty="0"/>
              <a:t> </a:t>
            </a:r>
            <a:r>
              <a:rPr lang="en-US" sz="1400" dirty="0" err="1"/>
              <a:t>thống</a:t>
            </a:r>
            <a:r>
              <a:rPr lang="en-US" sz="1400" dirty="0"/>
              <a:t> </a:t>
            </a:r>
            <a:r>
              <a:rPr lang="en-US" sz="1400" dirty="0" err="1"/>
              <a:t>thực</a:t>
            </a:r>
            <a:r>
              <a:rPr lang="en-US" sz="1400" dirty="0"/>
              <a:t> </a:t>
            </a:r>
            <a:r>
              <a:rPr lang="en-US" sz="1400" dirty="0" err="1"/>
              <a:t>hiện</a:t>
            </a:r>
            <a:r>
              <a:rPr lang="en-US" sz="1400" dirty="0"/>
              <a:t> </a:t>
            </a:r>
            <a:r>
              <a:rPr lang="en-US" sz="1400" dirty="0" err="1"/>
              <a:t>bước</a:t>
            </a:r>
            <a:r>
              <a:rPr lang="en-US" sz="1400" dirty="0"/>
              <a:t> </a:t>
            </a:r>
            <a:r>
              <a:rPr lang="en-US" sz="1400" dirty="0" err="1"/>
              <a:t>trung</a:t>
            </a:r>
            <a:r>
              <a:rPr lang="en-US" sz="1400" dirty="0"/>
              <a:t> </a:t>
            </a:r>
            <a:r>
              <a:rPr lang="en-US" sz="1400" dirty="0" err="1"/>
              <a:t>gian</a:t>
            </a:r>
            <a:r>
              <a:rPr lang="en-US" sz="1400" dirty="0"/>
              <a:t> </a:t>
            </a:r>
            <a:r>
              <a:rPr lang="en-US" sz="1400" dirty="0" err="1"/>
              <a:t>để</a:t>
            </a:r>
            <a:r>
              <a:rPr lang="en-US" sz="1400" dirty="0"/>
              <a:t> </a:t>
            </a:r>
            <a:r>
              <a:rPr lang="en-US" sz="1400" dirty="0" err="1"/>
              <a:t>trộn</a:t>
            </a:r>
            <a:r>
              <a:rPr lang="en-US" sz="1400" dirty="0"/>
              <a:t> </a:t>
            </a:r>
            <a:r>
              <a:rPr lang="en-US" sz="1400" dirty="0" err="1"/>
              <a:t>và</a:t>
            </a:r>
            <a:r>
              <a:rPr lang="en-US" sz="1400" dirty="0"/>
              <a:t> </a:t>
            </a:r>
            <a:r>
              <a:rPr lang="en-US" sz="1400" dirty="0" err="1"/>
              <a:t>sắp</a:t>
            </a:r>
            <a:r>
              <a:rPr lang="en-US" sz="1400" dirty="0"/>
              <a:t> </a:t>
            </a:r>
            <a:r>
              <a:rPr lang="en-US" sz="1400" dirty="0" err="1"/>
              <a:t>xếp</a:t>
            </a:r>
            <a:r>
              <a:rPr lang="en-US" sz="1400" dirty="0"/>
              <a:t> </a:t>
            </a:r>
            <a:r>
              <a:rPr lang="en-US" sz="1400" dirty="0" err="1"/>
              <a:t>lại</a:t>
            </a:r>
            <a:r>
              <a:rPr lang="en-US" sz="1400" dirty="0"/>
              <a:t> </a:t>
            </a:r>
            <a:r>
              <a:rPr lang="en-US" sz="1400" dirty="0" err="1"/>
              <a:t>kết</a:t>
            </a:r>
            <a:r>
              <a:rPr lang="en-US" sz="1400" dirty="0"/>
              <a:t> </a:t>
            </a:r>
            <a:r>
              <a:rPr lang="en-US" sz="1400" dirty="0" err="1"/>
              <a:t>quả</a:t>
            </a:r>
            <a:r>
              <a:rPr lang="en-US" sz="1400" dirty="0"/>
              <a:t>.</a:t>
            </a:r>
          </a:p>
          <a:p>
            <a:pPr lvl="0" algn="l"/>
            <a:r>
              <a:rPr lang="en-US" sz="1400" dirty="0" smtClean="0"/>
              <a:t>- </a:t>
            </a:r>
            <a:r>
              <a:rPr lang="en-US" sz="1400" b="1" dirty="0" smtClean="0">
                <a:solidFill>
                  <a:schemeClr val="accent1"/>
                </a:solidFill>
              </a:rPr>
              <a:t>Reduce</a:t>
            </a:r>
            <a:r>
              <a:rPr lang="en-US" sz="1400" dirty="0" smtClean="0"/>
              <a:t>: </a:t>
            </a:r>
            <a:r>
              <a:rPr lang="en-US" sz="1400" dirty="0" err="1"/>
              <a:t>sử</a:t>
            </a:r>
            <a:r>
              <a:rPr lang="en-US" sz="1400" dirty="0"/>
              <a:t> </a:t>
            </a:r>
            <a:r>
              <a:rPr lang="en-US" sz="1400" dirty="0" err="1"/>
              <a:t>dụng</a:t>
            </a:r>
            <a:r>
              <a:rPr lang="en-US" sz="1400" dirty="0"/>
              <a:t> </a:t>
            </a:r>
            <a:r>
              <a:rPr lang="en-US" sz="1400" dirty="0" err="1"/>
              <a:t>để</a:t>
            </a:r>
            <a:r>
              <a:rPr lang="en-US" sz="1400" dirty="0"/>
              <a:t> </a:t>
            </a:r>
            <a:r>
              <a:rPr lang="en-US" sz="1400" dirty="0" err="1"/>
              <a:t>tổng</a:t>
            </a:r>
            <a:r>
              <a:rPr lang="en-US" sz="1400" dirty="0"/>
              <a:t> </a:t>
            </a:r>
            <a:r>
              <a:rPr lang="en-US" sz="1400" dirty="0" err="1"/>
              <a:t>hợp</a:t>
            </a:r>
            <a:r>
              <a:rPr lang="en-US" sz="1400" dirty="0"/>
              <a:t> </a:t>
            </a:r>
            <a:r>
              <a:rPr lang="en-US" sz="1400" dirty="0" err="1"/>
              <a:t>các</a:t>
            </a:r>
            <a:r>
              <a:rPr lang="en-US" sz="1400" dirty="0"/>
              <a:t> </a:t>
            </a:r>
            <a:r>
              <a:rPr lang="en-US" sz="1400" dirty="0" err="1"/>
              <a:t>cặp</a:t>
            </a:r>
            <a:r>
              <a:rPr lang="en-US" sz="1400" dirty="0"/>
              <a:t> </a:t>
            </a:r>
            <a:r>
              <a:rPr lang="en-US" sz="1400" dirty="0" err="1"/>
              <a:t>khóa-giá</a:t>
            </a:r>
            <a:r>
              <a:rPr lang="en-US" sz="1400" dirty="0"/>
              <a:t> </a:t>
            </a:r>
            <a:r>
              <a:rPr lang="en-US" sz="1400" dirty="0" err="1"/>
              <a:t>trị</a:t>
            </a:r>
            <a:r>
              <a:rPr lang="en-US" sz="1400" dirty="0"/>
              <a:t> </a:t>
            </a:r>
            <a:r>
              <a:rPr lang="en-US" sz="1400" dirty="0" err="1"/>
              <a:t>tạm</a:t>
            </a:r>
            <a:r>
              <a:rPr lang="en-US" sz="1400" dirty="0"/>
              <a:t> </a:t>
            </a:r>
            <a:r>
              <a:rPr lang="en-US" sz="1400" dirty="0" err="1"/>
              <a:t>thời</a:t>
            </a:r>
            <a:r>
              <a:rPr lang="en-US" sz="1400" dirty="0"/>
              <a:t> </a:t>
            </a:r>
            <a:r>
              <a:rPr lang="en-US" sz="1400" dirty="0" err="1"/>
              <a:t>và</a:t>
            </a:r>
            <a:r>
              <a:rPr lang="en-US" sz="1400" dirty="0"/>
              <a:t> </a:t>
            </a:r>
            <a:r>
              <a:rPr lang="en-US" sz="1400" dirty="0" err="1"/>
              <a:t>tạo</a:t>
            </a:r>
            <a:r>
              <a:rPr lang="en-US" sz="1400" dirty="0"/>
              <a:t> </a:t>
            </a:r>
            <a:r>
              <a:rPr lang="en-US" sz="1400" dirty="0" err="1"/>
              <a:t>ra</a:t>
            </a:r>
            <a:r>
              <a:rPr lang="en-US" sz="1400" dirty="0"/>
              <a:t> </a:t>
            </a:r>
            <a:r>
              <a:rPr lang="en-US" sz="1400" dirty="0" err="1"/>
              <a:t>kết</a:t>
            </a:r>
            <a:r>
              <a:rPr lang="en-US" sz="1400" dirty="0"/>
              <a:t> </a:t>
            </a:r>
            <a:r>
              <a:rPr lang="en-US" sz="1400" dirty="0" err="1"/>
              <a:t>quả</a:t>
            </a:r>
            <a:r>
              <a:rPr lang="en-US" sz="1400" dirty="0"/>
              <a:t> </a:t>
            </a:r>
            <a:r>
              <a:rPr lang="en-US" sz="1400" dirty="0" err="1"/>
              <a:t>đầu</a:t>
            </a:r>
            <a:r>
              <a:rPr lang="en-US" sz="1400" dirty="0"/>
              <a:t> </a:t>
            </a:r>
            <a:r>
              <a:rPr lang="en-US" sz="1400" dirty="0" err="1"/>
              <a:t>ra</a:t>
            </a:r>
            <a:r>
              <a:rPr lang="en-US" sz="1400" dirty="0"/>
              <a:t> </a:t>
            </a:r>
            <a:r>
              <a:rPr lang="en-US" sz="1400" dirty="0" err="1"/>
              <a:t>cuối</a:t>
            </a:r>
            <a:r>
              <a:rPr lang="en-US" sz="1400" dirty="0"/>
              <a:t> </a:t>
            </a:r>
            <a:r>
              <a:rPr lang="en-US" sz="1400" dirty="0" err="1"/>
              <a:t>cùng</a:t>
            </a:r>
            <a:r>
              <a:rPr lang="en-US" sz="1400" dirty="0"/>
              <a:t>.</a:t>
            </a:r>
          </a:p>
        </p:txBody>
      </p:sp>
      <p:grpSp>
        <p:nvGrpSpPr>
          <p:cNvPr id="1379" name="Google Shape;1379;p56"/>
          <p:cNvGrpSpPr/>
          <p:nvPr/>
        </p:nvGrpSpPr>
        <p:grpSpPr>
          <a:xfrm>
            <a:off x="254607" y="3602221"/>
            <a:ext cx="288601" cy="1096693"/>
            <a:chOff x="1006700" y="2603975"/>
            <a:chExt cx="55450" cy="210700"/>
          </a:xfrm>
        </p:grpSpPr>
        <p:sp>
          <p:nvSpPr>
            <p:cNvPr id="1380" name="Google Shape;1380;p5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56"/>
          <p:cNvGrpSpPr/>
          <p:nvPr/>
        </p:nvGrpSpPr>
        <p:grpSpPr>
          <a:xfrm>
            <a:off x="7560272" y="279313"/>
            <a:ext cx="760896" cy="707727"/>
            <a:chOff x="827350" y="3629733"/>
            <a:chExt cx="1431600" cy="1332067"/>
          </a:xfrm>
        </p:grpSpPr>
        <p:sp>
          <p:nvSpPr>
            <p:cNvPr id="1387" name="Google Shape;1387;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56"/>
          <p:cNvGrpSpPr/>
          <p:nvPr/>
        </p:nvGrpSpPr>
        <p:grpSpPr>
          <a:xfrm>
            <a:off x="8406717" y="294134"/>
            <a:ext cx="527545" cy="490734"/>
            <a:chOff x="827350" y="3629733"/>
            <a:chExt cx="1431600" cy="1332067"/>
          </a:xfrm>
        </p:grpSpPr>
        <p:sp>
          <p:nvSpPr>
            <p:cNvPr id="1391" name="Google Shape;1391;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56"/>
          <p:cNvGrpSpPr/>
          <p:nvPr/>
        </p:nvGrpSpPr>
        <p:grpSpPr>
          <a:xfrm>
            <a:off x="8356920" y="1084798"/>
            <a:ext cx="412158" cy="383369"/>
            <a:chOff x="827350" y="3629733"/>
            <a:chExt cx="1431600" cy="1332067"/>
          </a:xfrm>
        </p:grpSpPr>
        <p:sp>
          <p:nvSpPr>
            <p:cNvPr id="1395" name="Google Shape;1395;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p:cNvPicPr/>
          <p:nvPr/>
        </p:nvPicPr>
        <p:blipFill>
          <a:blip r:embed="rId3">
            <a:extLst>
              <a:ext uri="{28A0092B-C50C-407E-A947-70E740481C1C}">
                <a14:useLocalDpi xmlns:a14="http://schemas.microsoft.com/office/drawing/2010/main" val="0"/>
              </a:ext>
            </a:extLst>
          </a:blip>
          <a:srcRect/>
          <a:stretch>
            <a:fillRect/>
          </a:stretch>
        </p:blipFill>
        <p:spPr bwMode="auto">
          <a:xfrm>
            <a:off x="4149969" y="965425"/>
            <a:ext cx="4256748" cy="2384443"/>
          </a:xfrm>
          <a:prstGeom prst="rect">
            <a:avLst/>
          </a:prstGeom>
          <a:noFill/>
          <a:ln>
            <a:noFill/>
          </a:ln>
        </p:spPr>
      </p:pic>
    </p:spTree>
    <p:extLst>
      <p:ext uri="{BB962C8B-B14F-4D97-AF65-F5344CB8AC3E}">
        <p14:creationId xmlns:p14="http://schemas.microsoft.com/office/powerpoint/2010/main" val="3539079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dirty="0" smtClean="0"/>
              <a:t>Nguyên lý hoạt động</a:t>
            </a:r>
            <a:endParaRPr dirty="0"/>
          </a:p>
        </p:txBody>
      </p:sp>
      <p:sp>
        <p:nvSpPr>
          <p:cNvPr id="636" name="Google Shape;636;p38"/>
          <p:cNvSpPr txBox="1">
            <a:spLocks noGrp="1"/>
          </p:cNvSpPr>
          <p:nvPr>
            <p:ph type="subTitle" idx="1"/>
          </p:nvPr>
        </p:nvSpPr>
        <p:spPr>
          <a:xfrm>
            <a:off x="640197" y="1259126"/>
            <a:ext cx="8136777" cy="3374419"/>
          </a:xfrm>
          <a:prstGeom prst="rect">
            <a:avLst/>
          </a:prstGeom>
        </p:spPr>
        <p:txBody>
          <a:bodyPr spcFirstLastPara="1" wrap="square" lIns="91425" tIns="91425" rIns="91425" bIns="91425" anchor="t" anchorCtr="0">
            <a:noAutofit/>
          </a:bodyPr>
          <a:lstStyle/>
          <a:p>
            <a:pPr algn="l">
              <a:buFontTx/>
              <a:buChar char="-"/>
            </a:pPr>
            <a:r>
              <a:rPr lang="vi-VN" sz="1300" dirty="0" smtClean="0"/>
              <a:t>Hadoop </a:t>
            </a:r>
            <a:r>
              <a:rPr lang="vi-VN" sz="1300" dirty="0"/>
              <a:t>hoạt động theo mô hình phân tán và xử lý song song. Dữ liệu được chia </a:t>
            </a:r>
            <a:r>
              <a:rPr lang="vi-VN" sz="1300" dirty="0" smtClean="0"/>
              <a:t>nhỏ</a:t>
            </a:r>
            <a:r>
              <a:rPr lang="en-US" sz="1300" dirty="0"/>
              <a:t> </a:t>
            </a:r>
            <a:r>
              <a:rPr lang="en-US" sz="1300" dirty="0" smtClean="0"/>
              <a:t>t</a:t>
            </a:r>
            <a:r>
              <a:rPr lang="vi-VN" sz="1300" dirty="0" smtClean="0"/>
              <a:t>hành </a:t>
            </a:r>
            <a:r>
              <a:rPr lang="vi-VN" sz="1300" dirty="0"/>
              <a:t>các phần nhỏ hơn gọi là "blocks" và phân tán trên nhiều máy tính trong cụm Hadoop. Hadoop Distributed File System (HDFS) là hệ thống lưu trữ phân tán được sử dụng để quản lý và lưu trữ các block dữ liệu </a:t>
            </a:r>
            <a:r>
              <a:rPr lang="vi-VN" sz="1300" dirty="0" smtClean="0"/>
              <a:t>này.</a:t>
            </a:r>
            <a:endParaRPr lang="en-US" sz="1300" dirty="0" smtClean="0"/>
          </a:p>
          <a:p>
            <a:pPr algn="l">
              <a:buFontTx/>
              <a:buChar char="-"/>
            </a:pPr>
            <a:r>
              <a:rPr lang="vi-VN" sz="1300" dirty="0" smtClean="0"/>
              <a:t>Khi </a:t>
            </a:r>
            <a:r>
              <a:rPr lang="vi-VN" sz="1300" dirty="0"/>
              <a:t>một tác vụ xử lý dữ liệu được thực thi trên cụm Hadoop, nó sẽ được chia thành các tác vụ con nhỏ hơn gọi là "map tasks". Các map tasks này được gửi đến các nút (nodes) trong cụm để thực thi cục bộ trên dữ liệu được lưu trữ trên từng nút. Mỗi map task xử lý một phần nhỏ của dữ liệu và tạo ra các cặp khóa-giá trị (key-value pairs) tương ứng với kết quả xử lý</a:t>
            </a:r>
            <a:r>
              <a:rPr lang="vi-VN" sz="1300" dirty="0" smtClean="0"/>
              <a:t>.</a:t>
            </a:r>
            <a:endParaRPr lang="en-US" sz="1300" dirty="0" smtClean="0"/>
          </a:p>
          <a:p>
            <a:pPr algn="l">
              <a:buFontTx/>
              <a:buChar char="-"/>
            </a:pPr>
            <a:r>
              <a:rPr lang="vi-VN" sz="1300" dirty="0">
                <a:solidFill>
                  <a:schemeClr val="accent2"/>
                </a:solidFill>
              </a:rPr>
              <a:t>Sau khi các map tasks hoàn thành, kết quả tạo ra từ các cặp khóa-giá trị này được sắp xếp và tổng hợp lại bởi các tác vụ gọi là "reduce tasks". Các reduce tasks này được gửi đến các nút trong cụm và thực hiện việc tổng hợp các cặp khóa-giá trị thành kết quả cuối cùng.</a:t>
            </a:r>
            <a:br>
              <a:rPr lang="vi-VN" sz="1300" dirty="0">
                <a:solidFill>
                  <a:schemeClr val="accent2"/>
                </a:solidFill>
              </a:rPr>
            </a:br>
            <a:r>
              <a:rPr lang="vi-VN" sz="1300" dirty="0">
                <a:solidFill>
                  <a:schemeClr val="accent2"/>
                </a:solidFill>
              </a:rPr>
              <a:t>Mô hình xử lý dữ liệu của Hadoop, gọi là MapReduce, cung cấp một cách tiếp cận linh hoạt để xử lý dữ liệu lớn. Nó giúp tối ưu hóa việc phân chia tác vụ, phân phối dữ liệu và xử lý song song trên nhiều nút trong cụm. Điều này cho phép Hadoop xử lý dữ liệu lớn một cách hiệu quả và tăng tốc độ xử lý bằng cách chia nhỏ và phân tán công việc xử lý trên nhiều máy tính. Nó cũng cung cấp tính năng tự động xử lý lỗi và khả năng mở rộng linh hoạt, cho phép bạn thêm các nút mới vào cụm Hadoop để tăng khả năng xử lý dữ liệu.</a:t>
            </a:r>
            <a:r>
              <a:rPr lang="vi-VN" sz="1300" dirty="0"/>
              <a:t/>
            </a:r>
            <a:br>
              <a:rPr lang="vi-VN" sz="1300" dirty="0"/>
            </a:br>
            <a:endParaRPr lang="vi-VN" sz="1300" dirty="0">
              <a:solidFill>
                <a:schemeClr val="dk1"/>
              </a:solidFill>
            </a:endParaRPr>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437877" y="676123"/>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4047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K</a:t>
            </a:r>
            <a:r>
              <a:rPr lang="en" dirty="0" smtClean="0"/>
              <a:t>-Mean</a:t>
            </a:r>
            <a:endParaRPr dirty="0"/>
          </a:p>
        </p:txBody>
      </p:sp>
      <p:sp>
        <p:nvSpPr>
          <p:cNvPr id="399" name="Google Shape;399;p33"/>
          <p:cNvSpPr txBox="1">
            <a:spLocks noGrp="1"/>
          </p:cNvSpPr>
          <p:nvPr>
            <p:ph type="title" idx="2"/>
          </p:nvPr>
        </p:nvSpPr>
        <p:spPr>
          <a:xfrm>
            <a:off x="1774839" y="1872250"/>
            <a:ext cx="2041448" cy="1255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5037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5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3.1 Giới thiệu thuật toán K-Mean</a:t>
            </a:r>
            <a:endParaRPr dirty="0"/>
          </a:p>
        </p:txBody>
      </p:sp>
      <p:sp>
        <p:nvSpPr>
          <p:cNvPr id="1146" name="Google Shape;1146;p50"/>
          <p:cNvSpPr txBox="1">
            <a:spLocks noGrp="1"/>
          </p:cNvSpPr>
          <p:nvPr>
            <p:ph type="title" idx="4294967295"/>
          </p:nvPr>
        </p:nvSpPr>
        <p:spPr>
          <a:xfrm>
            <a:off x="5145162" y="2474019"/>
            <a:ext cx="1717200" cy="3234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t>K-mean</a:t>
            </a:r>
            <a:endParaRPr sz="2000" dirty="0"/>
          </a:p>
        </p:txBody>
      </p:sp>
      <p:sp>
        <p:nvSpPr>
          <p:cNvPr id="1147" name="Google Shape;1147;p50"/>
          <p:cNvSpPr txBox="1">
            <a:spLocks noGrp="1"/>
          </p:cNvSpPr>
          <p:nvPr>
            <p:ph type="subTitle" idx="4294967295"/>
          </p:nvPr>
        </p:nvSpPr>
        <p:spPr>
          <a:xfrm>
            <a:off x="5153296" y="2722119"/>
            <a:ext cx="1717200" cy="527700"/>
          </a:xfrm>
          <a:prstGeom prst="rect">
            <a:avLst/>
          </a:prstGeom>
          <a:ln>
            <a:noFill/>
          </a:ln>
        </p:spPr>
        <p:txBody>
          <a:bodyPr spcFirstLastPara="1" wrap="square" lIns="91425" tIns="91425" rIns="91425" bIns="91425" anchor="t" anchorCtr="0">
            <a:noAutofit/>
          </a:bodyPr>
          <a:lstStyle/>
          <a:p>
            <a:pPr marL="139700" lvl="0" indent="0" algn="ctr">
              <a:buNone/>
            </a:pPr>
            <a:r>
              <a:rPr lang="en-US" dirty="0" err="1" smtClean="0"/>
              <a:t>là</a:t>
            </a:r>
            <a:r>
              <a:rPr lang="en-US" dirty="0" smtClean="0"/>
              <a:t> </a:t>
            </a:r>
            <a:r>
              <a:rPr lang="en-US" dirty="0" err="1"/>
              <a:t>thuật</a:t>
            </a:r>
            <a:r>
              <a:rPr lang="en-US" dirty="0"/>
              <a:t> </a:t>
            </a:r>
            <a:r>
              <a:rPr lang="en-US" dirty="0" err="1"/>
              <a:t>toán</a:t>
            </a:r>
            <a:r>
              <a:rPr lang="en-US" dirty="0"/>
              <a:t> </a:t>
            </a:r>
            <a:r>
              <a:rPr lang="en-US" dirty="0" err="1"/>
              <a:t>học</a:t>
            </a:r>
            <a:r>
              <a:rPr lang="en-US" dirty="0"/>
              <a:t> </a:t>
            </a:r>
            <a:r>
              <a:rPr lang="en-US" dirty="0" err="1"/>
              <a:t>không</a:t>
            </a:r>
            <a:r>
              <a:rPr lang="en-US" dirty="0"/>
              <a:t> </a:t>
            </a:r>
            <a:r>
              <a:rPr lang="en-US" dirty="0" err="1"/>
              <a:t>giám</a:t>
            </a:r>
            <a:r>
              <a:rPr lang="en-US" dirty="0"/>
              <a:t> </a:t>
            </a:r>
            <a:r>
              <a:rPr lang="en-US" dirty="0" err="1"/>
              <a:t>sát</a:t>
            </a:r>
            <a:r>
              <a:rPr lang="en-US" dirty="0"/>
              <a:t>.</a:t>
            </a:r>
          </a:p>
        </p:txBody>
      </p:sp>
      <p:sp>
        <p:nvSpPr>
          <p:cNvPr id="1149" name="Google Shape;1149;p50"/>
          <p:cNvSpPr txBox="1">
            <a:spLocks noGrp="1"/>
          </p:cNvSpPr>
          <p:nvPr>
            <p:ph type="subTitle" idx="4294967295"/>
          </p:nvPr>
        </p:nvSpPr>
        <p:spPr>
          <a:xfrm>
            <a:off x="2483215" y="1843261"/>
            <a:ext cx="1938485" cy="900274"/>
          </a:xfrm>
          <a:prstGeom prst="rect">
            <a:avLst/>
          </a:prstGeom>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smtClean="0">
                <a:solidFill>
                  <a:schemeClr val="lt1"/>
                </a:solidFill>
              </a:rPr>
              <a:t>T</a:t>
            </a:r>
            <a:r>
              <a:rPr lang="en" dirty="0" smtClean="0">
                <a:solidFill>
                  <a:schemeClr val="lt1"/>
                </a:solidFill>
              </a:rPr>
              <a:t>ập dữ liệu không có nhãn và số k cụm cần tìm</a:t>
            </a:r>
            <a:endParaRPr dirty="0">
              <a:solidFill>
                <a:schemeClr val="lt1"/>
              </a:solidFill>
            </a:endParaRPr>
          </a:p>
        </p:txBody>
      </p:sp>
      <p:sp>
        <p:nvSpPr>
          <p:cNvPr id="1151" name="Google Shape;1151;p50"/>
          <p:cNvSpPr txBox="1">
            <a:spLocks noGrp="1"/>
          </p:cNvSpPr>
          <p:nvPr>
            <p:ph type="subTitle" idx="4294967295"/>
          </p:nvPr>
        </p:nvSpPr>
        <p:spPr>
          <a:xfrm>
            <a:off x="2233246" y="3148963"/>
            <a:ext cx="1717200" cy="527700"/>
          </a:xfrm>
          <a:prstGeom prst="rect">
            <a:avLst/>
          </a:prstGeom>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smtClean="0">
                <a:solidFill>
                  <a:schemeClr val="lt1"/>
                </a:solidFill>
              </a:rPr>
              <a:t>Các cụm Ci (i=1…k)</a:t>
            </a:r>
            <a:endParaRPr dirty="0">
              <a:solidFill>
                <a:schemeClr val="lt1"/>
              </a:solidFill>
            </a:endParaRPr>
          </a:p>
        </p:txBody>
      </p:sp>
      <p:sp>
        <p:nvSpPr>
          <p:cNvPr id="1152" name="Google Shape;1152;p50"/>
          <p:cNvSpPr/>
          <p:nvPr/>
        </p:nvSpPr>
        <p:spPr>
          <a:xfrm>
            <a:off x="1313892" y="1828158"/>
            <a:ext cx="1016069" cy="915377"/>
          </a:xfrm>
          <a:prstGeom prst="snip2DiagRect">
            <a:avLst>
              <a:gd name="adj1" fmla="val 0"/>
              <a:gd name="adj2" fmla="val 11074"/>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smtClean="0">
                <a:solidFill>
                  <a:schemeClr val="lt1"/>
                </a:solidFill>
                <a:latin typeface="Audiowide"/>
                <a:ea typeface="Audiowide"/>
                <a:cs typeface="Audiowide"/>
                <a:sym typeface="Audiowide"/>
              </a:rPr>
              <a:t>Intput</a:t>
            </a:r>
            <a:endParaRPr sz="1500" dirty="0">
              <a:solidFill>
                <a:schemeClr val="lt1"/>
              </a:solidFill>
            </a:endParaRPr>
          </a:p>
        </p:txBody>
      </p:sp>
      <p:sp>
        <p:nvSpPr>
          <p:cNvPr id="1153" name="Google Shape;1153;p50"/>
          <p:cNvSpPr/>
          <p:nvPr/>
        </p:nvSpPr>
        <p:spPr>
          <a:xfrm>
            <a:off x="1034788" y="2978447"/>
            <a:ext cx="1075365" cy="952050"/>
          </a:xfrm>
          <a:prstGeom prst="snip2DiagRect">
            <a:avLst>
              <a:gd name="adj1" fmla="val 0"/>
              <a:gd name="adj2" fmla="val 11074"/>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smtClean="0">
                <a:solidFill>
                  <a:schemeClr val="lt1"/>
                </a:solidFill>
                <a:latin typeface="Audiowide"/>
                <a:ea typeface="Audiowide"/>
                <a:cs typeface="Audiowide"/>
                <a:sym typeface="Audiowide"/>
              </a:rPr>
              <a:t>output</a:t>
            </a:r>
            <a:endParaRPr sz="1500" dirty="0">
              <a:solidFill>
                <a:schemeClr val="lt1"/>
              </a:solidFill>
            </a:endParaRPr>
          </a:p>
        </p:txBody>
      </p:sp>
      <p:grpSp>
        <p:nvGrpSpPr>
          <p:cNvPr id="1155" name="Google Shape;1155;p50"/>
          <p:cNvGrpSpPr/>
          <p:nvPr/>
        </p:nvGrpSpPr>
        <p:grpSpPr>
          <a:xfrm rot="-5400000">
            <a:off x="8198457" y="-283979"/>
            <a:ext cx="288601" cy="1096693"/>
            <a:chOff x="1006700" y="2603975"/>
            <a:chExt cx="55450" cy="210700"/>
          </a:xfrm>
        </p:grpSpPr>
        <p:sp>
          <p:nvSpPr>
            <p:cNvPr id="1156" name="Google Shape;1156;p5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50"/>
          <p:cNvGrpSpPr/>
          <p:nvPr/>
        </p:nvGrpSpPr>
        <p:grpSpPr>
          <a:xfrm>
            <a:off x="238273" y="4313105"/>
            <a:ext cx="615731" cy="572656"/>
            <a:chOff x="827350" y="3629733"/>
            <a:chExt cx="1431600" cy="1332067"/>
          </a:xfrm>
        </p:grpSpPr>
        <p:sp>
          <p:nvSpPr>
            <p:cNvPr id="1163" name="Google Shape;1163;p5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50"/>
          <p:cNvGrpSpPr/>
          <p:nvPr/>
        </p:nvGrpSpPr>
        <p:grpSpPr>
          <a:xfrm>
            <a:off x="583928" y="3717161"/>
            <a:ext cx="473287" cy="440115"/>
            <a:chOff x="827350" y="3629733"/>
            <a:chExt cx="1431600" cy="1332067"/>
          </a:xfrm>
        </p:grpSpPr>
        <p:sp>
          <p:nvSpPr>
            <p:cNvPr id="1167" name="Google Shape;1167;p5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0" name="Google Shape;1170;p50" title="Gráfico">
            <a:hlinkClick r:id="rId3"/>
          </p:cNvPr>
          <p:cNvPicPr preferRelativeResize="0"/>
          <p:nvPr/>
        </p:nvPicPr>
        <p:blipFill>
          <a:blip r:embed="rId4">
            <a:alphaModFix/>
          </a:blip>
          <a:stretch>
            <a:fillRect/>
          </a:stretch>
        </p:blipFill>
        <p:spPr>
          <a:xfrm>
            <a:off x="4421700" y="1294800"/>
            <a:ext cx="3164125" cy="3057025"/>
          </a:xfrm>
          <a:prstGeom prst="rect">
            <a:avLst/>
          </a:prstGeom>
          <a:noFill/>
          <a:ln>
            <a:noFill/>
          </a:ln>
        </p:spPr>
      </p:pic>
    </p:spTree>
    <p:extLst>
      <p:ext uri="{BB962C8B-B14F-4D97-AF65-F5344CB8AC3E}">
        <p14:creationId xmlns:p14="http://schemas.microsoft.com/office/powerpoint/2010/main" val="2530062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7"/>
          <p:cNvSpPr/>
          <p:nvPr/>
        </p:nvSpPr>
        <p:spPr>
          <a:xfrm>
            <a:off x="3040625" y="1417050"/>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3040625" y="225372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040625" y="310877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3040625" y="392722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718150" y="2227325"/>
            <a:ext cx="1539300" cy="15009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txBox="1"/>
          <p:nvPr/>
        </p:nvSpPr>
        <p:spPr>
          <a:xfrm>
            <a:off x="5870551" y="1374975"/>
            <a:ext cx="2493600" cy="716100"/>
          </a:xfrm>
          <a:prstGeom prst="rect">
            <a:avLst/>
          </a:prstGeom>
          <a:solidFill>
            <a:schemeClr val="dk2"/>
          </a:solidFill>
          <a:ln>
            <a:noFill/>
          </a:ln>
        </p:spPr>
        <p:txBody>
          <a:bodyPr spcFirstLastPara="1" wrap="square" lIns="91425" tIns="91425" rIns="91425" bIns="91425" anchor="ctr" anchorCtr="0">
            <a:noAutofit/>
          </a:bodyPr>
          <a:lstStyle/>
          <a:p>
            <a:pPr lvl="1"/>
            <a:r>
              <a:rPr lang="en-US" sz="1200" dirty="0" err="1">
                <a:solidFill>
                  <a:schemeClr val="bg1"/>
                </a:solidFill>
              </a:rPr>
              <a:t>chọn</a:t>
            </a:r>
            <a:r>
              <a:rPr lang="en-US" sz="1200" dirty="0">
                <a:solidFill>
                  <a:schemeClr val="bg1"/>
                </a:solidFill>
              </a:rPr>
              <a:t> k </a:t>
            </a:r>
            <a:r>
              <a:rPr lang="en-US" sz="1200" dirty="0" err="1">
                <a:solidFill>
                  <a:schemeClr val="bg1"/>
                </a:solidFill>
              </a:rPr>
              <a:t>đối</a:t>
            </a:r>
            <a:r>
              <a:rPr lang="en-US" sz="1200" dirty="0">
                <a:solidFill>
                  <a:schemeClr val="bg1"/>
                </a:solidFill>
              </a:rPr>
              <a:t> </a:t>
            </a:r>
            <a:r>
              <a:rPr lang="en-US" sz="1200" dirty="0" err="1">
                <a:solidFill>
                  <a:schemeClr val="bg1"/>
                </a:solidFill>
              </a:rPr>
              <a:t>tượng</a:t>
            </a:r>
            <a:r>
              <a:rPr lang="en-US" sz="1200" dirty="0">
                <a:solidFill>
                  <a:schemeClr val="bg1"/>
                </a:solidFill>
              </a:rPr>
              <a:t> </a:t>
            </a:r>
            <a:r>
              <a:rPr lang="en-US" sz="1200" dirty="0" err="1">
                <a:solidFill>
                  <a:schemeClr val="bg1"/>
                </a:solidFill>
              </a:rPr>
              <a:t>làm</a:t>
            </a:r>
            <a:r>
              <a:rPr lang="en-US" sz="1200" dirty="0">
                <a:solidFill>
                  <a:schemeClr val="bg1"/>
                </a:solidFill>
              </a:rPr>
              <a:t> </a:t>
            </a:r>
            <a:r>
              <a:rPr lang="en-US" sz="1200" dirty="0" err="1">
                <a:solidFill>
                  <a:schemeClr val="bg1"/>
                </a:solidFill>
              </a:rPr>
              <a:t>trọng</a:t>
            </a:r>
            <a:r>
              <a:rPr lang="en-US" sz="1200" dirty="0">
                <a:solidFill>
                  <a:schemeClr val="bg1"/>
                </a:solidFill>
              </a:rPr>
              <a:t> </a:t>
            </a:r>
            <a:r>
              <a:rPr lang="en-US" sz="1200" dirty="0" err="1">
                <a:solidFill>
                  <a:schemeClr val="bg1"/>
                </a:solidFill>
              </a:rPr>
              <a:t>tâm</a:t>
            </a:r>
            <a:r>
              <a:rPr lang="en-US" sz="1200" dirty="0">
                <a:solidFill>
                  <a:schemeClr val="bg1"/>
                </a:solidFill>
              </a:rPr>
              <a:t> ban </a:t>
            </a:r>
            <a:r>
              <a:rPr lang="en-US" sz="1200" dirty="0" err="1">
                <a:solidFill>
                  <a:schemeClr val="bg1"/>
                </a:solidFill>
              </a:rPr>
              <a:t>đầu</a:t>
            </a:r>
            <a:r>
              <a:rPr lang="en-US" sz="1200" dirty="0">
                <a:solidFill>
                  <a:schemeClr val="bg1"/>
                </a:solidFill>
              </a:rPr>
              <a:t> </a:t>
            </a:r>
            <a:r>
              <a:rPr lang="en-US" sz="1200" dirty="0" err="1">
                <a:solidFill>
                  <a:schemeClr val="bg1"/>
                </a:solidFill>
              </a:rPr>
              <a:t>của</a:t>
            </a:r>
            <a:r>
              <a:rPr lang="en-US" sz="1200" dirty="0">
                <a:solidFill>
                  <a:schemeClr val="bg1"/>
                </a:solidFill>
              </a:rPr>
              <a:t> k </a:t>
            </a:r>
            <a:r>
              <a:rPr lang="en-US" sz="1200" dirty="0" err="1">
                <a:solidFill>
                  <a:schemeClr val="bg1"/>
                </a:solidFill>
              </a:rPr>
              <a:t>cụm</a:t>
            </a:r>
            <a:r>
              <a:rPr lang="en-US" sz="1200" dirty="0">
                <a:solidFill>
                  <a:schemeClr val="bg1"/>
                </a:solidFill>
              </a:rPr>
              <a:t> (</a:t>
            </a:r>
            <a:r>
              <a:rPr lang="en-US" sz="1200" dirty="0" err="1">
                <a:solidFill>
                  <a:schemeClr val="bg1"/>
                </a:solidFill>
              </a:rPr>
              <a:t>chọn</a:t>
            </a:r>
            <a:r>
              <a:rPr lang="en-US" sz="1200" dirty="0">
                <a:solidFill>
                  <a:schemeClr val="bg1"/>
                </a:solidFill>
              </a:rPr>
              <a:t> </a:t>
            </a:r>
            <a:r>
              <a:rPr lang="en-US" sz="1200" dirty="0" err="1">
                <a:solidFill>
                  <a:schemeClr val="bg1"/>
                </a:solidFill>
              </a:rPr>
              <a:t>ngẫu</a:t>
            </a:r>
            <a:r>
              <a:rPr lang="en-US" sz="1200" dirty="0">
                <a:solidFill>
                  <a:schemeClr val="bg1"/>
                </a:solidFill>
              </a:rPr>
              <a:t> </a:t>
            </a:r>
            <a:r>
              <a:rPr lang="en-US" sz="1200" dirty="0" err="1">
                <a:solidFill>
                  <a:schemeClr val="bg1"/>
                </a:solidFill>
              </a:rPr>
              <a:t>nhiên</a:t>
            </a:r>
            <a:r>
              <a:rPr lang="en-US" sz="1200" dirty="0">
                <a:solidFill>
                  <a:schemeClr val="bg1"/>
                </a:solidFill>
              </a:rPr>
              <a:t>, </a:t>
            </a:r>
            <a:r>
              <a:rPr lang="en-US" sz="1200" dirty="0" err="1">
                <a:solidFill>
                  <a:schemeClr val="bg1"/>
                </a:solidFill>
              </a:rPr>
              <a:t>theo</a:t>
            </a:r>
            <a:r>
              <a:rPr lang="en-US" sz="1200" dirty="0">
                <a:solidFill>
                  <a:schemeClr val="bg1"/>
                </a:solidFill>
              </a:rPr>
              <a:t> </a:t>
            </a:r>
            <a:r>
              <a:rPr lang="en-US" sz="1200" dirty="0" err="1">
                <a:solidFill>
                  <a:schemeClr val="bg1"/>
                </a:solidFill>
              </a:rPr>
              <a:t>kinh</a:t>
            </a:r>
            <a:r>
              <a:rPr lang="en-US" sz="1200" dirty="0">
                <a:solidFill>
                  <a:schemeClr val="bg1"/>
                </a:solidFill>
              </a:rPr>
              <a:t> </a:t>
            </a:r>
            <a:r>
              <a:rPr lang="en-US" sz="1200" dirty="0" err="1">
                <a:solidFill>
                  <a:schemeClr val="bg1"/>
                </a:solidFill>
              </a:rPr>
              <a:t>nghiệm</a:t>
            </a:r>
            <a:r>
              <a:rPr lang="en-US" sz="1200" dirty="0">
                <a:solidFill>
                  <a:schemeClr val="bg1"/>
                </a:solidFill>
              </a:rPr>
              <a:t>).</a:t>
            </a:r>
          </a:p>
        </p:txBody>
      </p:sp>
      <p:sp>
        <p:nvSpPr>
          <p:cNvPr id="974" name="Google Shape;974;p47"/>
          <p:cNvSpPr txBox="1"/>
          <p:nvPr/>
        </p:nvSpPr>
        <p:spPr>
          <a:xfrm>
            <a:off x="5867400" y="2220225"/>
            <a:ext cx="2496300" cy="706800"/>
          </a:xfrm>
          <a:prstGeom prst="rect">
            <a:avLst/>
          </a:prstGeom>
          <a:solidFill>
            <a:schemeClr val="dk2"/>
          </a:solidFill>
          <a:ln>
            <a:noFill/>
          </a:ln>
        </p:spPr>
        <p:txBody>
          <a:bodyPr spcFirstLastPara="1" wrap="square" lIns="91425" tIns="91425" rIns="91425" bIns="91425" anchor="ctr" anchorCtr="0">
            <a:noAutofit/>
          </a:bodyPr>
          <a:lstStyle/>
          <a:p>
            <a:pPr lvl="1"/>
            <a:r>
              <a:rPr lang="en-US" sz="1200" dirty="0" err="1">
                <a:solidFill>
                  <a:schemeClr val="bg1"/>
                </a:solidFill>
              </a:rPr>
              <a:t>với</a:t>
            </a:r>
            <a:r>
              <a:rPr lang="en-US" sz="1200" dirty="0">
                <a:solidFill>
                  <a:schemeClr val="bg1"/>
                </a:solidFill>
              </a:rPr>
              <a:t> </a:t>
            </a:r>
            <a:r>
              <a:rPr lang="en-US" sz="1200" dirty="0" err="1">
                <a:solidFill>
                  <a:schemeClr val="bg1"/>
                </a:solidFill>
              </a:rPr>
              <a:t>mỗi</a:t>
            </a:r>
            <a:r>
              <a:rPr lang="en-US" sz="1200" dirty="0">
                <a:solidFill>
                  <a:schemeClr val="bg1"/>
                </a:solidFill>
              </a:rPr>
              <a:t> </a:t>
            </a:r>
            <a:r>
              <a:rPr lang="en-US" sz="1200" dirty="0" err="1">
                <a:solidFill>
                  <a:schemeClr val="bg1"/>
                </a:solidFill>
              </a:rPr>
              <a:t>điểm</a:t>
            </a:r>
            <a:r>
              <a:rPr lang="en-US" sz="1200" dirty="0">
                <a:solidFill>
                  <a:schemeClr val="bg1"/>
                </a:solidFill>
              </a:rPr>
              <a:t> </a:t>
            </a:r>
            <a:r>
              <a:rPr lang="en-US" sz="1200" dirty="0" err="1">
                <a:solidFill>
                  <a:schemeClr val="bg1"/>
                </a:solidFill>
              </a:rPr>
              <a:t>tính</a:t>
            </a:r>
            <a:r>
              <a:rPr lang="en-US" sz="1200" dirty="0">
                <a:solidFill>
                  <a:schemeClr val="bg1"/>
                </a:solidFill>
              </a:rPr>
              <a:t> </a:t>
            </a:r>
            <a:r>
              <a:rPr lang="en-US" sz="1200" dirty="0" err="1">
                <a:solidFill>
                  <a:schemeClr val="bg1"/>
                </a:solidFill>
              </a:rPr>
              <a:t>khoảng</a:t>
            </a:r>
            <a:r>
              <a:rPr lang="en-US" sz="1200" dirty="0">
                <a:solidFill>
                  <a:schemeClr val="bg1"/>
                </a:solidFill>
              </a:rPr>
              <a:t> </a:t>
            </a:r>
            <a:r>
              <a:rPr lang="en-US" sz="1200" dirty="0" err="1">
                <a:solidFill>
                  <a:schemeClr val="bg1"/>
                </a:solidFill>
              </a:rPr>
              <a:t>cánh</a:t>
            </a:r>
            <a:r>
              <a:rPr lang="en-US" sz="1200" dirty="0">
                <a:solidFill>
                  <a:schemeClr val="bg1"/>
                </a:solidFill>
              </a:rPr>
              <a:t> </a:t>
            </a:r>
            <a:r>
              <a:rPr lang="en-US" sz="1200" dirty="0" err="1">
                <a:solidFill>
                  <a:schemeClr val="bg1"/>
                </a:solidFill>
              </a:rPr>
              <a:t>đến</a:t>
            </a:r>
            <a:r>
              <a:rPr lang="en-US" sz="1200" dirty="0">
                <a:solidFill>
                  <a:schemeClr val="bg1"/>
                </a:solidFill>
              </a:rPr>
              <a:t> </a:t>
            </a:r>
            <a:r>
              <a:rPr lang="en-US" sz="1200" dirty="0" err="1">
                <a:solidFill>
                  <a:schemeClr val="bg1"/>
                </a:solidFill>
              </a:rPr>
              <a:t>tâm</a:t>
            </a:r>
            <a:r>
              <a:rPr lang="en-US" sz="1200" dirty="0">
                <a:solidFill>
                  <a:schemeClr val="bg1"/>
                </a:solidFill>
              </a:rPr>
              <a:t> </a:t>
            </a:r>
            <a:r>
              <a:rPr lang="en-US" sz="1200" dirty="0" err="1">
                <a:solidFill>
                  <a:schemeClr val="bg1"/>
                </a:solidFill>
              </a:rPr>
              <a:t>cụm</a:t>
            </a:r>
            <a:r>
              <a:rPr lang="en-US" sz="1200" dirty="0">
                <a:solidFill>
                  <a:schemeClr val="bg1"/>
                </a:solidFill>
              </a:rPr>
              <a:t> </a:t>
            </a:r>
            <a:r>
              <a:rPr lang="en-US" sz="1200" dirty="0" err="1">
                <a:solidFill>
                  <a:schemeClr val="bg1"/>
                </a:solidFill>
              </a:rPr>
              <a:t>sau</a:t>
            </a:r>
            <a:r>
              <a:rPr lang="en-US" sz="1200" dirty="0">
                <a:solidFill>
                  <a:schemeClr val="bg1"/>
                </a:solidFill>
              </a:rPr>
              <a:t> </a:t>
            </a:r>
            <a:r>
              <a:rPr lang="en-US" sz="1200" dirty="0" err="1">
                <a:solidFill>
                  <a:schemeClr val="bg1"/>
                </a:solidFill>
              </a:rPr>
              <a:t>đó</a:t>
            </a:r>
            <a:r>
              <a:rPr lang="en-US" sz="1200" dirty="0">
                <a:solidFill>
                  <a:schemeClr val="bg1"/>
                </a:solidFill>
              </a:rPr>
              <a:t> </a:t>
            </a:r>
            <a:r>
              <a:rPr lang="en-US" sz="1200" dirty="0" err="1">
                <a:solidFill>
                  <a:schemeClr val="bg1"/>
                </a:solidFill>
              </a:rPr>
              <a:t>tìm</a:t>
            </a:r>
            <a:r>
              <a:rPr lang="en-US" sz="1200" dirty="0">
                <a:solidFill>
                  <a:schemeClr val="bg1"/>
                </a:solidFill>
              </a:rPr>
              <a:t> </a:t>
            </a:r>
            <a:r>
              <a:rPr lang="en-US" sz="1200" dirty="0" err="1">
                <a:solidFill>
                  <a:schemeClr val="bg1"/>
                </a:solidFill>
              </a:rPr>
              <a:t>trọng</a:t>
            </a:r>
            <a:r>
              <a:rPr lang="en-US" sz="1200" dirty="0">
                <a:solidFill>
                  <a:schemeClr val="bg1"/>
                </a:solidFill>
              </a:rPr>
              <a:t> </a:t>
            </a:r>
            <a:r>
              <a:rPr lang="en-US" sz="1200" dirty="0" err="1">
                <a:solidFill>
                  <a:schemeClr val="bg1"/>
                </a:solidFill>
              </a:rPr>
              <a:t>tâm</a:t>
            </a:r>
            <a:r>
              <a:rPr lang="en-US" sz="1200" dirty="0">
                <a:solidFill>
                  <a:schemeClr val="bg1"/>
                </a:solidFill>
              </a:rPr>
              <a:t> </a:t>
            </a:r>
            <a:r>
              <a:rPr lang="en-US" sz="1200" dirty="0" err="1">
                <a:solidFill>
                  <a:schemeClr val="bg1"/>
                </a:solidFill>
              </a:rPr>
              <a:t>gần</a:t>
            </a:r>
            <a:r>
              <a:rPr lang="en-US" sz="1200" dirty="0">
                <a:solidFill>
                  <a:schemeClr val="bg1"/>
                </a:solidFill>
              </a:rPr>
              <a:t> </a:t>
            </a:r>
            <a:r>
              <a:rPr lang="en-US" sz="1200" dirty="0" err="1">
                <a:solidFill>
                  <a:schemeClr val="bg1"/>
                </a:solidFill>
              </a:rPr>
              <a:t>nhất</a:t>
            </a:r>
            <a:r>
              <a:rPr lang="en-US" sz="1200" dirty="0">
                <a:solidFill>
                  <a:schemeClr val="bg1"/>
                </a:solidFill>
              </a:rPr>
              <a:t> </a:t>
            </a:r>
            <a:r>
              <a:rPr lang="en-US" sz="1200" dirty="0" err="1">
                <a:solidFill>
                  <a:schemeClr val="bg1"/>
                </a:solidFill>
              </a:rPr>
              <a:t>với</a:t>
            </a:r>
            <a:r>
              <a:rPr lang="en-US" sz="1200" dirty="0">
                <a:solidFill>
                  <a:schemeClr val="bg1"/>
                </a:solidFill>
              </a:rPr>
              <a:t> </a:t>
            </a:r>
            <a:r>
              <a:rPr lang="en-US" sz="1200" dirty="0" err="1">
                <a:solidFill>
                  <a:schemeClr val="bg1"/>
                </a:solidFill>
              </a:rPr>
              <a:t>mỗi</a:t>
            </a:r>
            <a:r>
              <a:rPr lang="en-US" sz="1200" dirty="0">
                <a:solidFill>
                  <a:schemeClr val="bg1"/>
                </a:solidFill>
              </a:rPr>
              <a:t> </a:t>
            </a:r>
            <a:r>
              <a:rPr lang="en-US" sz="1200" dirty="0" err="1" smtClean="0">
                <a:solidFill>
                  <a:schemeClr val="bg1"/>
                </a:solidFill>
              </a:rPr>
              <a:t>điểm</a:t>
            </a:r>
            <a:r>
              <a:rPr lang="en-US" sz="1200" dirty="0" smtClean="0">
                <a:solidFill>
                  <a:schemeClr val="bg1"/>
                </a:solidFill>
              </a:rPr>
              <a:t>.</a:t>
            </a:r>
            <a:endParaRPr lang="en-US" sz="1200" dirty="0">
              <a:solidFill>
                <a:schemeClr val="bg1"/>
              </a:solidFill>
            </a:endParaRPr>
          </a:p>
        </p:txBody>
      </p:sp>
      <p:sp>
        <p:nvSpPr>
          <p:cNvPr id="975" name="Google Shape;975;p47"/>
          <p:cNvSpPr txBox="1"/>
          <p:nvPr/>
        </p:nvSpPr>
        <p:spPr>
          <a:xfrm>
            <a:off x="5867400" y="3056175"/>
            <a:ext cx="2496300" cy="699900"/>
          </a:xfrm>
          <a:prstGeom prst="rect">
            <a:avLst/>
          </a:prstGeom>
          <a:solidFill>
            <a:schemeClr val="dk2"/>
          </a:solidFill>
          <a:ln>
            <a:noFill/>
          </a:ln>
        </p:spPr>
        <p:txBody>
          <a:bodyPr spcFirstLastPara="1" wrap="square" lIns="91425" tIns="91425" rIns="91425" bIns="91425" anchor="ctr" anchorCtr="0">
            <a:noAutofit/>
          </a:bodyPr>
          <a:lstStyle/>
          <a:p>
            <a:pPr lvl="0"/>
            <a:r>
              <a:rPr lang="en-US" sz="1200" dirty="0" err="1">
                <a:solidFill>
                  <a:schemeClr val="bg1"/>
                </a:solidFill>
              </a:rPr>
              <a:t>với</a:t>
            </a:r>
            <a:r>
              <a:rPr lang="en-US" sz="1200" dirty="0">
                <a:solidFill>
                  <a:schemeClr val="bg1"/>
                </a:solidFill>
              </a:rPr>
              <a:t> </a:t>
            </a:r>
            <a:r>
              <a:rPr lang="en-US" sz="1200" dirty="0" err="1">
                <a:solidFill>
                  <a:schemeClr val="bg1"/>
                </a:solidFill>
              </a:rPr>
              <a:t>mỗi</a:t>
            </a:r>
            <a:r>
              <a:rPr lang="en-US" sz="1200" dirty="0">
                <a:solidFill>
                  <a:schemeClr val="bg1"/>
                </a:solidFill>
              </a:rPr>
              <a:t> </a:t>
            </a:r>
            <a:r>
              <a:rPr lang="en-US" sz="1200" dirty="0" err="1">
                <a:solidFill>
                  <a:schemeClr val="bg1"/>
                </a:solidFill>
              </a:rPr>
              <a:t>cụm</a:t>
            </a:r>
            <a:r>
              <a:rPr lang="en-US" sz="1200" dirty="0">
                <a:solidFill>
                  <a:schemeClr val="bg1"/>
                </a:solidFill>
              </a:rPr>
              <a:t> </a:t>
            </a:r>
            <a:r>
              <a:rPr lang="en-US" sz="1200" dirty="0" err="1">
                <a:solidFill>
                  <a:schemeClr val="bg1"/>
                </a:solidFill>
              </a:rPr>
              <a:t>cập</a:t>
            </a:r>
            <a:r>
              <a:rPr lang="en-US" sz="1200" dirty="0">
                <a:solidFill>
                  <a:schemeClr val="bg1"/>
                </a:solidFill>
              </a:rPr>
              <a:t> </a:t>
            </a:r>
            <a:r>
              <a:rPr lang="en-US" sz="1200" dirty="0" err="1">
                <a:solidFill>
                  <a:schemeClr val="bg1"/>
                </a:solidFill>
              </a:rPr>
              <a:t>nhật</a:t>
            </a:r>
            <a:r>
              <a:rPr lang="en-US" sz="1200" dirty="0">
                <a:solidFill>
                  <a:schemeClr val="bg1"/>
                </a:solidFill>
              </a:rPr>
              <a:t> </a:t>
            </a:r>
            <a:r>
              <a:rPr lang="en-US" sz="1200" dirty="0" err="1">
                <a:solidFill>
                  <a:schemeClr val="bg1"/>
                </a:solidFill>
              </a:rPr>
              <a:t>trọng</a:t>
            </a:r>
            <a:r>
              <a:rPr lang="en-US" sz="1200" dirty="0">
                <a:solidFill>
                  <a:schemeClr val="bg1"/>
                </a:solidFill>
              </a:rPr>
              <a:t> </a:t>
            </a:r>
            <a:r>
              <a:rPr lang="en-US" sz="1200" dirty="0" err="1">
                <a:solidFill>
                  <a:schemeClr val="bg1"/>
                </a:solidFill>
              </a:rPr>
              <a:t>tâm</a:t>
            </a:r>
            <a:r>
              <a:rPr lang="en-US" sz="1200" dirty="0">
                <a:solidFill>
                  <a:schemeClr val="bg1"/>
                </a:solidFill>
              </a:rPr>
              <a:t> </a:t>
            </a:r>
            <a:r>
              <a:rPr lang="en-US" sz="1200" dirty="0" err="1">
                <a:solidFill>
                  <a:schemeClr val="bg1"/>
                </a:solidFill>
              </a:rPr>
              <a:t>bằng</a:t>
            </a:r>
            <a:r>
              <a:rPr lang="en-US" sz="1200" dirty="0">
                <a:solidFill>
                  <a:schemeClr val="bg1"/>
                </a:solidFill>
              </a:rPr>
              <a:t> </a:t>
            </a:r>
            <a:r>
              <a:rPr lang="en-US" sz="1200" dirty="0" err="1">
                <a:solidFill>
                  <a:schemeClr val="bg1"/>
                </a:solidFill>
              </a:rPr>
              <a:t>cách</a:t>
            </a:r>
            <a:r>
              <a:rPr lang="en-US" sz="1200" dirty="0">
                <a:solidFill>
                  <a:schemeClr val="bg1"/>
                </a:solidFill>
              </a:rPr>
              <a:t> </a:t>
            </a:r>
            <a:r>
              <a:rPr lang="en-US" sz="1200" dirty="0" err="1">
                <a:solidFill>
                  <a:schemeClr val="bg1"/>
                </a:solidFill>
              </a:rPr>
              <a:t>xác</a:t>
            </a:r>
            <a:r>
              <a:rPr lang="en-US" sz="1200" dirty="0">
                <a:solidFill>
                  <a:schemeClr val="bg1"/>
                </a:solidFill>
              </a:rPr>
              <a:t> </a:t>
            </a:r>
            <a:r>
              <a:rPr lang="en-US" sz="1200" dirty="0" err="1">
                <a:solidFill>
                  <a:schemeClr val="bg1"/>
                </a:solidFill>
              </a:rPr>
              <a:t>định</a:t>
            </a:r>
            <a:r>
              <a:rPr lang="en-US" sz="1200" dirty="0">
                <a:solidFill>
                  <a:schemeClr val="bg1"/>
                </a:solidFill>
              </a:rPr>
              <a:t> </a:t>
            </a:r>
            <a:r>
              <a:rPr lang="en-US" sz="1200" dirty="0" err="1">
                <a:solidFill>
                  <a:schemeClr val="bg1"/>
                </a:solidFill>
              </a:rPr>
              <a:t>trung</a:t>
            </a:r>
            <a:r>
              <a:rPr lang="en-US" sz="1200" dirty="0">
                <a:solidFill>
                  <a:schemeClr val="bg1"/>
                </a:solidFill>
              </a:rPr>
              <a:t> </a:t>
            </a:r>
            <a:r>
              <a:rPr lang="en-US" sz="1200" dirty="0" err="1">
                <a:solidFill>
                  <a:schemeClr val="bg1"/>
                </a:solidFill>
              </a:rPr>
              <a:t>bình</a:t>
            </a:r>
            <a:r>
              <a:rPr lang="en-US" sz="1200" dirty="0">
                <a:solidFill>
                  <a:schemeClr val="bg1"/>
                </a:solidFill>
              </a:rPr>
              <a:t> </a:t>
            </a:r>
            <a:r>
              <a:rPr lang="en-US" sz="1200" dirty="0" err="1">
                <a:solidFill>
                  <a:schemeClr val="bg1"/>
                </a:solidFill>
              </a:rPr>
              <a:t>cộng</a:t>
            </a:r>
            <a:r>
              <a:rPr lang="en-US" sz="1200" dirty="0">
                <a:solidFill>
                  <a:schemeClr val="bg1"/>
                </a:solidFill>
              </a:rPr>
              <a:t> </a:t>
            </a:r>
            <a:r>
              <a:rPr lang="en-US" sz="1200" dirty="0" err="1">
                <a:solidFill>
                  <a:schemeClr val="bg1"/>
                </a:solidFill>
              </a:rPr>
              <a:t>các</a:t>
            </a:r>
            <a:r>
              <a:rPr lang="en-US" sz="1200" dirty="0">
                <a:solidFill>
                  <a:schemeClr val="bg1"/>
                </a:solidFill>
              </a:rPr>
              <a:t> vector </a:t>
            </a:r>
            <a:r>
              <a:rPr lang="en-US" sz="1200" dirty="0" err="1">
                <a:solidFill>
                  <a:schemeClr val="bg1"/>
                </a:solidFill>
              </a:rPr>
              <a:t>đối</a:t>
            </a:r>
            <a:r>
              <a:rPr lang="en-US" sz="1200" dirty="0">
                <a:solidFill>
                  <a:schemeClr val="bg1"/>
                </a:solidFill>
              </a:rPr>
              <a:t> </a:t>
            </a:r>
            <a:r>
              <a:rPr lang="en-US" sz="1200" dirty="0" err="1">
                <a:solidFill>
                  <a:schemeClr val="bg1"/>
                </a:solidFill>
              </a:rPr>
              <a:t>tượng</a:t>
            </a:r>
            <a:r>
              <a:rPr lang="en-US" sz="1200" dirty="0">
                <a:solidFill>
                  <a:schemeClr val="bg1"/>
                </a:solidFill>
              </a:rPr>
              <a:t> </a:t>
            </a:r>
            <a:r>
              <a:rPr lang="en-US" sz="1200" dirty="0" err="1">
                <a:solidFill>
                  <a:schemeClr val="bg1"/>
                </a:solidFill>
              </a:rPr>
              <a:t>dữ</a:t>
            </a:r>
            <a:r>
              <a:rPr lang="en-US" sz="1200" dirty="0">
                <a:solidFill>
                  <a:schemeClr val="bg1"/>
                </a:solidFill>
              </a:rPr>
              <a:t> </a:t>
            </a:r>
            <a:r>
              <a:rPr lang="en-US" sz="1200" dirty="0" err="1">
                <a:solidFill>
                  <a:schemeClr val="bg1"/>
                </a:solidFill>
              </a:rPr>
              <a:t>liệu</a:t>
            </a:r>
            <a:endParaRPr sz="1200" dirty="0">
              <a:solidFill>
                <a:schemeClr val="bg1"/>
              </a:solidFill>
              <a:latin typeface="Karla"/>
              <a:ea typeface="Karla"/>
              <a:cs typeface="Karla"/>
              <a:sym typeface="Karla"/>
            </a:endParaRPr>
          </a:p>
        </p:txBody>
      </p:sp>
      <p:sp>
        <p:nvSpPr>
          <p:cNvPr id="976" name="Google Shape;976;p47"/>
          <p:cNvSpPr txBox="1"/>
          <p:nvPr/>
        </p:nvSpPr>
        <p:spPr>
          <a:xfrm>
            <a:off x="5870551" y="3885225"/>
            <a:ext cx="2493600" cy="716100"/>
          </a:xfrm>
          <a:prstGeom prst="rect">
            <a:avLst/>
          </a:prstGeom>
          <a:solidFill>
            <a:schemeClr val="dk2"/>
          </a:solidFill>
          <a:ln>
            <a:noFill/>
          </a:ln>
        </p:spPr>
        <p:txBody>
          <a:bodyPr spcFirstLastPara="1" wrap="square" lIns="91425" tIns="91425" rIns="91425" bIns="91425" anchor="ctr" anchorCtr="0">
            <a:noAutofit/>
          </a:bodyPr>
          <a:lstStyle/>
          <a:p>
            <a:pPr lvl="1"/>
            <a:r>
              <a:rPr lang="en-US" sz="1200" dirty="0" err="1">
                <a:solidFill>
                  <a:schemeClr val="bg1"/>
                </a:solidFill>
              </a:rPr>
              <a:t>lặp</a:t>
            </a:r>
            <a:r>
              <a:rPr lang="en-US" sz="1200" dirty="0">
                <a:solidFill>
                  <a:schemeClr val="bg1"/>
                </a:solidFill>
              </a:rPr>
              <a:t> </a:t>
            </a:r>
            <a:r>
              <a:rPr lang="en-US" sz="1200" dirty="0" err="1">
                <a:solidFill>
                  <a:schemeClr val="bg1"/>
                </a:solidFill>
              </a:rPr>
              <a:t>lại</a:t>
            </a:r>
            <a:r>
              <a:rPr lang="en-US" sz="1200" dirty="0">
                <a:solidFill>
                  <a:schemeClr val="bg1"/>
                </a:solidFill>
              </a:rPr>
              <a:t> </a:t>
            </a:r>
            <a:r>
              <a:rPr lang="en-US" sz="1200" dirty="0" err="1">
                <a:solidFill>
                  <a:schemeClr val="bg1"/>
                </a:solidFill>
              </a:rPr>
              <a:t>các</a:t>
            </a:r>
            <a:r>
              <a:rPr lang="en-US" sz="1200" dirty="0">
                <a:solidFill>
                  <a:schemeClr val="bg1"/>
                </a:solidFill>
              </a:rPr>
              <a:t> </a:t>
            </a:r>
            <a:r>
              <a:rPr lang="en-US" sz="1200" dirty="0" err="1">
                <a:solidFill>
                  <a:schemeClr val="bg1"/>
                </a:solidFill>
              </a:rPr>
              <a:t>bước</a:t>
            </a:r>
            <a:r>
              <a:rPr lang="en-US" sz="1200" dirty="0">
                <a:solidFill>
                  <a:schemeClr val="bg1"/>
                </a:solidFill>
              </a:rPr>
              <a:t> 2 </a:t>
            </a:r>
            <a:r>
              <a:rPr lang="en-US" sz="1200" dirty="0" err="1">
                <a:solidFill>
                  <a:schemeClr val="bg1"/>
                </a:solidFill>
              </a:rPr>
              <a:t>và</a:t>
            </a:r>
            <a:r>
              <a:rPr lang="en-US" sz="1200" dirty="0">
                <a:solidFill>
                  <a:schemeClr val="bg1"/>
                </a:solidFill>
              </a:rPr>
              <a:t> 3 </a:t>
            </a:r>
            <a:r>
              <a:rPr lang="en-US" sz="1200" dirty="0" err="1">
                <a:solidFill>
                  <a:schemeClr val="bg1"/>
                </a:solidFill>
              </a:rPr>
              <a:t>cho</a:t>
            </a:r>
            <a:r>
              <a:rPr lang="en-US" sz="1200" dirty="0">
                <a:solidFill>
                  <a:schemeClr val="bg1"/>
                </a:solidFill>
              </a:rPr>
              <a:t> </a:t>
            </a:r>
            <a:r>
              <a:rPr lang="en-US" sz="1200" dirty="0" err="1">
                <a:solidFill>
                  <a:schemeClr val="bg1"/>
                </a:solidFill>
              </a:rPr>
              <a:t>đến</a:t>
            </a:r>
            <a:r>
              <a:rPr lang="en-US" sz="1200" dirty="0">
                <a:solidFill>
                  <a:schemeClr val="bg1"/>
                </a:solidFill>
              </a:rPr>
              <a:t> </a:t>
            </a:r>
            <a:r>
              <a:rPr lang="en-US" sz="1200" dirty="0" err="1">
                <a:solidFill>
                  <a:schemeClr val="bg1"/>
                </a:solidFill>
              </a:rPr>
              <a:t>khi</a:t>
            </a:r>
            <a:r>
              <a:rPr lang="en-US" sz="1200" dirty="0">
                <a:solidFill>
                  <a:schemeClr val="bg1"/>
                </a:solidFill>
              </a:rPr>
              <a:t> </a:t>
            </a:r>
            <a:r>
              <a:rPr lang="en-US" sz="1200" dirty="0" err="1">
                <a:solidFill>
                  <a:schemeClr val="bg1"/>
                </a:solidFill>
              </a:rPr>
              <a:t>tâm</a:t>
            </a:r>
            <a:r>
              <a:rPr lang="en-US" sz="1200" dirty="0">
                <a:solidFill>
                  <a:schemeClr val="bg1"/>
                </a:solidFill>
              </a:rPr>
              <a:t> </a:t>
            </a:r>
            <a:r>
              <a:rPr lang="en-US" sz="1200" dirty="0" err="1">
                <a:solidFill>
                  <a:schemeClr val="bg1"/>
                </a:solidFill>
              </a:rPr>
              <a:t>cụm</a:t>
            </a:r>
            <a:r>
              <a:rPr lang="en-US" sz="1200" dirty="0">
                <a:solidFill>
                  <a:schemeClr val="bg1"/>
                </a:solidFill>
              </a:rPr>
              <a:t> </a:t>
            </a:r>
            <a:r>
              <a:rPr lang="en-US" sz="1200" dirty="0" err="1">
                <a:solidFill>
                  <a:schemeClr val="bg1"/>
                </a:solidFill>
              </a:rPr>
              <a:t>không</a:t>
            </a:r>
            <a:r>
              <a:rPr lang="en-US" sz="1200" dirty="0">
                <a:solidFill>
                  <a:schemeClr val="bg1"/>
                </a:solidFill>
              </a:rPr>
              <a:t> </a:t>
            </a:r>
            <a:r>
              <a:rPr lang="en-US" sz="1200" dirty="0" err="1">
                <a:solidFill>
                  <a:schemeClr val="bg1"/>
                </a:solidFill>
              </a:rPr>
              <a:t>thay</a:t>
            </a:r>
            <a:r>
              <a:rPr lang="en-US" sz="1200" dirty="0">
                <a:solidFill>
                  <a:schemeClr val="bg1"/>
                </a:solidFill>
              </a:rPr>
              <a:t> </a:t>
            </a:r>
            <a:r>
              <a:rPr lang="en-US" sz="1200" dirty="0" err="1">
                <a:solidFill>
                  <a:schemeClr val="bg1"/>
                </a:solidFill>
              </a:rPr>
              <a:t>đổi</a:t>
            </a:r>
            <a:r>
              <a:rPr lang="en-US" sz="1200" dirty="0">
                <a:solidFill>
                  <a:schemeClr val="bg1"/>
                </a:solidFill>
              </a:rPr>
              <a:t>.</a:t>
            </a:r>
          </a:p>
        </p:txBody>
      </p:sp>
      <p:sp>
        <p:nvSpPr>
          <p:cNvPr id="977" name="Google Shape;977;p4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3.2 Các bước thực hiện</a:t>
            </a:r>
            <a:endParaRPr dirty="0"/>
          </a:p>
        </p:txBody>
      </p:sp>
      <p:sp>
        <p:nvSpPr>
          <p:cNvPr id="978" name="Google Shape;978;p47"/>
          <p:cNvSpPr txBox="1"/>
          <p:nvPr/>
        </p:nvSpPr>
        <p:spPr>
          <a:xfrm>
            <a:off x="787460" y="3056175"/>
            <a:ext cx="14007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accent1"/>
                </a:solidFill>
                <a:latin typeface="Audiowide"/>
                <a:ea typeface="Audiowide"/>
                <a:cs typeface="Audiowide"/>
                <a:sym typeface="Audiowide"/>
              </a:rPr>
              <a:t>K-mean</a:t>
            </a:r>
            <a:endParaRPr sz="2000" dirty="0">
              <a:solidFill>
                <a:schemeClr val="accent1"/>
              </a:solidFill>
              <a:latin typeface="Audiowide"/>
              <a:ea typeface="Audiowide"/>
              <a:cs typeface="Audiowide"/>
              <a:sym typeface="Audiowide"/>
            </a:endParaRPr>
          </a:p>
        </p:txBody>
      </p:sp>
      <p:cxnSp>
        <p:nvCxnSpPr>
          <p:cNvPr id="979" name="Google Shape;979;p47"/>
          <p:cNvCxnSpPr>
            <a:stCxn id="971" idx="0"/>
            <a:endCxn id="980" idx="1"/>
          </p:cNvCxnSpPr>
          <p:nvPr/>
        </p:nvCxnSpPr>
        <p:spPr>
          <a:xfrm rot="10800000" flipH="1">
            <a:off x="2257450" y="1733075"/>
            <a:ext cx="783300" cy="1244700"/>
          </a:xfrm>
          <a:prstGeom prst="bentConnector3">
            <a:avLst>
              <a:gd name="adj1" fmla="val 49993"/>
            </a:avLst>
          </a:prstGeom>
          <a:noFill/>
          <a:ln w="9525" cap="flat" cmpd="sng">
            <a:solidFill>
              <a:schemeClr val="lt1"/>
            </a:solidFill>
            <a:prstDash val="solid"/>
            <a:round/>
            <a:headEnd type="none" w="med" len="med"/>
            <a:tailEnd type="none" w="med" len="med"/>
          </a:ln>
        </p:spPr>
      </p:cxnSp>
      <p:cxnSp>
        <p:nvCxnSpPr>
          <p:cNvPr id="981" name="Google Shape;981;p47"/>
          <p:cNvCxnSpPr>
            <a:stCxn id="971" idx="0"/>
            <a:endCxn id="982" idx="1"/>
          </p:cNvCxnSpPr>
          <p:nvPr/>
        </p:nvCxnSpPr>
        <p:spPr>
          <a:xfrm>
            <a:off x="2257450" y="2977775"/>
            <a:ext cx="783300" cy="1265400"/>
          </a:xfrm>
          <a:prstGeom prst="bentConnector3">
            <a:avLst>
              <a:gd name="adj1" fmla="val 49993"/>
            </a:avLst>
          </a:prstGeom>
          <a:noFill/>
          <a:ln w="9525" cap="flat" cmpd="sng">
            <a:solidFill>
              <a:schemeClr val="lt1"/>
            </a:solidFill>
            <a:prstDash val="solid"/>
            <a:round/>
            <a:headEnd type="none" w="med" len="med"/>
            <a:tailEnd type="none" w="med" len="med"/>
          </a:ln>
        </p:spPr>
      </p:cxnSp>
      <p:cxnSp>
        <p:nvCxnSpPr>
          <p:cNvPr id="983" name="Google Shape;983;p47"/>
          <p:cNvCxnSpPr>
            <a:stCxn id="971" idx="0"/>
            <a:endCxn id="984" idx="1"/>
          </p:cNvCxnSpPr>
          <p:nvPr/>
        </p:nvCxnSpPr>
        <p:spPr>
          <a:xfrm rot="10800000" flipH="1">
            <a:off x="2257450" y="2569775"/>
            <a:ext cx="783300" cy="408000"/>
          </a:xfrm>
          <a:prstGeom prst="bentConnector3">
            <a:avLst>
              <a:gd name="adj1" fmla="val 49993"/>
            </a:avLst>
          </a:prstGeom>
          <a:noFill/>
          <a:ln w="9525" cap="flat" cmpd="sng">
            <a:solidFill>
              <a:schemeClr val="lt1"/>
            </a:solidFill>
            <a:prstDash val="solid"/>
            <a:round/>
            <a:headEnd type="none" w="med" len="med"/>
            <a:tailEnd type="none" w="med" len="med"/>
          </a:ln>
        </p:spPr>
      </p:cxnSp>
      <p:cxnSp>
        <p:nvCxnSpPr>
          <p:cNvPr id="985" name="Google Shape;985;p47"/>
          <p:cNvCxnSpPr>
            <a:stCxn id="971" idx="0"/>
            <a:endCxn id="986" idx="1"/>
          </p:cNvCxnSpPr>
          <p:nvPr/>
        </p:nvCxnSpPr>
        <p:spPr>
          <a:xfrm>
            <a:off x="2257450" y="2977775"/>
            <a:ext cx="783300" cy="428700"/>
          </a:xfrm>
          <a:prstGeom prst="bentConnector3">
            <a:avLst>
              <a:gd name="adj1" fmla="val 49993"/>
            </a:avLst>
          </a:prstGeom>
          <a:noFill/>
          <a:ln w="9525" cap="flat" cmpd="sng">
            <a:solidFill>
              <a:schemeClr val="lt1"/>
            </a:solidFill>
            <a:prstDash val="solid"/>
            <a:round/>
            <a:headEnd type="none" w="med" len="med"/>
            <a:tailEnd type="none" w="med" len="med"/>
          </a:ln>
        </p:spPr>
      </p:cxnSp>
      <p:sp>
        <p:nvSpPr>
          <p:cNvPr id="980" name="Google Shape;980;p47"/>
          <p:cNvSpPr txBox="1"/>
          <p:nvPr/>
        </p:nvSpPr>
        <p:spPr>
          <a:xfrm>
            <a:off x="3040636" y="1453579"/>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accent1"/>
                </a:solidFill>
                <a:latin typeface="Audiowide"/>
                <a:ea typeface="Audiowide"/>
                <a:cs typeface="Audiowide"/>
                <a:sym typeface="Audiowide"/>
              </a:rPr>
              <a:t>B1: Khởi tạo tâm cụm</a:t>
            </a:r>
            <a:endParaRPr sz="1600" dirty="0">
              <a:solidFill>
                <a:schemeClr val="accent1"/>
              </a:solidFill>
              <a:latin typeface="Audiowide"/>
              <a:ea typeface="Audiowide"/>
              <a:cs typeface="Audiowide"/>
              <a:sym typeface="Audiowide"/>
            </a:endParaRPr>
          </a:p>
        </p:txBody>
      </p:sp>
      <p:sp>
        <p:nvSpPr>
          <p:cNvPr id="984" name="Google Shape;984;p47"/>
          <p:cNvSpPr txBox="1"/>
          <p:nvPr/>
        </p:nvSpPr>
        <p:spPr>
          <a:xfrm>
            <a:off x="3040636" y="2290328"/>
            <a:ext cx="2674500" cy="558900"/>
          </a:xfrm>
          <a:prstGeom prst="rect">
            <a:avLst/>
          </a:prstGeom>
          <a:noFill/>
          <a:ln>
            <a:noFill/>
          </a:ln>
        </p:spPr>
        <p:txBody>
          <a:bodyPr spcFirstLastPara="1" wrap="square" lIns="91425" tIns="91425" rIns="91425" bIns="91425" anchor="ctr" anchorCtr="0">
            <a:noAutofit/>
          </a:bodyPr>
          <a:lstStyle/>
          <a:p>
            <a:pPr lvl="0" algn="ctr"/>
            <a:r>
              <a:rPr lang="en" sz="1600" dirty="0" smtClean="0">
                <a:solidFill>
                  <a:schemeClr val="accent1"/>
                </a:solidFill>
                <a:latin typeface="Audiowide" charset="0"/>
                <a:ea typeface="Audiowide"/>
                <a:cs typeface="Audiowide"/>
                <a:sym typeface="Audiowide"/>
              </a:rPr>
              <a:t>B2: </a:t>
            </a:r>
            <a:r>
              <a:rPr lang="en-US" sz="1600" dirty="0" err="1" smtClean="0">
                <a:solidFill>
                  <a:schemeClr val="accent1"/>
                </a:solidFill>
                <a:latin typeface="Audiowide" charset="0"/>
                <a:ea typeface="Audiowide"/>
              </a:rPr>
              <a:t>gán</a:t>
            </a:r>
            <a:r>
              <a:rPr lang="en-US" sz="1600" dirty="0" smtClean="0">
                <a:solidFill>
                  <a:schemeClr val="accent1"/>
                </a:solidFill>
                <a:latin typeface="Audiowide" charset="0"/>
                <a:ea typeface="Audiowide"/>
              </a:rPr>
              <a:t> </a:t>
            </a:r>
            <a:r>
              <a:rPr lang="en-US" sz="1600" dirty="0" err="1" smtClean="0">
                <a:solidFill>
                  <a:schemeClr val="accent1"/>
                </a:solidFill>
                <a:latin typeface="Audiowide" charset="0"/>
                <a:ea typeface="Audiowide"/>
              </a:rPr>
              <a:t>các</a:t>
            </a:r>
            <a:r>
              <a:rPr lang="en-US" sz="1600" dirty="0" smtClean="0">
                <a:solidFill>
                  <a:schemeClr val="accent1"/>
                </a:solidFill>
                <a:latin typeface="Audiowide" charset="0"/>
                <a:ea typeface="Audiowide"/>
              </a:rPr>
              <a:t> </a:t>
            </a:r>
            <a:r>
              <a:rPr lang="en-US" sz="1600" dirty="0" err="1" smtClean="0">
                <a:solidFill>
                  <a:schemeClr val="accent1"/>
                </a:solidFill>
                <a:latin typeface="Audiowide" charset="0"/>
                <a:ea typeface="Audiowide"/>
              </a:rPr>
              <a:t>điểm</a:t>
            </a:r>
            <a:r>
              <a:rPr lang="en-US" sz="1600" dirty="0" smtClean="0">
                <a:solidFill>
                  <a:schemeClr val="accent1"/>
                </a:solidFill>
                <a:latin typeface="Audiowide" charset="0"/>
                <a:ea typeface="Audiowide"/>
              </a:rPr>
              <a:t> </a:t>
            </a:r>
            <a:r>
              <a:rPr lang="en-US" sz="1600" dirty="0" err="1" smtClean="0">
                <a:solidFill>
                  <a:schemeClr val="accent1"/>
                </a:solidFill>
                <a:latin typeface="Audiowide" charset="0"/>
                <a:ea typeface="Audiowide"/>
              </a:rPr>
              <a:t>vào</a:t>
            </a:r>
            <a:r>
              <a:rPr lang="en-US" sz="1600" dirty="0" smtClean="0">
                <a:solidFill>
                  <a:schemeClr val="accent1"/>
                </a:solidFill>
                <a:latin typeface="Audiowide" charset="0"/>
                <a:ea typeface="Audiowide"/>
              </a:rPr>
              <a:t> </a:t>
            </a:r>
            <a:r>
              <a:rPr lang="en-US" sz="1600" dirty="0" err="1" smtClean="0">
                <a:solidFill>
                  <a:schemeClr val="accent1"/>
                </a:solidFill>
                <a:latin typeface="Audiowide" charset="0"/>
                <a:ea typeface="Audiowide"/>
              </a:rPr>
              <a:t>các</a:t>
            </a:r>
            <a:r>
              <a:rPr lang="en-US" sz="1600" dirty="0" smtClean="0">
                <a:solidFill>
                  <a:schemeClr val="accent1"/>
                </a:solidFill>
                <a:latin typeface="Audiowide" charset="0"/>
                <a:ea typeface="Audiowide"/>
              </a:rPr>
              <a:t> </a:t>
            </a:r>
            <a:r>
              <a:rPr lang="en-US" sz="1600" dirty="0" err="1" smtClean="0">
                <a:solidFill>
                  <a:schemeClr val="accent1"/>
                </a:solidFill>
                <a:latin typeface="Audiowide" charset="0"/>
                <a:ea typeface="Audiowide"/>
              </a:rPr>
              <a:t>cụm</a:t>
            </a:r>
            <a:r>
              <a:rPr lang="en-US" sz="1600" dirty="0" smtClean="0">
                <a:solidFill>
                  <a:schemeClr val="accent1"/>
                </a:solidFill>
                <a:latin typeface="Audiowide" charset="0"/>
                <a:ea typeface="Audiowide"/>
              </a:rPr>
              <a:t> </a:t>
            </a:r>
            <a:r>
              <a:rPr lang="en-US" sz="1600" dirty="0" err="1" smtClean="0">
                <a:solidFill>
                  <a:schemeClr val="accent1"/>
                </a:solidFill>
                <a:latin typeface="Audiowide" charset="0"/>
                <a:ea typeface="Audiowide"/>
              </a:rPr>
              <a:t>tương</a:t>
            </a:r>
            <a:r>
              <a:rPr lang="en-US" sz="1600" dirty="0" smtClean="0">
                <a:solidFill>
                  <a:schemeClr val="accent1"/>
                </a:solidFill>
                <a:latin typeface="Audiowide" charset="0"/>
                <a:ea typeface="Audiowide"/>
              </a:rPr>
              <a:t> </a:t>
            </a:r>
            <a:r>
              <a:rPr lang="en-US" sz="1600" dirty="0" err="1" smtClean="0">
                <a:solidFill>
                  <a:schemeClr val="accent1"/>
                </a:solidFill>
                <a:latin typeface="Audiowide" charset="0"/>
                <a:ea typeface="Audiowide"/>
              </a:rPr>
              <a:t>ứng</a:t>
            </a:r>
            <a:endParaRPr sz="1600" dirty="0">
              <a:solidFill>
                <a:schemeClr val="accent1"/>
              </a:solidFill>
              <a:latin typeface="Audiowide" charset="0"/>
              <a:ea typeface="Audiowide"/>
              <a:cs typeface="Audiowide"/>
              <a:sym typeface="Audiowide"/>
            </a:endParaRPr>
          </a:p>
        </p:txBody>
      </p:sp>
      <p:sp>
        <p:nvSpPr>
          <p:cNvPr id="986" name="Google Shape;986;p47"/>
          <p:cNvSpPr txBox="1"/>
          <p:nvPr/>
        </p:nvSpPr>
        <p:spPr>
          <a:xfrm>
            <a:off x="3040636" y="3127076"/>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accent1"/>
                </a:solidFill>
                <a:latin typeface="Audiowide"/>
                <a:ea typeface="Audiowide"/>
                <a:cs typeface="Audiowide"/>
                <a:sym typeface="Audiowide"/>
              </a:rPr>
              <a:t>B3: tính lại tâm mới</a:t>
            </a:r>
            <a:endParaRPr sz="1600" dirty="0">
              <a:solidFill>
                <a:schemeClr val="accent1"/>
              </a:solidFill>
              <a:latin typeface="Audiowide"/>
              <a:ea typeface="Audiowide"/>
              <a:cs typeface="Audiowide"/>
              <a:sym typeface="Audiowide"/>
            </a:endParaRPr>
          </a:p>
        </p:txBody>
      </p:sp>
      <p:sp>
        <p:nvSpPr>
          <p:cNvPr id="982" name="Google Shape;982;p47"/>
          <p:cNvSpPr txBox="1"/>
          <p:nvPr/>
        </p:nvSpPr>
        <p:spPr>
          <a:xfrm>
            <a:off x="3040636" y="3963825"/>
            <a:ext cx="2674500"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smtClean="0">
                <a:solidFill>
                  <a:schemeClr val="accent1"/>
                </a:solidFill>
                <a:latin typeface="Audiowide"/>
                <a:ea typeface="Audiowide"/>
                <a:cs typeface="Audiowide"/>
                <a:sym typeface="Audiowide"/>
              </a:rPr>
              <a:t>B4: </a:t>
            </a:r>
            <a:r>
              <a:rPr lang="en-US" sz="1500" dirty="0" err="1" smtClean="0">
                <a:solidFill>
                  <a:schemeClr val="accent1"/>
                </a:solidFill>
                <a:latin typeface="Audiowide"/>
                <a:ea typeface="Audiowide"/>
                <a:cs typeface="Audiowide"/>
                <a:sym typeface="Audiowide"/>
              </a:rPr>
              <a:t>Kiểm</a:t>
            </a:r>
            <a:r>
              <a:rPr lang="en-US" sz="1500" dirty="0" smtClean="0">
                <a:solidFill>
                  <a:schemeClr val="accent1"/>
                </a:solidFill>
                <a:latin typeface="Audiowide"/>
                <a:ea typeface="Audiowide"/>
                <a:cs typeface="Audiowide"/>
                <a:sym typeface="Audiowide"/>
              </a:rPr>
              <a:t> </a:t>
            </a:r>
            <a:r>
              <a:rPr lang="en-US" sz="1500" dirty="0" err="1" smtClean="0">
                <a:solidFill>
                  <a:schemeClr val="accent1"/>
                </a:solidFill>
                <a:latin typeface="Audiowide"/>
                <a:ea typeface="Audiowide"/>
                <a:cs typeface="Audiowide"/>
                <a:sym typeface="Audiowide"/>
              </a:rPr>
              <a:t>tra</a:t>
            </a:r>
            <a:r>
              <a:rPr lang="en-US" sz="1500" dirty="0" smtClean="0">
                <a:solidFill>
                  <a:schemeClr val="accent1"/>
                </a:solidFill>
                <a:latin typeface="Audiowide"/>
                <a:ea typeface="Audiowide"/>
                <a:cs typeface="Audiowide"/>
                <a:sym typeface="Audiowide"/>
              </a:rPr>
              <a:t> </a:t>
            </a:r>
            <a:r>
              <a:rPr lang="en-US" sz="1500" dirty="0" err="1" smtClean="0">
                <a:solidFill>
                  <a:schemeClr val="accent1"/>
                </a:solidFill>
                <a:latin typeface="Audiowide"/>
                <a:ea typeface="Audiowide"/>
                <a:cs typeface="Audiowide"/>
                <a:sym typeface="Audiowide"/>
              </a:rPr>
              <a:t>điều</a:t>
            </a:r>
            <a:r>
              <a:rPr lang="en-US" sz="1500" dirty="0" smtClean="0">
                <a:solidFill>
                  <a:schemeClr val="accent1"/>
                </a:solidFill>
                <a:latin typeface="Audiowide"/>
                <a:ea typeface="Audiowide"/>
                <a:cs typeface="Audiowide"/>
                <a:sym typeface="Audiowide"/>
              </a:rPr>
              <a:t> </a:t>
            </a:r>
            <a:r>
              <a:rPr lang="en-US" sz="1500" dirty="0" err="1" smtClean="0">
                <a:solidFill>
                  <a:schemeClr val="accent1"/>
                </a:solidFill>
                <a:latin typeface="Audiowide"/>
                <a:ea typeface="Audiowide"/>
                <a:cs typeface="Audiowide"/>
                <a:sym typeface="Audiowide"/>
              </a:rPr>
              <a:t>kiện</a:t>
            </a:r>
            <a:r>
              <a:rPr lang="en-US" sz="1500" dirty="0" smtClean="0">
                <a:solidFill>
                  <a:schemeClr val="accent1"/>
                </a:solidFill>
                <a:latin typeface="Audiowide"/>
                <a:ea typeface="Audiowide"/>
                <a:cs typeface="Audiowide"/>
                <a:sym typeface="Audiowide"/>
              </a:rPr>
              <a:t> </a:t>
            </a:r>
            <a:r>
              <a:rPr lang="en-US" sz="1500" dirty="0" err="1" smtClean="0">
                <a:solidFill>
                  <a:schemeClr val="accent1"/>
                </a:solidFill>
                <a:latin typeface="Audiowide"/>
                <a:ea typeface="Audiowide"/>
                <a:cs typeface="Audiowide"/>
                <a:sym typeface="Audiowide"/>
              </a:rPr>
              <a:t>dừng</a:t>
            </a:r>
            <a:endParaRPr sz="1500" dirty="0">
              <a:solidFill>
                <a:schemeClr val="accent1"/>
              </a:solidFill>
              <a:latin typeface="Audiowide"/>
              <a:ea typeface="Audiowide"/>
              <a:cs typeface="Audiowide"/>
              <a:sym typeface="Audiowide"/>
            </a:endParaRPr>
          </a:p>
        </p:txBody>
      </p:sp>
      <p:cxnSp>
        <p:nvCxnSpPr>
          <p:cNvPr id="987" name="Google Shape;987;p47"/>
          <p:cNvCxnSpPr>
            <a:stCxn id="980" idx="3"/>
            <a:endCxn id="973" idx="1"/>
          </p:cNvCxnSpPr>
          <p:nvPr/>
        </p:nvCxnSpPr>
        <p:spPr>
          <a:xfrm>
            <a:off x="5715136" y="1733029"/>
            <a:ext cx="155400" cy="0"/>
          </a:xfrm>
          <a:prstGeom prst="straightConnector1">
            <a:avLst/>
          </a:prstGeom>
          <a:noFill/>
          <a:ln w="9525" cap="flat" cmpd="sng">
            <a:solidFill>
              <a:schemeClr val="lt1"/>
            </a:solidFill>
            <a:prstDash val="solid"/>
            <a:round/>
            <a:headEnd type="none" w="med" len="med"/>
            <a:tailEnd type="none" w="med" len="med"/>
          </a:ln>
        </p:spPr>
      </p:cxnSp>
      <p:cxnSp>
        <p:nvCxnSpPr>
          <p:cNvPr id="988" name="Google Shape;988;p47"/>
          <p:cNvCxnSpPr>
            <a:stCxn id="984" idx="3"/>
            <a:endCxn id="974" idx="1"/>
          </p:cNvCxnSpPr>
          <p:nvPr/>
        </p:nvCxnSpPr>
        <p:spPr>
          <a:xfrm>
            <a:off x="5715136" y="2569778"/>
            <a:ext cx="152400" cy="3900"/>
          </a:xfrm>
          <a:prstGeom prst="straightConnector1">
            <a:avLst/>
          </a:prstGeom>
          <a:noFill/>
          <a:ln w="9525" cap="flat" cmpd="sng">
            <a:solidFill>
              <a:schemeClr val="lt1"/>
            </a:solidFill>
            <a:prstDash val="solid"/>
            <a:round/>
            <a:headEnd type="none" w="med" len="med"/>
            <a:tailEnd type="none" w="med" len="med"/>
          </a:ln>
        </p:spPr>
      </p:cxnSp>
      <p:cxnSp>
        <p:nvCxnSpPr>
          <p:cNvPr id="989" name="Google Shape;989;p47"/>
          <p:cNvCxnSpPr>
            <a:stCxn id="986" idx="3"/>
            <a:endCxn id="975" idx="1"/>
          </p:cNvCxnSpPr>
          <p:nvPr/>
        </p:nvCxnSpPr>
        <p:spPr>
          <a:xfrm rot="10800000" flipH="1">
            <a:off x="5715136" y="3406226"/>
            <a:ext cx="152400" cy="300"/>
          </a:xfrm>
          <a:prstGeom prst="straightConnector1">
            <a:avLst/>
          </a:prstGeom>
          <a:noFill/>
          <a:ln w="9525" cap="flat" cmpd="sng">
            <a:solidFill>
              <a:schemeClr val="lt1"/>
            </a:solidFill>
            <a:prstDash val="solid"/>
            <a:round/>
            <a:headEnd type="none" w="med" len="med"/>
            <a:tailEnd type="none" w="med" len="med"/>
          </a:ln>
        </p:spPr>
      </p:cxnSp>
      <p:cxnSp>
        <p:nvCxnSpPr>
          <p:cNvPr id="990" name="Google Shape;990;p47"/>
          <p:cNvCxnSpPr>
            <a:stCxn id="982" idx="3"/>
            <a:endCxn id="976" idx="1"/>
          </p:cNvCxnSpPr>
          <p:nvPr/>
        </p:nvCxnSpPr>
        <p:spPr>
          <a:xfrm>
            <a:off x="5715136" y="4243275"/>
            <a:ext cx="155400" cy="0"/>
          </a:xfrm>
          <a:prstGeom prst="straightConnector1">
            <a:avLst/>
          </a:prstGeom>
          <a:noFill/>
          <a:ln w="9525" cap="flat" cmpd="sng">
            <a:solidFill>
              <a:schemeClr val="lt1"/>
            </a:solidFill>
            <a:prstDash val="solid"/>
            <a:round/>
            <a:headEnd type="none" w="med" len="med"/>
            <a:tailEnd type="none" w="med" len="med"/>
          </a:ln>
        </p:spPr>
      </p:cxnSp>
      <p:grpSp>
        <p:nvGrpSpPr>
          <p:cNvPr id="991" name="Google Shape;991;p47"/>
          <p:cNvGrpSpPr/>
          <p:nvPr/>
        </p:nvGrpSpPr>
        <p:grpSpPr>
          <a:xfrm>
            <a:off x="1248059" y="2534672"/>
            <a:ext cx="479485" cy="478193"/>
            <a:chOff x="1310075" y="3253275"/>
            <a:chExt cx="296950" cy="296150"/>
          </a:xfrm>
        </p:grpSpPr>
        <p:sp>
          <p:nvSpPr>
            <p:cNvPr id="992" name="Google Shape;992;p47"/>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7088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dirty="0"/>
          </a:p>
        </p:txBody>
      </p:sp>
      <p:sp>
        <p:nvSpPr>
          <p:cNvPr id="399" name="Google Shape;399;p33"/>
          <p:cNvSpPr txBox="1">
            <a:spLocks noGrp="1"/>
          </p:cNvSpPr>
          <p:nvPr>
            <p:ph type="title" idx="2"/>
          </p:nvPr>
        </p:nvSpPr>
        <p:spPr>
          <a:xfrm>
            <a:off x="1774839" y="1872250"/>
            <a:ext cx="2041448" cy="1255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552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650631" y="510299"/>
            <a:ext cx="7766594" cy="1221785"/>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1425" y="827234"/>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t>4.1 Tên bài toán: Sử dụng thuật toán k-mean kết hợp hadoop để phân cụm chất lượng sữa </a:t>
            </a:r>
            <a:endParaRPr sz="2400" dirty="0"/>
          </a:p>
        </p:txBody>
      </p:sp>
      <p:sp>
        <p:nvSpPr>
          <p:cNvPr id="796" name="Google Shape;796;p42"/>
          <p:cNvSpPr txBox="1">
            <a:spLocks noGrp="1"/>
          </p:cNvSpPr>
          <p:nvPr>
            <p:ph type="body" idx="1"/>
          </p:nvPr>
        </p:nvSpPr>
        <p:spPr>
          <a:xfrm>
            <a:off x="681928" y="2097476"/>
            <a:ext cx="7704000" cy="2594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Font typeface="Nunito"/>
              <a:buChar char="●"/>
            </a:pPr>
            <a:r>
              <a:rPr lang="en-US" dirty="0" err="1" smtClean="0"/>
              <a:t>Mục</a:t>
            </a:r>
            <a:r>
              <a:rPr lang="en-US" dirty="0" smtClean="0"/>
              <a:t> </a:t>
            </a:r>
            <a:r>
              <a:rPr lang="en-US" dirty="0" err="1" smtClean="0"/>
              <a:t>đích</a:t>
            </a:r>
            <a:r>
              <a:rPr lang="en-US" dirty="0" smtClean="0"/>
              <a:t> </a:t>
            </a:r>
            <a:r>
              <a:rPr lang="en-US" dirty="0" err="1" smtClean="0"/>
              <a:t>bài</a:t>
            </a:r>
            <a:r>
              <a:rPr lang="en-US" dirty="0" smtClean="0"/>
              <a:t> </a:t>
            </a:r>
            <a:r>
              <a:rPr lang="en-US" dirty="0" err="1" smtClean="0"/>
              <a:t>toán</a:t>
            </a:r>
            <a:r>
              <a:rPr lang="en-US" dirty="0" smtClean="0"/>
              <a:t>:</a:t>
            </a:r>
            <a:endParaRPr dirty="0"/>
          </a:p>
          <a:p>
            <a:pPr lvl="1">
              <a:buFont typeface="Nunito Light"/>
              <a:buChar char="○"/>
            </a:pPr>
            <a:r>
              <a:rPr lang="en-US" dirty="0" err="1"/>
              <a:t>Phân</a:t>
            </a:r>
            <a:r>
              <a:rPr lang="en-US" dirty="0"/>
              <a:t> </a:t>
            </a:r>
            <a:r>
              <a:rPr lang="en-US" dirty="0" err="1"/>
              <a:t>cụm</a:t>
            </a:r>
            <a:r>
              <a:rPr lang="en-US" dirty="0"/>
              <a:t> </a:t>
            </a:r>
            <a:r>
              <a:rPr lang="en-US" dirty="0" err="1"/>
              <a:t>chất</a:t>
            </a:r>
            <a:r>
              <a:rPr lang="en-US" dirty="0"/>
              <a:t> </a:t>
            </a:r>
            <a:r>
              <a:rPr lang="en-US" dirty="0" err="1"/>
              <a:t>lượng</a:t>
            </a:r>
            <a:r>
              <a:rPr lang="en-US" dirty="0"/>
              <a:t> </a:t>
            </a:r>
            <a:r>
              <a:rPr lang="en-US" dirty="0" err="1"/>
              <a:t>sữa</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thuộc</a:t>
            </a:r>
            <a:r>
              <a:rPr lang="en-US" dirty="0"/>
              <a:t> </a:t>
            </a:r>
            <a:r>
              <a:rPr lang="en-US" dirty="0" err="1"/>
              <a:t>tính</a:t>
            </a:r>
            <a:r>
              <a:rPr lang="en-US" dirty="0"/>
              <a:t>: pH, </a:t>
            </a:r>
            <a:r>
              <a:rPr lang="en-US" dirty="0" err="1"/>
              <a:t>Nhiệt</a:t>
            </a:r>
            <a:r>
              <a:rPr lang="en-US" dirty="0"/>
              <a:t> </a:t>
            </a:r>
            <a:r>
              <a:rPr lang="en-US" dirty="0" err="1"/>
              <a:t>độ</a:t>
            </a:r>
            <a:r>
              <a:rPr lang="en-US" dirty="0"/>
              <a:t>, </a:t>
            </a:r>
            <a:r>
              <a:rPr lang="en-US" dirty="0" err="1"/>
              <a:t>Hương</a:t>
            </a:r>
            <a:r>
              <a:rPr lang="en-US" dirty="0"/>
              <a:t> </a:t>
            </a:r>
            <a:r>
              <a:rPr lang="en-US" dirty="0" err="1"/>
              <a:t>vị</a:t>
            </a:r>
            <a:r>
              <a:rPr lang="en-US" dirty="0"/>
              <a:t>, </a:t>
            </a:r>
            <a:r>
              <a:rPr lang="en-US" dirty="0" err="1"/>
              <a:t>mùi</a:t>
            </a:r>
            <a:r>
              <a:rPr lang="en-US" dirty="0"/>
              <a:t>, </a:t>
            </a:r>
            <a:r>
              <a:rPr lang="en-US" dirty="0" err="1"/>
              <a:t>chất</a:t>
            </a:r>
            <a:r>
              <a:rPr lang="en-US" dirty="0"/>
              <a:t> </a:t>
            </a:r>
            <a:r>
              <a:rPr lang="en-US" dirty="0" err="1"/>
              <a:t>béo</a:t>
            </a:r>
            <a:r>
              <a:rPr lang="en-US" dirty="0"/>
              <a:t>, </a:t>
            </a:r>
            <a:r>
              <a:rPr lang="en-US" dirty="0" err="1"/>
              <a:t>Độ</a:t>
            </a:r>
            <a:r>
              <a:rPr lang="en-US" dirty="0"/>
              <a:t> </a:t>
            </a:r>
            <a:r>
              <a:rPr lang="en-US" dirty="0" err="1"/>
              <a:t>trong</a:t>
            </a:r>
            <a:r>
              <a:rPr lang="en-US" dirty="0"/>
              <a:t>, </a:t>
            </a:r>
            <a:r>
              <a:rPr lang="en-US" dirty="0" err="1"/>
              <a:t>Màu</a:t>
            </a:r>
            <a:r>
              <a:rPr lang="en-US" dirty="0"/>
              <a:t> </a:t>
            </a:r>
            <a:r>
              <a:rPr lang="en-US" dirty="0" err="1" smtClean="0"/>
              <a:t>sữa</a:t>
            </a:r>
            <a:r>
              <a:rPr lang="en-US" dirty="0" smtClean="0"/>
              <a:t>.</a:t>
            </a:r>
            <a:endParaRPr dirty="0" smtClean="0"/>
          </a:p>
          <a:p>
            <a:pPr marL="457200" lvl="0" indent="-304800" algn="l" rtl="0">
              <a:spcBef>
                <a:spcPts val="1000"/>
              </a:spcBef>
              <a:spcAft>
                <a:spcPts val="0"/>
              </a:spcAft>
              <a:buClr>
                <a:schemeClr val="lt1"/>
              </a:buClr>
              <a:buSzPts val="1200"/>
              <a:buFont typeface="Nunito"/>
              <a:buChar char="●"/>
            </a:pPr>
            <a:r>
              <a:rPr lang="en-US" dirty="0" err="1" smtClean="0"/>
              <a:t>Intput</a:t>
            </a:r>
            <a:r>
              <a:rPr lang="en-US" dirty="0" smtClean="0"/>
              <a:t>:</a:t>
            </a:r>
            <a:endParaRPr dirty="0" smtClean="0"/>
          </a:p>
          <a:p>
            <a:pPr lvl="1">
              <a:buFont typeface="Nunito Light"/>
              <a:buChar char="○"/>
            </a:pP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các</a:t>
            </a:r>
            <a:r>
              <a:rPr lang="en-US" dirty="0" smtClean="0"/>
              <a:t> </a:t>
            </a:r>
            <a:r>
              <a:rPr lang="en-US" dirty="0" err="1" smtClean="0"/>
              <a:t>giá</a:t>
            </a:r>
            <a:r>
              <a:rPr lang="en-US" dirty="0" smtClean="0"/>
              <a:t> </a:t>
            </a:r>
            <a:r>
              <a:rPr lang="en-US" dirty="0" err="1"/>
              <a:t>trị</a:t>
            </a:r>
            <a:r>
              <a:rPr lang="en-US" dirty="0"/>
              <a:t> </a:t>
            </a:r>
            <a:r>
              <a:rPr lang="en-US" dirty="0" err="1" smtClean="0"/>
              <a:t>của</a:t>
            </a:r>
            <a:r>
              <a:rPr lang="en-US" dirty="0" smtClean="0"/>
              <a:t> </a:t>
            </a:r>
            <a:r>
              <a:rPr lang="en-US" dirty="0" err="1" smtClean="0"/>
              <a:t>các</a:t>
            </a:r>
            <a:r>
              <a:rPr lang="en-US" dirty="0" smtClean="0"/>
              <a:t> </a:t>
            </a:r>
            <a:r>
              <a:rPr lang="en-US" dirty="0" err="1"/>
              <a:t>thuộc</a:t>
            </a:r>
            <a:r>
              <a:rPr lang="en-US" dirty="0"/>
              <a:t> </a:t>
            </a:r>
            <a:r>
              <a:rPr lang="en-US" dirty="0" err="1"/>
              <a:t>tính</a:t>
            </a:r>
            <a:r>
              <a:rPr lang="en-US" dirty="0"/>
              <a:t> </a:t>
            </a:r>
            <a:r>
              <a:rPr lang="en-US" dirty="0" err="1" smtClean="0"/>
              <a:t>sữa</a:t>
            </a:r>
            <a:r>
              <a:rPr lang="en-US" dirty="0" smtClean="0"/>
              <a:t> </a:t>
            </a:r>
            <a:r>
              <a:rPr lang="en-US" dirty="0"/>
              <a:t>(pH, </a:t>
            </a:r>
            <a:r>
              <a:rPr lang="en-US" dirty="0" err="1"/>
              <a:t>Nhiệt</a:t>
            </a:r>
            <a:r>
              <a:rPr lang="en-US" dirty="0"/>
              <a:t> </a:t>
            </a:r>
            <a:r>
              <a:rPr lang="en-US" dirty="0" err="1"/>
              <a:t>độ</a:t>
            </a:r>
            <a:r>
              <a:rPr lang="en-US" dirty="0"/>
              <a:t>, </a:t>
            </a:r>
            <a:r>
              <a:rPr lang="en-US" dirty="0" err="1"/>
              <a:t>Hương</a:t>
            </a:r>
            <a:r>
              <a:rPr lang="en-US" dirty="0"/>
              <a:t> </a:t>
            </a:r>
            <a:r>
              <a:rPr lang="en-US" dirty="0" err="1"/>
              <a:t>vị</a:t>
            </a:r>
            <a:r>
              <a:rPr lang="en-US" dirty="0"/>
              <a:t>, </a:t>
            </a:r>
            <a:r>
              <a:rPr lang="en-US" dirty="0" err="1"/>
              <a:t>mùi</a:t>
            </a:r>
            <a:r>
              <a:rPr lang="en-US" dirty="0"/>
              <a:t>, </a:t>
            </a:r>
            <a:r>
              <a:rPr lang="en-US" dirty="0" err="1"/>
              <a:t>chất</a:t>
            </a:r>
            <a:r>
              <a:rPr lang="en-US" dirty="0"/>
              <a:t> </a:t>
            </a:r>
            <a:r>
              <a:rPr lang="en-US" dirty="0" err="1"/>
              <a:t>béo</a:t>
            </a:r>
            <a:r>
              <a:rPr lang="en-US" dirty="0"/>
              <a:t>, </a:t>
            </a:r>
            <a:r>
              <a:rPr lang="en-US" dirty="0" err="1"/>
              <a:t>Độ</a:t>
            </a:r>
            <a:r>
              <a:rPr lang="en-US" dirty="0"/>
              <a:t> </a:t>
            </a:r>
            <a:r>
              <a:rPr lang="en-US" dirty="0" err="1"/>
              <a:t>trong</a:t>
            </a:r>
            <a:r>
              <a:rPr lang="en-US" dirty="0"/>
              <a:t> </a:t>
            </a:r>
            <a:r>
              <a:rPr lang="en-US" dirty="0" err="1"/>
              <a:t>của</a:t>
            </a:r>
            <a:r>
              <a:rPr lang="en-US" dirty="0"/>
              <a:t> </a:t>
            </a:r>
            <a:r>
              <a:rPr lang="en-US" dirty="0" err="1"/>
              <a:t>sữa</a:t>
            </a:r>
            <a:r>
              <a:rPr lang="en-US" dirty="0"/>
              <a:t>, </a:t>
            </a:r>
            <a:r>
              <a:rPr lang="en-US" dirty="0" err="1"/>
              <a:t>Màu</a:t>
            </a:r>
            <a:r>
              <a:rPr lang="en-US" dirty="0"/>
              <a:t> </a:t>
            </a:r>
            <a:r>
              <a:rPr lang="en-US" dirty="0" err="1"/>
              <a:t>sữa</a:t>
            </a:r>
            <a:r>
              <a:rPr lang="en-US" dirty="0"/>
              <a:t>).</a:t>
            </a:r>
          </a:p>
          <a:p>
            <a:pPr marL="457200" lvl="0" indent="-304800" algn="l" rtl="0">
              <a:spcBef>
                <a:spcPts val="1000"/>
              </a:spcBef>
              <a:spcAft>
                <a:spcPts val="0"/>
              </a:spcAft>
              <a:buClr>
                <a:schemeClr val="lt1"/>
              </a:buClr>
              <a:buSzPts val="1200"/>
              <a:buFont typeface="Nunito"/>
              <a:buChar char="●"/>
            </a:pPr>
            <a:r>
              <a:rPr lang="en-US" dirty="0" smtClean="0"/>
              <a:t>Output:</a:t>
            </a:r>
            <a:endParaRPr dirty="0"/>
          </a:p>
          <a:p>
            <a:pPr marL="914400" lvl="1" indent="-317500" algn="l" rtl="0">
              <a:spcBef>
                <a:spcPts val="0"/>
              </a:spcBef>
              <a:spcAft>
                <a:spcPts val="0"/>
              </a:spcAft>
              <a:buSzPts val="1400"/>
              <a:buFont typeface="Nunito Light"/>
              <a:buChar char="○"/>
            </a:pPr>
            <a:r>
              <a:rPr lang="en" dirty="0" smtClean="0"/>
              <a:t>K tâm cụm.</a:t>
            </a:r>
            <a:endParaRPr dirty="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0535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726695" y="265859"/>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txBox="1">
            <a:spLocks noGrp="1"/>
          </p:cNvSpPr>
          <p:nvPr>
            <p:ph type="title"/>
          </p:nvPr>
        </p:nvSpPr>
        <p:spPr>
          <a:xfrm>
            <a:off x="713225" y="275519"/>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Nhóm 04</a:t>
            </a:r>
            <a:endParaRPr dirty="0"/>
          </a:p>
        </p:txBody>
      </p:sp>
      <p:sp>
        <p:nvSpPr>
          <p:cNvPr id="572" name="Google Shape;572;p37"/>
          <p:cNvSpPr txBox="1"/>
          <p:nvPr/>
        </p:nvSpPr>
        <p:spPr>
          <a:xfrm>
            <a:off x="713225" y="1394150"/>
            <a:ext cx="1601384" cy="763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100"/>
              <a:buFont typeface="Arial"/>
              <a:buNone/>
            </a:pPr>
            <a:r>
              <a:rPr lang="en" sz="2000" dirty="0" smtClean="0">
                <a:solidFill>
                  <a:schemeClr val="accent1"/>
                </a:solidFill>
                <a:latin typeface="Audiowide"/>
                <a:ea typeface="Audiowide"/>
                <a:cs typeface="Audiowide"/>
                <a:sym typeface="Audiowide"/>
              </a:rPr>
              <a:t>Giáo viên hướng dẫn</a:t>
            </a:r>
            <a:endParaRPr sz="2000" dirty="0">
              <a:solidFill>
                <a:schemeClr val="accent1"/>
              </a:solidFill>
              <a:latin typeface="Audiowide"/>
              <a:ea typeface="Audiowide"/>
              <a:cs typeface="Audiowide"/>
              <a:sym typeface="Audiowide"/>
            </a:endParaRPr>
          </a:p>
        </p:txBody>
      </p:sp>
      <p:sp>
        <p:nvSpPr>
          <p:cNvPr id="573" name="Google Shape;573;p37"/>
          <p:cNvSpPr txBox="1"/>
          <p:nvPr/>
        </p:nvSpPr>
        <p:spPr>
          <a:xfrm>
            <a:off x="332828" y="2166277"/>
            <a:ext cx="2000192" cy="854612"/>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solidFill>
                  <a:schemeClr val="lt1"/>
                </a:solidFill>
                <a:latin typeface="Karla"/>
                <a:ea typeface="Karla"/>
                <a:cs typeface="Karla"/>
                <a:sym typeface="Karla"/>
              </a:rPr>
              <a:t>TS. Tạ Quang Chiểu</a:t>
            </a:r>
            <a:endParaRPr dirty="0">
              <a:solidFill>
                <a:schemeClr val="lt1"/>
              </a:solidFill>
              <a:latin typeface="Karla"/>
              <a:ea typeface="Karla"/>
              <a:cs typeface="Karla"/>
              <a:sym typeface="Karla"/>
            </a:endParaRPr>
          </a:p>
        </p:txBody>
      </p:sp>
      <p:sp>
        <p:nvSpPr>
          <p:cNvPr id="574" name="Google Shape;574;p37"/>
          <p:cNvSpPr/>
          <p:nvPr/>
        </p:nvSpPr>
        <p:spPr>
          <a:xfrm rot="-5400000">
            <a:off x="901228" y="2858748"/>
            <a:ext cx="2944554" cy="45719"/>
          </a:xfrm>
          <a:custGeom>
            <a:avLst/>
            <a:gdLst/>
            <a:ahLst/>
            <a:cxnLst/>
            <a:rect l="l" t="t" r="r" b="b"/>
            <a:pathLst>
              <a:path w="5962" h="1" fill="none" extrusionOk="0">
                <a:moveTo>
                  <a:pt x="0" y="1"/>
                </a:moveTo>
                <a:lnTo>
                  <a:pt x="596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txBox="1"/>
          <p:nvPr/>
        </p:nvSpPr>
        <p:spPr>
          <a:xfrm>
            <a:off x="2861616" y="1910863"/>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100" dirty="0" smtClean="0">
                <a:solidFill>
                  <a:schemeClr val="accent1"/>
                </a:solidFill>
                <a:latin typeface="Audiowide"/>
                <a:ea typeface="Audiowide"/>
                <a:cs typeface="Audiowide"/>
                <a:sym typeface="Audiowide"/>
              </a:rPr>
              <a:t>Nguyễn Thị Mây</a:t>
            </a:r>
            <a:endParaRPr sz="1100" dirty="0">
              <a:solidFill>
                <a:schemeClr val="accent1"/>
              </a:solidFill>
              <a:latin typeface="Audiowide"/>
              <a:ea typeface="Audiowide"/>
              <a:cs typeface="Audiowide"/>
              <a:sym typeface="Audiowide"/>
            </a:endParaRPr>
          </a:p>
        </p:txBody>
      </p:sp>
      <p:sp>
        <p:nvSpPr>
          <p:cNvPr id="576" name="Google Shape;576;p37"/>
          <p:cNvSpPr txBox="1"/>
          <p:nvPr/>
        </p:nvSpPr>
        <p:spPr>
          <a:xfrm>
            <a:off x="2548695" y="2318559"/>
            <a:ext cx="2115584" cy="1227536"/>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200" dirty="0" smtClean="0">
                <a:solidFill>
                  <a:schemeClr val="lt1"/>
                </a:solidFill>
                <a:latin typeface="Karla"/>
                <a:ea typeface="Karla"/>
                <a:cs typeface="Karla"/>
                <a:sym typeface="Karla"/>
              </a:rPr>
              <a:t>- Tìm hiểu code thuật toán k-mean mapreduce hóa</a:t>
            </a:r>
          </a:p>
          <a:p>
            <a:pPr lvl="0" rtl="0">
              <a:spcBef>
                <a:spcPts val="0"/>
              </a:spcBef>
              <a:spcAft>
                <a:spcPts val="0"/>
              </a:spcAft>
            </a:pPr>
            <a:r>
              <a:rPr lang="en" sz="1200" dirty="0" smtClean="0">
                <a:solidFill>
                  <a:schemeClr val="lt1"/>
                </a:solidFill>
                <a:latin typeface="Karla"/>
                <a:ea typeface="Karla"/>
                <a:cs typeface="Karla"/>
                <a:sym typeface="Karla"/>
              </a:rPr>
              <a:t>- Thiết kế giao diện người dùng</a:t>
            </a:r>
          </a:p>
          <a:p>
            <a:pPr lvl="0" rtl="0">
              <a:spcBef>
                <a:spcPts val="0"/>
              </a:spcBef>
              <a:spcAft>
                <a:spcPts val="0"/>
              </a:spcAft>
            </a:pPr>
            <a:r>
              <a:rPr lang="en" sz="1200" dirty="0" smtClean="0">
                <a:solidFill>
                  <a:schemeClr val="lt1"/>
                </a:solidFill>
                <a:latin typeface="Karla"/>
                <a:ea typeface="Karla"/>
                <a:cs typeface="Karla"/>
                <a:sym typeface="Karla"/>
              </a:rPr>
              <a:t>- Code python đánh giá mô hình</a:t>
            </a:r>
            <a:endParaRPr sz="1200" dirty="0">
              <a:solidFill>
                <a:schemeClr val="lt1"/>
              </a:solidFill>
              <a:latin typeface="Karla"/>
              <a:ea typeface="Karla"/>
              <a:cs typeface="Karla"/>
              <a:sym typeface="Karla"/>
            </a:endParaRPr>
          </a:p>
        </p:txBody>
      </p:sp>
      <p:sp>
        <p:nvSpPr>
          <p:cNvPr id="577" name="Google Shape;577;p37"/>
          <p:cNvSpPr txBox="1"/>
          <p:nvPr/>
        </p:nvSpPr>
        <p:spPr>
          <a:xfrm>
            <a:off x="4901254"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100" dirty="0" smtClean="0">
                <a:solidFill>
                  <a:schemeClr val="accent1"/>
                </a:solidFill>
                <a:latin typeface="Audiowide"/>
                <a:ea typeface="Audiowide"/>
                <a:cs typeface="Audiowide"/>
                <a:sym typeface="Audiowide"/>
              </a:rPr>
              <a:t>Nguyễn Quang Minh</a:t>
            </a:r>
            <a:endParaRPr sz="1100" dirty="0">
              <a:solidFill>
                <a:schemeClr val="accent1"/>
              </a:solidFill>
              <a:latin typeface="Audiowide"/>
              <a:ea typeface="Audiowide"/>
              <a:cs typeface="Audiowide"/>
              <a:sym typeface="Audiowide"/>
            </a:endParaRPr>
          </a:p>
        </p:txBody>
      </p:sp>
      <p:sp>
        <p:nvSpPr>
          <p:cNvPr id="578" name="Google Shape;578;p37"/>
          <p:cNvSpPr txBox="1"/>
          <p:nvPr/>
        </p:nvSpPr>
        <p:spPr>
          <a:xfrm>
            <a:off x="4920938" y="2318559"/>
            <a:ext cx="1632435" cy="826692"/>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200" dirty="0" smtClean="0">
                <a:solidFill>
                  <a:schemeClr val="lt1"/>
                </a:solidFill>
                <a:latin typeface="Karla"/>
                <a:ea typeface="Karla"/>
                <a:cs typeface="Karla"/>
                <a:sym typeface="Karla"/>
              </a:rPr>
              <a:t>- Tìm hiểu nội dung</a:t>
            </a:r>
          </a:p>
          <a:p>
            <a:pPr lvl="0" rtl="0">
              <a:spcBef>
                <a:spcPts val="0"/>
              </a:spcBef>
              <a:spcAft>
                <a:spcPts val="0"/>
              </a:spcAft>
            </a:pPr>
            <a:r>
              <a:rPr lang="en" sz="1200" dirty="0" smtClean="0">
                <a:solidFill>
                  <a:schemeClr val="lt1"/>
                </a:solidFill>
                <a:latin typeface="Karla"/>
                <a:ea typeface="Karla"/>
                <a:cs typeface="Karla"/>
                <a:sym typeface="Karla"/>
              </a:rPr>
              <a:t>- làm PowerPoint</a:t>
            </a:r>
            <a:endParaRPr sz="1200" dirty="0">
              <a:solidFill>
                <a:schemeClr val="lt1"/>
              </a:solidFill>
              <a:latin typeface="Karla"/>
              <a:ea typeface="Karla"/>
              <a:cs typeface="Karla"/>
              <a:sym typeface="Karla"/>
            </a:endParaRPr>
          </a:p>
        </p:txBody>
      </p:sp>
      <p:sp>
        <p:nvSpPr>
          <p:cNvPr id="579" name="Google Shape;579;p37"/>
          <p:cNvSpPr txBox="1"/>
          <p:nvPr/>
        </p:nvSpPr>
        <p:spPr>
          <a:xfrm>
            <a:off x="6890795" y="1977975"/>
            <a:ext cx="15399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100" dirty="0" smtClean="0">
                <a:solidFill>
                  <a:schemeClr val="accent1"/>
                </a:solidFill>
                <a:latin typeface="Audiowide"/>
                <a:ea typeface="Audiowide"/>
                <a:cs typeface="Audiowide"/>
                <a:sym typeface="Audiowide"/>
              </a:rPr>
              <a:t>Nguyễn Thị Hồng Thương</a:t>
            </a:r>
            <a:endParaRPr sz="1100" dirty="0">
              <a:solidFill>
                <a:schemeClr val="accent1"/>
              </a:solidFill>
              <a:latin typeface="Audiowide"/>
              <a:ea typeface="Audiowide"/>
              <a:cs typeface="Audiowide"/>
              <a:sym typeface="Audiowide"/>
            </a:endParaRPr>
          </a:p>
        </p:txBody>
      </p:sp>
      <p:sp>
        <p:nvSpPr>
          <p:cNvPr id="580" name="Google Shape;580;p37"/>
          <p:cNvSpPr txBox="1"/>
          <p:nvPr/>
        </p:nvSpPr>
        <p:spPr>
          <a:xfrm>
            <a:off x="6918565" y="2318559"/>
            <a:ext cx="1707091" cy="563048"/>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200" dirty="0" smtClean="0">
                <a:solidFill>
                  <a:schemeClr val="lt1"/>
                </a:solidFill>
                <a:latin typeface="Karla"/>
                <a:ea typeface="Karla"/>
                <a:cs typeface="Karla"/>
                <a:sym typeface="Karla"/>
              </a:rPr>
              <a:t>- Tìm hiểu nội dung,</a:t>
            </a:r>
          </a:p>
          <a:p>
            <a:pPr lvl="0" rtl="0">
              <a:spcBef>
                <a:spcPts val="0"/>
              </a:spcBef>
              <a:spcAft>
                <a:spcPts val="0"/>
              </a:spcAft>
            </a:pPr>
            <a:r>
              <a:rPr lang="en" sz="1200" dirty="0" smtClean="0">
                <a:solidFill>
                  <a:schemeClr val="lt1"/>
                </a:solidFill>
                <a:latin typeface="Karla"/>
                <a:ea typeface="Karla"/>
                <a:cs typeface="Karla"/>
                <a:sym typeface="Karla"/>
              </a:rPr>
              <a:t>- Viết báo cáo.</a:t>
            </a:r>
            <a:endParaRPr sz="1200" dirty="0">
              <a:solidFill>
                <a:schemeClr val="lt1"/>
              </a:solidFill>
              <a:latin typeface="Karla"/>
              <a:ea typeface="Karla"/>
              <a:cs typeface="Karla"/>
              <a:sym typeface="Karla"/>
            </a:endParaRPr>
          </a:p>
        </p:txBody>
      </p:sp>
      <p:sp>
        <p:nvSpPr>
          <p:cNvPr id="581" name="Google Shape;581;p37"/>
          <p:cNvSpPr/>
          <p:nvPr/>
        </p:nvSpPr>
        <p:spPr>
          <a:xfrm>
            <a:off x="3387516" y="1276237"/>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dirty="0">
                <a:solidFill>
                  <a:schemeClr val="lt1"/>
                </a:solidFill>
                <a:latin typeface="Audiowide"/>
                <a:ea typeface="Audiowide"/>
                <a:cs typeface="Audiowide"/>
                <a:sym typeface="Audiowide"/>
              </a:rPr>
              <a:t>1</a:t>
            </a:r>
            <a:endParaRPr sz="1500" dirty="0">
              <a:solidFill>
                <a:schemeClr val="lt1"/>
              </a:solidFill>
              <a:latin typeface="Audiowide"/>
              <a:ea typeface="Audiowide"/>
              <a:cs typeface="Audiowide"/>
              <a:sym typeface="Audiowide"/>
            </a:endParaRPr>
          </a:p>
        </p:txBody>
      </p:sp>
      <p:sp>
        <p:nvSpPr>
          <p:cNvPr id="582" name="Google Shape;582;p37"/>
          <p:cNvSpPr/>
          <p:nvPr/>
        </p:nvSpPr>
        <p:spPr>
          <a:xfrm>
            <a:off x="5427154" y="1276237"/>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Audiowide"/>
                <a:ea typeface="Audiowide"/>
                <a:cs typeface="Audiowide"/>
                <a:sym typeface="Audiowide"/>
              </a:rPr>
              <a:t>2</a:t>
            </a:r>
            <a:endParaRPr sz="1500">
              <a:solidFill>
                <a:schemeClr val="lt1"/>
              </a:solidFill>
              <a:latin typeface="Audiowide"/>
              <a:ea typeface="Audiowide"/>
              <a:cs typeface="Audiowide"/>
              <a:sym typeface="Audiowide"/>
            </a:endParaRPr>
          </a:p>
        </p:txBody>
      </p:sp>
      <p:sp>
        <p:nvSpPr>
          <p:cNvPr id="583" name="Google Shape;583;p37"/>
          <p:cNvSpPr/>
          <p:nvPr/>
        </p:nvSpPr>
        <p:spPr>
          <a:xfrm>
            <a:off x="7416695" y="1276237"/>
            <a:ext cx="488100" cy="488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chemeClr val="lt1"/>
                </a:solidFill>
                <a:latin typeface="Audiowide"/>
                <a:ea typeface="Audiowide"/>
                <a:cs typeface="Audiowide"/>
                <a:sym typeface="Audiowide"/>
              </a:rPr>
              <a:t>3</a:t>
            </a:r>
            <a:endParaRPr sz="1500">
              <a:solidFill>
                <a:schemeClr val="lt1"/>
              </a:solidFill>
              <a:latin typeface="Audiowide"/>
              <a:ea typeface="Audiowide"/>
              <a:cs typeface="Audiowide"/>
              <a:sym typeface="Audiowide"/>
            </a:endParaRPr>
          </a:p>
        </p:txBody>
      </p:sp>
      <p:sp>
        <p:nvSpPr>
          <p:cNvPr id="584" name="Google Shape;584;p37"/>
          <p:cNvSpPr/>
          <p:nvPr/>
        </p:nvSpPr>
        <p:spPr>
          <a:xfrm rot="10800000" flipH="1">
            <a:off x="2701255" y="4789111"/>
            <a:ext cx="5381437" cy="45720"/>
          </a:xfrm>
          <a:custGeom>
            <a:avLst/>
            <a:gdLst/>
            <a:ahLst/>
            <a:cxnLst/>
            <a:rect l="l" t="t" r="r" b="b"/>
            <a:pathLst>
              <a:path w="5962" h="1" fill="none" extrusionOk="0">
                <a:moveTo>
                  <a:pt x="0" y="1"/>
                </a:moveTo>
                <a:lnTo>
                  <a:pt x="5962"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37"/>
          <p:cNvGrpSpPr/>
          <p:nvPr/>
        </p:nvGrpSpPr>
        <p:grpSpPr>
          <a:xfrm rot="10800000">
            <a:off x="8625657" y="428621"/>
            <a:ext cx="288601" cy="1096693"/>
            <a:chOff x="1006700" y="2603975"/>
            <a:chExt cx="55450" cy="210700"/>
          </a:xfrm>
        </p:grpSpPr>
        <p:sp>
          <p:nvSpPr>
            <p:cNvPr id="587" name="Google Shape;587;p3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7"/>
          <p:cNvGrpSpPr/>
          <p:nvPr/>
        </p:nvGrpSpPr>
        <p:grpSpPr>
          <a:xfrm>
            <a:off x="770382" y="4217784"/>
            <a:ext cx="820307" cy="763275"/>
            <a:chOff x="827350" y="3629733"/>
            <a:chExt cx="1431600" cy="1332067"/>
          </a:xfrm>
        </p:grpSpPr>
        <p:sp>
          <p:nvSpPr>
            <p:cNvPr id="594" name="Google Shape;594;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128919" y="3624036"/>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7"/>
          <p:cNvSpPr/>
          <p:nvPr/>
        </p:nvSpPr>
        <p:spPr>
          <a:xfrm>
            <a:off x="5393056" y="3408334"/>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3267551" y="3800382"/>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7428010" y="3145251"/>
            <a:ext cx="688200" cy="695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37"/>
          <p:cNvCxnSpPr>
            <a:stCxn id="624" idx="3"/>
            <a:endCxn id="576" idx="2"/>
          </p:cNvCxnSpPr>
          <p:nvPr/>
        </p:nvCxnSpPr>
        <p:spPr>
          <a:xfrm flipH="1" flipV="1">
            <a:off x="3606487" y="3546095"/>
            <a:ext cx="5164" cy="254287"/>
          </a:xfrm>
          <a:prstGeom prst="straightConnector1">
            <a:avLst/>
          </a:prstGeom>
          <a:noFill/>
          <a:ln w="9525" cap="flat" cmpd="sng">
            <a:solidFill>
              <a:schemeClr val="lt1"/>
            </a:solidFill>
            <a:prstDash val="solid"/>
            <a:round/>
            <a:headEnd type="none" w="med" len="med"/>
            <a:tailEnd type="none" w="med" len="med"/>
          </a:ln>
        </p:spPr>
      </p:cxnSp>
      <p:cxnSp>
        <p:nvCxnSpPr>
          <p:cNvPr id="627" name="Google Shape;627;p37"/>
          <p:cNvCxnSpPr>
            <a:stCxn id="623" idx="3"/>
            <a:endCxn id="578" idx="2"/>
          </p:cNvCxnSpPr>
          <p:nvPr/>
        </p:nvCxnSpPr>
        <p:spPr>
          <a:xfrm flipV="1">
            <a:off x="5737156" y="3145251"/>
            <a:ext cx="0" cy="263083"/>
          </a:xfrm>
          <a:prstGeom prst="straightConnector1">
            <a:avLst/>
          </a:prstGeom>
          <a:noFill/>
          <a:ln w="9525" cap="flat" cmpd="sng">
            <a:solidFill>
              <a:schemeClr val="lt1"/>
            </a:solidFill>
            <a:prstDash val="solid"/>
            <a:round/>
            <a:headEnd type="none" w="med" len="med"/>
            <a:tailEnd type="none" w="med" len="med"/>
          </a:ln>
        </p:spPr>
      </p:cxnSp>
      <p:cxnSp>
        <p:nvCxnSpPr>
          <p:cNvPr id="628" name="Google Shape;628;p37"/>
          <p:cNvCxnSpPr>
            <a:stCxn id="625" idx="3"/>
            <a:endCxn id="580" idx="2"/>
          </p:cNvCxnSpPr>
          <p:nvPr/>
        </p:nvCxnSpPr>
        <p:spPr>
          <a:xfrm flipV="1">
            <a:off x="7772110" y="2881607"/>
            <a:ext cx="1" cy="263644"/>
          </a:xfrm>
          <a:prstGeom prst="straightConnector1">
            <a:avLst/>
          </a:prstGeom>
          <a:noFill/>
          <a:ln w="9525" cap="flat" cmpd="sng">
            <a:solidFill>
              <a:schemeClr val="lt1"/>
            </a:solidFill>
            <a:prstDash val="solid"/>
            <a:round/>
            <a:headEnd type="none" w="med" len="med"/>
            <a:tailEnd type="none" w="med" len="med"/>
          </a:ln>
        </p:spPr>
      </p:cxnSp>
      <p:grpSp>
        <p:nvGrpSpPr>
          <p:cNvPr id="81" name="Google Shape;8299;p76"/>
          <p:cNvGrpSpPr/>
          <p:nvPr/>
        </p:nvGrpSpPr>
        <p:grpSpPr>
          <a:xfrm>
            <a:off x="7550923" y="3320375"/>
            <a:ext cx="442373" cy="420775"/>
            <a:chOff x="-6690625" y="3631325"/>
            <a:chExt cx="307225" cy="292225"/>
          </a:xfrm>
        </p:grpSpPr>
        <p:sp>
          <p:nvSpPr>
            <p:cNvPr id="82" name="Google Shape;8300;p76"/>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01;p76"/>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02;p76"/>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303;p76"/>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304;p76"/>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369;p76"/>
          <p:cNvGrpSpPr/>
          <p:nvPr/>
        </p:nvGrpSpPr>
        <p:grpSpPr>
          <a:xfrm>
            <a:off x="3392122" y="3938120"/>
            <a:ext cx="428730" cy="419623"/>
            <a:chOff x="-4480550" y="3970800"/>
            <a:chExt cx="297750" cy="291425"/>
          </a:xfrm>
        </p:grpSpPr>
        <p:sp>
          <p:nvSpPr>
            <p:cNvPr id="88" name="Google Shape;8370;p76"/>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371;p76"/>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8439;p76"/>
          <p:cNvGrpSpPr/>
          <p:nvPr/>
        </p:nvGrpSpPr>
        <p:grpSpPr>
          <a:xfrm>
            <a:off x="5525058" y="3583169"/>
            <a:ext cx="424195" cy="419659"/>
            <a:chOff x="-5611575" y="3272950"/>
            <a:chExt cx="294600" cy="291450"/>
          </a:xfrm>
        </p:grpSpPr>
        <p:sp>
          <p:nvSpPr>
            <p:cNvPr id="91" name="Google Shape;8440;p76"/>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41;p76"/>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42;p76"/>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443;p76"/>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444;p76"/>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1682462"/>
            <a:ext cx="3410795" cy="20224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K-Mean MapReduce hóa</a:t>
            </a:r>
            <a:endParaRPr dirty="0"/>
          </a:p>
        </p:txBody>
      </p:sp>
      <p:sp>
        <p:nvSpPr>
          <p:cNvPr id="399" name="Google Shape;399;p33"/>
          <p:cNvSpPr txBox="1">
            <a:spLocks noGrp="1"/>
          </p:cNvSpPr>
          <p:nvPr>
            <p:ph type="title" idx="2"/>
          </p:nvPr>
        </p:nvSpPr>
        <p:spPr>
          <a:xfrm>
            <a:off x="1774839" y="1872250"/>
            <a:ext cx="2041448" cy="1255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198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6"/>
          <p:cNvSpPr/>
          <p:nvPr/>
        </p:nvSpPr>
        <p:spPr>
          <a:xfrm>
            <a:off x="970400" y="1101263"/>
            <a:ext cx="3133800" cy="188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6"/>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err="1" smtClean="0">
                <a:solidFill>
                  <a:schemeClr val="lt1"/>
                </a:solidFill>
              </a:rPr>
              <a:t>Lưu</a:t>
            </a:r>
            <a:r>
              <a:rPr lang="en-US" dirty="0" smtClean="0">
                <a:solidFill>
                  <a:schemeClr val="lt1"/>
                </a:solidFill>
              </a:rPr>
              <a:t> </a:t>
            </a:r>
            <a:r>
              <a:rPr lang="en-US" dirty="0" err="1" smtClean="0">
                <a:solidFill>
                  <a:schemeClr val="lt1"/>
                </a:solidFill>
              </a:rPr>
              <a:t>đồ</a:t>
            </a:r>
            <a:r>
              <a:rPr lang="en-US" dirty="0" smtClean="0">
                <a:solidFill>
                  <a:schemeClr val="lt1"/>
                </a:solidFill>
              </a:rPr>
              <a:t> </a:t>
            </a:r>
            <a:r>
              <a:rPr lang="en-US" dirty="0" err="1" smtClean="0">
                <a:solidFill>
                  <a:schemeClr val="lt1"/>
                </a:solidFill>
              </a:rPr>
              <a:t>thuật</a:t>
            </a:r>
            <a:r>
              <a:rPr lang="en-US" dirty="0" smtClean="0">
                <a:solidFill>
                  <a:schemeClr val="lt1"/>
                </a:solidFill>
              </a:rPr>
              <a:t> </a:t>
            </a:r>
            <a:r>
              <a:rPr lang="en-US" dirty="0" err="1" smtClean="0">
                <a:solidFill>
                  <a:schemeClr val="lt1"/>
                </a:solidFill>
              </a:rPr>
              <a:t>toán</a:t>
            </a:r>
            <a:endParaRPr dirty="0"/>
          </a:p>
        </p:txBody>
      </p:sp>
      <p:pic>
        <p:nvPicPr>
          <p:cNvPr id="942" name="Google Shape;942;p46"/>
          <p:cNvPicPr preferRelativeResize="0"/>
          <p:nvPr/>
        </p:nvPicPr>
        <p:blipFill rotWithShape="1">
          <a:blip r:embed="rId3">
            <a:alphaModFix amt="75000"/>
          </a:blip>
          <a:srcRect l="19106" t="4942"/>
          <a:stretch/>
        </p:blipFill>
        <p:spPr>
          <a:xfrm rot="5400000">
            <a:off x="5263637" y="464445"/>
            <a:ext cx="4580326" cy="3332599"/>
          </a:xfrm>
          <a:prstGeom prst="rect">
            <a:avLst/>
          </a:prstGeom>
          <a:noFill/>
          <a:ln>
            <a:noFill/>
          </a:ln>
        </p:spPr>
      </p:pic>
      <p:grpSp>
        <p:nvGrpSpPr>
          <p:cNvPr id="943" name="Google Shape;943;p46"/>
          <p:cNvGrpSpPr/>
          <p:nvPr/>
        </p:nvGrpSpPr>
        <p:grpSpPr>
          <a:xfrm rot="5400000">
            <a:off x="2135832" y="-194504"/>
            <a:ext cx="288601" cy="1096693"/>
            <a:chOff x="1006700" y="2603975"/>
            <a:chExt cx="55450" cy="210700"/>
          </a:xfrm>
        </p:grpSpPr>
        <p:sp>
          <p:nvSpPr>
            <p:cNvPr id="944" name="Google Shape;944;p4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46"/>
          <p:cNvSpPr txBox="1">
            <a:spLocks noGrp="1"/>
          </p:cNvSpPr>
          <p:nvPr>
            <p:ph type="subTitle" idx="1"/>
          </p:nvPr>
        </p:nvSpPr>
        <p:spPr>
          <a:xfrm>
            <a:off x="970400" y="3167249"/>
            <a:ext cx="3133800" cy="1669621"/>
          </a:xfrm>
          <a:prstGeom prst="rect">
            <a:avLst/>
          </a:prstGeom>
        </p:spPr>
        <p:txBody>
          <a:bodyPr spcFirstLastPara="1" wrap="square" lIns="91425" tIns="91425" rIns="91425" bIns="91425" anchor="t" anchorCtr="0">
            <a:noAutofit/>
          </a:bodyPr>
          <a:lstStyle/>
          <a:p>
            <a:pPr lvl="0" algn="l"/>
            <a:r>
              <a:rPr lang="en-US" sz="1200" dirty="0" smtClean="0"/>
              <a:t>- </a:t>
            </a:r>
            <a:r>
              <a:rPr lang="en-US" sz="1200" dirty="0" err="1" smtClean="0"/>
              <a:t>Sau</a:t>
            </a:r>
            <a:r>
              <a:rPr lang="en-US" sz="1200" dirty="0" smtClean="0"/>
              <a:t> </a:t>
            </a:r>
            <a:r>
              <a:rPr lang="en-US" sz="1200" dirty="0" err="1"/>
              <a:t>khi</a:t>
            </a:r>
            <a:r>
              <a:rPr lang="en-US" sz="1200" dirty="0"/>
              <a:t> </a:t>
            </a:r>
            <a:r>
              <a:rPr lang="en-US" sz="1200" dirty="0" err="1"/>
              <a:t>tìm</a:t>
            </a:r>
            <a:r>
              <a:rPr lang="en-US" sz="1200" dirty="0"/>
              <a:t> </a:t>
            </a:r>
            <a:r>
              <a:rPr lang="en-US" sz="1200" dirty="0" err="1"/>
              <a:t>hiểu</a:t>
            </a:r>
            <a:r>
              <a:rPr lang="en-US" sz="1200" dirty="0"/>
              <a:t> </a:t>
            </a:r>
            <a:r>
              <a:rPr lang="en-US" sz="1200" dirty="0" err="1"/>
              <a:t>thuật</a:t>
            </a:r>
            <a:r>
              <a:rPr lang="en-US" sz="1200" dirty="0"/>
              <a:t> </a:t>
            </a:r>
            <a:r>
              <a:rPr lang="en-US" sz="1200" dirty="0" err="1"/>
              <a:t>toán</a:t>
            </a:r>
            <a:r>
              <a:rPr lang="en-US" sz="1200" dirty="0"/>
              <a:t> </a:t>
            </a:r>
            <a:r>
              <a:rPr lang="en-US" sz="1200" dirty="0" smtClean="0"/>
              <a:t>K-means ta </a:t>
            </a:r>
            <a:r>
              <a:rPr lang="en-US" sz="1200" dirty="0" err="1"/>
              <a:t>nhận</a:t>
            </a:r>
            <a:r>
              <a:rPr lang="en-US" sz="1200" dirty="0"/>
              <a:t> </a:t>
            </a:r>
            <a:r>
              <a:rPr lang="en-US" sz="1200" dirty="0" err="1"/>
              <a:t>thấy</a:t>
            </a:r>
            <a:r>
              <a:rPr lang="en-US" sz="1200" dirty="0"/>
              <a:t> </a:t>
            </a:r>
            <a:r>
              <a:rPr lang="en-US" sz="1200" dirty="0" err="1"/>
              <a:t>việc</a:t>
            </a:r>
            <a:r>
              <a:rPr lang="en-US" sz="1200" dirty="0"/>
              <a:t> </a:t>
            </a:r>
            <a:r>
              <a:rPr lang="en-US" sz="1200" dirty="0" err="1"/>
              <a:t>tính</a:t>
            </a:r>
            <a:r>
              <a:rPr lang="en-US" sz="1200" dirty="0"/>
              <a:t> </a:t>
            </a:r>
            <a:r>
              <a:rPr lang="en-US" sz="1200" dirty="0" err="1"/>
              <a:t>toán</a:t>
            </a:r>
            <a:r>
              <a:rPr lang="en-US" sz="1200" dirty="0"/>
              <a:t> </a:t>
            </a:r>
            <a:r>
              <a:rPr lang="en-US" sz="1200" dirty="0" err="1"/>
              <a:t>khoảng</a:t>
            </a:r>
            <a:r>
              <a:rPr lang="en-US" sz="1200" dirty="0"/>
              <a:t> </a:t>
            </a:r>
            <a:r>
              <a:rPr lang="en-US" sz="1200" dirty="0" err="1"/>
              <a:t>cách</a:t>
            </a:r>
            <a:r>
              <a:rPr lang="en-US" sz="1200" dirty="0"/>
              <a:t> </a:t>
            </a:r>
            <a:r>
              <a:rPr lang="en-US" sz="1200" dirty="0" err="1"/>
              <a:t>từ</a:t>
            </a:r>
            <a:r>
              <a:rPr lang="en-US" sz="1200" dirty="0"/>
              <a:t> </a:t>
            </a:r>
            <a:r>
              <a:rPr lang="en-US" sz="1200" dirty="0" err="1"/>
              <a:t>các</a:t>
            </a:r>
            <a:r>
              <a:rPr lang="en-US" sz="1200" dirty="0"/>
              <a:t> </a:t>
            </a:r>
            <a:r>
              <a:rPr lang="en-US" sz="1200" dirty="0" err="1"/>
              <a:t>điểm</a:t>
            </a:r>
            <a:r>
              <a:rPr lang="en-US" sz="1200" dirty="0"/>
              <a:t> </a:t>
            </a:r>
            <a:r>
              <a:rPr lang="en-US" sz="1200" dirty="0" err="1"/>
              <a:t>đến</a:t>
            </a:r>
            <a:r>
              <a:rPr lang="en-US" sz="1200" dirty="0"/>
              <a:t> </a:t>
            </a:r>
            <a:r>
              <a:rPr lang="en-US" sz="1200" dirty="0" err="1"/>
              <a:t>các</a:t>
            </a:r>
            <a:r>
              <a:rPr lang="en-US" sz="1200" dirty="0"/>
              <a:t> </a:t>
            </a:r>
            <a:r>
              <a:rPr lang="en-US" sz="1200" dirty="0" err="1"/>
              <a:t>tâm</a:t>
            </a:r>
            <a:r>
              <a:rPr lang="en-US" sz="1200" dirty="0"/>
              <a:t> </a:t>
            </a:r>
            <a:r>
              <a:rPr lang="en-US" sz="1200" dirty="0" err="1"/>
              <a:t>cụm</a:t>
            </a:r>
            <a:r>
              <a:rPr lang="en-US" sz="1200" dirty="0"/>
              <a:t> </a:t>
            </a:r>
            <a:r>
              <a:rPr lang="en-US" sz="1200" dirty="0" err="1"/>
              <a:t>tốn</a:t>
            </a:r>
            <a:r>
              <a:rPr lang="en-US" sz="1200" dirty="0"/>
              <a:t> </a:t>
            </a:r>
            <a:r>
              <a:rPr lang="en-US" sz="1200" dirty="0" err="1"/>
              <a:t>rất</a:t>
            </a:r>
            <a:r>
              <a:rPr lang="en-US" sz="1200" dirty="0"/>
              <a:t> </a:t>
            </a:r>
            <a:r>
              <a:rPr lang="en-US" sz="1200" dirty="0" err="1"/>
              <a:t>nhiều</a:t>
            </a:r>
            <a:r>
              <a:rPr lang="en-US" sz="1200" dirty="0"/>
              <a:t> </a:t>
            </a:r>
            <a:r>
              <a:rPr lang="en-US" sz="1200" dirty="0" err="1"/>
              <a:t>thời</a:t>
            </a:r>
            <a:r>
              <a:rPr lang="en-US" sz="1200" dirty="0"/>
              <a:t> </a:t>
            </a:r>
            <a:r>
              <a:rPr lang="en-US" sz="1200" dirty="0" err="1"/>
              <a:t>gian</a:t>
            </a:r>
            <a:r>
              <a:rPr lang="en-US" sz="1200" dirty="0"/>
              <a:t> =&gt; </a:t>
            </a:r>
            <a:r>
              <a:rPr lang="en-US" sz="1200" dirty="0" err="1"/>
              <a:t>cần</a:t>
            </a:r>
            <a:r>
              <a:rPr lang="en-US" sz="1200" dirty="0"/>
              <a:t> </a:t>
            </a:r>
            <a:r>
              <a:rPr lang="en-US" sz="1200" dirty="0" err="1"/>
              <a:t>Mapreduce</a:t>
            </a:r>
            <a:r>
              <a:rPr lang="en-US" sz="1200" dirty="0"/>
              <a:t> </a:t>
            </a:r>
            <a:r>
              <a:rPr lang="en-US" sz="1200" dirty="0" err="1"/>
              <a:t>hóa</a:t>
            </a:r>
            <a:r>
              <a:rPr lang="en-US" sz="1200" dirty="0"/>
              <a:t> K-Means </a:t>
            </a:r>
            <a:r>
              <a:rPr lang="en-US" sz="1200" dirty="0" err="1"/>
              <a:t>để</a:t>
            </a:r>
            <a:r>
              <a:rPr lang="en-US" sz="1200" dirty="0"/>
              <a:t> </a:t>
            </a:r>
            <a:r>
              <a:rPr lang="en-US" sz="1200" dirty="0" err="1"/>
              <a:t>có</a:t>
            </a:r>
            <a:r>
              <a:rPr lang="en-US" sz="1200" dirty="0"/>
              <a:t> </a:t>
            </a:r>
            <a:r>
              <a:rPr lang="en-US" sz="1200" dirty="0" err="1"/>
              <a:t>thể</a:t>
            </a:r>
            <a:r>
              <a:rPr lang="en-US" sz="1200" dirty="0"/>
              <a:t> </a:t>
            </a:r>
            <a:r>
              <a:rPr lang="en-US" sz="1200" dirty="0" err="1"/>
              <a:t>thực</a:t>
            </a:r>
            <a:r>
              <a:rPr lang="en-US" sz="1200" dirty="0"/>
              <a:t> </a:t>
            </a:r>
            <a:r>
              <a:rPr lang="en-US" sz="1200" dirty="0" err="1"/>
              <a:t>hiện</a:t>
            </a:r>
            <a:r>
              <a:rPr lang="en-US" sz="1200" dirty="0"/>
              <a:t> </a:t>
            </a:r>
            <a:r>
              <a:rPr lang="en-US" sz="1200" dirty="0" err="1"/>
              <a:t>tính</a:t>
            </a:r>
            <a:r>
              <a:rPr lang="en-US" sz="1200" dirty="0"/>
              <a:t> </a:t>
            </a:r>
            <a:r>
              <a:rPr lang="en-US" sz="1200" dirty="0" err="1"/>
              <a:t>toán</a:t>
            </a:r>
            <a:r>
              <a:rPr lang="en-US" sz="1200" dirty="0"/>
              <a:t> song </a:t>
            </a:r>
            <a:r>
              <a:rPr lang="en-US" sz="1200" dirty="0" err="1"/>
              <a:t>song</a:t>
            </a:r>
            <a:r>
              <a:rPr lang="en-US" sz="1200" dirty="0"/>
              <a:t>, </a:t>
            </a:r>
            <a:r>
              <a:rPr lang="en-US" sz="1200" dirty="0" err="1"/>
              <a:t>đồng</a:t>
            </a:r>
            <a:r>
              <a:rPr lang="en-US" sz="1200" dirty="0"/>
              <a:t> </a:t>
            </a:r>
            <a:r>
              <a:rPr lang="en-US" sz="1200" dirty="0" err="1"/>
              <a:t>thời</a:t>
            </a:r>
            <a:r>
              <a:rPr lang="en-US" sz="1200" dirty="0"/>
              <a:t> </a:t>
            </a:r>
            <a:r>
              <a:rPr lang="en-US" sz="1200" dirty="0" err="1"/>
              <a:t>giúp</a:t>
            </a:r>
            <a:r>
              <a:rPr lang="en-US" sz="1200" dirty="0"/>
              <a:t> </a:t>
            </a:r>
            <a:r>
              <a:rPr lang="en-US" sz="1200" dirty="0" err="1"/>
              <a:t>giảm</a:t>
            </a:r>
            <a:r>
              <a:rPr lang="en-US" sz="1200" dirty="0"/>
              <a:t> </a:t>
            </a:r>
            <a:r>
              <a:rPr lang="en-US" sz="1200" dirty="0" err="1"/>
              <a:t>thời</a:t>
            </a:r>
            <a:r>
              <a:rPr lang="en-US" sz="1200" dirty="0"/>
              <a:t> </a:t>
            </a:r>
            <a:r>
              <a:rPr lang="en-US" sz="1200" dirty="0" err="1"/>
              <a:t>gian</a:t>
            </a:r>
            <a:r>
              <a:rPr lang="en-US" sz="1200" dirty="0"/>
              <a:t> </a:t>
            </a:r>
            <a:r>
              <a:rPr lang="en-US" sz="1200" dirty="0" err="1"/>
              <a:t>thực</a:t>
            </a:r>
            <a:r>
              <a:rPr lang="en-US" sz="1200" dirty="0"/>
              <a:t> </a:t>
            </a:r>
            <a:r>
              <a:rPr lang="en-US" sz="1200" dirty="0" err="1"/>
              <a:t>hiện</a:t>
            </a:r>
            <a:r>
              <a:rPr lang="en-US" sz="1200" dirty="0"/>
              <a:t> </a:t>
            </a:r>
            <a:r>
              <a:rPr lang="en-US" sz="1200" dirty="0" err="1"/>
              <a:t>thuật</a:t>
            </a:r>
            <a:r>
              <a:rPr lang="en-US" sz="1200" dirty="0"/>
              <a:t> </a:t>
            </a:r>
            <a:r>
              <a:rPr lang="en-US" sz="1200" dirty="0" err="1"/>
              <a:t>toán</a:t>
            </a:r>
            <a:r>
              <a:rPr lang="en-US" sz="1200" dirty="0"/>
              <a:t> </a:t>
            </a:r>
            <a:r>
              <a:rPr lang="en-US" sz="1200" dirty="0" err="1"/>
              <a:t>và</a:t>
            </a:r>
            <a:r>
              <a:rPr lang="en-US" sz="1200" dirty="0"/>
              <a:t> tang </a:t>
            </a:r>
            <a:r>
              <a:rPr lang="en-US" sz="1200" dirty="0" err="1"/>
              <a:t>hiệu</a:t>
            </a:r>
            <a:r>
              <a:rPr lang="en-US" sz="1200" dirty="0"/>
              <a:t> </a:t>
            </a:r>
            <a:r>
              <a:rPr lang="en-US" sz="1200" dirty="0" err="1"/>
              <a:t>quả</a:t>
            </a:r>
            <a:r>
              <a:rPr lang="en-US" sz="1200" dirty="0"/>
              <a:t>. </a:t>
            </a:r>
          </a:p>
        </p:txBody>
      </p:sp>
      <p:pic>
        <p:nvPicPr>
          <p:cNvPr id="3074" name="Picture 2" descr="Untitled Diagram-P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416" y="68752"/>
            <a:ext cx="3587660" cy="498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oogle Shape;954;p46"/>
          <p:cNvGrpSpPr/>
          <p:nvPr/>
        </p:nvGrpSpPr>
        <p:grpSpPr>
          <a:xfrm>
            <a:off x="7670682" y="4532462"/>
            <a:ext cx="437354" cy="406680"/>
            <a:chOff x="827350" y="3629733"/>
            <a:chExt cx="1431600" cy="1332067"/>
          </a:xfrm>
        </p:grpSpPr>
        <p:sp>
          <p:nvSpPr>
            <p:cNvPr id="28" name="Google Shape;955;p4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6;p4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57;p4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950;p46"/>
          <p:cNvGrpSpPr/>
          <p:nvPr/>
        </p:nvGrpSpPr>
        <p:grpSpPr>
          <a:xfrm>
            <a:off x="8066938" y="4042408"/>
            <a:ext cx="1017582" cy="946700"/>
            <a:chOff x="827350" y="3629733"/>
            <a:chExt cx="1431600" cy="1332067"/>
          </a:xfrm>
        </p:grpSpPr>
        <p:sp>
          <p:nvSpPr>
            <p:cNvPr id="32" name="Google Shape;951;p4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52;p4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53;p4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958;p46"/>
          <p:cNvGrpSpPr/>
          <p:nvPr/>
        </p:nvGrpSpPr>
        <p:grpSpPr>
          <a:xfrm>
            <a:off x="8159726" y="3407727"/>
            <a:ext cx="572068" cy="532028"/>
            <a:chOff x="827350" y="3629733"/>
            <a:chExt cx="1431600" cy="1332067"/>
          </a:xfrm>
        </p:grpSpPr>
        <p:sp>
          <p:nvSpPr>
            <p:cNvPr id="36" name="Google Shape;959;p4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60;p4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61;p4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2869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7" y="1682462"/>
            <a:ext cx="3410796" cy="15918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Đánh giá mô hình</a:t>
            </a:r>
            <a:endParaRPr dirty="0"/>
          </a:p>
        </p:txBody>
      </p:sp>
      <p:sp>
        <p:nvSpPr>
          <p:cNvPr id="399" name="Google Shape;399;p33"/>
          <p:cNvSpPr txBox="1">
            <a:spLocks noGrp="1"/>
          </p:cNvSpPr>
          <p:nvPr>
            <p:ph type="title" idx="2"/>
          </p:nvPr>
        </p:nvSpPr>
        <p:spPr>
          <a:xfrm>
            <a:off x="1774839" y="1872250"/>
            <a:ext cx="2041448" cy="1255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6358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43"/>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lvl="0"/>
            <a:r>
              <a:rPr lang="en" dirty="0" smtClean="0"/>
              <a:t>Độ đo </a:t>
            </a:r>
            <a:r>
              <a:rPr lang="en-US" dirty="0"/>
              <a:t>silhouette</a:t>
            </a:r>
            <a:endParaRPr dirty="0"/>
          </a:p>
        </p:txBody>
      </p:sp>
      <p:sp>
        <p:nvSpPr>
          <p:cNvPr id="823" name="Google Shape;823;p43"/>
          <p:cNvSpPr txBox="1"/>
          <p:nvPr/>
        </p:nvSpPr>
        <p:spPr>
          <a:xfrm>
            <a:off x="1953980" y="3210725"/>
            <a:ext cx="2143200" cy="42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accent1"/>
                </a:solidFill>
                <a:latin typeface="Audiowide"/>
                <a:ea typeface="Audiowide"/>
                <a:cs typeface="Audiowide"/>
                <a:sym typeface="Audiowide"/>
              </a:rPr>
              <a:t>a</a:t>
            </a:r>
            <a:r>
              <a:rPr lang="en" sz="2000" dirty="0" smtClean="0">
                <a:solidFill>
                  <a:schemeClr val="accent1"/>
                </a:solidFill>
                <a:latin typeface="Audiowide"/>
                <a:ea typeface="Audiowide"/>
                <a:cs typeface="Audiowide"/>
                <a:sym typeface="Audiowide"/>
              </a:rPr>
              <a:t>(i)</a:t>
            </a:r>
            <a:endParaRPr sz="2000" dirty="0">
              <a:solidFill>
                <a:schemeClr val="accent1"/>
              </a:solidFill>
              <a:latin typeface="Audiowide"/>
              <a:ea typeface="Audiowide"/>
              <a:cs typeface="Audiowide"/>
              <a:sym typeface="Audiowide"/>
            </a:endParaRPr>
          </a:p>
        </p:txBody>
      </p:sp>
      <p:sp>
        <p:nvSpPr>
          <p:cNvPr id="824" name="Google Shape;824;p43"/>
          <p:cNvSpPr txBox="1"/>
          <p:nvPr/>
        </p:nvSpPr>
        <p:spPr>
          <a:xfrm>
            <a:off x="4451479" y="3210725"/>
            <a:ext cx="2775300" cy="42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accent1"/>
                </a:solidFill>
                <a:latin typeface="Audiowide"/>
                <a:ea typeface="Audiowide"/>
                <a:cs typeface="Audiowide"/>
                <a:sym typeface="Audiowide"/>
              </a:rPr>
              <a:t>b(i)</a:t>
            </a:r>
            <a:endParaRPr sz="2000" dirty="0">
              <a:solidFill>
                <a:schemeClr val="accent1"/>
              </a:solidFill>
              <a:latin typeface="Audiowide"/>
              <a:ea typeface="Audiowide"/>
              <a:cs typeface="Audiowide"/>
              <a:sym typeface="Audiowide"/>
            </a:endParaRPr>
          </a:p>
        </p:txBody>
      </p:sp>
      <p:sp>
        <p:nvSpPr>
          <p:cNvPr id="825" name="Google Shape;825;p43"/>
          <p:cNvSpPr txBox="1"/>
          <p:nvPr/>
        </p:nvSpPr>
        <p:spPr>
          <a:xfrm>
            <a:off x="1927281" y="3633425"/>
            <a:ext cx="2143200" cy="696300"/>
          </a:xfrm>
          <a:prstGeom prst="rect">
            <a:avLst/>
          </a:prstGeom>
          <a:noFill/>
          <a:ln>
            <a:noFill/>
          </a:ln>
        </p:spPr>
        <p:txBody>
          <a:bodyPr spcFirstLastPara="1" wrap="square" lIns="91425" tIns="91425" rIns="91425" bIns="91425" anchor="t" anchorCtr="0">
            <a:noAutofit/>
          </a:bodyPr>
          <a:lstStyle/>
          <a:p>
            <a:pPr lvl="0" algn="ctr">
              <a:buClr>
                <a:schemeClr val="lt1"/>
              </a:buClr>
              <a:buSzPts val="1400"/>
            </a:pPr>
            <a:r>
              <a:rPr lang="en-US" sz="1200" dirty="0" err="1">
                <a:solidFill>
                  <a:schemeClr val="bg1"/>
                </a:solidFill>
              </a:rPr>
              <a:t>K</a:t>
            </a:r>
            <a:r>
              <a:rPr lang="en-US" sz="1200" dirty="0" err="1" smtClean="0">
                <a:solidFill>
                  <a:schemeClr val="bg1"/>
                </a:solidFill>
              </a:rPr>
              <a:t>hoảng</a:t>
            </a:r>
            <a:r>
              <a:rPr lang="en-US" sz="1200" dirty="0" smtClean="0">
                <a:solidFill>
                  <a:schemeClr val="bg1"/>
                </a:solidFill>
              </a:rPr>
              <a:t> </a:t>
            </a:r>
            <a:r>
              <a:rPr lang="en-US" sz="1200" dirty="0" err="1">
                <a:solidFill>
                  <a:schemeClr val="bg1"/>
                </a:solidFill>
              </a:rPr>
              <a:t>cách</a:t>
            </a:r>
            <a:r>
              <a:rPr lang="en-US" sz="1200" dirty="0">
                <a:solidFill>
                  <a:schemeClr val="bg1"/>
                </a:solidFill>
              </a:rPr>
              <a:t> </a:t>
            </a:r>
            <a:r>
              <a:rPr lang="en-US" sz="1200" dirty="0" err="1">
                <a:solidFill>
                  <a:schemeClr val="bg1"/>
                </a:solidFill>
              </a:rPr>
              <a:t>trung</a:t>
            </a:r>
            <a:r>
              <a:rPr lang="en-US" sz="1200" dirty="0">
                <a:solidFill>
                  <a:schemeClr val="bg1"/>
                </a:solidFill>
              </a:rPr>
              <a:t> </a:t>
            </a:r>
            <a:r>
              <a:rPr lang="en-US" sz="1200" dirty="0" err="1">
                <a:solidFill>
                  <a:schemeClr val="bg1"/>
                </a:solidFill>
              </a:rPr>
              <a:t>bình</a:t>
            </a:r>
            <a:r>
              <a:rPr lang="en-US" sz="1200" dirty="0">
                <a:solidFill>
                  <a:schemeClr val="bg1"/>
                </a:solidFill>
              </a:rPr>
              <a:t> </a:t>
            </a:r>
            <a:r>
              <a:rPr lang="en-US" sz="1200" dirty="0" err="1">
                <a:solidFill>
                  <a:schemeClr val="bg1"/>
                </a:solidFill>
              </a:rPr>
              <a:t>từ</a:t>
            </a:r>
            <a:r>
              <a:rPr lang="en-US" sz="1200" dirty="0">
                <a:solidFill>
                  <a:schemeClr val="bg1"/>
                </a:solidFill>
              </a:rPr>
              <a:t> </a:t>
            </a:r>
            <a:r>
              <a:rPr lang="en-US" sz="1200" dirty="0" err="1">
                <a:solidFill>
                  <a:schemeClr val="bg1"/>
                </a:solidFill>
              </a:rPr>
              <a:t>điểm</a:t>
            </a:r>
            <a:r>
              <a:rPr lang="en-US" sz="1200" dirty="0">
                <a:solidFill>
                  <a:schemeClr val="bg1"/>
                </a:solidFill>
              </a:rPr>
              <a:t> i </a:t>
            </a:r>
            <a:r>
              <a:rPr lang="en-US" sz="1200" dirty="0" err="1">
                <a:solidFill>
                  <a:schemeClr val="bg1"/>
                </a:solidFill>
              </a:rPr>
              <a:t>tới</a:t>
            </a:r>
            <a:r>
              <a:rPr lang="en-US" sz="1200" dirty="0">
                <a:solidFill>
                  <a:schemeClr val="bg1"/>
                </a:solidFill>
              </a:rPr>
              <a:t> </a:t>
            </a:r>
            <a:r>
              <a:rPr lang="en-US" sz="1200" dirty="0" err="1">
                <a:solidFill>
                  <a:schemeClr val="bg1"/>
                </a:solidFill>
              </a:rPr>
              <a:t>tất</a:t>
            </a:r>
            <a:r>
              <a:rPr lang="en-US" sz="1200" dirty="0">
                <a:solidFill>
                  <a:schemeClr val="bg1"/>
                </a:solidFill>
              </a:rPr>
              <a:t> </a:t>
            </a:r>
            <a:r>
              <a:rPr lang="en-US" sz="1200" dirty="0" err="1">
                <a:solidFill>
                  <a:schemeClr val="bg1"/>
                </a:solidFill>
              </a:rPr>
              <a:t>cả</a:t>
            </a:r>
            <a:r>
              <a:rPr lang="en-US" sz="1200" dirty="0">
                <a:solidFill>
                  <a:schemeClr val="bg1"/>
                </a:solidFill>
              </a:rPr>
              <a:t> </a:t>
            </a:r>
            <a:r>
              <a:rPr lang="en-US" sz="1200" dirty="0" err="1">
                <a:solidFill>
                  <a:schemeClr val="bg1"/>
                </a:solidFill>
              </a:rPr>
              <a:t>các</a:t>
            </a:r>
            <a:r>
              <a:rPr lang="en-US" sz="1200" dirty="0">
                <a:solidFill>
                  <a:schemeClr val="bg1"/>
                </a:solidFill>
              </a:rPr>
              <a:t> </a:t>
            </a:r>
            <a:r>
              <a:rPr lang="en-US" sz="1200" dirty="0" err="1">
                <a:solidFill>
                  <a:schemeClr val="bg1"/>
                </a:solidFill>
              </a:rPr>
              <a:t>điểm</a:t>
            </a:r>
            <a:r>
              <a:rPr lang="en-US" sz="1200" dirty="0">
                <a:solidFill>
                  <a:schemeClr val="bg1"/>
                </a:solidFill>
              </a:rPr>
              <a:t> </a:t>
            </a:r>
            <a:r>
              <a:rPr lang="en-US" sz="1200" dirty="0" err="1">
                <a:solidFill>
                  <a:schemeClr val="bg1"/>
                </a:solidFill>
              </a:rPr>
              <a:t>dữ</a:t>
            </a:r>
            <a:r>
              <a:rPr lang="en-US" sz="1200" dirty="0">
                <a:solidFill>
                  <a:schemeClr val="bg1"/>
                </a:solidFill>
              </a:rPr>
              <a:t> </a:t>
            </a:r>
            <a:r>
              <a:rPr lang="en-US" sz="1200" dirty="0" err="1">
                <a:solidFill>
                  <a:schemeClr val="bg1"/>
                </a:solidFill>
              </a:rPr>
              <a:t>liệu</a:t>
            </a:r>
            <a:r>
              <a:rPr lang="en-US" sz="1200" dirty="0">
                <a:solidFill>
                  <a:schemeClr val="bg1"/>
                </a:solidFill>
              </a:rPr>
              <a:t> </a:t>
            </a:r>
            <a:r>
              <a:rPr lang="en-US" sz="1200" dirty="0" err="1">
                <a:solidFill>
                  <a:schemeClr val="bg1"/>
                </a:solidFill>
              </a:rPr>
              <a:t>có</a:t>
            </a:r>
            <a:r>
              <a:rPr lang="en-US" sz="1200" dirty="0">
                <a:solidFill>
                  <a:schemeClr val="bg1"/>
                </a:solidFill>
              </a:rPr>
              <a:t> </a:t>
            </a:r>
            <a:r>
              <a:rPr lang="en-US" sz="1200" dirty="0" err="1">
                <a:solidFill>
                  <a:schemeClr val="bg1"/>
                </a:solidFill>
              </a:rPr>
              <a:t>chung</a:t>
            </a:r>
            <a:r>
              <a:rPr lang="en-US" sz="1200" dirty="0">
                <a:solidFill>
                  <a:schemeClr val="bg1"/>
                </a:solidFill>
              </a:rPr>
              <a:t> </a:t>
            </a:r>
            <a:r>
              <a:rPr lang="en-US" sz="1200" dirty="0" err="1">
                <a:solidFill>
                  <a:schemeClr val="bg1"/>
                </a:solidFill>
              </a:rPr>
              <a:t>cụm</a:t>
            </a:r>
            <a:r>
              <a:rPr lang="en-US" sz="1200" dirty="0">
                <a:solidFill>
                  <a:schemeClr val="bg1"/>
                </a:solidFill>
              </a:rPr>
              <a:t> </a:t>
            </a:r>
            <a:r>
              <a:rPr lang="en-US" sz="1200" dirty="0" err="1">
                <a:solidFill>
                  <a:schemeClr val="bg1"/>
                </a:solidFill>
              </a:rPr>
              <a:t>với</a:t>
            </a:r>
            <a:r>
              <a:rPr lang="en-US" sz="1200" dirty="0">
                <a:solidFill>
                  <a:schemeClr val="bg1"/>
                </a:solidFill>
              </a:rPr>
              <a:t> i.</a:t>
            </a:r>
            <a:endParaRPr sz="1200" dirty="0" smtClean="0">
              <a:solidFill>
                <a:schemeClr val="bg1"/>
              </a:solidFill>
              <a:latin typeface="Karla"/>
              <a:ea typeface="Karla"/>
              <a:cs typeface="Karla"/>
              <a:sym typeface="Karla"/>
            </a:endParaRPr>
          </a:p>
        </p:txBody>
      </p:sp>
      <p:cxnSp>
        <p:nvCxnSpPr>
          <p:cNvPr id="826" name="Google Shape;826;p43"/>
          <p:cNvCxnSpPr>
            <a:endCxn id="823" idx="0"/>
          </p:cNvCxnSpPr>
          <p:nvPr/>
        </p:nvCxnSpPr>
        <p:spPr>
          <a:xfrm rot="5400000">
            <a:off x="3589494" y="2370061"/>
            <a:ext cx="276750" cy="1404578"/>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827" name="Google Shape;827;p43"/>
          <p:cNvCxnSpPr/>
          <p:nvPr/>
        </p:nvCxnSpPr>
        <p:spPr>
          <a:xfrm rot="16200000" flipH="1">
            <a:off x="4931604" y="2322968"/>
            <a:ext cx="406080" cy="1408971"/>
          </a:xfrm>
          <a:prstGeom prst="bentConnector3">
            <a:avLst>
              <a:gd name="adj1" fmla="val 61043"/>
            </a:avLst>
          </a:prstGeom>
          <a:noFill/>
          <a:ln w="9525" cap="flat" cmpd="sng">
            <a:solidFill>
              <a:schemeClr val="lt1"/>
            </a:solidFill>
            <a:prstDash val="solid"/>
            <a:round/>
            <a:headEnd type="none" w="med" len="med"/>
            <a:tailEnd type="none" w="med" len="med"/>
          </a:ln>
        </p:spPr>
      </p:cxnSp>
      <p:sp>
        <p:nvSpPr>
          <p:cNvPr id="831" name="Google Shape;831;p43"/>
          <p:cNvSpPr txBox="1"/>
          <p:nvPr/>
        </p:nvSpPr>
        <p:spPr>
          <a:xfrm>
            <a:off x="4650679" y="3642344"/>
            <a:ext cx="2376900" cy="1173613"/>
          </a:xfrm>
          <a:prstGeom prst="rect">
            <a:avLst/>
          </a:prstGeom>
          <a:noFill/>
          <a:ln>
            <a:noFill/>
          </a:ln>
        </p:spPr>
        <p:txBody>
          <a:bodyPr spcFirstLastPara="1" wrap="square" lIns="182875" tIns="91425" rIns="182875" bIns="91425" anchor="t" anchorCtr="0">
            <a:noAutofit/>
          </a:bodyPr>
          <a:lstStyle/>
          <a:p>
            <a:pPr lvl="0" algn="ctr"/>
            <a:r>
              <a:rPr lang="en-US" sz="1200" dirty="0" err="1">
                <a:solidFill>
                  <a:schemeClr val="bg1"/>
                </a:solidFill>
              </a:rPr>
              <a:t>K</a:t>
            </a:r>
            <a:r>
              <a:rPr lang="en-US" sz="1200" dirty="0" err="1" smtClean="0">
                <a:solidFill>
                  <a:schemeClr val="bg1"/>
                </a:solidFill>
              </a:rPr>
              <a:t>hoảng</a:t>
            </a:r>
            <a:r>
              <a:rPr lang="en-US" sz="1200" dirty="0" smtClean="0">
                <a:solidFill>
                  <a:schemeClr val="bg1"/>
                </a:solidFill>
              </a:rPr>
              <a:t> </a:t>
            </a:r>
            <a:r>
              <a:rPr lang="en-US" sz="1200" dirty="0" err="1">
                <a:solidFill>
                  <a:schemeClr val="bg1"/>
                </a:solidFill>
              </a:rPr>
              <a:t>cách</a:t>
            </a:r>
            <a:r>
              <a:rPr lang="en-US" sz="1200" dirty="0">
                <a:solidFill>
                  <a:schemeClr val="bg1"/>
                </a:solidFill>
              </a:rPr>
              <a:t> </a:t>
            </a:r>
            <a:r>
              <a:rPr lang="en-US" sz="1200" dirty="0" err="1">
                <a:solidFill>
                  <a:schemeClr val="bg1"/>
                </a:solidFill>
              </a:rPr>
              <a:t>trung</a:t>
            </a:r>
            <a:r>
              <a:rPr lang="en-US" sz="1200" dirty="0">
                <a:solidFill>
                  <a:schemeClr val="bg1"/>
                </a:solidFill>
              </a:rPr>
              <a:t> </a:t>
            </a:r>
            <a:r>
              <a:rPr lang="en-US" sz="1200" dirty="0" err="1">
                <a:solidFill>
                  <a:schemeClr val="bg1"/>
                </a:solidFill>
              </a:rPr>
              <a:t>bình</a:t>
            </a:r>
            <a:r>
              <a:rPr lang="en-US" sz="1200" dirty="0">
                <a:solidFill>
                  <a:schemeClr val="bg1"/>
                </a:solidFill>
              </a:rPr>
              <a:t> </a:t>
            </a:r>
            <a:r>
              <a:rPr lang="en-US" sz="1200" dirty="0" err="1">
                <a:solidFill>
                  <a:schemeClr val="bg1"/>
                </a:solidFill>
              </a:rPr>
              <a:t>ngắn</a:t>
            </a:r>
            <a:r>
              <a:rPr lang="en-US" sz="1200" dirty="0">
                <a:solidFill>
                  <a:schemeClr val="bg1"/>
                </a:solidFill>
              </a:rPr>
              <a:t> </a:t>
            </a:r>
            <a:r>
              <a:rPr lang="en-US" sz="1200" dirty="0" err="1">
                <a:solidFill>
                  <a:schemeClr val="bg1"/>
                </a:solidFill>
              </a:rPr>
              <a:t>nhất</a:t>
            </a:r>
            <a:r>
              <a:rPr lang="en-US" sz="1200" dirty="0">
                <a:solidFill>
                  <a:schemeClr val="bg1"/>
                </a:solidFill>
              </a:rPr>
              <a:t> </a:t>
            </a:r>
            <a:r>
              <a:rPr lang="en-US" sz="1200" dirty="0" err="1">
                <a:solidFill>
                  <a:schemeClr val="bg1"/>
                </a:solidFill>
              </a:rPr>
              <a:t>từ</a:t>
            </a:r>
            <a:r>
              <a:rPr lang="en-US" sz="1200" dirty="0">
                <a:solidFill>
                  <a:schemeClr val="bg1"/>
                </a:solidFill>
              </a:rPr>
              <a:t> i </a:t>
            </a:r>
            <a:r>
              <a:rPr lang="en-US" sz="1200" dirty="0" err="1">
                <a:solidFill>
                  <a:schemeClr val="bg1"/>
                </a:solidFill>
              </a:rPr>
              <a:t>tới</a:t>
            </a:r>
            <a:r>
              <a:rPr lang="en-US" sz="1200" dirty="0">
                <a:solidFill>
                  <a:schemeClr val="bg1"/>
                </a:solidFill>
              </a:rPr>
              <a:t> </a:t>
            </a:r>
            <a:r>
              <a:rPr lang="en-US" sz="1200" dirty="0" err="1">
                <a:solidFill>
                  <a:schemeClr val="bg1"/>
                </a:solidFill>
              </a:rPr>
              <a:t>bất</a:t>
            </a:r>
            <a:r>
              <a:rPr lang="en-US" sz="1200" dirty="0">
                <a:solidFill>
                  <a:schemeClr val="bg1"/>
                </a:solidFill>
              </a:rPr>
              <a:t> </a:t>
            </a:r>
            <a:r>
              <a:rPr lang="en-US" sz="1200" dirty="0" err="1">
                <a:solidFill>
                  <a:schemeClr val="bg1"/>
                </a:solidFill>
              </a:rPr>
              <a:t>kì</a:t>
            </a:r>
            <a:r>
              <a:rPr lang="en-US" sz="1200" dirty="0">
                <a:solidFill>
                  <a:schemeClr val="bg1"/>
                </a:solidFill>
              </a:rPr>
              <a:t> </a:t>
            </a:r>
            <a:r>
              <a:rPr lang="en-US" sz="1200" dirty="0" err="1">
                <a:solidFill>
                  <a:schemeClr val="bg1"/>
                </a:solidFill>
              </a:rPr>
              <a:t>cụm</a:t>
            </a:r>
            <a:r>
              <a:rPr lang="en-US" sz="1200" dirty="0">
                <a:solidFill>
                  <a:schemeClr val="bg1"/>
                </a:solidFill>
              </a:rPr>
              <a:t> </a:t>
            </a:r>
            <a:r>
              <a:rPr lang="en-US" sz="1200" dirty="0" err="1">
                <a:solidFill>
                  <a:schemeClr val="bg1"/>
                </a:solidFill>
              </a:rPr>
              <a:t>nào</a:t>
            </a:r>
            <a:r>
              <a:rPr lang="en-US" sz="1200" dirty="0">
                <a:solidFill>
                  <a:schemeClr val="bg1"/>
                </a:solidFill>
              </a:rPr>
              <a:t> </a:t>
            </a:r>
            <a:r>
              <a:rPr lang="en-US" sz="1200" dirty="0" err="1">
                <a:solidFill>
                  <a:schemeClr val="bg1"/>
                </a:solidFill>
              </a:rPr>
              <a:t>không</a:t>
            </a:r>
            <a:r>
              <a:rPr lang="en-US" sz="1200" dirty="0">
                <a:solidFill>
                  <a:schemeClr val="bg1"/>
                </a:solidFill>
              </a:rPr>
              <a:t> </a:t>
            </a:r>
            <a:r>
              <a:rPr lang="en-US" sz="1200" dirty="0" err="1">
                <a:solidFill>
                  <a:schemeClr val="bg1"/>
                </a:solidFill>
              </a:rPr>
              <a:t>chứa</a:t>
            </a:r>
            <a:r>
              <a:rPr lang="en-US" sz="1200" dirty="0">
                <a:solidFill>
                  <a:schemeClr val="bg1"/>
                </a:solidFill>
              </a:rPr>
              <a:t> i. </a:t>
            </a:r>
            <a:r>
              <a:rPr lang="en-US" sz="1200" dirty="0" err="1">
                <a:solidFill>
                  <a:schemeClr val="bg1"/>
                </a:solidFill>
              </a:rPr>
              <a:t>Cụm</a:t>
            </a:r>
            <a:r>
              <a:rPr lang="en-US" sz="1200" dirty="0">
                <a:solidFill>
                  <a:schemeClr val="bg1"/>
                </a:solidFill>
              </a:rPr>
              <a:t> </a:t>
            </a:r>
            <a:r>
              <a:rPr lang="en-US" sz="1200" dirty="0" err="1">
                <a:solidFill>
                  <a:schemeClr val="bg1"/>
                </a:solidFill>
              </a:rPr>
              <a:t>tương</a:t>
            </a:r>
            <a:r>
              <a:rPr lang="en-US" sz="1200" dirty="0">
                <a:solidFill>
                  <a:schemeClr val="bg1"/>
                </a:solidFill>
              </a:rPr>
              <a:t> </a:t>
            </a:r>
            <a:r>
              <a:rPr lang="en-US" sz="1200" dirty="0" err="1">
                <a:solidFill>
                  <a:schemeClr val="bg1"/>
                </a:solidFill>
              </a:rPr>
              <a:t>ứng</a:t>
            </a:r>
            <a:r>
              <a:rPr lang="en-US" sz="1200" dirty="0">
                <a:solidFill>
                  <a:schemeClr val="bg1"/>
                </a:solidFill>
              </a:rPr>
              <a:t> </a:t>
            </a:r>
            <a:r>
              <a:rPr lang="en-US" sz="1200" dirty="0" err="1">
                <a:solidFill>
                  <a:schemeClr val="bg1"/>
                </a:solidFill>
              </a:rPr>
              <a:t>với</a:t>
            </a:r>
            <a:r>
              <a:rPr lang="en-US" sz="1200" dirty="0">
                <a:solidFill>
                  <a:schemeClr val="bg1"/>
                </a:solidFill>
              </a:rPr>
              <a:t> b(i) </a:t>
            </a:r>
            <a:r>
              <a:rPr lang="en-US" sz="1200" dirty="0" err="1">
                <a:solidFill>
                  <a:schemeClr val="bg1"/>
                </a:solidFill>
              </a:rPr>
              <a:t>này</a:t>
            </a:r>
            <a:r>
              <a:rPr lang="en-US" sz="1200" dirty="0">
                <a:solidFill>
                  <a:schemeClr val="bg1"/>
                </a:solidFill>
              </a:rPr>
              <a:t> </a:t>
            </a:r>
            <a:r>
              <a:rPr lang="en-US" sz="1200" dirty="0" err="1">
                <a:solidFill>
                  <a:schemeClr val="bg1"/>
                </a:solidFill>
              </a:rPr>
              <a:t>được</a:t>
            </a:r>
            <a:r>
              <a:rPr lang="en-US" sz="1200" dirty="0">
                <a:solidFill>
                  <a:schemeClr val="bg1"/>
                </a:solidFill>
              </a:rPr>
              <a:t> </a:t>
            </a:r>
            <a:r>
              <a:rPr lang="en-US" sz="1200" dirty="0" err="1">
                <a:solidFill>
                  <a:schemeClr val="bg1"/>
                </a:solidFill>
              </a:rPr>
              <a:t>gọi</a:t>
            </a:r>
            <a:r>
              <a:rPr lang="en-US" sz="1200" dirty="0">
                <a:solidFill>
                  <a:schemeClr val="bg1"/>
                </a:solidFill>
              </a:rPr>
              <a:t> </a:t>
            </a:r>
            <a:r>
              <a:rPr lang="en-US" sz="1200" dirty="0" err="1">
                <a:solidFill>
                  <a:schemeClr val="bg1"/>
                </a:solidFill>
              </a:rPr>
              <a:t>là</a:t>
            </a:r>
            <a:r>
              <a:rPr lang="en-US" sz="1200" dirty="0">
                <a:solidFill>
                  <a:schemeClr val="bg1"/>
                </a:solidFill>
              </a:rPr>
              <a:t> </a:t>
            </a:r>
            <a:r>
              <a:rPr lang="en-US" sz="1200" dirty="0" err="1">
                <a:solidFill>
                  <a:schemeClr val="bg1"/>
                </a:solidFill>
              </a:rPr>
              <a:t>cụm</a:t>
            </a:r>
            <a:r>
              <a:rPr lang="en-US" sz="1200" dirty="0">
                <a:solidFill>
                  <a:schemeClr val="bg1"/>
                </a:solidFill>
              </a:rPr>
              <a:t> </a:t>
            </a:r>
            <a:r>
              <a:rPr lang="en-US" sz="1200" dirty="0" err="1">
                <a:solidFill>
                  <a:schemeClr val="bg1"/>
                </a:solidFill>
              </a:rPr>
              <a:t>hàng</a:t>
            </a:r>
            <a:r>
              <a:rPr lang="en-US" sz="1200" dirty="0">
                <a:solidFill>
                  <a:schemeClr val="bg1"/>
                </a:solidFill>
              </a:rPr>
              <a:t> </a:t>
            </a:r>
            <a:r>
              <a:rPr lang="en-US" sz="1200" dirty="0" err="1">
                <a:solidFill>
                  <a:schemeClr val="bg1"/>
                </a:solidFill>
              </a:rPr>
              <a:t>xóm</a:t>
            </a:r>
            <a:r>
              <a:rPr lang="en-US" sz="1200" dirty="0">
                <a:solidFill>
                  <a:schemeClr val="bg1"/>
                </a:solidFill>
              </a:rPr>
              <a:t> </a:t>
            </a:r>
            <a:r>
              <a:rPr lang="en-US" sz="1200" dirty="0" err="1">
                <a:solidFill>
                  <a:schemeClr val="bg1"/>
                </a:solidFill>
              </a:rPr>
              <a:t>của</a:t>
            </a:r>
            <a:r>
              <a:rPr lang="en-US" sz="1200" dirty="0">
                <a:solidFill>
                  <a:schemeClr val="bg1"/>
                </a:solidFill>
              </a:rPr>
              <a:t> i.</a:t>
            </a:r>
            <a:endParaRPr sz="1200" dirty="0">
              <a:solidFill>
                <a:schemeClr val="bg1"/>
              </a:solidFill>
              <a:latin typeface="Karla"/>
              <a:ea typeface="Karla"/>
              <a:cs typeface="Karla"/>
              <a:sym typeface="Karla"/>
            </a:endParaRPr>
          </a:p>
        </p:txBody>
      </p:sp>
      <p:grpSp>
        <p:nvGrpSpPr>
          <p:cNvPr id="842" name="Google Shape;842;p43"/>
          <p:cNvGrpSpPr/>
          <p:nvPr/>
        </p:nvGrpSpPr>
        <p:grpSpPr>
          <a:xfrm rot="10800000">
            <a:off x="8665182" y="423196"/>
            <a:ext cx="288601" cy="1096693"/>
            <a:chOff x="1006700" y="2603975"/>
            <a:chExt cx="55450" cy="210700"/>
          </a:xfrm>
        </p:grpSpPr>
        <p:sp>
          <p:nvSpPr>
            <p:cNvPr id="843" name="Google Shape;843;p4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3"/>
          <p:cNvGrpSpPr/>
          <p:nvPr/>
        </p:nvGrpSpPr>
        <p:grpSpPr>
          <a:xfrm>
            <a:off x="348149" y="4062509"/>
            <a:ext cx="927391" cy="862780"/>
            <a:chOff x="827350" y="3629733"/>
            <a:chExt cx="1431600" cy="1332067"/>
          </a:xfrm>
        </p:grpSpPr>
        <p:sp>
          <p:nvSpPr>
            <p:cNvPr id="850" name="Google Shape;850;p4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3"/>
          <p:cNvGrpSpPr/>
          <p:nvPr/>
        </p:nvGrpSpPr>
        <p:grpSpPr>
          <a:xfrm>
            <a:off x="1463586" y="4557659"/>
            <a:ext cx="463695" cy="431323"/>
            <a:chOff x="827350" y="3629733"/>
            <a:chExt cx="1431600" cy="1332067"/>
          </a:xfrm>
        </p:grpSpPr>
        <p:sp>
          <p:nvSpPr>
            <p:cNvPr id="854" name="Google Shape;854;p4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3"/>
          <p:cNvGrpSpPr/>
          <p:nvPr/>
        </p:nvGrpSpPr>
        <p:grpSpPr>
          <a:xfrm>
            <a:off x="1359655" y="3685543"/>
            <a:ext cx="748584" cy="696272"/>
            <a:chOff x="827350" y="3629733"/>
            <a:chExt cx="1431600" cy="1332067"/>
          </a:xfrm>
        </p:grpSpPr>
        <p:sp>
          <p:nvSpPr>
            <p:cNvPr id="858" name="Google Shape;858;p4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825;p43"/>
          <p:cNvSpPr txBox="1"/>
          <p:nvPr/>
        </p:nvSpPr>
        <p:spPr>
          <a:xfrm>
            <a:off x="852239" y="1468907"/>
            <a:ext cx="6779220" cy="449270"/>
          </a:xfrm>
          <a:prstGeom prst="rect">
            <a:avLst/>
          </a:prstGeom>
          <a:noFill/>
          <a:ln>
            <a:noFill/>
          </a:ln>
        </p:spPr>
        <p:txBody>
          <a:bodyPr spcFirstLastPara="1" wrap="square" lIns="91425" tIns="91425" rIns="91425" bIns="91425" anchor="t" anchorCtr="0">
            <a:noAutofit/>
          </a:bodyPr>
          <a:lstStyle/>
          <a:p>
            <a:pPr marL="285750" lvl="0" indent="-317500" algn="l" rtl="0">
              <a:spcBef>
                <a:spcPts val="0"/>
              </a:spcBef>
              <a:spcAft>
                <a:spcPts val="0"/>
              </a:spcAft>
              <a:buClr>
                <a:schemeClr val="lt1"/>
              </a:buClr>
              <a:buSzPts val="1400"/>
              <a:buFont typeface="Karla"/>
              <a:buChar char="●"/>
            </a:pPr>
            <a:r>
              <a:rPr lang="en" dirty="0" smtClean="0">
                <a:solidFill>
                  <a:schemeClr val="bg1"/>
                </a:solidFill>
                <a:latin typeface="Karla"/>
                <a:ea typeface="Karla"/>
                <a:cs typeface="Karla"/>
                <a:sym typeface="Karla"/>
              </a:rPr>
              <a:t>Độ bóng (sihouette) có giá trị [-1,1]: giá trị càng tiến đến 1 thì mô hình càng tốt.</a:t>
            </a:r>
          </a:p>
          <a:p>
            <a:pPr marL="285750" lvl="0" indent="-317500">
              <a:buClr>
                <a:schemeClr val="lt1"/>
              </a:buClr>
              <a:buSzPts val="1400"/>
              <a:buFont typeface="Karla"/>
              <a:buChar char="●"/>
            </a:pPr>
            <a:r>
              <a:rPr lang="en-US" dirty="0" err="1">
                <a:solidFill>
                  <a:schemeClr val="bg1"/>
                </a:solidFill>
              </a:rPr>
              <a:t>Giả</a:t>
            </a:r>
            <a:r>
              <a:rPr lang="en-US" dirty="0">
                <a:solidFill>
                  <a:schemeClr val="bg1"/>
                </a:solidFill>
              </a:rPr>
              <a:t> </a:t>
            </a:r>
            <a:r>
              <a:rPr lang="en-US" dirty="0" err="1">
                <a:solidFill>
                  <a:schemeClr val="bg1"/>
                </a:solidFill>
              </a:rPr>
              <a:t>có</a:t>
            </a:r>
            <a:r>
              <a:rPr lang="en-US" dirty="0">
                <a:solidFill>
                  <a:schemeClr val="bg1"/>
                </a:solidFill>
              </a:rPr>
              <a:t> k </a:t>
            </a:r>
            <a:r>
              <a:rPr lang="en-US" dirty="0" err="1">
                <a:solidFill>
                  <a:schemeClr val="bg1"/>
                </a:solidFill>
              </a:rPr>
              <a:t>cụm</a:t>
            </a:r>
            <a:r>
              <a:rPr lang="en-US" dirty="0">
                <a:solidFill>
                  <a:schemeClr val="bg1"/>
                </a:solidFill>
              </a:rPr>
              <a:t>, t </a:t>
            </a:r>
            <a:r>
              <a:rPr lang="en-US" dirty="0" err="1">
                <a:solidFill>
                  <a:schemeClr val="bg1"/>
                </a:solidFill>
              </a:rPr>
              <a:t>có</a:t>
            </a:r>
            <a:r>
              <a:rPr lang="en-US" dirty="0">
                <a:solidFill>
                  <a:schemeClr val="bg1"/>
                </a:solidFill>
              </a:rPr>
              <a:t> </a:t>
            </a:r>
            <a:r>
              <a:rPr lang="en-US" dirty="0" err="1">
                <a:solidFill>
                  <a:schemeClr val="bg1"/>
                </a:solidFill>
              </a:rPr>
              <a:t>công</a:t>
            </a:r>
            <a:r>
              <a:rPr lang="en-US" dirty="0">
                <a:solidFill>
                  <a:schemeClr val="bg1"/>
                </a:solidFill>
              </a:rPr>
              <a:t> </a:t>
            </a:r>
            <a:r>
              <a:rPr lang="en-US" dirty="0" err="1" smtClean="0">
                <a:solidFill>
                  <a:schemeClr val="bg1"/>
                </a:solidFill>
              </a:rPr>
              <a:t>thức</a:t>
            </a:r>
            <a:r>
              <a:rPr lang="en-US" dirty="0" smtClean="0">
                <a:solidFill>
                  <a:schemeClr val="bg1"/>
                </a:solidFill>
              </a:rPr>
              <a:t>.</a:t>
            </a:r>
            <a:endParaRPr dirty="0" smtClean="0">
              <a:solidFill>
                <a:schemeClr val="bg1"/>
              </a:solidFill>
              <a:latin typeface="Karla"/>
              <a:ea typeface="Karla"/>
              <a:cs typeface="Karla"/>
              <a:sym typeface="Karla"/>
            </a:endParaRPr>
          </a:p>
        </p:txBody>
      </p:sp>
      <p:pic>
        <p:nvPicPr>
          <p:cNvPr id="56" name="Picture 55"/>
          <p:cNvPicPr/>
          <p:nvPr/>
        </p:nvPicPr>
        <p:blipFill>
          <a:blip r:embed="rId3"/>
          <a:stretch>
            <a:fillRect/>
          </a:stretch>
        </p:blipFill>
        <p:spPr>
          <a:xfrm>
            <a:off x="3546238" y="2217905"/>
            <a:ext cx="1767840" cy="586740"/>
          </a:xfrm>
          <a:prstGeom prst="rect">
            <a:avLst/>
          </a:prstGeom>
        </p:spPr>
      </p:pic>
    </p:spTree>
    <p:extLst>
      <p:ext uri="{BB962C8B-B14F-4D97-AF65-F5344CB8AC3E}">
        <p14:creationId xmlns:p14="http://schemas.microsoft.com/office/powerpoint/2010/main" val="9160667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54"/>
          <p:cNvSpPr/>
          <p:nvPr/>
        </p:nvSpPr>
        <p:spPr>
          <a:xfrm>
            <a:off x="706500" y="274324"/>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54"/>
          <p:cNvCxnSpPr/>
          <p:nvPr/>
        </p:nvCxnSpPr>
        <p:spPr>
          <a:xfrm>
            <a:off x="718150" y="2862544"/>
            <a:ext cx="6225790" cy="12100"/>
          </a:xfrm>
          <a:prstGeom prst="straightConnector1">
            <a:avLst/>
          </a:prstGeom>
          <a:noFill/>
          <a:ln w="9525" cap="flat" cmpd="sng">
            <a:solidFill>
              <a:schemeClr val="lt1"/>
            </a:solidFill>
            <a:prstDash val="solid"/>
            <a:round/>
            <a:headEnd type="oval" w="med" len="med"/>
            <a:tailEnd type="triangle" w="med" len="med"/>
          </a:ln>
        </p:spPr>
      </p:cxnSp>
      <p:sp>
        <p:nvSpPr>
          <p:cNvPr id="1307" name="Google Shape;1307;p54"/>
          <p:cNvSpPr txBox="1">
            <a:spLocks noGrp="1"/>
          </p:cNvSpPr>
          <p:nvPr>
            <p:ph type="title"/>
          </p:nvPr>
        </p:nvSpPr>
        <p:spPr>
          <a:xfrm>
            <a:off x="711425" y="304024"/>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Kết quả bài toán thực tế</a:t>
            </a:r>
            <a:endParaRPr dirty="0"/>
          </a:p>
        </p:txBody>
      </p:sp>
      <p:grpSp>
        <p:nvGrpSpPr>
          <p:cNvPr id="1316" name="Google Shape;1316;p54"/>
          <p:cNvGrpSpPr/>
          <p:nvPr/>
        </p:nvGrpSpPr>
        <p:grpSpPr>
          <a:xfrm>
            <a:off x="8646132" y="277996"/>
            <a:ext cx="288601" cy="1096693"/>
            <a:chOff x="1006700" y="2603975"/>
            <a:chExt cx="55450" cy="210700"/>
          </a:xfrm>
        </p:grpSpPr>
        <p:sp>
          <p:nvSpPr>
            <p:cNvPr id="1317" name="Google Shape;1317;p5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4"/>
          <p:cNvGrpSpPr/>
          <p:nvPr/>
        </p:nvGrpSpPr>
        <p:grpSpPr>
          <a:xfrm>
            <a:off x="397597" y="4245563"/>
            <a:ext cx="760896" cy="707727"/>
            <a:chOff x="827350" y="3629733"/>
            <a:chExt cx="1431600" cy="1332067"/>
          </a:xfrm>
        </p:grpSpPr>
        <p:sp>
          <p:nvSpPr>
            <p:cNvPr id="1324" name="Google Shape;1324;p5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54"/>
          <p:cNvGrpSpPr/>
          <p:nvPr/>
        </p:nvGrpSpPr>
        <p:grpSpPr>
          <a:xfrm>
            <a:off x="228807" y="3730250"/>
            <a:ext cx="420891" cy="391495"/>
            <a:chOff x="827350" y="3629733"/>
            <a:chExt cx="1431600" cy="1332067"/>
          </a:xfrm>
        </p:grpSpPr>
        <p:sp>
          <p:nvSpPr>
            <p:cNvPr id="1328" name="Google Shape;1328;p5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1" name="Google Shape;1331;p54"/>
          <p:cNvSpPr/>
          <p:nvPr/>
        </p:nvSpPr>
        <p:spPr>
          <a:xfrm>
            <a:off x="1771100" y="1493369"/>
            <a:ext cx="760800" cy="71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smtClean="0">
                <a:solidFill>
                  <a:schemeClr val="accent1"/>
                </a:solidFill>
                <a:latin typeface="Audiowide"/>
                <a:ea typeface="Audiowide"/>
                <a:cs typeface="Audiowide"/>
                <a:sym typeface="Audiowide"/>
              </a:rPr>
              <a:t>intput</a:t>
            </a:r>
            <a:endParaRPr sz="1100" dirty="0">
              <a:solidFill>
                <a:schemeClr val="accent1"/>
              </a:solidFill>
            </a:endParaRPr>
          </a:p>
        </p:txBody>
      </p:sp>
      <p:cxnSp>
        <p:nvCxnSpPr>
          <p:cNvPr id="1332" name="Google Shape;1332;p54"/>
          <p:cNvCxnSpPr>
            <a:endCxn id="1331" idx="1"/>
          </p:cNvCxnSpPr>
          <p:nvPr/>
        </p:nvCxnSpPr>
        <p:spPr>
          <a:xfrm rot="10800000">
            <a:off x="2151488" y="2205794"/>
            <a:ext cx="0" cy="1162500"/>
          </a:xfrm>
          <a:prstGeom prst="straightConnector1">
            <a:avLst/>
          </a:prstGeom>
          <a:noFill/>
          <a:ln w="9525" cap="flat" cmpd="sng">
            <a:solidFill>
              <a:schemeClr val="lt1"/>
            </a:solidFill>
            <a:prstDash val="solid"/>
            <a:round/>
            <a:headEnd type="none" w="med" len="med"/>
            <a:tailEnd type="none" w="med" len="med"/>
          </a:ln>
        </p:spPr>
      </p:cxnSp>
      <p:sp>
        <p:nvSpPr>
          <p:cNvPr id="1333" name="Google Shape;1333;p54"/>
          <p:cNvSpPr/>
          <p:nvPr/>
        </p:nvSpPr>
        <p:spPr>
          <a:xfrm>
            <a:off x="3384763" y="3455894"/>
            <a:ext cx="760800" cy="7125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accent1"/>
                </a:solidFill>
                <a:latin typeface="Audiowide"/>
                <a:ea typeface="Audiowide"/>
                <a:cs typeface="Audiowide"/>
                <a:sym typeface="Audiowide"/>
              </a:rPr>
              <a:t>output</a:t>
            </a:r>
            <a:endParaRPr sz="1000" dirty="0">
              <a:solidFill>
                <a:schemeClr val="accent1"/>
              </a:solidFill>
            </a:endParaRPr>
          </a:p>
        </p:txBody>
      </p:sp>
      <p:cxnSp>
        <p:nvCxnSpPr>
          <p:cNvPr id="1334" name="Google Shape;1334;p54"/>
          <p:cNvCxnSpPr>
            <a:stCxn id="1333" idx="3"/>
          </p:cNvCxnSpPr>
          <p:nvPr/>
        </p:nvCxnSpPr>
        <p:spPr>
          <a:xfrm rot="10800000">
            <a:off x="3765163" y="2293394"/>
            <a:ext cx="0" cy="1162500"/>
          </a:xfrm>
          <a:prstGeom prst="straightConnector1">
            <a:avLst/>
          </a:prstGeom>
          <a:noFill/>
          <a:ln w="9525" cap="flat" cmpd="sng">
            <a:solidFill>
              <a:schemeClr val="lt1"/>
            </a:solidFill>
            <a:prstDash val="solid"/>
            <a:round/>
            <a:headEnd type="none" w="med" len="med"/>
            <a:tailEnd type="none" w="med" len="med"/>
          </a:ln>
        </p:spPr>
      </p:cxnSp>
      <p:sp>
        <p:nvSpPr>
          <p:cNvPr id="1335" name="Google Shape;1335;p54"/>
          <p:cNvSpPr/>
          <p:nvPr/>
        </p:nvSpPr>
        <p:spPr>
          <a:xfrm>
            <a:off x="4942882" y="1528413"/>
            <a:ext cx="982989" cy="712425"/>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endParaRPr lang="vi-VN" sz="1200" dirty="0">
              <a:solidFill>
                <a:schemeClr val="accent1"/>
              </a:solidFill>
            </a:endParaRPr>
          </a:p>
        </p:txBody>
      </p:sp>
      <p:cxnSp>
        <p:nvCxnSpPr>
          <p:cNvPr id="1336" name="Google Shape;1336;p54"/>
          <p:cNvCxnSpPr>
            <a:endCxn id="1335" idx="1"/>
          </p:cNvCxnSpPr>
          <p:nvPr/>
        </p:nvCxnSpPr>
        <p:spPr>
          <a:xfrm flipV="1">
            <a:off x="5434377" y="2240838"/>
            <a:ext cx="0" cy="1162500"/>
          </a:xfrm>
          <a:prstGeom prst="straightConnector1">
            <a:avLst/>
          </a:prstGeom>
          <a:noFill/>
          <a:ln w="9525" cap="flat" cmpd="sng">
            <a:solidFill>
              <a:schemeClr val="lt1"/>
            </a:solidFill>
            <a:prstDash val="solid"/>
            <a:round/>
            <a:headEnd type="none" w="med" len="med"/>
            <a:tailEnd type="none" w="med" len="med"/>
          </a:ln>
        </p:spPr>
      </p:cxnSp>
      <p:sp>
        <p:nvSpPr>
          <p:cNvPr id="2" name="Rectangle 1"/>
          <p:cNvSpPr/>
          <p:nvPr/>
        </p:nvSpPr>
        <p:spPr>
          <a:xfrm>
            <a:off x="4942881" y="1761513"/>
            <a:ext cx="982989" cy="246221"/>
          </a:xfrm>
          <a:prstGeom prst="rect">
            <a:avLst/>
          </a:prstGeom>
        </p:spPr>
        <p:txBody>
          <a:bodyPr wrap="square">
            <a:spAutoFit/>
          </a:bodyPr>
          <a:lstStyle/>
          <a:p>
            <a:pPr lvl="0" algn="ctr"/>
            <a:r>
              <a:rPr lang="en-US" sz="1000" b="1" dirty="0" smtClean="0">
                <a:solidFill>
                  <a:schemeClr val="accent1"/>
                </a:solidFill>
                <a:latin typeface="Audiowide"/>
                <a:ea typeface="Audiowide"/>
                <a:cs typeface="Audiowide"/>
                <a:sym typeface="Audiowide"/>
              </a:rPr>
              <a:t>silhouette</a:t>
            </a:r>
            <a:endParaRPr lang="en-US" sz="1000" b="1" dirty="0">
              <a:solidFill>
                <a:schemeClr val="accent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251" y="3368294"/>
            <a:ext cx="1548497" cy="135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074" y="1159886"/>
            <a:ext cx="1872176" cy="115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Google Shape;868;p44"/>
          <p:cNvSpPr/>
          <p:nvPr/>
        </p:nvSpPr>
        <p:spPr>
          <a:xfrm>
            <a:off x="4742875" y="3368295"/>
            <a:ext cx="1383000" cy="1383000"/>
          </a:xfrm>
          <a:prstGeom prst="pie">
            <a:avLst>
              <a:gd name="adj1" fmla="val 16169877"/>
              <a:gd name="adj2" fmla="val 10736181"/>
            </a:avLst>
          </a:prstGeom>
          <a:solidFill>
            <a:schemeClr val="accent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71;p44"/>
          <p:cNvSpPr/>
          <p:nvPr/>
        </p:nvSpPr>
        <p:spPr>
          <a:xfrm>
            <a:off x="4962775" y="3588195"/>
            <a:ext cx="943200" cy="9432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79;p44"/>
          <p:cNvSpPr txBox="1">
            <a:spLocks noGrp="1"/>
          </p:cNvSpPr>
          <p:nvPr/>
        </p:nvSpPr>
        <p:spPr>
          <a:xfrm>
            <a:off x="4962775" y="3802695"/>
            <a:ext cx="943200" cy="51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Audiowide"/>
              <a:buNone/>
              <a:defRPr sz="2000" b="0" i="0" u="none" strike="noStrike" cap="none">
                <a:solidFill>
                  <a:schemeClr val="accen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9pPr>
          </a:lstStyle>
          <a:p>
            <a:pPr marL="0" lvl="0" indent="0" algn="ctr" rtl="0">
              <a:spcBef>
                <a:spcPts val="0"/>
              </a:spcBef>
              <a:spcAft>
                <a:spcPts val="0"/>
              </a:spcAft>
              <a:buNone/>
            </a:pPr>
            <a:r>
              <a:rPr lang="en" dirty="0" smtClean="0"/>
              <a:t>0.64</a:t>
            </a:r>
            <a:endParaRPr dirty="0"/>
          </a:p>
        </p:txBody>
      </p:sp>
      <p:sp>
        <p:nvSpPr>
          <p:cNvPr id="32" name="Google Shape;576;p37"/>
          <p:cNvSpPr txBox="1"/>
          <p:nvPr/>
        </p:nvSpPr>
        <p:spPr>
          <a:xfrm>
            <a:off x="6943940" y="2480944"/>
            <a:ext cx="1539900" cy="7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smtClean="0">
                <a:solidFill>
                  <a:schemeClr val="lt1"/>
                </a:solidFill>
                <a:latin typeface="Karla"/>
                <a:ea typeface="Karla"/>
                <a:cs typeface="Karla"/>
                <a:sym typeface="Karla"/>
              </a:rPr>
              <a:t>Mô hình chưa thực sự tốt để phân cụm</a:t>
            </a:r>
            <a:endParaRPr dirty="0">
              <a:solidFill>
                <a:schemeClr val="lt1"/>
              </a:solidFill>
              <a:latin typeface="Karla"/>
              <a:ea typeface="Karla"/>
              <a:cs typeface="Karla"/>
              <a:sym typeface="Karla"/>
            </a:endParaRPr>
          </a:p>
        </p:txBody>
      </p:sp>
    </p:spTree>
    <p:extLst>
      <p:ext uri="{BB962C8B-B14F-4D97-AF65-F5344CB8AC3E}">
        <p14:creationId xmlns:p14="http://schemas.microsoft.com/office/powerpoint/2010/main" val="159555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402;p57"/>
          <p:cNvSpPr/>
          <p:nvPr/>
        </p:nvSpPr>
        <p:spPr>
          <a:xfrm>
            <a:off x="1725631" y="860675"/>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15;p57"/>
          <p:cNvSpPr txBox="1">
            <a:spLocks/>
          </p:cNvSpPr>
          <p:nvPr/>
        </p:nvSpPr>
        <p:spPr>
          <a:xfrm>
            <a:off x="2237912" y="1521275"/>
            <a:ext cx="4661700" cy="115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Audiowide"/>
              <a:buNone/>
              <a:defRPr sz="3700" b="0" i="0" u="none" strike="noStrike" cap="none">
                <a:solidFill>
                  <a:schemeClr val="accent1"/>
                </a:solidFill>
                <a:latin typeface="Audiowide"/>
                <a:ea typeface="Audiowide"/>
                <a:cs typeface="Audiowide"/>
                <a:sym typeface="Audiowid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pPr algn="ctr"/>
            <a:r>
              <a:rPr lang="en-US" dirty="0" smtClean="0">
                <a:solidFill>
                  <a:schemeClr val="bg1"/>
                </a:solidFill>
              </a:rPr>
              <a:t>Thanks!</a:t>
            </a:r>
            <a:endParaRPr lang="en-US" dirty="0">
              <a:solidFill>
                <a:schemeClr val="bg1"/>
              </a:solidFill>
            </a:endParaRPr>
          </a:p>
        </p:txBody>
      </p:sp>
    </p:spTree>
    <p:extLst>
      <p:ext uri="{BB962C8B-B14F-4D97-AF65-F5344CB8AC3E}">
        <p14:creationId xmlns:p14="http://schemas.microsoft.com/office/powerpoint/2010/main" val="78149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75975"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88025" y="128222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75975" y="312747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12747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888025" y="312747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Nội dung</a:t>
            </a:r>
            <a:endParaRPr dirty="0"/>
          </a:p>
        </p:txBody>
      </p:sp>
      <p:sp>
        <p:nvSpPr>
          <p:cNvPr id="361" name="Google Shape;361;p32"/>
          <p:cNvSpPr txBox="1">
            <a:spLocks noGrp="1"/>
          </p:cNvSpPr>
          <p:nvPr>
            <p:ph type="title" idx="8"/>
          </p:nvPr>
        </p:nvSpPr>
        <p:spPr>
          <a:xfrm>
            <a:off x="1415374"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2" name="Google Shape;362;p32"/>
          <p:cNvSpPr txBox="1">
            <a:spLocks noGrp="1"/>
          </p:cNvSpPr>
          <p:nvPr>
            <p:ph type="title" idx="9"/>
          </p:nvPr>
        </p:nvSpPr>
        <p:spPr>
          <a:xfrm>
            <a:off x="4121401" y="31900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63" name="Google Shape;363;p32"/>
          <p:cNvSpPr txBox="1">
            <a:spLocks noGrp="1"/>
          </p:cNvSpPr>
          <p:nvPr>
            <p:ph type="title" idx="15"/>
          </p:nvPr>
        </p:nvSpPr>
        <p:spPr>
          <a:xfrm>
            <a:off x="6125276" y="3680488"/>
            <a:ext cx="2342740" cy="9016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Đánh giá mô hình</a:t>
            </a:r>
            <a:endParaRPr dirty="0"/>
          </a:p>
        </p:txBody>
      </p:sp>
      <p:sp>
        <p:nvSpPr>
          <p:cNvPr id="364" name="Google Shape;364;p32"/>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BigData</a:t>
            </a:r>
            <a:endParaRPr dirty="0"/>
          </a:p>
        </p:txBody>
      </p:sp>
      <p:sp>
        <p:nvSpPr>
          <p:cNvPr id="366" name="Google Shape;366;p32"/>
          <p:cNvSpPr txBox="1">
            <a:spLocks noGrp="1"/>
          </p:cNvSpPr>
          <p:nvPr>
            <p:ph type="title" idx="2"/>
          </p:nvPr>
        </p:nvSpPr>
        <p:spPr>
          <a:xfrm>
            <a:off x="713224" y="3680488"/>
            <a:ext cx="2324616" cy="9219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Giới thiệu bài toán</a:t>
            </a:r>
            <a:endParaRPr dirty="0"/>
          </a:p>
        </p:txBody>
      </p:sp>
      <p:sp>
        <p:nvSpPr>
          <p:cNvPr id="368" name="Google Shape;368;p32"/>
          <p:cNvSpPr txBox="1">
            <a:spLocks noGrp="1"/>
          </p:cNvSpPr>
          <p:nvPr>
            <p:ph type="title" idx="4"/>
          </p:nvPr>
        </p:nvSpPr>
        <p:spPr>
          <a:xfrm>
            <a:off x="3412474" y="3995447"/>
            <a:ext cx="2307605" cy="8803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K</a:t>
            </a:r>
            <a:r>
              <a:rPr lang="en" dirty="0" smtClean="0"/>
              <a:t>-mean mapreduce hóa</a:t>
            </a:r>
            <a:endParaRPr dirty="0"/>
          </a:p>
        </p:txBody>
      </p:sp>
      <p:sp>
        <p:nvSpPr>
          <p:cNvPr id="369" name="Google Shape;369;p32"/>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Hadoop</a:t>
            </a:r>
            <a:endParaRPr dirty="0"/>
          </a:p>
        </p:txBody>
      </p:sp>
      <p:sp>
        <p:nvSpPr>
          <p:cNvPr id="370" name="Google Shape;370;p32"/>
          <p:cNvSpPr txBox="1">
            <a:spLocks noGrp="1"/>
          </p:cNvSpPr>
          <p:nvPr>
            <p:ph type="title" idx="13"/>
          </p:nvPr>
        </p:nvSpPr>
        <p:spPr>
          <a:xfrm>
            <a:off x="1415374" y="31900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1" name="Google Shape;371;p32"/>
          <p:cNvSpPr txBox="1">
            <a:spLocks noGrp="1"/>
          </p:cNvSpPr>
          <p:nvPr>
            <p:ph type="title" idx="14"/>
          </p:nvPr>
        </p:nvSpPr>
        <p:spPr>
          <a:xfrm>
            <a:off x="4121401"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3" name="Google Shape;373;p32"/>
          <p:cNvSpPr txBox="1">
            <a:spLocks noGrp="1"/>
          </p:cNvSpPr>
          <p:nvPr>
            <p:ph type="title" idx="17"/>
          </p:nvPr>
        </p:nvSpPr>
        <p:spPr>
          <a:xfrm>
            <a:off x="6125275" y="222133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Thuật toán </a:t>
            </a:r>
            <a:br>
              <a:rPr lang="en" dirty="0" smtClean="0"/>
            </a:br>
            <a:r>
              <a:rPr lang="en" dirty="0" smtClean="0"/>
              <a:t>k-mean</a:t>
            </a:r>
            <a:endParaRPr dirty="0"/>
          </a:p>
        </p:txBody>
      </p:sp>
      <p:sp>
        <p:nvSpPr>
          <p:cNvPr id="375" name="Google Shape;375;p32"/>
          <p:cNvSpPr txBox="1">
            <a:spLocks noGrp="1"/>
          </p:cNvSpPr>
          <p:nvPr>
            <p:ph type="title" idx="19"/>
          </p:nvPr>
        </p:nvSpPr>
        <p:spPr>
          <a:xfrm>
            <a:off x="6827426" y="31900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76" name="Google Shape;376;p32"/>
          <p:cNvSpPr txBox="1">
            <a:spLocks noGrp="1"/>
          </p:cNvSpPr>
          <p:nvPr>
            <p:ph type="title" idx="20"/>
          </p:nvPr>
        </p:nvSpPr>
        <p:spPr>
          <a:xfrm>
            <a:off x="6827426"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BigData</a:t>
            </a:r>
            <a:endParaRPr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56"/>
          <p:cNvSpPr/>
          <p:nvPr/>
        </p:nvSpPr>
        <p:spPr>
          <a:xfrm>
            <a:off x="706120" y="1260627"/>
            <a:ext cx="3200400" cy="9030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56"/>
          <p:cNvGrpSpPr/>
          <p:nvPr/>
        </p:nvGrpSpPr>
        <p:grpSpPr>
          <a:xfrm>
            <a:off x="4187225" y="769881"/>
            <a:ext cx="4304592" cy="3300520"/>
            <a:chOff x="4187225" y="869775"/>
            <a:chExt cx="4219500" cy="3200625"/>
          </a:xfrm>
        </p:grpSpPr>
        <p:sp>
          <p:nvSpPr>
            <p:cNvPr id="1373" name="Google Shape;1373;p56"/>
            <p:cNvSpPr/>
            <p:nvPr/>
          </p:nvSpPr>
          <p:spPr>
            <a:xfrm>
              <a:off x="5662275" y="3677475"/>
              <a:ext cx="1269409" cy="392925"/>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4191325" y="869775"/>
              <a:ext cx="4211400" cy="2807700"/>
            </a:xfrm>
            <a:prstGeom prst="snip2DiagRect">
              <a:avLst>
                <a:gd name="adj1" fmla="val 0"/>
                <a:gd name="adj2" fmla="val 9219"/>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56"/>
            <p:cNvCxnSpPr/>
            <p:nvPr/>
          </p:nvCxnSpPr>
          <p:spPr>
            <a:xfrm>
              <a:off x="4187225" y="3305175"/>
              <a:ext cx="4219500" cy="0"/>
            </a:xfrm>
            <a:prstGeom prst="straightConnector1">
              <a:avLst/>
            </a:prstGeom>
            <a:noFill/>
            <a:ln w="9525" cap="flat" cmpd="sng">
              <a:solidFill>
                <a:schemeClr val="lt1"/>
              </a:solidFill>
              <a:prstDash val="solid"/>
              <a:round/>
              <a:headEnd type="none" w="med" len="med"/>
              <a:tailEnd type="none" w="med" len="med"/>
            </a:ln>
          </p:spPr>
        </p:cxnSp>
      </p:grpSp>
      <p:sp>
        <p:nvSpPr>
          <p:cNvPr id="1376" name="Google Shape;1376;p56"/>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p>
            <a:pPr lvl="0"/>
            <a:r>
              <a:rPr lang="en-US" dirty="0"/>
              <a:t>Gartner </a:t>
            </a:r>
            <a:endParaRPr dirty="0"/>
          </a:p>
        </p:txBody>
      </p:sp>
      <p:sp>
        <p:nvSpPr>
          <p:cNvPr id="1377" name="Google Shape;1377;p56"/>
          <p:cNvSpPr txBox="1">
            <a:spLocks noGrp="1"/>
          </p:cNvSpPr>
          <p:nvPr>
            <p:ph type="subTitle" idx="1"/>
          </p:nvPr>
        </p:nvSpPr>
        <p:spPr>
          <a:xfrm rot="350">
            <a:off x="706238" y="2248085"/>
            <a:ext cx="3221006" cy="2317417"/>
          </a:xfrm>
          <a:prstGeom prst="rect">
            <a:avLst/>
          </a:prstGeom>
        </p:spPr>
        <p:txBody>
          <a:bodyPr spcFirstLastPara="1" wrap="square" lIns="91425" tIns="91425" rIns="91425" bIns="91425" anchor="t" anchorCtr="0">
            <a:noAutofit/>
          </a:bodyPr>
          <a:lstStyle/>
          <a:p>
            <a:pPr marL="0" lvl="0" indent="0" algn="l">
              <a:spcAft>
                <a:spcPts val="1200"/>
              </a:spcAft>
            </a:pPr>
            <a:r>
              <a:rPr lang="en-US" dirty="0" smtClean="0"/>
              <a:t>- </a:t>
            </a:r>
            <a:r>
              <a:rPr lang="en-US" dirty="0" err="1" smtClean="0"/>
              <a:t>Dữ</a:t>
            </a:r>
            <a:r>
              <a:rPr lang="en-US" dirty="0" smtClean="0"/>
              <a:t> </a:t>
            </a:r>
            <a:r>
              <a:rPr lang="en-US" dirty="0" err="1"/>
              <a:t>liệu</a:t>
            </a:r>
            <a:r>
              <a:rPr lang="en-US" dirty="0"/>
              <a:t> </a:t>
            </a:r>
            <a:r>
              <a:rPr lang="en-US" dirty="0" err="1"/>
              <a:t>lớn</a:t>
            </a:r>
            <a:r>
              <a:rPr lang="en-US" dirty="0"/>
              <a:t> </a:t>
            </a:r>
            <a:r>
              <a:rPr lang="en-US" dirty="0" err="1"/>
              <a:t>là</a:t>
            </a:r>
            <a:r>
              <a:rPr lang="en-US" dirty="0"/>
              <a:t> </a:t>
            </a:r>
            <a:r>
              <a:rPr lang="en-US" dirty="0" err="1"/>
              <a:t>những</a:t>
            </a:r>
            <a:r>
              <a:rPr lang="en-US" dirty="0"/>
              <a:t> </a:t>
            </a:r>
            <a:r>
              <a:rPr lang="en-US" dirty="0" err="1"/>
              <a:t>nguồn</a:t>
            </a:r>
            <a:r>
              <a:rPr lang="en-US" dirty="0"/>
              <a:t> </a:t>
            </a:r>
            <a:r>
              <a:rPr lang="en-US" dirty="0" err="1"/>
              <a:t>thông</a:t>
            </a:r>
            <a:r>
              <a:rPr lang="en-US" dirty="0"/>
              <a:t> tin </a:t>
            </a:r>
            <a:r>
              <a:rPr lang="en-US" dirty="0" err="1"/>
              <a:t>có</a:t>
            </a:r>
            <a:r>
              <a:rPr lang="en-US" dirty="0"/>
              <a:t> </a:t>
            </a:r>
            <a:r>
              <a:rPr lang="en-US" dirty="0" err="1" smtClean="0"/>
              <a:t>khối</a:t>
            </a:r>
            <a:r>
              <a:rPr lang="en-US" dirty="0" smtClean="0"/>
              <a:t> </a:t>
            </a:r>
            <a:r>
              <a:rPr lang="en-US" dirty="0" err="1"/>
              <a:t>lượng</a:t>
            </a:r>
            <a:r>
              <a:rPr lang="en-US" dirty="0"/>
              <a:t> </a:t>
            </a:r>
            <a:r>
              <a:rPr lang="en-US" dirty="0" err="1"/>
              <a:t>lớn</a:t>
            </a:r>
            <a:r>
              <a:rPr lang="en-US" dirty="0"/>
              <a:t>, </a:t>
            </a:r>
            <a:r>
              <a:rPr lang="en-US" dirty="0" err="1"/>
              <a:t>tốc</a:t>
            </a:r>
            <a:r>
              <a:rPr lang="en-US" dirty="0"/>
              <a:t> </a:t>
            </a:r>
            <a:r>
              <a:rPr lang="en-US" dirty="0" err="1"/>
              <a:t>độ</a:t>
            </a:r>
            <a:r>
              <a:rPr lang="en-US" dirty="0"/>
              <a:t> </a:t>
            </a:r>
            <a:r>
              <a:rPr lang="en-US" dirty="0" err="1"/>
              <a:t>nhanh</a:t>
            </a:r>
            <a:r>
              <a:rPr lang="en-US" dirty="0"/>
              <a:t> </a:t>
            </a:r>
            <a:r>
              <a:rPr lang="en-US" dirty="0" err="1"/>
              <a:t>và</a:t>
            </a:r>
            <a:r>
              <a:rPr lang="en-US" dirty="0"/>
              <a:t> </a:t>
            </a:r>
            <a:r>
              <a:rPr lang="en-US" dirty="0" err="1"/>
              <a:t>dữ</a:t>
            </a:r>
            <a:r>
              <a:rPr lang="en-US" dirty="0"/>
              <a:t> </a:t>
            </a:r>
            <a:r>
              <a:rPr lang="en-US" dirty="0" err="1"/>
              <a:t>liệu</a:t>
            </a:r>
            <a:r>
              <a:rPr lang="en-US" dirty="0"/>
              <a:t> </a:t>
            </a:r>
            <a:r>
              <a:rPr lang="en-US" dirty="0" err="1"/>
              <a:t>định</a:t>
            </a:r>
            <a:r>
              <a:rPr lang="en-US" dirty="0"/>
              <a:t> </a:t>
            </a:r>
            <a:r>
              <a:rPr lang="en-US" dirty="0" err="1"/>
              <a:t>dạng</a:t>
            </a:r>
            <a:r>
              <a:rPr lang="en-US" dirty="0"/>
              <a:t> </a:t>
            </a:r>
            <a:r>
              <a:rPr lang="en-US" dirty="0" err="1"/>
              <a:t>dưới</a:t>
            </a:r>
            <a:r>
              <a:rPr lang="en-US" dirty="0"/>
              <a:t> </a:t>
            </a:r>
            <a:r>
              <a:rPr lang="en-US" dirty="0" err="1"/>
              <a:t>nhiều</a:t>
            </a:r>
            <a:r>
              <a:rPr lang="en-US" dirty="0"/>
              <a:t> </a:t>
            </a:r>
            <a:r>
              <a:rPr lang="en-US" dirty="0" err="1"/>
              <a:t>hình</a:t>
            </a:r>
            <a:r>
              <a:rPr lang="en-US" dirty="0"/>
              <a:t> </a:t>
            </a:r>
            <a:r>
              <a:rPr lang="en-US" dirty="0" err="1"/>
              <a:t>thức</a:t>
            </a:r>
            <a:r>
              <a:rPr lang="en-US" dirty="0"/>
              <a:t> </a:t>
            </a:r>
            <a:r>
              <a:rPr lang="en-US" dirty="0" err="1"/>
              <a:t>khác</a:t>
            </a:r>
            <a:r>
              <a:rPr lang="en-US" dirty="0"/>
              <a:t> </a:t>
            </a:r>
            <a:r>
              <a:rPr lang="en-US" dirty="0" err="1" smtClean="0"/>
              <a:t>nhau</a:t>
            </a:r>
            <a:endParaRPr lang="en-US" dirty="0" smtClean="0"/>
          </a:p>
          <a:p>
            <a:pPr marL="0" lvl="0" indent="0" algn="l">
              <a:spcAft>
                <a:spcPts val="1200"/>
              </a:spcAft>
            </a:pPr>
            <a:r>
              <a:rPr lang="en-US" dirty="0" smtClean="0"/>
              <a:t>- do </a:t>
            </a:r>
            <a:r>
              <a:rPr lang="en-US" dirty="0" err="1"/>
              <a:t>đó</a:t>
            </a:r>
            <a:r>
              <a:rPr lang="en-US" dirty="0"/>
              <a:t> </a:t>
            </a:r>
            <a:r>
              <a:rPr lang="en-US" dirty="0" err="1"/>
              <a:t>muốn</a:t>
            </a:r>
            <a:r>
              <a:rPr lang="en-US" dirty="0"/>
              <a:t> </a:t>
            </a:r>
            <a:r>
              <a:rPr lang="en-US" dirty="0" err="1"/>
              <a:t>khai</a:t>
            </a:r>
            <a:r>
              <a:rPr lang="en-US" dirty="0"/>
              <a:t> </a:t>
            </a:r>
            <a:r>
              <a:rPr lang="en-US" dirty="0" err="1"/>
              <a:t>thác</a:t>
            </a:r>
            <a:r>
              <a:rPr lang="en-US" dirty="0"/>
              <a:t> </a:t>
            </a:r>
            <a:r>
              <a:rPr lang="en-US" dirty="0" err="1"/>
              <a:t>được</a:t>
            </a:r>
            <a:r>
              <a:rPr lang="en-US" dirty="0"/>
              <a:t> </a:t>
            </a:r>
            <a:r>
              <a:rPr lang="en-US" dirty="0" err="1"/>
              <a:t>phải</a:t>
            </a:r>
            <a:r>
              <a:rPr lang="en-US" dirty="0"/>
              <a:t> </a:t>
            </a:r>
            <a:r>
              <a:rPr lang="en-US" dirty="0" err="1"/>
              <a:t>đòi</a:t>
            </a:r>
            <a:r>
              <a:rPr lang="en-US" dirty="0"/>
              <a:t> </a:t>
            </a:r>
            <a:r>
              <a:rPr lang="en-US" dirty="0" err="1"/>
              <a:t>hỏi</a:t>
            </a:r>
            <a:r>
              <a:rPr lang="en-US" dirty="0"/>
              <a:t> </a:t>
            </a:r>
            <a:r>
              <a:rPr lang="en-US" dirty="0" err="1"/>
              <a:t>phải</a:t>
            </a:r>
            <a:r>
              <a:rPr lang="en-US" dirty="0"/>
              <a:t> </a:t>
            </a:r>
            <a:r>
              <a:rPr lang="en-US" dirty="0" err="1"/>
              <a:t>có</a:t>
            </a:r>
            <a:r>
              <a:rPr lang="en-US" dirty="0"/>
              <a:t> </a:t>
            </a:r>
            <a:r>
              <a:rPr lang="en-US" dirty="0" err="1"/>
              <a:t>hình</a:t>
            </a:r>
            <a:r>
              <a:rPr lang="en-US" dirty="0"/>
              <a:t> </a:t>
            </a:r>
            <a:r>
              <a:rPr lang="en-US" dirty="0" err="1"/>
              <a:t>thức</a:t>
            </a:r>
            <a:r>
              <a:rPr lang="en-US" dirty="0"/>
              <a:t> </a:t>
            </a:r>
            <a:r>
              <a:rPr lang="en-US" dirty="0" err="1"/>
              <a:t>mới</a:t>
            </a:r>
            <a:r>
              <a:rPr lang="en-US" dirty="0"/>
              <a:t> </a:t>
            </a:r>
            <a:r>
              <a:rPr lang="en-US" dirty="0" err="1"/>
              <a:t>để</a:t>
            </a:r>
            <a:r>
              <a:rPr lang="en-US" dirty="0"/>
              <a:t> </a:t>
            </a:r>
            <a:r>
              <a:rPr lang="en-US" dirty="0" err="1"/>
              <a:t>đưa</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khám</a:t>
            </a:r>
            <a:r>
              <a:rPr lang="en-US" dirty="0"/>
              <a:t> </a:t>
            </a:r>
            <a:r>
              <a:rPr lang="en-US" dirty="0" err="1"/>
              <a:t>phá</a:t>
            </a:r>
            <a:r>
              <a:rPr lang="en-US" dirty="0"/>
              <a:t> </a:t>
            </a:r>
            <a:r>
              <a:rPr lang="en-US" dirty="0" err="1"/>
              <a:t>và</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quy</a:t>
            </a:r>
            <a:r>
              <a:rPr lang="en-US" dirty="0"/>
              <a:t> </a:t>
            </a:r>
            <a:r>
              <a:rPr lang="en-US" dirty="0" err="1"/>
              <a:t>trình</a:t>
            </a:r>
            <a:r>
              <a:rPr lang="en-US" dirty="0"/>
              <a:t>.</a:t>
            </a:r>
            <a:endParaRPr dirty="0"/>
          </a:p>
        </p:txBody>
      </p:sp>
      <p:grpSp>
        <p:nvGrpSpPr>
          <p:cNvPr id="1379" name="Google Shape;1379;p56"/>
          <p:cNvGrpSpPr/>
          <p:nvPr/>
        </p:nvGrpSpPr>
        <p:grpSpPr>
          <a:xfrm>
            <a:off x="254607" y="3602221"/>
            <a:ext cx="288601" cy="1096693"/>
            <a:chOff x="1006700" y="2603975"/>
            <a:chExt cx="55450" cy="210700"/>
          </a:xfrm>
        </p:grpSpPr>
        <p:sp>
          <p:nvSpPr>
            <p:cNvPr id="1380" name="Google Shape;1380;p5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56"/>
          <p:cNvGrpSpPr/>
          <p:nvPr/>
        </p:nvGrpSpPr>
        <p:grpSpPr>
          <a:xfrm>
            <a:off x="7560272" y="279313"/>
            <a:ext cx="760896" cy="707727"/>
            <a:chOff x="827350" y="3629733"/>
            <a:chExt cx="1431600" cy="1332067"/>
          </a:xfrm>
        </p:grpSpPr>
        <p:sp>
          <p:nvSpPr>
            <p:cNvPr id="1387" name="Google Shape;1387;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56"/>
          <p:cNvGrpSpPr/>
          <p:nvPr/>
        </p:nvGrpSpPr>
        <p:grpSpPr>
          <a:xfrm>
            <a:off x="8406717" y="294134"/>
            <a:ext cx="527545" cy="490734"/>
            <a:chOff x="827350" y="3629733"/>
            <a:chExt cx="1431600" cy="1332067"/>
          </a:xfrm>
        </p:grpSpPr>
        <p:sp>
          <p:nvSpPr>
            <p:cNvPr id="1391" name="Google Shape;1391;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56"/>
          <p:cNvGrpSpPr/>
          <p:nvPr/>
        </p:nvGrpSpPr>
        <p:grpSpPr>
          <a:xfrm>
            <a:off x="8356920" y="1084798"/>
            <a:ext cx="412158" cy="383369"/>
            <a:chOff x="827350" y="3629733"/>
            <a:chExt cx="1431600" cy="1332067"/>
          </a:xfrm>
        </p:grpSpPr>
        <p:sp>
          <p:nvSpPr>
            <p:cNvPr id="1395" name="Google Shape;1395;p5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p:cNvPicPr/>
          <p:nvPr/>
        </p:nvPicPr>
        <p:blipFill>
          <a:blip r:embed="rId3">
            <a:extLst>
              <a:ext uri="{28A0092B-C50C-407E-A947-70E740481C1C}">
                <a14:useLocalDpi xmlns:a14="http://schemas.microsoft.com/office/drawing/2010/main" val="0"/>
              </a:ext>
            </a:extLst>
          </a:blip>
          <a:srcRect/>
          <a:stretch>
            <a:fillRect/>
          </a:stretch>
        </p:blipFill>
        <p:spPr bwMode="auto">
          <a:xfrm>
            <a:off x="4292599" y="987040"/>
            <a:ext cx="4114117" cy="2233680"/>
          </a:xfrm>
          <a:prstGeom prst="rect">
            <a:avLst/>
          </a:prstGeom>
          <a:noFill/>
          <a:ln>
            <a:noFill/>
          </a:ln>
        </p:spPr>
      </p:pic>
    </p:spTree>
    <p:extLst>
      <p:ext uri="{BB962C8B-B14F-4D97-AF65-F5344CB8AC3E}">
        <p14:creationId xmlns:p14="http://schemas.microsoft.com/office/powerpoint/2010/main" val="2507163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Đặc trưng</a:t>
            </a:r>
            <a:endParaRPr dirty="0"/>
          </a:p>
        </p:txBody>
      </p:sp>
      <p:graphicFrame>
        <p:nvGraphicFramePr>
          <p:cNvPr id="329" name="Google Shape;329;p31"/>
          <p:cNvGraphicFramePr/>
          <p:nvPr>
            <p:extLst>
              <p:ext uri="{D42A27DB-BD31-4B8C-83A1-F6EECF244321}">
                <p14:modId xmlns:p14="http://schemas.microsoft.com/office/powerpoint/2010/main" val="2907636619"/>
              </p:ext>
            </p:extLst>
          </p:nvPr>
        </p:nvGraphicFramePr>
        <p:xfrm>
          <a:off x="720000" y="1767225"/>
          <a:ext cx="7697225" cy="2755725"/>
        </p:xfrm>
        <a:graphic>
          <a:graphicData uri="http://schemas.openxmlformats.org/drawingml/2006/table">
            <a:tbl>
              <a:tblPr>
                <a:noFill/>
                <a:tableStyleId>{492C1E70-A8F9-4A11-B80B-2C842FD7F067}</a:tableStyleId>
              </a:tblPr>
              <a:tblGrid>
                <a:gridCol w="1952080"/>
                <a:gridCol w="5745145"/>
              </a:tblGrid>
              <a:tr h="511143">
                <a:tc>
                  <a:txBody>
                    <a:bodyPr/>
                    <a:lstStyle/>
                    <a:p>
                      <a:pPr marL="0" lvl="0" indent="0" algn="l" rtl="0">
                        <a:spcBef>
                          <a:spcPts val="0"/>
                        </a:spcBef>
                        <a:spcAft>
                          <a:spcPts val="0"/>
                        </a:spcAft>
                        <a:buNone/>
                      </a:pPr>
                      <a:r>
                        <a:rPr lang="en" sz="1300" b="1" dirty="0" smtClean="0">
                          <a:solidFill>
                            <a:schemeClr val="accent1"/>
                          </a:solidFill>
                          <a:uFill>
                            <a:noFill/>
                          </a:uFill>
                          <a:latin typeface="Audiowide"/>
                          <a:ea typeface="Audiowide"/>
                          <a:cs typeface="Audiowide"/>
                          <a:sym typeface="Audiowide"/>
                        </a:rPr>
                        <a:t>Khối</a:t>
                      </a:r>
                      <a:r>
                        <a:rPr lang="en" sz="1300" b="1" baseline="0" dirty="0" smtClean="0">
                          <a:solidFill>
                            <a:schemeClr val="accent1"/>
                          </a:solidFill>
                          <a:uFill>
                            <a:noFill/>
                          </a:uFill>
                          <a:latin typeface="Audiowide"/>
                          <a:ea typeface="Audiowide"/>
                          <a:cs typeface="Audiowide"/>
                          <a:sym typeface="Audiowide"/>
                        </a:rPr>
                        <a:t> lượng lớn</a:t>
                      </a:r>
                      <a:endParaRPr sz="13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300" dirty="0" smtClean="0">
                          <a:solidFill>
                            <a:schemeClr val="lt1"/>
                          </a:solidFill>
                          <a:latin typeface="Karla"/>
                          <a:ea typeface="Karla"/>
                          <a:cs typeface="Karla"/>
                          <a:sym typeface="Karla"/>
                        </a:rPr>
                        <a:t>Khối</a:t>
                      </a:r>
                      <a:r>
                        <a:rPr lang="en" sz="1300" baseline="0" dirty="0" smtClean="0">
                          <a:solidFill>
                            <a:schemeClr val="lt1"/>
                          </a:solidFill>
                          <a:latin typeface="Karla"/>
                          <a:ea typeface="Karla"/>
                          <a:cs typeface="Karla"/>
                          <a:sym typeface="Karla"/>
                        </a:rPr>
                        <a:t> lượng dữ liệu rất lớn, ngày càng tăng</a:t>
                      </a:r>
                      <a:endParaRPr sz="13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r>
              <a:tr h="511143">
                <a:tc>
                  <a:txBody>
                    <a:bodyPr/>
                    <a:lstStyle/>
                    <a:p>
                      <a:pPr marL="0" lvl="0" indent="0" algn="l" rtl="0">
                        <a:spcBef>
                          <a:spcPts val="0"/>
                        </a:spcBef>
                        <a:spcAft>
                          <a:spcPts val="0"/>
                        </a:spcAft>
                        <a:buNone/>
                      </a:pPr>
                      <a:r>
                        <a:rPr lang="en" sz="1300" b="1" dirty="0" smtClean="0">
                          <a:solidFill>
                            <a:schemeClr val="accent1"/>
                          </a:solidFill>
                          <a:uFill>
                            <a:noFill/>
                          </a:uFill>
                          <a:latin typeface="Audiowide"/>
                          <a:ea typeface="Audiowide"/>
                          <a:cs typeface="Audiowide"/>
                          <a:sym typeface="Audiowide"/>
                        </a:rPr>
                        <a:t>Tốc</a:t>
                      </a:r>
                      <a:r>
                        <a:rPr lang="en" sz="1300" b="1" baseline="0" dirty="0" smtClean="0">
                          <a:solidFill>
                            <a:schemeClr val="accent1"/>
                          </a:solidFill>
                          <a:uFill>
                            <a:noFill/>
                          </a:uFill>
                          <a:latin typeface="Audiowide"/>
                          <a:ea typeface="Audiowide"/>
                          <a:cs typeface="Audiowide"/>
                          <a:sym typeface="Audiowide"/>
                        </a:rPr>
                        <a:t> độ</a:t>
                      </a:r>
                      <a:endParaRPr sz="13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marR="0" lvl="0" indent="0" algn="l" rtl="0">
                        <a:lnSpc>
                          <a:spcPct val="100000"/>
                        </a:lnSpc>
                        <a:spcBef>
                          <a:spcPts val="0"/>
                        </a:spcBef>
                        <a:spcAft>
                          <a:spcPts val="1600"/>
                        </a:spcAft>
                        <a:buNone/>
                      </a:pPr>
                      <a:r>
                        <a:rPr lang="en" sz="1300" dirty="0" smtClean="0">
                          <a:solidFill>
                            <a:schemeClr val="lt1"/>
                          </a:solidFill>
                          <a:latin typeface="Karla"/>
                          <a:ea typeface="Karla"/>
                          <a:cs typeface="Karla"/>
                          <a:sym typeface="Karla"/>
                        </a:rPr>
                        <a:t>Khối</a:t>
                      </a:r>
                      <a:r>
                        <a:rPr lang="en" sz="1300" baseline="0" dirty="0" smtClean="0">
                          <a:solidFill>
                            <a:schemeClr val="lt1"/>
                          </a:solidFill>
                          <a:latin typeface="Karla"/>
                          <a:ea typeface="Karla"/>
                          <a:cs typeface="Karla"/>
                          <a:sym typeface="Karla"/>
                        </a:rPr>
                        <a:t> lượng dữ liệu tăng rất nhanh</a:t>
                      </a:r>
                      <a:endParaRPr sz="13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r>
              <a:tr h="511143">
                <a:tc>
                  <a:txBody>
                    <a:bodyPr/>
                    <a:lstStyle/>
                    <a:p>
                      <a:pPr marL="0" lvl="0" indent="0" algn="l" rtl="0">
                        <a:spcBef>
                          <a:spcPts val="0"/>
                        </a:spcBef>
                        <a:spcAft>
                          <a:spcPts val="0"/>
                        </a:spcAft>
                        <a:buNone/>
                      </a:pPr>
                      <a:r>
                        <a:rPr lang="en" sz="1300" b="1" dirty="0" smtClean="0">
                          <a:solidFill>
                            <a:schemeClr val="accent1"/>
                          </a:solidFill>
                          <a:uFill>
                            <a:noFill/>
                          </a:uFill>
                          <a:latin typeface="Audiowide"/>
                          <a:ea typeface="Audiowide"/>
                          <a:cs typeface="Audiowide"/>
                          <a:sym typeface="Audiowide"/>
                        </a:rPr>
                        <a:t>Đa</a:t>
                      </a:r>
                      <a:r>
                        <a:rPr lang="en" sz="1300" b="1" baseline="0" dirty="0" smtClean="0">
                          <a:solidFill>
                            <a:schemeClr val="accent1"/>
                          </a:solidFill>
                          <a:uFill>
                            <a:noFill/>
                          </a:uFill>
                          <a:latin typeface="Audiowide"/>
                          <a:ea typeface="Audiowide"/>
                          <a:cs typeface="Audiowide"/>
                          <a:sym typeface="Audiowide"/>
                        </a:rPr>
                        <a:t> năng</a:t>
                      </a:r>
                      <a:endParaRPr sz="13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300" dirty="0" smtClean="0">
                          <a:solidFill>
                            <a:schemeClr val="lt1"/>
                          </a:solidFill>
                          <a:latin typeface="Karla"/>
                          <a:ea typeface="Karla"/>
                          <a:cs typeface="Karla"/>
                          <a:sym typeface="Karla"/>
                        </a:rPr>
                        <a:t>N</a:t>
                      </a:r>
                      <a:r>
                        <a:rPr lang="en" sz="1300" dirty="0" smtClean="0">
                          <a:solidFill>
                            <a:schemeClr val="lt1"/>
                          </a:solidFill>
                          <a:latin typeface="Karla"/>
                          <a:ea typeface="Karla"/>
                          <a:cs typeface="Karla"/>
                          <a:sym typeface="Karla"/>
                        </a:rPr>
                        <a:t>gày</a:t>
                      </a:r>
                      <a:r>
                        <a:rPr lang="en" sz="1300" baseline="0" dirty="0" smtClean="0">
                          <a:solidFill>
                            <a:schemeClr val="lt1"/>
                          </a:solidFill>
                          <a:latin typeface="Karla"/>
                          <a:ea typeface="Karla"/>
                          <a:cs typeface="Karla"/>
                          <a:sym typeface="Karla"/>
                        </a:rPr>
                        <a:t> nay  &gt; 80% dữ liệu sinh ra là phi cấu trúc(hình ảnh, blog, tài liệu, …)</a:t>
                      </a:r>
                      <a:endParaRPr sz="13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r>
              <a:tr h="711153">
                <a:tc>
                  <a:txBody>
                    <a:bodyPr/>
                    <a:lstStyle/>
                    <a:p>
                      <a:pPr marL="0" lvl="0" indent="0" algn="l" rtl="0">
                        <a:spcBef>
                          <a:spcPts val="0"/>
                        </a:spcBef>
                        <a:spcAft>
                          <a:spcPts val="0"/>
                        </a:spcAft>
                        <a:buNone/>
                      </a:pPr>
                      <a:r>
                        <a:rPr lang="en" sz="1300" b="1" dirty="0" smtClean="0">
                          <a:solidFill>
                            <a:schemeClr val="accent1"/>
                          </a:solidFill>
                          <a:uFill>
                            <a:noFill/>
                          </a:uFill>
                          <a:latin typeface="Audiowide"/>
                          <a:ea typeface="Audiowide"/>
                          <a:cs typeface="Audiowide"/>
                          <a:sym typeface="Audiowide"/>
                        </a:rPr>
                        <a:t>Độ</a:t>
                      </a:r>
                      <a:r>
                        <a:rPr lang="en" sz="1300" b="1" baseline="0" dirty="0" smtClean="0">
                          <a:solidFill>
                            <a:schemeClr val="accent1"/>
                          </a:solidFill>
                          <a:uFill>
                            <a:noFill/>
                          </a:uFill>
                          <a:latin typeface="Audiowide"/>
                          <a:ea typeface="Audiowide"/>
                          <a:cs typeface="Audiowide"/>
                          <a:sym typeface="Audiowide"/>
                        </a:rPr>
                        <a:t> tin cậy</a:t>
                      </a:r>
                      <a:endParaRPr sz="13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300" dirty="0" smtClean="0">
                          <a:solidFill>
                            <a:schemeClr val="lt1"/>
                          </a:solidFill>
                          <a:latin typeface="Karla"/>
                          <a:ea typeface="Karla"/>
                          <a:cs typeface="Karla"/>
                          <a:sym typeface="Karla"/>
                        </a:rPr>
                        <a:t>B</a:t>
                      </a:r>
                      <a:r>
                        <a:rPr lang="en" sz="1300" dirty="0" smtClean="0">
                          <a:solidFill>
                            <a:schemeClr val="lt1"/>
                          </a:solidFill>
                          <a:latin typeface="Karla"/>
                          <a:ea typeface="Karla"/>
                          <a:cs typeface="Karla"/>
                          <a:sym typeface="Karla"/>
                        </a:rPr>
                        <a:t>ài</a:t>
                      </a:r>
                      <a:r>
                        <a:rPr lang="en" sz="1300" baseline="0" dirty="0" smtClean="0">
                          <a:solidFill>
                            <a:schemeClr val="lt1"/>
                          </a:solidFill>
                          <a:latin typeface="Karla"/>
                          <a:ea typeface="Karla"/>
                          <a:cs typeface="Karla"/>
                          <a:sym typeface="Karla"/>
                        </a:rPr>
                        <a:t> toán phân tích và loại bỏ dữ liệu thiết chính xác và nhiễu đang là tính chất quan trọng của bigdata</a:t>
                      </a:r>
                      <a:endParaRPr sz="13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r>
              <a:tr h="511143">
                <a:tc>
                  <a:txBody>
                    <a:bodyPr/>
                    <a:lstStyle/>
                    <a:p>
                      <a:pPr marL="0" lvl="0" indent="0" algn="l" rtl="0">
                        <a:spcBef>
                          <a:spcPts val="0"/>
                        </a:spcBef>
                        <a:spcAft>
                          <a:spcPts val="0"/>
                        </a:spcAft>
                        <a:buNone/>
                      </a:pPr>
                      <a:r>
                        <a:rPr lang="en" sz="1300" b="1" dirty="0" smtClean="0">
                          <a:solidFill>
                            <a:schemeClr val="accent1"/>
                          </a:solidFill>
                          <a:uFill>
                            <a:noFill/>
                          </a:uFill>
                          <a:latin typeface="Audiowide"/>
                          <a:ea typeface="Audiowide"/>
                          <a:cs typeface="Audiowide"/>
                          <a:sym typeface="Audiowide"/>
                        </a:rPr>
                        <a:t>Gía</a:t>
                      </a:r>
                      <a:r>
                        <a:rPr lang="en" sz="1300" b="1" baseline="0" dirty="0" smtClean="0">
                          <a:solidFill>
                            <a:schemeClr val="accent1"/>
                          </a:solidFill>
                          <a:uFill>
                            <a:noFill/>
                          </a:uFill>
                          <a:latin typeface="Audiowide"/>
                          <a:ea typeface="Audiowide"/>
                          <a:cs typeface="Audiowide"/>
                          <a:sym typeface="Audiowide"/>
                        </a:rPr>
                        <a:t> trị</a:t>
                      </a:r>
                      <a:endParaRPr sz="13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0"/>
                        </a:spcAft>
                        <a:buNone/>
                      </a:pPr>
                      <a:r>
                        <a:rPr lang="en-US" sz="1300" dirty="0" smtClean="0">
                          <a:solidFill>
                            <a:schemeClr val="lt1"/>
                          </a:solidFill>
                          <a:latin typeface="Karla"/>
                          <a:ea typeface="Karla"/>
                          <a:cs typeface="Karla"/>
                          <a:sym typeface="Karla"/>
                        </a:rPr>
                        <a:t>G</a:t>
                      </a:r>
                      <a:r>
                        <a:rPr lang="en" sz="1300" dirty="0" smtClean="0">
                          <a:solidFill>
                            <a:schemeClr val="lt1"/>
                          </a:solidFill>
                          <a:latin typeface="Karla"/>
                          <a:ea typeface="Karla"/>
                          <a:cs typeface="Karla"/>
                          <a:sym typeface="Karla"/>
                        </a:rPr>
                        <a:t>iá</a:t>
                      </a:r>
                      <a:r>
                        <a:rPr lang="en" sz="1300" baseline="0" dirty="0" smtClean="0">
                          <a:solidFill>
                            <a:schemeClr val="lt1"/>
                          </a:solidFill>
                          <a:latin typeface="Karla"/>
                          <a:ea typeface="Karla"/>
                          <a:cs typeface="Karla"/>
                          <a:sym typeface="Karla"/>
                        </a:rPr>
                        <a:t> trị thông tin mang lại</a:t>
                      </a:r>
                      <a:endParaRPr sz="13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r>
            </a:tbl>
          </a:graphicData>
        </a:graphic>
      </p:graphicFrame>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Hadoop</a:t>
            </a:r>
            <a:endParaRPr dirty="0"/>
          </a:p>
        </p:txBody>
      </p:sp>
      <p:sp>
        <p:nvSpPr>
          <p:cNvPr id="399" name="Google Shape;399;p33"/>
          <p:cNvSpPr txBox="1">
            <a:spLocks noGrp="1"/>
          </p:cNvSpPr>
          <p:nvPr>
            <p:ph type="title" idx="2"/>
          </p:nvPr>
        </p:nvSpPr>
        <p:spPr>
          <a:xfrm>
            <a:off x="1774839" y="1872250"/>
            <a:ext cx="2041448" cy="1255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3436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grpSp>
        <p:nvGrpSpPr>
          <p:cNvPr id="1016" name="Google Shape;1016;p48"/>
          <p:cNvGrpSpPr/>
          <p:nvPr/>
        </p:nvGrpSpPr>
        <p:grpSpPr>
          <a:xfrm>
            <a:off x="1908231" y="1621605"/>
            <a:ext cx="5257335" cy="2800774"/>
            <a:chOff x="233350" y="949250"/>
            <a:chExt cx="7137300" cy="3802300"/>
          </a:xfrm>
        </p:grpSpPr>
        <p:sp>
          <p:nvSpPr>
            <p:cNvPr id="1017" name="Google Shape;1017;p4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8" name="Google Shape;1068;p48"/>
          <p:cNvCxnSpPr>
            <a:stCxn id="1069" idx="1"/>
          </p:cNvCxnSpPr>
          <p:nvPr/>
        </p:nvCxnSpPr>
        <p:spPr>
          <a:xfrm rot="10800000" flipV="1">
            <a:off x="5424631" y="1105746"/>
            <a:ext cx="1340323" cy="481257"/>
          </a:xfrm>
          <a:prstGeom prst="bentConnector3">
            <a:avLst>
              <a:gd name="adj1" fmla="val 50000"/>
            </a:avLst>
          </a:prstGeom>
          <a:noFill/>
          <a:ln w="9525" cap="flat" cmpd="sng">
            <a:solidFill>
              <a:schemeClr val="lt1"/>
            </a:solidFill>
            <a:prstDash val="solid"/>
            <a:round/>
            <a:headEnd type="diamond" w="med" len="med"/>
            <a:tailEnd type="diamond" w="med" len="med"/>
          </a:ln>
        </p:spPr>
      </p:cxnSp>
      <p:cxnSp>
        <p:nvCxnSpPr>
          <p:cNvPr id="1070" name="Google Shape;1070;p48"/>
          <p:cNvCxnSpPr>
            <a:stCxn id="1071" idx="1"/>
          </p:cNvCxnSpPr>
          <p:nvPr/>
        </p:nvCxnSpPr>
        <p:spPr>
          <a:xfrm rot="10800000" flipV="1">
            <a:off x="5396307" y="3278144"/>
            <a:ext cx="1386746" cy="358669"/>
          </a:xfrm>
          <a:prstGeom prst="bentConnector3">
            <a:avLst>
              <a:gd name="adj1" fmla="val 50000"/>
            </a:avLst>
          </a:prstGeom>
          <a:noFill/>
          <a:ln w="9525" cap="flat" cmpd="sng">
            <a:solidFill>
              <a:schemeClr val="lt1"/>
            </a:solidFill>
            <a:prstDash val="solid"/>
            <a:round/>
            <a:headEnd type="diamond" w="med" len="med"/>
            <a:tailEnd type="diamond" w="med" len="med"/>
          </a:ln>
        </p:spPr>
      </p:cxnSp>
      <p:cxnSp>
        <p:nvCxnSpPr>
          <p:cNvPr id="1072" name="Google Shape;1072;p48"/>
          <p:cNvCxnSpPr>
            <a:stCxn id="1073" idx="3"/>
          </p:cNvCxnSpPr>
          <p:nvPr/>
        </p:nvCxnSpPr>
        <p:spPr>
          <a:xfrm flipV="1">
            <a:off x="2139125" y="1568350"/>
            <a:ext cx="558402" cy="1865511"/>
          </a:xfrm>
          <a:prstGeom prst="bentConnector2">
            <a:avLst/>
          </a:prstGeom>
          <a:noFill/>
          <a:ln w="9525" cap="flat" cmpd="sng">
            <a:solidFill>
              <a:schemeClr val="lt1"/>
            </a:solidFill>
            <a:prstDash val="solid"/>
            <a:round/>
            <a:headEnd type="diamond" w="med" len="med"/>
            <a:tailEnd type="diamond" w="med" len="med"/>
          </a:ln>
        </p:spPr>
      </p:cxnSp>
      <p:sp>
        <p:nvSpPr>
          <p:cNvPr id="1069" name="Google Shape;1069;p48"/>
          <p:cNvSpPr txBox="1">
            <a:spLocks noGrp="1"/>
          </p:cNvSpPr>
          <p:nvPr>
            <p:ph type="title" idx="4294967295"/>
          </p:nvPr>
        </p:nvSpPr>
        <p:spPr>
          <a:xfrm>
            <a:off x="6764953" y="944047"/>
            <a:ext cx="1425900" cy="3234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solidFill>
                  <a:schemeClr val="accent1"/>
                </a:solidFill>
              </a:rPr>
              <a:t>Cấu trúc</a:t>
            </a:r>
            <a:endParaRPr sz="2000" dirty="0">
              <a:solidFill>
                <a:schemeClr val="accent1"/>
              </a:solidFill>
            </a:endParaRPr>
          </a:p>
        </p:txBody>
      </p:sp>
      <p:sp>
        <p:nvSpPr>
          <p:cNvPr id="1071" name="Google Shape;1071;p48"/>
          <p:cNvSpPr txBox="1">
            <a:spLocks noGrp="1"/>
          </p:cNvSpPr>
          <p:nvPr>
            <p:ph type="title" idx="4294967295"/>
          </p:nvPr>
        </p:nvSpPr>
        <p:spPr>
          <a:xfrm>
            <a:off x="6783053" y="2788422"/>
            <a:ext cx="1631616" cy="979445"/>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solidFill>
                  <a:schemeClr val="accent1"/>
                </a:solidFill>
              </a:rPr>
              <a:t>Nguyễn lý hoạt động</a:t>
            </a:r>
            <a:endParaRPr sz="2000" dirty="0">
              <a:solidFill>
                <a:schemeClr val="accent1"/>
              </a:solidFill>
            </a:endParaRPr>
          </a:p>
        </p:txBody>
      </p:sp>
      <p:sp>
        <p:nvSpPr>
          <p:cNvPr id="1073" name="Google Shape;1073;p48"/>
          <p:cNvSpPr txBox="1">
            <a:spLocks noGrp="1"/>
          </p:cNvSpPr>
          <p:nvPr>
            <p:ph type="title" idx="4294967295"/>
          </p:nvPr>
        </p:nvSpPr>
        <p:spPr>
          <a:xfrm>
            <a:off x="624254" y="3095588"/>
            <a:ext cx="1514871" cy="676545"/>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smtClean="0">
                <a:solidFill>
                  <a:schemeClr val="accent1"/>
                </a:solidFill>
              </a:rPr>
              <a:t>Hadoop là gì?</a:t>
            </a:r>
            <a:endParaRPr sz="2000" dirty="0">
              <a:solidFill>
                <a:schemeClr val="accent1"/>
              </a:solidFill>
            </a:endParaRPr>
          </a:p>
        </p:txBody>
      </p:sp>
      <p:grpSp>
        <p:nvGrpSpPr>
          <p:cNvPr id="1077" name="Google Shape;1077;p48"/>
          <p:cNvGrpSpPr/>
          <p:nvPr/>
        </p:nvGrpSpPr>
        <p:grpSpPr>
          <a:xfrm rot="10800000">
            <a:off x="159357" y="3842671"/>
            <a:ext cx="288601" cy="1096693"/>
            <a:chOff x="1006700" y="2603975"/>
            <a:chExt cx="55450" cy="210700"/>
          </a:xfrm>
        </p:grpSpPr>
        <p:sp>
          <p:nvSpPr>
            <p:cNvPr id="1078" name="Google Shape;1078;p4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8"/>
          <p:cNvGrpSpPr/>
          <p:nvPr/>
        </p:nvGrpSpPr>
        <p:grpSpPr>
          <a:xfrm>
            <a:off x="8285261" y="293918"/>
            <a:ext cx="524682" cy="488069"/>
            <a:chOff x="827350" y="3629733"/>
            <a:chExt cx="1431600" cy="1332067"/>
          </a:xfrm>
        </p:grpSpPr>
        <p:sp>
          <p:nvSpPr>
            <p:cNvPr id="1085" name="Google Shape;1085;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8"/>
          <p:cNvGrpSpPr/>
          <p:nvPr/>
        </p:nvGrpSpPr>
        <p:grpSpPr>
          <a:xfrm>
            <a:off x="8506927" y="891169"/>
            <a:ext cx="437354" cy="406680"/>
            <a:chOff x="827350" y="3629733"/>
            <a:chExt cx="1431600" cy="1332067"/>
          </a:xfrm>
        </p:grpSpPr>
        <p:sp>
          <p:nvSpPr>
            <p:cNvPr id="1089" name="Google Shape;1089;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48"/>
          <p:cNvGrpSpPr/>
          <p:nvPr/>
        </p:nvGrpSpPr>
        <p:grpSpPr>
          <a:xfrm>
            <a:off x="7846540" y="293932"/>
            <a:ext cx="326119" cy="303312"/>
            <a:chOff x="827350" y="3629733"/>
            <a:chExt cx="1431600" cy="1332067"/>
          </a:xfrm>
        </p:grpSpPr>
        <p:sp>
          <p:nvSpPr>
            <p:cNvPr id="1093" name="Google Shape;1093;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394" y="1587004"/>
            <a:ext cx="2285940" cy="204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8" name="Google Shape;1100;p48"/>
          <p:cNvGrpSpPr/>
          <p:nvPr/>
        </p:nvGrpSpPr>
        <p:grpSpPr>
          <a:xfrm>
            <a:off x="5123676" y="3490566"/>
            <a:ext cx="288611" cy="268412"/>
            <a:chOff x="827350" y="3629733"/>
            <a:chExt cx="1431600" cy="1332067"/>
          </a:xfrm>
        </p:grpSpPr>
        <p:sp>
          <p:nvSpPr>
            <p:cNvPr id="119" name="Google Shape;1101;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02;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03;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104;p48"/>
          <p:cNvGrpSpPr/>
          <p:nvPr/>
        </p:nvGrpSpPr>
        <p:grpSpPr>
          <a:xfrm>
            <a:off x="2697527" y="1426727"/>
            <a:ext cx="288611" cy="268412"/>
            <a:chOff x="827350" y="3629733"/>
            <a:chExt cx="1431600" cy="1332067"/>
          </a:xfrm>
        </p:grpSpPr>
        <p:sp>
          <p:nvSpPr>
            <p:cNvPr id="125" name="Google Shape;1105;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06;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07;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096;p48"/>
          <p:cNvGrpSpPr/>
          <p:nvPr/>
        </p:nvGrpSpPr>
        <p:grpSpPr>
          <a:xfrm>
            <a:off x="5123676" y="1441696"/>
            <a:ext cx="288611" cy="268412"/>
            <a:chOff x="827350" y="3629733"/>
            <a:chExt cx="1431600" cy="1332067"/>
          </a:xfrm>
        </p:grpSpPr>
        <p:sp>
          <p:nvSpPr>
            <p:cNvPr id="129" name="Google Shape;1097;p4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8;p4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99;p4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42828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07807" y="571262"/>
            <a:ext cx="7433159" cy="4220952"/>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744127" y="4164976"/>
            <a:ext cx="6172200" cy="44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 Hadoop là gì?</a:t>
            </a:r>
            <a:endParaRPr dirty="0"/>
          </a:p>
        </p:txBody>
      </p:sp>
      <p:sp>
        <p:nvSpPr>
          <p:cNvPr id="540" name="Google Shape;540;p36"/>
          <p:cNvSpPr txBox="1">
            <a:spLocks noGrp="1"/>
          </p:cNvSpPr>
          <p:nvPr>
            <p:ph type="subTitle" idx="1"/>
          </p:nvPr>
        </p:nvSpPr>
        <p:spPr>
          <a:xfrm>
            <a:off x="1422401" y="929928"/>
            <a:ext cx="6045199" cy="2900923"/>
          </a:xfrm>
          <a:prstGeom prst="rect">
            <a:avLst/>
          </a:prstGeom>
        </p:spPr>
        <p:txBody>
          <a:bodyPr spcFirstLastPara="1" wrap="square" lIns="91425" tIns="91425" rIns="91425" bIns="91425" anchor="b" anchorCtr="0">
            <a:noAutofit/>
          </a:bodyPr>
          <a:lstStyle/>
          <a:p>
            <a:pPr marL="596900" lvl="0" indent="-457200" algn="l">
              <a:buFontTx/>
              <a:buChar char="-"/>
            </a:pPr>
            <a:r>
              <a:rPr lang="en-US" sz="1700" dirty="0" err="1" smtClean="0"/>
              <a:t>Hadoop</a:t>
            </a:r>
            <a:r>
              <a:rPr lang="en-US" sz="1700" dirty="0" smtClean="0"/>
              <a:t> </a:t>
            </a:r>
            <a:r>
              <a:rPr lang="en-US" sz="1700" dirty="0" err="1"/>
              <a:t>là</a:t>
            </a:r>
            <a:r>
              <a:rPr lang="en-US" sz="1700" dirty="0"/>
              <a:t> </a:t>
            </a:r>
            <a:r>
              <a:rPr lang="en-US" sz="1700" dirty="0" err="1"/>
              <a:t>một</a:t>
            </a:r>
            <a:r>
              <a:rPr lang="en-US" sz="1700" dirty="0"/>
              <a:t> framework </a:t>
            </a:r>
            <a:r>
              <a:rPr lang="en-US" sz="1700" dirty="0" err="1"/>
              <a:t>cho</a:t>
            </a:r>
            <a:r>
              <a:rPr lang="en-US" sz="1700" dirty="0"/>
              <a:t> </a:t>
            </a:r>
            <a:r>
              <a:rPr lang="en-US" sz="1700" dirty="0" err="1"/>
              <a:t>phép</a:t>
            </a:r>
            <a:r>
              <a:rPr lang="en-US" sz="1700" dirty="0"/>
              <a:t> </a:t>
            </a:r>
            <a:r>
              <a:rPr lang="en-US" sz="1700" dirty="0" err="1"/>
              <a:t>phát</a:t>
            </a:r>
            <a:r>
              <a:rPr lang="en-US" sz="1700" dirty="0"/>
              <a:t> </a:t>
            </a:r>
            <a:r>
              <a:rPr lang="en-US" sz="1700" dirty="0" err="1"/>
              <a:t>triển</a:t>
            </a:r>
            <a:r>
              <a:rPr lang="en-US" sz="1700" dirty="0"/>
              <a:t> </a:t>
            </a:r>
            <a:r>
              <a:rPr lang="en-US" sz="1700" dirty="0" err="1"/>
              <a:t>các</a:t>
            </a:r>
            <a:r>
              <a:rPr lang="en-US" sz="1700" dirty="0"/>
              <a:t> </a:t>
            </a:r>
            <a:r>
              <a:rPr lang="en-US" sz="1700" dirty="0" err="1"/>
              <a:t>ứng</a:t>
            </a:r>
            <a:r>
              <a:rPr lang="en-US" sz="1700" dirty="0"/>
              <a:t> </a:t>
            </a:r>
            <a:r>
              <a:rPr lang="en-US" sz="1700" dirty="0" err="1"/>
              <a:t>dụng</a:t>
            </a:r>
            <a:r>
              <a:rPr lang="en-US" sz="1700" dirty="0"/>
              <a:t> </a:t>
            </a:r>
            <a:r>
              <a:rPr lang="en-US" sz="1700" dirty="0" err="1"/>
              <a:t>phân</a:t>
            </a:r>
            <a:r>
              <a:rPr lang="en-US" sz="1700" dirty="0"/>
              <a:t> </a:t>
            </a:r>
            <a:r>
              <a:rPr lang="en-US" sz="1700" dirty="0" err="1"/>
              <a:t>tán</a:t>
            </a:r>
            <a:r>
              <a:rPr lang="en-US" sz="1700" dirty="0" smtClean="0"/>
              <a:t>.</a:t>
            </a:r>
          </a:p>
          <a:p>
            <a:pPr marL="596900" indent="-457200" algn="l">
              <a:buFontTx/>
              <a:buChar char="-"/>
            </a:pPr>
            <a:r>
              <a:rPr lang="en-US" sz="1700" dirty="0" err="1"/>
              <a:t>Hadoop</a:t>
            </a:r>
            <a:r>
              <a:rPr lang="en-US" sz="1700" dirty="0"/>
              <a:t> </a:t>
            </a:r>
            <a:r>
              <a:rPr lang="en-US" sz="1700" dirty="0" err="1"/>
              <a:t>viết</a:t>
            </a:r>
            <a:r>
              <a:rPr lang="en-US" sz="1700" dirty="0"/>
              <a:t> </a:t>
            </a:r>
            <a:r>
              <a:rPr lang="en-US" sz="1700" dirty="0" err="1"/>
              <a:t>bằng</a:t>
            </a:r>
            <a:r>
              <a:rPr lang="en-US" sz="1700" dirty="0"/>
              <a:t> Java.</a:t>
            </a:r>
          </a:p>
          <a:p>
            <a:pPr marL="596900" lvl="0" indent="-457200" algn="l">
              <a:buFontTx/>
              <a:buChar char="-"/>
            </a:pPr>
            <a:r>
              <a:rPr lang="en-US" sz="1700" dirty="0" err="1"/>
              <a:t>Hadoop</a:t>
            </a:r>
            <a:r>
              <a:rPr lang="en-US" sz="1700" dirty="0"/>
              <a:t> </a:t>
            </a:r>
            <a:r>
              <a:rPr lang="en-US" sz="1700" dirty="0" err="1"/>
              <a:t>cung</a:t>
            </a:r>
            <a:r>
              <a:rPr lang="en-US" sz="1700" dirty="0"/>
              <a:t> </a:t>
            </a:r>
            <a:r>
              <a:rPr lang="en-US" sz="1700" dirty="0" err="1"/>
              <a:t>cấp</a:t>
            </a:r>
            <a:r>
              <a:rPr lang="en-US" sz="1700" dirty="0"/>
              <a:t> 1 </a:t>
            </a:r>
            <a:r>
              <a:rPr lang="en-US" sz="1700" dirty="0" err="1"/>
              <a:t>hệ</a:t>
            </a:r>
            <a:r>
              <a:rPr lang="en-US" sz="1700" dirty="0"/>
              <a:t> </a:t>
            </a:r>
            <a:r>
              <a:rPr lang="en-US" sz="1700" dirty="0" err="1"/>
              <a:t>thống</a:t>
            </a:r>
            <a:r>
              <a:rPr lang="en-US" sz="1700" dirty="0"/>
              <a:t> file </a:t>
            </a:r>
            <a:r>
              <a:rPr lang="en-US" sz="1700" dirty="0" err="1"/>
              <a:t>phân</a:t>
            </a:r>
            <a:r>
              <a:rPr lang="en-US" sz="1700" dirty="0"/>
              <a:t> </a:t>
            </a:r>
            <a:r>
              <a:rPr lang="en-US" sz="1700" dirty="0" err="1"/>
              <a:t>tán</a:t>
            </a:r>
            <a:r>
              <a:rPr lang="en-US" sz="1700" dirty="0"/>
              <a:t> (HDFS) </a:t>
            </a:r>
            <a:r>
              <a:rPr lang="en-US" sz="1700" dirty="0" err="1"/>
              <a:t>cho</a:t>
            </a:r>
            <a:r>
              <a:rPr lang="en-US" sz="1700" dirty="0"/>
              <a:t> </a:t>
            </a:r>
            <a:r>
              <a:rPr lang="en-US" sz="1700" dirty="0" err="1"/>
              <a:t>phép</a:t>
            </a:r>
            <a:r>
              <a:rPr lang="en-US" sz="1700" dirty="0"/>
              <a:t> </a:t>
            </a:r>
            <a:r>
              <a:rPr lang="en-US" sz="1700" dirty="0" err="1"/>
              <a:t>lưu</a:t>
            </a:r>
            <a:r>
              <a:rPr lang="en-US" sz="1700" dirty="0"/>
              <a:t> </a:t>
            </a:r>
            <a:r>
              <a:rPr lang="en-US" sz="1700" dirty="0" err="1"/>
              <a:t>trữ</a:t>
            </a:r>
            <a:r>
              <a:rPr lang="en-US" sz="1700" dirty="0"/>
              <a:t> </a:t>
            </a:r>
            <a:r>
              <a:rPr lang="en-US" sz="1700" dirty="0" err="1"/>
              <a:t>dữ</a:t>
            </a:r>
            <a:r>
              <a:rPr lang="en-US" sz="1700" dirty="0"/>
              <a:t> </a:t>
            </a:r>
            <a:r>
              <a:rPr lang="en-US" sz="1700" dirty="0" err="1"/>
              <a:t>liệu</a:t>
            </a:r>
            <a:r>
              <a:rPr lang="en-US" sz="1700" dirty="0"/>
              <a:t> </a:t>
            </a:r>
            <a:r>
              <a:rPr lang="en-US" sz="1700" dirty="0" err="1"/>
              <a:t>lên</a:t>
            </a:r>
            <a:r>
              <a:rPr lang="en-US" sz="1700" dirty="0"/>
              <a:t> </a:t>
            </a:r>
            <a:r>
              <a:rPr lang="en-US" sz="1700" dirty="0" err="1"/>
              <a:t>trên</a:t>
            </a:r>
            <a:r>
              <a:rPr lang="en-US" sz="1700" dirty="0"/>
              <a:t> </a:t>
            </a:r>
            <a:r>
              <a:rPr lang="en-US" sz="1700" dirty="0" err="1"/>
              <a:t>nhiều</a:t>
            </a:r>
            <a:r>
              <a:rPr lang="en-US" sz="1700" dirty="0"/>
              <a:t> </a:t>
            </a:r>
            <a:r>
              <a:rPr lang="en-US" sz="1700" dirty="0" smtClean="0"/>
              <a:t>node.</a:t>
            </a:r>
          </a:p>
          <a:p>
            <a:pPr marL="596900" lvl="0" indent="-457200" algn="l">
              <a:buFontTx/>
              <a:buChar char="-"/>
            </a:pPr>
            <a:r>
              <a:rPr lang="en-US" sz="1700" dirty="0" err="1"/>
              <a:t>Hadoop</a:t>
            </a:r>
            <a:r>
              <a:rPr lang="en-US" sz="1700" dirty="0"/>
              <a:t> </a:t>
            </a:r>
            <a:r>
              <a:rPr lang="en-US" sz="1700" dirty="0" err="1"/>
              <a:t>hiện</a:t>
            </a:r>
            <a:r>
              <a:rPr lang="en-US" sz="1700" dirty="0"/>
              <a:t> </a:t>
            </a:r>
            <a:r>
              <a:rPr lang="en-US" sz="1700" dirty="0" err="1"/>
              <a:t>thực</a:t>
            </a:r>
            <a:r>
              <a:rPr lang="en-US" sz="1700" dirty="0"/>
              <a:t> </a:t>
            </a:r>
            <a:r>
              <a:rPr lang="en-US" sz="1700" dirty="0" err="1"/>
              <a:t>mô</a:t>
            </a:r>
            <a:r>
              <a:rPr lang="en-US" sz="1700" dirty="0"/>
              <a:t> </a:t>
            </a:r>
            <a:r>
              <a:rPr lang="en-US" sz="1700" dirty="0" err="1"/>
              <a:t>hình</a:t>
            </a:r>
            <a:r>
              <a:rPr lang="en-US" sz="1700" dirty="0"/>
              <a:t> Map/Reduce, </a:t>
            </a:r>
            <a:r>
              <a:rPr lang="en-US" sz="1700" dirty="0" err="1"/>
              <a:t>đây</a:t>
            </a:r>
            <a:r>
              <a:rPr lang="en-US" sz="1700" dirty="0"/>
              <a:t> </a:t>
            </a:r>
            <a:r>
              <a:rPr lang="en-US" sz="1700" dirty="0" err="1"/>
              <a:t>là</a:t>
            </a:r>
            <a:r>
              <a:rPr lang="en-US" sz="1700" dirty="0"/>
              <a:t> </a:t>
            </a:r>
            <a:r>
              <a:rPr lang="en-US" sz="1700" dirty="0" err="1"/>
              <a:t>mô</a:t>
            </a:r>
            <a:r>
              <a:rPr lang="en-US" sz="1700" dirty="0"/>
              <a:t> </a:t>
            </a:r>
            <a:r>
              <a:rPr lang="en-US" sz="1700" dirty="0" err="1"/>
              <a:t>hình</a:t>
            </a:r>
            <a:r>
              <a:rPr lang="en-US" sz="1700" dirty="0"/>
              <a:t> </a:t>
            </a:r>
            <a:r>
              <a:rPr lang="en-US" sz="1700" dirty="0" err="1"/>
              <a:t>mà</a:t>
            </a:r>
            <a:r>
              <a:rPr lang="en-US" sz="1700" dirty="0"/>
              <a:t> </a:t>
            </a:r>
            <a:r>
              <a:rPr lang="en-US" sz="1700" dirty="0" err="1"/>
              <a:t>ứng</a:t>
            </a:r>
            <a:r>
              <a:rPr lang="en-US" sz="1700" dirty="0"/>
              <a:t> </a:t>
            </a:r>
            <a:r>
              <a:rPr lang="en-US" sz="1700" dirty="0" err="1"/>
              <a:t>dụng</a:t>
            </a:r>
            <a:r>
              <a:rPr lang="en-US" sz="1700" dirty="0"/>
              <a:t> </a:t>
            </a:r>
            <a:r>
              <a:rPr lang="en-US" sz="1700" dirty="0" err="1"/>
              <a:t>sẽ</a:t>
            </a:r>
            <a:r>
              <a:rPr lang="en-US" sz="1700" dirty="0"/>
              <a:t> </a:t>
            </a:r>
            <a:r>
              <a:rPr lang="en-US" sz="1700" dirty="0" err="1"/>
              <a:t>được</a:t>
            </a:r>
            <a:r>
              <a:rPr lang="en-US" sz="1700" dirty="0"/>
              <a:t> chia </a:t>
            </a:r>
            <a:r>
              <a:rPr lang="en-US" sz="1700" dirty="0" err="1"/>
              <a:t>nhỏ</a:t>
            </a:r>
            <a:r>
              <a:rPr lang="en-US" sz="1700" dirty="0"/>
              <a:t> </a:t>
            </a:r>
            <a:r>
              <a:rPr lang="en-US" sz="1700" dirty="0" err="1"/>
              <a:t>ra</a:t>
            </a:r>
            <a:r>
              <a:rPr lang="en-US" sz="1700" dirty="0"/>
              <a:t> </a:t>
            </a:r>
            <a:r>
              <a:rPr lang="en-US" sz="1700" dirty="0" err="1"/>
              <a:t>thành</a:t>
            </a:r>
            <a:r>
              <a:rPr lang="en-US" sz="1700" dirty="0"/>
              <a:t> </a:t>
            </a:r>
            <a:r>
              <a:rPr lang="en-US" sz="1700" dirty="0" err="1"/>
              <a:t>nhiều</a:t>
            </a:r>
            <a:r>
              <a:rPr lang="en-US" sz="1700" dirty="0"/>
              <a:t> </a:t>
            </a:r>
            <a:r>
              <a:rPr lang="en-US" sz="1700" dirty="0" err="1"/>
              <a:t>phân</a:t>
            </a:r>
            <a:r>
              <a:rPr lang="en-US" sz="1700" dirty="0"/>
              <a:t> </a:t>
            </a:r>
            <a:r>
              <a:rPr lang="en-US" sz="1700" dirty="0" err="1"/>
              <a:t>đoạn</a:t>
            </a:r>
            <a:r>
              <a:rPr lang="en-US" sz="1700" dirty="0"/>
              <a:t> </a:t>
            </a:r>
            <a:r>
              <a:rPr lang="en-US" sz="1700" dirty="0" err="1"/>
              <a:t>khác</a:t>
            </a:r>
            <a:r>
              <a:rPr lang="en-US" sz="1700" dirty="0"/>
              <a:t> </a:t>
            </a:r>
            <a:r>
              <a:rPr lang="en-US" sz="1700" dirty="0" err="1"/>
              <a:t>nhau</a:t>
            </a:r>
            <a:r>
              <a:rPr lang="en-US" sz="1700" dirty="0"/>
              <a:t>, </a:t>
            </a:r>
            <a:r>
              <a:rPr lang="en-US" sz="1700" dirty="0" err="1"/>
              <a:t>và</a:t>
            </a:r>
            <a:r>
              <a:rPr lang="en-US" sz="1700" dirty="0"/>
              <a:t> </a:t>
            </a:r>
            <a:r>
              <a:rPr lang="en-US" sz="1700" dirty="0" err="1"/>
              <a:t>các</a:t>
            </a:r>
            <a:r>
              <a:rPr lang="en-US" sz="1700" dirty="0"/>
              <a:t> </a:t>
            </a:r>
            <a:r>
              <a:rPr lang="en-US" sz="1700" dirty="0" err="1"/>
              <a:t>phần</a:t>
            </a:r>
            <a:r>
              <a:rPr lang="en-US" sz="1700" dirty="0"/>
              <a:t> </a:t>
            </a:r>
            <a:r>
              <a:rPr lang="en-US" sz="1700" dirty="0" err="1"/>
              <a:t>này</a:t>
            </a:r>
            <a:r>
              <a:rPr lang="en-US" sz="1700" dirty="0"/>
              <a:t> </a:t>
            </a:r>
            <a:r>
              <a:rPr lang="en-US" sz="1700" dirty="0" err="1"/>
              <a:t>sẽ</a:t>
            </a:r>
            <a:r>
              <a:rPr lang="en-US" sz="1700" dirty="0"/>
              <a:t> </a:t>
            </a:r>
            <a:r>
              <a:rPr lang="en-US" sz="1700" dirty="0" err="1"/>
              <a:t>được</a:t>
            </a:r>
            <a:r>
              <a:rPr lang="en-US" sz="1700" dirty="0"/>
              <a:t> </a:t>
            </a:r>
            <a:r>
              <a:rPr lang="en-US" sz="1700" dirty="0" err="1"/>
              <a:t>chạy</a:t>
            </a:r>
            <a:r>
              <a:rPr lang="en-US" sz="1700" dirty="0"/>
              <a:t> song </a:t>
            </a:r>
            <a:r>
              <a:rPr lang="en-US" sz="1700" dirty="0" err="1"/>
              <a:t>song</a:t>
            </a:r>
            <a:r>
              <a:rPr lang="en-US" sz="1700" dirty="0"/>
              <a:t> </a:t>
            </a:r>
            <a:r>
              <a:rPr lang="en-US" sz="1700" dirty="0" err="1"/>
              <a:t>trên</a:t>
            </a:r>
            <a:r>
              <a:rPr lang="en-US" sz="1700" dirty="0"/>
              <a:t> </a:t>
            </a:r>
            <a:r>
              <a:rPr lang="en-US" sz="1700" dirty="0" err="1"/>
              <a:t>nhiều</a:t>
            </a:r>
            <a:r>
              <a:rPr lang="en-US" sz="1700" dirty="0"/>
              <a:t> node </a:t>
            </a:r>
            <a:r>
              <a:rPr lang="en-US" sz="1700" dirty="0" err="1"/>
              <a:t>khác</a:t>
            </a:r>
            <a:r>
              <a:rPr lang="en-US" sz="1700" dirty="0"/>
              <a:t> </a:t>
            </a:r>
            <a:r>
              <a:rPr lang="en-US" sz="1700" dirty="0" err="1" smtClean="0"/>
              <a:t>nhau</a:t>
            </a:r>
            <a:r>
              <a:rPr lang="en-US" sz="1700" dirty="0" smtClean="0"/>
              <a:t>.</a:t>
            </a:r>
          </a:p>
          <a:p>
            <a:pPr marL="596900" lvl="0" indent="-457200" algn="l">
              <a:buFontTx/>
              <a:buChar char="-"/>
            </a:pPr>
            <a:endParaRPr lang="en-US" sz="1700" dirty="0"/>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1310</Words>
  <Application>Microsoft Office PowerPoint</Application>
  <PresentationFormat>On-screen Show (16:9)</PresentationFormat>
  <Paragraphs>130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Nunito Light</vt:lpstr>
      <vt:lpstr>Audiowide</vt:lpstr>
      <vt:lpstr>Karla</vt:lpstr>
      <vt:lpstr>Nunito</vt:lpstr>
      <vt:lpstr>Cyber-Futuristic AI Technology Thesis Defense by Slidesgo</vt:lpstr>
      <vt:lpstr>Sử dụng thuật toán K-Mean kết hợp Hadoop để phân cụm chất lượng sữa</vt:lpstr>
      <vt:lpstr>Nhóm 04</vt:lpstr>
      <vt:lpstr>Nội dung</vt:lpstr>
      <vt:lpstr>BigData</vt:lpstr>
      <vt:lpstr>Gartner </vt:lpstr>
      <vt:lpstr>Đặc trưng</vt:lpstr>
      <vt:lpstr>Hadoop</vt:lpstr>
      <vt:lpstr>Cấu trúc</vt:lpstr>
      <vt:lpstr>— Hadoop là gì?</vt:lpstr>
      <vt:lpstr>Các thành phần của hadoop</vt:lpstr>
      <vt:lpstr>2.1 HDFS </vt:lpstr>
      <vt:lpstr>Cấu trúc của HDFS</vt:lpstr>
      <vt:lpstr>2.2 MapReduce là gì ?</vt:lpstr>
      <vt:lpstr>Nguyên lý hoạt động</vt:lpstr>
      <vt:lpstr>K-Mean</vt:lpstr>
      <vt:lpstr>3.1 Giới thiệu thuật toán K-Mean</vt:lpstr>
      <vt:lpstr>3.2 Các bước thực hiện</vt:lpstr>
      <vt:lpstr>Giới thiệu bài toán</vt:lpstr>
      <vt:lpstr>4.1 Tên bài toán: Sử dụng thuật toán k-mean kết hợp hadoop để phân cụm chất lượng sữa </vt:lpstr>
      <vt:lpstr>K-Mean MapReduce hóa</vt:lpstr>
      <vt:lpstr>Lưu đồ thuật toán</vt:lpstr>
      <vt:lpstr>Đánh giá mô hình</vt:lpstr>
      <vt:lpstr>Độ đo silhouette</vt:lpstr>
      <vt:lpstr>Kết quả bài toán thực tế</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Sử dụng thuật toán K-Mean kết hợp Hadoop để phân cụm chất lượng sữa</dc:title>
  <cp:lastModifiedBy>May</cp:lastModifiedBy>
  <cp:revision>47</cp:revision>
  <dcterms:modified xsi:type="dcterms:W3CDTF">2023-08-22T12:59:26Z</dcterms:modified>
</cp:coreProperties>
</file>