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50" r:id="rId1"/>
    <p:sldMasterId id="2147483762" r:id="rId2"/>
  </p:sldMasterIdLst>
  <p:notesMasterIdLst>
    <p:notesMasterId r:id="rId20"/>
  </p:notesMasterIdLst>
  <p:sldIdLst>
    <p:sldId id="256" r:id="rId3"/>
    <p:sldId id="257" r:id="rId4"/>
    <p:sldId id="281" r:id="rId5"/>
    <p:sldId id="319" r:id="rId6"/>
    <p:sldId id="313" r:id="rId7"/>
    <p:sldId id="316" r:id="rId8"/>
    <p:sldId id="320" r:id="rId9"/>
    <p:sldId id="314" r:id="rId10"/>
    <p:sldId id="315" r:id="rId11"/>
    <p:sldId id="305" r:id="rId12"/>
    <p:sldId id="318" r:id="rId13"/>
    <p:sldId id="317" r:id="rId14"/>
    <p:sldId id="322" r:id="rId15"/>
    <p:sldId id="308" r:id="rId16"/>
    <p:sldId id="321" r:id="rId17"/>
    <p:sldId id="302"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ong Thi Hoa Binh" initials="DTHB" lastIdx="1" clrIdx="0">
    <p:extLst>
      <p:ext uri="{19B8F6BF-5375-455C-9EA6-DF929625EA0E}">
        <p15:presenceInfo xmlns:p15="http://schemas.microsoft.com/office/powerpoint/2012/main" userId="Duong Thi Hoa Bi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9" autoAdjust="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CA4F0-6F2D-44E5-9B51-7EFE0A6F6B63}" type="datetimeFigureOut">
              <a:rPr lang="en-US" smtClean="0"/>
              <a:t>8/28/2021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42355-B34F-4801-B4A6-A381833C18A0}" type="slidenum">
              <a:rPr lang="en-US" smtClean="0"/>
              <a:t>‹#›</a:t>
            </a:fld>
            <a:endParaRPr lang="en-US"/>
          </a:p>
        </p:txBody>
      </p:sp>
    </p:spTree>
    <p:extLst>
      <p:ext uri="{BB962C8B-B14F-4D97-AF65-F5344CB8AC3E}">
        <p14:creationId xmlns:p14="http://schemas.microsoft.com/office/powerpoint/2010/main" val="98719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099048"/>
            <a:ext cx="12188825"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799647" y="6461557"/>
            <a:ext cx="4822804" cy="365125"/>
          </a:xfrm>
        </p:spPr>
        <p:txBody>
          <a:bodyPr/>
          <a:lstStyle>
            <a:lvl1pPr>
              <a:defRPr sz="1800"/>
            </a:lvl1pPr>
          </a:lstStyle>
          <a:p>
            <a:endParaRPr lang="en-US" dirty="0"/>
          </a:p>
        </p:txBody>
      </p:sp>
      <p:sp>
        <p:nvSpPr>
          <p:cNvPr id="6" name="Slide Number Placeholder 5"/>
          <p:cNvSpPr>
            <a:spLocks noGrp="1"/>
          </p:cNvSpPr>
          <p:nvPr>
            <p:ph type="sldNum" sz="quarter" idx="12"/>
          </p:nvPr>
        </p:nvSpPr>
        <p:spPr>
          <a:xfrm>
            <a:off x="2257526" y="6459785"/>
            <a:ext cx="1312025" cy="365125"/>
          </a:xfrm>
        </p:spPr>
        <p:txBody>
          <a:bodyPr/>
          <a:lstStyle/>
          <a:p>
            <a:fld id="{CC2E927C-DB82-4723-BDCB-DA394E214DBE}" type="slidenum">
              <a:rPr lang="en-US" smtClean="0"/>
              <a:t>‹#›</a:t>
            </a:fld>
            <a:endParaRPr lang="en-US"/>
          </a:p>
        </p:txBody>
      </p:sp>
      <p:sp>
        <p:nvSpPr>
          <p:cNvPr id="11" name="Footer Placeholder 4">
            <a:extLst>
              <a:ext uri="{FF2B5EF4-FFF2-40B4-BE49-F238E27FC236}">
                <a16:creationId xmlns:a16="http://schemas.microsoft.com/office/drawing/2014/main" id="{0BB7EF29-4B2B-43B2-8D03-55791CA38D17}"/>
              </a:ext>
            </a:extLst>
          </p:cNvPr>
          <p:cNvSpPr txBox="1">
            <a:spLocks/>
          </p:cNvSpPr>
          <p:nvPr userDrawn="1"/>
        </p:nvSpPr>
        <p:spPr>
          <a:xfrm>
            <a:off x="7484244" y="6325972"/>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18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HCMC university of education</a:t>
            </a:r>
          </a:p>
        </p:txBody>
      </p:sp>
    </p:spTree>
    <p:extLst>
      <p:ext uri="{BB962C8B-B14F-4D97-AF65-F5344CB8AC3E}">
        <p14:creationId xmlns:p14="http://schemas.microsoft.com/office/powerpoint/2010/main" val="176509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386049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325475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49683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3028400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4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846558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87981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3247080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875411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CC2E927C-DB82-4723-BDCB-DA394E214DBE}" type="slidenum">
              <a:rPr lang="en-US" smtClean="0"/>
              <a:t>‹#›</a:t>
            </a:fld>
            <a:endParaRPr lang="en-US"/>
          </a:p>
        </p:txBody>
      </p:sp>
    </p:spTree>
    <p:extLst>
      <p:ext uri="{BB962C8B-B14F-4D97-AF65-F5344CB8AC3E}">
        <p14:creationId xmlns:p14="http://schemas.microsoft.com/office/powerpoint/2010/main" val="244871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326537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prstGeom prst="rect">
            <a:avLst/>
          </a:prstGeo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773218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97280" y="1845734"/>
            <a:ext cx="10058400" cy="4023360"/>
          </a:xfrm>
          <a:prstGeom prst="rect">
            <a:avLst/>
          </a:prstGeo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524453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a:prstGeom prst="rect">
            <a:avLst/>
          </a:prstGeo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86690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95907-AE19-4CD4-869A-7B6F74FB3080}"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927C-DB82-4723-BDCB-DA394E214DB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5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91881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295907-AE19-4CD4-869A-7B6F74FB3080}" type="datetimeFigureOut">
              <a:rPr lang="en-US" smtClean="0"/>
              <a:t>8/28/2021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5151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295907-AE19-4CD4-869A-7B6F74FB3080}" type="datetimeFigureOut">
              <a:rPr lang="en-US" smtClean="0"/>
              <a:t>8/28/2021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73014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295907-AE19-4CD4-869A-7B6F74FB3080}" type="datetimeFigureOut">
              <a:rPr lang="en-US" smtClean="0"/>
              <a:t>8/28/2021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276705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E927C-DB82-4723-BDCB-DA394E214DBE}" type="slidenum">
              <a:rPr lang="en-US" smtClean="0"/>
              <a:t>‹#›</a:t>
            </a:fld>
            <a:endParaRPr lang="en-US"/>
          </a:p>
        </p:txBody>
      </p:sp>
    </p:spTree>
    <p:extLst>
      <p:ext uri="{BB962C8B-B14F-4D97-AF65-F5344CB8AC3E}">
        <p14:creationId xmlns:p14="http://schemas.microsoft.com/office/powerpoint/2010/main" val="7778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295907-AE19-4CD4-869A-7B6F74FB3080}"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E927C-DB82-4723-BDCB-DA394E214DBE}" type="slidenum">
              <a:rPr lang="en-US" smtClean="0"/>
              <a:t>‹#›</a:t>
            </a:fld>
            <a:endParaRPr lang="en-US"/>
          </a:p>
        </p:txBody>
      </p:sp>
    </p:spTree>
    <p:extLst>
      <p:ext uri="{BB962C8B-B14F-4D97-AF65-F5344CB8AC3E}">
        <p14:creationId xmlns:p14="http://schemas.microsoft.com/office/powerpoint/2010/main" val="13128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295907-AE19-4CD4-869A-7B6F74FB3080}" type="datetimeFigureOut">
              <a:rPr lang="en-US" smtClean="0"/>
              <a:t>8/28/2021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2E927C-DB82-4723-BDCB-DA394E214DB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4496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3046616" y="3046615"/>
            <a:ext cx="6858002" cy="764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67242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reference/android/media/MediaPlayer" TargetMode="External"/><Relationship Id="rId7" Type="http://schemas.openxmlformats.org/officeDocument/2006/relationships/hyperlink" Target="https://github.com/PhilJay/MPAndroidChart" TargetMode="External"/><Relationship Id="rId2" Type="http://schemas.openxmlformats.org/officeDocument/2006/relationships/hyperlink" Target="https://github.com/bumptech/glide" TargetMode="External"/><Relationship Id="rId1" Type="http://schemas.openxmlformats.org/officeDocument/2006/relationships/slideLayout" Target="../slideLayouts/slideLayout15.xml"/><Relationship Id="rId6" Type="http://schemas.openxmlformats.org/officeDocument/2006/relationships/hyperlink" Target="https://developer.android.com/jetpack/androidx/releases/recyclerview" TargetMode="External"/><Relationship Id="rId5" Type="http://schemas.openxmlformats.org/officeDocument/2006/relationships/hyperlink" Target="https://github.com/ReactiveX/RxAndroid" TargetMode="External"/><Relationship Id="rId4" Type="http://schemas.openxmlformats.org/officeDocument/2006/relationships/hyperlink" Target="https://github.com/ReactiveX/RxJava"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romannurik.github.io/AndroidAssetStudio/"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DB416-FE91-4DB8-96D3-A9737DAFC23E}"/>
              </a:ext>
            </a:extLst>
          </p:cNvPr>
          <p:cNvSpPr txBox="1"/>
          <p:nvPr/>
        </p:nvSpPr>
        <p:spPr>
          <a:xfrm>
            <a:off x="425777" y="1175117"/>
            <a:ext cx="11415860" cy="769441"/>
          </a:xfrm>
          <a:prstGeom prst="rect">
            <a:avLst/>
          </a:prstGeom>
          <a:noFill/>
        </p:spPr>
        <p:txBody>
          <a:bodyPr wrap="square" rtlCol="0">
            <a:spAutoFit/>
          </a:bodyPr>
          <a:lstStyle/>
          <a:p>
            <a:pPr algn="ctr"/>
            <a:r>
              <a:rPr lang="en-US" sz="4400" b="1" dirty="0"/>
              <a:t>ỨNG DỤNG NGHE NHẠC OFFLINE</a:t>
            </a:r>
          </a:p>
        </p:txBody>
      </p:sp>
      <p:sp>
        <p:nvSpPr>
          <p:cNvPr id="3" name="TextBox 2">
            <a:extLst>
              <a:ext uri="{FF2B5EF4-FFF2-40B4-BE49-F238E27FC236}">
                <a16:creationId xmlns:a16="http://schemas.microsoft.com/office/drawing/2014/main" id="{7F058097-C9FF-45A3-851A-2CC88259C5BF}"/>
              </a:ext>
            </a:extLst>
          </p:cNvPr>
          <p:cNvSpPr txBox="1"/>
          <p:nvPr/>
        </p:nvSpPr>
        <p:spPr>
          <a:xfrm>
            <a:off x="2177592" y="2274776"/>
            <a:ext cx="8201319" cy="3585597"/>
          </a:xfrm>
          <a:prstGeom prst="rect">
            <a:avLst/>
          </a:prstGeom>
          <a:noFill/>
        </p:spPr>
        <p:txBody>
          <a:bodyPr wrap="square" rtlCol="0">
            <a:spAutoFit/>
          </a:bodyPr>
          <a:lstStyle/>
          <a:p>
            <a:pPr>
              <a:spcBef>
                <a:spcPts val="300"/>
              </a:spcBef>
              <a:spcAft>
                <a:spcPts val="300"/>
              </a:spcAft>
            </a:pPr>
            <a:r>
              <a:rPr lang="en-US" sz="2400" dirty="0"/>
              <a:t>GVHD: </a:t>
            </a:r>
            <a:r>
              <a:rPr lang="en-US" sz="2400" b="1" dirty="0" err="1"/>
              <a:t>ThS</a:t>
            </a:r>
            <a:r>
              <a:rPr lang="en-US" sz="2400" b="1" dirty="0"/>
              <a:t>. </a:t>
            </a:r>
            <a:r>
              <a:rPr lang="en-US" sz="2400" b="1" dirty="0" err="1"/>
              <a:t>Nguyễn</a:t>
            </a:r>
            <a:r>
              <a:rPr lang="en-US" sz="2400" b="1" dirty="0"/>
              <a:t> </a:t>
            </a:r>
            <a:r>
              <a:rPr lang="en-US" sz="2400" b="1" dirty="0" err="1"/>
              <a:t>Đỗ</a:t>
            </a:r>
            <a:r>
              <a:rPr lang="en-US" sz="2400" b="1" dirty="0"/>
              <a:t> </a:t>
            </a:r>
            <a:r>
              <a:rPr lang="en-US" sz="2400" b="1" dirty="0" err="1"/>
              <a:t>Thái</a:t>
            </a:r>
            <a:r>
              <a:rPr lang="en-US" sz="2400" b="1" dirty="0"/>
              <a:t> </a:t>
            </a:r>
            <a:r>
              <a:rPr lang="en-US" sz="2400" b="1" dirty="0" err="1"/>
              <a:t>Nguyên</a:t>
            </a:r>
            <a:endParaRPr lang="en-US" sz="2400" b="1" dirty="0"/>
          </a:p>
          <a:p>
            <a:pPr>
              <a:spcBef>
                <a:spcPts val="300"/>
              </a:spcBef>
              <a:spcAft>
                <a:spcPts val="300"/>
              </a:spcAft>
            </a:pPr>
            <a:endParaRPr lang="en-US" sz="2400" dirty="0"/>
          </a:p>
          <a:p>
            <a:pPr>
              <a:spcBef>
                <a:spcPts val="300"/>
              </a:spcBef>
              <a:spcAft>
                <a:spcPts val="300"/>
              </a:spcAft>
            </a:pPr>
            <a:r>
              <a:rPr lang="en-US" sz="2400" dirty="0" err="1"/>
              <a:t>Sinh</a:t>
            </a:r>
            <a:r>
              <a:rPr lang="en-US" sz="2400" dirty="0"/>
              <a:t> </a:t>
            </a:r>
            <a:r>
              <a:rPr lang="en-US" sz="2400" dirty="0" err="1"/>
              <a:t>viên</a:t>
            </a:r>
            <a:r>
              <a:rPr lang="en-US" sz="2400" dirty="0"/>
              <a:t> </a:t>
            </a:r>
            <a:r>
              <a:rPr lang="en-US" sz="2400" dirty="0" err="1"/>
              <a:t>thực</a:t>
            </a:r>
            <a:r>
              <a:rPr lang="en-US" sz="2400" dirty="0"/>
              <a:t> </a:t>
            </a:r>
            <a:r>
              <a:rPr lang="en-US" sz="2400" dirty="0" err="1"/>
              <a:t>hiện</a:t>
            </a:r>
            <a:r>
              <a:rPr lang="en-US" sz="2400" dirty="0"/>
              <a:t>: </a:t>
            </a:r>
            <a:r>
              <a:rPr lang="en-US" sz="2400" b="1" dirty="0"/>
              <a:t>	</a:t>
            </a:r>
            <a:r>
              <a:rPr lang="en-US" sz="2400" b="1" dirty="0" err="1"/>
              <a:t>Nhóm</a:t>
            </a:r>
            <a:r>
              <a:rPr lang="en-US" sz="2400" b="1" dirty="0"/>
              <a:t> Accepted</a:t>
            </a:r>
          </a:p>
          <a:p>
            <a:pPr marL="971550" lvl="1" indent="-514350">
              <a:spcBef>
                <a:spcPts val="300"/>
              </a:spcBef>
              <a:spcAft>
                <a:spcPts val="300"/>
              </a:spcAft>
              <a:buAutoNum type="arabicPeriod"/>
            </a:pPr>
            <a:r>
              <a:rPr lang="en-US" sz="2400" dirty="0"/>
              <a:t>Dương </a:t>
            </a:r>
            <a:r>
              <a:rPr lang="en-US" sz="2400" dirty="0" err="1"/>
              <a:t>Thị</a:t>
            </a:r>
            <a:r>
              <a:rPr lang="en-US" sz="2400" dirty="0"/>
              <a:t> Hòa Bình			41.01.101.012</a:t>
            </a:r>
          </a:p>
          <a:p>
            <a:pPr marL="971550" lvl="1" indent="-514350">
              <a:spcBef>
                <a:spcPts val="300"/>
              </a:spcBef>
              <a:spcAft>
                <a:spcPts val="300"/>
              </a:spcAft>
              <a:buAutoNum type="arabicPeriod"/>
            </a:pPr>
            <a:r>
              <a:rPr lang="en-US" sz="2400" dirty="0" err="1"/>
              <a:t>Nguyễn</a:t>
            </a:r>
            <a:r>
              <a:rPr lang="en-US" sz="2400" dirty="0"/>
              <a:t> </a:t>
            </a:r>
            <a:r>
              <a:rPr lang="en-US" sz="2400" dirty="0" err="1"/>
              <a:t>Văn</a:t>
            </a:r>
            <a:r>
              <a:rPr lang="en-US" sz="2400" dirty="0"/>
              <a:t> </a:t>
            </a:r>
            <a:r>
              <a:rPr lang="en-US" sz="2400" dirty="0" err="1"/>
              <a:t>Châu</a:t>
            </a:r>
            <a:r>
              <a:rPr lang="en-US" sz="2400" dirty="0"/>
              <a:t> 			4501104024</a:t>
            </a:r>
          </a:p>
          <a:p>
            <a:pPr marL="971550" lvl="1" indent="-514350">
              <a:spcBef>
                <a:spcPts val="300"/>
              </a:spcBef>
              <a:spcAft>
                <a:spcPts val="300"/>
              </a:spcAft>
              <a:buAutoNum type="arabicPeriod"/>
            </a:pPr>
            <a:r>
              <a:rPr lang="en-US" sz="2400" dirty="0" err="1"/>
              <a:t>Nguyễn</a:t>
            </a:r>
            <a:r>
              <a:rPr lang="en-US" sz="2400" dirty="0"/>
              <a:t> Minh </a:t>
            </a:r>
            <a:r>
              <a:rPr lang="en-US" sz="2400" dirty="0" err="1"/>
              <a:t>Hiếu</a:t>
            </a:r>
            <a:r>
              <a:rPr lang="en-US" sz="2400" dirty="0"/>
              <a:t> 			4501104083</a:t>
            </a:r>
          </a:p>
          <a:p>
            <a:pPr marL="971550" lvl="1" indent="-514350">
              <a:spcBef>
                <a:spcPts val="300"/>
              </a:spcBef>
              <a:spcAft>
                <a:spcPts val="300"/>
              </a:spcAft>
              <a:buAutoNum type="arabicPeriod"/>
            </a:pPr>
            <a:r>
              <a:rPr lang="vi-VN" sz="2400" dirty="0">
                <a:latin typeface="Calibri" panose="020F0502020204030204" pitchFamily="34" charset="0"/>
                <a:cs typeface="Calibri" panose="020F0502020204030204" pitchFamily="34" charset="0"/>
              </a:rPr>
              <a:t>Lương Hoàng Quân</a:t>
            </a:r>
            <a:r>
              <a:rPr lang="en-US" sz="2400" dirty="0">
                <a:latin typeface="Calibri" panose="020F0502020204030204" pitchFamily="34" charset="0"/>
                <a:cs typeface="Calibri" panose="020F0502020204030204" pitchFamily="34" charset="0"/>
              </a:rPr>
              <a:t> </a:t>
            </a:r>
            <a:r>
              <a:rPr lang="en-US" sz="2400" dirty="0"/>
              <a:t>			4501104192</a:t>
            </a:r>
          </a:p>
          <a:p>
            <a:pPr marL="971550" lvl="1" indent="-514350">
              <a:spcBef>
                <a:spcPts val="300"/>
              </a:spcBef>
              <a:spcAft>
                <a:spcPts val="300"/>
              </a:spcAft>
              <a:buAutoNum type="arabicPeriod"/>
            </a:pPr>
            <a:r>
              <a:rPr lang="en-US" sz="2400" dirty="0" err="1"/>
              <a:t>Thiều</a:t>
            </a:r>
            <a:r>
              <a:rPr lang="en-US" sz="2400" dirty="0"/>
              <a:t> Quang </a:t>
            </a:r>
            <a:r>
              <a:rPr lang="en-US" sz="2400" dirty="0" err="1"/>
              <a:t>Bảo</a:t>
            </a:r>
            <a:r>
              <a:rPr lang="en-US" sz="2400" dirty="0"/>
              <a:t> </a:t>
            </a:r>
            <a:r>
              <a:rPr lang="en-US" sz="2400" dirty="0" err="1"/>
              <a:t>Tín</a:t>
            </a:r>
            <a:r>
              <a:rPr lang="en-US" sz="2400" dirty="0"/>
              <a:t> 			4501104241</a:t>
            </a:r>
          </a:p>
        </p:txBody>
      </p:sp>
      <p:sp>
        <p:nvSpPr>
          <p:cNvPr id="4" name="TextBox 3">
            <a:extLst>
              <a:ext uri="{FF2B5EF4-FFF2-40B4-BE49-F238E27FC236}">
                <a16:creationId xmlns:a16="http://schemas.microsoft.com/office/drawing/2014/main" id="{610A7C78-ADA0-4C45-8591-CC0355A8F834}"/>
              </a:ext>
            </a:extLst>
          </p:cNvPr>
          <p:cNvSpPr txBox="1"/>
          <p:nvPr/>
        </p:nvSpPr>
        <p:spPr>
          <a:xfrm>
            <a:off x="782273" y="309145"/>
            <a:ext cx="10767176" cy="523220"/>
          </a:xfrm>
          <a:prstGeom prst="rect">
            <a:avLst/>
          </a:prstGeom>
          <a:noFill/>
        </p:spPr>
        <p:txBody>
          <a:bodyPr wrap="square" rtlCol="0">
            <a:spAutoFit/>
          </a:bodyPr>
          <a:lstStyle/>
          <a:p>
            <a:pPr algn="ctr"/>
            <a:r>
              <a:rPr lang="en-US" sz="2800" dirty="0"/>
              <a:t>BÁO CÁO MÔN PHÁT TRIỂN ỨNG DỤNG TRÊN THIẾT BỊ DI ĐỘNG</a:t>
            </a:r>
          </a:p>
        </p:txBody>
      </p:sp>
    </p:spTree>
    <p:extLst>
      <p:ext uri="{BB962C8B-B14F-4D97-AF65-F5344CB8AC3E}">
        <p14:creationId xmlns:p14="http://schemas.microsoft.com/office/powerpoint/2010/main" val="235647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110995" y="1179126"/>
            <a:ext cx="8649049" cy="584775"/>
          </a:xfrm>
          <a:prstGeom prst="rect">
            <a:avLst/>
          </a:prstGeom>
          <a:noFill/>
        </p:spPr>
        <p:txBody>
          <a:bodyPr wrap="square" rtlCol="0">
            <a:spAutoFit/>
          </a:bodyPr>
          <a:lstStyle/>
          <a:p>
            <a:pPr marL="514350" indent="-514350">
              <a:buAutoNum type="arabicPeriod"/>
            </a:pPr>
            <a:r>
              <a:rPr lang="en-US" sz="3200" b="1" dirty="0" err="1"/>
              <a:t>Yêu</a:t>
            </a:r>
            <a:r>
              <a:rPr lang="en-US" sz="3200" b="1" dirty="0"/>
              <a:t> </a:t>
            </a:r>
            <a:r>
              <a:rPr lang="en-US" sz="3200" b="1" dirty="0" err="1"/>
              <a:t>cầu</a:t>
            </a:r>
            <a:r>
              <a:rPr lang="en-US" sz="3200" b="1" dirty="0"/>
              <a:t> </a:t>
            </a:r>
            <a:r>
              <a:rPr lang="en-US" sz="3200" b="1" dirty="0" err="1"/>
              <a:t>thiết</a:t>
            </a:r>
            <a:r>
              <a:rPr lang="en-US" sz="3200" b="1" dirty="0"/>
              <a:t> </a:t>
            </a:r>
            <a:r>
              <a:rPr lang="en-US" sz="3200" b="1" dirty="0" err="1"/>
              <a:t>bị</a:t>
            </a:r>
            <a:endParaRPr lang="en-US" sz="3200" b="1" dirty="0"/>
          </a:p>
        </p:txBody>
      </p:sp>
      <p:sp>
        <p:nvSpPr>
          <p:cNvPr id="2" name="TextBox 1">
            <a:extLst>
              <a:ext uri="{FF2B5EF4-FFF2-40B4-BE49-F238E27FC236}">
                <a16:creationId xmlns:a16="http://schemas.microsoft.com/office/drawing/2014/main" id="{835B6A21-7216-440E-9861-31C5E6A4ED13}"/>
              </a:ext>
            </a:extLst>
          </p:cNvPr>
          <p:cNvSpPr txBox="1"/>
          <p:nvPr/>
        </p:nvSpPr>
        <p:spPr>
          <a:xfrm>
            <a:off x="1583702" y="2045616"/>
            <a:ext cx="9973559" cy="4493538"/>
          </a:xfrm>
          <a:prstGeom prst="rect">
            <a:avLst/>
          </a:prstGeom>
          <a:noFill/>
        </p:spPr>
        <p:txBody>
          <a:bodyPr wrap="square" rtlCol="0">
            <a:spAutoFit/>
          </a:bodyPr>
          <a:lstStyle/>
          <a:p>
            <a:pPr marL="285750" indent="-285750">
              <a:buFont typeface="Arial" panose="020B0604020202020204" pitchFamily="34" charset="0"/>
              <a:buChar char="•"/>
            </a:pPr>
            <a:r>
              <a:rPr lang="en-US" sz="2600" dirty="0"/>
              <a:t>Minimum</a:t>
            </a:r>
          </a:p>
          <a:p>
            <a:pPr marL="742950" lvl="1" indent="-285750">
              <a:buFont typeface="Arial" panose="020B0604020202020204" pitchFamily="34" charset="0"/>
              <a:buChar char="•"/>
            </a:pPr>
            <a:r>
              <a:rPr lang="en-US" sz="2600" dirty="0"/>
              <a:t>Android API level: 16</a:t>
            </a:r>
          </a:p>
          <a:p>
            <a:pPr marL="742950" lvl="1" indent="-285750">
              <a:buFont typeface="Arial" panose="020B0604020202020204" pitchFamily="34" charset="0"/>
              <a:buChar char="•"/>
            </a:pPr>
            <a:r>
              <a:rPr lang="en-US" sz="2600" dirty="0"/>
              <a:t>Name: Jelly Bean</a:t>
            </a:r>
          </a:p>
          <a:p>
            <a:pPr lvl="1"/>
            <a:endParaRPr lang="en-US" sz="2600" dirty="0"/>
          </a:p>
          <a:p>
            <a:pPr marL="285750" indent="-285750">
              <a:buFont typeface="Arial" panose="020B0604020202020204" pitchFamily="34" charset="0"/>
              <a:buChar char="•"/>
            </a:pPr>
            <a:r>
              <a:rPr lang="en-US" sz="2600" dirty="0"/>
              <a:t>Maximum</a:t>
            </a:r>
          </a:p>
          <a:p>
            <a:pPr marL="742950" lvl="1" indent="-285750">
              <a:buFont typeface="Arial" panose="020B0604020202020204" pitchFamily="34" charset="0"/>
              <a:buChar char="•"/>
            </a:pPr>
            <a:r>
              <a:rPr lang="en-US" sz="2600" dirty="0"/>
              <a:t>Android API level: 30</a:t>
            </a:r>
          </a:p>
          <a:p>
            <a:pPr marL="742950" lvl="1" indent="-285750">
              <a:buFont typeface="Arial" panose="020B0604020202020204" pitchFamily="34" charset="0"/>
              <a:buChar char="•"/>
            </a:pPr>
            <a:r>
              <a:rPr lang="en-US" sz="2600" dirty="0"/>
              <a:t>Name: R</a:t>
            </a:r>
          </a:p>
          <a:p>
            <a:endParaRPr lang="en-US" sz="2600" dirty="0"/>
          </a:p>
          <a:p>
            <a:pPr marL="342900" indent="-342900">
              <a:buFont typeface="Arial" panose="020B0604020202020204" pitchFamily="34" charset="0"/>
              <a:buChar char="•"/>
            </a:pPr>
            <a:r>
              <a:rPr lang="en-US" sz="2600" dirty="0" err="1"/>
              <a:t>Lập</a:t>
            </a:r>
            <a:r>
              <a:rPr lang="en-US" sz="2600" dirty="0"/>
              <a:t> </a:t>
            </a:r>
            <a:r>
              <a:rPr lang="en-US" sz="2600" dirty="0" err="1"/>
              <a:t>trình</a:t>
            </a:r>
            <a:r>
              <a:rPr lang="en-US" sz="2600" dirty="0"/>
              <a:t> </a:t>
            </a:r>
            <a:r>
              <a:rPr lang="en-US" sz="2600" dirty="0" err="1"/>
              <a:t>trên</a:t>
            </a:r>
            <a:r>
              <a:rPr lang="en-US" sz="2600" dirty="0"/>
              <a:t> Android Studio </a:t>
            </a:r>
            <a:r>
              <a:rPr lang="en-US" sz="2600" dirty="0" err="1"/>
              <a:t>phiên</a:t>
            </a:r>
            <a:r>
              <a:rPr lang="en-US" sz="2600" dirty="0"/>
              <a:t> </a:t>
            </a:r>
            <a:r>
              <a:rPr lang="en-US" sz="2600" dirty="0" err="1"/>
              <a:t>bản</a:t>
            </a:r>
            <a:r>
              <a:rPr lang="en-US" sz="2600" dirty="0"/>
              <a:t> 4.1.3,  Gradle </a:t>
            </a:r>
            <a:r>
              <a:rPr lang="en-US" sz="2600" dirty="0" err="1"/>
              <a:t>phiên</a:t>
            </a:r>
            <a:r>
              <a:rPr lang="en-US" sz="2600" dirty="0"/>
              <a:t> </a:t>
            </a:r>
            <a:r>
              <a:rPr lang="en-US" sz="2600" dirty="0" err="1"/>
              <a:t>bản</a:t>
            </a:r>
            <a:r>
              <a:rPr lang="en-US" sz="2600" dirty="0"/>
              <a:t> 5.6.4</a:t>
            </a:r>
          </a:p>
          <a:p>
            <a:pPr marL="342900" indent="-342900">
              <a:buFont typeface="Arial" panose="020B0604020202020204" pitchFamily="34" charset="0"/>
              <a:buChar char="•"/>
            </a:pPr>
            <a:r>
              <a:rPr lang="en-US" sz="2600" dirty="0" err="1"/>
              <a:t>Làm</a:t>
            </a:r>
            <a:r>
              <a:rPr lang="en-US" sz="2600" dirty="0"/>
              <a:t> </a:t>
            </a:r>
            <a:r>
              <a:rPr lang="en-US" sz="2600" dirty="0" err="1"/>
              <a:t>việc</a:t>
            </a:r>
            <a:r>
              <a:rPr lang="en-US" sz="2600" dirty="0"/>
              <a:t> </a:t>
            </a:r>
            <a:r>
              <a:rPr lang="en-US" sz="2600" dirty="0" err="1"/>
              <a:t>và</a:t>
            </a:r>
            <a:r>
              <a:rPr lang="en-US" sz="2600" dirty="0"/>
              <a:t> </a:t>
            </a:r>
            <a:r>
              <a:rPr lang="en-US" sz="2600" dirty="0" err="1"/>
              <a:t>lưu</a:t>
            </a:r>
            <a:r>
              <a:rPr lang="en-US" sz="2600" dirty="0"/>
              <a:t> </a:t>
            </a:r>
            <a:r>
              <a:rPr lang="en-US" sz="2600" dirty="0" err="1"/>
              <a:t>trữ</a:t>
            </a:r>
            <a:r>
              <a:rPr lang="en-US" sz="2600" dirty="0"/>
              <a:t> </a:t>
            </a:r>
            <a:r>
              <a:rPr lang="en-US" sz="2600" dirty="0" err="1"/>
              <a:t>mã</a:t>
            </a:r>
            <a:r>
              <a:rPr lang="en-US" sz="2600" dirty="0"/>
              <a:t> </a:t>
            </a:r>
            <a:r>
              <a:rPr lang="en-US" sz="2600" dirty="0" err="1"/>
              <a:t>nguồn</a:t>
            </a:r>
            <a:r>
              <a:rPr lang="en-US" sz="2600" dirty="0"/>
              <a:t>: </a:t>
            </a:r>
            <a:r>
              <a:rPr lang="en-US" sz="2600" dirty="0" err="1"/>
              <a:t>Github</a:t>
            </a:r>
            <a:endParaRPr lang="en-US" sz="2600" dirty="0"/>
          </a:p>
          <a:p>
            <a:endParaRPr lang="vi-VN" sz="2600" dirty="0"/>
          </a:p>
        </p:txBody>
      </p:sp>
    </p:spTree>
    <p:extLst>
      <p:ext uri="{BB962C8B-B14F-4D97-AF65-F5344CB8AC3E}">
        <p14:creationId xmlns:p14="http://schemas.microsoft.com/office/powerpoint/2010/main" val="403025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110995" y="1179126"/>
            <a:ext cx="8649049" cy="584775"/>
          </a:xfrm>
          <a:prstGeom prst="rect">
            <a:avLst/>
          </a:prstGeom>
          <a:noFill/>
        </p:spPr>
        <p:txBody>
          <a:bodyPr wrap="square" rtlCol="0">
            <a:spAutoFit/>
          </a:bodyPr>
          <a:lstStyle/>
          <a:p>
            <a:r>
              <a:rPr lang="en-US" sz="3200" b="1" dirty="0"/>
              <a:t>2. </a:t>
            </a:r>
            <a:r>
              <a:rPr lang="en-US" sz="3200" b="1" dirty="0" err="1"/>
              <a:t>Thư</a:t>
            </a:r>
            <a:r>
              <a:rPr lang="en-US" sz="3200" b="1" dirty="0"/>
              <a:t> </a:t>
            </a:r>
            <a:r>
              <a:rPr lang="en-US" sz="3200" b="1" dirty="0" err="1"/>
              <a:t>viện</a:t>
            </a:r>
            <a:endParaRPr lang="en-US" sz="3200" b="1" dirty="0"/>
          </a:p>
        </p:txBody>
      </p:sp>
      <p:sp>
        <p:nvSpPr>
          <p:cNvPr id="2" name="TextBox 1">
            <a:extLst>
              <a:ext uri="{FF2B5EF4-FFF2-40B4-BE49-F238E27FC236}">
                <a16:creationId xmlns:a16="http://schemas.microsoft.com/office/drawing/2014/main" id="{835B6A21-7216-440E-9861-31C5E6A4ED13}"/>
              </a:ext>
            </a:extLst>
          </p:cNvPr>
          <p:cNvSpPr txBox="1"/>
          <p:nvPr/>
        </p:nvSpPr>
        <p:spPr>
          <a:xfrm>
            <a:off x="1725105" y="1866507"/>
            <a:ext cx="7965650" cy="543174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600" dirty="0">
                <a:solidFill>
                  <a:srgbClr val="24292E"/>
                </a:solidFill>
                <a:latin typeface="-apple-system"/>
                <a:hlinkClick r:id="rId2"/>
              </a:rPr>
              <a:t>Glide</a:t>
            </a:r>
            <a:endParaRPr lang="en-US" sz="2600" b="0" i="0" dirty="0">
              <a:solidFill>
                <a:srgbClr val="24292E"/>
              </a:solidFill>
              <a:effectLst/>
              <a:latin typeface="-apple-system"/>
            </a:endParaRPr>
          </a:p>
          <a:p>
            <a:pPr marL="285750" indent="-285750">
              <a:lnSpc>
                <a:spcPct val="150000"/>
              </a:lnSpc>
              <a:buFont typeface="Arial" panose="020B0604020202020204" pitchFamily="34" charset="0"/>
              <a:buChar char="•"/>
            </a:pPr>
            <a:r>
              <a:rPr lang="en-US" sz="2600" b="0" i="0" u="sng" dirty="0" err="1">
                <a:solidFill>
                  <a:srgbClr val="24292E"/>
                </a:solidFill>
                <a:effectLst/>
                <a:latin typeface="-apple-system"/>
                <a:hlinkClick r:id="rId3"/>
              </a:rPr>
              <a:t>MediaPlayer</a:t>
            </a:r>
            <a:endParaRPr lang="en-US" sz="2600" b="0" i="0" dirty="0">
              <a:solidFill>
                <a:srgbClr val="24292E"/>
              </a:solidFill>
              <a:effectLst/>
              <a:latin typeface="-apple-system"/>
            </a:endParaRPr>
          </a:p>
          <a:p>
            <a:pPr marL="285750" indent="-285750" algn="l">
              <a:lnSpc>
                <a:spcPct val="150000"/>
              </a:lnSpc>
              <a:buFont typeface="Arial" panose="020B0604020202020204" pitchFamily="34" charset="0"/>
              <a:buChar char="•"/>
            </a:pPr>
            <a:r>
              <a:rPr lang="en-US" sz="2600" b="0" i="0" dirty="0" err="1">
                <a:solidFill>
                  <a:srgbClr val="24292E"/>
                </a:solidFill>
                <a:effectLst/>
                <a:hlinkClick r:id="rId4"/>
              </a:rPr>
              <a:t>RxJav</a:t>
            </a:r>
            <a:r>
              <a:rPr lang="en-US" sz="2600" b="0" i="0" dirty="0" err="1">
                <a:solidFill>
                  <a:srgbClr val="24292E"/>
                </a:solidFill>
                <a:effectLst/>
                <a:latin typeface="-apple-system"/>
                <a:hlinkClick r:id="rId4"/>
              </a:rPr>
              <a:t>a</a:t>
            </a:r>
            <a:endParaRPr lang="en-US" sz="2600" b="0" i="0" dirty="0">
              <a:solidFill>
                <a:srgbClr val="24292E"/>
              </a:solidFill>
              <a:effectLst/>
              <a:latin typeface="-apple-system"/>
            </a:endParaRPr>
          </a:p>
          <a:p>
            <a:pPr marL="285750" indent="-285750" algn="l">
              <a:lnSpc>
                <a:spcPct val="150000"/>
              </a:lnSpc>
              <a:buFont typeface="Arial" panose="020B0604020202020204" pitchFamily="34" charset="0"/>
              <a:buChar char="•"/>
            </a:pPr>
            <a:r>
              <a:rPr lang="en-US" sz="2600" dirty="0" err="1">
                <a:solidFill>
                  <a:srgbClr val="24292E"/>
                </a:solidFill>
                <a:latin typeface="-apple-system"/>
                <a:hlinkClick r:id="rId5"/>
              </a:rPr>
              <a:t>RxAndroid</a:t>
            </a:r>
            <a:endParaRPr lang="en-US" sz="2600" dirty="0">
              <a:solidFill>
                <a:srgbClr val="24292E"/>
              </a:solidFill>
              <a:latin typeface="-apple-system"/>
            </a:endParaRPr>
          </a:p>
          <a:p>
            <a:pPr marL="285750" indent="-285750">
              <a:lnSpc>
                <a:spcPct val="150000"/>
              </a:lnSpc>
              <a:buFont typeface="Arial" panose="020B0604020202020204" pitchFamily="34" charset="0"/>
              <a:buChar char="•"/>
            </a:pPr>
            <a:r>
              <a:rPr lang="en-US" sz="2600" dirty="0" err="1">
                <a:solidFill>
                  <a:srgbClr val="24292E"/>
                </a:solidFill>
                <a:latin typeface="-apple-system"/>
                <a:hlinkClick r:id="rId6"/>
              </a:rPr>
              <a:t>RecyclerView</a:t>
            </a:r>
            <a:endParaRPr lang="en-US" sz="2600" dirty="0">
              <a:solidFill>
                <a:srgbClr val="24292E"/>
              </a:solidFill>
              <a:latin typeface="-apple-system"/>
            </a:endParaRPr>
          </a:p>
          <a:p>
            <a:pPr marL="285750" indent="-285750">
              <a:lnSpc>
                <a:spcPct val="150000"/>
              </a:lnSpc>
              <a:buFont typeface="Arial" panose="020B0604020202020204" pitchFamily="34" charset="0"/>
              <a:buChar char="•"/>
            </a:pPr>
            <a:r>
              <a:rPr lang="en-US" sz="2600" dirty="0" err="1">
                <a:solidFill>
                  <a:srgbClr val="24292E"/>
                </a:solidFill>
                <a:latin typeface="-apple-system"/>
                <a:hlinkClick r:id="rId7"/>
              </a:rPr>
              <a:t>MPAndroidChart</a:t>
            </a:r>
            <a:endParaRPr lang="en-US" sz="2600" dirty="0">
              <a:solidFill>
                <a:srgbClr val="24292E"/>
              </a:solidFill>
              <a:latin typeface="-apple-system"/>
            </a:endParaRPr>
          </a:p>
          <a:p>
            <a:pPr marL="285750" indent="-285750">
              <a:lnSpc>
                <a:spcPct val="150000"/>
              </a:lnSpc>
              <a:buFont typeface="Arial" panose="020B0604020202020204" pitchFamily="34" charset="0"/>
              <a:buChar char="•"/>
            </a:pPr>
            <a:r>
              <a:rPr lang="en-US" sz="2600" dirty="0">
                <a:solidFill>
                  <a:srgbClr val="24292E"/>
                </a:solidFill>
                <a:latin typeface="-apple-system"/>
              </a:rPr>
              <a:t>…</a:t>
            </a:r>
          </a:p>
          <a:p>
            <a:pPr marL="285750" indent="-285750" algn="l">
              <a:lnSpc>
                <a:spcPct val="150000"/>
              </a:lnSpc>
              <a:buFont typeface="Arial" panose="020B0604020202020204" pitchFamily="34" charset="0"/>
              <a:buChar char="•"/>
            </a:pPr>
            <a:endParaRPr lang="en-US" sz="2600" dirty="0">
              <a:solidFill>
                <a:srgbClr val="24292E"/>
              </a:solidFill>
              <a:latin typeface="-apple-system"/>
            </a:endParaRPr>
          </a:p>
          <a:p>
            <a:pPr marL="285750" indent="-285750" algn="l">
              <a:lnSpc>
                <a:spcPct val="150000"/>
              </a:lnSpc>
              <a:buFont typeface="Arial" panose="020B0604020202020204" pitchFamily="34" charset="0"/>
              <a:buChar char="•"/>
            </a:pPr>
            <a:endParaRPr lang="en-US" sz="2600" b="0" i="0" dirty="0">
              <a:solidFill>
                <a:srgbClr val="24292E"/>
              </a:solidFill>
              <a:effectLst/>
              <a:latin typeface="-apple-system"/>
            </a:endParaRPr>
          </a:p>
        </p:txBody>
      </p:sp>
    </p:spTree>
    <p:extLst>
      <p:ext uri="{BB962C8B-B14F-4D97-AF65-F5344CB8AC3E}">
        <p14:creationId xmlns:p14="http://schemas.microsoft.com/office/powerpoint/2010/main" val="239109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148702" y="1028297"/>
            <a:ext cx="8649049" cy="584775"/>
          </a:xfrm>
          <a:prstGeom prst="rect">
            <a:avLst/>
          </a:prstGeom>
          <a:noFill/>
        </p:spPr>
        <p:txBody>
          <a:bodyPr wrap="square" rtlCol="0">
            <a:spAutoFit/>
          </a:bodyPr>
          <a:lstStyle/>
          <a:p>
            <a:r>
              <a:rPr lang="en-US" sz="3200" b="1" dirty="0"/>
              <a:t>3. Design</a:t>
            </a:r>
          </a:p>
        </p:txBody>
      </p:sp>
      <p:sp>
        <p:nvSpPr>
          <p:cNvPr id="2" name="TextBox 1">
            <a:extLst>
              <a:ext uri="{FF2B5EF4-FFF2-40B4-BE49-F238E27FC236}">
                <a16:creationId xmlns:a16="http://schemas.microsoft.com/office/drawing/2014/main" id="{835B6A21-7216-440E-9861-31C5E6A4ED13}"/>
              </a:ext>
            </a:extLst>
          </p:cNvPr>
          <p:cNvSpPr txBox="1"/>
          <p:nvPr/>
        </p:nvSpPr>
        <p:spPr>
          <a:xfrm>
            <a:off x="1366887" y="1687398"/>
            <a:ext cx="10312923"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a:t>Logo/icon</a:t>
            </a:r>
          </a:p>
          <a:p>
            <a:pPr marL="742950" lvl="1" indent="-285750">
              <a:buFont typeface="Arial" panose="020B0604020202020204" pitchFamily="34" charset="0"/>
              <a:buChar char="•"/>
            </a:pPr>
            <a:r>
              <a:rPr lang="en-US" sz="2600" dirty="0">
                <a:hlinkClick r:id="rId2"/>
              </a:rPr>
              <a:t>https://romannurik.github.io/AndroidAssetStudio/</a:t>
            </a:r>
            <a:endParaRPr lang="en-US" sz="2600" dirty="0"/>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Color:</a:t>
            </a:r>
          </a:p>
          <a:p>
            <a:pPr marL="742950" lvl="1" indent="-285750">
              <a:buFont typeface="Arial" panose="020B0604020202020204" pitchFamily="34" charset="0"/>
              <a:buChar char="•"/>
            </a:pPr>
            <a:r>
              <a:rPr lang="en-US" sz="2600" dirty="0"/>
              <a:t>White: #FFFFFF</a:t>
            </a:r>
          </a:p>
          <a:p>
            <a:pPr marL="742950" lvl="1" indent="-285750">
              <a:buFont typeface="Arial" panose="020B0604020202020204" pitchFamily="34" charset="0"/>
              <a:buChar char="•"/>
            </a:pPr>
            <a:r>
              <a:rPr lang="en-US" sz="2600" dirty="0"/>
              <a:t>Black: #000000</a:t>
            </a:r>
          </a:p>
          <a:p>
            <a:pPr marL="742950" lvl="1" indent="-285750">
              <a:buFont typeface="Arial" panose="020B0604020202020204" pitchFamily="34" charset="0"/>
              <a:buChar char="•"/>
            </a:pPr>
            <a:r>
              <a:rPr lang="en-US" sz="2600" dirty="0"/>
              <a:t>Purple: #EDE7F6, #D1C4E9, #B39DDB, #9575CD, #7E57C2, #512DA8</a:t>
            </a:r>
          </a:p>
          <a:p>
            <a:pPr marL="742950" lvl="1" indent="-285750">
              <a:buFont typeface="Arial" panose="020B0604020202020204" pitchFamily="34" charset="0"/>
              <a:buChar char="•"/>
            </a:pPr>
            <a:r>
              <a:rPr lang="en-US" sz="2600" dirty="0"/>
              <a:t>Gray: #F5F5F5, #E0E0E0, #9E9E9E, #757575, #424242, #212121</a:t>
            </a:r>
          </a:p>
          <a:p>
            <a:pPr lvl="1"/>
            <a:endParaRPr lang="en-US" sz="2600" dirty="0"/>
          </a:p>
          <a:p>
            <a:pPr marL="285750" indent="-285750">
              <a:buFont typeface="Arial" panose="020B0604020202020204" pitchFamily="34" charset="0"/>
              <a:buChar char="•"/>
            </a:pPr>
            <a:r>
              <a:rPr lang="en-US" sz="2600" dirty="0"/>
              <a:t>UI: </a:t>
            </a:r>
            <a:r>
              <a:rPr lang="en-US" sz="2600" dirty="0" err="1"/>
              <a:t>phần</a:t>
            </a:r>
            <a:r>
              <a:rPr lang="en-US" sz="2600" dirty="0"/>
              <a:t> </a:t>
            </a:r>
            <a:r>
              <a:rPr lang="en-US" sz="2600" dirty="0" err="1"/>
              <a:t>giao</a:t>
            </a:r>
            <a:r>
              <a:rPr lang="en-US" sz="2600" dirty="0"/>
              <a:t> </a:t>
            </a:r>
            <a:r>
              <a:rPr lang="en-US" sz="2600" dirty="0" err="1"/>
              <a:t>diện</a:t>
            </a:r>
            <a:r>
              <a:rPr lang="en-US" sz="2600" dirty="0"/>
              <a:t> </a:t>
            </a:r>
            <a:r>
              <a:rPr lang="en-US" sz="2600" dirty="0" err="1"/>
              <a:t>của</a:t>
            </a:r>
            <a:r>
              <a:rPr lang="en-US" sz="2600" dirty="0"/>
              <a:t> app </a:t>
            </a:r>
            <a:r>
              <a:rPr lang="en-US" sz="2600" dirty="0" err="1"/>
              <a:t>được</a:t>
            </a:r>
            <a:r>
              <a:rPr lang="en-US" sz="2600" dirty="0"/>
              <a:t> </a:t>
            </a:r>
            <a:r>
              <a:rPr lang="en-US" sz="2600" dirty="0" err="1"/>
              <a:t>lấy</a:t>
            </a:r>
            <a:r>
              <a:rPr lang="en-US" sz="2600" dirty="0"/>
              <a:t> ý </a:t>
            </a:r>
            <a:r>
              <a:rPr lang="en-US" sz="2600" dirty="0" err="1"/>
              <a:t>tưởng</a:t>
            </a:r>
            <a:r>
              <a:rPr lang="en-US" sz="2600" dirty="0"/>
              <a:t> </a:t>
            </a:r>
            <a:r>
              <a:rPr lang="en-US" sz="2600" dirty="0" err="1"/>
              <a:t>từ</a:t>
            </a:r>
            <a:r>
              <a:rPr lang="en-US" sz="2600" dirty="0"/>
              <a:t> app Zing MP3, </a:t>
            </a:r>
            <a:r>
              <a:rPr lang="en-US" sz="2600" dirty="0" err="1"/>
              <a:t>Nhaccuatui</a:t>
            </a:r>
            <a:r>
              <a:rPr lang="en-US" sz="2600" dirty="0"/>
              <a:t>, </a:t>
            </a:r>
            <a:r>
              <a:rPr lang="en-US" sz="2600" dirty="0" err="1"/>
              <a:t>ứng</a:t>
            </a:r>
            <a:r>
              <a:rPr lang="en-US" sz="2600" dirty="0"/>
              <a:t> </a:t>
            </a:r>
            <a:r>
              <a:rPr lang="en-US" sz="2600" dirty="0" err="1"/>
              <a:t>dụng</a:t>
            </a:r>
            <a:r>
              <a:rPr lang="en-US" sz="2600" dirty="0"/>
              <a:t> </a:t>
            </a:r>
            <a:r>
              <a:rPr lang="en-US" sz="2600" dirty="0" err="1"/>
              <a:t>Âm</a:t>
            </a:r>
            <a:r>
              <a:rPr lang="en-US" sz="2600" dirty="0"/>
              <a:t> </a:t>
            </a:r>
            <a:r>
              <a:rPr lang="en-US" sz="2600" dirty="0" err="1"/>
              <a:t>nhạc</a:t>
            </a:r>
            <a:r>
              <a:rPr lang="en-US" sz="2600" dirty="0"/>
              <a:t> </a:t>
            </a:r>
            <a:r>
              <a:rPr lang="en-US" sz="2600" dirty="0" err="1"/>
              <a:t>mặc</a:t>
            </a:r>
            <a:r>
              <a:rPr lang="en-US" sz="2600" dirty="0"/>
              <a:t> </a:t>
            </a:r>
            <a:r>
              <a:rPr lang="en-US" sz="2600" dirty="0" err="1"/>
              <a:t>định</a:t>
            </a:r>
            <a:r>
              <a:rPr lang="en-US" sz="2600" dirty="0"/>
              <a:t> </a:t>
            </a:r>
            <a:r>
              <a:rPr lang="en-US" sz="2600" dirty="0" err="1"/>
              <a:t>của</a:t>
            </a:r>
            <a:r>
              <a:rPr lang="en-US" sz="2600" dirty="0"/>
              <a:t> </a:t>
            </a:r>
            <a:r>
              <a:rPr lang="en-US" sz="2600" dirty="0" err="1"/>
              <a:t>điện</a:t>
            </a:r>
            <a:r>
              <a:rPr lang="en-US" sz="2600" dirty="0"/>
              <a:t> </a:t>
            </a:r>
            <a:r>
              <a:rPr lang="en-US" sz="2600" dirty="0" err="1"/>
              <a:t>thoại</a:t>
            </a:r>
            <a:r>
              <a:rPr lang="en-US" sz="2600" dirty="0"/>
              <a:t> Oppo A15s.</a:t>
            </a:r>
          </a:p>
          <a:p>
            <a:pPr lvl="1"/>
            <a:endParaRPr lang="en-US" sz="2600" dirty="0"/>
          </a:p>
          <a:p>
            <a:endParaRPr lang="vi-VN" sz="2600" dirty="0"/>
          </a:p>
        </p:txBody>
      </p:sp>
    </p:spTree>
    <p:extLst>
      <p:ext uri="{BB962C8B-B14F-4D97-AF65-F5344CB8AC3E}">
        <p14:creationId xmlns:p14="http://schemas.microsoft.com/office/powerpoint/2010/main" val="227992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148702" y="1028297"/>
            <a:ext cx="8649049" cy="584775"/>
          </a:xfrm>
          <a:prstGeom prst="rect">
            <a:avLst/>
          </a:prstGeom>
          <a:noFill/>
        </p:spPr>
        <p:txBody>
          <a:bodyPr wrap="square" rtlCol="0">
            <a:spAutoFit/>
          </a:bodyPr>
          <a:lstStyle/>
          <a:p>
            <a:r>
              <a:rPr lang="en-US" sz="3200" b="1" dirty="0"/>
              <a:t>4. </a:t>
            </a:r>
            <a:r>
              <a:rPr lang="en-US" sz="3200" b="1" dirty="0" err="1"/>
              <a:t>Cấu</a:t>
            </a:r>
            <a:r>
              <a:rPr lang="en-US" sz="3200" b="1" dirty="0"/>
              <a:t> </a:t>
            </a:r>
            <a:r>
              <a:rPr lang="en-US" sz="3200" b="1" dirty="0" err="1"/>
              <a:t>trúc</a:t>
            </a:r>
            <a:r>
              <a:rPr lang="en-US" sz="3200" b="1" dirty="0"/>
              <a:t> project</a:t>
            </a:r>
          </a:p>
        </p:txBody>
      </p:sp>
      <p:sp>
        <p:nvSpPr>
          <p:cNvPr id="2" name="TextBox 1">
            <a:extLst>
              <a:ext uri="{FF2B5EF4-FFF2-40B4-BE49-F238E27FC236}">
                <a16:creationId xmlns:a16="http://schemas.microsoft.com/office/drawing/2014/main" id="{835B6A21-7216-440E-9861-31C5E6A4ED13}"/>
              </a:ext>
            </a:extLst>
          </p:cNvPr>
          <p:cNvSpPr txBox="1"/>
          <p:nvPr/>
        </p:nvSpPr>
        <p:spPr>
          <a:xfrm>
            <a:off x="1385741" y="2055043"/>
            <a:ext cx="10030119" cy="5416868"/>
          </a:xfrm>
          <a:prstGeom prst="rect">
            <a:avLst/>
          </a:prstGeom>
          <a:noFill/>
        </p:spPr>
        <p:txBody>
          <a:bodyPr wrap="square" rtlCol="0">
            <a:spAutoFit/>
          </a:bodyPr>
          <a:lstStyle/>
          <a:p>
            <a:pPr algn="just">
              <a:spcBef>
                <a:spcPts val="600"/>
              </a:spcBef>
              <a:spcAft>
                <a:spcPts val="600"/>
              </a:spcAft>
            </a:pPr>
            <a:r>
              <a:rPr lang="en-US" sz="2600" dirty="0" err="1"/>
              <a:t>Gồm</a:t>
            </a:r>
            <a:r>
              <a:rPr lang="en-US" sz="2600" dirty="0"/>
              <a:t> 3 module </a:t>
            </a:r>
            <a:r>
              <a:rPr lang="en-US" sz="2600" dirty="0" err="1"/>
              <a:t>chính</a:t>
            </a:r>
            <a:r>
              <a:rPr lang="en-US" sz="2600" dirty="0"/>
              <a:t> </a:t>
            </a:r>
            <a:r>
              <a:rPr lang="en-US" sz="2600" dirty="0" err="1"/>
              <a:t>được</a:t>
            </a:r>
            <a:r>
              <a:rPr lang="en-US" sz="2600" dirty="0"/>
              <a:t> chia </a:t>
            </a:r>
            <a:r>
              <a:rPr lang="en-US" sz="2600" dirty="0" err="1"/>
              <a:t>theo</a:t>
            </a:r>
            <a:r>
              <a:rPr lang="en-US" sz="2600" dirty="0"/>
              <a:t> </a:t>
            </a:r>
            <a:r>
              <a:rPr lang="en-US" sz="2600" dirty="0" err="1"/>
              <a:t>tính</a:t>
            </a:r>
            <a:r>
              <a:rPr lang="en-US" sz="2600" dirty="0"/>
              <a:t> </a:t>
            </a:r>
            <a:r>
              <a:rPr lang="en-US" sz="2600" dirty="0" err="1"/>
              <a:t>năng</a:t>
            </a:r>
            <a:r>
              <a:rPr lang="en-US" sz="2600" dirty="0"/>
              <a:t> </a:t>
            </a:r>
            <a:r>
              <a:rPr lang="en-US" sz="2600" dirty="0" err="1"/>
              <a:t>như</a:t>
            </a:r>
            <a:r>
              <a:rPr lang="en-US" sz="2600" dirty="0"/>
              <a:t> </a:t>
            </a:r>
            <a:r>
              <a:rPr lang="en-US" sz="2600" dirty="0" err="1"/>
              <a:t>sau</a:t>
            </a:r>
            <a:r>
              <a:rPr lang="en-US" sz="2600" dirty="0"/>
              <a:t>:</a:t>
            </a:r>
          </a:p>
          <a:p>
            <a:pPr marL="914400" lvl="1" indent="-457200" algn="just">
              <a:spcBef>
                <a:spcPts val="600"/>
              </a:spcBef>
              <a:spcAft>
                <a:spcPts val="600"/>
              </a:spcAft>
              <a:buFont typeface="Arial" panose="020B0604020202020204" pitchFamily="34" charset="0"/>
              <a:buChar char="•"/>
            </a:pPr>
            <a:r>
              <a:rPr lang="en-US" sz="2600" dirty="0"/>
              <a:t>a</a:t>
            </a:r>
            <a:r>
              <a:rPr lang="vi-VN" sz="2600" dirty="0">
                <a:latin typeface="Calibri" panose="020F0502020204030204" pitchFamily="34" charset="0"/>
                <a:cs typeface="Calibri" panose="020F0502020204030204" pitchFamily="34" charset="0"/>
              </a:rPr>
              <a:t>pp </a:t>
            </a:r>
            <a:r>
              <a:rPr lang="en-US" sz="2600" dirty="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 module chính của ứng dụng và để cấu hình nh</a:t>
            </a:r>
            <a:r>
              <a:rPr lang="en-US" sz="2600" dirty="0">
                <a:latin typeface="Calibri" panose="020F0502020204030204" pitchFamily="34" charset="0"/>
                <a:cs typeface="Calibri" panose="020F0502020204030204" pitchFamily="34" charset="0"/>
              </a:rPr>
              <a:t>ữ</a:t>
            </a:r>
            <a:r>
              <a:rPr lang="vi-VN" sz="2600" dirty="0">
                <a:latin typeface="Calibri" panose="020F0502020204030204" pitchFamily="34" charset="0"/>
                <a:cs typeface="Calibri" panose="020F0502020204030204" pitchFamily="34" charset="0"/>
              </a:rPr>
              <a:t>ng phần </a:t>
            </a:r>
            <a:r>
              <a:rPr lang="en-US" sz="2600" dirty="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chính của ứng dụng </a:t>
            </a:r>
            <a:endParaRPr lang="en-US" sz="2600" dirty="0">
              <a:latin typeface="Calibri" panose="020F0502020204030204" pitchFamily="34" charset="0"/>
              <a:cs typeface="Calibri" panose="020F0502020204030204" pitchFamily="34" charset="0"/>
            </a:endParaRPr>
          </a:p>
          <a:p>
            <a:pPr marL="914400" lvl="1" indent="-457200" algn="just">
              <a:spcBef>
                <a:spcPts val="600"/>
              </a:spcBef>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player	: module </a:t>
            </a:r>
            <a:r>
              <a:rPr lang="en-US" sz="2600" dirty="0" err="1">
                <a:latin typeface="Calibri" panose="020F0502020204030204" pitchFamily="34" charset="0"/>
                <a:cs typeface="Calibri" panose="020F0502020204030204" pitchFamily="34" charset="0"/>
              </a:rPr>
              <a:t>cốt</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lõi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của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trình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phát</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nhạc</a:t>
            </a:r>
            <a:endParaRPr lang="en-US" sz="2600" dirty="0">
              <a:latin typeface="Calibri" panose="020F0502020204030204" pitchFamily="34" charset="0"/>
              <a:cs typeface="Calibri" panose="020F0502020204030204" pitchFamily="34" charset="0"/>
            </a:endParaRPr>
          </a:p>
          <a:p>
            <a:pPr marL="914400" lvl="1" indent="-457200" algn="just">
              <a:spcBef>
                <a:spcPts val="600"/>
              </a:spcBef>
              <a:spcAft>
                <a:spcPts val="600"/>
              </a:spcAft>
              <a:buFont typeface="Arial" panose="020B0604020202020204" pitchFamily="34" charset="0"/>
              <a:buChar char="•"/>
            </a:pPr>
            <a:r>
              <a:rPr lang="en-US" sz="2600" dirty="0" err="1">
                <a:latin typeface="Calibri" panose="020F0502020204030204" pitchFamily="34" charset="0"/>
                <a:cs typeface="Calibri" panose="020F0502020204030204" pitchFamily="34" charset="0"/>
              </a:rPr>
              <a:t>ui</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xây</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dựng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một</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số</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tiện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ích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giao</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diện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người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dùng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của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trình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phát</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nhạc</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bộ</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chỉnh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âm</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của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ứng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dụng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đảm</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bảo</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người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dùng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có</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thể</a:t>
            </a:r>
            <a:r>
              <a:rPr lang="en-US" sz="2600" dirty="0">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chỉnh sửa hiệu ứng âm thanh </a:t>
            </a:r>
            <a:r>
              <a:rPr lang="en-US" sz="2600" b="0" i="0" dirty="0" err="1">
                <a:solidFill>
                  <a:srgbClr val="24292E"/>
                </a:solidFill>
                <a:effectLst/>
                <a:latin typeface="Calibri" panose="020F0502020204030204" pitchFamily="34" charset="0"/>
                <a:cs typeface="Calibri" panose="020F0502020204030204" pitchFamily="34" charset="0"/>
              </a:rPr>
              <a:t>và</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vẫn còn hiệu </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lực sau khi thoát khỏi </a:t>
            </a:r>
            <a:r>
              <a:rPr lang="en-US" sz="2600" b="0" i="0" dirty="0" err="1">
                <a:solidFill>
                  <a:srgbClr val="24292E"/>
                </a:solidFill>
                <a:effectLst/>
                <a:latin typeface="Calibri" panose="020F0502020204030204" pitchFamily="34" charset="0"/>
                <a:cs typeface="Calibri" panose="020F0502020204030204" pitchFamily="34" charset="0"/>
              </a:rPr>
              <a:t>giao</a:t>
            </a:r>
            <a:r>
              <a:rPr lang="en-US" sz="2600" b="0" i="0" dirty="0">
                <a:solidFill>
                  <a:srgbClr val="24292E"/>
                </a:solidFill>
                <a:effectLst/>
                <a:latin typeface="Calibri" panose="020F0502020204030204" pitchFamily="34" charset="0"/>
                <a:cs typeface="Calibri" panose="020F0502020204030204" pitchFamily="34" charset="0"/>
              </a:rPr>
              <a:t> </a:t>
            </a:r>
            <a:r>
              <a:rPr lang="en-US" sz="2600" b="0" i="0" dirty="0" err="1">
                <a:solidFill>
                  <a:srgbClr val="24292E"/>
                </a:solidFill>
                <a:effectLst/>
                <a:latin typeface="Calibri" panose="020F0502020204030204" pitchFamily="34" charset="0"/>
                <a:cs typeface="Calibri" panose="020F0502020204030204" pitchFamily="34" charset="0"/>
              </a:rPr>
              <a:t>diện</a:t>
            </a:r>
            <a:r>
              <a:rPr lang="vi-VN" sz="2600" b="0" i="0" dirty="0">
                <a:solidFill>
                  <a:srgbClr val="24292E"/>
                </a:solidFill>
                <a:effectLst/>
                <a:latin typeface="Calibri" panose="020F0502020204030204" pitchFamily="34" charset="0"/>
                <a:cs typeface="Calibri" panose="020F0502020204030204" pitchFamily="34" charset="0"/>
              </a:rPr>
              <a:t> và chuyển đổi bài hát</a:t>
            </a:r>
            <a:endParaRPr lang="en-US" sz="2600" dirty="0">
              <a:latin typeface="Calibri" panose="020F0502020204030204" pitchFamily="34" charset="0"/>
              <a:cs typeface="Calibri" panose="020F0502020204030204" pitchFamily="34" charset="0"/>
            </a:endParaRPr>
          </a:p>
          <a:p>
            <a:pPr marL="457200" indent="-457200" algn="just">
              <a:spcBef>
                <a:spcPts val="600"/>
              </a:spcBef>
              <a:spcAft>
                <a:spcPts val="600"/>
              </a:spcAft>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lgn="just">
              <a:spcBef>
                <a:spcPts val="600"/>
              </a:spcBef>
              <a:spcAft>
                <a:spcPts val="600"/>
              </a:spcAft>
            </a:pPr>
            <a:endParaRPr lang="en-US" sz="2600" dirty="0"/>
          </a:p>
          <a:p>
            <a:pPr algn="just">
              <a:spcBef>
                <a:spcPts val="600"/>
              </a:spcBef>
              <a:spcAft>
                <a:spcPts val="600"/>
              </a:spcAft>
            </a:pPr>
            <a:endParaRPr lang="vi-VN" sz="2600" dirty="0"/>
          </a:p>
        </p:txBody>
      </p:sp>
    </p:spTree>
    <p:extLst>
      <p:ext uri="{BB962C8B-B14F-4D97-AF65-F5344CB8AC3E}">
        <p14:creationId xmlns:p14="http://schemas.microsoft.com/office/powerpoint/2010/main" val="2876036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054434" y="962309"/>
            <a:ext cx="8649049" cy="584775"/>
          </a:xfrm>
          <a:prstGeom prst="rect">
            <a:avLst/>
          </a:prstGeom>
          <a:noFill/>
        </p:spPr>
        <p:txBody>
          <a:bodyPr wrap="square" rtlCol="0">
            <a:spAutoFit/>
          </a:bodyPr>
          <a:lstStyle/>
          <a:p>
            <a:r>
              <a:rPr lang="en-US" sz="3200" b="1" dirty="0"/>
              <a:t>Module player</a:t>
            </a:r>
          </a:p>
        </p:txBody>
      </p:sp>
      <p:sp>
        <p:nvSpPr>
          <p:cNvPr id="2" name="TextBox 1">
            <a:extLst>
              <a:ext uri="{FF2B5EF4-FFF2-40B4-BE49-F238E27FC236}">
                <a16:creationId xmlns:a16="http://schemas.microsoft.com/office/drawing/2014/main" id="{835B6A21-7216-440E-9861-31C5E6A4ED13}"/>
              </a:ext>
            </a:extLst>
          </p:cNvPr>
          <p:cNvSpPr txBox="1"/>
          <p:nvPr/>
        </p:nvSpPr>
        <p:spPr>
          <a:xfrm>
            <a:off x="1498862" y="1640264"/>
            <a:ext cx="9511644" cy="2430922"/>
          </a:xfrm>
          <a:prstGeom prst="rect">
            <a:avLst/>
          </a:prstGeom>
          <a:noFill/>
        </p:spPr>
        <p:txBody>
          <a:bodyPr wrap="square" rtlCol="0">
            <a:spAutoFit/>
          </a:bodyPr>
          <a:lstStyle/>
          <a:p>
            <a:pPr algn="l">
              <a:lnSpc>
                <a:spcPct val="150000"/>
              </a:lnSpc>
              <a:buFont typeface="+mj-lt"/>
              <a:buAutoNum type="arabicPeriod"/>
            </a:pPr>
            <a:r>
              <a:rPr lang="en-US" sz="2600" b="0" i="0" u="none" strike="noStrike" dirty="0">
                <a:solidFill>
                  <a:srgbClr val="24292E"/>
                </a:solidFill>
                <a:effectLst/>
              </a:rPr>
              <a:t> Custom </a:t>
            </a:r>
            <a:r>
              <a:rPr lang="en-US" sz="2600" b="0" i="0" u="none" strike="noStrike" dirty="0" err="1">
                <a:solidFill>
                  <a:srgbClr val="24292E"/>
                </a:solidFill>
                <a:effectLst/>
              </a:rPr>
              <a:t>MusicPlayer</a:t>
            </a:r>
            <a:endParaRPr lang="en-US" sz="2600" b="0" i="0" dirty="0">
              <a:solidFill>
                <a:srgbClr val="24292E"/>
              </a:solidFill>
              <a:effectLst/>
            </a:endParaRPr>
          </a:p>
          <a:p>
            <a:pPr algn="l">
              <a:lnSpc>
                <a:spcPct val="150000"/>
              </a:lnSpc>
              <a:buFont typeface="+mj-lt"/>
              <a:buAutoNum type="arabicPeriod"/>
            </a:pPr>
            <a:r>
              <a:rPr lang="en-US" sz="2600" b="0" i="0" u="none" strike="noStrike" dirty="0">
                <a:solidFill>
                  <a:srgbClr val="24292E"/>
                </a:solidFill>
                <a:effectLst/>
              </a:rPr>
              <a:t> Custom Notification Controller</a:t>
            </a:r>
            <a:endParaRPr lang="en-US" sz="2600" b="0" i="0" dirty="0">
              <a:solidFill>
                <a:srgbClr val="24292E"/>
              </a:solidFill>
              <a:effectLst/>
            </a:endParaRPr>
          </a:p>
          <a:p>
            <a:pPr algn="l">
              <a:lnSpc>
                <a:spcPct val="150000"/>
              </a:lnSpc>
              <a:buFont typeface="+mj-lt"/>
              <a:buAutoNum type="arabicPeriod"/>
            </a:pPr>
            <a:r>
              <a:rPr lang="en-US" sz="2600" b="0" i="0" dirty="0">
                <a:solidFill>
                  <a:srgbClr val="24292E"/>
                </a:solidFill>
                <a:effectLst/>
              </a:rPr>
              <a:t> Custom Audio Effect</a:t>
            </a:r>
          </a:p>
          <a:p>
            <a:pPr algn="l">
              <a:lnSpc>
                <a:spcPct val="150000"/>
              </a:lnSpc>
              <a:buFont typeface="+mj-lt"/>
              <a:buAutoNum type="arabicPeriod"/>
            </a:pPr>
            <a:r>
              <a:rPr lang="en-US" sz="2600" b="0" i="0" u="none" strike="noStrike" dirty="0">
                <a:solidFill>
                  <a:srgbClr val="24292E"/>
                </a:solidFill>
                <a:effectLst/>
              </a:rPr>
              <a:t> Record playback history</a:t>
            </a:r>
            <a:endParaRPr lang="en-US" sz="2600" b="0" i="0" dirty="0">
              <a:solidFill>
                <a:srgbClr val="24292E"/>
              </a:solidFill>
              <a:effectLst/>
            </a:endParaRPr>
          </a:p>
        </p:txBody>
      </p:sp>
    </p:spTree>
    <p:extLst>
      <p:ext uri="{BB962C8B-B14F-4D97-AF65-F5344CB8AC3E}">
        <p14:creationId xmlns:p14="http://schemas.microsoft.com/office/powerpoint/2010/main" val="22039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XÂY DỰNG ỨNG DỤNG</a:t>
            </a:r>
          </a:p>
        </p:txBody>
      </p:sp>
      <p:sp>
        <p:nvSpPr>
          <p:cNvPr id="4" name="TextBox 3">
            <a:extLst>
              <a:ext uri="{FF2B5EF4-FFF2-40B4-BE49-F238E27FC236}">
                <a16:creationId xmlns:a16="http://schemas.microsoft.com/office/drawing/2014/main" id="{714C3152-95D0-4773-B96C-AEF511545EE9}"/>
              </a:ext>
            </a:extLst>
          </p:cNvPr>
          <p:cNvSpPr txBox="1"/>
          <p:nvPr/>
        </p:nvSpPr>
        <p:spPr>
          <a:xfrm>
            <a:off x="1092142" y="990590"/>
            <a:ext cx="8278101" cy="584775"/>
          </a:xfrm>
          <a:prstGeom prst="rect">
            <a:avLst/>
          </a:prstGeom>
          <a:noFill/>
        </p:spPr>
        <p:txBody>
          <a:bodyPr wrap="square" rtlCol="0">
            <a:spAutoFit/>
          </a:bodyPr>
          <a:lstStyle/>
          <a:p>
            <a:r>
              <a:rPr lang="en-US" sz="3200" b="1" dirty="0"/>
              <a:t>Module </a:t>
            </a:r>
            <a:r>
              <a:rPr lang="en-US" sz="3200" b="1" dirty="0" err="1"/>
              <a:t>ui</a:t>
            </a:r>
            <a:endParaRPr lang="en-US" sz="3200" b="1" dirty="0"/>
          </a:p>
        </p:txBody>
      </p:sp>
      <p:sp>
        <p:nvSpPr>
          <p:cNvPr id="2" name="TextBox 1">
            <a:extLst>
              <a:ext uri="{FF2B5EF4-FFF2-40B4-BE49-F238E27FC236}">
                <a16:creationId xmlns:a16="http://schemas.microsoft.com/office/drawing/2014/main" id="{835B6A21-7216-440E-9861-31C5E6A4ED13}"/>
              </a:ext>
            </a:extLst>
          </p:cNvPr>
          <p:cNvSpPr txBox="1"/>
          <p:nvPr/>
        </p:nvSpPr>
        <p:spPr>
          <a:xfrm>
            <a:off x="1348031" y="1686229"/>
            <a:ext cx="9964133" cy="4862870"/>
          </a:xfrm>
          <a:prstGeom prst="rect">
            <a:avLst/>
          </a:prstGeom>
          <a:noFill/>
        </p:spPr>
        <p:txBody>
          <a:bodyPr wrap="square" rtlCol="0">
            <a:spAutoFit/>
          </a:bodyPr>
          <a:lstStyle/>
          <a:p>
            <a:pPr marL="457200" indent="-457200" algn="l">
              <a:spcBef>
                <a:spcPts val="600"/>
              </a:spcBef>
              <a:spcAft>
                <a:spcPts val="600"/>
              </a:spcAft>
              <a:buFont typeface="Arial" panose="020B0604020202020204" pitchFamily="34" charset="0"/>
              <a:buChar char="•"/>
            </a:pPr>
            <a:r>
              <a:rPr lang="en-US" sz="2600" b="0" i="0" dirty="0">
                <a:solidFill>
                  <a:srgbClr val="24292E"/>
                </a:solidFill>
                <a:effectLst/>
                <a:latin typeface="Calibri" panose="020F0502020204030204" pitchFamily="34" charset="0"/>
                <a:cs typeface="Calibri" panose="020F0502020204030204" pitchFamily="34" charset="0"/>
              </a:rPr>
              <a:t>Module </a:t>
            </a:r>
            <a:r>
              <a:rPr lang="en-US" sz="2600" b="0" i="0" dirty="0" err="1">
                <a:solidFill>
                  <a:srgbClr val="24292E"/>
                </a:solidFill>
                <a:effectLst/>
                <a:latin typeface="Calibri" panose="020F0502020204030204" pitchFamily="34" charset="0"/>
                <a:cs typeface="Calibri" panose="020F0502020204030204" pitchFamily="34" charset="0"/>
              </a:rPr>
              <a:t>ui</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cung cấp Equalizer</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Activity </a:t>
            </a:r>
            <a:r>
              <a:rPr lang="en-US" sz="2600" b="0" i="0" dirty="0" err="1">
                <a:solidFill>
                  <a:srgbClr val="24292E"/>
                </a:solidFill>
                <a:effectLst/>
                <a:latin typeface="Calibri" panose="020F0502020204030204" pitchFamily="34" charset="0"/>
                <a:cs typeface="Calibri" panose="020F0502020204030204" pitchFamily="34" charset="0"/>
              </a:rPr>
              <a:t>kết</a:t>
            </a:r>
            <a:r>
              <a:rPr lang="en-US" sz="2600" b="0" i="0" dirty="0">
                <a:solidFill>
                  <a:srgbClr val="24292E"/>
                </a:solidFill>
                <a:effectLst/>
                <a:latin typeface="Calibri" panose="020F0502020204030204" pitchFamily="34" charset="0"/>
                <a:cs typeface="Calibri" panose="020F0502020204030204" pitchFamily="34" charset="0"/>
              </a:rPr>
              <a:t> </a:t>
            </a:r>
            <a:r>
              <a:rPr lang="en-US" sz="2600" b="0" i="0" dirty="0" err="1">
                <a:solidFill>
                  <a:srgbClr val="24292E"/>
                </a:solidFill>
                <a:effectLst/>
                <a:latin typeface="Calibri" panose="020F0502020204030204" pitchFamily="34" charset="0"/>
                <a:cs typeface="Calibri" panose="020F0502020204030204" pitchFamily="34" charset="0"/>
              </a:rPr>
              <a:t>hợp</a:t>
            </a:r>
            <a:r>
              <a:rPr lang="en-US" sz="2600" b="0" i="0" dirty="0">
                <a:solidFill>
                  <a:srgbClr val="24292E"/>
                </a:solidFill>
                <a:effectLst/>
                <a:latin typeface="Calibri" panose="020F0502020204030204" pitchFamily="34" charset="0"/>
                <a:cs typeface="Calibri" panose="020F0502020204030204" pitchFamily="34" charset="0"/>
              </a:rPr>
              <a:t> </a:t>
            </a:r>
            <a:r>
              <a:rPr lang="en-US" sz="2600" dirty="0" err="1">
                <a:solidFill>
                  <a:srgbClr val="24292E"/>
                </a:solidFill>
                <a:latin typeface="Calibri" panose="020F0502020204030204" pitchFamily="34" charset="0"/>
                <a:cs typeface="Calibri" panose="020F0502020204030204" pitchFamily="34" charset="0"/>
              </a:rPr>
              <a:t>với</a:t>
            </a:r>
            <a:r>
              <a:rPr lang="en-US" sz="2600" dirty="0">
                <a:solidFill>
                  <a:srgbClr val="24292E"/>
                </a:solidFill>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Audio</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Effect</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để triển khai các hiệu ứng âm thanh. </a:t>
            </a:r>
            <a:endParaRPr lang="en-US" sz="2600" b="0" i="0" dirty="0">
              <a:solidFill>
                <a:srgbClr val="24292E"/>
              </a:solidFill>
              <a:effectLst/>
              <a:latin typeface="Calibri" panose="020F0502020204030204" pitchFamily="34" charset="0"/>
              <a:cs typeface="Calibri" panose="020F0502020204030204" pitchFamily="34" charset="0"/>
            </a:endParaRPr>
          </a:p>
          <a:p>
            <a:pPr marL="457200" indent="-457200" algn="l">
              <a:spcBef>
                <a:spcPts val="600"/>
              </a:spcBef>
              <a:spcAft>
                <a:spcPts val="600"/>
              </a:spcAft>
              <a:buFont typeface="Arial" panose="020B0604020202020204" pitchFamily="34" charset="0"/>
              <a:buChar char="•"/>
            </a:pPr>
            <a:r>
              <a:rPr lang="vi-VN" sz="2600" b="0" i="0" dirty="0">
                <a:solidFill>
                  <a:srgbClr val="24292E"/>
                </a:solidFill>
                <a:effectLst/>
                <a:latin typeface="Calibri" panose="020F0502020204030204" pitchFamily="34" charset="0"/>
                <a:cs typeface="Calibri" panose="020F0502020204030204" pitchFamily="34" charset="0"/>
              </a:rPr>
              <a:t>Equalizer</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Activity được sử dụng </a:t>
            </a:r>
            <a:r>
              <a:rPr lang="en-US" sz="2600" b="0" i="0" dirty="0" err="1">
                <a:solidFill>
                  <a:srgbClr val="24292E"/>
                </a:solidFill>
                <a:effectLst/>
                <a:latin typeface="Calibri" panose="020F0502020204030204" pitchFamily="34" charset="0"/>
                <a:cs typeface="Calibri" panose="020F0502020204030204" pitchFamily="34" charset="0"/>
              </a:rPr>
              <a:t>để</a:t>
            </a:r>
            <a:r>
              <a:rPr lang="en-US" sz="2600" b="0" i="0" dirty="0">
                <a:solidFill>
                  <a:srgbClr val="24292E"/>
                </a:solidFill>
                <a:effectLst/>
                <a:latin typeface="Calibri" panose="020F0502020204030204" pitchFamily="34" charset="0"/>
                <a:cs typeface="Calibri" panose="020F0502020204030204" pitchFamily="34" charset="0"/>
              </a:rPr>
              <a:t> </a:t>
            </a:r>
            <a:r>
              <a:rPr lang="en-US" sz="2600" b="0" i="0" dirty="0" err="1">
                <a:solidFill>
                  <a:srgbClr val="24292E"/>
                </a:solidFill>
                <a:effectLst/>
                <a:latin typeface="Calibri" panose="020F0502020204030204" pitchFamily="34" charset="0"/>
                <a:cs typeface="Calibri" panose="020F0502020204030204" pitchFamily="34" charset="0"/>
              </a:rPr>
              <a:t>người</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người dùng giao diện </a:t>
            </a:r>
            <a:r>
              <a:rPr lang="en-US" sz="2600" b="0" i="0" dirty="0" err="1">
                <a:solidFill>
                  <a:srgbClr val="24292E"/>
                </a:solidFill>
                <a:effectLst/>
                <a:latin typeface="Calibri" panose="020F0502020204030204" pitchFamily="34" charset="0"/>
                <a:cs typeface="Calibri" panose="020F0502020204030204" pitchFamily="34" charset="0"/>
              </a:rPr>
              <a:t>có</a:t>
            </a:r>
            <a:r>
              <a:rPr lang="en-US" sz="2600" b="0" i="0" dirty="0">
                <a:solidFill>
                  <a:srgbClr val="24292E"/>
                </a:solidFill>
                <a:effectLst/>
                <a:latin typeface="Calibri" panose="020F0502020204030204" pitchFamily="34" charset="0"/>
                <a:cs typeface="Calibri" panose="020F0502020204030204" pitchFamily="34" charset="0"/>
              </a:rPr>
              <a:t> </a:t>
            </a:r>
            <a:r>
              <a:rPr lang="en-US" sz="2600" b="0" i="0" dirty="0" err="1">
                <a:solidFill>
                  <a:srgbClr val="24292E"/>
                </a:solidFill>
                <a:effectLst/>
                <a:latin typeface="Calibri" panose="020F0502020204030204" pitchFamily="34" charset="0"/>
                <a:cs typeface="Calibri" panose="020F0502020204030204" pitchFamily="34" charset="0"/>
              </a:rPr>
              <a:t>thể</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chỉnh sửa hiệu ứng âm thanh và Audio</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Effect được sử dụng để đảm bảo rằng các hiệu ứng âm thanh vẫn còn hiệu lực sau khi thoát khỏi Equalizer</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Activity và chuyển đổi bài hát.</a:t>
            </a:r>
          </a:p>
          <a:p>
            <a:pPr marL="457200" indent="-457200" algn="l">
              <a:spcBef>
                <a:spcPts val="600"/>
              </a:spcBef>
              <a:spcAft>
                <a:spcPts val="600"/>
              </a:spcAft>
              <a:buFont typeface="Arial" panose="020B0604020202020204" pitchFamily="34" charset="0"/>
              <a:buChar char="•"/>
            </a:pPr>
            <a:r>
              <a:rPr lang="vi-VN" sz="2600" b="0" i="0" dirty="0">
                <a:solidFill>
                  <a:srgbClr val="24292E"/>
                </a:solidFill>
                <a:effectLst/>
                <a:latin typeface="Calibri" panose="020F0502020204030204" pitchFamily="34" charset="0"/>
                <a:cs typeface="Calibri" panose="020F0502020204030204" pitchFamily="34" charset="0"/>
              </a:rPr>
              <a:t>Equalizer</a:t>
            </a:r>
            <a:r>
              <a:rPr lang="en-US" sz="2600" b="0" i="0" dirty="0">
                <a:solidFill>
                  <a:srgbClr val="24292E"/>
                </a:solidFill>
                <a:effectLst/>
                <a:latin typeface="Calibri" panose="020F0502020204030204" pitchFamily="34" charset="0"/>
                <a:cs typeface="Calibri" panose="020F0502020204030204" pitchFamily="34" charset="0"/>
              </a:rPr>
              <a:t> </a:t>
            </a:r>
            <a:r>
              <a:rPr lang="vi-VN" sz="2600" b="0" i="0" dirty="0">
                <a:solidFill>
                  <a:srgbClr val="24292E"/>
                </a:solidFill>
                <a:effectLst/>
                <a:latin typeface="Calibri" panose="020F0502020204030204" pitchFamily="34" charset="0"/>
                <a:cs typeface="Calibri" panose="020F0502020204030204" pitchFamily="34" charset="0"/>
              </a:rPr>
              <a:t>Activity cung cấp 3 loại hiệu ứng âm thanh Android sau:</a:t>
            </a:r>
            <a:endParaRPr lang="en-US" sz="2600" b="0" i="0" dirty="0">
              <a:solidFill>
                <a:srgbClr val="24292E"/>
              </a:solidFill>
              <a:effectLst/>
              <a:latin typeface="Calibri" panose="020F0502020204030204" pitchFamily="34" charset="0"/>
              <a:cs typeface="Calibri" panose="020F0502020204030204" pitchFamily="34" charset="0"/>
            </a:endParaRPr>
          </a:p>
          <a:p>
            <a:pPr marL="1371600" lvl="2" indent="-457200">
              <a:spcBef>
                <a:spcPts val="600"/>
              </a:spcBef>
              <a:spcAft>
                <a:spcPts val="600"/>
              </a:spcAft>
              <a:buFont typeface="Courier New" panose="02070309020205020404" pitchFamily="49" charset="0"/>
              <a:buChar char="o"/>
            </a:pPr>
            <a:r>
              <a:rPr lang="en-US" sz="2600" b="0" i="0" dirty="0">
                <a:solidFill>
                  <a:srgbClr val="24292E"/>
                </a:solidFill>
                <a:effectLst/>
                <a:latin typeface="Calibri" panose="020F0502020204030204" pitchFamily="34" charset="0"/>
                <a:cs typeface="Calibri" panose="020F0502020204030204" pitchFamily="34" charset="0"/>
              </a:rPr>
              <a:t>Equalizer</a:t>
            </a:r>
          </a:p>
          <a:p>
            <a:pPr marL="1371600" lvl="2" indent="-457200">
              <a:spcBef>
                <a:spcPts val="600"/>
              </a:spcBef>
              <a:spcAft>
                <a:spcPts val="600"/>
              </a:spcAft>
              <a:buFont typeface="Courier New" panose="02070309020205020404" pitchFamily="49" charset="0"/>
              <a:buChar char="o"/>
            </a:pPr>
            <a:r>
              <a:rPr lang="en-US" sz="2600" b="0" i="0" dirty="0" err="1">
                <a:solidFill>
                  <a:srgbClr val="24292E"/>
                </a:solidFill>
                <a:effectLst/>
                <a:latin typeface="Calibri" panose="020F0502020204030204" pitchFamily="34" charset="0"/>
                <a:cs typeface="Calibri" panose="020F0502020204030204" pitchFamily="34" charset="0"/>
              </a:rPr>
              <a:t>BassBoost</a:t>
            </a:r>
            <a:endParaRPr lang="en-US" sz="2600" b="0" i="0" dirty="0">
              <a:solidFill>
                <a:srgbClr val="24292E"/>
              </a:solidFill>
              <a:effectLst/>
              <a:latin typeface="Calibri" panose="020F0502020204030204" pitchFamily="34" charset="0"/>
              <a:cs typeface="Calibri" panose="020F0502020204030204" pitchFamily="34" charset="0"/>
            </a:endParaRPr>
          </a:p>
          <a:p>
            <a:pPr marL="1371600" lvl="2" indent="-457200">
              <a:spcBef>
                <a:spcPts val="600"/>
              </a:spcBef>
              <a:spcAft>
                <a:spcPts val="600"/>
              </a:spcAft>
              <a:buFont typeface="Courier New" panose="02070309020205020404" pitchFamily="49" charset="0"/>
              <a:buChar char="o"/>
            </a:pPr>
            <a:r>
              <a:rPr lang="en-US" sz="2600" b="0" i="0" dirty="0" err="1">
                <a:solidFill>
                  <a:srgbClr val="24292E"/>
                </a:solidFill>
                <a:effectLst/>
                <a:latin typeface="Calibri" panose="020F0502020204030204" pitchFamily="34" charset="0"/>
                <a:cs typeface="Calibri" panose="020F0502020204030204" pitchFamily="34" charset="0"/>
              </a:rPr>
              <a:t>Virtualizer</a:t>
            </a:r>
            <a:endParaRPr lang="vi-VN" sz="2600" b="0" i="0" dirty="0">
              <a:solidFill>
                <a:srgbClr val="24292E"/>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610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DEMO</a:t>
            </a:r>
          </a:p>
        </p:txBody>
      </p:sp>
    </p:spTree>
    <p:extLst>
      <p:ext uri="{BB962C8B-B14F-4D97-AF65-F5344CB8AC3E}">
        <p14:creationId xmlns:p14="http://schemas.microsoft.com/office/powerpoint/2010/main" val="197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C4FFD0-631C-408B-ACE7-6F62939A40F9}"/>
              </a:ext>
            </a:extLst>
          </p:cNvPr>
          <p:cNvSpPr txBox="1"/>
          <p:nvPr/>
        </p:nvSpPr>
        <p:spPr>
          <a:xfrm>
            <a:off x="2248251" y="2967335"/>
            <a:ext cx="8942663" cy="923330"/>
          </a:xfrm>
          <a:prstGeom prst="rect">
            <a:avLst/>
          </a:prstGeom>
          <a:noFill/>
        </p:spPr>
        <p:txBody>
          <a:bodyPr wrap="square" rtlCol="0">
            <a:spAutoFit/>
          </a:bodyPr>
          <a:lstStyle/>
          <a:p>
            <a:r>
              <a:rPr lang="en-US" sz="5400" b="1" dirty="0"/>
              <a:t>THANKS FOR YOUR LISTENING</a:t>
            </a:r>
          </a:p>
        </p:txBody>
      </p:sp>
    </p:spTree>
    <p:extLst>
      <p:ext uri="{BB962C8B-B14F-4D97-AF65-F5344CB8AC3E}">
        <p14:creationId xmlns:p14="http://schemas.microsoft.com/office/powerpoint/2010/main" val="419528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A47A7-B43E-4CA8-8AD2-1A0C380A8FB2}"/>
              </a:ext>
            </a:extLst>
          </p:cNvPr>
          <p:cNvSpPr txBox="1"/>
          <p:nvPr/>
        </p:nvSpPr>
        <p:spPr>
          <a:xfrm>
            <a:off x="1359324" y="1348270"/>
            <a:ext cx="9811439" cy="41614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dirty="0" err="1"/>
              <a:t>Tổng</a:t>
            </a:r>
            <a:r>
              <a:rPr lang="en-US" sz="3600" dirty="0"/>
              <a:t> </a:t>
            </a:r>
            <a:r>
              <a:rPr lang="en-US" sz="3600" dirty="0" err="1"/>
              <a:t>quan</a:t>
            </a:r>
            <a:r>
              <a:rPr lang="en-US" sz="3600" dirty="0"/>
              <a:t> </a:t>
            </a:r>
            <a:r>
              <a:rPr lang="en-US" sz="3600" dirty="0" err="1"/>
              <a:t>đề</a:t>
            </a:r>
            <a:r>
              <a:rPr lang="en-US" sz="3600" dirty="0"/>
              <a:t> </a:t>
            </a:r>
            <a:r>
              <a:rPr lang="en-US" sz="3600" dirty="0" err="1"/>
              <a:t>tài</a:t>
            </a:r>
            <a:endParaRPr lang="en-US" sz="3600" dirty="0"/>
          </a:p>
          <a:p>
            <a:pPr marL="285750" indent="-285750">
              <a:lnSpc>
                <a:spcPct val="150000"/>
              </a:lnSpc>
              <a:buFont typeface="Arial" panose="020B0604020202020204" pitchFamily="34" charset="0"/>
              <a:buChar char="•"/>
            </a:pPr>
            <a:r>
              <a:rPr lang="en-US" sz="3600" dirty="0"/>
              <a:t>Giao </a:t>
            </a:r>
            <a:r>
              <a:rPr lang="en-US" sz="3600" dirty="0" err="1"/>
              <a:t>diện</a:t>
            </a:r>
            <a:r>
              <a:rPr lang="en-US" sz="3600" dirty="0"/>
              <a:t> </a:t>
            </a:r>
            <a:r>
              <a:rPr lang="en-US" sz="3600" dirty="0" err="1"/>
              <a:t>tổng</a:t>
            </a:r>
            <a:r>
              <a:rPr lang="en-US" sz="3600" dirty="0"/>
              <a:t> </a:t>
            </a:r>
            <a:r>
              <a:rPr lang="en-US" sz="3600" dirty="0" err="1"/>
              <a:t>quan</a:t>
            </a:r>
            <a:endParaRPr lang="en-US" sz="3600" dirty="0"/>
          </a:p>
          <a:p>
            <a:pPr marL="285750" indent="-285750">
              <a:lnSpc>
                <a:spcPct val="150000"/>
              </a:lnSpc>
              <a:buFont typeface="Arial" panose="020B0604020202020204" pitchFamily="34" charset="0"/>
              <a:buChar char="•"/>
            </a:pPr>
            <a:r>
              <a:rPr lang="en-US" sz="3600" dirty="0" err="1"/>
              <a:t>Chức</a:t>
            </a:r>
            <a:r>
              <a:rPr lang="en-US" sz="3600" dirty="0"/>
              <a:t> </a:t>
            </a:r>
            <a:r>
              <a:rPr lang="en-US" sz="3600" dirty="0" err="1"/>
              <a:t>năng</a:t>
            </a:r>
            <a:endParaRPr lang="en-US" sz="3600" dirty="0"/>
          </a:p>
          <a:p>
            <a:pPr marL="285750" indent="-285750">
              <a:lnSpc>
                <a:spcPct val="150000"/>
              </a:lnSpc>
              <a:buFont typeface="Arial" panose="020B0604020202020204" pitchFamily="34" charset="0"/>
              <a:buChar char="•"/>
            </a:pPr>
            <a:r>
              <a:rPr lang="en-US" sz="3600" dirty="0" err="1"/>
              <a:t>Xây</a:t>
            </a:r>
            <a:r>
              <a:rPr lang="en-US" sz="3600" dirty="0"/>
              <a:t> </a:t>
            </a:r>
            <a:r>
              <a:rPr lang="en-US" sz="3600" dirty="0" err="1"/>
              <a:t>dựng</a:t>
            </a:r>
            <a:r>
              <a:rPr lang="en-US" sz="3600" dirty="0"/>
              <a:t> </a:t>
            </a:r>
            <a:r>
              <a:rPr lang="en-US" sz="3600" dirty="0" err="1"/>
              <a:t>ứng</a:t>
            </a:r>
            <a:r>
              <a:rPr lang="en-US" sz="3600" dirty="0"/>
              <a:t> </a:t>
            </a:r>
            <a:r>
              <a:rPr lang="en-US" sz="3600" dirty="0" err="1"/>
              <a:t>dụng</a:t>
            </a:r>
            <a:endParaRPr lang="en-US" sz="3600" dirty="0"/>
          </a:p>
          <a:p>
            <a:pPr marL="285750" indent="-285750">
              <a:lnSpc>
                <a:spcPct val="150000"/>
              </a:lnSpc>
              <a:buFont typeface="Arial" panose="020B0604020202020204" pitchFamily="34" charset="0"/>
              <a:buChar char="•"/>
            </a:pPr>
            <a:r>
              <a:rPr lang="en-US" sz="3600" dirty="0"/>
              <a:t>Demo</a:t>
            </a:r>
          </a:p>
        </p:txBody>
      </p:sp>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NỘI DUNG</a:t>
            </a:r>
          </a:p>
        </p:txBody>
      </p:sp>
    </p:spTree>
    <p:extLst>
      <p:ext uri="{BB962C8B-B14F-4D97-AF65-F5344CB8AC3E}">
        <p14:creationId xmlns:p14="http://schemas.microsoft.com/office/powerpoint/2010/main" val="151647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347996"/>
            <a:ext cx="8649049" cy="584775"/>
          </a:xfrm>
          <a:prstGeom prst="rect">
            <a:avLst/>
          </a:prstGeom>
          <a:noFill/>
        </p:spPr>
        <p:txBody>
          <a:bodyPr wrap="square" rtlCol="0">
            <a:spAutoFit/>
          </a:bodyPr>
          <a:lstStyle/>
          <a:p>
            <a:r>
              <a:rPr lang="en-US" sz="3200" b="1" dirty="0"/>
              <a:t>TỔNG QUAN ĐỀ TÀI</a:t>
            </a:r>
          </a:p>
        </p:txBody>
      </p:sp>
      <p:sp>
        <p:nvSpPr>
          <p:cNvPr id="5" name="TextBox 4">
            <a:extLst>
              <a:ext uri="{FF2B5EF4-FFF2-40B4-BE49-F238E27FC236}">
                <a16:creationId xmlns:a16="http://schemas.microsoft.com/office/drawing/2014/main" id="{A73DA2BE-329C-4B82-9688-135024652CE5}"/>
              </a:ext>
            </a:extLst>
          </p:cNvPr>
          <p:cNvSpPr txBox="1"/>
          <p:nvPr/>
        </p:nvSpPr>
        <p:spPr>
          <a:xfrm>
            <a:off x="1071716" y="1347864"/>
            <a:ext cx="10259304" cy="4708981"/>
          </a:xfrm>
          <a:prstGeom prst="rect">
            <a:avLst/>
          </a:prstGeom>
          <a:noFill/>
        </p:spPr>
        <p:txBody>
          <a:bodyPr wrap="square" rtlCol="0">
            <a:spAutoFit/>
          </a:bodyPr>
          <a:lstStyle/>
          <a:p>
            <a:pPr marL="457200" indent="-457200" algn="just">
              <a:spcBef>
                <a:spcPts val="300"/>
              </a:spcBef>
              <a:spcAft>
                <a:spcPts val="300"/>
              </a:spcAft>
              <a:buFont typeface="Arial" panose="020B0604020202020204" pitchFamily="34" charset="0"/>
              <a:buChar char="•"/>
            </a:pPr>
            <a:r>
              <a:rPr lang="en-US" sz="2800" dirty="0" err="1">
                <a:latin typeface="Calibri (Body)"/>
              </a:rPr>
              <a:t>Đề</a:t>
            </a:r>
            <a:r>
              <a:rPr lang="en-US" sz="2800" dirty="0">
                <a:latin typeface="Calibri (Body)"/>
              </a:rPr>
              <a:t> </a:t>
            </a:r>
            <a:r>
              <a:rPr lang="en-US" sz="2800" dirty="0" err="1">
                <a:latin typeface="Calibri (Body)"/>
              </a:rPr>
              <a:t>tài</a:t>
            </a:r>
            <a:r>
              <a:rPr lang="en-US" sz="2800" dirty="0">
                <a:latin typeface="Calibri (Body)"/>
              </a:rPr>
              <a:t> “</a:t>
            </a:r>
            <a:r>
              <a:rPr lang="en-US" sz="2800" dirty="0" err="1">
                <a:latin typeface="Calibri (Body)"/>
              </a:rPr>
              <a:t>Ứng</a:t>
            </a:r>
            <a:r>
              <a:rPr lang="en-US" sz="2800" dirty="0">
                <a:latin typeface="Calibri (Body)"/>
              </a:rPr>
              <a:t> </a:t>
            </a:r>
            <a:r>
              <a:rPr lang="en-US" sz="2800" dirty="0" err="1">
                <a:latin typeface="Calibri (Body)"/>
              </a:rPr>
              <a:t>dụng</a:t>
            </a:r>
            <a:r>
              <a:rPr lang="en-US" sz="2800" dirty="0">
                <a:latin typeface="Calibri (Body)"/>
              </a:rPr>
              <a:t> </a:t>
            </a:r>
            <a:r>
              <a:rPr lang="en-US" sz="2800" dirty="0" err="1">
                <a:latin typeface="Calibri (Body)"/>
              </a:rPr>
              <a:t>nghe</a:t>
            </a:r>
            <a:r>
              <a:rPr lang="en-US" sz="2800" dirty="0">
                <a:latin typeface="Calibri (Body)"/>
              </a:rPr>
              <a:t> </a:t>
            </a:r>
            <a:r>
              <a:rPr lang="en-US" sz="2800" dirty="0" err="1">
                <a:latin typeface="Calibri (Body)"/>
              </a:rPr>
              <a:t>nhạc</a:t>
            </a:r>
            <a:r>
              <a:rPr lang="en-US" sz="2800" dirty="0">
                <a:latin typeface="Calibri (Body)"/>
              </a:rPr>
              <a:t> offline” </a:t>
            </a:r>
            <a:r>
              <a:rPr lang="en-US" sz="2800" dirty="0" err="1">
                <a:latin typeface="Calibri (Body)"/>
              </a:rPr>
              <a:t>với</a:t>
            </a:r>
            <a:r>
              <a:rPr lang="en-US" sz="2800" dirty="0">
                <a:latin typeface="Calibri (Body)"/>
              </a:rPr>
              <a:t> </a:t>
            </a:r>
            <a:r>
              <a:rPr lang="en-US" sz="2800" dirty="0" err="1">
                <a:latin typeface="Calibri (Body)"/>
              </a:rPr>
              <a:t>mục</a:t>
            </a:r>
            <a:r>
              <a:rPr lang="en-US" sz="2800" dirty="0">
                <a:latin typeface="Calibri (Body)"/>
              </a:rPr>
              <a:t> </a:t>
            </a:r>
            <a:r>
              <a:rPr lang="en-US" sz="2800" dirty="0" err="1">
                <a:latin typeface="Calibri (Body)"/>
              </a:rPr>
              <a:t>đích</a:t>
            </a:r>
            <a:r>
              <a:rPr lang="en-US" sz="2800" dirty="0">
                <a:latin typeface="Calibri (Body)"/>
              </a:rPr>
              <a:t> </a:t>
            </a:r>
            <a:r>
              <a:rPr lang="en-US" sz="2800" dirty="0" err="1">
                <a:latin typeface="Calibri (Body)"/>
              </a:rPr>
              <a:t>xây</a:t>
            </a:r>
            <a:r>
              <a:rPr lang="en-US" sz="2800" dirty="0">
                <a:latin typeface="Calibri (Body)"/>
              </a:rPr>
              <a:t> </a:t>
            </a:r>
            <a:r>
              <a:rPr lang="en-US" sz="2800" dirty="0" err="1">
                <a:latin typeface="Calibri (Body)"/>
              </a:rPr>
              <a:t>dựng</a:t>
            </a:r>
            <a:r>
              <a:rPr lang="en-US" sz="2800" dirty="0">
                <a:latin typeface="Calibri (Body)"/>
              </a:rPr>
              <a:t> </a:t>
            </a:r>
            <a:r>
              <a:rPr lang="en-US" sz="2800" dirty="0" err="1">
                <a:latin typeface="Calibri (Body)"/>
              </a:rPr>
              <a:t>một</a:t>
            </a:r>
            <a:r>
              <a:rPr lang="en-US" sz="2800" dirty="0">
                <a:latin typeface="Calibri (Body)"/>
              </a:rPr>
              <a:t> </a:t>
            </a:r>
            <a:r>
              <a:rPr lang="en-US" sz="2800" dirty="0" err="1">
                <a:latin typeface="Calibri (Body)"/>
              </a:rPr>
              <a:t>ứng</a:t>
            </a:r>
            <a:r>
              <a:rPr lang="en-US" sz="2800" dirty="0">
                <a:latin typeface="Calibri (Body)"/>
              </a:rPr>
              <a:t> </a:t>
            </a:r>
            <a:r>
              <a:rPr lang="en-US" sz="2800" dirty="0" err="1">
                <a:latin typeface="Calibri (Body)"/>
              </a:rPr>
              <a:t>dụng</a:t>
            </a:r>
            <a:r>
              <a:rPr lang="en-US" sz="2800" dirty="0">
                <a:latin typeface="Calibri (Body)"/>
              </a:rPr>
              <a:t> </a:t>
            </a:r>
            <a:r>
              <a:rPr lang="en-US" sz="2800" dirty="0" err="1">
                <a:latin typeface="Calibri (Body)"/>
              </a:rPr>
              <a:t>nghe</a:t>
            </a:r>
            <a:r>
              <a:rPr lang="en-US" sz="2800" dirty="0">
                <a:latin typeface="Calibri (Body)"/>
              </a:rPr>
              <a:t> </a:t>
            </a:r>
            <a:r>
              <a:rPr lang="en-US" sz="2800" dirty="0" err="1">
                <a:latin typeface="Calibri (Body)"/>
              </a:rPr>
              <a:t>nhạc</a:t>
            </a:r>
            <a:r>
              <a:rPr lang="en-US" sz="2800" dirty="0">
                <a:latin typeface="Calibri (Body)"/>
              </a:rPr>
              <a:t> </a:t>
            </a:r>
            <a:r>
              <a:rPr lang="en-US" sz="2800" dirty="0" err="1">
                <a:latin typeface="Calibri (Body)"/>
              </a:rPr>
              <a:t>trên</a:t>
            </a:r>
            <a:r>
              <a:rPr lang="en-US" sz="2800" dirty="0">
                <a:latin typeface="Calibri (Body)"/>
              </a:rPr>
              <a:t> </a:t>
            </a:r>
            <a:r>
              <a:rPr lang="en-US" sz="2800" dirty="0" err="1">
                <a:latin typeface="Calibri (Body)"/>
              </a:rPr>
              <a:t>nền</a:t>
            </a:r>
            <a:r>
              <a:rPr lang="en-US" sz="2800" dirty="0">
                <a:latin typeface="Calibri (Body)"/>
              </a:rPr>
              <a:t> </a:t>
            </a:r>
            <a:r>
              <a:rPr lang="en-US" sz="2800" dirty="0" err="1">
                <a:latin typeface="Calibri (Body)"/>
              </a:rPr>
              <a:t>hệ</a:t>
            </a:r>
            <a:r>
              <a:rPr lang="en-US" sz="2800" dirty="0">
                <a:latin typeface="Calibri (Body)"/>
              </a:rPr>
              <a:t> </a:t>
            </a:r>
            <a:r>
              <a:rPr lang="en-US" sz="2800" dirty="0" err="1">
                <a:latin typeface="Calibri (Body)"/>
              </a:rPr>
              <a:t>điều</a:t>
            </a:r>
            <a:r>
              <a:rPr lang="en-US" sz="2800" dirty="0">
                <a:latin typeface="Calibri (Body)"/>
              </a:rPr>
              <a:t> </a:t>
            </a:r>
            <a:r>
              <a:rPr lang="en-US" sz="2800" dirty="0" err="1">
                <a:latin typeface="Calibri (Body)"/>
              </a:rPr>
              <a:t>hành</a:t>
            </a:r>
            <a:r>
              <a:rPr lang="en-US" sz="2800" dirty="0">
                <a:latin typeface="Calibri (Body)"/>
              </a:rPr>
              <a:t> android </a:t>
            </a:r>
            <a:r>
              <a:rPr lang="en-US" sz="2800" dirty="0" err="1">
                <a:latin typeface="Calibri (Body)"/>
              </a:rPr>
              <a:t>để</a:t>
            </a:r>
            <a:r>
              <a:rPr lang="en-US" sz="2800" dirty="0">
                <a:latin typeface="Calibri (Body)"/>
              </a:rPr>
              <a:t> </a:t>
            </a:r>
            <a:r>
              <a:rPr lang="en-US" sz="2800" dirty="0" err="1">
                <a:latin typeface="Calibri (Body)"/>
              </a:rPr>
              <a:t>có</a:t>
            </a:r>
            <a:r>
              <a:rPr lang="en-US" sz="2800" dirty="0">
                <a:latin typeface="Calibri (Body)"/>
              </a:rPr>
              <a:t> </a:t>
            </a:r>
            <a:r>
              <a:rPr lang="en-US" sz="2800" dirty="0" err="1">
                <a:latin typeface="Calibri (Body)"/>
              </a:rPr>
              <a:t>thể</a:t>
            </a:r>
            <a:r>
              <a:rPr lang="en-US" sz="2800" dirty="0">
                <a:latin typeface="Calibri (Body)"/>
              </a:rPr>
              <a:t> </a:t>
            </a:r>
            <a:r>
              <a:rPr lang="en-US" sz="2800" dirty="0" err="1">
                <a:latin typeface="Calibri (Body)"/>
              </a:rPr>
              <a:t>đáp</a:t>
            </a:r>
            <a:r>
              <a:rPr lang="en-US" sz="2800" dirty="0">
                <a:latin typeface="Calibri (Body)"/>
              </a:rPr>
              <a:t> </a:t>
            </a:r>
            <a:r>
              <a:rPr lang="en-US" sz="2800" dirty="0" err="1">
                <a:latin typeface="Calibri (Body)"/>
              </a:rPr>
              <a:t>ứng</a:t>
            </a:r>
            <a:r>
              <a:rPr lang="en-US" sz="2800" dirty="0">
                <a:latin typeface="Calibri (Body)"/>
              </a:rPr>
              <a:t> </a:t>
            </a:r>
            <a:r>
              <a:rPr lang="en-US" sz="2800" dirty="0" err="1">
                <a:latin typeface="Calibri (Body)"/>
              </a:rPr>
              <a:t>nhu</a:t>
            </a:r>
            <a:r>
              <a:rPr lang="en-US" sz="2800" dirty="0">
                <a:latin typeface="Calibri (Body)"/>
              </a:rPr>
              <a:t> </a:t>
            </a:r>
            <a:r>
              <a:rPr lang="en-US" sz="2800" dirty="0" err="1">
                <a:latin typeface="Calibri (Body)"/>
              </a:rPr>
              <a:t>cầu</a:t>
            </a:r>
            <a:r>
              <a:rPr lang="en-US" sz="2800" dirty="0">
                <a:latin typeface="Calibri (Body)"/>
              </a:rPr>
              <a:t> </a:t>
            </a:r>
            <a:r>
              <a:rPr lang="en-US" sz="2800" dirty="0" err="1">
                <a:latin typeface="Calibri (Body)"/>
              </a:rPr>
              <a:t>nghe</a:t>
            </a:r>
            <a:r>
              <a:rPr lang="en-US" sz="2800" dirty="0">
                <a:latin typeface="Calibri (Body)"/>
              </a:rPr>
              <a:t> </a:t>
            </a:r>
            <a:r>
              <a:rPr lang="en-US" sz="2800" dirty="0" err="1">
                <a:latin typeface="Calibri (Body)"/>
              </a:rPr>
              <a:t>nhạc</a:t>
            </a:r>
            <a:r>
              <a:rPr lang="en-US" sz="2800" dirty="0">
                <a:latin typeface="Calibri (Body)"/>
              </a:rPr>
              <a:t> </a:t>
            </a:r>
            <a:r>
              <a:rPr lang="en-US" sz="2800" dirty="0" err="1">
                <a:latin typeface="Calibri (Body)"/>
              </a:rPr>
              <a:t>cơ</a:t>
            </a:r>
            <a:r>
              <a:rPr lang="en-US" sz="2800" dirty="0">
                <a:latin typeface="Calibri (Body)"/>
              </a:rPr>
              <a:t> </a:t>
            </a:r>
            <a:r>
              <a:rPr lang="en-US" sz="2800" dirty="0" err="1">
                <a:latin typeface="Calibri (Body)"/>
              </a:rPr>
              <a:t>bản</a:t>
            </a:r>
            <a:r>
              <a:rPr lang="en-US" sz="2800" dirty="0">
                <a:latin typeface="Calibri (Body)"/>
              </a:rPr>
              <a:t> </a:t>
            </a:r>
            <a:r>
              <a:rPr lang="en-US" sz="2800" dirty="0" err="1">
                <a:latin typeface="Calibri (Body)"/>
              </a:rPr>
              <a:t>của</a:t>
            </a:r>
            <a:r>
              <a:rPr lang="en-US" sz="2800" dirty="0">
                <a:latin typeface="Calibri (Body)"/>
              </a:rPr>
              <a:t> </a:t>
            </a:r>
            <a:r>
              <a:rPr lang="en-US" sz="2800" dirty="0" err="1">
                <a:latin typeface="Calibri (Body)"/>
              </a:rPr>
              <a:t>người</a:t>
            </a:r>
            <a:r>
              <a:rPr lang="en-US" sz="2800" dirty="0">
                <a:latin typeface="Calibri (Body)"/>
              </a:rPr>
              <a:t> </a:t>
            </a:r>
            <a:r>
              <a:rPr lang="en-US" sz="2800" dirty="0" err="1">
                <a:latin typeface="Calibri (Body)"/>
              </a:rPr>
              <a:t>dùng</a:t>
            </a:r>
            <a:r>
              <a:rPr lang="en-US" sz="2800" dirty="0">
                <a:latin typeface="Calibri (Body)"/>
              </a:rPr>
              <a:t>.</a:t>
            </a:r>
          </a:p>
          <a:p>
            <a:pPr marL="457200" indent="-457200" algn="just">
              <a:spcBef>
                <a:spcPts val="300"/>
              </a:spcBef>
              <a:spcAft>
                <a:spcPts val="300"/>
              </a:spcAft>
              <a:buFont typeface="Arial" panose="020B0604020202020204" pitchFamily="34" charset="0"/>
              <a:buChar char="•"/>
            </a:pPr>
            <a:r>
              <a:rPr lang="vi-VN" sz="2800" dirty="0">
                <a:latin typeface="Calibri (Body)"/>
              </a:rPr>
              <a:t>Ứng dụng được viết bằng ngôn ngữ Java trên nền hệ điều hành </a:t>
            </a:r>
            <a:r>
              <a:rPr lang="en-US" sz="2800" dirty="0">
                <a:latin typeface="Calibri (Body)"/>
              </a:rPr>
              <a:t>A</a:t>
            </a:r>
            <a:r>
              <a:rPr lang="vi-VN" sz="2800" dirty="0">
                <a:latin typeface="Calibri (Body)"/>
              </a:rPr>
              <a:t>ndroid</a:t>
            </a:r>
            <a:r>
              <a:rPr lang="en-US" sz="2800" dirty="0">
                <a:latin typeface="Calibri (Body)"/>
              </a:rPr>
              <a:t>.</a:t>
            </a:r>
          </a:p>
          <a:p>
            <a:pPr marL="457200" indent="-457200" algn="just">
              <a:spcBef>
                <a:spcPts val="300"/>
              </a:spcBef>
              <a:spcAft>
                <a:spcPts val="300"/>
              </a:spcAft>
              <a:buFont typeface="Arial" panose="020B0604020202020204" pitchFamily="34" charset="0"/>
              <a:buChar char="•"/>
            </a:pPr>
            <a:r>
              <a:rPr lang="en-US" sz="2800" dirty="0" err="1">
                <a:latin typeface="Calibri (Body)"/>
              </a:rPr>
              <a:t>Chức</a:t>
            </a:r>
            <a:r>
              <a:rPr lang="en-US" sz="2800" dirty="0">
                <a:latin typeface="Calibri (Body)"/>
              </a:rPr>
              <a:t> </a:t>
            </a:r>
            <a:r>
              <a:rPr lang="en-US" sz="2800" dirty="0" err="1">
                <a:latin typeface="Calibri (Body)"/>
              </a:rPr>
              <a:t>năng</a:t>
            </a:r>
            <a:r>
              <a:rPr lang="en-US" sz="2800" dirty="0">
                <a:latin typeface="Calibri (Body)"/>
              </a:rPr>
              <a:t>: </a:t>
            </a:r>
            <a:r>
              <a:rPr lang="vi-VN" sz="2800" dirty="0">
                <a:latin typeface="Calibri (Body)"/>
              </a:rPr>
              <a:t>phát nhạc, tạo danh sách phát, tạo danh sách yêu thích, các chế độ phát nhạc khác nhau</a:t>
            </a:r>
            <a:r>
              <a:rPr lang="en-US" sz="2800" dirty="0">
                <a:latin typeface="Calibri (Body)"/>
              </a:rPr>
              <a:t>,…</a:t>
            </a:r>
          </a:p>
          <a:p>
            <a:pPr marL="457200" indent="-457200" algn="just">
              <a:spcBef>
                <a:spcPts val="300"/>
              </a:spcBef>
              <a:spcAft>
                <a:spcPts val="300"/>
              </a:spcAft>
              <a:buFont typeface="Arial" panose="020B0604020202020204" pitchFamily="34" charset="0"/>
              <a:buChar char="•"/>
            </a:pPr>
            <a:r>
              <a:rPr lang="en-US" sz="2800" dirty="0">
                <a:latin typeface="Calibri (Body)"/>
              </a:rPr>
              <a:t>C</a:t>
            </a:r>
            <a:r>
              <a:rPr lang="vi-VN" sz="2800" dirty="0">
                <a:latin typeface="Calibri (Body)"/>
              </a:rPr>
              <a:t>hương trình trực quan, giao diện rõ ràng, thân thiện với người sử dụng</a:t>
            </a:r>
            <a:endParaRPr lang="en-US" sz="2800" dirty="0">
              <a:latin typeface="Calibri (Body)"/>
            </a:endParaRPr>
          </a:p>
          <a:p>
            <a:pPr marL="457200" indent="-457200" algn="just">
              <a:spcBef>
                <a:spcPts val="300"/>
              </a:spcBef>
              <a:spcAft>
                <a:spcPts val="300"/>
              </a:spcAft>
              <a:buFont typeface="Arial" panose="020B0604020202020204" pitchFamily="34" charset="0"/>
              <a:buChar char="•"/>
            </a:pPr>
            <a:endParaRPr lang="en-US" sz="2800" dirty="0">
              <a:latin typeface="Calibri (Body)"/>
            </a:endParaRPr>
          </a:p>
        </p:txBody>
      </p:sp>
    </p:spTree>
    <p:extLst>
      <p:ext uri="{BB962C8B-B14F-4D97-AF65-F5344CB8AC3E}">
        <p14:creationId xmlns:p14="http://schemas.microsoft.com/office/powerpoint/2010/main" val="384548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071715" y="206594"/>
            <a:ext cx="8649049" cy="584775"/>
          </a:xfrm>
          <a:prstGeom prst="rect">
            <a:avLst/>
          </a:prstGeom>
          <a:noFill/>
        </p:spPr>
        <p:txBody>
          <a:bodyPr wrap="square" rtlCol="0">
            <a:spAutoFit/>
          </a:bodyPr>
          <a:lstStyle/>
          <a:p>
            <a:r>
              <a:rPr lang="en-US" sz="3200" b="1" dirty="0"/>
              <a:t>GIAO DIỆN TỔNG QUAN</a:t>
            </a:r>
          </a:p>
        </p:txBody>
      </p:sp>
      <p:sp>
        <p:nvSpPr>
          <p:cNvPr id="6" name="TextBox 5">
            <a:extLst>
              <a:ext uri="{FF2B5EF4-FFF2-40B4-BE49-F238E27FC236}">
                <a16:creationId xmlns:a16="http://schemas.microsoft.com/office/drawing/2014/main" id="{AF26019B-004E-4E82-8CA6-5AC6B76A2220}"/>
              </a:ext>
            </a:extLst>
          </p:cNvPr>
          <p:cNvSpPr txBox="1"/>
          <p:nvPr/>
        </p:nvSpPr>
        <p:spPr>
          <a:xfrm>
            <a:off x="1131215" y="754144"/>
            <a:ext cx="6087359" cy="589072"/>
          </a:xfrm>
          <a:prstGeom prst="rect">
            <a:avLst/>
          </a:prstGeom>
          <a:noFill/>
        </p:spPr>
        <p:txBody>
          <a:bodyPr wrap="square">
            <a:spAutoFit/>
          </a:bodyPr>
          <a:lstStyle/>
          <a:p>
            <a:pPr marL="0" marR="0" indent="0" algn="just">
              <a:lnSpc>
                <a:spcPct val="150000"/>
              </a:lnSpc>
              <a:spcBef>
                <a:spcPts val="0"/>
              </a:spcBef>
              <a:spcAft>
                <a:spcPts val="800"/>
              </a:spcAft>
            </a:pPr>
            <a:r>
              <a:rPr lang="en-US" sz="2400" dirty="0" err="1">
                <a:effectLst/>
                <a:ea typeface="Calibri" panose="020F0502020204030204" pitchFamily="34" charset="0"/>
                <a:cs typeface="Times New Roman" panose="02020603050405020304" pitchFamily="18" charset="0"/>
              </a:rPr>
              <a:t>Chương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trình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gồm</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ba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phần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chính</a:t>
            </a:r>
            <a:r>
              <a:rPr lang="en-US" sz="2400" dirty="0">
                <a:effectLst/>
                <a:ea typeface="Calibri" panose="020F0502020204030204" pitchFamily="34" charset="0"/>
                <a:cs typeface="Times New Roman" panose="02020603050405020304" pitchFamily="18" charset="0"/>
              </a:rPr>
              <a:t>:</a:t>
            </a:r>
          </a:p>
        </p:txBody>
      </p:sp>
      <p:pic>
        <p:nvPicPr>
          <p:cNvPr id="14" name="Picture 13">
            <a:extLst>
              <a:ext uri="{FF2B5EF4-FFF2-40B4-BE49-F238E27FC236}">
                <a16:creationId xmlns:a16="http://schemas.microsoft.com/office/drawing/2014/main" id="{DB845806-B820-49EE-BFCC-7C9DB1A8CB2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898" y="1630889"/>
            <a:ext cx="2139696" cy="4754880"/>
          </a:xfrm>
          <a:prstGeom prst="rect">
            <a:avLst/>
          </a:prstGeom>
          <a:noFill/>
          <a:ln>
            <a:solidFill>
              <a:schemeClr val="tx1"/>
            </a:solidFill>
          </a:ln>
        </p:spPr>
      </p:pic>
      <p:pic>
        <p:nvPicPr>
          <p:cNvPr id="15" name="Picture 14">
            <a:extLst>
              <a:ext uri="{FF2B5EF4-FFF2-40B4-BE49-F238E27FC236}">
                <a16:creationId xmlns:a16="http://schemas.microsoft.com/office/drawing/2014/main" id="{A70C655B-05EF-401C-AA4B-B1F567D1C9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387" y="1634096"/>
            <a:ext cx="2097738" cy="4663440"/>
          </a:xfrm>
          <a:prstGeom prst="rect">
            <a:avLst/>
          </a:prstGeom>
          <a:noFill/>
          <a:ln>
            <a:solidFill>
              <a:schemeClr val="tx1"/>
            </a:solidFill>
          </a:ln>
        </p:spPr>
      </p:pic>
      <p:pic>
        <p:nvPicPr>
          <p:cNvPr id="16" name="Picture 15">
            <a:extLst>
              <a:ext uri="{FF2B5EF4-FFF2-40B4-BE49-F238E27FC236}">
                <a16:creationId xmlns:a16="http://schemas.microsoft.com/office/drawing/2014/main" id="{B3DB9693-BFE5-48EE-A173-44F93EC4A4E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7208" y="1598797"/>
            <a:ext cx="2097738" cy="4663440"/>
          </a:xfrm>
          <a:prstGeom prst="rect">
            <a:avLst/>
          </a:prstGeom>
          <a:noFill/>
          <a:ln>
            <a:solidFill>
              <a:schemeClr val="tx1"/>
            </a:solidFill>
          </a:ln>
        </p:spPr>
      </p:pic>
      <p:sp>
        <p:nvSpPr>
          <p:cNvPr id="19" name="TextBox 18">
            <a:extLst>
              <a:ext uri="{FF2B5EF4-FFF2-40B4-BE49-F238E27FC236}">
                <a16:creationId xmlns:a16="http://schemas.microsoft.com/office/drawing/2014/main" id="{05470B11-5D85-4472-A81F-2CE1075DE88E}"/>
              </a:ext>
            </a:extLst>
          </p:cNvPr>
          <p:cNvSpPr txBox="1"/>
          <p:nvPr/>
        </p:nvSpPr>
        <p:spPr>
          <a:xfrm>
            <a:off x="2790334" y="6404670"/>
            <a:ext cx="1640264" cy="307777"/>
          </a:xfrm>
          <a:prstGeom prst="rect">
            <a:avLst/>
          </a:prstGeom>
          <a:noFill/>
        </p:spPr>
        <p:txBody>
          <a:bodyPr wrap="square">
            <a:spAutoFit/>
          </a:bodyPr>
          <a:lstStyle/>
          <a:p>
            <a:r>
              <a:rPr lang="en-US" sz="1400" i="1" dirty="0">
                <a:effectLst/>
                <a:ea typeface="Calibri" panose="020F0502020204030204" pitchFamily="34" charset="0"/>
              </a:rPr>
              <a:t>Giao </a:t>
            </a:r>
            <a:r>
              <a:rPr lang="en-US" sz="1400" i="1" dirty="0" err="1">
                <a:effectLst/>
                <a:ea typeface="Calibri" panose="020F0502020204030204" pitchFamily="34" charset="0"/>
              </a:rPr>
              <a:t>diện</a:t>
            </a:r>
            <a:r>
              <a:rPr lang="en-US" sz="1400" i="1" dirty="0">
                <a:effectLst/>
                <a:ea typeface="Calibri" panose="020F0502020204030204" pitchFamily="34" charset="0"/>
              </a:rPr>
              <a:t> </a:t>
            </a:r>
            <a:r>
              <a:rPr lang="en-US" sz="1400" i="1" dirty="0" err="1">
                <a:ea typeface="Calibri" panose="020F0502020204030204" pitchFamily="34" charset="0"/>
              </a:rPr>
              <a:t>chính</a:t>
            </a:r>
            <a:endParaRPr lang="vi-VN" sz="1400" i="1" dirty="0"/>
          </a:p>
        </p:txBody>
      </p:sp>
      <p:sp>
        <p:nvSpPr>
          <p:cNvPr id="20" name="TextBox 19">
            <a:extLst>
              <a:ext uri="{FF2B5EF4-FFF2-40B4-BE49-F238E27FC236}">
                <a16:creationId xmlns:a16="http://schemas.microsoft.com/office/drawing/2014/main" id="{43A11291-3EFA-44C1-9EA2-07F52E53C753}"/>
              </a:ext>
            </a:extLst>
          </p:cNvPr>
          <p:cNvSpPr txBox="1"/>
          <p:nvPr/>
        </p:nvSpPr>
        <p:spPr>
          <a:xfrm>
            <a:off x="5773133" y="6368535"/>
            <a:ext cx="1722748" cy="307777"/>
          </a:xfrm>
          <a:prstGeom prst="rect">
            <a:avLst/>
          </a:prstGeom>
          <a:noFill/>
        </p:spPr>
        <p:txBody>
          <a:bodyPr wrap="square">
            <a:spAutoFit/>
          </a:bodyPr>
          <a:lstStyle/>
          <a:p>
            <a:r>
              <a:rPr lang="en-US" sz="1400" i="1" dirty="0">
                <a:effectLst/>
                <a:ea typeface="Calibri" panose="020F0502020204030204" pitchFamily="34" charset="0"/>
              </a:rPr>
              <a:t>Giao </a:t>
            </a:r>
            <a:r>
              <a:rPr lang="en-US" sz="1400" i="1" dirty="0" err="1">
                <a:effectLst/>
                <a:ea typeface="Calibri" panose="020F0502020204030204" pitchFamily="34" charset="0"/>
              </a:rPr>
              <a:t>diện</a:t>
            </a:r>
            <a:r>
              <a:rPr lang="en-US" sz="1400" i="1" dirty="0">
                <a:effectLst/>
                <a:ea typeface="Calibri" panose="020F0502020204030204" pitchFamily="34" charset="0"/>
              </a:rPr>
              <a:t> </a:t>
            </a:r>
            <a:r>
              <a:rPr lang="en-US" sz="1400" i="1" dirty="0" err="1">
                <a:effectLst/>
                <a:ea typeface="Calibri" panose="020F0502020204030204" pitchFamily="34" charset="0"/>
              </a:rPr>
              <a:t>phát</a:t>
            </a:r>
            <a:r>
              <a:rPr lang="en-US" sz="1400" i="1" dirty="0">
                <a:effectLst/>
                <a:ea typeface="Calibri" panose="020F0502020204030204" pitchFamily="34" charset="0"/>
              </a:rPr>
              <a:t> </a:t>
            </a:r>
            <a:r>
              <a:rPr lang="en-US" sz="1400" i="1" dirty="0" err="1">
                <a:effectLst/>
                <a:ea typeface="Calibri" panose="020F0502020204030204" pitchFamily="34" charset="0"/>
              </a:rPr>
              <a:t>nhạc</a:t>
            </a:r>
            <a:endParaRPr lang="vi-VN" sz="1400" i="1" dirty="0"/>
          </a:p>
        </p:txBody>
      </p:sp>
      <p:sp>
        <p:nvSpPr>
          <p:cNvPr id="21" name="TextBox 20">
            <a:extLst>
              <a:ext uri="{FF2B5EF4-FFF2-40B4-BE49-F238E27FC236}">
                <a16:creationId xmlns:a16="http://schemas.microsoft.com/office/drawing/2014/main" id="{8F4D09F3-AFBA-4010-ACF1-ED468604350D}"/>
              </a:ext>
            </a:extLst>
          </p:cNvPr>
          <p:cNvSpPr txBox="1"/>
          <p:nvPr/>
        </p:nvSpPr>
        <p:spPr>
          <a:xfrm>
            <a:off x="8757501" y="6340254"/>
            <a:ext cx="1830372" cy="307777"/>
          </a:xfrm>
          <a:prstGeom prst="rect">
            <a:avLst/>
          </a:prstGeom>
          <a:noFill/>
        </p:spPr>
        <p:txBody>
          <a:bodyPr wrap="square">
            <a:spAutoFit/>
          </a:bodyPr>
          <a:lstStyle/>
          <a:p>
            <a:r>
              <a:rPr lang="en-US" sz="1400" i="1" dirty="0">
                <a:effectLst/>
                <a:ea typeface="Calibri" panose="020F0502020204030204" pitchFamily="34" charset="0"/>
              </a:rPr>
              <a:t>Giao </a:t>
            </a:r>
            <a:r>
              <a:rPr lang="en-US" sz="1400" i="1" dirty="0" err="1">
                <a:effectLst/>
                <a:ea typeface="Calibri" panose="020F0502020204030204" pitchFamily="34" charset="0"/>
              </a:rPr>
              <a:t>diện</a:t>
            </a:r>
            <a:r>
              <a:rPr lang="en-US" sz="1400" i="1" dirty="0">
                <a:effectLst/>
                <a:ea typeface="Calibri" panose="020F0502020204030204" pitchFamily="34" charset="0"/>
              </a:rPr>
              <a:t> </a:t>
            </a:r>
            <a:r>
              <a:rPr lang="en-US" sz="1400" i="1" dirty="0" err="1">
                <a:effectLst/>
                <a:ea typeface="Calibri" panose="020F0502020204030204" pitchFamily="34" charset="0"/>
              </a:rPr>
              <a:t>bộ</a:t>
            </a:r>
            <a:r>
              <a:rPr lang="en-US" sz="1400" i="1" dirty="0">
                <a:effectLst/>
                <a:ea typeface="Calibri" panose="020F0502020204030204" pitchFamily="34" charset="0"/>
              </a:rPr>
              <a:t> </a:t>
            </a:r>
            <a:r>
              <a:rPr lang="en-US" sz="1400" i="1" dirty="0" err="1">
                <a:effectLst/>
                <a:ea typeface="Calibri" panose="020F0502020204030204" pitchFamily="34" charset="0"/>
              </a:rPr>
              <a:t>chỉnh</a:t>
            </a:r>
            <a:r>
              <a:rPr lang="en-US" sz="1400" i="1" dirty="0">
                <a:effectLst/>
                <a:ea typeface="Calibri" panose="020F0502020204030204" pitchFamily="34" charset="0"/>
              </a:rPr>
              <a:t> </a:t>
            </a:r>
            <a:r>
              <a:rPr lang="en-US" sz="1400" i="1" dirty="0" err="1">
                <a:effectLst/>
                <a:ea typeface="Calibri" panose="020F0502020204030204" pitchFamily="34" charset="0"/>
              </a:rPr>
              <a:t>âm</a:t>
            </a:r>
            <a:endParaRPr lang="vi-VN" sz="1400" i="1" dirty="0"/>
          </a:p>
        </p:txBody>
      </p:sp>
    </p:spTree>
    <p:extLst>
      <p:ext uri="{BB962C8B-B14F-4D97-AF65-F5344CB8AC3E}">
        <p14:creationId xmlns:p14="http://schemas.microsoft.com/office/powerpoint/2010/main" val="307644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118849" y="423411"/>
            <a:ext cx="8649049" cy="584775"/>
          </a:xfrm>
          <a:prstGeom prst="rect">
            <a:avLst/>
          </a:prstGeom>
          <a:noFill/>
        </p:spPr>
        <p:txBody>
          <a:bodyPr wrap="square" rtlCol="0">
            <a:spAutoFit/>
          </a:bodyPr>
          <a:lstStyle/>
          <a:p>
            <a:r>
              <a:rPr lang="en-US" sz="3200" b="1" dirty="0"/>
              <a:t>CHỨC NĂNG</a:t>
            </a:r>
          </a:p>
        </p:txBody>
      </p:sp>
      <p:sp>
        <p:nvSpPr>
          <p:cNvPr id="5" name="TextBox 4">
            <a:extLst>
              <a:ext uri="{FF2B5EF4-FFF2-40B4-BE49-F238E27FC236}">
                <a16:creationId xmlns:a16="http://schemas.microsoft.com/office/drawing/2014/main" id="{A73DA2BE-329C-4B82-9688-135024652CE5}"/>
              </a:ext>
            </a:extLst>
          </p:cNvPr>
          <p:cNvSpPr txBox="1"/>
          <p:nvPr/>
        </p:nvSpPr>
        <p:spPr>
          <a:xfrm>
            <a:off x="1348035" y="1201123"/>
            <a:ext cx="7541442" cy="4847481"/>
          </a:xfrm>
          <a:prstGeom prst="rect">
            <a:avLst/>
          </a:prstGeom>
          <a:noFill/>
        </p:spPr>
        <p:txBody>
          <a:bodyPr wrap="square" rtlCol="0">
            <a:spAutoFit/>
          </a:bodyPr>
          <a:lstStyle/>
          <a:p>
            <a:pPr marL="0" marR="0" indent="0" algn="just">
              <a:spcBef>
                <a:spcPts val="600"/>
              </a:spcBef>
              <a:spcAft>
                <a:spcPts val="1200"/>
              </a:spcAft>
            </a:pPr>
            <a:r>
              <a:rPr lang="en-US" sz="2600" dirty="0" err="1">
                <a:effectLst/>
                <a:ea typeface="Calibri" panose="020F0502020204030204" pitchFamily="34" charset="0"/>
                <a:cs typeface="Times New Roman" panose="02020603050405020304" pitchFamily="18" charset="0"/>
              </a:rPr>
              <a:t>Tính</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năng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được</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xây</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dựng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dựa</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trên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những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tính</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năng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của</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những</a:t>
            </a:r>
            <a:r>
              <a:rPr lang="en-US" sz="2600" dirty="0">
                <a:effectLst/>
                <a:ea typeface="Calibri" panose="020F0502020204030204" pitchFamily="34" charset="0"/>
                <a:cs typeface="Times New Roman" panose="02020603050405020304" pitchFamily="18" charset="0"/>
              </a:rPr>
              <a:t> app </a:t>
            </a:r>
            <a:r>
              <a:rPr lang="en-US" sz="2600" dirty="0" err="1">
                <a:effectLst/>
                <a:ea typeface="Calibri" panose="020F0502020204030204" pitchFamily="34" charset="0"/>
                <a:cs typeface="Times New Roman" panose="02020603050405020304" pitchFamily="18" charset="0"/>
              </a:rPr>
              <a:t>nghe</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nhạc</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phổ</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biến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như</a:t>
            </a:r>
            <a:r>
              <a:rPr lang="en-US" sz="2600" dirty="0">
                <a:effectLst/>
                <a:ea typeface="Calibri" panose="020F0502020204030204" pitchFamily="34" charset="0"/>
                <a:cs typeface="Times New Roman" panose="02020603050405020304" pitchFamily="18" charset="0"/>
              </a:rPr>
              <a:t> Zing MP3, Spotify, </a:t>
            </a:r>
            <a:r>
              <a:rPr lang="en-US" sz="2600" dirty="0" err="1">
                <a:effectLst/>
                <a:ea typeface="Calibri" panose="020F0502020204030204" pitchFamily="34" charset="0"/>
                <a:cs typeface="Times New Roman" panose="02020603050405020304" pitchFamily="18" charset="0"/>
              </a:rPr>
              <a:t>NhacCuaTui</a:t>
            </a:r>
            <a:r>
              <a:rPr lang="en-US" sz="2600" dirty="0">
                <a:effectLst/>
                <a:ea typeface="Calibri" panose="020F0502020204030204" pitchFamily="34" charset="0"/>
                <a:cs typeface="Times New Roman" panose="02020603050405020304" pitchFamily="18" charset="0"/>
              </a:rPr>
              <a:t>.</a:t>
            </a:r>
          </a:p>
          <a:p>
            <a:pPr marL="342900" marR="0" lvl="0" indent="-342900">
              <a:spcBef>
                <a:spcPts val="600"/>
              </a:spcBef>
              <a:spcAft>
                <a:spcPts val="1200"/>
              </a:spcAft>
              <a:buFont typeface="+mj-lt"/>
              <a:buAutoNum type="arabicPeriod"/>
            </a:pPr>
            <a:r>
              <a:rPr lang="en-US" sz="2600" dirty="0" err="1">
                <a:effectLst/>
                <a:ea typeface="Calibri" panose="020F0502020204030204" pitchFamily="34" charset="0"/>
                <a:cs typeface="Times New Roman" panose="02020603050405020304" pitchFamily="18" charset="0"/>
              </a:rPr>
              <a:t>Hiển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thị</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miniplayer</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cho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người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phép</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dùng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tương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tác</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với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hát</a:t>
            </a:r>
            <a:r>
              <a:rPr lang="en-US" sz="2600" dirty="0">
                <a:effectLst/>
                <a:ea typeface="Calibri" panose="020F0502020204030204" pitchFamily="34" charset="0"/>
                <a:cs typeface="Times New Roman" panose="02020603050405020304" pitchFamily="18" charset="0"/>
              </a:rPr>
              <a:t>/playlist </a:t>
            </a:r>
            <a:r>
              <a:rPr lang="en-US" sz="2600" dirty="0" err="1">
                <a:effectLst/>
                <a:ea typeface="Calibri" panose="020F0502020204030204" pitchFamily="34" charset="0"/>
                <a:cs typeface="Times New Roman" panose="02020603050405020304" pitchFamily="18" charset="0"/>
              </a:rPr>
              <a:t>hiện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tại</a:t>
            </a:r>
            <a:r>
              <a:rPr lang="en-US" sz="2600" dirty="0">
                <a:effectLst/>
                <a:ea typeface="Calibri" panose="020F0502020204030204" pitchFamily="34" charset="0"/>
                <a:cs typeface="Times New Roman" panose="02020603050405020304" pitchFamily="18" charset="0"/>
              </a:rPr>
              <a:t>.</a:t>
            </a:r>
          </a:p>
          <a:p>
            <a:pPr marL="800100" marR="0" lvl="1" indent="-342900">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Dừng</a:t>
            </a:r>
            <a:r>
              <a:rPr lang="en-US" sz="2600" dirty="0">
                <a:effectLst/>
                <a:ea typeface="Calibri" panose="020F0502020204030204" pitchFamily="34" charset="0"/>
                <a:cs typeface="Times New Roman" panose="02020603050405020304" pitchFamily="18" charset="0"/>
              </a:rPr>
              <a:t>/</a:t>
            </a:r>
            <a:r>
              <a:rPr lang="en-US" sz="2600" dirty="0" err="1">
                <a:effectLst/>
                <a:ea typeface="Calibri" panose="020F0502020204030204" pitchFamily="34" charset="0"/>
                <a:cs typeface="Times New Roman" panose="02020603050405020304" pitchFamily="18" charset="0"/>
              </a:rPr>
              <a:t>phát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nhạc</a:t>
            </a:r>
            <a:r>
              <a:rPr lang="en-US" sz="2600" dirty="0">
                <a:effectLst/>
                <a:ea typeface="Calibri" panose="020F0502020204030204" pitchFamily="34" charset="0"/>
                <a:cs typeface="Times New Roman" panose="02020603050405020304" pitchFamily="18" charset="0"/>
              </a:rPr>
              <a:t>.</a:t>
            </a:r>
          </a:p>
          <a:p>
            <a:pPr marL="800100" marR="0" lvl="1" indent="-342900">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Phát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tiếp</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theo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trong</a:t>
            </a:r>
            <a:r>
              <a:rPr lang="en-US" sz="2600" dirty="0">
                <a:effectLst/>
                <a:ea typeface="Calibri" panose="020F0502020204030204" pitchFamily="34" charset="0"/>
                <a:cs typeface="Times New Roman" panose="02020603050405020304" pitchFamily="18" charset="0"/>
              </a:rPr>
              <a:t> playlist.</a:t>
            </a:r>
          </a:p>
          <a:p>
            <a:pPr marL="800100" marR="0" lvl="1" indent="-342900">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Thêm</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vào</a:t>
            </a:r>
            <a:r>
              <a:rPr lang="en-US" sz="2600" dirty="0">
                <a:effectLst/>
                <a:ea typeface="Calibri" panose="020F0502020204030204" pitchFamily="34" charset="0"/>
                <a:cs typeface="Times New Roman" panose="02020603050405020304" pitchFamily="18" charset="0"/>
              </a:rPr>
              <a:t> playlist Favorites.</a:t>
            </a:r>
          </a:p>
          <a:p>
            <a:pPr marL="800100" marR="0" lvl="1" indent="-342900">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Hiển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thị</a:t>
            </a:r>
            <a:r>
              <a:rPr lang="en-US" sz="2600" dirty="0">
                <a:effectLst/>
                <a:ea typeface="Calibri" panose="020F0502020204030204" pitchFamily="34" charset="0"/>
                <a:cs typeface="Times New Roman" panose="02020603050405020304" pitchFamily="18" charset="0"/>
              </a:rPr>
              <a:t> playlist </a:t>
            </a:r>
            <a:r>
              <a:rPr lang="en-US" sz="2600" dirty="0" err="1">
                <a:effectLst/>
                <a:ea typeface="Calibri" panose="020F0502020204030204" pitchFamily="34" charset="0"/>
                <a:cs typeface="Times New Roman" panose="02020603050405020304" pitchFamily="18" charset="0"/>
              </a:rPr>
              <a:t>đang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phát</a:t>
            </a:r>
            <a:r>
              <a:rPr lang="en-US" sz="2600" dirty="0">
                <a:effectLst/>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F113F2F2-F453-4FA3-A55F-259008240F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365" y="949751"/>
            <a:ext cx="2468245" cy="5486400"/>
          </a:xfrm>
          <a:prstGeom prst="rect">
            <a:avLst/>
          </a:prstGeom>
          <a:noFill/>
          <a:ln w="12700">
            <a:solidFill>
              <a:schemeClr val="tx1"/>
            </a:solidFill>
          </a:ln>
        </p:spPr>
      </p:pic>
      <p:sp>
        <p:nvSpPr>
          <p:cNvPr id="2" name="Rectangle 1">
            <a:extLst>
              <a:ext uri="{FF2B5EF4-FFF2-40B4-BE49-F238E27FC236}">
                <a16:creationId xmlns:a16="http://schemas.microsoft.com/office/drawing/2014/main" id="{966C64CF-096E-4CB2-B573-B7DE8D14751E}"/>
              </a:ext>
            </a:extLst>
          </p:cNvPr>
          <p:cNvSpPr/>
          <p:nvPr/>
        </p:nvSpPr>
        <p:spPr>
          <a:xfrm>
            <a:off x="9134573" y="5590095"/>
            <a:ext cx="2460396" cy="55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1359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147130" y="442263"/>
            <a:ext cx="8649049" cy="584775"/>
          </a:xfrm>
          <a:prstGeom prst="rect">
            <a:avLst/>
          </a:prstGeom>
          <a:noFill/>
        </p:spPr>
        <p:txBody>
          <a:bodyPr wrap="square" rtlCol="0">
            <a:spAutoFit/>
          </a:bodyPr>
          <a:lstStyle/>
          <a:p>
            <a:r>
              <a:rPr lang="en-US" sz="3200" b="1" dirty="0"/>
              <a:t>CHỨC NĂNG</a:t>
            </a:r>
          </a:p>
        </p:txBody>
      </p:sp>
      <p:sp>
        <p:nvSpPr>
          <p:cNvPr id="5" name="TextBox 4">
            <a:extLst>
              <a:ext uri="{FF2B5EF4-FFF2-40B4-BE49-F238E27FC236}">
                <a16:creationId xmlns:a16="http://schemas.microsoft.com/office/drawing/2014/main" id="{A73DA2BE-329C-4B82-9688-135024652CE5}"/>
              </a:ext>
            </a:extLst>
          </p:cNvPr>
          <p:cNvSpPr txBox="1"/>
          <p:nvPr/>
        </p:nvSpPr>
        <p:spPr>
          <a:xfrm>
            <a:off x="1404594" y="1191693"/>
            <a:ext cx="7258639" cy="5247590"/>
          </a:xfrm>
          <a:prstGeom prst="rect">
            <a:avLst/>
          </a:prstGeom>
          <a:noFill/>
        </p:spPr>
        <p:txBody>
          <a:bodyPr wrap="square" rtlCol="0">
            <a:spAutoFit/>
          </a:bodyPr>
          <a:lstStyle/>
          <a:p>
            <a:pPr marR="0" lvl="0">
              <a:spcBef>
                <a:spcPts val="600"/>
              </a:spcBef>
              <a:spcAft>
                <a:spcPts val="1200"/>
              </a:spcAft>
            </a:pPr>
            <a:r>
              <a:rPr lang="en-US" sz="2600" dirty="0">
                <a:effectLst/>
                <a:ea typeface="Calibri" panose="020F0502020204030204" pitchFamily="34" charset="0"/>
                <a:cs typeface="Times New Roman" panose="02020603050405020304" pitchFamily="18" charset="0"/>
              </a:rPr>
              <a:t>2. </a:t>
            </a:r>
            <a:r>
              <a:rPr lang="en-US" sz="2600" dirty="0" err="1">
                <a:effectLst/>
                <a:ea typeface="Calibri" panose="020F0502020204030204" pitchFamily="34" charset="0"/>
                <a:cs typeface="Times New Roman" panose="02020603050405020304" pitchFamily="18" charset="0"/>
              </a:rPr>
              <a:t>Hiển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thị</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fullplayer</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cho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người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phép</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dùng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ngoài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những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tính</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năng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có</a:t>
            </a:r>
            <a:r>
              <a:rPr lang="en-US" sz="2600" dirty="0">
                <a:effectLst/>
                <a:ea typeface="Calibri" panose="020F0502020204030204" pitchFamily="34" charset="0"/>
                <a:cs typeface="Times New Roman" panose="02020603050405020304" pitchFamily="18" charset="0"/>
              </a:rPr>
              <a:t> ở </a:t>
            </a:r>
            <a:r>
              <a:rPr lang="en-US" sz="2600" dirty="0" err="1">
                <a:effectLst/>
                <a:ea typeface="Calibri" panose="020F0502020204030204" pitchFamily="34" charset="0"/>
                <a:cs typeface="Times New Roman" panose="02020603050405020304" pitchFamily="18" charset="0"/>
              </a:rPr>
              <a:t>miniplayer</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còn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có</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thêm</a:t>
            </a:r>
            <a:r>
              <a:rPr lang="en-US" sz="2600" dirty="0">
                <a:effectLst/>
                <a:ea typeface="Calibri" panose="020F0502020204030204" pitchFamily="34" charset="0"/>
                <a:cs typeface="Times New Roman" panose="02020603050405020304" pitchFamily="18" charset="0"/>
              </a:rPr>
              <a:t>:</a:t>
            </a:r>
          </a:p>
          <a:p>
            <a:pPr marL="800100" marR="0" indent="-342900" algn="just">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Kiểu</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nhạc</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ngẫu</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nhiên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theo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thứ</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tự</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lặp</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lại</a:t>
            </a:r>
            <a:r>
              <a:rPr lang="en-US" sz="2600" dirty="0">
                <a:effectLst/>
                <a:ea typeface="Calibri" panose="020F0502020204030204" pitchFamily="34" charset="0"/>
                <a:cs typeface="Times New Roman" panose="02020603050405020304" pitchFamily="18" charset="0"/>
              </a:rPr>
              <a:t>).</a:t>
            </a:r>
          </a:p>
          <a:p>
            <a:pPr marL="800100" marR="0" indent="-342900" algn="just">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Hiển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thị</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thời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gian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đang</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phát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của</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hiện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tại</a:t>
            </a:r>
            <a:r>
              <a:rPr lang="en-US" sz="2600" dirty="0">
                <a:effectLst/>
                <a:ea typeface="Calibri" panose="020F0502020204030204" pitchFamily="34" charset="0"/>
                <a:cs typeface="Times New Roman" panose="02020603050405020304" pitchFamily="18" charset="0"/>
              </a:rPr>
              <a:t>.</a:t>
            </a:r>
          </a:p>
          <a:p>
            <a:pPr marL="800100" marR="0" indent="-342900" algn="just">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Hẹn</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giờ</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tắt</a:t>
            </a:r>
            <a:r>
              <a:rPr lang="en-US" sz="2600" dirty="0">
                <a:effectLst/>
                <a:ea typeface="Calibri" panose="020F0502020204030204" pitchFamily="34" charset="0"/>
                <a:cs typeface="Times New Roman" panose="02020603050405020304" pitchFamily="18" charset="0"/>
              </a:rPr>
              <a:t>.</a:t>
            </a:r>
          </a:p>
          <a:p>
            <a:pPr marL="800100" lvl="1" indent="-342900" algn="just">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Thêm</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vào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các</a:t>
            </a:r>
            <a:r>
              <a:rPr lang="en-US" sz="2600" dirty="0">
                <a:effectLst/>
                <a:ea typeface="Calibri" panose="020F0502020204030204" pitchFamily="34" charset="0"/>
                <a:cs typeface="Times New Roman" panose="02020603050405020304" pitchFamily="18" charset="0"/>
              </a:rPr>
              <a:t> playlist </a:t>
            </a:r>
            <a:r>
              <a:rPr lang="en-US" sz="2600" dirty="0" err="1">
                <a:effectLst/>
                <a:ea typeface="Calibri" panose="020F0502020204030204" pitchFamily="34" charset="0"/>
                <a:cs typeface="Times New Roman" panose="02020603050405020304" pitchFamily="18" charset="0"/>
              </a:rPr>
              <a:t>đã</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tạo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tạo</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mới</a:t>
            </a:r>
            <a:r>
              <a:rPr lang="en-US" sz="2600" dirty="0">
                <a:effectLst/>
                <a:ea typeface="Calibri" panose="020F0502020204030204" pitchFamily="34" charset="0"/>
                <a:cs typeface="Times New Roman" panose="02020603050405020304" pitchFamily="18" charset="0"/>
              </a:rPr>
              <a:t> playlist.</a:t>
            </a:r>
          </a:p>
          <a:p>
            <a:pPr marL="800100" lvl="1" indent="-342900" algn="just">
              <a:spcBef>
                <a:spcPts val="600"/>
              </a:spcBef>
              <a:spcAft>
                <a:spcPts val="1200"/>
              </a:spcAft>
              <a:buFont typeface="Arial" panose="020B0604020202020204" pitchFamily="34" charset="0"/>
              <a:buChar char="•"/>
            </a:pPr>
            <a:r>
              <a:rPr lang="en-US" sz="2600" dirty="0" err="1">
                <a:effectLst/>
                <a:ea typeface="Calibri" panose="020F0502020204030204" pitchFamily="34" charset="0"/>
                <a:cs typeface="Times New Roman" panose="02020603050405020304" pitchFamily="18" charset="0"/>
              </a:rPr>
              <a:t>Cài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đặt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bài</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hát</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là</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nhạc</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chuông</a:t>
            </a:r>
            <a:r>
              <a:rPr lang="en-US" sz="2600" dirty="0">
                <a:effectLst/>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1EFEFF00-7DD4-446C-A87C-B021EBBF56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8525" y="1006311"/>
            <a:ext cx="2468245" cy="5486400"/>
          </a:xfrm>
          <a:prstGeom prst="rect">
            <a:avLst/>
          </a:prstGeom>
          <a:noFill/>
          <a:ln>
            <a:solidFill>
              <a:schemeClr val="tx1"/>
            </a:solidFill>
          </a:ln>
        </p:spPr>
      </p:pic>
    </p:spTree>
    <p:extLst>
      <p:ext uri="{BB962C8B-B14F-4D97-AF65-F5344CB8AC3E}">
        <p14:creationId xmlns:p14="http://schemas.microsoft.com/office/powerpoint/2010/main" val="332459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213117" y="376276"/>
            <a:ext cx="8649049" cy="584775"/>
          </a:xfrm>
          <a:prstGeom prst="rect">
            <a:avLst/>
          </a:prstGeom>
          <a:noFill/>
        </p:spPr>
        <p:txBody>
          <a:bodyPr wrap="square" rtlCol="0">
            <a:spAutoFit/>
          </a:bodyPr>
          <a:lstStyle/>
          <a:p>
            <a:r>
              <a:rPr lang="en-US" sz="3200" b="1" dirty="0"/>
              <a:t>CHỨC NĂNG</a:t>
            </a:r>
          </a:p>
        </p:txBody>
      </p:sp>
      <p:sp>
        <p:nvSpPr>
          <p:cNvPr id="5" name="TextBox 4">
            <a:extLst>
              <a:ext uri="{FF2B5EF4-FFF2-40B4-BE49-F238E27FC236}">
                <a16:creationId xmlns:a16="http://schemas.microsoft.com/office/drawing/2014/main" id="{A73DA2BE-329C-4B82-9688-135024652CE5}"/>
              </a:ext>
            </a:extLst>
          </p:cNvPr>
          <p:cNvSpPr txBox="1"/>
          <p:nvPr/>
        </p:nvSpPr>
        <p:spPr>
          <a:xfrm>
            <a:off x="1338607" y="1389658"/>
            <a:ext cx="7390614" cy="3185487"/>
          </a:xfrm>
          <a:prstGeom prst="rect">
            <a:avLst/>
          </a:prstGeom>
          <a:noFill/>
        </p:spPr>
        <p:txBody>
          <a:bodyPr wrap="square" rtlCol="0">
            <a:spAutoFit/>
          </a:bodyPr>
          <a:lstStyle/>
          <a:p>
            <a:pPr marL="0" marR="0" indent="0" algn="just">
              <a:spcBef>
                <a:spcPts val="600"/>
              </a:spcBef>
              <a:spcAft>
                <a:spcPts val="1200"/>
              </a:spcAft>
            </a:pPr>
            <a:r>
              <a:rPr lang="vi-VN" sz="2600" dirty="0">
                <a:effectLst/>
                <a:latin typeface="Calibri" panose="020F0502020204030204" pitchFamily="34" charset="0"/>
                <a:ea typeface="Calibri" panose="020F0502020204030204" pitchFamily="34" charset="0"/>
                <a:cs typeface="Calibri" panose="020F0502020204030204" pitchFamily="34" charset="0"/>
              </a:rPr>
              <a:t>3.	Tùy chỉnh hiệu ứng âm thanh</a:t>
            </a:r>
          </a:p>
          <a:p>
            <a:pPr marL="800100" lvl="1" indent="-342900" algn="just">
              <a:spcBef>
                <a:spcPts val="600"/>
              </a:spcBef>
              <a:spcAft>
                <a:spcPts val="1200"/>
              </a:spcAft>
              <a:buFont typeface="Arial" panose="020B0604020202020204" pitchFamily="34" charset="0"/>
              <a:buChar char="•"/>
            </a:pPr>
            <a:r>
              <a:rPr lang="vi-VN" sz="2600" dirty="0">
                <a:effectLst/>
                <a:latin typeface="Calibri" panose="020F0502020204030204" pitchFamily="34" charset="0"/>
                <a:ea typeface="Calibri" panose="020F0502020204030204" pitchFamily="34" charset="0"/>
                <a:cs typeface="Calibri" panose="020F0502020204030204" pitchFamily="34" charset="0"/>
              </a:rPr>
              <a:t>Bộ chỉnh âm 5 băng tần.</a:t>
            </a:r>
          </a:p>
          <a:p>
            <a:pPr marL="800100" lvl="1" indent="-342900" algn="just">
              <a:spcBef>
                <a:spcPts val="600"/>
              </a:spcBef>
              <a:spcAft>
                <a:spcPts val="1200"/>
              </a:spcAft>
              <a:buFont typeface="Arial" panose="020B0604020202020204" pitchFamily="34" charset="0"/>
              <a:buChar char="•"/>
            </a:pPr>
            <a:r>
              <a:rPr lang="vi-VN" sz="2600" dirty="0">
                <a:effectLst/>
                <a:latin typeface="Calibri" panose="020F0502020204030204" pitchFamily="34" charset="0"/>
                <a:ea typeface="Calibri" panose="020F0502020204030204" pitchFamily="34" charset="0"/>
                <a:cs typeface="Calibri" panose="020F0502020204030204" pitchFamily="34" charset="0"/>
              </a:rPr>
              <a:t>Có nhiều chế độ âm thanh với bộ chỉnh âm như tùy chỉnh (Custom) hoặc một số chế độ có sẵn như Dance, Pop, Rock,…</a:t>
            </a:r>
          </a:p>
          <a:p>
            <a:pPr marL="800100" lvl="1" indent="-342900" algn="just">
              <a:spcBef>
                <a:spcPts val="600"/>
              </a:spcBef>
              <a:spcAft>
                <a:spcPts val="1200"/>
              </a:spcAft>
              <a:buFont typeface="Arial" panose="020B0604020202020204" pitchFamily="34" charset="0"/>
              <a:buChar char="•"/>
            </a:pPr>
            <a:r>
              <a:rPr lang="vi-VN" sz="2600" dirty="0">
                <a:effectLst/>
                <a:latin typeface="Calibri" panose="020F0502020204030204" pitchFamily="34" charset="0"/>
                <a:ea typeface="Calibri" panose="020F0502020204030204" pitchFamily="34" charset="0"/>
                <a:cs typeface="Calibri" panose="020F0502020204030204" pitchFamily="34" charset="0"/>
              </a:rPr>
              <a:t>Tùy chỉnh âm bass, chế độ âm thanh vòm 3D.</a:t>
            </a:r>
          </a:p>
        </p:txBody>
      </p:sp>
      <p:pic>
        <p:nvPicPr>
          <p:cNvPr id="4" name="Picture 3">
            <a:extLst>
              <a:ext uri="{FF2B5EF4-FFF2-40B4-BE49-F238E27FC236}">
                <a16:creationId xmlns:a16="http://schemas.microsoft.com/office/drawing/2014/main" id="{AF320DF3-2A73-4145-BBB0-F6E56B1891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34652" y="1128860"/>
            <a:ext cx="2262265" cy="5029200"/>
          </a:xfrm>
          <a:prstGeom prst="rect">
            <a:avLst/>
          </a:prstGeom>
          <a:noFill/>
          <a:ln>
            <a:solidFill>
              <a:schemeClr val="tx1"/>
            </a:solidFill>
          </a:ln>
        </p:spPr>
      </p:pic>
    </p:spTree>
    <p:extLst>
      <p:ext uri="{BB962C8B-B14F-4D97-AF65-F5344CB8AC3E}">
        <p14:creationId xmlns:p14="http://schemas.microsoft.com/office/powerpoint/2010/main" val="379867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213117" y="376276"/>
            <a:ext cx="8649049" cy="584775"/>
          </a:xfrm>
          <a:prstGeom prst="rect">
            <a:avLst/>
          </a:prstGeom>
          <a:noFill/>
        </p:spPr>
        <p:txBody>
          <a:bodyPr wrap="square" rtlCol="0">
            <a:spAutoFit/>
          </a:bodyPr>
          <a:lstStyle/>
          <a:p>
            <a:r>
              <a:rPr lang="en-US" sz="3200" b="1" dirty="0"/>
              <a:t>CHỨC NĂNG</a:t>
            </a:r>
          </a:p>
        </p:txBody>
      </p:sp>
      <p:sp>
        <p:nvSpPr>
          <p:cNvPr id="5" name="TextBox 4">
            <a:extLst>
              <a:ext uri="{FF2B5EF4-FFF2-40B4-BE49-F238E27FC236}">
                <a16:creationId xmlns:a16="http://schemas.microsoft.com/office/drawing/2014/main" id="{A73DA2BE-329C-4B82-9688-135024652CE5}"/>
              </a:ext>
            </a:extLst>
          </p:cNvPr>
          <p:cNvSpPr txBox="1"/>
          <p:nvPr/>
        </p:nvSpPr>
        <p:spPr>
          <a:xfrm>
            <a:off x="1338606" y="1399085"/>
            <a:ext cx="5260157" cy="3524042"/>
          </a:xfrm>
          <a:prstGeom prst="rect">
            <a:avLst/>
          </a:prstGeom>
          <a:noFill/>
        </p:spPr>
        <p:txBody>
          <a:bodyPr wrap="square" rtlCol="0">
            <a:spAutoFit/>
          </a:bodyPr>
          <a:lstStyle/>
          <a:p>
            <a:pPr marL="0" marR="0" indent="0" algn="just">
              <a:spcBef>
                <a:spcPts val="600"/>
              </a:spcBef>
              <a:spcAft>
                <a:spcPts val="1200"/>
              </a:spcAft>
            </a:pPr>
            <a:r>
              <a:rPr lang="vi-VN" sz="2600" dirty="0">
                <a:effectLst/>
                <a:latin typeface="Calibri" panose="020F0502020204030204" pitchFamily="34" charset="0"/>
                <a:ea typeface="Calibri" panose="020F0502020204030204" pitchFamily="34" charset="0"/>
                <a:cs typeface="Calibri" panose="020F0502020204030204" pitchFamily="34" charset="0"/>
              </a:rPr>
              <a:t>4.	Hiển thị thông báo trên notification bar và lockscreen cho phép người dùng tương tác như miniplayer.</a:t>
            </a:r>
          </a:p>
          <a:p>
            <a:pPr marL="0" marR="0" indent="0" algn="just">
              <a:spcBef>
                <a:spcPts val="600"/>
              </a:spcBef>
              <a:spcAft>
                <a:spcPts val="1200"/>
              </a:spcAft>
            </a:pPr>
            <a:r>
              <a:rPr lang="vi-VN" sz="2600" dirty="0">
                <a:effectLst/>
                <a:latin typeface="Calibri" panose="020F0502020204030204" pitchFamily="34" charset="0"/>
                <a:ea typeface="Calibri" panose="020F0502020204030204" pitchFamily="34" charset="0"/>
                <a:cs typeface="Calibri" panose="020F0502020204030204" pitchFamily="34" charset="0"/>
              </a:rPr>
              <a:t>5.	Nếu nhạc đang phát, thì nhạc vẫn sẽ tiếp tục phát và hiển thị thông báo kể cả khi người dùng mở ứng dụng khác hoặc khóa máy.</a:t>
            </a:r>
          </a:p>
        </p:txBody>
      </p:sp>
      <p:pic>
        <p:nvPicPr>
          <p:cNvPr id="4" name="Picture 3">
            <a:extLst>
              <a:ext uri="{FF2B5EF4-FFF2-40B4-BE49-F238E27FC236}">
                <a16:creationId xmlns:a16="http://schemas.microsoft.com/office/drawing/2014/main" id="{06A4D519-5CED-417E-88F0-CAC3FE7C4D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978" y="1357931"/>
            <a:ext cx="2056946" cy="4572000"/>
          </a:xfrm>
          <a:prstGeom prst="rect">
            <a:avLst/>
          </a:prstGeom>
          <a:noFill/>
          <a:ln>
            <a:noFill/>
          </a:ln>
        </p:spPr>
      </p:pic>
      <p:pic>
        <p:nvPicPr>
          <p:cNvPr id="6" name="Picture 5">
            <a:extLst>
              <a:ext uri="{FF2B5EF4-FFF2-40B4-BE49-F238E27FC236}">
                <a16:creationId xmlns:a16="http://schemas.microsoft.com/office/drawing/2014/main" id="{C95E8C5B-E459-4988-B6BA-4EF18827218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8093" y="1357931"/>
            <a:ext cx="2056946" cy="4572000"/>
          </a:xfrm>
          <a:prstGeom prst="rect">
            <a:avLst/>
          </a:prstGeom>
          <a:noFill/>
          <a:ln>
            <a:noFill/>
          </a:ln>
        </p:spPr>
      </p:pic>
    </p:spTree>
    <p:extLst>
      <p:ext uri="{BB962C8B-B14F-4D97-AF65-F5344CB8AC3E}">
        <p14:creationId xmlns:p14="http://schemas.microsoft.com/office/powerpoint/2010/main" val="137035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D4D9E-7599-4E62-961F-4696B126731D}"/>
              </a:ext>
            </a:extLst>
          </p:cNvPr>
          <p:cNvSpPr txBox="1"/>
          <p:nvPr/>
        </p:nvSpPr>
        <p:spPr>
          <a:xfrm>
            <a:off x="1175410" y="442264"/>
            <a:ext cx="8649049" cy="584775"/>
          </a:xfrm>
          <a:prstGeom prst="rect">
            <a:avLst/>
          </a:prstGeom>
          <a:noFill/>
        </p:spPr>
        <p:txBody>
          <a:bodyPr wrap="square" rtlCol="0">
            <a:spAutoFit/>
          </a:bodyPr>
          <a:lstStyle/>
          <a:p>
            <a:r>
              <a:rPr lang="en-US" sz="3200" b="1" dirty="0"/>
              <a:t>CHỨC NĂNG</a:t>
            </a:r>
          </a:p>
        </p:txBody>
      </p:sp>
      <p:sp>
        <p:nvSpPr>
          <p:cNvPr id="5" name="TextBox 4">
            <a:extLst>
              <a:ext uri="{FF2B5EF4-FFF2-40B4-BE49-F238E27FC236}">
                <a16:creationId xmlns:a16="http://schemas.microsoft.com/office/drawing/2014/main" id="{A73DA2BE-329C-4B82-9688-135024652CE5}"/>
              </a:ext>
            </a:extLst>
          </p:cNvPr>
          <p:cNvSpPr txBox="1"/>
          <p:nvPr/>
        </p:nvSpPr>
        <p:spPr>
          <a:xfrm>
            <a:off x="1451728" y="1370804"/>
            <a:ext cx="9728462" cy="3354765"/>
          </a:xfrm>
          <a:prstGeom prst="rect">
            <a:avLst/>
          </a:prstGeom>
          <a:noFill/>
        </p:spPr>
        <p:txBody>
          <a:bodyPr wrap="square" rtlCol="0">
            <a:spAutoFit/>
          </a:bodyPr>
          <a:lstStyle/>
          <a:p>
            <a:pPr marL="0" marR="0" indent="0" algn="just">
              <a:spcBef>
                <a:spcPts val="600"/>
              </a:spcBef>
              <a:spcAft>
                <a:spcPts val="1200"/>
              </a:spcAft>
            </a:pPr>
            <a:r>
              <a:rPr lang="vi-VN" sz="2600" dirty="0">
                <a:effectLst/>
                <a:latin typeface="Calibri" panose="020F0502020204030204" pitchFamily="34" charset="0"/>
                <a:ea typeface="Calibri" panose="020F0502020204030204" pitchFamily="34" charset="0"/>
                <a:cs typeface="Calibri" panose="020F0502020204030204" pitchFamily="34" charset="0"/>
              </a:rPr>
              <a:t>6.	Tùy chỉnh giao diện sáng/tối.</a:t>
            </a:r>
          </a:p>
          <a:p>
            <a:pPr marL="0" marR="0" indent="0" algn="just">
              <a:spcBef>
                <a:spcPts val="600"/>
              </a:spcBef>
              <a:spcAft>
                <a:spcPts val="1200"/>
              </a:spcAft>
            </a:pPr>
            <a:r>
              <a:rPr lang="vi-VN" sz="2600" dirty="0">
                <a:effectLst/>
                <a:latin typeface="Calibri" panose="020F0502020204030204" pitchFamily="34" charset="0"/>
                <a:ea typeface="Calibri" panose="020F0502020204030204" pitchFamily="34" charset="0"/>
                <a:cs typeface="Calibri" panose="020F0502020204030204" pitchFamily="34" charset="0"/>
              </a:rPr>
              <a:t>7.	Có sẵn một số playlist mặc định: Music (chứa toàn bộ các bài hát), Favorites (chứa các bài hát được đánh dấu là yêu thích), Artist (tạo các playlist theo tên ca sĩ), Album (tạo các album theo tên album), History (danh sách các bài hát đã nghe), Music Lists (playlist nhạc tùy chỉnh của người dùng).</a:t>
            </a:r>
          </a:p>
          <a:p>
            <a:pPr marL="457200" marR="0" indent="-457200" algn="just">
              <a:spcBef>
                <a:spcPts val="600"/>
              </a:spcBef>
              <a:spcAft>
                <a:spcPts val="1200"/>
              </a:spcAft>
              <a:buAutoNum type="arabicPeriod" startAt="8"/>
            </a:pPr>
            <a:r>
              <a:rPr lang="vi-VN" sz="2600" dirty="0">
                <a:effectLst/>
                <a:latin typeface="Calibri" panose="020F0502020204030204" pitchFamily="34" charset="0"/>
                <a:ea typeface="Calibri" panose="020F0502020204030204" pitchFamily="34" charset="0"/>
                <a:cs typeface="Calibri" panose="020F0502020204030204" pitchFamily="34" charset="0"/>
              </a:rPr>
              <a:t>Tạo/xóa một playlist tùy chỉnh.</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6145361"/>
      </p:ext>
    </p:extLst>
  </p:cSld>
  <p:clrMapOvr>
    <a:masterClrMapping/>
  </p:clrMapOvr>
</p:sld>
</file>

<file path=ppt/theme/theme1.xml><?xml version="1.0" encoding="utf-8"?>
<a:theme xmlns:a="http://schemas.openxmlformats.org/drawingml/2006/main" name="Retrospect">
  <a:themeElements>
    <a:clrScheme name="Custom 5">
      <a:dk1>
        <a:srgbClr val="000000"/>
      </a:dk1>
      <a:lt1>
        <a:sysClr val="window" lastClr="FFFFFF"/>
      </a:lt1>
      <a:dk2>
        <a:srgbClr val="637052"/>
      </a:dk2>
      <a:lt2>
        <a:srgbClr val="CCDDEA"/>
      </a:lt2>
      <a:accent1>
        <a:srgbClr val="FFFFFF"/>
      </a:accent1>
      <a:accent2>
        <a:srgbClr val="00206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Custom 6">
      <a:dk1>
        <a:srgbClr val="000000"/>
      </a:dk1>
      <a:lt1>
        <a:sysClr val="window" lastClr="FFFFFF"/>
      </a:lt1>
      <a:dk2>
        <a:srgbClr val="637052"/>
      </a:dk2>
      <a:lt2>
        <a:srgbClr val="CCDDEA"/>
      </a:lt2>
      <a:accent1>
        <a:srgbClr val="FFFFFF"/>
      </a:accent1>
      <a:accent2>
        <a:srgbClr val="00206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2474</TotalTime>
  <Words>964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-apple-system</vt:lpstr>
      <vt:lpstr>Arial</vt:lpstr>
      <vt:lpstr>Calibri</vt:lpstr>
      <vt:lpstr>Calibri (Body)</vt:lpstr>
      <vt:lpstr>Calibri Light</vt:lpstr>
      <vt:lpstr>Courier New</vt:lpstr>
      <vt:lpstr>Retrospect</vt:lpstr>
      <vt:lpstr>1_Retrospect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Tran Tri Thuc</dc:creator>
  <cp:lastModifiedBy>Dương An</cp:lastModifiedBy>
  <cp:revision>69</cp:revision>
  <dcterms:created xsi:type="dcterms:W3CDTF">2021-04-07T18:16:29Z</dcterms:created>
  <dcterms:modified xsi:type="dcterms:W3CDTF">2021-08-28T03:13:37Z</dcterms:modified>
</cp:coreProperties>
</file>