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5" r:id="rId3"/>
    <p:sldId id="258" r:id="rId4"/>
    <p:sldId id="266"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2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9" y="220133"/>
            <a:ext cx="8911687" cy="1346200"/>
          </a:xfrm>
        </p:spPr>
        <p:txBody>
          <a:bodyPr>
            <a:normAutofit/>
          </a:bodyPr>
          <a:lstStyle/>
          <a:p>
            <a:pPr algn="ctr"/>
            <a:r>
              <a:rPr lang="vi-VN" sz="4000" b="1" smtClean="0">
                <a:solidFill>
                  <a:schemeClr val="accent1">
                    <a:lumMod val="60000"/>
                    <a:lumOff val="40000"/>
                  </a:schemeClr>
                </a:solidFill>
                <a:latin typeface="Times New Roman" panose="02020603050405020304" pitchFamily="18" charset="0"/>
                <a:cs typeface="Times New Roman" panose="02020603050405020304" pitchFamily="18" charset="0"/>
              </a:rPr>
              <a:t>GIỚI THIỆU PHẦN </a:t>
            </a:r>
            <a:r>
              <a:rPr lang="vi-VN" sz="4000" b="1" smtClean="0">
                <a:solidFill>
                  <a:schemeClr val="accent1">
                    <a:lumMod val="60000"/>
                    <a:lumOff val="40000"/>
                  </a:schemeClr>
                </a:solidFill>
                <a:latin typeface="Times New Roman" panose="02020603050405020304" pitchFamily="18" charset="0"/>
                <a:cs typeface="Times New Roman" panose="02020603050405020304" pitchFamily="18" charset="0"/>
              </a:rPr>
              <a:t>MỀM</a:t>
            </a:r>
            <a:br>
              <a:rPr lang="vi-VN" sz="4000" b="1" smtClean="0">
                <a:solidFill>
                  <a:schemeClr val="accent1">
                    <a:lumMod val="60000"/>
                    <a:lumOff val="40000"/>
                  </a:schemeClr>
                </a:solidFill>
                <a:latin typeface="Times New Roman" panose="02020603050405020304" pitchFamily="18" charset="0"/>
                <a:cs typeface="Times New Roman" panose="02020603050405020304" pitchFamily="18" charset="0"/>
              </a:rPr>
            </a:br>
            <a:r>
              <a:rPr lang="vi-VN" sz="4000" b="1" smtClean="0">
                <a:solidFill>
                  <a:schemeClr val="accent1">
                    <a:lumMod val="60000"/>
                    <a:lumOff val="40000"/>
                  </a:schemeClr>
                </a:solidFill>
                <a:latin typeface="Times New Roman" panose="02020603050405020304" pitchFamily="18" charset="0"/>
                <a:cs typeface="Times New Roman" panose="02020603050405020304" pitchFamily="18" charset="0"/>
              </a:rPr>
              <a:t>QUẢN LÍ NHÀ SÁCH</a:t>
            </a:r>
            <a:endParaRPr lang="vi-VN" sz="4000" b="1">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23533" y="1566333"/>
            <a:ext cx="9481079" cy="4344889"/>
          </a:xfrm>
        </p:spPr>
        <p:txBody>
          <a:bodyPr>
            <a:normAutofit/>
          </a:bodyPr>
          <a:lstStyle/>
          <a:p>
            <a:pPr lvl="0"/>
            <a:r>
              <a:rPr lang="en-US" sz="2000" err="1" smtClean="0">
                <a:latin typeface="Times New Roman" panose="02020603050405020304" pitchFamily="18" charset="0"/>
                <a:cs typeface="Times New Roman" panose="02020603050405020304" pitchFamily="18" charset="0"/>
              </a:rPr>
              <a:t>Nhà</a:t>
            </a:r>
            <a:r>
              <a:rPr 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lvl="0"/>
            <a:r>
              <a:rPr lang="en-US" sz="2000" err="1">
                <a:latin typeface="Times New Roman" panose="02020603050405020304" pitchFamily="18" charset="0"/>
                <a:cs typeface="Times New Roman" panose="02020603050405020304" pitchFamily="18" charset="0"/>
              </a:rPr>
              <a:t>Nhân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gồm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a:t>
            </a:r>
            <a:r>
              <a:rPr lang="en-US" sz="2000" err="1" smtClean="0">
                <a:latin typeface="Times New Roman" panose="02020603050405020304" pitchFamily="18" charset="0"/>
                <a:cs typeface="Times New Roman" panose="02020603050405020304" pitchFamily="18" charset="0"/>
              </a:rPr>
              <a:t>nhân</a:t>
            </a:r>
            <a:r>
              <a:rPr lang="en-US" sz="2000" smtClean="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kho</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lvl="0"/>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mua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hóa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gồm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thông</a:t>
            </a:r>
            <a:r>
              <a:rPr lang="en-US" sz="2000">
                <a:latin typeface="Times New Roman" panose="02020603050405020304" pitchFamily="18" charset="0"/>
                <a:cs typeface="Times New Roman" panose="02020603050405020304" pitchFamily="18" charset="0"/>
              </a:rPr>
              <a:t> tin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hóa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hóa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a:t>
            </a:r>
            <a:r>
              <a:rPr lang="en-US" sz="2000" err="1" smtClean="0">
                <a:latin typeface="Times New Roman" panose="02020603050405020304" pitchFamily="18" charset="0"/>
                <a:cs typeface="Times New Roman" panose="02020603050405020304" pitchFamily="18" charset="0"/>
              </a:rPr>
              <a:t>số</a:t>
            </a:r>
            <a:r>
              <a:rPr lang="en-US" sz="2000" smtClean="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tiền</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lvl="0"/>
            <a:r>
              <a:rPr lang="en-US" sz="2000" err="1">
                <a:latin typeface="Times New Roman" panose="02020603050405020304" pitchFamily="18" charset="0"/>
                <a:cs typeface="Times New Roman" panose="02020603050405020304" pitchFamily="18" charset="0"/>
              </a:rPr>
              <a:t>Thủ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thông</a:t>
            </a:r>
            <a:r>
              <a:rPr lang="en-US" sz="2000">
                <a:latin typeface="Times New Roman" panose="02020603050405020304" pitchFamily="18" charset="0"/>
                <a:cs typeface="Times New Roman" panose="02020603050405020304" pitchFamily="18" charset="0"/>
              </a:rPr>
              <a:t> tin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kê</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kho</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lvl="0"/>
            <a:r>
              <a:rPr lang="en-US" sz="2000" err="1">
                <a:latin typeface="Times New Roman" panose="02020603050405020304" pitchFamily="18" charset="0"/>
                <a:cs typeface="Times New Roman" panose="02020603050405020304" pitchFamily="18" charset="0"/>
              </a:rPr>
              <a:t>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kê</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nhằm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kịp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Ngoài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kê</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doanh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doanh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814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458" y="406400"/>
            <a:ext cx="8911687" cy="1270000"/>
          </a:xfrm>
        </p:spPr>
        <p:txBody>
          <a:bodyPr>
            <a:normAutofit/>
          </a:bodyPr>
          <a:lstStyle/>
          <a:p>
            <a:pPr algn="ctr"/>
            <a:r>
              <a:rPr lang="vi-VN" sz="4000" b="1" smtClean="0">
                <a:solidFill>
                  <a:schemeClr val="accent1">
                    <a:lumMod val="60000"/>
                    <a:lumOff val="40000"/>
                  </a:schemeClr>
                </a:solidFill>
                <a:latin typeface="Times New Roman" panose="02020603050405020304" pitchFamily="18" charset="0"/>
                <a:cs typeface="Times New Roman" panose="02020603050405020304" pitchFamily="18" charset="0"/>
              </a:rPr>
              <a:t>TỔNG KẾT</a:t>
            </a:r>
            <a:endParaRPr lang="vi-VN" sz="4000" b="1">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92867" y="1456267"/>
            <a:ext cx="9311745" cy="4454955"/>
          </a:xfrm>
        </p:spPr>
        <p:txBody>
          <a:bodyPr>
            <a:normAutofit/>
          </a:bodyPr>
          <a:lstStyle/>
          <a:p>
            <a:pPr lvl="0"/>
            <a:r>
              <a:rPr lang="en-US" sz="2000">
                <a:latin typeface="Times New Roman" panose="02020603050405020304" pitchFamily="18" charset="0"/>
                <a:cs typeface="Times New Roman" panose="02020603050405020304" pitchFamily="18" charset="0"/>
              </a:rPr>
              <a:t>Sau một thời gian nỗ lực làm việc, sản phẩm đã được hoàn tất. Tuy còn nhiều thiếu xót bởi những lý do chủ quan như kinh nghiệm của nhóm còn hạn </a:t>
            </a:r>
            <a:r>
              <a:rPr lang="en-US" sz="2000" smtClean="0">
                <a:latin typeface="Times New Roman" panose="02020603050405020304" pitchFamily="18" charset="0"/>
                <a:cs typeface="Times New Roman" panose="02020603050405020304" pitchFamily="18" charset="0"/>
              </a:rPr>
              <a:t>chế, một số chức năng chưa được hoàn chỉnh </a:t>
            </a:r>
            <a:r>
              <a:rPr lang="en-US" sz="2000">
                <a:latin typeface="Times New Roman" panose="02020603050405020304" pitchFamily="18" charset="0"/>
                <a:cs typeface="Times New Roman" panose="02020603050405020304" pitchFamily="18" charset="0"/>
              </a:rPr>
              <a:t>và </a:t>
            </a:r>
            <a:r>
              <a:rPr lang="en-US" sz="2000" smtClean="0">
                <a:latin typeface="Times New Roman" panose="02020603050405020304" pitchFamily="18" charset="0"/>
                <a:cs typeface="Times New Roman" panose="02020603050405020304" pitchFamily="18" charset="0"/>
              </a:rPr>
              <a:t>không </a:t>
            </a:r>
            <a:r>
              <a:rPr lang="en-US" sz="2000">
                <a:latin typeface="Times New Roman" panose="02020603050405020304" pitchFamily="18" charset="0"/>
                <a:cs typeface="Times New Roman" panose="02020603050405020304" pitchFamily="18" charset="0"/>
              </a:rPr>
              <a:t>có được sự hỗ trợ từ những người có kinh nghiệm…</a:t>
            </a:r>
            <a:endParaRPr lang="vi-VN"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Nhưng sản phẩm đã đạt được nhiều thành công nhất định như thỏa mãn đam mê sáng tạo, rèn luyện kĩ năng, thao tác lập trình, mang lại cho người thực hiện niềm vui khi nhìn thấy sản phẩm được hoàn tất.</a:t>
            </a:r>
            <a:endParaRPr lang="vi-VN"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Trong tương lai, nếu có điều kiện nhóm sẽ bổ sung thêm nhiều chức năng cho phần mềm để có hỗ trợ tốt cho công việc của người sử dụng, giảm bớt những thao tác dư thừa.</a:t>
            </a:r>
            <a:endParaRPr lang="vi-VN" sz="200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22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6805075" cy="645890"/>
          </a:xfrm>
        </p:spPr>
        <p:txBody>
          <a:bodyPr/>
          <a:lstStyle/>
          <a:p>
            <a:r>
              <a:rPr lang="vi-VN" smtClean="0"/>
              <a:t>Diagram chương trình</a:t>
            </a:r>
            <a:endParaRPr lang="vi-V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23534" y="1405466"/>
            <a:ext cx="8542866" cy="4809067"/>
          </a:xfrm>
          <a:prstGeom prst="rect">
            <a:avLst/>
          </a:prstGeom>
        </p:spPr>
      </p:pic>
    </p:spTree>
    <p:extLst>
      <p:ext uri="{BB962C8B-B14F-4D97-AF65-F5344CB8AC3E}">
        <p14:creationId xmlns:p14="http://schemas.microsoft.com/office/powerpoint/2010/main" val="266757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8667" y="262467"/>
            <a:ext cx="10193866" cy="5648755"/>
          </a:xfrm>
        </p:spPr>
        <p:txBody>
          <a:bodyPr/>
          <a:lstStyle/>
          <a:p>
            <a:endParaRPr lang="vi-VN" sz="2000" b="1" smtClean="0">
              <a:latin typeface="Times New Roman" panose="02020603050405020304" pitchFamily="18" charset="0"/>
              <a:cs typeface="Times New Roman" panose="02020603050405020304" pitchFamily="18" charset="0"/>
            </a:endParaRPr>
          </a:p>
          <a:p>
            <a:r>
              <a:rPr lang="vi-VN" sz="2000" b="1" smtClean="0">
                <a:latin typeface="Times New Roman" panose="02020603050405020304" pitchFamily="18" charset="0"/>
                <a:cs typeface="Times New Roman" panose="02020603050405020304" pitchFamily="18" charset="0"/>
              </a:rPr>
              <a:t>Phần </a:t>
            </a:r>
            <a:r>
              <a:rPr lang="vi-VN" sz="2000" b="1" smtClean="0">
                <a:latin typeface="Times New Roman" panose="02020603050405020304" pitchFamily="18" charset="0"/>
                <a:cs typeface="Times New Roman" panose="02020603050405020304" pitchFamily="18" charset="0"/>
              </a:rPr>
              <a:t>mềm quản lí nhà sách được sử dụng công nghệ </a:t>
            </a:r>
            <a:r>
              <a:rPr lang="vi-VN" sz="2000" b="1">
                <a:latin typeface="Times New Roman" panose="02020603050405020304" pitchFamily="18" charset="0"/>
                <a:cs typeface="Times New Roman" panose="02020603050405020304" pitchFamily="18" charset="0"/>
              </a:rPr>
              <a:t>mô hình 3 lớp với  design </a:t>
            </a:r>
            <a:r>
              <a:rPr lang="vi-VN" sz="2000" b="1" smtClean="0">
                <a:latin typeface="Times New Roman" panose="02020603050405020304" pitchFamily="18" charset="0"/>
                <a:cs typeface="Times New Roman" panose="02020603050405020304" pitchFamily="18" charset="0"/>
              </a:rPr>
              <a:t>patern</a:t>
            </a:r>
          </a:p>
        </p:txBody>
      </p:sp>
      <p:pic>
        <p:nvPicPr>
          <p:cNvPr id="5" name="Picture 4" descr="https://drive.google.com/uc?id=0BwqtkOhv7GE-Y285QmFMUjBDX3c"/>
          <p:cNvPicPr/>
          <p:nvPr/>
        </p:nvPicPr>
        <p:blipFill>
          <a:blip r:embed="rId2">
            <a:extLst>
              <a:ext uri="{28A0092B-C50C-407E-A947-70E740481C1C}">
                <a14:useLocalDpi xmlns:a14="http://schemas.microsoft.com/office/drawing/2010/main" val="0"/>
              </a:ext>
            </a:extLst>
          </a:blip>
          <a:srcRect/>
          <a:stretch>
            <a:fillRect/>
          </a:stretch>
        </p:blipFill>
        <p:spPr bwMode="auto">
          <a:xfrm>
            <a:off x="3020906" y="1595437"/>
            <a:ext cx="5760720" cy="3209925"/>
          </a:xfrm>
          <a:prstGeom prst="rect">
            <a:avLst/>
          </a:prstGeom>
          <a:noFill/>
          <a:ln>
            <a:noFill/>
          </a:ln>
        </p:spPr>
      </p:pic>
    </p:spTree>
    <p:extLst>
      <p:ext uri="{BB962C8B-B14F-4D97-AF65-F5344CB8AC3E}">
        <p14:creationId xmlns:p14="http://schemas.microsoft.com/office/powerpoint/2010/main" val="224813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813" y="584200"/>
            <a:ext cx="8915400" cy="3777622"/>
          </a:xfrm>
        </p:spPr>
        <p:txBody>
          <a:bodyPr/>
          <a:lstStyle/>
          <a:p>
            <a:endParaRPr lang="vi-VN" b="1">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Một số chức năng của phần mềm:</a:t>
            </a:r>
          </a:p>
          <a:p>
            <a:r>
              <a:rPr lang="vi-VN">
                <a:latin typeface="Times New Roman" panose="02020603050405020304" pitchFamily="18" charset="0"/>
                <a:cs typeface="Times New Roman" panose="02020603050405020304" pitchFamily="18" charset="0"/>
              </a:rPr>
              <a:t>Chức năng Đăng nhập để sử dụng được các chức năng của hệ thống và chức năng lưu tài khoản mật khẩu</a:t>
            </a:r>
          </a:p>
          <a:p>
            <a:endParaRPr lang="vi-VN"/>
          </a:p>
        </p:txBody>
      </p:sp>
      <p:pic>
        <p:nvPicPr>
          <p:cNvPr id="4" name="Picture 3"/>
          <p:cNvPicPr>
            <a:picLocks noChangeAspect="1"/>
          </p:cNvPicPr>
          <p:nvPr/>
        </p:nvPicPr>
        <p:blipFill>
          <a:blip r:embed="rId2"/>
          <a:stretch>
            <a:fillRect/>
          </a:stretch>
        </p:blipFill>
        <p:spPr>
          <a:xfrm>
            <a:off x="3182937" y="2574611"/>
            <a:ext cx="5572125" cy="3067050"/>
          </a:xfrm>
          <a:prstGeom prst="rect">
            <a:avLst/>
          </a:prstGeom>
        </p:spPr>
      </p:pic>
    </p:spTree>
    <p:extLst>
      <p:ext uri="{BB962C8B-B14F-4D97-AF65-F5344CB8AC3E}">
        <p14:creationId xmlns:p14="http://schemas.microsoft.com/office/powerpoint/2010/main" val="131463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8508" y="245533"/>
            <a:ext cx="10731825" cy="6392659"/>
          </a:xfrm>
        </p:spPr>
        <p:txBody>
          <a:bodyPr/>
          <a:lstStyle/>
          <a:p>
            <a:r>
              <a:rPr lang="vi-VN" sz="2000" smtClean="0">
                <a:latin typeface="Times New Roman" panose="02020603050405020304" pitchFamily="18" charset="0"/>
                <a:cs typeface="Times New Roman" panose="02020603050405020304" pitchFamily="18" charset="0"/>
              </a:rPr>
              <a:t>Trang Chính có các chức năng xem Thông tin cá </a:t>
            </a:r>
            <a:r>
              <a:rPr lang="vi-VN" sz="2000">
                <a:latin typeface="Times New Roman" panose="02020603050405020304" pitchFamily="18" charset="0"/>
                <a:cs typeface="Times New Roman" panose="02020603050405020304" pitchFamily="18" charset="0"/>
              </a:rPr>
              <a:t>nhân, Đổi mật </a:t>
            </a:r>
            <a:r>
              <a:rPr lang="vi-VN" sz="2000" smtClean="0">
                <a:latin typeface="Times New Roman" panose="02020603050405020304" pitchFamily="18" charset="0"/>
                <a:cs typeface="Times New Roman" panose="02020603050405020304" pitchFamily="18" charset="0"/>
              </a:rPr>
              <a:t>khẩu, </a:t>
            </a:r>
            <a:r>
              <a:rPr lang="vi-VN" sz="2000">
                <a:latin typeface="Times New Roman" panose="02020603050405020304" pitchFamily="18" charset="0"/>
                <a:cs typeface="Times New Roman" panose="02020603050405020304" pitchFamily="18" charset="0"/>
              </a:rPr>
              <a:t>Danh sách nhân </a:t>
            </a:r>
            <a:r>
              <a:rPr lang="vi-VN" sz="2000" smtClean="0">
                <a:latin typeface="Times New Roman" panose="02020603050405020304" pitchFamily="18" charset="0"/>
                <a:cs typeface="Times New Roman" panose="02020603050405020304" pitchFamily="18" charset="0"/>
              </a:rPr>
              <a:t>viên, Tạo tài khoản</a:t>
            </a:r>
            <a:endParaRPr lang="vi-VN" sz="200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endParaRPr lang="vi-VN" sz="2000" smtClean="0">
              <a:latin typeface="Times New Roman" panose="02020603050405020304" pitchFamily="18" charset="0"/>
              <a:cs typeface="Times New Roman" panose="02020603050405020304" pitchFamily="18" charset="0"/>
            </a:endParaRPr>
          </a:p>
          <a:p>
            <a:endParaRPr lang="vi-VN"/>
          </a:p>
        </p:txBody>
      </p:sp>
      <p:pic>
        <p:nvPicPr>
          <p:cNvPr id="2" name="Picture 1"/>
          <p:cNvPicPr>
            <a:picLocks noChangeAspect="1"/>
          </p:cNvPicPr>
          <p:nvPr/>
        </p:nvPicPr>
        <p:blipFill>
          <a:blip r:embed="rId2"/>
          <a:stretch>
            <a:fillRect/>
          </a:stretch>
        </p:blipFill>
        <p:spPr>
          <a:xfrm>
            <a:off x="1535072" y="861645"/>
            <a:ext cx="10298576" cy="5776547"/>
          </a:xfrm>
          <a:prstGeom prst="rect">
            <a:avLst/>
          </a:prstGeom>
        </p:spPr>
      </p:pic>
    </p:spTree>
    <p:extLst>
      <p:ext uri="{BB962C8B-B14F-4D97-AF65-F5344CB8AC3E}">
        <p14:creationId xmlns:p14="http://schemas.microsoft.com/office/powerpoint/2010/main" val="230672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91407" y="149468"/>
            <a:ext cx="10498015" cy="6638194"/>
          </a:xfrm>
        </p:spPr>
        <p:txBody>
          <a:bodyPr/>
          <a:lstStyle/>
          <a:p>
            <a:r>
              <a:rPr lang="vi-VN" sz="2000" smtClean="0">
                <a:latin typeface="Times New Roman" panose="02020603050405020304" pitchFamily="18" charset="0"/>
                <a:cs typeface="Times New Roman" panose="02020603050405020304" pitchFamily="18" charset="0"/>
              </a:rPr>
              <a:t>Phần quản lí tài nguyên sách có các chức năng Thêm, Xoá, Sửa, Tìm kiếm sách</a:t>
            </a:r>
          </a:p>
          <a:p>
            <a:endParaRPr lang="vi-VN" smtClean="0"/>
          </a:p>
        </p:txBody>
      </p:sp>
      <p:pic>
        <p:nvPicPr>
          <p:cNvPr id="7" name="Content Placeholder 1"/>
          <p:cNvPicPr>
            <a:picLocks noChangeAspect="1"/>
          </p:cNvPicPr>
          <p:nvPr/>
        </p:nvPicPr>
        <p:blipFill>
          <a:blip r:embed="rId2"/>
          <a:stretch>
            <a:fillRect/>
          </a:stretch>
        </p:blipFill>
        <p:spPr>
          <a:xfrm>
            <a:off x="1568464" y="545123"/>
            <a:ext cx="10344136" cy="6137623"/>
          </a:xfrm>
          <a:prstGeom prst="rect">
            <a:avLst/>
          </a:prstGeom>
        </p:spPr>
      </p:pic>
    </p:spTree>
    <p:extLst>
      <p:ext uri="{BB962C8B-B14F-4D97-AF65-F5344CB8AC3E}">
        <p14:creationId xmlns:p14="http://schemas.microsoft.com/office/powerpoint/2010/main" val="236671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6915" y="131885"/>
            <a:ext cx="10392507" cy="6444761"/>
          </a:xfrm>
        </p:spPr>
        <p:txBody>
          <a:bodyPr>
            <a:normAutofit/>
          </a:bodyPr>
          <a:lstStyle/>
          <a:p>
            <a:r>
              <a:rPr lang="vi-VN" sz="2000">
                <a:latin typeface="Times New Roman" panose="02020603050405020304" pitchFamily="18" charset="0"/>
                <a:cs typeface="Times New Roman" panose="02020603050405020304" pitchFamily="18" charset="0"/>
              </a:rPr>
              <a:t>Phần </a:t>
            </a:r>
            <a:r>
              <a:rPr lang="vi-VN" sz="2000" smtClean="0">
                <a:latin typeface="Times New Roman" panose="02020603050405020304" pitchFamily="18" charset="0"/>
                <a:cs typeface="Times New Roman" panose="02020603050405020304" pitchFamily="18" charset="0"/>
              </a:rPr>
              <a:t>thống kê doanh thu có chức năng Thống kê các hoá đơn đã thanh toán</a:t>
            </a:r>
            <a:endParaRPr lang="vi-VN" sz="200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17786" y="501163"/>
            <a:ext cx="10337148" cy="6214322"/>
          </a:xfrm>
          <a:prstGeom prst="rect">
            <a:avLst/>
          </a:prstGeom>
        </p:spPr>
      </p:pic>
    </p:spTree>
    <p:extLst>
      <p:ext uri="{BB962C8B-B14F-4D97-AF65-F5344CB8AC3E}">
        <p14:creationId xmlns:p14="http://schemas.microsoft.com/office/powerpoint/2010/main" val="302727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1734" y="93133"/>
            <a:ext cx="10532534" cy="6697134"/>
          </a:xfrm>
        </p:spPr>
        <p:txBody>
          <a:bodyPr/>
          <a:lstStyle/>
          <a:p>
            <a:r>
              <a:rPr lang="vi-VN" sz="2000" smtClean="0">
                <a:latin typeface="Times New Roman" panose="02020603050405020304" pitchFamily="18" charset="0"/>
                <a:cs typeface="Times New Roman" panose="02020603050405020304" pitchFamily="18" charset="0"/>
              </a:rPr>
              <a:t>Phần Nhân viên có chức năng Thêm, Xoá hoá đơn, Thanh toán hoá đơn, Tìm kiếm sách</a:t>
            </a:r>
          </a:p>
          <a:p>
            <a:endParaRPr lang="vi-VN"/>
          </a:p>
        </p:txBody>
      </p:sp>
      <p:pic>
        <p:nvPicPr>
          <p:cNvPr id="4" name="Picture 3"/>
          <p:cNvPicPr>
            <a:picLocks noChangeAspect="1"/>
          </p:cNvPicPr>
          <p:nvPr/>
        </p:nvPicPr>
        <p:blipFill>
          <a:blip r:embed="rId2"/>
          <a:stretch>
            <a:fillRect/>
          </a:stretch>
        </p:blipFill>
        <p:spPr>
          <a:xfrm>
            <a:off x="1626674" y="469493"/>
            <a:ext cx="10353042" cy="6193774"/>
          </a:xfrm>
          <a:prstGeom prst="rect">
            <a:avLst/>
          </a:prstGeom>
        </p:spPr>
      </p:pic>
    </p:spTree>
    <p:extLst>
      <p:ext uri="{BB962C8B-B14F-4D97-AF65-F5344CB8AC3E}">
        <p14:creationId xmlns:p14="http://schemas.microsoft.com/office/powerpoint/2010/main" val="334735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3267" y="76199"/>
            <a:ext cx="10515599" cy="6688667"/>
          </a:xfrm>
        </p:spPr>
        <p:txBody>
          <a:bodyPr/>
          <a:lstStyle/>
          <a:p>
            <a:r>
              <a:rPr lang="vi-VN" sz="2000" smtClean="0">
                <a:latin typeface="Times New Roman" panose="02020603050405020304" pitchFamily="18" charset="0"/>
                <a:cs typeface="Times New Roman" panose="02020603050405020304" pitchFamily="18" charset="0"/>
              </a:rPr>
              <a:t>Phần Thủ kho có các chức năng Thêm, Xoá, Sửa, Tìm kiếm sách</a:t>
            </a:r>
            <a:endParaRPr lang="vi-VN" smtClean="0">
              <a:latin typeface="Times New Roman" panose="02020603050405020304" pitchFamily="18" charset="0"/>
              <a:cs typeface="Times New Roman" panose="02020603050405020304" pitchFamily="18" charset="0"/>
            </a:endParaRPr>
          </a:p>
          <a:p>
            <a:endParaRPr lang="vi-VN"/>
          </a:p>
        </p:txBody>
      </p:sp>
      <p:pic>
        <p:nvPicPr>
          <p:cNvPr id="4" name="Picture 3"/>
          <p:cNvPicPr>
            <a:picLocks noChangeAspect="1"/>
          </p:cNvPicPr>
          <p:nvPr/>
        </p:nvPicPr>
        <p:blipFill>
          <a:blip r:embed="rId2"/>
          <a:stretch>
            <a:fillRect/>
          </a:stretch>
        </p:blipFill>
        <p:spPr>
          <a:xfrm>
            <a:off x="1583266" y="540328"/>
            <a:ext cx="10312401" cy="6141202"/>
          </a:xfrm>
          <a:prstGeom prst="rect">
            <a:avLst/>
          </a:prstGeom>
        </p:spPr>
      </p:pic>
    </p:spTree>
    <p:extLst>
      <p:ext uri="{BB962C8B-B14F-4D97-AF65-F5344CB8AC3E}">
        <p14:creationId xmlns:p14="http://schemas.microsoft.com/office/powerpoint/2010/main" val="9929031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163</TotalTime>
  <Words>469</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Tahoma</vt:lpstr>
      <vt:lpstr>Times New Roman</vt:lpstr>
      <vt:lpstr>Wingdings 3</vt:lpstr>
      <vt:lpstr>Wisp</vt:lpstr>
      <vt:lpstr>GIỚI THIỆU PHẦN MỀM QUẢN LÍ NHÀ SÁCH</vt:lpstr>
      <vt:lpstr>Diagram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MINH_KHA</dc:creator>
  <cp:lastModifiedBy>MINH_KHA</cp:lastModifiedBy>
  <cp:revision>12</cp:revision>
  <dcterms:created xsi:type="dcterms:W3CDTF">2019-05-13T13:19:36Z</dcterms:created>
  <dcterms:modified xsi:type="dcterms:W3CDTF">2019-05-14T01:30:55Z</dcterms:modified>
</cp:coreProperties>
</file>