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8" r:id="rId3"/>
    <p:sldId id="259" r:id="rId4"/>
    <p:sldId id="265" r:id="rId5"/>
    <p:sldId id="264" r:id="rId6"/>
    <p:sldId id="261" r:id="rId7"/>
    <p:sldId id="262" r:id="rId8"/>
    <p:sldId id="263" r:id="rId9"/>
    <p:sldId id="266" r:id="rId10"/>
    <p:sldId id="267" r:id="rId11"/>
    <p:sldId id="269" r:id="rId12"/>
    <p:sldId id="268" r:id="rId13"/>
    <p:sldId id="270" r:id="rId14"/>
    <p:sldId id="272" r:id="rId15"/>
    <p:sldId id="273" r:id="rId16"/>
    <p:sldId id="274" r:id="rId17"/>
    <p:sldId id="275" r:id="rId18"/>
    <p:sldId id="277" r:id="rId19"/>
    <p:sldId id="279" r:id="rId20"/>
    <p:sldId id="280" r:id="rId21"/>
    <p:sldId id="281" r:id="rId22"/>
    <p:sldId id="282" r:id="rId23"/>
    <p:sldId id="283" r:id="rId24"/>
    <p:sldId id="284" r:id="rId25"/>
    <p:sldId id="285" r:id="rId26"/>
    <p:sldId id="286" r:id="rId27"/>
    <p:sldId id="293" r:id="rId28"/>
    <p:sldId id="294" r:id="rId29"/>
    <p:sldId id="295" r:id="rId30"/>
    <p:sldId id="296" r:id="rId31"/>
    <p:sldId id="297" r:id="rId32"/>
    <p:sldId id="298" r:id="rId33"/>
    <p:sldId id="292" r:id="rId34"/>
    <p:sldId id="29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302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667" autoAdjust="0"/>
  </p:normalViewPr>
  <p:slideViewPr>
    <p:cSldViewPr>
      <p:cViewPr>
        <p:scale>
          <a:sx n="100" d="100"/>
          <a:sy n="100" d="100"/>
        </p:scale>
        <p:origin x="-194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C56A28-4380-4698-9362-A1403F5E2820}" type="datetimeFigureOut">
              <a:rPr lang="en-US" smtClean="0"/>
              <a:t>12/23/2015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CA5B65-C32E-4594-82B5-5B950CCEF23B}" type="slidenum">
              <a:rPr lang="en-US" smtClean="0"/>
              <a:t>‹#›</a:t>
            </a:fld>
            <a:endParaRPr lang="en-US"/>
          </a:p>
        </p:txBody>
      </p:sp>
    </p:spTree>
    <p:extLst>
      <p:ext uri="{BB962C8B-B14F-4D97-AF65-F5344CB8AC3E}">
        <p14:creationId xmlns:p14="http://schemas.microsoft.com/office/powerpoint/2010/main" val="4292454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mberjs.com/"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facebook.github.io/react/docs/thinking-in-react.html" TargetMode="External"/><Relationship Id="rId4" Type="http://schemas.openxmlformats.org/officeDocument/2006/relationships/hyperlink" Target="https://angularjs.org/"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plnkr.co/edit/t3if5Z1hDapXFp4O5QPa"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mberjs.com/"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facebook.github.io/react/docs/thinking-in-react.html" TargetMode="External"/><Relationship Id="rId4" Type="http://schemas.openxmlformats.org/officeDocument/2006/relationships/hyperlink" Target="https://angularjs.org/"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mberjs.com/"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facebook.github.io/react/docs/thinking-in-react.html" TargetMode="External"/><Relationship Id="rId4" Type="http://schemas.openxmlformats.org/officeDocument/2006/relationships/hyperlink" Target="https://angularjs.or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9646956-4322-4ED6-AB9B-1C1B056EDA20}" type="slidenum">
              <a:rPr lang="en-US"/>
              <a:pPr eaLnBrk="1" hangingPunct="1"/>
              <a:t>2</a:t>
            </a:fld>
            <a:endParaRPr lang="en-US"/>
          </a:p>
        </p:txBody>
      </p:sp>
    </p:spTree>
    <p:extLst>
      <p:ext uri="{BB962C8B-B14F-4D97-AF65-F5344CB8AC3E}">
        <p14:creationId xmlns:p14="http://schemas.microsoft.com/office/powerpoint/2010/main" val="3005391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15</a:t>
            </a:fld>
            <a:endParaRPr lang="en-US"/>
          </a:p>
        </p:txBody>
      </p:sp>
    </p:spTree>
    <p:extLst>
      <p:ext uri="{BB962C8B-B14F-4D97-AF65-F5344CB8AC3E}">
        <p14:creationId xmlns:p14="http://schemas.microsoft.com/office/powerpoint/2010/main" val="898643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React each component is well encapsulated and maintains its own state (if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component can store a value in its state and pass it to its child components via </a:t>
            </a:r>
            <a:r>
              <a:rPr lang="en-US" dirty="0" smtClean="0"/>
              <a:t>props</a:t>
            </a:r>
            <a:r>
              <a:rPr lang="en-US" sz="1200" b="0" i="0" kern="1200" dirty="0" smtClean="0">
                <a:solidFill>
                  <a:schemeClr val="tx1"/>
                </a:solidFill>
                <a:effectLst/>
                <a:latin typeface="+mn-lt"/>
                <a:ea typeface="+mn-ea"/>
                <a:cs typeface="+mn-cs"/>
              </a:rPr>
              <a:t>. This ensures that whenever a component’s state changes, the </a:t>
            </a:r>
            <a:r>
              <a:rPr lang="en-US" dirty="0" smtClean="0"/>
              <a:t>props</a:t>
            </a:r>
            <a:r>
              <a:rPr lang="en-US" sz="1200" b="0" i="0" kern="1200" dirty="0" smtClean="0">
                <a:solidFill>
                  <a:schemeClr val="tx1"/>
                </a:solidFill>
                <a:effectLst/>
                <a:latin typeface="+mn-lt"/>
                <a:ea typeface="+mn-ea"/>
                <a:cs typeface="+mn-cs"/>
              </a:rPr>
              <a:t> also change. As a result the child components that depend on these </a:t>
            </a:r>
            <a:r>
              <a:rPr lang="en-US" dirty="0" smtClean="0"/>
              <a:t>props</a:t>
            </a:r>
            <a:r>
              <a:rPr lang="en-US" sz="1200" b="0" i="0" kern="1200" dirty="0" smtClean="0">
                <a:solidFill>
                  <a:schemeClr val="tx1"/>
                </a:solidFill>
                <a:effectLst/>
                <a:latin typeface="+mn-lt"/>
                <a:ea typeface="+mn-ea"/>
                <a:cs typeface="+mn-cs"/>
              </a:rPr>
              <a:t> re-render themselves automatically.</a:t>
            </a:r>
          </a:p>
          <a:p>
            <a:r>
              <a:rPr lang="en-US" sz="1200" b="0" i="0" kern="1200" dirty="0" smtClean="0">
                <a:solidFill>
                  <a:schemeClr val="tx1"/>
                </a:solidFill>
                <a:effectLst/>
                <a:latin typeface="+mn-lt"/>
                <a:ea typeface="+mn-ea"/>
                <a:cs typeface="+mn-cs"/>
              </a:rPr>
              <a:t>You could say the state is </a:t>
            </a:r>
            <a:r>
              <a:rPr lang="en-US" sz="1200" b="1" i="0" kern="1200" dirty="0" smtClean="0">
                <a:solidFill>
                  <a:schemeClr val="tx1"/>
                </a:solidFill>
                <a:effectLst/>
                <a:latin typeface="+mn-lt"/>
                <a:ea typeface="+mn-ea"/>
                <a:cs typeface="+mn-cs"/>
              </a:rPr>
              <a:t>private.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16</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React each component is well encapsulated and maintains its own state (if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component can store a value in its state and pass it to its child components via </a:t>
            </a:r>
            <a:r>
              <a:rPr lang="en-US" dirty="0" smtClean="0"/>
              <a:t>props</a:t>
            </a:r>
            <a:r>
              <a:rPr lang="en-US" sz="1200" b="0" i="0" kern="1200" dirty="0" smtClean="0">
                <a:solidFill>
                  <a:schemeClr val="tx1"/>
                </a:solidFill>
                <a:effectLst/>
                <a:latin typeface="+mn-lt"/>
                <a:ea typeface="+mn-ea"/>
                <a:cs typeface="+mn-cs"/>
              </a:rPr>
              <a:t>. This ensures that whenever a component’s state changes, the </a:t>
            </a:r>
            <a:r>
              <a:rPr lang="en-US" dirty="0" smtClean="0"/>
              <a:t>props</a:t>
            </a:r>
            <a:r>
              <a:rPr lang="en-US" sz="1200" b="0" i="0" kern="1200" dirty="0" smtClean="0">
                <a:solidFill>
                  <a:schemeClr val="tx1"/>
                </a:solidFill>
                <a:effectLst/>
                <a:latin typeface="+mn-lt"/>
                <a:ea typeface="+mn-ea"/>
                <a:cs typeface="+mn-cs"/>
              </a:rPr>
              <a:t> also change. As a result the child components that depend on these </a:t>
            </a:r>
            <a:r>
              <a:rPr lang="en-US" dirty="0" smtClean="0"/>
              <a:t>props</a:t>
            </a:r>
            <a:r>
              <a:rPr lang="en-US" sz="1200" b="0" i="0" kern="1200" dirty="0" smtClean="0">
                <a:solidFill>
                  <a:schemeClr val="tx1"/>
                </a:solidFill>
                <a:effectLst/>
                <a:latin typeface="+mn-lt"/>
                <a:ea typeface="+mn-ea"/>
                <a:cs typeface="+mn-cs"/>
              </a:rPr>
              <a:t> re-render themselves automatically.</a:t>
            </a:r>
          </a:p>
          <a:p>
            <a:r>
              <a:rPr lang="en-US" sz="1200" b="0" i="0" kern="1200" dirty="0" smtClean="0">
                <a:solidFill>
                  <a:schemeClr val="tx1"/>
                </a:solidFill>
                <a:effectLst/>
                <a:latin typeface="+mn-lt"/>
                <a:ea typeface="+mn-ea"/>
                <a:cs typeface="+mn-cs"/>
              </a:rPr>
              <a:t>You could say the state is </a:t>
            </a:r>
            <a:r>
              <a:rPr lang="en-US" sz="1200" b="1" i="0" kern="1200" dirty="0" smtClean="0">
                <a:solidFill>
                  <a:schemeClr val="tx1"/>
                </a:solidFill>
                <a:effectLst/>
                <a:latin typeface="+mn-lt"/>
                <a:ea typeface="+mn-ea"/>
                <a:cs typeface="+mn-cs"/>
              </a:rPr>
              <a:t>private.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17</a:t>
            </a:fld>
            <a:endParaRPr lang="en-US"/>
          </a:p>
        </p:txBody>
      </p:sp>
    </p:spTree>
    <p:extLst>
      <p:ext uri="{BB962C8B-B14F-4D97-AF65-F5344CB8AC3E}">
        <p14:creationId xmlns:p14="http://schemas.microsoft.com/office/powerpoint/2010/main" val="1224336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cap="all" dirty="0" smtClean="0">
                <a:solidFill>
                  <a:schemeClr val="tx1"/>
                </a:solidFill>
                <a:effectLst/>
                <a:latin typeface="+mn-lt"/>
                <a:ea typeface="+mn-ea"/>
                <a:cs typeface="+mn-cs"/>
              </a:rPr>
              <a:t>PROS</a:t>
            </a:r>
          </a:p>
          <a:p>
            <a:r>
              <a:rPr lang="en-US" sz="1200" b="0" i="0" kern="1200" dirty="0" smtClean="0">
                <a:solidFill>
                  <a:schemeClr val="tx1"/>
                </a:solidFill>
                <a:effectLst/>
                <a:latin typeface="+mn-lt"/>
                <a:ea typeface="+mn-ea"/>
                <a:cs typeface="+mn-cs"/>
              </a:rPr>
              <a:t>Fast and efficient "diffing" algorithm</a:t>
            </a:r>
          </a:p>
          <a:p>
            <a:r>
              <a:rPr lang="en-US" sz="1200" b="0" i="0" kern="1200" dirty="0" smtClean="0">
                <a:solidFill>
                  <a:schemeClr val="tx1"/>
                </a:solidFill>
                <a:effectLst/>
                <a:latin typeface="+mn-lt"/>
                <a:ea typeface="+mn-ea"/>
                <a:cs typeface="+mn-cs"/>
              </a:rPr>
              <a:t>Multiple frontends (JSX, </a:t>
            </a:r>
            <a:r>
              <a:rPr lang="en-US" sz="1200" b="0" i="0" kern="1200" dirty="0" err="1" smtClean="0">
                <a:solidFill>
                  <a:schemeClr val="tx1"/>
                </a:solidFill>
                <a:effectLst/>
                <a:latin typeface="+mn-lt"/>
                <a:ea typeface="+mn-ea"/>
                <a:cs typeface="+mn-cs"/>
              </a:rPr>
              <a:t>hyperscript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Lightweight enough to run on mobile devices</a:t>
            </a:r>
          </a:p>
          <a:p>
            <a:r>
              <a:rPr lang="en-US" sz="1200" b="0" i="0" kern="1200" dirty="0" smtClean="0">
                <a:solidFill>
                  <a:schemeClr val="tx1"/>
                </a:solidFill>
                <a:effectLst/>
                <a:latin typeface="+mn-lt"/>
                <a:ea typeface="+mn-ea"/>
                <a:cs typeface="+mn-cs"/>
              </a:rPr>
              <a:t>Lots of traction and mindshare</a:t>
            </a:r>
          </a:p>
          <a:p>
            <a:r>
              <a:rPr lang="en-US" sz="1200" b="0" i="0" kern="1200" dirty="0" smtClean="0">
                <a:solidFill>
                  <a:schemeClr val="tx1"/>
                </a:solidFill>
                <a:effectLst/>
                <a:latin typeface="+mn-lt"/>
                <a:ea typeface="+mn-ea"/>
                <a:cs typeface="+mn-cs"/>
              </a:rPr>
              <a:t>Can be used without React (i.e. as an independent engine)</a:t>
            </a:r>
          </a:p>
          <a:p>
            <a:r>
              <a:rPr lang="en-US" sz="1200" b="1" i="0" kern="1200" cap="all" dirty="0" smtClean="0">
                <a:solidFill>
                  <a:schemeClr val="tx1"/>
                </a:solidFill>
                <a:effectLst/>
                <a:latin typeface="+mn-lt"/>
                <a:ea typeface="+mn-ea"/>
                <a:cs typeface="+mn-cs"/>
              </a:rPr>
              <a:t>CONS</a:t>
            </a:r>
          </a:p>
          <a:p>
            <a:r>
              <a:rPr lang="en-US" sz="1200" b="0" i="0" kern="1200" dirty="0" smtClean="0">
                <a:solidFill>
                  <a:schemeClr val="tx1"/>
                </a:solidFill>
                <a:effectLst/>
                <a:latin typeface="+mn-lt"/>
                <a:ea typeface="+mn-ea"/>
                <a:cs typeface="+mn-cs"/>
              </a:rPr>
              <a:t>Full in-memory copy of the DOM (higher memory use)</a:t>
            </a:r>
          </a:p>
          <a:p>
            <a:r>
              <a:rPr lang="en-US" sz="1200" b="0" i="0" kern="1200" dirty="0" smtClean="0">
                <a:solidFill>
                  <a:schemeClr val="tx1"/>
                </a:solidFill>
                <a:effectLst/>
                <a:latin typeface="+mn-lt"/>
                <a:ea typeface="+mn-ea"/>
                <a:cs typeface="+mn-cs"/>
              </a:rPr>
              <a:t>No differentiation between static and dynamic elements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18</a:t>
            </a:fld>
            <a:endParaRPr lang="en-US"/>
          </a:p>
        </p:txBody>
      </p:sp>
    </p:spTree>
    <p:extLst>
      <p:ext uri="{BB962C8B-B14F-4D97-AF65-F5344CB8AC3E}">
        <p14:creationId xmlns:p14="http://schemas.microsoft.com/office/powerpoint/2010/main" val="1044047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React each component is well encapsulated and maintains its own state (if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component can store a value in its state and pass it to its child components via </a:t>
            </a:r>
            <a:r>
              <a:rPr lang="en-US" dirty="0" smtClean="0"/>
              <a:t>props</a:t>
            </a:r>
            <a:r>
              <a:rPr lang="en-US" sz="1200" b="0" i="0" kern="1200" dirty="0" smtClean="0">
                <a:solidFill>
                  <a:schemeClr val="tx1"/>
                </a:solidFill>
                <a:effectLst/>
                <a:latin typeface="+mn-lt"/>
                <a:ea typeface="+mn-ea"/>
                <a:cs typeface="+mn-cs"/>
              </a:rPr>
              <a:t>. This ensures that whenever a component’s state changes, the </a:t>
            </a:r>
            <a:r>
              <a:rPr lang="en-US" dirty="0" smtClean="0"/>
              <a:t>props</a:t>
            </a:r>
            <a:r>
              <a:rPr lang="en-US" sz="1200" b="0" i="0" kern="1200" dirty="0" smtClean="0">
                <a:solidFill>
                  <a:schemeClr val="tx1"/>
                </a:solidFill>
                <a:effectLst/>
                <a:latin typeface="+mn-lt"/>
                <a:ea typeface="+mn-ea"/>
                <a:cs typeface="+mn-cs"/>
              </a:rPr>
              <a:t> also change. As a result the child components that depend on these </a:t>
            </a:r>
            <a:r>
              <a:rPr lang="en-US" dirty="0" smtClean="0"/>
              <a:t>props</a:t>
            </a:r>
            <a:r>
              <a:rPr lang="en-US" sz="1200" b="0" i="0" kern="1200" dirty="0" smtClean="0">
                <a:solidFill>
                  <a:schemeClr val="tx1"/>
                </a:solidFill>
                <a:effectLst/>
                <a:latin typeface="+mn-lt"/>
                <a:ea typeface="+mn-ea"/>
                <a:cs typeface="+mn-cs"/>
              </a:rPr>
              <a:t> re-render themselves automatically.</a:t>
            </a:r>
          </a:p>
          <a:p>
            <a:r>
              <a:rPr lang="en-US" sz="1200" b="0" i="0" kern="1200" dirty="0" smtClean="0">
                <a:solidFill>
                  <a:schemeClr val="tx1"/>
                </a:solidFill>
                <a:effectLst/>
                <a:latin typeface="+mn-lt"/>
                <a:ea typeface="+mn-ea"/>
                <a:cs typeface="+mn-cs"/>
              </a:rPr>
              <a:t>You could say the state is </a:t>
            </a:r>
            <a:r>
              <a:rPr lang="en-US" sz="1200" b="1" i="0" kern="1200" dirty="0" smtClean="0">
                <a:solidFill>
                  <a:schemeClr val="tx1"/>
                </a:solidFill>
                <a:effectLst/>
                <a:latin typeface="+mn-lt"/>
                <a:ea typeface="+mn-ea"/>
                <a:cs typeface="+mn-cs"/>
              </a:rPr>
              <a:t>private.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19</a:t>
            </a:fld>
            <a:endParaRPr lang="en-US"/>
          </a:p>
        </p:txBody>
      </p:sp>
    </p:spTree>
    <p:extLst>
      <p:ext uri="{BB962C8B-B14F-4D97-AF65-F5344CB8AC3E}">
        <p14:creationId xmlns:p14="http://schemas.microsoft.com/office/powerpoint/2010/main" val="1224336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a:t>
            </a:r>
          </a:p>
          <a:p>
            <a:pPr marL="171450" indent="-171450">
              <a:buFontTx/>
              <a:buChar char="-"/>
            </a:pPr>
            <a:r>
              <a:rPr lang="en-US" baseline="0" dirty="0" smtClean="0"/>
              <a:t>There are some conflict when using </a:t>
            </a:r>
            <a:r>
              <a:rPr lang="en-US" baseline="0" dirty="0" err="1" smtClean="0"/>
              <a:t>mixins</a:t>
            </a:r>
            <a:r>
              <a:rPr lang="en-US" baseline="0" dirty="0" smtClean="0"/>
              <a:t>:</a:t>
            </a:r>
          </a:p>
          <a:p>
            <a:pPr marL="628650" lvl="1" indent="-171450">
              <a:buFontTx/>
              <a:buChar char="-"/>
            </a:pPr>
            <a:r>
              <a:rPr lang="en-US" baseline="0" dirty="0" err="1" smtClean="0"/>
              <a:t>getDefaultProps</a:t>
            </a:r>
            <a:r>
              <a:rPr lang="en-US" baseline="0" dirty="0" smtClean="0"/>
              <a:t>: the same prop name</a:t>
            </a:r>
          </a:p>
          <a:p>
            <a:pPr marL="628650" lvl="1" indent="-171450">
              <a:buFontTx/>
              <a:buChar char="-"/>
            </a:pPr>
            <a:r>
              <a:rPr lang="en-US" baseline="0" dirty="0" err="1" smtClean="0"/>
              <a:t>getDefaultState</a:t>
            </a:r>
            <a:r>
              <a:rPr lang="en-US" baseline="0" dirty="0" smtClean="0"/>
              <a:t>: the same prop name</a:t>
            </a:r>
            <a:endParaRPr lang="en-US" baseline="0" dirty="0"/>
          </a:p>
          <a:p>
            <a:pPr marL="171450" lvl="0" indent="-171450">
              <a:buFontTx/>
              <a:buChar char="-"/>
            </a:pPr>
            <a:r>
              <a:rPr lang="en-US" baseline="0" dirty="0" smtClean="0"/>
              <a:t>The same method name</a:t>
            </a:r>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20</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21</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https://facebook.github.io/react/docs/component-specs.html</a:t>
            </a:r>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22</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Any changes on the props object will also trigger the lifecycle and is almost identical to the state change with one additional method being called.</a:t>
            </a:r>
          </a:p>
          <a:p>
            <a:r>
              <a:rPr lang="en-US" sz="1200" b="1" i="1" kern="1200" dirty="0" err="1" smtClean="0">
                <a:solidFill>
                  <a:schemeClr val="tx1"/>
                </a:solidFill>
                <a:effectLst/>
                <a:latin typeface="+mn-lt"/>
                <a:ea typeface="+mn-ea"/>
                <a:cs typeface="+mn-cs"/>
              </a:rPr>
              <a:t>componentWillReceiveProps</a:t>
            </a:r>
            <a:r>
              <a:rPr lang="en-US" sz="1200" b="0" i="0" kern="1200" dirty="0" smtClean="0">
                <a:solidFill>
                  <a:schemeClr val="tx1"/>
                </a:solidFill>
                <a:effectLst/>
                <a:latin typeface="+mn-lt"/>
                <a:ea typeface="+mn-ea"/>
                <a:cs typeface="+mn-cs"/>
              </a:rPr>
              <a:t> is only called when the props have changed and when this is not an initial </a:t>
            </a:r>
            <a:r>
              <a:rPr lang="en-US" sz="1200" b="0" i="0" kern="1200" dirty="0" err="1" smtClean="0">
                <a:solidFill>
                  <a:schemeClr val="tx1"/>
                </a:solidFill>
                <a:effectLst/>
                <a:latin typeface="+mn-lt"/>
                <a:ea typeface="+mn-ea"/>
                <a:cs typeface="+mn-cs"/>
              </a:rPr>
              <a:t>rendering.</a:t>
            </a:r>
            <a:r>
              <a:rPr lang="en-US" sz="1200" b="0" i="1" kern="1200" dirty="0" err="1" smtClean="0">
                <a:solidFill>
                  <a:schemeClr val="tx1"/>
                </a:solidFill>
                <a:effectLst/>
                <a:latin typeface="+mn-lt"/>
                <a:ea typeface="+mn-ea"/>
                <a:cs typeface="+mn-cs"/>
              </a:rPr>
              <a:t>componentWillReceiveProps</a:t>
            </a:r>
            <a:r>
              <a:rPr lang="en-US" sz="1200" b="0" i="0" kern="1200" dirty="0" smtClean="0">
                <a:solidFill>
                  <a:schemeClr val="tx1"/>
                </a:solidFill>
                <a:effectLst/>
                <a:latin typeface="+mn-lt"/>
                <a:ea typeface="+mn-ea"/>
                <a:cs typeface="+mn-cs"/>
              </a:rPr>
              <a:t> enables to update the state depending on the existing and upcoming props, without triggering another rendering. One interesting thing to remember here is that there is no equivalent method for the state as state changes should never trigger any props changes.</a:t>
            </a:r>
          </a:p>
          <a:p>
            <a:r>
              <a:rPr lang="en-US" sz="1200" b="0" i="0" kern="1200" dirty="0" err="1" smtClean="0">
                <a:solidFill>
                  <a:schemeClr val="tx1"/>
                </a:solidFill>
                <a:effectLst/>
                <a:latin typeface="+mn-lt"/>
                <a:ea typeface="+mn-ea"/>
                <a:cs typeface="+mn-cs"/>
              </a:rPr>
              <a:t>componentWillReceiveProps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nextProps</a:t>
            </a:r>
            <a:r>
              <a:rPr lang="en-US" sz="1200" b="0" i="0" kern="1200" dirty="0" smtClean="0">
                <a:solidFill>
                  <a:schemeClr val="tx1"/>
                </a:solidFill>
                <a:effectLst/>
                <a:latin typeface="+mn-lt"/>
                <a:ea typeface="+mn-ea"/>
                <a:cs typeface="+mn-cs"/>
              </a:rPr>
              <a:t>) { </a:t>
            </a:r>
            <a:r>
              <a:rPr lang="en-US" sz="1200" b="1" i="0" kern="1200" dirty="0" err="1" smtClean="0">
                <a:solidFill>
                  <a:schemeClr val="tx1"/>
                </a:solidFill>
                <a:effectLst/>
                <a:latin typeface="+mn-lt"/>
                <a:ea typeface="+mn-ea"/>
                <a:cs typeface="+mn-cs"/>
              </a:rPr>
              <a:t>this</a:t>
            </a:r>
            <a:r>
              <a:rPr lang="en-US" sz="1200" b="0" i="0" kern="1200" dirty="0" err="1" smtClean="0">
                <a:solidFill>
                  <a:schemeClr val="tx1"/>
                </a:solidFill>
                <a:effectLst/>
                <a:latin typeface="+mn-lt"/>
                <a:ea typeface="+mn-ea"/>
                <a:cs typeface="+mn-cs"/>
              </a:rPr>
              <a:t>.setState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 set something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The rest of the lifecycle reveals nothing new here and is identical to the state change triggered cycle.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23</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From looking at the image above we can see that the first two methods being called are </a:t>
            </a:r>
            <a:r>
              <a:rPr lang="en-US" sz="1200" b="0"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Both methods are only called once when initially rendering the component.</a:t>
            </a:r>
          </a:p>
          <a:p>
            <a:r>
              <a:rPr lang="en-US" sz="1200" b="0" i="0" kern="1200" dirty="0" smtClean="0">
                <a:solidFill>
                  <a:schemeClr val="tx1"/>
                </a:solidFill>
                <a:effectLst/>
                <a:latin typeface="+mn-lt"/>
                <a:ea typeface="+mn-ea"/>
                <a:cs typeface="+mn-cs"/>
              </a:rPr>
              <a:t>The </a:t>
            </a:r>
            <a:r>
              <a:rPr lang="en-US" sz="1200" b="1"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method enables to set the initial state value, that is accessible inside the component via </a:t>
            </a:r>
            <a:r>
              <a:rPr lang="en-US" sz="1200" b="0" i="1" kern="1200" dirty="0" err="1" smtClean="0">
                <a:solidFill>
                  <a:schemeClr val="tx1"/>
                </a:solidFill>
                <a:effectLst/>
                <a:latin typeface="+mn-lt"/>
                <a:ea typeface="+mn-ea"/>
                <a:cs typeface="+mn-cs"/>
              </a:rPr>
              <a:t>this.state</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getInitialState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Analogously </a:t>
            </a:r>
            <a:r>
              <a:rPr lang="en-US" sz="1200" b="1"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can be used to define any default props which can be accessed via </a:t>
            </a:r>
            <a:r>
              <a:rPr lang="en-US" sz="1200" b="0" i="1" kern="1200" dirty="0" err="1" smtClean="0">
                <a:solidFill>
                  <a:schemeClr val="tx1"/>
                </a:solidFill>
                <a:effectLst/>
                <a:latin typeface="+mn-lt"/>
                <a:ea typeface="+mn-ea"/>
                <a:cs typeface="+mn-cs"/>
              </a:rPr>
              <a:t>this.props</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getDefaultProps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Another two methods that only get called when initializing a component are </a:t>
            </a:r>
            <a:r>
              <a:rPr lang="en-US" sz="1200" b="0"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a:p>
            <a:r>
              <a:rPr lang="en-US" sz="1200" b="1"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is called before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is executed. It is important to note that setting the state in this phase will not trigger a re-rendering.</a:t>
            </a:r>
          </a:p>
          <a:p>
            <a:r>
              <a:rPr lang="en-US" sz="1200" b="0" i="0" kern="1200" dirty="0" smtClean="0">
                <a:solidFill>
                  <a:schemeClr val="tx1"/>
                </a:solidFill>
                <a:effectLst/>
                <a:latin typeface="+mn-lt"/>
                <a:ea typeface="+mn-ea"/>
                <a:cs typeface="+mn-cs"/>
              </a:rPr>
              <a:t>The </a:t>
            </a:r>
            <a:r>
              <a:rPr lang="en-US" sz="1200" b="1"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returns the needed component markup, which can be a single child component or null or false (in case you don't want any rendering).</a:t>
            </a:r>
          </a:p>
          <a:p>
            <a:r>
              <a:rPr lang="en-US" sz="1200" b="0" i="0" kern="1200" dirty="0" smtClean="0">
                <a:solidFill>
                  <a:schemeClr val="tx1"/>
                </a:solidFill>
                <a:effectLst/>
                <a:latin typeface="+mn-lt"/>
                <a:ea typeface="+mn-ea"/>
                <a:cs typeface="+mn-cs"/>
              </a:rPr>
              <a:t>This is the part of the lifecycle where props and state values are interpreted to create the correct output. Neither props nor state should </a:t>
            </a:r>
            <a:r>
              <a:rPr lang="en-US" sz="1200" b="0" i="0" kern="1200" dirty="0" err="1" smtClean="0">
                <a:solidFill>
                  <a:schemeClr val="tx1"/>
                </a:solidFill>
                <a:effectLst/>
                <a:latin typeface="+mn-lt"/>
                <a:ea typeface="+mn-ea"/>
                <a:cs typeface="+mn-cs"/>
              </a:rPr>
              <a:t>should</a:t>
            </a:r>
            <a:r>
              <a:rPr lang="en-US" sz="1200" b="0" i="0" kern="1200" dirty="0" smtClean="0">
                <a:solidFill>
                  <a:schemeClr val="tx1"/>
                </a:solidFill>
                <a:effectLst/>
                <a:latin typeface="+mn-lt"/>
                <a:ea typeface="+mn-ea"/>
                <a:cs typeface="+mn-cs"/>
              </a:rPr>
              <a:t> be modified inside this function. This is important to remember, as by definition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function has to be pure, meaning that the same result is returned every time the method is invoked.</a:t>
            </a:r>
          </a:p>
          <a:p>
            <a:r>
              <a:rPr lang="en-US" sz="1200" b="0" i="0" kern="1200" dirty="0" smtClean="0">
                <a:solidFill>
                  <a:schemeClr val="tx1"/>
                </a:solidFill>
                <a:effectLst/>
                <a:latin typeface="+mn-lt"/>
                <a:ea typeface="+mn-ea"/>
                <a:cs typeface="+mn-cs"/>
              </a:rPr>
              <a:t>As soon as the render method has been executed the </a:t>
            </a:r>
            <a:r>
              <a:rPr lang="en-US" sz="1200" b="1"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 function is called. The DOM can be accessed in this method, enabling to define DOM manipulations or data fetching operations. Any DOM interactions should always happen in this phase not inside </a:t>
            </a:r>
            <a:r>
              <a:rPr lang="en-US" sz="1200" b="0" i="0" kern="1200" dirty="0" err="1" smtClean="0">
                <a:solidFill>
                  <a:schemeClr val="tx1"/>
                </a:solidFill>
                <a:effectLst/>
                <a:latin typeface="+mn-lt"/>
                <a:ea typeface="+mn-ea"/>
                <a:cs typeface="+mn-cs"/>
              </a:rPr>
              <a:t>the</a:t>
            </a:r>
            <a:r>
              <a:rPr lang="en-US" sz="1200" b="0" i="1" kern="1200" dirty="0" err="1" smtClean="0">
                <a:solidFill>
                  <a:schemeClr val="tx1"/>
                </a:solidFill>
                <a:effectLst/>
                <a:latin typeface="+mn-lt"/>
                <a:ea typeface="+mn-ea"/>
                <a:cs typeface="+mn-cs"/>
              </a:rPr>
              <a:t>render</a:t>
            </a:r>
            <a:r>
              <a:rPr lang="en-US" sz="1200" b="0" i="0" kern="1200" smtClean="0">
                <a:solidFill>
                  <a:schemeClr val="tx1"/>
                </a:solidFill>
                <a:effectLst/>
                <a:latin typeface="+mn-lt"/>
                <a:ea typeface="+mn-ea"/>
                <a:cs typeface="+mn-cs"/>
              </a:rPr>
              <a:t> method.</a:t>
            </a:r>
          </a:p>
          <a:p>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24</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React.js isn’t a complete framework, so it doesn’t provide all the components you’ll find in other projects like </a:t>
            </a:r>
            <a:r>
              <a:rPr lang="en-US" sz="1200" b="0" i="0" u="none" strike="noStrike" kern="1200" dirty="0" smtClean="0">
                <a:solidFill>
                  <a:schemeClr val="tx1"/>
                </a:solidFill>
                <a:effectLst/>
                <a:latin typeface="+mn-lt"/>
                <a:ea typeface="+mn-ea"/>
                <a:cs typeface="+mn-cs"/>
                <a:hlinkClick r:id="rId3"/>
              </a:rPr>
              <a:t>Ember</a:t>
            </a:r>
            <a:r>
              <a:rPr lang="en-US" sz="1200" b="0" i="0"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hlinkClick r:id="rId4"/>
              </a:rPr>
              <a:t>AngularJS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An important difference with frameworks like </a:t>
            </a:r>
            <a:r>
              <a:rPr lang="en-US" sz="1200" b="0" i="0" kern="1200" dirty="0" err="1" smtClean="0">
                <a:solidFill>
                  <a:schemeClr val="tx1"/>
                </a:solidFill>
                <a:effectLst/>
                <a:latin typeface="+mn-lt"/>
                <a:ea typeface="+mn-ea"/>
                <a:cs typeface="+mn-cs"/>
              </a:rPr>
              <a:t>AngularJS</a:t>
            </a:r>
            <a:r>
              <a:rPr lang="en-US" sz="1200" b="0" i="0" kern="1200" dirty="0" smtClean="0">
                <a:solidFill>
                  <a:schemeClr val="tx1"/>
                </a:solidFill>
                <a:effectLst/>
                <a:latin typeface="+mn-lt"/>
                <a:ea typeface="+mn-ea"/>
                <a:cs typeface="+mn-cs"/>
              </a:rPr>
              <a:t> – which uses a two-way data binding model – is that </a:t>
            </a:r>
            <a:r>
              <a:rPr lang="en-US" sz="1200" b="0" i="0" u="none" strike="noStrike" kern="1200" dirty="0" smtClean="0">
                <a:solidFill>
                  <a:schemeClr val="tx1"/>
                </a:solidFill>
                <a:effectLst/>
                <a:latin typeface="+mn-lt"/>
                <a:ea typeface="+mn-ea"/>
                <a:cs typeface="+mn-cs"/>
                <a:hlinkClick r:id="rId5"/>
              </a:rPr>
              <a:t>React features a one-way data binding model</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3</a:t>
            </a:fld>
            <a:endParaRPr lang="en-US"/>
          </a:p>
        </p:txBody>
      </p:sp>
    </p:spTree>
    <p:extLst>
      <p:ext uri="{BB962C8B-B14F-4D97-AF65-F5344CB8AC3E}">
        <p14:creationId xmlns:p14="http://schemas.microsoft.com/office/powerpoint/2010/main" val="602839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From looking at the image above we can see that the first two methods being called are </a:t>
            </a:r>
            <a:r>
              <a:rPr lang="en-US" sz="1200" b="0"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Both methods are only called once when initially rendering the component.</a:t>
            </a:r>
          </a:p>
          <a:p>
            <a:r>
              <a:rPr lang="en-US" sz="1200" b="0" i="0" kern="1200" dirty="0" smtClean="0">
                <a:solidFill>
                  <a:schemeClr val="tx1"/>
                </a:solidFill>
                <a:effectLst/>
                <a:latin typeface="+mn-lt"/>
                <a:ea typeface="+mn-ea"/>
                <a:cs typeface="+mn-cs"/>
              </a:rPr>
              <a:t>The </a:t>
            </a:r>
            <a:r>
              <a:rPr lang="en-US" sz="1200" b="1"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method enables to set the initial state value, that is accessible inside the component via </a:t>
            </a:r>
            <a:r>
              <a:rPr lang="en-US" sz="1200" b="0" i="1" kern="1200" dirty="0" err="1" smtClean="0">
                <a:solidFill>
                  <a:schemeClr val="tx1"/>
                </a:solidFill>
                <a:effectLst/>
                <a:latin typeface="+mn-lt"/>
                <a:ea typeface="+mn-ea"/>
                <a:cs typeface="+mn-cs"/>
              </a:rPr>
              <a:t>this.state</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getInitialState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Analogously </a:t>
            </a:r>
            <a:r>
              <a:rPr lang="en-US" sz="1200" b="1"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can be used to define any default props which can be accessed via </a:t>
            </a:r>
            <a:r>
              <a:rPr lang="en-US" sz="1200" b="0" i="1" kern="1200" dirty="0" err="1" smtClean="0">
                <a:solidFill>
                  <a:schemeClr val="tx1"/>
                </a:solidFill>
                <a:effectLst/>
                <a:latin typeface="+mn-lt"/>
                <a:ea typeface="+mn-ea"/>
                <a:cs typeface="+mn-cs"/>
              </a:rPr>
              <a:t>this.props</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getDefaultProps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Another two methods that only get called when initializing a component are </a:t>
            </a:r>
            <a:r>
              <a:rPr lang="en-US" sz="1200" b="0"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a:p>
            <a:r>
              <a:rPr lang="en-US" sz="1200" b="1"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is called before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is executed. It is important to note that setting the state in this phase will not trigger a re-rendering.</a:t>
            </a:r>
          </a:p>
          <a:p>
            <a:r>
              <a:rPr lang="en-US" sz="1200" b="0" i="0" kern="1200" dirty="0" smtClean="0">
                <a:solidFill>
                  <a:schemeClr val="tx1"/>
                </a:solidFill>
                <a:effectLst/>
                <a:latin typeface="+mn-lt"/>
                <a:ea typeface="+mn-ea"/>
                <a:cs typeface="+mn-cs"/>
              </a:rPr>
              <a:t>The </a:t>
            </a:r>
            <a:r>
              <a:rPr lang="en-US" sz="1200" b="1"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returns the needed component markup, which can be a single child component or null or false (in case you don't want any rendering).</a:t>
            </a:r>
          </a:p>
          <a:p>
            <a:r>
              <a:rPr lang="en-US" sz="1200" b="0" i="0" kern="1200" dirty="0" smtClean="0">
                <a:solidFill>
                  <a:schemeClr val="tx1"/>
                </a:solidFill>
                <a:effectLst/>
                <a:latin typeface="+mn-lt"/>
                <a:ea typeface="+mn-ea"/>
                <a:cs typeface="+mn-cs"/>
              </a:rPr>
              <a:t>This is the part of the lifecycle where props and state values are interpreted to create the correct output. Neither props nor state should </a:t>
            </a:r>
            <a:r>
              <a:rPr lang="en-US" sz="1200" b="0" i="0" kern="1200" dirty="0" err="1" smtClean="0">
                <a:solidFill>
                  <a:schemeClr val="tx1"/>
                </a:solidFill>
                <a:effectLst/>
                <a:latin typeface="+mn-lt"/>
                <a:ea typeface="+mn-ea"/>
                <a:cs typeface="+mn-cs"/>
              </a:rPr>
              <a:t>should</a:t>
            </a:r>
            <a:r>
              <a:rPr lang="en-US" sz="1200" b="0" i="0" kern="1200" dirty="0" smtClean="0">
                <a:solidFill>
                  <a:schemeClr val="tx1"/>
                </a:solidFill>
                <a:effectLst/>
                <a:latin typeface="+mn-lt"/>
                <a:ea typeface="+mn-ea"/>
                <a:cs typeface="+mn-cs"/>
              </a:rPr>
              <a:t> be modified inside this function. This is important to remember, as by definition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function has to be pure, meaning that the same result is returned every time the method is invoked.</a:t>
            </a:r>
          </a:p>
          <a:p>
            <a:r>
              <a:rPr lang="en-US" sz="1200" b="0" i="0" kern="1200" dirty="0" smtClean="0">
                <a:solidFill>
                  <a:schemeClr val="tx1"/>
                </a:solidFill>
                <a:effectLst/>
                <a:latin typeface="+mn-lt"/>
                <a:ea typeface="+mn-ea"/>
                <a:cs typeface="+mn-cs"/>
              </a:rPr>
              <a:t>As soon as the render method has been executed the </a:t>
            </a:r>
            <a:r>
              <a:rPr lang="en-US" sz="1200" b="1"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 function is called. The DOM can be accessed in this method, enabling to define DOM manipulations or data fetching operations. Any DOM interactions should always happen in this phase not inside </a:t>
            </a:r>
            <a:r>
              <a:rPr lang="en-US" sz="1200" b="0" i="0" kern="1200" dirty="0" err="1" smtClean="0">
                <a:solidFill>
                  <a:schemeClr val="tx1"/>
                </a:solidFill>
                <a:effectLst/>
                <a:latin typeface="+mn-lt"/>
                <a:ea typeface="+mn-ea"/>
                <a:cs typeface="+mn-cs"/>
              </a:rPr>
              <a:t>the</a:t>
            </a:r>
            <a:r>
              <a:rPr lang="en-US" sz="1200" b="0" i="1" kern="1200" dirty="0" err="1" smtClean="0">
                <a:solidFill>
                  <a:schemeClr val="tx1"/>
                </a:solidFill>
                <a:effectLst/>
                <a:latin typeface="+mn-lt"/>
                <a:ea typeface="+mn-ea"/>
                <a:cs typeface="+mn-cs"/>
              </a:rPr>
              <a:t>render</a:t>
            </a:r>
            <a:r>
              <a:rPr lang="en-US" sz="1200" b="0" i="0" kern="1200" smtClean="0">
                <a:solidFill>
                  <a:schemeClr val="tx1"/>
                </a:solidFill>
                <a:effectLst/>
                <a:latin typeface="+mn-lt"/>
                <a:ea typeface="+mn-ea"/>
                <a:cs typeface="+mn-cs"/>
              </a:rPr>
              <a:t> method.</a:t>
            </a:r>
          </a:p>
          <a:p>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25</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Check the </a:t>
            </a:r>
            <a:r>
              <a:rPr lang="en-US" sz="1200" b="0" i="0" kern="1200" dirty="0" smtClean="0">
                <a:solidFill>
                  <a:schemeClr val="tx1"/>
                </a:solidFill>
                <a:effectLst/>
                <a:latin typeface="+mn-lt"/>
                <a:ea typeface="+mn-ea"/>
                <a:cs typeface="+mn-cs"/>
                <a:hlinkClick r:id="rId3"/>
              </a:rPr>
              <a:t>code</a:t>
            </a:r>
            <a:r>
              <a:rPr lang="en-US" sz="1200" b="0" i="0" kern="1200" dirty="0" smtClean="0">
                <a:solidFill>
                  <a:schemeClr val="tx1"/>
                </a:solidFill>
                <a:effectLst/>
                <a:latin typeface="+mn-lt"/>
                <a:ea typeface="+mn-ea"/>
                <a:cs typeface="+mn-cs"/>
              </a:rPr>
              <a:t> example for a more detailed insight.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26</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27</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28</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29</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30</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31</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1" kern="120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32</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33</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34</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React.js isn’t a complete framework, so it doesn’t provide all the components you’ll find in other projects like </a:t>
            </a:r>
            <a:r>
              <a:rPr lang="en-US" sz="1200" b="0" i="0" u="none" strike="noStrike" kern="1200" dirty="0" smtClean="0">
                <a:solidFill>
                  <a:schemeClr val="tx1"/>
                </a:solidFill>
                <a:effectLst/>
                <a:latin typeface="+mn-lt"/>
                <a:ea typeface="+mn-ea"/>
                <a:cs typeface="+mn-cs"/>
                <a:hlinkClick r:id="rId3"/>
              </a:rPr>
              <a:t>Ember</a:t>
            </a:r>
            <a:r>
              <a:rPr lang="en-US" sz="1200" b="0" i="0"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hlinkClick r:id="rId4"/>
              </a:rPr>
              <a:t>AngularJS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An important difference with frameworks like </a:t>
            </a:r>
            <a:r>
              <a:rPr lang="en-US" sz="1200" b="0" i="0" kern="1200" dirty="0" err="1" smtClean="0">
                <a:solidFill>
                  <a:schemeClr val="tx1"/>
                </a:solidFill>
                <a:effectLst/>
                <a:latin typeface="+mn-lt"/>
                <a:ea typeface="+mn-ea"/>
                <a:cs typeface="+mn-cs"/>
              </a:rPr>
              <a:t>AngularJS</a:t>
            </a:r>
            <a:r>
              <a:rPr lang="en-US" sz="1200" b="0" i="0" kern="1200" dirty="0" smtClean="0">
                <a:solidFill>
                  <a:schemeClr val="tx1"/>
                </a:solidFill>
                <a:effectLst/>
                <a:latin typeface="+mn-lt"/>
                <a:ea typeface="+mn-ea"/>
                <a:cs typeface="+mn-cs"/>
              </a:rPr>
              <a:t> – which uses a two-way data binding model – is that </a:t>
            </a:r>
            <a:r>
              <a:rPr lang="en-US" sz="1200" b="0" i="0" u="none" strike="noStrike" kern="1200" dirty="0" smtClean="0">
                <a:solidFill>
                  <a:schemeClr val="tx1"/>
                </a:solidFill>
                <a:effectLst/>
                <a:latin typeface="+mn-lt"/>
                <a:ea typeface="+mn-ea"/>
                <a:cs typeface="+mn-cs"/>
                <a:hlinkClick r:id="rId5"/>
              </a:rPr>
              <a:t>React features a one-way data binding model</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4</a:t>
            </a:fld>
            <a:endParaRPr lang="en-US"/>
          </a:p>
        </p:txBody>
      </p:sp>
    </p:spTree>
    <p:extLst>
      <p:ext uri="{BB962C8B-B14F-4D97-AF65-F5344CB8AC3E}">
        <p14:creationId xmlns:p14="http://schemas.microsoft.com/office/powerpoint/2010/main" val="602839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React.js isn’t a complete framework, so it doesn’t provide all the components you’ll find in other projects like </a:t>
            </a:r>
            <a:r>
              <a:rPr lang="en-US" sz="1200" b="0" i="0" u="none" strike="noStrike" kern="1200" dirty="0" smtClean="0">
                <a:solidFill>
                  <a:schemeClr val="tx1"/>
                </a:solidFill>
                <a:effectLst/>
                <a:latin typeface="+mn-lt"/>
                <a:ea typeface="+mn-ea"/>
                <a:cs typeface="+mn-cs"/>
                <a:hlinkClick r:id="rId3"/>
              </a:rPr>
              <a:t>Ember</a:t>
            </a:r>
            <a:r>
              <a:rPr lang="en-US" sz="1200" b="0" i="0"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hlinkClick r:id="rId4"/>
              </a:rPr>
              <a:t>AngularJS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An important difference with frameworks like </a:t>
            </a:r>
            <a:r>
              <a:rPr lang="en-US" sz="1200" b="0" i="0" kern="1200" dirty="0" err="1" smtClean="0">
                <a:solidFill>
                  <a:schemeClr val="tx1"/>
                </a:solidFill>
                <a:effectLst/>
                <a:latin typeface="+mn-lt"/>
                <a:ea typeface="+mn-ea"/>
                <a:cs typeface="+mn-cs"/>
              </a:rPr>
              <a:t>AngularJS</a:t>
            </a:r>
            <a:r>
              <a:rPr lang="en-US" sz="1200" b="0" i="0" kern="1200" dirty="0" smtClean="0">
                <a:solidFill>
                  <a:schemeClr val="tx1"/>
                </a:solidFill>
                <a:effectLst/>
                <a:latin typeface="+mn-lt"/>
                <a:ea typeface="+mn-ea"/>
                <a:cs typeface="+mn-cs"/>
              </a:rPr>
              <a:t> – which uses a two-way data binding model – is that </a:t>
            </a:r>
            <a:r>
              <a:rPr lang="en-US" sz="1200" b="0" i="0" u="none" strike="noStrike" kern="1200" dirty="0" smtClean="0">
                <a:solidFill>
                  <a:schemeClr val="tx1"/>
                </a:solidFill>
                <a:effectLst/>
                <a:latin typeface="+mn-lt"/>
                <a:ea typeface="+mn-ea"/>
                <a:cs typeface="+mn-cs"/>
                <a:hlinkClick r:id="rId5"/>
              </a:rPr>
              <a:t>React features a one-way data binding model</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5</a:t>
            </a:fld>
            <a:endParaRPr lang="en-US"/>
          </a:p>
        </p:txBody>
      </p:sp>
    </p:spTree>
    <p:extLst>
      <p:ext uri="{BB962C8B-B14F-4D97-AF65-F5344CB8AC3E}">
        <p14:creationId xmlns:p14="http://schemas.microsoft.com/office/powerpoint/2010/main" val="602839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10</a:t>
            </a:fld>
            <a:endParaRPr lang="en-US"/>
          </a:p>
        </p:txBody>
      </p:sp>
    </p:spTree>
    <p:extLst>
      <p:ext uri="{BB962C8B-B14F-4D97-AF65-F5344CB8AC3E}">
        <p14:creationId xmlns:p14="http://schemas.microsoft.com/office/powerpoint/2010/main" val="3729163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https://facebook.github.io/react/docs/tags-and-attributes.html</a:t>
            </a:r>
          </a:p>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11</a:t>
            </a:fld>
            <a:endParaRPr lang="en-US"/>
          </a:p>
        </p:txBody>
      </p:sp>
    </p:spTree>
    <p:extLst>
      <p:ext uri="{BB962C8B-B14F-4D97-AF65-F5344CB8AC3E}">
        <p14:creationId xmlns:p14="http://schemas.microsoft.com/office/powerpoint/2010/main" val="291943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can use React using only </a:t>
            </a:r>
            <a:r>
              <a:rPr lang="en-US" dirty="0" err="1" smtClean="0"/>
              <a:t>ReactElement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but to really take advantage of React, you'll want to use </a:t>
            </a:r>
            <a:r>
              <a:rPr lang="en-US" dirty="0" err="1" smtClean="0"/>
              <a:t>ReactComponent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to create encapsulations with embedded state.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12</a:t>
            </a:fld>
            <a:endParaRPr lang="en-US"/>
          </a:p>
        </p:txBody>
      </p:sp>
    </p:spTree>
    <p:extLst>
      <p:ext uri="{BB962C8B-B14F-4D97-AF65-F5344CB8AC3E}">
        <p14:creationId xmlns:p14="http://schemas.microsoft.com/office/powerpoint/2010/main" val="898643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can use React using only </a:t>
            </a:r>
            <a:r>
              <a:rPr lang="en-US" dirty="0" err="1" smtClean="0"/>
              <a:t>ReactElement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but to really take advantage of React, you'll want to use </a:t>
            </a:r>
            <a:r>
              <a:rPr lang="en-US" dirty="0" err="1" smtClean="0"/>
              <a:t>ReactComponent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to create encapsulations with embedded state.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13</a:t>
            </a:fld>
            <a:endParaRPr lang="en-US"/>
          </a:p>
        </p:txBody>
      </p:sp>
    </p:spTree>
    <p:extLst>
      <p:ext uri="{BB962C8B-B14F-4D97-AF65-F5344CB8AC3E}">
        <p14:creationId xmlns:p14="http://schemas.microsoft.com/office/powerpoint/2010/main" val="898643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Aft>
                <a:spcPts val="600"/>
              </a:spcAft>
            </a:pPr>
            <a:r>
              <a:rPr lang="en-US" sz="2400" dirty="0" smtClean="0"/>
              <a:t>When we use our defined components, we can add attributes called props.</a:t>
            </a:r>
          </a:p>
        </p:txBody>
      </p:sp>
      <p:sp>
        <p:nvSpPr>
          <p:cNvPr id="4" name="Slide Number Placeholder 3"/>
          <p:cNvSpPr>
            <a:spLocks noGrp="1"/>
          </p:cNvSpPr>
          <p:nvPr>
            <p:ph type="sldNum" sz="quarter" idx="10"/>
          </p:nvPr>
        </p:nvSpPr>
        <p:spPr/>
        <p:txBody>
          <a:bodyPr/>
          <a:lstStyle/>
          <a:p>
            <a:fld id="{47CA5B65-C32E-4594-82B5-5B950CCEF23B}" type="slidenum">
              <a:rPr lang="en-US" smtClean="0"/>
              <a:t>14</a:t>
            </a:fld>
            <a:endParaRPr lang="en-US"/>
          </a:p>
        </p:txBody>
      </p:sp>
    </p:spTree>
    <p:extLst>
      <p:ext uri="{BB962C8B-B14F-4D97-AF65-F5344CB8AC3E}">
        <p14:creationId xmlns:p14="http://schemas.microsoft.com/office/powerpoint/2010/main" val="8986433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Rectangle 17"/>
          <p:cNvSpPr>
            <a:spLocks noChangeArrowheads="1"/>
          </p:cNvSpPr>
          <p:nvPr/>
        </p:nvSpPr>
        <p:spPr bwMode="gray">
          <a:xfrm>
            <a:off x="8004175" y="0"/>
            <a:ext cx="1139825" cy="6858000"/>
          </a:xfrm>
          <a:prstGeom prst="rect">
            <a:avLst/>
          </a:prstGeom>
          <a:solidFill>
            <a:schemeClr val="bg2">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 name="Rectangle 18"/>
          <p:cNvSpPr>
            <a:spLocks noChangeArrowheads="1"/>
          </p:cNvSpPr>
          <p:nvPr/>
        </p:nvSpPr>
        <p:spPr bwMode="white">
          <a:xfrm>
            <a:off x="0" y="4638675"/>
            <a:ext cx="9144000" cy="2219325"/>
          </a:xfrm>
          <a:prstGeom prst="rect">
            <a:avLst/>
          </a:prstGeom>
          <a:solidFill>
            <a:schemeClr val="folHlink">
              <a:alpha val="3098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 name="Rectangle 19"/>
          <p:cNvSpPr>
            <a:spLocks noChangeArrowheads="1"/>
          </p:cNvSpPr>
          <p:nvPr/>
        </p:nvSpPr>
        <p:spPr bwMode="gray">
          <a:xfrm>
            <a:off x="0" y="2149475"/>
            <a:ext cx="9144000" cy="2498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 name="Freeform 20"/>
          <p:cNvSpPr>
            <a:spLocks/>
          </p:cNvSpPr>
          <p:nvPr/>
        </p:nvSpPr>
        <p:spPr bwMode="gray">
          <a:xfrm>
            <a:off x="-9525" y="2138363"/>
            <a:ext cx="8015288" cy="22717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 name="Text Box 14"/>
          <p:cNvSpPr txBox="1">
            <a:spLocks noChangeArrowheads="1"/>
          </p:cNvSpPr>
          <p:nvPr/>
        </p:nvSpPr>
        <p:spPr bwMode="auto">
          <a:xfrm>
            <a:off x="1143000" y="228600"/>
            <a:ext cx="6705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200"/>
              </a:spcBef>
            </a:pPr>
            <a:r>
              <a:rPr lang="en-US" sz="1600">
                <a:solidFill>
                  <a:schemeClr val="tx2"/>
                </a:solidFill>
                <a:latin typeface="Tahoma" pitchFamily="34" charset="0"/>
                <a:cs typeface="Tahoma" pitchFamily="34" charset="0"/>
              </a:rPr>
              <a:t>Bộ môn Công nghệ phần mềm</a:t>
            </a:r>
          </a:p>
          <a:p>
            <a:pPr eaLnBrk="1" hangingPunct="1">
              <a:spcBef>
                <a:spcPts val="200"/>
              </a:spcBef>
            </a:pPr>
            <a:r>
              <a:rPr lang="en-US" sz="1600">
                <a:solidFill>
                  <a:schemeClr val="tx2"/>
                </a:solidFill>
                <a:latin typeface="Tahoma" pitchFamily="34" charset="0"/>
                <a:cs typeface="Tahoma" pitchFamily="34" charset="0"/>
              </a:rPr>
              <a:t>Khoa Công nghệ thông tin</a:t>
            </a:r>
          </a:p>
          <a:p>
            <a:pPr eaLnBrk="1" hangingPunct="1">
              <a:spcBef>
                <a:spcPts val="200"/>
              </a:spcBef>
            </a:pPr>
            <a:r>
              <a:rPr lang="en-US" sz="1600">
                <a:solidFill>
                  <a:schemeClr val="tx2"/>
                </a:solidFill>
                <a:latin typeface="Tahoma" pitchFamily="34" charset="0"/>
                <a:cs typeface="Tahoma" pitchFamily="34" charset="0"/>
              </a:rPr>
              <a:t>Tr</a:t>
            </a:r>
            <a:r>
              <a:rPr lang="vi-VN" sz="1600">
                <a:solidFill>
                  <a:schemeClr val="tx2"/>
                </a:solidFill>
                <a:latin typeface="Tahoma" pitchFamily="34" charset="0"/>
                <a:cs typeface="Tahoma" pitchFamily="34" charset="0"/>
              </a:rPr>
              <a:t>ườ</a:t>
            </a:r>
            <a:r>
              <a:rPr lang="en-US" sz="1600">
                <a:solidFill>
                  <a:schemeClr val="tx2"/>
                </a:solidFill>
                <a:latin typeface="Tahoma" pitchFamily="34" charset="0"/>
                <a:cs typeface="Tahoma" pitchFamily="34" charset="0"/>
              </a:rPr>
              <a:t>ng Đại học Khoa học Tự nhiên</a:t>
            </a:r>
          </a:p>
        </p:txBody>
      </p:sp>
      <p:sp>
        <p:nvSpPr>
          <p:cNvPr id="12" name="AutoShape 113" descr="gdd01"/>
          <p:cNvSpPr>
            <a:spLocks noChangeArrowheads="1"/>
          </p:cNvSpPr>
          <p:nvPr/>
        </p:nvSpPr>
        <p:spPr bwMode="gray">
          <a:xfrm>
            <a:off x="190500" y="3162300"/>
            <a:ext cx="1752600" cy="1600200"/>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13" name="AutoShape 114" descr="gdd04"/>
          <p:cNvSpPr>
            <a:spLocks noChangeArrowheads="1"/>
          </p:cNvSpPr>
          <p:nvPr/>
        </p:nvSpPr>
        <p:spPr bwMode="gray">
          <a:xfrm>
            <a:off x="1638300" y="2324100"/>
            <a:ext cx="1828800" cy="1600200"/>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14" name="AutoShape 115" descr="gdd03"/>
          <p:cNvSpPr>
            <a:spLocks noChangeArrowheads="1"/>
          </p:cNvSpPr>
          <p:nvPr/>
        </p:nvSpPr>
        <p:spPr bwMode="gray">
          <a:xfrm>
            <a:off x="1600200" y="4038600"/>
            <a:ext cx="1828800" cy="1600200"/>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1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AB5A0B49-DEBA-40B3-8012-E609182AF6F1}"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16" name="Rectangle 3"/>
          <p:cNvSpPr txBox="1">
            <a:spLocks noChangeArrowheads="1"/>
          </p:cNvSpPr>
          <p:nvPr/>
        </p:nvSpPr>
        <p:spPr bwMode="white">
          <a:xfrm>
            <a:off x="3505200" y="1600200"/>
            <a:ext cx="4343400" cy="533400"/>
          </a:xfrm>
          <a:prstGeom prst="rect">
            <a:avLst/>
          </a:prstGeom>
          <a:noFill/>
          <a:ln w="9525">
            <a:noFill/>
            <a:miter lim="800000"/>
            <a:headEnd/>
            <a:tailEnd/>
          </a:ln>
          <a:effec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20000"/>
              </a:spcBef>
              <a:buClr>
                <a:schemeClr val="hlink"/>
              </a:buClr>
              <a:buFont typeface="Wingdings" pitchFamily="2" charset="2"/>
              <a:buNone/>
              <a:defRPr/>
            </a:pPr>
            <a:r>
              <a:rPr lang="en-US" sz="1600">
                <a:latin typeface="Tahoma" pitchFamily="34" charset="0"/>
                <a:cs typeface="Tahoma" pitchFamily="34" charset="0"/>
              </a:rPr>
              <a:t>ThS. Đặng Bình Ph</a:t>
            </a:r>
            <a:r>
              <a:rPr lang="vi-VN" sz="1600">
                <a:latin typeface="Tahoma" pitchFamily="34" charset="0"/>
                <a:cs typeface="Tahoma" pitchFamily="34" charset="0"/>
              </a:rPr>
              <a:t>ươ</a:t>
            </a:r>
            <a:r>
              <a:rPr lang="en-US" sz="1600">
                <a:latin typeface="Tahoma" pitchFamily="34" charset="0"/>
                <a:cs typeface="Tahoma" pitchFamily="34" charset="0"/>
              </a:rPr>
              <a:t>ng</a:t>
            </a:r>
          </a:p>
          <a:p>
            <a:pPr algn="r" eaLnBrk="1" hangingPunct="1">
              <a:spcBef>
                <a:spcPct val="20000"/>
              </a:spcBef>
              <a:buClr>
                <a:schemeClr val="hlink"/>
              </a:buClr>
              <a:buFont typeface="Wingdings" pitchFamily="2" charset="2"/>
              <a:buNone/>
              <a:defRPr/>
            </a:pPr>
            <a:r>
              <a:rPr lang="en-US" sz="1200">
                <a:latin typeface="Tahoma" pitchFamily="34" charset="0"/>
                <a:cs typeface="Tahoma" pitchFamily="34" charset="0"/>
              </a:rPr>
              <a:t>dbphuong@fit.hcmus.edu.vn</a:t>
            </a:r>
          </a:p>
        </p:txBody>
      </p:sp>
      <p:sp>
        <p:nvSpPr>
          <p:cNvPr id="3074" name="Rectangle 2"/>
          <p:cNvSpPr>
            <a:spLocks noGrp="1" noChangeArrowheads="1"/>
          </p:cNvSpPr>
          <p:nvPr>
            <p:ph type="ctrTitle"/>
          </p:nvPr>
        </p:nvSpPr>
        <p:spPr bwMode="gray">
          <a:xfrm>
            <a:off x="1143000" y="1115568"/>
            <a:ext cx="6705600" cy="533400"/>
          </a:xfrm>
        </p:spPr>
        <p:txBody>
          <a:bodyPr/>
          <a:lstStyle>
            <a:lvl1pPr algn="r">
              <a:defRPr sz="3600" b="1">
                <a:solidFill>
                  <a:schemeClr val="tx2"/>
                </a:solidFill>
              </a:defRPr>
            </a:lvl1pPr>
          </a:lstStyle>
          <a:p>
            <a:r>
              <a:rPr lang="en-US" smtClean="0"/>
              <a:t>Click to edit Master title style</a:t>
            </a:r>
            <a:endParaRPr lang="en-US" dirty="0"/>
          </a:p>
        </p:txBody>
      </p:sp>
      <p:sp>
        <p:nvSpPr>
          <p:cNvPr id="20"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2000">
                <a:solidFill>
                  <a:schemeClr val="bg1"/>
                </a:solidFill>
              </a:defRPr>
            </a:lvl1pPr>
          </a:lstStyle>
          <a:p>
            <a:r>
              <a:rPr lang="en-US" smtClean="0"/>
              <a:t>Click to edit Master subtitle style</a:t>
            </a:r>
            <a:endParaRPr lang="en-US"/>
          </a:p>
        </p:txBody>
      </p:sp>
      <p:sp>
        <p:nvSpPr>
          <p:cNvPr id="17" name="Rectangle 4"/>
          <p:cNvSpPr>
            <a:spLocks noGrp="1" noChangeArrowheads="1"/>
          </p:cNvSpPr>
          <p:nvPr>
            <p:ph type="dt" sz="half" idx="10"/>
          </p:nvPr>
        </p:nvSpPr>
        <p:spPr>
          <a:xfrm>
            <a:off x="3352800" y="6553200"/>
            <a:ext cx="2133600" cy="152400"/>
          </a:xfrm>
        </p:spPr>
        <p:txBody>
          <a:bodyPr/>
          <a:lstStyle>
            <a:lvl1pPr algn="r">
              <a:defRPr sz="1000">
                <a:solidFill>
                  <a:schemeClr val="tx2"/>
                </a:solidFill>
                <a:latin typeface="+mn-lt"/>
              </a:defRPr>
            </a:lvl1pPr>
          </a:lstStyle>
          <a:p>
            <a:fld id="{1D8BD707-D9CF-40AE-B4C6-C98DA3205C09}" type="datetimeFigureOut">
              <a:rPr lang="en-US" smtClean="0"/>
              <a:pPr/>
              <a:t>12/23/2015</a:t>
            </a:fld>
            <a:endParaRPr lang="en-US"/>
          </a:p>
        </p:txBody>
      </p:sp>
      <p:sp>
        <p:nvSpPr>
          <p:cNvPr id="18" name="Rectangle 5"/>
          <p:cNvSpPr>
            <a:spLocks noGrp="1" noChangeArrowheads="1"/>
          </p:cNvSpPr>
          <p:nvPr>
            <p:ph type="ftr" sz="quarter" idx="11"/>
          </p:nvPr>
        </p:nvSpPr>
        <p:spPr>
          <a:xfrm>
            <a:off x="304800" y="6477000"/>
            <a:ext cx="2590800" cy="228600"/>
          </a:xfrm>
        </p:spPr>
        <p:txBody>
          <a:bodyPr/>
          <a:lstStyle>
            <a:lvl1pPr algn="ctr">
              <a:defRPr sz="1200">
                <a:solidFill>
                  <a:schemeClr val="tx2"/>
                </a:solidFill>
                <a:latin typeface="Arial" charset="0"/>
              </a:defRPr>
            </a:lvl1pPr>
          </a:lstStyle>
          <a:p>
            <a:endParaRPr lang="en-US"/>
          </a:p>
        </p:txBody>
      </p:sp>
    </p:spTree>
    <p:extLst>
      <p:ext uri="{BB962C8B-B14F-4D97-AF65-F5344CB8AC3E}">
        <p14:creationId xmlns:p14="http://schemas.microsoft.com/office/powerpoint/2010/main" val="65768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BD44E8EB-314C-4473-8F1F-74B24BB8BE8C}"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12/23/2015</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602984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8FD8ED29-1DE2-4467-937B-D47AD96B1AA2}"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Vertical Title 1"/>
          <p:cNvSpPr>
            <a:spLocks noGrp="1"/>
          </p:cNvSpPr>
          <p:nvPr>
            <p:ph type="title" orient="vert"/>
          </p:nvPr>
        </p:nvSpPr>
        <p:spPr>
          <a:xfrm>
            <a:off x="6629400" y="3810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12/23/2015</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557962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F6B0C119-5378-476E-8B99-49BEA2087EF7}"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pPr lvl="0"/>
            <a:r>
              <a:rPr lang="en-US" noProof="0" smtClean="0"/>
              <a:t>Click icon to add table</a:t>
            </a:r>
            <a:endParaRPr lang="en-US" noProof="0"/>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12/23/2015</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719810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2A4F5595-7127-4A34-A036-060BF0636033}"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076325"/>
            <a:ext cx="8229600" cy="5248275"/>
          </a:xfrm>
        </p:spPr>
        <p:txBody>
          <a:bodyPr/>
          <a:lstStyle/>
          <a:p>
            <a:pPr lvl="0"/>
            <a:r>
              <a:rPr lang="en-US" noProof="0" smtClean="0"/>
              <a:t>Click icon to add chart</a:t>
            </a:r>
            <a:endParaRPr lang="en-US" noProof="0"/>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12/23/2015</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39681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2B179D48-A698-4AE1-BFFA-B9D25DBBD830}"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524000"/>
            <a:ext cx="8229600" cy="48006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12/23/2015</a:t>
            </a:fld>
            <a:endParaRPr lang="en-US"/>
          </a:p>
        </p:txBody>
      </p:sp>
      <p:sp>
        <p:nvSpPr>
          <p:cNvPr id="6" name="Footer Placeholder 4"/>
          <p:cNvSpPr>
            <a:spLocks noGrp="1"/>
          </p:cNvSpPr>
          <p:nvPr>
            <p:ph type="ftr" sz="quarter" idx="11"/>
          </p:nvPr>
        </p:nvSpPr>
        <p:spPr/>
        <p:txBody>
          <a:bodyPr/>
          <a:lstStyle>
            <a:lvl1pPr>
              <a:defRPr sz="1100" smtClean="0"/>
            </a:lvl1pPr>
          </a:lstStyle>
          <a:p>
            <a:endParaRPr lang="en-US"/>
          </a:p>
        </p:txBody>
      </p:sp>
    </p:spTree>
    <p:extLst>
      <p:ext uri="{BB962C8B-B14F-4D97-AF65-F5344CB8AC3E}">
        <p14:creationId xmlns:p14="http://schemas.microsoft.com/office/powerpoint/2010/main" val="2219273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15DD5192-9F04-4BDE-8516-D5600CF07841}"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12/23/2015</a:t>
            </a:fld>
            <a:endParaRPr lang="en-US"/>
          </a:p>
        </p:txBody>
      </p:sp>
      <p:sp>
        <p:nvSpPr>
          <p:cNvPr id="6" name="Footer Placeholder 4"/>
          <p:cNvSpPr>
            <a:spLocks noGrp="1"/>
          </p:cNvSpPr>
          <p:nvPr>
            <p:ph type="ftr" sz="quarter" idx="11"/>
          </p:nvPr>
        </p:nvSpPr>
        <p:spPr/>
        <p:txBody>
          <a:bodyPr/>
          <a:lstStyle>
            <a:lvl1pPr>
              <a:defRPr sz="1100" smtClean="0"/>
            </a:lvl1pPr>
          </a:lstStyle>
          <a:p>
            <a:endParaRPr lang="en-US"/>
          </a:p>
        </p:txBody>
      </p:sp>
    </p:spTree>
    <p:extLst>
      <p:ext uri="{BB962C8B-B14F-4D97-AF65-F5344CB8AC3E}">
        <p14:creationId xmlns:p14="http://schemas.microsoft.com/office/powerpoint/2010/main" val="56050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309F35FE-880A-4A18-B5FC-5B2D49E67C5F}"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fld id="{1D8BD707-D9CF-40AE-B4C6-C98DA3205C09}" type="datetimeFigureOut">
              <a:rPr lang="en-US" smtClean="0"/>
              <a:pPr/>
              <a:t>12/23/2015</a:t>
            </a:fld>
            <a:endParaRPr lang="en-US"/>
          </a:p>
        </p:txBody>
      </p:sp>
      <p:sp>
        <p:nvSpPr>
          <p:cNvPr id="7" name="Footer Placeholder 5"/>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493229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3F9EC595-F4FF-4DD6-9621-256B77E33EE3}"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8" name="Date Placeholder 6"/>
          <p:cNvSpPr>
            <a:spLocks noGrp="1"/>
          </p:cNvSpPr>
          <p:nvPr>
            <p:ph type="dt" sz="half" idx="10"/>
          </p:nvPr>
        </p:nvSpPr>
        <p:spPr/>
        <p:txBody>
          <a:bodyPr/>
          <a:lstStyle>
            <a:lvl1pPr>
              <a:defRPr/>
            </a:lvl1pPr>
          </a:lstStyle>
          <a:p>
            <a:fld id="{1D8BD707-D9CF-40AE-B4C6-C98DA3205C09}" type="datetimeFigureOut">
              <a:rPr lang="en-US" smtClean="0"/>
              <a:pPr/>
              <a:t>12/23/2015</a:t>
            </a:fld>
            <a:endParaRPr lang="en-US"/>
          </a:p>
        </p:txBody>
      </p:sp>
      <p:sp>
        <p:nvSpPr>
          <p:cNvPr id="9" name="Footer Placeholder 7"/>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96359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E7F2DD6B-966C-4E50-93A3-5FF577C133B9}"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fld id="{1D8BD707-D9CF-40AE-B4C6-C98DA3205C09}" type="datetimeFigureOut">
              <a:rPr lang="en-US" smtClean="0"/>
              <a:pPr/>
              <a:t>12/23/2015</a:t>
            </a:fld>
            <a:endParaRPr lang="en-US"/>
          </a:p>
        </p:txBody>
      </p:sp>
      <p:sp>
        <p:nvSpPr>
          <p:cNvPr id="5" name="Footer Placeholder 3"/>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1760125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96CDA25E-85E8-4ACF-A2CA-1C40D1956B3C}"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3" name="Date Placeholder 1"/>
          <p:cNvSpPr>
            <a:spLocks noGrp="1"/>
          </p:cNvSpPr>
          <p:nvPr>
            <p:ph type="dt" sz="half" idx="10"/>
          </p:nvPr>
        </p:nvSpPr>
        <p:spPr/>
        <p:txBody>
          <a:bodyPr/>
          <a:lstStyle>
            <a:lvl1pPr>
              <a:defRPr/>
            </a:lvl1pPr>
          </a:lstStyle>
          <a:p>
            <a:fld id="{1D8BD707-D9CF-40AE-B4C6-C98DA3205C09}" type="datetimeFigureOut">
              <a:rPr lang="en-US" smtClean="0"/>
              <a:pPr/>
              <a:t>12/23/2015</a:t>
            </a:fld>
            <a:endParaRPr lang="en-US"/>
          </a:p>
        </p:txBody>
      </p:sp>
      <p:sp>
        <p:nvSpPr>
          <p:cNvPr id="4" name="Footer Placeholder 2"/>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547549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66C9B142-2244-4EB2-AC79-452A0917D4EB}"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fld id="{1D8BD707-D9CF-40AE-B4C6-C98DA3205C09}" type="datetimeFigureOut">
              <a:rPr lang="en-US" smtClean="0"/>
              <a:pPr/>
              <a:t>12/23/2015</a:t>
            </a:fld>
            <a:endParaRPr lang="en-US"/>
          </a:p>
        </p:txBody>
      </p:sp>
      <p:sp>
        <p:nvSpPr>
          <p:cNvPr id="7" name="Footer Placeholder 5"/>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092491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049D422D-B793-42E7-9F71-235D1023B1F5}"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fld id="{1D8BD707-D9CF-40AE-B4C6-C98DA3205C09}" type="datetimeFigureOut">
              <a:rPr lang="en-US" smtClean="0"/>
              <a:pPr/>
              <a:t>12/23/2015</a:t>
            </a:fld>
            <a:endParaRPr lang="en-US"/>
          </a:p>
        </p:txBody>
      </p:sp>
      <p:sp>
        <p:nvSpPr>
          <p:cNvPr id="7" name="Footer Placeholder 5"/>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3319304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15"/>
          <p:cNvSpPr>
            <a:spLocks/>
          </p:cNvSpPr>
          <p:nvPr/>
        </p:nvSpPr>
        <p:spPr bwMode="gray">
          <a:xfrm>
            <a:off x="-9525" y="344488"/>
            <a:ext cx="8194675" cy="6334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27" name="Group 16"/>
          <p:cNvGrpSpPr>
            <a:grpSpLocks/>
          </p:cNvGrpSpPr>
          <p:nvPr/>
        </p:nvGrpSpPr>
        <p:grpSpPr bwMode="auto">
          <a:xfrm>
            <a:off x="8153400" y="0"/>
            <a:ext cx="990600" cy="6858000"/>
            <a:chOff x="5040" y="0"/>
            <a:chExt cx="720" cy="4320"/>
          </a:xfrm>
        </p:grpSpPr>
        <p:sp>
          <p:nvSpPr>
            <p:cNvPr id="1039" name="Rectangle 17"/>
            <p:cNvSpPr>
              <a:spLocks noChangeArrowheads="1"/>
            </p:cNvSpPr>
            <p:nvPr/>
          </p:nvSpPr>
          <p:spPr bwMode="gray">
            <a:xfrm>
              <a:off x="5042" y="0"/>
              <a:ext cx="718" cy="4320"/>
            </a:xfrm>
            <a:prstGeom prst="rect">
              <a:avLst/>
            </a:prstGeom>
            <a:solidFill>
              <a:schemeClr val="folHlink">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0" name="Rectangle 18"/>
            <p:cNvSpPr>
              <a:spLocks noChangeArrowheads="1"/>
            </p:cNvSpPr>
            <p:nvPr/>
          </p:nvSpPr>
          <p:spPr bwMode="gray">
            <a:xfrm>
              <a:off x="5040" y="219"/>
              <a:ext cx="720" cy="39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1028"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29"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0"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1"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cs typeface="+mn-cs"/>
              </a:defRPr>
            </a:lvl1pPr>
          </a:lstStyle>
          <a:p>
            <a:fld id="{1D8BD707-D9CF-40AE-B4C6-C98DA3205C09}" type="datetimeFigureOut">
              <a:rPr lang="en-US" smtClean="0"/>
              <a:pPr/>
              <a:t>12/23/2015</a:t>
            </a:fld>
            <a:endParaRPr lang="en-US"/>
          </a:p>
        </p:txBody>
      </p:sp>
      <p:sp>
        <p:nvSpPr>
          <p:cNvPr id="3" name="Rectangle 5"/>
          <p:cNvSpPr>
            <a:spLocks noGrp="1" noChangeArrowheads="1"/>
          </p:cNvSpPr>
          <p:nvPr>
            <p:ph type="ftr" sz="quarter" idx="3"/>
          </p:nvPr>
        </p:nvSpPr>
        <p:spPr bwMode="auto">
          <a:xfrm>
            <a:off x="5181600" y="6477000"/>
            <a:ext cx="2895600" cy="233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dirty="0" err="1" smtClean="0">
                <a:latin typeface="+mn-lt"/>
                <a:cs typeface="+mn-cs"/>
              </a:defRPr>
            </a:lvl1pPr>
          </a:lstStyle>
          <a:p>
            <a:endParaRPr lang="en-US"/>
          </a:p>
        </p:txBody>
      </p:sp>
      <p:sp>
        <p:nvSpPr>
          <p:cNvPr id="1047" name="AutoShape 23"/>
          <p:cNvSpPr>
            <a:spLocks noChangeArrowheads="1"/>
          </p:cNvSpPr>
          <p:nvPr/>
        </p:nvSpPr>
        <p:spPr bwMode="gray">
          <a:xfrm>
            <a:off x="169863" y="436563"/>
            <a:ext cx="473075" cy="419100"/>
          </a:xfrm>
          <a:prstGeom prst="hexagon">
            <a:avLst>
              <a:gd name="adj" fmla="val 30000"/>
              <a:gd name="vf" fmla="val 115470"/>
            </a:avLst>
          </a:prstGeom>
          <a:solidFill>
            <a:schemeClr val="tx1">
              <a:lumMod val="40000"/>
              <a:lumOff val="60000"/>
            </a:schemeClr>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defRPr/>
            </a:pPr>
            <a:r>
              <a:rPr lang="en-US" sz="1600" b="1">
                <a:solidFill>
                  <a:schemeClr val="bg1"/>
                </a:solidFill>
                <a:latin typeface="Tahoma" pitchFamily="34" charset="0"/>
                <a:cs typeface="Tahoma" pitchFamily="34" charset="0"/>
              </a:rPr>
              <a:t>VC</a:t>
            </a:r>
          </a:p>
        </p:txBody>
      </p:sp>
      <p:sp>
        <p:nvSpPr>
          <p:cNvPr id="1035" name="AutoShape 24"/>
          <p:cNvSpPr>
            <a:spLocks noChangeArrowheads="1"/>
          </p:cNvSpPr>
          <p:nvPr/>
        </p:nvSpPr>
        <p:spPr bwMode="gray">
          <a:xfrm>
            <a:off x="517525" y="228600"/>
            <a:ext cx="473075" cy="419100"/>
          </a:xfrm>
          <a:prstGeom prst="hexagon">
            <a:avLst>
              <a:gd name="adj" fmla="val 29986"/>
              <a:gd name="vf" fmla="val 115470"/>
            </a:avLst>
          </a:prstGeom>
          <a:solidFill>
            <a:srgbClr val="FFC000"/>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r>
              <a:rPr lang="en-US" sz="1600" b="1">
                <a:solidFill>
                  <a:schemeClr val="bg1"/>
                </a:solidFill>
              </a:rPr>
              <a:t>&amp;</a:t>
            </a:r>
          </a:p>
        </p:txBody>
      </p:sp>
      <p:sp>
        <p:nvSpPr>
          <p:cNvPr id="1036" name="AutoShape 25"/>
          <p:cNvSpPr>
            <a:spLocks noChangeArrowheads="1"/>
          </p:cNvSpPr>
          <p:nvPr/>
        </p:nvSpPr>
        <p:spPr bwMode="gray">
          <a:xfrm>
            <a:off x="517525" y="647700"/>
            <a:ext cx="473075" cy="419100"/>
          </a:xfrm>
          <a:prstGeom prst="hexagon">
            <a:avLst>
              <a:gd name="adj" fmla="val 29986"/>
              <a:gd name="vf" fmla="val 115470"/>
            </a:avLst>
          </a:prstGeom>
          <a:solidFill>
            <a:srgbClr val="FF99FF"/>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r>
              <a:rPr lang="en-US" sz="1600" b="1">
                <a:solidFill>
                  <a:schemeClr val="bg1"/>
                </a:solidFill>
              </a:rPr>
              <a:t>BB</a:t>
            </a:r>
            <a:endParaRPr lang="en-US" sz="1600" b="1" baseline="30000">
              <a:solidFill>
                <a:schemeClr val="bg1"/>
              </a:solidFill>
            </a:endParaRPr>
          </a:p>
        </p:txBody>
      </p:sp>
      <p:sp>
        <p:nvSpPr>
          <p:cNvPr id="1037" name="Rectangle 2"/>
          <p:cNvSpPr>
            <a:spLocks noGrp="1" noChangeArrowheads="1"/>
          </p:cNvSpPr>
          <p:nvPr>
            <p:ph type="title"/>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05CC8483-9F8A-47A3-861F-ACC6AEC79D8D}"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5334000" y="1600200"/>
            <a:ext cx="2590800" cy="533400"/>
          </a:xfrm>
        </p:spPr>
        <p:txBody>
          <a:bodyPr/>
          <a:lstStyle/>
          <a:p>
            <a:r>
              <a:rPr lang="en-US" dirty="0" smtClean="0"/>
              <a:t> </a:t>
            </a:r>
            <a:endParaRPr lang="en-US" dirty="0"/>
          </a:p>
        </p:txBody>
      </p:sp>
      <p:sp>
        <p:nvSpPr>
          <p:cNvPr id="3" name="Subtitle 2"/>
          <p:cNvSpPr>
            <a:spLocks noGrp="1"/>
          </p:cNvSpPr>
          <p:nvPr>
            <p:ph type="subTitle" idx="1"/>
          </p:nvPr>
        </p:nvSpPr>
        <p:spPr/>
        <p:txBody>
          <a:bodyPr/>
          <a:lstStyle/>
          <a:p>
            <a:r>
              <a:rPr lang="en-US" sz="4000" dirty="0" smtClean="0"/>
              <a:t>React.js</a:t>
            </a:r>
            <a:endParaRPr lang="en-US" sz="4000" dirty="0"/>
          </a:p>
        </p:txBody>
      </p:sp>
      <p:sp>
        <p:nvSpPr>
          <p:cNvPr id="4" name="Title 1"/>
          <p:cNvSpPr txBox="1">
            <a:spLocks/>
          </p:cNvSpPr>
          <p:nvPr/>
        </p:nvSpPr>
        <p:spPr bwMode="gray">
          <a:xfrm>
            <a:off x="2743200" y="1526849"/>
            <a:ext cx="518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r>
              <a:rPr lang="en-US" sz="2000" dirty="0" smtClean="0">
                <a:latin typeface="Tahoma" panose="020B0604030504040204" pitchFamily="34" charset="0"/>
                <a:ea typeface="Tahoma" panose="020B0604030504040204" pitchFamily="34" charset="0"/>
                <a:cs typeface="Tahoma" panose="020B0604030504040204" pitchFamily="34" charset="0"/>
              </a:rPr>
              <a:t>Author: Nguyen Minh Tien</a:t>
            </a:r>
          </a:p>
          <a:p>
            <a:r>
              <a:rPr lang="en-US" sz="1100" dirty="0" smtClean="0">
                <a:latin typeface="Tahoma" panose="020B0604030504040204" pitchFamily="34" charset="0"/>
                <a:ea typeface="Tahoma" panose="020B0604030504040204" pitchFamily="34" charset="0"/>
                <a:cs typeface="Tahoma" panose="020B0604030504040204" pitchFamily="34" charset="0"/>
              </a:rPr>
              <a:t>Email: nguyenminhtiend@gmail.com </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 useBgFill="1">
        <p:nvSpPr>
          <p:cNvPr id="5" name="Title 1"/>
          <p:cNvSpPr txBox="1">
            <a:spLocks/>
          </p:cNvSpPr>
          <p:nvPr/>
        </p:nvSpPr>
        <p:spPr bwMode="gray">
          <a:xfrm>
            <a:off x="990600" y="228600"/>
            <a:ext cx="3505200" cy="914400"/>
          </a:xfrm>
          <a:prstGeom prst="rect">
            <a:avLst/>
          </a:prstGeom>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r>
              <a:rPr lang="en-US" dirty="0" smtClean="0"/>
              <a:t> </a:t>
            </a:r>
            <a:endParaRPr lang="en-US" dirty="0"/>
          </a:p>
        </p:txBody>
      </p:sp>
      <p:pic>
        <p:nvPicPr>
          <p:cNvPr id="1027" name="Picture 3" descr="C:\Users\Tien.NguyenMinh\Desktop\download (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0181"/>
            <a:ext cx="1925637" cy="1925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329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Elements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sym typeface="Wingdings" panose="05000000000000000000" pitchFamily="2" charset="2"/>
              </a:rPr>
              <a:t>The primary type in React.</a:t>
            </a:r>
          </a:p>
          <a:p>
            <a:pPr lvl="1">
              <a:spcAft>
                <a:spcPts val="600"/>
              </a:spcAft>
            </a:pPr>
            <a:r>
              <a:rPr lang="en-US" sz="2400" dirty="0"/>
              <a:t>It is a virtual </a:t>
            </a:r>
            <a:r>
              <a:rPr lang="en-US" sz="2400" dirty="0" smtClean="0"/>
              <a:t>DOM.</a:t>
            </a:r>
          </a:p>
          <a:p>
            <a:pPr lvl="1">
              <a:spcAft>
                <a:spcPts val="600"/>
              </a:spcAft>
            </a:pPr>
            <a:r>
              <a:rPr lang="en-US" sz="2400" dirty="0" smtClean="0"/>
              <a:t>A virtual </a:t>
            </a:r>
            <a:r>
              <a:rPr lang="en-US" sz="2400" dirty="0"/>
              <a:t>representation of a DOM </a:t>
            </a:r>
            <a:r>
              <a:rPr lang="en-US" sz="2400" dirty="0" smtClean="0"/>
              <a:t>Element</a:t>
            </a:r>
            <a:r>
              <a:rPr lang="en-US" sz="2400" dirty="0"/>
              <a:t>:</a:t>
            </a:r>
            <a:endParaRPr lang="en-US" sz="2400" dirty="0" smtClean="0"/>
          </a:p>
          <a:p>
            <a:pPr lvl="2">
              <a:spcAft>
                <a:spcPts val="600"/>
              </a:spcAft>
            </a:pPr>
            <a:r>
              <a:rPr lang="en-US" sz="2000" dirty="0" smtClean="0"/>
              <a:t>Light</a:t>
            </a:r>
          </a:p>
          <a:p>
            <a:pPr lvl="2">
              <a:spcAft>
                <a:spcPts val="600"/>
              </a:spcAft>
            </a:pPr>
            <a:r>
              <a:rPr lang="en-US" sz="2000" dirty="0" smtClean="0"/>
              <a:t>Stateless</a:t>
            </a:r>
          </a:p>
          <a:p>
            <a:pPr lvl="2">
              <a:spcAft>
                <a:spcPts val="600"/>
              </a:spcAft>
            </a:pPr>
            <a:r>
              <a:rPr lang="en-US" sz="2000" dirty="0" smtClean="0"/>
              <a:t>Immutable</a:t>
            </a:r>
          </a:p>
          <a:p>
            <a:pPr lvl="1">
              <a:spcAft>
                <a:spcPts val="600"/>
              </a:spcAft>
            </a:pPr>
            <a:r>
              <a:rPr lang="en-US" sz="2400" dirty="0" smtClean="0"/>
              <a:t>Pass to </a:t>
            </a:r>
            <a:r>
              <a:rPr lang="en-US" sz="2400" i="1" dirty="0" err="1" smtClean="0">
                <a:solidFill>
                  <a:schemeClr val="tx1">
                    <a:lumMod val="40000"/>
                    <a:lumOff val="60000"/>
                  </a:schemeClr>
                </a:solidFill>
              </a:rPr>
              <a:t>React</a:t>
            </a:r>
            <a:r>
              <a:rPr lang="en-US" sz="2400" b="1" i="1" dirty="0" err="1" smtClean="0">
                <a:solidFill>
                  <a:schemeClr val="tx1">
                    <a:lumMod val="40000"/>
                    <a:lumOff val="60000"/>
                  </a:schemeClr>
                </a:solidFill>
              </a:rPr>
              <a:t>Dom</a:t>
            </a:r>
            <a:r>
              <a:rPr lang="en-US" sz="2400" i="1" dirty="0" err="1" smtClean="0">
                <a:solidFill>
                  <a:schemeClr val="tx1">
                    <a:lumMod val="40000"/>
                    <a:lumOff val="60000"/>
                  </a:schemeClr>
                </a:solidFill>
              </a:rPr>
              <a:t>.render</a:t>
            </a:r>
            <a:r>
              <a:rPr lang="en-US" sz="2400" i="1" dirty="0">
                <a:solidFill>
                  <a:schemeClr val="tx1">
                    <a:lumMod val="40000"/>
                    <a:lumOff val="60000"/>
                  </a:schemeClr>
                </a:solidFill>
              </a:rPr>
              <a:t> </a:t>
            </a:r>
            <a:r>
              <a:rPr lang="en-US" sz="2400" i="1" dirty="0" smtClean="0">
                <a:solidFill>
                  <a:schemeClr val="tx1">
                    <a:lumMod val="40000"/>
                    <a:lumOff val="60000"/>
                  </a:schemeClr>
                </a:solidFill>
              </a:rPr>
              <a:t> </a:t>
            </a:r>
            <a:r>
              <a:rPr lang="en-US" sz="2400" dirty="0" smtClean="0"/>
              <a:t>to render a new tree into the DOM.</a:t>
            </a:r>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endParaRPr>
          </a:p>
          <a:p>
            <a:pPr lvl="1">
              <a:spcAft>
                <a:spcPts val="600"/>
              </a:spcAft>
            </a:pPr>
            <a:endParaRPr lang="en-US" sz="2400" dirty="0" smtClean="0">
              <a:sym typeface="Wingdings" panose="05000000000000000000" pitchFamily="2" charset="2"/>
            </a:endParaRPr>
          </a:p>
        </p:txBody>
      </p:sp>
    </p:spTree>
    <p:extLst>
      <p:ext uri="{BB962C8B-B14F-4D97-AF65-F5344CB8AC3E}">
        <p14:creationId xmlns:p14="http://schemas.microsoft.com/office/powerpoint/2010/main" val="3457279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Elements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i="1" dirty="0" smtClean="0">
              <a:solidFill>
                <a:schemeClr val="tx1">
                  <a:lumMod val="40000"/>
                  <a:lumOff val="60000"/>
                </a:schemeClr>
              </a:solidFill>
            </a:endParaRPr>
          </a:p>
          <a:p>
            <a:pPr lvl="1">
              <a:spcAft>
                <a:spcPts val="600"/>
              </a:spcAft>
            </a:pPr>
            <a:r>
              <a:rPr lang="en-US" sz="2400" dirty="0" smtClean="0">
                <a:sym typeface="Wingdings" panose="05000000000000000000" pitchFamily="2" charset="2"/>
              </a:rPr>
              <a:t>Ex:</a:t>
            </a:r>
          </a:p>
          <a:p>
            <a:pPr marL="914400" lvl="2" indent="0">
              <a:spcAft>
                <a:spcPts val="600"/>
              </a:spcAft>
              <a:buNone/>
            </a:pPr>
            <a:endParaRPr lang="en-US" sz="2000" dirty="0" smtClean="0">
              <a:sym typeface="Wingdings" panose="05000000000000000000" pitchFamily="2" charset="2"/>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018" y="1676400"/>
            <a:ext cx="62007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3018" y="2590800"/>
            <a:ext cx="671512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4114800"/>
            <a:ext cx="19431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own Arrow 5"/>
          <p:cNvSpPr/>
          <p:nvPr/>
        </p:nvSpPr>
        <p:spPr>
          <a:xfrm>
            <a:off x="4267200" y="3505200"/>
            <a:ext cx="126205"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187" y="4800600"/>
            <a:ext cx="5534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0681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React Component is </a:t>
            </a:r>
            <a:r>
              <a:rPr lang="en-US" sz="2400" dirty="0" err="1" smtClean="0"/>
              <a:t>stateful</a:t>
            </a:r>
            <a:r>
              <a:rPr lang="en-US" sz="2400" dirty="0" smtClean="0"/>
              <a:t>.</a:t>
            </a:r>
          </a:p>
          <a:p>
            <a:pPr lvl="1">
              <a:spcAft>
                <a:spcPts val="600"/>
              </a:spcAft>
            </a:pPr>
            <a:r>
              <a:rPr lang="en-US" sz="2400" dirty="0" smtClean="0"/>
              <a:t>At </a:t>
            </a:r>
            <a:r>
              <a:rPr lang="en-US" sz="2400" dirty="0"/>
              <a:t>least a </a:t>
            </a:r>
            <a:r>
              <a:rPr lang="en-US" sz="2400" dirty="0" smtClean="0"/>
              <a:t>render method </a:t>
            </a:r>
            <a:r>
              <a:rPr lang="en-US" sz="2400" dirty="0"/>
              <a:t>on </a:t>
            </a:r>
            <a:r>
              <a:rPr lang="en-US" sz="2400" dirty="0" smtClean="0"/>
              <a:t>it.</a:t>
            </a:r>
          </a:p>
          <a:p>
            <a:pPr lvl="1">
              <a:spcAft>
                <a:spcPts val="600"/>
              </a:spcAft>
            </a:pPr>
            <a:r>
              <a:rPr lang="en-US" sz="2400" dirty="0" smtClean="0"/>
              <a:t>The render </a:t>
            </a:r>
            <a:r>
              <a:rPr lang="en-US" sz="2400" dirty="0"/>
              <a:t>method </a:t>
            </a:r>
            <a:r>
              <a:rPr lang="en-US" sz="2400" dirty="0" smtClean="0"/>
              <a:t>must return a single React Element.</a:t>
            </a:r>
          </a:p>
          <a:p>
            <a:pPr lvl="1">
              <a:spcAft>
                <a:spcPts val="600"/>
              </a:spcAft>
            </a:pPr>
            <a:r>
              <a:rPr lang="en-US" sz="2400" dirty="0"/>
              <a:t>The </a:t>
            </a:r>
            <a:r>
              <a:rPr lang="en-US" sz="2400" dirty="0" smtClean="0"/>
              <a:t>React Component</a:t>
            </a:r>
            <a:r>
              <a:rPr lang="en-US" sz="2400" dirty="0"/>
              <a:t> is converted </a:t>
            </a:r>
            <a:r>
              <a:rPr lang="en-US" sz="2400" dirty="0" smtClean="0"/>
              <a:t>to the React Element when rendering.</a:t>
            </a:r>
          </a:p>
          <a:p>
            <a:pPr lvl="1">
              <a:spcAft>
                <a:spcPts val="600"/>
              </a:spcAft>
            </a:pPr>
            <a:endParaRPr lang="en-US" sz="2400" dirty="0" smtClean="0"/>
          </a:p>
          <a:p>
            <a:pPr lvl="1">
              <a:spcAft>
                <a:spcPts val="600"/>
              </a:spcAft>
            </a:pPr>
            <a:endParaRPr lang="en-US" sz="2400" dirty="0" smtClean="0">
              <a:sym typeface="Wingdings" panose="05000000000000000000" pitchFamily="2" charset="2"/>
            </a:endParaRPr>
          </a:p>
        </p:txBody>
      </p:sp>
    </p:spTree>
    <p:extLst>
      <p:ext uri="{BB962C8B-B14F-4D97-AF65-F5344CB8AC3E}">
        <p14:creationId xmlns:p14="http://schemas.microsoft.com/office/powerpoint/2010/main" val="1087545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smtClean="0"/>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722159"/>
            <a:ext cx="4038600" cy="2240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1212" y="4648200"/>
            <a:ext cx="44481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2487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Props are supplied as attributes</a:t>
            </a:r>
          </a:p>
          <a:p>
            <a:pPr lvl="1">
              <a:spcAft>
                <a:spcPts val="600"/>
              </a:spcAft>
            </a:pPr>
            <a:r>
              <a:rPr lang="en-US" sz="2400" dirty="0"/>
              <a:t>These attributes are available in our component as </a:t>
            </a:r>
            <a:r>
              <a:rPr lang="en-US" sz="2400" i="1" dirty="0" err="1" smtClean="0">
                <a:solidFill>
                  <a:schemeClr val="tx1">
                    <a:lumMod val="40000"/>
                    <a:lumOff val="60000"/>
                  </a:schemeClr>
                </a:solidFill>
              </a:rPr>
              <a:t>this.props</a:t>
            </a:r>
            <a:endParaRPr lang="en-US" sz="2400" i="1" dirty="0" smtClean="0">
              <a:solidFill>
                <a:schemeClr val="tx1">
                  <a:lumMod val="40000"/>
                  <a:lumOff val="60000"/>
                </a:schemeClr>
              </a:solidFill>
            </a:endParaRPr>
          </a:p>
          <a:p>
            <a:pPr lvl="1">
              <a:spcAft>
                <a:spcPts val="600"/>
              </a:spcAft>
            </a:pPr>
            <a:r>
              <a:rPr lang="en-US" sz="2400" dirty="0"/>
              <a:t>A Component cannot change its </a:t>
            </a:r>
            <a:r>
              <a:rPr lang="en-US" sz="2400" i="1" dirty="0"/>
              <a:t>props</a:t>
            </a:r>
            <a:endParaRPr lang="en-US" sz="2400" i="1" dirty="0" smtClean="0">
              <a:solidFill>
                <a:schemeClr val="tx1">
                  <a:lumMod val="40000"/>
                  <a:lumOff val="60000"/>
                </a:schemeClr>
              </a:solidFill>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229" y="3695700"/>
            <a:ext cx="6957626"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1127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Props - </a:t>
            </a:r>
            <a:r>
              <a:rPr lang="en-US" dirty="0" err="1" smtClean="0"/>
              <a:t>getDefaultProps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sym typeface="Wingdings" panose="05000000000000000000" pitchFamily="2" charset="2"/>
              </a:rPr>
              <a:t>Specify property values to use if they are not explicitly supplied.</a:t>
            </a:r>
            <a:endParaRPr lang="en-US" sz="2400" i="1" dirty="0" smtClean="0">
              <a:solidFill>
                <a:schemeClr val="tx1">
                  <a:lumMod val="40000"/>
                  <a:lumOff val="60000"/>
                </a:schemeClr>
              </a:solidFill>
              <a:sym typeface="Wingdings" panose="05000000000000000000" pitchFamily="2" charset="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399" y="2743200"/>
            <a:ext cx="6525547"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84641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A Component manages its own </a:t>
            </a:r>
            <a:r>
              <a:rPr lang="en-US" sz="2400" i="1" dirty="0"/>
              <a:t>state</a:t>
            </a:r>
            <a:r>
              <a:rPr lang="en-US" sz="2400" dirty="0"/>
              <a:t> </a:t>
            </a:r>
            <a:r>
              <a:rPr lang="en-US" sz="2400" dirty="0" smtClean="0"/>
              <a:t>internally.</a:t>
            </a:r>
          </a:p>
          <a:p>
            <a:pPr lvl="1">
              <a:spcAft>
                <a:spcPts val="600"/>
              </a:spcAft>
            </a:pPr>
            <a:r>
              <a:rPr lang="en-US" sz="2400" dirty="0" smtClean="0"/>
              <a:t>Using </a:t>
            </a:r>
            <a:r>
              <a:rPr lang="en-US" sz="2400" i="1" dirty="0" err="1" smtClean="0">
                <a:solidFill>
                  <a:schemeClr val="tx1">
                    <a:lumMod val="40000"/>
                    <a:lumOff val="60000"/>
                  </a:schemeClr>
                </a:solidFill>
              </a:rPr>
              <a:t>setState</a:t>
            </a:r>
            <a:r>
              <a:rPr lang="en-US" sz="2400" i="1" dirty="0" smtClean="0">
                <a:solidFill>
                  <a:schemeClr val="tx1">
                    <a:lumMod val="40000"/>
                    <a:lumOff val="60000"/>
                  </a:schemeClr>
                </a:solidFill>
              </a:rPr>
              <a:t> </a:t>
            </a:r>
            <a:r>
              <a:rPr lang="en-US" sz="2400" dirty="0" smtClean="0"/>
              <a:t>method to change state.</a:t>
            </a:r>
          </a:p>
          <a:p>
            <a:pPr lvl="1">
              <a:spcAft>
                <a:spcPts val="600"/>
              </a:spcAft>
            </a:pPr>
            <a:r>
              <a:rPr lang="en-US" sz="2400" dirty="0"/>
              <a:t>Re-render component when </a:t>
            </a:r>
            <a:r>
              <a:rPr lang="en-US" sz="2400" i="1" dirty="0" err="1">
                <a:solidFill>
                  <a:schemeClr val="tx1">
                    <a:lumMod val="40000"/>
                    <a:lumOff val="60000"/>
                  </a:schemeClr>
                </a:solidFill>
              </a:rPr>
              <a:t>setState</a:t>
            </a:r>
            <a:r>
              <a:rPr lang="en-US" sz="2400" dirty="0"/>
              <a:t> is </a:t>
            </a:r>
            <a:r>
              <a:rPr lang="en-US" sz="2400" dirty="0" smtClean="0"/>
              <a:t>called.</a:t>
            </a:r>
          </a:p>
          <a:p>
            <a:pPr lvl="1">
              <a:spcAft>
                <a:spcPts val="600"/>
              </a:spcAft>
            </a:pPr>
            <a:r>
              <a:rPr lang="en-US" sz="2400" dirty="0" smtClean="0"/>
              <a:t>Using </a:t>
            </a:r>
            <a:r>
              <a:rPr lang="en-US" sz="2400" i="1" dirty="0" err="1" smtClean="0">
                <a:solidFill>
                  <a:schemeClr val="tx1">
                    <a:lumMod val="40000"/>
                    <a:lumOff val="60000"/>
                  </a:schemeClr>
                </a:solidFill>
              </a:rPr>
              <a:t>getInitialState</a:t>
            </a:r>
            <a:r>
              <a:rPr lang="en-US" sz="2400" i="1" dirty="0" smtClean="0">
                <a:solidFill>
                  <a:schemeClr val="tx1">
                    <a:lumMod val="40000"/>
                    <a:lumOff val="60000"/>
                  </a:schemeClr>
                </a:solidFill>
              </a:rPr>
              <a:t> </a:t>
            </a:r>
            <a:r>
              <a:rPr lang="en-US" sz="2400" dirty="0" smtClean="0"/>
              <a:t>method to provide the default value</a:t>
            </a:r>
            <a:endParaRPr lang="en-US" sz="2400" dirty="0"/>
          </a:p>
          <a:p>
            <a:pPr lvl="1">
              <a:spcAft>
                <a:spcPts val="600"/>
              </a:spcAft>
            </a:pPr>
            <a:endParaRPr lang="en-US" sz="2400" dirty="0" smtClean="0"/>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spTree>
    <p:extLst>
      <p:ext uri="{BB962C8B-B14F-4D97-AF65-F5344CB8AC3E}">
        <p14:creationId xmlns:p14="http://schemas.microsoft.com/office/powerpoint/2010/main" val="13166482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smtClean="0"/>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4" name="Picture 3"/>
          <p:cNvPicPr>
            <a:picLocks noChangeAspect="1"/>
          </p:cNvPicPr>
          <p:nvPr/>
        </p:nvPicPr>
        <p:blipFill>
          <a:blip r:embed="rId3"/>
          <a:stretch>
            <a:fillRect/>
          </a:stretch>
        </p:blipFill>
        <p:spPr>
          <a:xfrm>
            <a:off x="609600" y="1676400"/>
            <a:ext cx="7477626" cy="4191000"/>
          </a:xfrm>
          <a:prstGeom prst="rect">
            <a:avLst/>
          </a:prstGeom>
        </p:spPr>
      </p:pic>
    </p:spTree>
    <p:extLst>
      <p:ext uri="{BB962C8B-B14F-4D97-AF65-F5344CB8AC3E}">
        <p14:creationId xmlns:p14="http://schemas.microsoft.com/office/powerpoint/2010/main" val="3561830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DOM</a:t>
            </a:r>
          </a:p>
        </p:txBody>
      </p:sp>
      <p:sp>
        <p:nvSpPr>
          <p:cNvPr id="3" name="Rectangle 5"/>
          <p:cNvSpPr txBox="1">
            <a:spLocks noChangeArrowheads="1"/>
          </p:cNvSpPr>
          <p:nvPr/>
        </p:nvSpPr>
        <p:spPr>
          <a:xfrm>
            <a:off x="457992" y="1623218"/>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Not </a:t>
            </a:r>
            <a:r>
              <a:rPr lang="en-US" sz="2400" dirty="0"/>
              <a:t>invented by </a:t>
            </a:r>
            <a:r>
              <a:rPr lang="en-US" sz="2400" dirty="0" smtClean="0"/>
              <a:t>React.</a:t>
            </a:r>
          </a:p>
          <a:p>
            <a:pPr lvl="1">
              <a:spcAft>
                <a:spcPts val="600"/>
              </a:spcAft>
            </a:pPr>
            <a:r>
              <a:rPr lang="en-US" sz="2400" dirty="0" smtClean="0"/>
              <a:t>It's </a:t>
            </a:r>
            <a:r>
              <a:rPr lang="en-US" sz="2400" dirty="0"/>
              <a:t>pure JavaScript, in-memory representation of the </a:t>
            </a:r>
            <a:r>
              <a:rPr lang="en-US" sz="2400" dirty="0" smtClean="0"/>
              <a:t>DOM.</a:t>
            </a:r>
          </a:p>
          <a:p>
            <a:pPr lvl="1">
              <a:spcAft>
                <a:spcPts val="600"/>
              </a:spcAft>
            </a:pPr>
            <a:endParaRPr lang="en-US" sz="2400" dirty="0" smtClean="0"/>
          </a:p>
          <a:p>
            <a:pPr lvl="1">
              <a:spcAft>
                <a:spcPts val="600"/>
              </a:spcAft>
            </a:pPr>
            <a:endParaRPr lang="en-US" sz="2400" dirty="0" smtClean="0"/>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grpSp>
        <p:nvGrpSpPr>
          <p:cNvPr id="1031" name="Group 1030"/>
          <p:cNvGrpSpPr/>
          <p:nvPr/>
        </p:nvGrpSpPr>
        <p:grpSpPr>
          <a:xfrm>
            <a:off x="1219200" y="3429000"/>
            <a:ext cx="1619437" cy="1667037"/>
            <a:chOff x="1479363" y="3149161"/>
            <a:chExt cx="1619437" cy="1667037"/>
          </a:xfrm>
        </p:grpSpPr>
        <p:sp>
          <p:nvSpPr>
            <p:cNvPr id="4" name="Oval 3"/>
            <p:cNvSpPr/>
            <p:nvPr/>
          </p:nvSpPr>
          <p:spPr>
            <a:xfrm>
              <a:off x="1479363" y="3149161"/>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p:cNvSpPr/>
            <p:nvPr/>
          </p:nvSpPr>
          <p:spPr>
            <a:xfrm>
              <a:off x="2057400" y="35814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p:cNvSpPr/>
            <p:nvPr/>
          </p:nvSpPr>
          <p:spPr>
            <a:xfrm>
              <a:off x="1696720" y="4207032"/>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p:cNvSpPr/>
            <p:nvPr/>
          </p:nvSpPr>
          <p:spPr>
            <a:xfrm>
              <a:off x="2554316" y="4511398"/>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p:cNvSpPr/>
            <p:nvPr/>
          </p:nvSpPr>
          <p:spPr>
            <a:xfrm>
              <a:off x="2794000" y="3741816"/>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8" name="Straight Connector 27"/>
            <p:cNvCxnSpPr>
              <a:stCxn id="4" idx="5"/>
              <a:endCxn id="11" idx="1"/>
            </p:cNvCxnSpPr>
            <p:nvPr/>
          </p:nvCxnSpPr>
          <p:spPr>
            <a:xfrm>
              <a:off x="1739526" y="3409324"/>
              <a:ext cx="362511" cy="216713"/>
            </a:xfrm>
            <a:prstGeom prst="line">
              <a:avLst/>
            </a:prstGeom>
          </p:spPr>
          <p:style>
            <a:lnRef idx="1">
              <a:schemeClr val="accent6"/>
            </a:lnRef>
            <a:fillRef idx="0">
              <a:schemeClr val="accent6"/>
            </a:fillRef>
            <a:effectRef idx="0">
              <a:schemeClr val="accent6"/>
            </a:effectRef>
            <a:fontRef idx="minor">
              <a:schemeClr val="tx1"/>
            </a:fontRef>
          </p:style>
        </p:cxnSp>
        <p:cxnSp>
          <p:nvCxnSpPr>
            <p:cNvPr id="30" name="Straight Connector 29"/>
            <p:cNvCxnSpPr>
              <a:stCxn id="12" idx="6"/>
              <a:endCxn id="13" idx="1"/>
            </p:cNvCxnSpPr>
            <p:nvPr/>
          </p:nvCxnSpPr>
          <p:spPr>
            <a:xfrm>
              <a:off x="2001520" y="4359432"/>
              <a:ext cx="597433" cy="196603"/>
            </a:xfrm>
            <a:prstGeom prst="line">
              <a:avLst/>
            </a:prstGeom>
          </p:spPr>
          <p:style>
            <a:lnRef idx="1">
              <a:schemeClr val="accent6"/>
            </a:lnRef>
            <a:fillRef idx="0">
              <a:schemeClr val="accent6"/>
            </a:fillRef>
            <a:effectRef idx="0">
              <a:schemeClr val="accent6"/>
            </a:effectRef>
            <a:fontRef idx="minor">
              <a:schemeClr val="tx1"/>
            </a:fontRef>
          </p:style>
        </p:cxnSp>
        <p:cxnSp>
          <p:nvCxnSpPr>
            <p:cNvPr id="1028" name="Straight Connector 1027"/>
            <p:cNvCxnSpPr>
              <a:stCxn id="11" idx="3"/>
              <a:endCxn id="12" idx="7"/>
            </p:cNvCxnSpPr>
            <p:nvPr/>
          </p:nvCxnSpPr>
          <p:spPr>
            <a:xfrm flipH="1">
              <a:off x="1956883" y="3841563"/>
              <a:ext cx="145154" cy="410106"/>
            </a:xfrm>
            <a:prstGeom prst="line">
              <a:avLst/>
            </a:prstGeom>
          </p:spPr>
          <p:style>
            <a:lnRef idx="1">
              <a:schemeClr val="accent6"/>
            </a:lnRef>
            <a:fillRef idx="0">
              <a:schemeClr val="accent6"/>
            </a:fillRef>
            <a:effectRef idx="0">
              <a:schemeClr val="accent6"/>
            </a:effectRef>
            <a:fontRef idx="minor">
              <a:schemeClr val="tx1"/>
            </a:fontRef>
          </p:style>
        </p:cxnSp>
        <p:cxnSp>
          <p:nvCxnSpPr>
            <p:cNvPr id="1030" name="Straight Connector 1029"/>
            <p:cNvCxnSpPr>
              <a:stCxn id="11" idx="6"/>
              <a:endCxn id="14" idx="2"/>
            </p:cNvCxnSpPr>
            <p:nvPr/>
          </p:nvCxnSpPr>
          <p:spPr>
            <a:xfrm>
              <a:off x="2362200" y="3733800"/>
              <a:ext cx="431800" cy="160416"/>
            </a:xfrm>
            <a:prstGeom prst="line">
              <a:avLst/>
            </a:prstGeom>
          </p:spPr>
          <p:style>
            <a:lnRef idx="1">
              <a:schemeClr val="accent6"/>
            </a:lnRef>
            <a:fillRef idx="0">
              <a:schemeClr val="accent6"/>
            </a:fillRef>
            <a:effectRef idx="0">
              <a:schemeClr val="accent6"/>
            </a:effectRef>
            <a:fontRef idx="minor">
              <a:schemeClr val="tx1"/>
            </a:fontRef>
          </p:style>
        </p:cxnSp>
      </p:grpSp>
      <p:cxnSp>
        <p:nvCxnSpPr>
          <p:cNvPr id="41" name="Straight Connector 40"/>
          <p:cNvCxnSpPr>
            <a:stCxn id="13" idx="0"/>
          </p:cNvCxnSpPr>
          <p:nvPr/>
        </p:nvCxnSpPr>
        <p:spPr>
          <a:xfrm flipV="1">
            <a:off x="2446553" y="4326456"/>
            <a:ext cx="239684" cy="464781"/>
          </a:xfrm>
          <a:prstGeom prst="line">
            <a:avLst/>
          </a:prstGeom>
        </p:spPr>
        <p:style>
          <a:lnRef idx="1">
            <a:schemeClr val="accent6"/>
          </a:lnRef>
          <a:fillRef idx="0">
            <a:schemeClr val="accent6"/>
          </a:fillRef>
          <a:effectRef idx="0">
            <a:schemeClr val="accent6"/>
          </a:effectRef>
          <a:fontRef idx="minor">
            <a:schemeClr val="tx1"/>
          </a:fontRef>
        </p:style>
      </p:cxnSp>
      <p:cxnSp>
        <p:nvCxnSpPr>
          <p:cNvPr id="71" name="Straight Connector 70"/>
          <p:cNvCxnSpPr>
            <a:stCxn id="62" idx="0"/>
          </p:cNvCxnSpPr>
          <p:nvPr/>
        </p:nvCxnSpPr>
        <p:spPr>
          <a:xfrm flipV="1">
            <a:off x="4572000" y="4493779"/>
            <a:ext cx="3595" cy="262184"/>
          </a:xfrm>
          <a:prstGeom prst="line">
            <a:avLst/>
          </a:prstGeom>
        </p:spPr>
        <p:style>
          <a:lnRef idx="1">
            <a:schemeClr val="accent6"/>
          </a:lnRef>
          <a:fillRef idx="0">
            <a:schemeClr val="accent6"/>
          </a:fillRef>
          <a:effectRef idx="0">
            <a:schemeClr val="accent6"/>
          </a:effectRef>
          <a:fontRef idx="minor">
            <a:schemeClr val="tx1"/>
          </a:fontRef>
        </p:style>
      </p:cxnSp>
      <p:sp>
        <p:nvSpPr>
          <p:cNvPr id="1052" name="Oval 1051"/>
          <p:cNvSpPr/>
          <p:nvPr/>
        </p:nvSpPr>
        <p:spPr>
          <a:xfrm>
            <a:off x="3276600" y="3050828"/>
            <a:ext cx="2362200" cy="2286000"/>
          </a:xfrm>
          <a:prstGeom prst="ellipse">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3" name="Group 1052"/>
          <p:cNvGrpSpPr/>
          <p:nvPr/>
        </p:nvGrpSpPr>
        <p:grpSpPr>
          <a:xfrm>
            <a:off x="3581400" y="3276600"/>
            <a:ext cx="1676400" cy="1739526"/>
            <a:chOff x="3581400" y="3245037"/>
            <a:chExt cx="1676400" cy="1739526"/>
          </a:xfrm>
        </p:grpSpPr>
        <p:sp>
          <p:nvSpPr>
            <p:cNvPr id="1045" name="Rectangle 1044"/>
            <p:cNvSpPr/>
            <p:nvPr/>
          </p:nvSpPr>
          <p:spPr>
            <a:xfrm>
              <a:off x="4343400" y="324503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5" name="Rectangle 54"/>
            <p:cNvSpPr/>
            <p:nvPr/>
          </p:nvSpPr>
          <p:spPr>
            <a:xfrm>
              <a:off x="4800600" y="371572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6" name="Rectangle 55"/>
            <p:cNvSpPr/>
            <p:nvPr/>
          </p:nvSpPr>
          <p:spPr>
            <a:xfrm>
              <a:off x="3962400" y="3712899"/>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0" name="Rectangle 59"/>
            <p:cNvSpPr/>
            <p:nvPr/>
          </p:nvSpPr>
          <p:spPr>
            <a:xfrm>
              <a:off x="4343400" y="4193828"/>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1" name="Rectangle 60"/>
            <p:cNvSpPr/>
            <p:nvPr/>
          </p:nvSpPr>
          <p:spPr>
            <a:xfrm>
              <a:off x="3581400" y="41910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2" name="Rectangle 61"/>
            <p:cNvSpPr/>
            <p:nvPr/>
          </p:nvSpPr>
          <p:spPr>
            <a:xfrm>
              <a:off x="4343400" y="47244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047" name="Straight Connector 1046"/>
            <p:cNvCxnSpPr>
              <a:stCxn id="1045" idx="2"/>
              <a:endCxn id="56" idx="0"/>
            </p:cNvCxnSpPr>
            <p:nvPr/>
          </p:nvCxnSpPr>
          <p:spPr>
            <a:xfrm flipH="1">
              <a:off x="4191000" y="3505200"/>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65" name="Straight Connector 64"/>
            <p:cNvCxnSpPr>
              <a:stCxn id="55" idx="0"/>
            </p:cNvCxnSpPr>
            <p:nvPr/>
          </p:nvCxnSpPr>
          <p:spPr>
            <a:xfrm flipH="1" flipV="1">
              <a:off x="4572000" y="3512389"/>
              <a:ext cx="457200" cy="203338"/>
            </a:xfrm>
            <a:prstGeom prst="line">
              <a:avLst/>
            </a:prstGeom>
          </p:spPr>
          <p:style>
            <a:lnRef idx="1">
              <a:schemeClr val="accent6"/>
            </a:lnRef>
            <a:fillRef idx="0">
              <a:schemeClr val="accent6"/>
            </a:fillRef>
            <a:effectRef idx="0">
              <a:schemeClr val="accent6"/>
            </a:effectRef>
            <a:fontRef idx="minor">
              <a:schemeClr val="tx1"/>
            </a:fontRef>
          </p:style>
        </p:cxnSp>
        <p:cxnSp>
          <p:nvCxnSpPr>
            <p:cNvPr id="67" name="Straight Connector 66"/>
            <p:cNvCxnSpPr/>
            <p:nvPr/>
          </p:nvCxnSpPr>
          <p:spPr>
            <a:xfrm flipH="1">
              <a:off x="3810000" y="3986129"/>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68" name="Straight Connector 67"/>
            <p:cNvCxnSpPr>
              <a:stCxn id="60" idx="0"/>
            </p:cNvCxnSpPr>
            <p:nvPr/>
          </p:nvCxnSpPr>
          <p:spPr>
            <a:xfrm flipH="1" flipV="1">
              <a:off x="4274390" y="3986129"/>
              <a:ext cx="297610" cy="207699"/>
            </a:xfrm>
            <a:prstGeom prst="line">
              <a:avLst/>
            </a:prstGeom>
          </p:spPr>
          <p:style>
            <a:lnRef idx="1">
              <a:schemeClr val="accent6"/>
            </a:lnRef>
            <a:fillRef idx="0">
              <a:schemeClr val="accent6"/>
            </a:fillRef>
            <a:effectRef idx="0">
              <a:schemeClr val="accent6"/>
            </a:effectRef>
            <a:fontRef idx="minor">
              <a:schemeClr val="tx1"/>
            </a:fontRef>
          </p:style>
        </p:cxnSp>
      </p:grpSp>
      <p:grpSp>
        <p:nvGrpSpPr>
          <p:cNvPr id="75" name="Group 74"/>
          <p:cNvGrpSpPr/>
          <p:nvPr/>
        </p:nvGrpSpPr>
        <p:grpSpPr>
          <a:xfrm>
            <a:off x="6020595" y="3048000"/>
            <a:ext cx="2056605" cy="2060228"/>
            <a:chOff x="3581400" y="3245037"/>
            <a:chExt cx="1676400" cy="1739526"/>
          </a:xfrm>
        </p:grpSpPr>
        <p:sp>
          <p:nvSpPr>
            <p:cNvPr id="76" name="Rectangle 75"/>
            <p:cNvSpPr/>
            <p:nvPr/>
          </p:nvSpPr>
          <p:spPr>
            <a:xfrm>
              <a:off x="4343400" y="324503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7" name="Rectangle 76"/>
            <p:cNvSpPr/>
            <p:nvPr/>
          </p:nvSpPr>
          <p:spPr>
            <a:xfrm>
              <a:off x="4800600" y="371572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8" name="Rectangle 77"/>
            <p:cNvSpPr/>
            <p:nvPr/>
          </p:nvSpPr>
          <p:spPr>
            <a:xfrm>
              <a:off x="3962400" y="3712899"/>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9" name="Rectangle 78"/>
            <p:cNvSpPr/>
            <p:nvPr/>
          </p:nvSpPr>
          <p:spPr>
            <a:xfrm>
              <a:off x="4343400" y="4193828"/>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0" name="Rectangle 79"/>
            <p:cNvSpPr/>
            <p:nvPr/>
          </p:nvSpPr>
          <p:spPr>
            <a:xfrm>
              <a:off x="3581400" y="4191000"/>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1" name="Rectangle 80"/>
            <p:cNvSpPr/>
            <p:nvPr/>
          </p:nvSpPr>
          <p:spPr>
            <a:xfrm>
              <a:off x="4343400" y="4724400"/>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82" name="Straight Connector 81"/>
            <p:cNvCxnSpPr>
              <a:stCxn id="76" idx="2"/>
              <a:endCxn id="78" idx="0"/>
            </p:cNvCxnSpPr>
            <p:nvPr/>
          </p:nvCxnSpPr>
          <p:spPr>
            <a:xfrm flipH="1">
              <a:off x="4191000" y="3505200"/>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83" name="Straight Connector 82"/>
            <p:cNvCxnSpPr>
              <a:stCxn id="77" idx="0"/>
            </p:cNvCxnSpPr>
            <p:nvPr/>
          </p:nvCxnSpPr>
          <p:spPr>
            <a:xfrm flipH="1" flipV="1">
              <a:off x="4572000" y="3512389"/>
              <a:ext cx="457200" cy="203338"/>
            </a:xfrm>
            <a:prstGeom prst="line">
              <a:avLst/>
            </a:prstGeom>
          </p:spPr>
          <p:style>
            <a:lnRef idx="1">
              <a:schemeClr val="accent2"/>
            </a:lnRef>
            <a:fillRef idx="3">
              <a:schemeClr val="accent2"/>
            </a:fillRef>
            <a:effectRef idx="2">
              <a:schemeClr val="accent2"/>
            </a:effectRef>
            <a:fontRef idx="minor">
              <a:schemeClr val="lt1"/>
            </a:fontRef>
          </p:style>
        </p:cxnSp>
        <p:cxnSp>
          <p:nvCxnSpPr>
            <p:cNvPr id="84" name="Straight Connector 83"/>
            <p:cNvCxnSpPr/>
            <p:nvPr/>
          </p:nvCxnSpPr>
          <p:spPr>
            <a:xfrm flipH="1">
              <a:off x="3810000" y="3986129"/>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85" name="Straight Connector 84"/>
            <p:cNvCxnSpPr>
              <a:stCxn id="79" idx="0"/>
            </p:cNvCxnSpPr>
            <p:nvPr/>
          </p:nvCxnSpPr>
          <p:spPr>
            <a:xfrm flipH="1" flipV="1">
              <a:off x="4274390" y="3986129"/>
              <a:ext cx="297610" cy="207699"/>
            </a:xfrm>
            <a:prstGeom prst="line">
              <a:avLst/>
            </a:prstGeom>
          </p:spPr>
          <p:style>
            <a:lnRef idx="1">
              <a:schemeClr val="accent2"/>
            </a:lnRef>
            <a:fillRef idx="3">
              <a:schemeClr val="accent2"/>
            </a:fillRef>
            <a:effectRef idx="2">
              <a:schemeClr val="accent2"/>
            </a:effectRef>
            <a:fontRef idx="minor">
              <a:schemeClr val="lt1"/>
            </a:fontRef>
          </p:style>
        </p:cxnSp>
      </p:grpSp>
      <p:cxnSp>
        <p:nvCxnSpPr>
          <p:cNvPr id="1055" name="Straight Connector 1054"/>
          <p:cNvCxnSpPr>
            <a:stCxn id="1052" idx="0"/>
          </p:cNvCxnSpPr>
          <p:nvPr/>
        </p:nvCxnSpPr>
        <p:spPr>
          <a:xfrm flipH="1">
            <a:off x="762000" y="3050828"/>
            <a:ext cx="3695700" cy="4342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1052" idx="4"/>
          </p:cNvCxnSpPr>
          <p:nvPr/>
        </p:nvCxnSpPr>
        <p:spPr>
          <a:xfrm flipH="1" flipV="1">
            <a:off x="591810" y="4886044"/>
            <a:ext cx="3865890" cy="450784"/>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0" y="3364468"/>
            <a:ext cx="762000" cy="276999"/>
          </a:xfrm>
          <a:prstGeom prst="rect">
            <a:avLst/>
          </a:prstGeom>
          <a:noFill/>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Model</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94" name="TextBox 93"/>
          <p:cNvSpPr txBox="1"/>
          <p:nvPr/>
        </p:nvSpPr>
        <p:spPr>
          <a:xfrm>
            <a:off x="3962400" y="5486400"/>
            <a:ext cx="1295400" cy="276999"/>
          </a:xfrm>
          <a:prstGeom prst="rect">
            <a:avLst/>
          </a:prstGeom>
          <a:noFill/>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Virtual DOM</a:t>
            </a:r>
            <a:endParaRPr lang="en-US" sz="1200" dirty="0">
              <a:latin typeface="Tahoma" panose="020B0604030504040204" pitchFamily="34" charset="0"/>
              <a:ea typeface="Tahoma" panose="020B0604030504040204" pitchFamily="34" charset="0"/>
              <a:cs typeface="Tahoma" panose="020B0604030504040204" pitchFamily="34" charset="0"/>
            </a:endParaRPr>
          </a:p>
        </p:txBody>
      </p:sp>
      <p:cxnSp>
        <p:nvCxnSpPr>
          <p:cNvPr id="38" name="Straight Arrow Connector 37"/>
          <p:cNvCxnSpPr/>
          <p:nvPr/>
        </p:nvCxnSpPr>
        <p:spPr>
          <a:xfrm flipV="1">
            <a:off x="5638800" y="4017692"/>
            <a:ext cx="838200" cy="39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649010" y="3654623"/>
            <a:ext cx="827990" cy="276999"/>
          </a:xfrm>
          <a:prstGeom prst="rect">
            <a:avLst/>
          </a:prstGeom>
          <a:noFill/>
        </p:spPr>
        <p:txBody>
          <a:bodyPr wrap="square" rtlCol="0">
            <a:spAutoFit/>
          </a:bodyPr>
          <a:lstStyle>
            <a:defPPr>
              <a:defRPr lang="en-US"/>
            </a:defPPr>
            <a:lvl1pPr>
              <a:defRPr sz="1200">
                <a:latin typeface="Tahoma" panose="020B0604030504040204" pitchFamily="34" charset="0"/>
                <a:ea typeface="Tahoma" panose="020B0604030504040204" pitchFamily="34" charset="0"/>
                <a:cs typeface="Tahoma" panose="020B0604030504040204" pitchFamily="34" charset="0"/>
              </a:defRPr>
            </a:lvl1pPr>
          </a:lstStyle>
          <a:p>
            <a:r>
              <a:rPr lang="en-US" dirty="0"/>
              <a:t>Render</a:t>
            </a:r>
          </a:p>
        </p:txBody>
      </p:sp>
      <p:sp>
        <p:nvSpPr>
          <p:cNvPr id="45" name="TextBox 44"/>
          <p:cNvSpPr txBox="1"/>
          <p:nvPr/>
        </p:nvSpPr>
        <p:spPr>
          <a:xfrm>
            <a:off x="6934200" y="5486400"/>
            <a:ext cx="647700" cy="276999"/>
          </a:xfrm>
          <a:prstGeom prst="rect">
            <a:avLst/>
          </a:prstGeom>
          <a:noFill/>
        </p:spPr>
        <p:txBody>
          <a:bodyPr wrap="squar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DOM</a:t>
            </a:r>
          </a:p>
        </p:txBody>
      </p:sp>
      <p:cxnSp>
        <p:nvCxnSpPr>
          <p:cNvPr id="46" name="Straight Connector 45"/>
          <p:cNvCxnSpPr>
            <a:stCxn id="62" idx="0"/>
            <a:endCxn id="60" idx="2"/>
          </p:cNvCxnSpPr>
          <p:nvPr/>
        </p:nvCxnSpPr>
        <p:spPr>
          <a:xfrm flipV="1">
            <a:off x="4572000" y="4485554"/>
            <a:ext cx="0" cy="270409"/>
          </a:xfrm>
          <a:prstGeom prst="line">
            <a:avLst/>
          </a:prstGeom>
        </p:spPr>
        <p:style>
          <a:lnRef idx="1">
            <a:schemeClr val="accent6"/>
          </a:lnRef>
          <a:fillRef idx="0">
            <a:schemeClr val="accent6"/>
          </a:fillRef>
          <a:effectRef idx="0">
            <a:schemeClr val="accent6"/>
          </a:effectRef>
          <a:fontRef idx="minor">
            <a:schemeClr val="tx1"/>
          </a:fontRef>
        </p:style>
      </p:cxnSp>
      <p:cxnSp>
        <p:nvCxnSpPr>
          <p:cNvPr id="53" name="Straight Connector 52"/>
          <p:cNvCxnSpPr>
            <a:stCxn id="81" idx="0"/>
          </p:cNvCxnSpPr>
          <p:nvPr/>
        </p:nvCxnSpPr>
        <p:spPr>
          <a:xfrm flipV="1">
            <a:off x="7235861" y="4486872"/>
            <a:ext cx="0" cy="313229"/>
          </a:xfrm>
          <a:prstGeom prst="line">
            <a:avLst/>
          </a:prstGeom>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8655795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and how re-render?</a:t>
            </a:r>
            <a:endParaRPr lang="en-US" dirty="0"/>
          </a:p>
        </p:txBody>
      </p:sp>
      <p:sp>
        <p:nvSpPr>
          <p:cNvPr id="5" name="Rectangle 5"/>
          <p:cNvSpPr txBox="1">
            <a:spLocks noChangeArrowheads="1"/>
          </p:cNvSpPr>
          <p:nvPr/>
        </p:nvSpPr>
        <p:spPr>
          <a:xfrm>
            <a:off x="457992" y="1623218"/>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grpSp>
        <p:nvGrpSpPr>
          <p:cNvPr id="6" name="Group 5"/>
          <p:cNvGrpSpPr/>
          <p:nvPr/>
        </p:nvGrpSpPr>
        <p:grpSpPr>
          <a:xfrm>
            <a:off x="906247" y="2968823"/>
            <a:ext cx="1379753" cy="1456615"/>
            <a:chOff x="1479363" y="3149161"/>
            <a:chExt cx="1619437" cy="1667037"/>
          </a:xfrm>
        </p:grpSpPr>
        <p:sp>
          <p:nvSpPr>
            <p:cNvPr id="7" name="Oval 6"/>
            <p:cNvSpPr/>
            <p:nvPr/>
          </p:nvSpPr>
          <p:spPr>
            <a:xfrm>
              <a:off x="1479363" y="3149161"/>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Oval 7"/>
            <p:cNvSpPr/>
            <p:nvPr/>
          </p:nvSpPr>
          <p:spPr>
            <a:xfrm>
              <a:off x="2057400" y="35814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Oval 8"/>
            <p:cNvSpPr/>
            <p:nvPr/>
          </p:nvSpPr>
          <p:spPr>
            <a:xfrm>
              <a:off x="1696720" y="4207032"/>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Oval 9"/>
            <p:cNvSpPr/>
            <p:nvPr/>
          </p:nvSpPr>
          <p:spPr>
            <a:xfrm>
              <a:off x="2554316" y="4511398"/>
              <a:ext cx="304800" cy="304800"/>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p:cNvSpPr/>
            <p:nvPr/>
          </p:nvSpPr>
          <p:spPr>
            <a:xfrm>
              <a:off x="2794000" y="3741816"/>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2" name="Straight Connector 11"/>
            <p:cNvCxnSpPr>
              <a:stCxn id="7" idx="5"/>
              <a:endCxn id="8" idx="1"/>
            </p:cNvCxnSpPr>
            <p:nvPr/>
          </p:nvCxnSpPr>
          <p:spPr>
            <a:xfrm>
              <a:off x="1739526" y="3409324"/>
              <a:ext cx="362511" cy="216713"/>
            </a:xfrm>
            <a:prstGeom prst="line">
              <a:avLst/>
            </a:prstGeom>
          </p:spPr>
          <p:style>
            <a:lnRef idx="1">
              <a:schemeClr val="accent6"/>
            </a:lnRef>
            <a:fillRef idx="0">
              <a:schemeClr val="accent6"/>
            </a:fillRef>
            <a:effectRef idx="0">
              <a:schemeClr val="accent6"/>
            </a:effectRef>
            <a:fontRef idx="minor">
              <a:schemeClr val="tx1"/>
            </a:fontRef>
          </p:style>
        </p:cxnSp>
        <p:cxnSp>
          <p:nvCxnSpPr>
            <p:cNvPr id="13" name="Straight Connector 12"/>
            <p:cNvCxnSpPr>
              <a:stCxn id="9" idx="6"/>
              <a:endCxn id="10" idx="1"/>
            </p:cNvCxnSpPr>
            <p:nvPr/>
          </p:nvCxnSpPr>
          <p:spPr>
            <a:xfrm>
              <a:off x="2001520" y="4359432"/>
              <a:ext cx="597433" cy="196603"/>
            </a:xfrm>
            <a:prstGeom prst="line">
              <a:avLst/>
            </a:prstGeom>
          </p:spPr>
          <p:style>
            <a:lnRef idx="1">
              <a:schemeClr val="accent6"/>
            </a:lnRef>
            <a:fillRef idx="0">
              <a:schemeClr val="accent6"/>
            </a:fillRef>
            <a:effectRef idx="0">
              <a:schemeClr val="accent6"/>
            </a:effectRef>
            <a:fontRef idx="minor">
              <a:schemeClr val="tx1"/>
            </a:fontRef>
          </p:style>
        </p:cxnSp>
        <p:cxnSp>
          <p:nvCxnSpPr>
            <p:cNvPr id="14" name="Straight Connector 13"/>
            <p:cNvCxnSpPr>
              <a:stCxn id="8" idx="3"/>
              <a:endCxn id="9" idx="7"/>
            </p:cNvCxnSpPr>
            <p:nvPr/>
          </p:nvCxnSpPr>
          <p:spPr>
            <a:xfrm flipH="1">
              <a:off x="1956883" y="3841563"/>
              <a:ext cx="145154" cy="410106"/>
            </a:xfrm>
            <a:prstGeom prst="line">
              <a:avLst/>
            </a:prstGeom>
          </p:spPr>
          <p:style>
            <a:lnRef idx="1">
              <a:schemeClr val="accent6"/>
            </a:lnRef>
            <a:fillRef idx="0">
              <a:schemeClr val="accent6"/>
            </a:fillRef>
            <a:effectRef idx="0">
              <a:schemeClr val="accent6"/>
            </a:effectRef>
            <a:fontRef idx="minor">
              <a:schemeClr val="tx1"/>
            </a:fontRef>
          </p:style>
        </p:cxnSp>
        <p:cxnSp>
          <p:nvCxnSpPr>
            <p:cNvPr id="15" name="Straight Connector 14"/>
            <p:cNvCxnSpPr>
              <a:stCxn id="8" idx="6"/>
              <a:endCxn id="11" idx="2"/>
            </p:cNvCxnSpPr>
            <p:nvPr/>
          </p:nvCxnSpPr>
          <p:spPr>
            <a:xfrm>
              <a:off x="2362200" y="3733800"/>
              <a:ext cx="431800" cy="160416"/>
            </a:xfrm>
            <a:prstGeom prst="line">
              <a:avLst/>
            </a:prstGeom>
          </p:spPr>
          <p:style>
            <a:lnRef idx="1">
              <a:schemeClr val="accent6"/>
            </a:lnRef>
            <a:fillRef idx="0">
              <a:schemeClr val="accent6"/>
            </a:fillRef>
            <a:effectRef idx="0">
              <a:schemeClr val="accent6"/>
            </a:effectRef>
            <a:fontRef idx="minor">
              <a:schemeClr val="tx1"/>
            </a:fontRef>
          </p:style>
        </p:cxnSp>
      </p:grpSp>
      <p:sp>
        <p:nvSpPr>
          <p:cNvPr id="19" name="TextBox 18"/>
          <p:cNvSpPr txBox="1"/>
          <p:nvPr/>
        </p:nvSpPr>
        <p:spPr>
          <a:xfrm>
            <a:off x="3200400" y="5895201"/>
            <a:ext cx="1143000" cy="276999"/>
          </a:xfrm>
          <a:prstGeom prst="rect">
            <a:avLst/>
          </a:prstGeom>
          <a:noFill/>
        </p:spPr>
        <p:txBody>
          <a:bodyPr wrap="squar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Virtual</a:t>
            </a:r>
            <a:r>
              <a:rPr lang="en-US" sz="1200" dirty="0" smtClean="0"/>
              <a:t> DOM</a:t>
            </a:r>
            <a:endParaRPr lang="en-US" sz="1200" dirty="0"/>
          </a:p>
        </p:txBody>
      </p:sp>
      <p:grpSp>
        <p:nvGrpSpPr>
          <p:cNvPr id="31" name="Group 30"/>
          <p:cNvGrpSpPr/>
          <p:nvPr/>
        </p:nvGrpSpPr>
        <p:grpSpPr>
          <a:xfrm>
            <a:off x="2743200" y="1647814"/>
            <a:ext cx="1981200" cy="1933586"/>
            <a:chOff x="3048000" y="1295400"/>
            <a:chExt cx="2362200" cy="2286000"/>
          </a:xfrm>
        </p:grpSpPr>
        <p:sp>
          <p:nvSpPr>
            <p:cNvPr id="16" name="Oval 15"/>
            <p:cNvSpPr/>
            <p:nvPr/>
          </p:nvSpPr>
          <p:spPr>
            <a:xfrm>
              <a:off x="3048000" y="1295400"/>
              <a:ext cx="2362200" cy="2286000"/>
            </a:xfrm>
            <a:prstGeom prst="ellipse">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3276600" y="1460874"/>
              <a:ext cx="1676400" cy="1739526"/>
              <a:chOff x="3581400" y="3245037"/>
              <a:chExt cx="1676400" cy="1739526"/>
            </a:xfrm>
          </p:grpSpPr>
          <p:sp>
            <p:nvSpPr>
              <p:cNvPr id="21" name="Rectangle 20"/>
              <p:cNvSpPr/>
              <p:nvPr/>
            </p:nvSpPr>
            <p:spPr>
              <a:xfrm>
                <a:off x="4343400" y="324503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2" name="Rectangle 21"/>
              <p:cNvSpPr/>
              <p:nvPr/>
            </p:nvSpPr>
            <p:spPr>
              <a:xfrm>
                <a:off x="4800600" y="371572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3" name="Rectangle 22"/>
              <p:cNvSpPr/>
              <p:nvPr/>
            </p:nvSpPr>
            <p:spPr>
              <a:xfrm>
                <a:off x="3962400" y="3712899"/>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4" name="Rectangle 23"/>
              <p:cNvSpPr/>
              <p:nvPr/>
            </p:nvSpPr>
            <p:spPr>
              <a:xfrm>
                <a:off x="4343400" y="4193828"/>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5" name="Rectangle 24"/>
              <p:cNvSpPr/>
              <p:nvPr/>
            </p:nvSpPr>
            <p:spPr>
              <a:xfrm>
                <a:off x="3581400" y="41910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ectangle 25"/>
              <p:cNvSpPr/>
              <p:nvPr/>
            </p:nvSpPr>
            <p:spPr>
              <a:xfrm>
                <a:off x="4343400" y="47244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27" name="Straight Connector 26"/>
              <p:cNvCxnSpPr>
                <a:stCxn id="21" idx="2"/>
                <a:endCxn id="23" idx="0"/>
              </p:cNvCxnSpPr>
              <p:nvPr/>
            </p:nvCxnSpPr>
            <p:spPr>
              <a:xfrm flipH="1">
                <a:off x="4191000" y="3505200"/>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28" name="Straight Connector 27"/>
              <p:cNvCxnSpPr>
                <a:stCxn id="22" idx="0"/>
              </p:cNvCxnSpPr>
              <p:nvPr/>
            </p:nvCxnSpPr>
            <p:spPr>
              <a:xfrm flipH="1" flipV="1">
                <a:off x="4572000" y="3512389"/>
                <a:ext cx="457200" cy="203338"/>
              </a:xfrm>
              <a:prstGeom prst="line">
                <a:avLst/>
              </a:prstGeom>
            </p:spPr>
            <p:style>
              <a:lnRef idx="1">
                <a:schemeClr val="accent6"/>
              </a:lnRef>
              <a:fillRef idx="0">
                <a:schemeClr val="accent6"/>
              </a:fillRef>
              <a:effectRef idx="0">
                <a:schemeClr val="accent6"/>
              </a:effectRef>
              <a:fontRef idx="minor">
                <a:schemeClr val="tx1"/>
              </a:fontRef>
            </p:style>
          </p:cxnSp>
          <p:cxnSp>
            <p:nvCxnSpPr>
              <p:cNvPr id="29" name="Straight Connector 28"/>
              <p:cNvCxnSpPr/>
              <p:nvPr/>
            </p:nvCxnSpPr>
            <p:spPr>
              <a:xfrm flipH="1">
                <a:off x="3810000" y="3986129"/>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30" name="Straight Connector 29"/>
              <p:cNvCxnSpPr>
                <a:stCxn id="24" idx="0"/>
              </p:cNvCxnSpPr>
              <p:nvPr/>
            </p:nvCxnSpPr>
            <p:spPr>
              <a:xfrm flipH="1" flipV="1">
                <a:off x="4274390" y="3986129"/>
                <a:ext cx="297610" cy="207699"/>
              </a:xfrm>
              <a:prstGeom prst="line">
                <a:avLst/>
              </a:prstGeom>
            </p:spPr>
            <p:style>
              <a:lnRef idx="1">
                <a:schemeClr val="accent6"/>
              </a:lnRef>
              <a:fillRef idx="0">
                <a:schemeClr val="accent6"/>
              </a:fillRef>
              <a:effectRef idx="0">
                <a:schemeClr val="accent6"/>
              </a:effectRef>
              <a:fontRef idx="minor">
                <a:schemeClr val="tx1"/>
              </a:fontRef>
            </p:style>
          </p:cxnSp>
        </p:grpSp>
      </p:grpSp>
      <p:grpSp>
        <p:nvGrpSpPr>
          <p:cNvPr id="45" name="Group 44"/>
          <p:cNvGrpSpPr/>
          <p:nvPr/>
        </p:nvGrpSpPr>
        <p:grpSpPr>
          <a:xfrm>
            <a:off x="2743200" y="3933814"/>
            <a:ext cx="1981200" cy="1933586"/>
            <a:chOff x="3048000" y="1295400"/>
            <a:chExt cx="2362200" cy="2286000"/>
          </a:xfrm>
        </p:grpSpPr>
        <p:sp>
          <p:nvSpPr>
            <p:cNvPr id="46" name="Oval 45"/>
            <p:cNvSpPr/>
            <p:nvPr/>
          </p:nvSpPr>
          <p:spPr>
            <a:xfrm>
              <a:off x="3048000" y="1295400"/>
              <a:ext cx="2362200" cy="2286000"/>
            </a:xfrm>
            <a:prstGeom prst="ellipse">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3276600" y="1460874"/>
              <a:ext cx="1676400" cy="1739526"/>
              <a:chOff x="3581400" y="3245037"/>
              <a:chExt cx="1676400" cy="1739526"/>
            </a:xfrm>
          </p:grpSpPr>
          <p:sp>
            <p:nvSpPr>
              <p:cNvPr id="48" name="Rectangle 47"/>
              <p:cNvSpPr/>
              <p:nvPr/>
            </p:nvSpPr>
            <p:spPr>
              <a:xfrm>
                <a:off x="4343400" y="324503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9" name="Rectangle 48"/>
              <p:cNvSpPr/>
              <p:nvPr/>
            </p:nvSpPr>
            <p:spPr>
              <a:xfrm>
                <a:off x="4800600" y="371572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0" name="Rectangle 49"/>
              <p:cNvSpPr/>
              <p:nvPr/>
            </p:nvSpPr>
            <p:spPr>
              <a:xfrm>
                <a:off x="3962400" y="3712899"/>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1" name="Rectangle 50"/>
              <p:cNvSpPr/>
              <p:nvPr/>
            </p:nvSpPr>
            <p:spPr>
              <a:xfrm>
                <a:off x="4343400" y="4193828"/>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2" name="Rectangle 51"/>
              <p:cNvSpPr/>
              <p:nvPr/>
            </p:nvSpPr>
            <p:spPr>
              <a:xfrm>
                <a:off x="3581400" y="4191000"/>
                <a:ext cx="457200" cy="260163"/>
              </a:xfrm>
              <a:prstGeom prst="rect">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3" name="Rectangle 52"/>
              <p:cNvSpPr/>
              <p:nvPr/>
            </p:nvSpPr>
            <p:spPr>
              <a:xfrm>
                <a:off x="4343400" y="47244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54" name="Straight Connector 53"/>
              <p:cNvCxnSpPr>
                <a:stCxn id="48" idx="2"/>
                <a:endCxn id="50" idx="0"/>
              </p:cNvCxnSpPr>
              <p:nvPr/>
            </p:nvCxnSpPr>
            <p:spPr>
              <a:xfrm flipH="1">
                <a:off x="4191000" y="3505200"/>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55" name="Straight Connector 54"/>
              <p:cNvCxnSpPr>
                <a:stCxn id="49" idx="0"/>
              </p:cNvCxnSpPr>
              <p:nvPr/>
            </p:nvCxnSpPr>
            <p:spPr>
              <a:xfrm flipH="1" flipV="1">
                <a:off x="4572000" y="3512389"/>
                <a:ext cx="457200" cy="203338"/>
              </a:xfrm>
              <a:prstGeom prst="line">
                <a:avLst/>
              </a:prstGeom>
            </p:spPr>
            <p:style>
              <a:lnRef idx="1">
                <a:schemeClr val="accent6"/>
              </a:lnRef>
              <a:fillRef idx="0">
                <a:schemeClr val="accent6"/>
              </a:fillRef>
              <a:effectRef idx="0">
                <a:schemeClr val="accent6"/>
              </a:effectRef>
              <a:fontRef idx="minor">
                <a:schemeClr val="tx1"/>
              </a:fontRef>
            </p:style>
          </p:cxnSp>
          <p:cxnSp>
            <p:nvCxnSpPr>
              <p:cNvPr id="56" name="Straight Connector 55"/>
              <p:cNvCxnSpPr/>
              <p:nvPr/>
            </p:nvCxnSpPr>
            <p:spPr>
              <a:xfrm flipH="1">
                <a:off x="3810000" y="3986129"/>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57" name="Straight Connector 56"/>
              <p:cNvCxnSpPr>
                <a:stCxn id="51" idx="0"/>
              </p:cNvCxnSpPr>
              <p:nvPr/>
            </p:nvCxnSpPr>
            <p:spPr>
              <a:xfrm flipH="1" flipV="1">
                <a:off x="4274390" y="3986129"/>
                <a:ext cx="297610" cy="207699"/>
              </a:xfrm>
              <a:prstGeom prst="line">
                <a:avLst/>
              </a:prstGeom>
            </p:spPr>
            <p:style>
              <a:lnRef idx="1">
                <a:schemeClr val="accent6"/>
              </a:lnRef>
              <a:fillRef idx="0">
                <a:schemeClr val="accent6"/>
              </a:fillRef>
              <a:effectRef idx="0">
                <a:schemeClr val="accent6"/>
              </a:effectRef>
              <a:fontRef idx="minor">
                <a:schemeClr val="tx1"/>
              </a:fontRef>
            </p:style>
          </p:cxnSp>
        </p:grpSp>
      </p:grpSp>
      <p:cxnSp>
        <p:nvCxnSpPr>
          <p:cNvPr id="59" name="Straight Connector 58"/>
          <p:cNvCxnSpPr/>
          <p:nvPr/>
        </p:nvCxnSpPr>
        <p:spPr>
          <a:xfrm flipH="1">
            <a:off x="609600" y="1647814"/>
            <a:ext cx="2897022" cy="1501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127906" y="3549749"/>
            <a:ext cx="2910694" cy="1238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flipV="1">
            <a:off x="685802" y="2810357"/>
            <a:ext cx="3463411" cy="1215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6" idx="3"/>
          </p:cNvCxnSpPr>
          <p:nvPr/>
        </p:nvCxnSpPr>
        <p:spPr>
          <a:xfrm flipH="1" flipV="1">
            <a:off x="419815" y="3813270"/>
            <a:ext cx="2613525" cy="1770963"/>
          </a:xfrm>
          <a:prstGeom prst="line">
            <a:avLst/>
          </a:prstGeom>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5257800" y="3639930"/>
            <a:ext cx="383458" cy="220056"/>
          </a:xfrm>
          <a:prstGeom prst="rect">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83" name="Straight Arrow Connector 82"/>
          <p:cNvCxnSpPr/>
          <p:nvPr/>
        </p:nvCxnSpPr>
        <p:spPr>
          <a:xfrm>
            <a:off x="4724400" y="2700329"/>
            <a:ext cx="561975" cy="9462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46" idx="6"/>
          </p:cNvCxnSpPr>
          <p:nvPr/>
        </p:nvCxnSpPr>
        <p:spPr>
          <a:xfrm flipV="1">
            <a:off x="4724400" y="3893164"/>
            <a:ext cx="561975" cy="100744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076700" y="3609201"/>
            <a:ext cx="1181100" cy="276999"/>
          </a:xfrm>
          <a:prstGeom prst="rect">
            <a:avLst/>
          </a:prstGeom>
          <a:noFill/>
        </p:spPr>
        <p:txBody>
          <a:bodyPr wrap="square" rtlCol="0">
            <a:spAutoFit/>
          </a:bodyPr>
          <a:lstStyle>
            <a:defPPr>
              <a:defRPr lang="en-US"/>
            </a:defPPr>
            <a:lvl1pPr>
              <a:defRPr sz="1200">
                <a:latin typeface="Tahoma" panose="020B0604030504040204" pitchFamily="34" charset="0"/>
                <a:ea typeface="Tahoma" panose="020B0604030504040204" pitchFamily="34" charset="0"/>
                <a:cs typeface="Tahoma" panose="020B0604030504040204" pitchFamily="34" charset="0"/>
              </a:defRPr>
            </a:lvl1pPr>
          </a:lstStyle>
          <a:p>
            <a:r>
              <a:rPr lang="en-US" dirty="0" smtClean="0"/>
              <a:t>Diff algorithm</a:t>
            </a:r>
            <a:endParaRPr lang="en-US" dirty="0"/>
          </a:p>
        </p:txBody>
      </p:sp>
      <p:grpSp>
        <p:nvGrpSpPr>
          <p:cNvPr id="90" name="Group 89"/>
          <p:cNvGrpSpPr/>
          <p:nvPr/>
        </p:nvGrpSpPr>
        <p:grpSpPr>
          <a:xfrm>
            <a:off x="6477795" y="2819400"/>
            <a:ext cx="1828005" cy="1981137"/>
            <a:chOff x="3581400" y="3245037"/>
            <a:chExt cx="1676400" cy="1739526"/>
          </a:xfrm>
        </p:grpSpPr>
        <p:sp>
          <p:nvSpPr>
            <p:cNvPr id="91" name="Rectangle 90"/>
            <p:cNvSpPr/>
            <p:nvPr/>
          </p:nvSpPr>
          <p:spPr>
            <a:xfrm>
              <a:off x="4343400" y="324503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2" name="Rectangle 91"/>
            <p:cNvSpPr/>
            <p:nvPr/>
          </p:nvSpPr>
          <p:spPr>
            <a:xfrm>
              <a:off x="4800600" y="371572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3" name="Rectangle 92"/>
            <p:cNvSpPr/>
            <p:nvPr/>
          </p:nvSpPr>
          <p:spPr>
            <a:xfrm>
              <a:off x="3962400" y="3712899"/>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4" name="Rectangle 93"/>
            <p:cNvSpPr/>
            <p:nvPr/>
          </p:nvSpPr>
          <p:spPr>
            <a:xfrm>
              <a:off x="4343400" y="4193828"/>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5" name="Rectangle 94"/>
            <p:cNvSpPr/>
            <p:nvPr/>
          </p:nvSpPr>
          <p:spPr>
            <a:xfrm>
              <a:off x="3581400" y="4191000"/>
              <a:ext cx="457200" cy="260163"/>
            </a:xfrm>
            <a:prstGeom prst="rect">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6" name="Rectangle 95"/>
            <p:cNvSpPr/>
            <p:nvPr/>
          </p:nvSpPr>
          <p:spPr>
            <a:xfrm>
              <a:off x="4343400" y="4724400"/>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97" name="Straight Connector 96"/>
            <p:cNvCxnSpPr>
              <a:stCxn id="91" idx="2"/>
              <a:endCxn id="93" idx="0"/>
            </p:cNvCxnSpPr>
            <p:nvPr/>
          </p:nvCxnSpPr>
          <p:spPr>
            <a:xfrm flipH="1">
              <a:off x="4191000" y="3505200"/>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98" name="Straight Connector 97"/>
            <p:cNvCxnSpPr>
              <a:stCxn id="92" idx="0"/>
            </p:cNvCxnSpPr>
            <p:nvPr/>
          </p:nvCxnSpPr>
          <p:spPr>
            <a:xfrm flipH="1" flipV="1">
              <a:off x="4572000" y="3512389"/>
              <a:ext cx="457200" cy="203338"/>
            </a:xfrm>
            <a:prstGeom prst="line">
              <a:avLst/>
            </a:prstGeom>
          </p:spPr>
          <p:style>
            <a:lnRef idx="1">
              <a:schemeClr val="accent2"/>
            </a:lnRef>
            <a:fillRef idx="3">
              <a:schemeClr val="accent2"/>
            </a:fillRef>
            <a:effectRef idx="2">
              <a:schemeClr val="accent2"/>
            </a:effectRef>
            <a:fontRef idx="minor">
              <a:schemeClr val="lt1"/>
            </a:fontRef>
          </p:style>
        </p:cxnSp>
        <p:cxnSp>
          <p:nvCxnSpPr>
            <p:cNvPr id="99" name="Straight Connector 98"/>
            <p:cNvCxnSpPr/>
            <p:nvPr/>
          </p:nvCxnSpPr>
          <p:spPr>
            <a:xfrm flipH="1">
              <a:off x="3810000" y="3986129"/>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100" name="Straight Connector 99"/>
            <p:cNvCxnSpPr>
              <a:stCxn id="94" idx="0"/>
            </p:cNvCxnSpPr>
            <p:nvPr/>
          </p:nvCxnSpPr>
          <p:spPr>
            <a:xfrm flipH="1" flipV="1">
              <a:off x="4274390" y="3986129"/>
              <a:ext cx="297610" cy="207699"/>
            </a:xfrm>
            <a:prstGeom prst="line">
              <a:avLst/>
            </a:prstGeom>
          </p:spPr>
          <p:style>
            <a:lnRef idx="1">
              <a:schemeClr val="accent2"/>
            </a:lnRef>
            <a:fillRef idx="3">
              <a:schemeClr val="accent2"/>
            </a:fillRef>
            <a:effectRef idx="2">
              <a:schemeClr val="accent2"/>
            </a:effectRef>
            <a:fontRef idx="minor">
              <a:schemeClr val="lt1"/>
            </a:fontRef>
          </p:style>
        </p:cxnSp>
      </p:grpSp>
      <p:cxnSp>
        <p:nvCxnSpPr>
          <p:cNvPr id="101" name="Straight Arrow Connector 100"/>
          <p:cNvCxnSpPr>
            <a:endCxn id="95" idx="1"/>
          </p:cNvCxnSpPr>
          <p:nvPr/>
        </p:nvCxnSpPr>
        <p:spPr>
          <a:xfrm>
            <a:off x="5641258" y="3754388"/>
            <a:ext cx="836537" cy="29051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5863756" y="3581400"/>
            <a:ext cx="765644" cy="276999"/>
          </a:xfrm>
          <a:prstGeom prst="rect">
            <a:avLst/>
          </a:prstGeom>
          <a:noFill/>
        </p:spPr>
        <p:txBody>
          <a:bodyPr wrap="square" rtlCol="0">
            <a:spAutoFit/>
          </a:bodyPr>
          <a:lstStyle>
            <a:defPPr>
              <a:defRPr lang="en-US"/>
            </a:defPPr>
            <a:lvl1pPr>
              <a:defRPr sz="1200">
                <a:latin typeface="Tahoma" panose="020B0604030504040204" pitchFamily="34" charset="0"/>
                <a:ea typeface="Tahoma" panose="020B0604030504040204" pitchFamily="34" charset="0"/>
                <a:cs typeface="Tahoma" panose="020B0604030504040204" pitchFamily="34" charset="0"/>
              </a:defRPr>
            </a:lvl1pPr>
          </a:lstStyle>
          <a:p>
            <a:r>
              <a:rPr lang="en-US" dirty="0" smtClean="0"/>
              <a:t>Batch</a:t>
            </a:r>
            <a:endParaRPr lang="en-US" dirty="0"/>
          </a:p>
        </p:txBody>
      </p:sp>
      <p:sp>
        <p:nvSpPr>
          <p:cNvPr id="104" name="TextBox 103"/>
          <p:cNvSpPr txBox="1"/>
          <p:nvPr/>
        </p:nvSpPr>
        <p:spPr>
          <a:xfrm>
            <a:off x="1287981" y="2743200"/>
            <a:ext cx="769419" cy="276999"/>
          </a:xfrm>
          <a:prstGeom prst="rect">
            <a:avLst/>
          </a:prstGeom>
          <a:noFill/>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Model</a:t>
            </a:r>
          </a:p>
        </p:txBody>
      </p:sp>
      <p:sp>
        <p:nvSpPr>
          <p:cNvPr id="105" name="TextBox 104"/>
          <p:cNvSpPr txBox="1"/>
          <p:nvPr/>
        </p:nvSpPr>
        <p:spPr>
          <a:xfrm>
            <a:off x="7315555" y="5029200"/>
            <a:ext cx="761645" cy="276999"/>
          </a:xfrm>
          <a:prstGeom prst="rect">
            <a:avLst/>
          </a:prstGeom>
          <a:noFill/>
        </p:spPr>
        <p:txBody>
          <a:bodyPr wrap="square" rtlCol="0">
            <a:spAutoFit/>
          </a:bodyPr>
          <a:lstStyle/>
          <a:p>
            <a:r>
              <a:rPr lang="en-US" sz="1200" dirty="0" smtClean="0"/>
              <a:t>DOM</a:t>
            </a:r>
            <a:endParaRPr lang="en-US" sz="1200" dirty="0"/>
          </a:p>
        </p:txBody>
      </p:sp>
      <p:cxnSp>
        <p:nvCxnSpPr>
          <p:cNvPr id="106" name="Straight Connector 105"/>
          <p:cNvCxnSpPr>
            <a:stCxn id="26" idx="0"/>
            <a:endCxn id="24" idx="2"/>
          </p:cNvCxnSpPr>
          <p:nvPr/>
        </p:nvCxnSpPr>
        <p:spPr>
          <a:xfrm flipV="1">
            <a:off x="3765755" y="2810357"/>
            <a:ext cx="0" cy="228722"/>
          </a:xfrm>
          <a:prstGeom prst="line">
            <a:avLst/>
          </a:prstGeom>
        </p:spPr>
        <p:style>
          <a:lnRef idx="1">
            <a:schemeClr val="accent6"/>
          </a:lnRef>
          <a:fillRef idx="0">
            <a:schemeClr val="accent6"/>
          </a:fillRef>
          <a:effectRef idx="0">
            <a:schemeClr val="accent6"/>
          </a:effectRef>
          <a:fontRef idx="minor">
            <a:schemeClr val="tx1"/>
          </a:fontRef>
        </p:style>
      </p:cxnSp>
      <p:cxnSp>
        <p:nvCxnSpPr>
          <p:cNvPr id="109" name="Straight Connector 108"/>
          <p:cNvCxnSpPr>
            <a:stCxn id="53" idx="0"/>
            <a:endCxn id="51" idx="2"/>
          </p:cNvCxnSpPr>
          <p:nvPr/>
        </p:nvCxnSpPr>
        <p:spPr>
          <a:xfrm flipV="1">
            <a:off x="3765755" y="5096357"/>
            <a:ext cx="0" cy="228722"/>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709603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Agenda</a:t>
            </a:r>
          </a:p>
        </p:txBody>
      </p:sp>
      <p:sp>
        <p:nvSpPr>
          <p:cNvPr id="4" name="Footer Placeholder 3"/>
          <p:cNvSpPr>
            <a:spLocks noGrp="1"/>
          </p:cNvSpPr>
          <p:nvPr>
            <p:ph type="ftr" sz="quarter" idx="11"/>
          </p:nvPr>
        </p:nvSpPr>
        <p:spPr/>
        <p:txBody>
          <a:bodyPr/>
          <a:lstStyle/>
          <a:p>
            <a:pPr>
              <a:defRPr/>
            </a:pPr>
            <a:r>
              <a:rPr lang="vi-VN" dirty="0"/>
              <a:t>Dữ liệu kiểu con trỏ (cơ bản)</a:t>
            </a:r>
            <a:endParaRPr lang="en-US" dirty="0"/>
          </a:p>
        </p:txBody>
      </p:sp>
      <p:sp>
        <p:nvSpPr>
          <p:cNvPr id="3" name="Rectangle 2"/>
          <p:cNvSpPr/>
          <p:nvPr/>
        </p:nvSpPr>
        <p:spPr>
          <a:xfrm>
            <a:off x="381000" y="1371600"/>
            <a:ext cx="4572000" cy="3677930"/>
          </a:xfrm>
          <a:prstGeom prst="rect">
            <a:avLst/>
          </a:prstGeom>
          <a:noFill/>
          <a:ln/>
        </p:spPr>
        <p:txBody>
          <a:bodyPr/>
          <a:lstStyle/>
          <a:p>
            <a:pPr marL="742950" lvl="1" indent="-285750" fontAlgn="base">
              <a:spcBef>
                <a:spcPct val="20000"/>
              </a:spcBef>
              <a:spcAft>
                <a:spcPts val="600"/>
              </a:spcAft>
              <a:buClr>
                <a:schemeClr val="accent1"/>
              </a:buClr>
              <a:buFont typeface="Wingdings" pitchFamily="2" charset="2"/>
              <a:buChar char="§"/>
            </a:pPr>
            <a:r>
              <a:rPr lang="en-US" sz="2400" dirty="0">
                <a:latin typeface="Tahoma" pitchFamily="34" charset="0"/>
                <a:ea typeface="Tahoma" panose="020B0604030504040204" pitchFamily="34" charset="0"/>
                <a:cs typeface="Tahoma" pitchFamily="34" charset="0"/>
              </a:rPr>
              <a:t>Introduce React</a:t>
            </a:r>
          </a:p>
          <a:p>
            <a:pPr marL="742950" lvl="1" indent="-285750" fontAlgn="base">
              <a:spcBef>
                <a:spcPct val="20000"/>
              </a:spcBef>
              <a:spcAft>
                <a:spcPts val="600"/>
              </a:spcAft>
              <a:buClr>
                <a:schemeClr val="accent1"/>
              </a:buClr>
              <a:buFont typeface="Wingdings" pitchFamily="2" charset="2"/>
              <a:buChar char="§"/>
            </a:pPr>
            <a:r>
              <a:rPr lang="en-US" sz="2400" dirty="0">
                <a:latin typeface="Tahoma" pitchFamily="34" charset="0"/>
                <a:ea typeface="Tahoma" panose="020B0604030504040204" pitchFamily="34" charset="0"/>
                <a:cs typeface="Tahoma" pitchFamily="34" charset="0"/>
              </a:rPr>
              <a:t>React Core Concept</a:t>
            </a:r>
          </a:p>
          <a:p>
            <a:pPr marL="742950" lvl="1" indent="-285750" fontAlgn="base">
              <a:spcBef>
                <a:spcPct val="20000"/>
              </a:spcBef>
              <a:spcAft>
                <a:spcPts val="600"/>
              </a:spcAft>
              <a:buClr>
                <a:schemeClr val="accent1"/>
              </a:buClr>
              <a:buFont typeface="Wingdings" pitchFamily="2" charset="2"/>
              <a:buChar char="§"/>
            </a:pPr>
            <a:r>
              <a:rPr lang="en-US" sz="2400" dirty="0" smtClean="0">
                <a:latin typeface="Tahoma" pitchFamily="34" charset="0"/>
                <a:ea typeface="Tahoma" panose="020B0604030504040204" pitchFamily="34" charset="0"/>
                <a:cs typeface="Tahoma" pitchFamily="34" charset="0"/>
              </a:rPr>
              <a:t>React </a:t>
            </a:r>
            <a:r>
              <a:rPr lang="en-US" sz="2400" dirty="0">
                <a:latin typeface="Tahoma" pitchFamily="34" charset="0"/>
                <a:ea typeface="Tahoma" panose="020B0604030504040204" pitchFamily="34" charset="0"/>
                <a:cs typeface="Tahoma" pitchFamily="34" charset="0"/>
              </a:rPr>
              <a:t>Life </a:t>
            </a:r>
            <a:r>
              <a:rPr lang="en-US" sz="2400" dirty="0" smtClean="0">
                <a:latin typeface="Tahoma" pitchFamily="34" charset="0"/>
                <a:ea typeface="Tahoma" panose="020B0604030504040204" pitchFamily="34" charset="0"/>
                <a:cs typeface="Tahoma" pitchFamily="34" charset="0"/>
              </a:rPr>
              <a:t>Cycle</a:t>
            </a:r>
          </a:p>
          <a:p>
            <a:pPr marL="742950" lvl="1" indent="-285750" fontAlgn="base">
              <a:spcBef>
                <a:spcPct val="20000"/>
              </a:spcBef>
              <a:spcAft>
                <a:spcPts val="600"/>
              </a:spcAft>
              <a:buClr>
                <a:schemeClr val="accent1"/>
              </a:buClr>
              <a:buFont typeface="Wingdings" pitchFamily="2" charset="2"/>
              <a:buChar char="§"/>
            </a:pPr>
            <a:r>
              <a:rPr lang="en-US" sz="2400" dirty="0" smtClean="0">
                <a:latin typeface="Tahoma" pitchFamily="34" charset="0"/>
                <a:ea typeface="Tahoma" panose="020B0604030504040204" pitchFamily="34" charset="0"/>
                <a:cs typeface="Tahoma" pitchFamily="34" charset="0"/>
              </a:rPr>
              <a:t>React </a:t>
            </a:r>
            <a:r>
              <a:rPr lang="en-US" sz="2400" dirty="0">
                <a:latin typeface="Tahoma" pitchFamily="34" charset="0"/>
                <a:ea typeface="Tahoma" panose="020B0604030504040204" pitchFamily="34" charset="0"/>
                <a:cs typeface="Tahoma" pitchFamily="34" charset="0"/>
              </a:rPr>
              <a:t>with Flux</a:t>
            </a:r>
          </a:p>
        </p:txBody>
      </p:sp>
    </p:spTree>
    <p:extLst>
      <p:ext uri="{BB962C8B-B14F-4D97-AF65-F5344CB8AC3E}">
        <p14:creationId xmlns:p14="http://schemas.microsoft.com/office/powerpoint/2010/main" val="20136641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Mixins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 An array of </a:t>
            </a:r>
            <a:r>
              <a:rPr lang="en-US" sz="2400" dirty="0" smtClean="0"/>
              <a:t>objects</a:t>
            </a:r>
          </a:p>
          <a:p>
            <a:pPr lvl="1">
              <a:spcAft>
                <a:spcPts val="600"/>
              </a:spcAft>
            </a:pPr>
            <a:r>
              <a:rPr lang="en-US" sz="2400" dirty="0" smtClean="0"/>
              <a:t>Using </a:t>
            </a:r>
            <a:r>
              <a:rPr lang="en-US" sz="2400" dirty="0"/>
              <a:t>to extend the current component’s functionality</a:t>
            </a:r>
            <a:r>
              <a:rPr lang="en-US" sz="2400" dirty="0" smtClean="0"/>
              <a:t>.</a:t>
            </a:r>
          </a:p>
          <a:p>
            <a:pPr lvl="1">
              <a:spcAft>
                <a:spcPts val="600"/>
              </a:spcAft>
            </a:pPr>
            <a:endParaRPr lang="en-US" sz="2400" i="1" dirty="0">
              <a:solidFill>
                <a:schemeClr val="tx1">
                  <a:lumMod val="40000"/>
                  <a:lumOff val="60000"/>
                </a:schemeClr>
              </a:solidFill>
              <a:sym typeface="Wingdings" panose="05000000000000000000" pitchFamily="2" charset="2"/>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3048000"/>
            <a:ext cx="4657725"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15022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Composition</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Combining smaller components inside a component</a:t>
            </a:r>
            <a:r>
              <a:rPr lang="en-US" sz="2400" dirty="0"/>
              <a:t> </a:t>
            </a:r>
            <a:endParaRPr lang="en-US" sz="2400" i="1" dirty="0">
              <a:solidFill>
                <a:schemeClr val="tx1">
                  <a:lumMod val="40000"/>
                  <a:lumOff val="60000"/>
                </a:schemeClr>
              </a:solidFill>
              <a:sym typeface="Wingdings" panose="05000000000000000000" pitchFamily="2" charset="2"/>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468" y="2801143"/>
            <a:ext cx="5118662" cy="254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43853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Life Cycle</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Initialization</a:t>
            </a:r>
          </a:p>
          <a:p>
            <a:pPr lvl="1">
              <a:spcAft>
                <a:spcPts val="600"/>
              </a:spcAft>
            </a:pPr>
            <a:r>
              <a:rPr lang="en-US" sz="2400" dirty="0">
                <a:sym typeface="Wingdings" panose="05000000000000000000" pitchFamily="2" charset="2"/>
              </a:rPr>
              <a:t>State Changes</a:t>
            </a:r>
          </a:p>
          <a:p>
            <a:pPr lvl="1">
              <a:spcAft>
                <a:spcPts val="600"/>
              </a:spcAft>
            </a:pPr>
            <a:r>
              <a:rPr lang="en-US" sz="2400" dirty="0">
                <a:sym typeface="Wingdings" panose="05000000000000000000" pitchFamily="2" charset="2"/>
              </a:rPr>
              <a:t>Props Changes</a:t>
            </a:r>
          </a:p>
          <a:p>
            <a:pPr lvl="1">
              <a:spcAft>
                <a:spcPts val="600"/>
              </a:spcAft>
            </a:pPr>
            <a:r>
              <a:rPr lang="en-US" sz="2400" dirty="0" err="1">
                <a:sym typeface="Wingdings" panose="05000000000000000000" pitchFamily="2" charset="2"/>
              </a:rPr>
              <a:t>Unmounting</a:t>
            </a:r>
            <a:endParaRPr lang="en-US" sz="2400" dirty="0">
              <a:sym typeface="Wingdings" panose="05000000000000000000" pitchFamily="2" charset="2"/>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spTree>
    <p:extLst>
      <p:ext uri="{BB962C8B-B14F-4D97-AF65-F5344CB8AC3E}">
        <p14:creationId xmlns:p14="http://schemas.microsoft.com/office/powerpoint/2010/main" val="37427474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a:sym typeface="Wingdings" panose="05000000000000000000" pitchFamily="2" charset="2"/>
              </a:rPr>
              <a:t>getDefaultProps</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err="1">
                <a:sym typeface="Wingdings" panose="05000000000000000000" pitchFamily="2" charset="2"/>
              </a:rPr>
              <a:t>getInitialState</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err="1">
                <a:sym typeface="Wingdings" panose="05000000000000000000" pitchFamily="2" charset="2"/>
              </a:rPr>
              <a:t>componentWillMount</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a:sym typeface="Wingdings" panose="05000000000000000000" pitchFamily="2" charset="2"/>
              </a:rPr>
              <a:t>render</a:t>
            </a:r>
          </a:p>
          <a:p>
            <a:pPr marL="914400" lvl="1" indent="-457200">
              <a:spcAft>
                <a:spcPts val="600"/>
              </a:spcAft>
              <a:buFont typeface="+mj-lt"/>
              <a:buAutoNum type="arabicPeriod"/>
            </a:pPr>
            <a:r>
              <a:rPr lang="en-US" sz="2400" dirty="0" err="1">
                <a:sym typeface="Wingdings" panose="05000000000000000000" pitchFamily="2" charset="2"/>
              </a:rPr>
              <a:t>componentDidMount</a:t>
            </a:r>
            <a:endParaRPr lang="en-US" sz="2400" dirty="0">
              <a:sym typeface="Wingdings" panose="05000000000000000000" pitchFamily="2" charset="2"/>
            </a:endParaRPr>
          </a:p>
        </p:txBody>
      </p:sp>
    </p:spTree>
    <p:extLst>
      <p:ext uri="{BB962C8B-B14F-4D97-AF65-F5344CB8AC3E}">
        <p14:creationId xmlns:p14="http://schemas.microsoft.com/office/powerpoint/2010/main" val="19447244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Changes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smtClean="0">
                <a:sym typeface="Wingdings" panose="05000000000000000000" pitchFamily="2" charset="2"/>
              </a:rPr>
              <a:t>shouldComponentUpdate</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err="1" smtClean="0">
                <a:sym typeface="Wingdings" panose="05000000000000000000" pitchFamily="2" charset="2"/>
              </a:rPr>
              <a:t>componentWillUpdate</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smtClean="0">
                <a:sym typeface="Wingdings" panose="05000000000000000000" pitchFamily="2" charset="2"/>
              </a:rPr>
              <a:t>render</a:t>
            </a:r>
          </a:p>
          <a:p>
            <a:pPr marL="914400" lvl="1" indent="-457200">
              <a:spcAft>
                <a:spcPts val="600"/>
              </a:spcAft>
              <a:buFont typeface="+mj-lt"/>
              <a:buAutoNum type="arabicPeriod"/>
            </a:pPr>
            <a:r>
              <a:rPr lang="en-US" sz="2400" dirty="0" err="1" smtClean="0">
                <a:sym typeface="Wingdings" panose="05000000000000000000" pitchFamily="2" charset="2"/>
              </a:rPr>
              <a:t>componentDidUpdate</a:t>
            </a:r>
            <a:endParaRPr lang="en-US" sz="2400" dirty="0">
              <a:sym typeface="Wingdings" panose="05000000000000000000" pitchFamily="2" charset="2"/>
            </a:endParaRPr>
          </a:p>
        </p:txBody>
      </p:sp>
    </p:spTree>
    <p:extLst>
      <p:ext uri="{BB962C8B-B14F-4D97-AF65-F5344CB8AC3E}">
        <p14:creationId xmlns:p14="http://schemas.microsoft.com/office/powerpoint/2010/main" val="40531907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Props Changes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smtClean="0">
                <a:sym typeface="Wingdings" panose="05000000000000000000" pitchFamily="2" charset="2"/>
              </a:rPr>
              <a:t>componentWillRecieveProps</a:t>
            </a:r>
            <a:endParaRPr lang="en-US" sz="2400" dirty="0" smtClean="0">
              <a:sym typeface="Wingdings" panose="05000000000000000000" pitchFamily="2" charset="2"/>
            </a:endParaRPr>
          </a:p>
          <a:p>
            <a:pPr marL="914400" lvl="1" indent="-457200">
              <a:spcAft>
                <a:spcPts val="600"/>
              </a:spcAft>
              <a:buFont typeface="+mj-lt"/>
              <a:buAutoNum type="arabicPeriod"/>
            </a:pPr>
            <a:r>
              <a:rPr lang="en-US" sz="2400" dirty="0" err="1" smtClean="0">
                <a:sym typeface="Wingdings" panose="05000000000000000000" pitchFamily="2" charset="2"/>
              </a:rPr>
              <a:t>shouldComponentUpdate</a:t>
            </a:r>
            <a:endParaRPr lang="en-US" sz="2400" dirty="0" smtClean="0">
              <a:sym typeface="Wingdings" panose="05000000000000000000" pitchFamily="2" charset="2"/>
            </a:endParaRPr>
          </a:p>
          <a:p>
            <a:pPr marL="914400" lvl="1" indent="-457200">
              <a:spcAft>
                <a:spcPts val="600"/>
              </a:spcAft>
              <a:buFont typeface="+mj-lt"/>
              <a:buAutoNum type="arabicPeriod"/>
            </a:pPr>
            <a:r>
              <a:rPr lang="en-US" sz="2400" dirty="0" err="1" smtClean="0">
                <a:sym typeface="Wingdings" panose="05000000000000000000" pitchFamily="2" charset="2"/>
              </a:rPr>
              <a:t>componentWillUpdate</a:t>
            </a:r>
            <a:endParaRPr lang="en-US" sz="2400" dirty="0" smtClean="0">
              <a:sym typeface="Wingdings" panose="05000000000000000000" pitchFamily="2" charset="2"/>
            </a:endParaRPr>
          </a:p>
          <a:p>
            <a:pPr marL="914400" lvl="1" indent="-457200">
              <a:spcAft>
                <a:spcPts val="600"/>
              </a:spcAft>
              <a:buFont typeface="+mj-lt"/>
              <a:buAutoNum type="arabicPeriod"/>
            </a:pPr>
            <a:r>
              <a:rPr lang="en-US" sz="2400" dirty="0" smtClean="0">
                <a:sym typeface="Wingdings" panose="05000000000000000000" pitchFamily="2" charset="2"/>
              </a:rPr>
              <a:t>render</a:t>
            </a:r>
          </a:p>
          <a:p>
            <a:pPr marL="914400" lvl="1" indent="-457200">
              <a:spcAft>
                <a:spcPts val="600"/>
              </a:spcAft>
              <a:buFont typeface="+mj-lt"/>
              <a:buAutoNum type="arabicPeriod"/>
            </a:pPr>
            <a:r>
              <a:rPr lang="en-US" sz="2400" dirty="0" err="1" smtClean="0">
                <a:sym typeface="Wingdings" panose="05000000000000000000" pitchFamily="2" charset="2"/>
              </a:rPr>
              <a:t>componentDidUpdate</a:t>
            </a:r>
            <a:endParaRPr lang="en-US" sz="2400" dirty="0" smtClean="0">
              <a:sym typeface="Wingdings" panose="05000000000000000000" pitchFamily="2" charset="2"/>
            </a:endParaRPr>
          </a:p>
          <a:p>
            <a:pPr lvl="1">
              <a:spcAft>
                <a:spcPts val="600"/>
              </a:spcAft>
            </a:pPr>
            <a:endParaRPr lang="en-US" sz="2400" dirty="0">
              <a:sym typeface="Wingdings" panose="05000000000000000000" pitchFamily="2" charset="2"/>
            </a:endParaRPr>
          </a:p>
        </p:txBody>
      </p:sp>
    </p:spTree>
    <p:extLst>
      <p:ext uri="{BB962C8B-B14F-4D97-AF65-F5344CB8AC3E}">
        <p14:creationId xmlns:p14="http://schemas.microsoft.com/office/powerpoint/2010/main" val="24615621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Unmounting</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smtClean="0">
                <a:sym typeface="Wingdings" panose="05000000000000000000" pitchFamily="2" charset="2"/>
              </a:rPr>
              <a:t>componentWillUnmount</a:t>
            </a:r>
            <a:endParaRPr lang="en-US" sz="2400" dirty="0">
              <a:sym typeface="Wingdings" panose="05000000000000000000" pitchFamily="2" charset="2"/>
            </a:endParaRPr>
          </a:p>
        </p:txBody>
      </p:sp>
    </p:spTree>
    <p:extLst>
      <p:ext uri="{BB962C8B-B14F-4D97-AF65-F5344CB8AC3E}">
        <p14:creationId xmlns:p14="http://schemas.microsoft.com/office/powerpoint/2010/main" val="27813263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Component </a:t>
            </a:r>
            <a:r>
              <a:rPr lang="en-US" sz="2400" dirty="0" err="1"/>
              <a:t>organisation</a:t>
            </a:r>
            <a:endParaRPr lang="en-US" sz="2400" dirty="0"/>
          </a:p>
          <a:p>
            <a:pPr lvl="1">
              <a:spcAft>
                <a:spcPts val="600"/>
              </a:spcAft>
            </a:pPr>
            <a:endParaRPr lang="en-US" sz="2000" dirty="0" smtClean="0"/>
          </a:p>
          <a:p>
            <a:pPr lvl="2">
              <a:spcAft>
                <a:spcPts val="600"/>
              </a:spcAft>
            </a:pPr>
            <a:endParaRPr 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162175"/>
            <a:ext cx="5629275"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24009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Always set </a:t>
            </a:r>
            <a:r>
              <a:rPr lang="en-US" sz="2400" dirty="0" err="1"/>
              <a:t>propTypes</a:t>
            </a:r>
            <a:r>
              <a:rPr lang="en-US" sz="2400" dirty="0"/>
              <a:t> for validation and </a:t>
            </a:r>
            <a:r>
              <a:rPr lang="en-US" sz="2400" dirty="0" smtClean="0"/>
              <a:t>self-documentation.</a:t>
            </a:r>
            <a:endParaRPr lang="en-US" sz="2000" dirty="0" smtClean="0"/>
          </a:p>
          <a:p>
            <a:pPr lvl="2">
              <a:spcAft>
                <a:spcPts val="600"/>
              </a:spcAft>
            </a:pPr>
            <a:endParaRPr lang="en-US"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858293"/>
            <a:ext cx="531495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19468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Using JSX for more readable</a:t>
            </a:r>
          </a:p>
          <a:p>
            <a:pPr lvl="1">
              <a:spcAft>
                <a:spcPts val="600"/>
              </a:spcAft>
            </a:pPr>
            <a:r>
              <a:rPr lang="en-US" sz="2400" dirty="0"/>
              <a:t>Multi-line </a:t>
            </a:r>
            <a:r>
              <a:rPr lang="en-US" sz="2400" dirty="0" smtClean="0"/>
              <a:t>JSX</a:t>
            </a:r>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smtClean="0"/>
          </a:p>
          <a:p>
            <a:pPr marL="914400" lvl="2" indent="0">
              <a:spcAft>
                <a:spcPts val="600"/>
              </a:spcAft>
              <a:buNone/>
            </a:pPr>
            <a:r>
              <a:rPr lang="en-US" sz="1800" dirty="0" smtClean="0"/>
              <a:t>Rather than …</a:t>
            </a:r>
          </a:p>
          <a:p>
            <a:pPr lvl="2">
              <a:spcAft>
                <a:spcPts val="600"/>
              </a:spcAft>
            </a:pPr>
            <a:endParaRPr lang="en-US" sz="2000" dirty="0" smtClean="0"/>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a:p>
          <a:p>
            <a:pPr lvl="1">
              <a:spcAft>
                <a:spcPts val="600"/>
              </a:spcAft>
            </a:pPr>
            <a:endParaRPr lang="en-US" sz="2000" dirty="0" smtClean="0"/>
          </a:p>
          <a:p>
            <a:pPr lvl="2">
              <a:spcAft>
                <a:spcPts val="600"/>
              </a:spcAft>
            </a:pPr>
            <a:endParaRPr lang="en-US" sz="20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175" y="2657475"/>
            <a:ext cx="558165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5191125"/>
            <a:ext cx="52387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2869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a:ea typeface="Tahoma" panose="020B0604030504040204" pitchFamily="34"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816231"/>
            <a:ext cx="4114800" cy="3365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342222" y="5354214"/>
            <a:ext cx="6248400" cy="307777"/>
          </a:xfrm>
          <a:prstGeom prst="rect">
            <a:avLst/>
          </a:prstGeom>
        </p:spPr>
        <p:txBody>
          <a:bodyPr wrap="square">
            <a:spAutoFit/>
          </a:bodyPr>
          <a:lstStyle/>
          <a:p>
            <a:r>
              <a:rPr lang="en-US" sz="1400" i="1" dirty="0"/>
              <a:t>Google search trends for React </a:t>
            </a:r>
            <a:r>
              <a:rPr lang="en-US" sz="1400" i="1" dirty="0" smtClean="0"/>
              <a:t>in programming </a:t>
            </a:r>
            <a:r>
              <a:rPr lang="en-US" sz="1400" i="1" dirty="0"/>
              <a:t>category</a:t>
            </a:r>
            <a:endParaRPr lang="en-US" sz="1400" dirty="0"/>
          </a:p>
        </p:txBody>
      </p:sp>
    </p:spTree>
    <p:extLst>
      <p:ext uri="{BB962C8B-B14F-4D97-AF65-F5344CB8AC3E}">
        <p14:creationId xmlns:p14="http://schemas.microsoft.com/office/powerpoint/2010/main" val="24803126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Conditional </a:t>
            </a:r>
            <a:r>
              <a:rPr lang="en-US" sz="2400" dirty="0" smtClean="0"/>
              <a:t>JSX</a:t>
            </a:r>
          </a:p>
          <a:p>
            <a:pPr marL="457200" lvl="1" indent="0">
              <a:spcAft>
                <a:spcPts val="600"/>
              </a:spcAft>
              <a:buNone/>
            </a:pPr>
            <a:endParaRPr lang="en-US" sz="2000" dirty="0" smtClean="0"/>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a:p>
          <a:p>
            <a:pPr lvl="1">
              <a:spcAft>
                <a:spcPts val="600"/>
              </a:spcAft>
            </a:pPr>
            <a:endParaRPr lang="en-US" sz="2000" dirty="0" smtClean="0"/>
          </a:p>
          <a:p>
            <a:pPr lvl="2">
              <a:spcAft>
                <a:spcPts val="600"/>
              </a:spcAft>
            </a:pPr>
            <a:endParaRPr lang="en-US"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543175"/>
            <a:ext cx="54864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08268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In-line list iteration</a:t>
            </a:r>
          </a:p>
          <a:p>
            <a:pPr lvl="1">
              <a:spcAft>
                <a:spcPts val="600"/>
              </a:spcAft>
            </a:pPr>
            <a:endParaRPr lang="en-US" sz="2400" dirty="0" smtClean="0"/>
          </a:p>
          <a:p>
            <a:pPr marL="457200" lvl="1" indent="0">
              <a:spcAft>
                <a:spcPts val="600"/>
              </a:spcAft>
              <a:buNone/>
            </a:pPr>
            <a:endParaRPr lang="en-US" sz="2000" dirty="0" smtClean="0"/>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a:p>
          <a:p>
            <a:pPr lvl="1">
              <a:spcAft>
                <a:spcPts val="600"/>
              </a:spcAft>
            </a:pPr>
            <a:endParaRPr lang="en-US" sz="2000" dirty="0" smtClean="0"/>
          </a:p>
          <a:p>
            <a:pPr lvl="2">
              <a:spcAft>
                <a:spcPts val="600"/>
              </a:spcAft>
            </a:pPr>
            <a:endParaRPr lang="en-US" sz="2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543175"/>
            <a:ext cx="52959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96076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Indentation and new line for component attributes</a:t>
            </a:r>
          </a:p>
          <a:p>
            <a:pPr lvl="1">
              <a:spcAft>
                <a:spcPts val="600"/>
              </a:spcAft>
            </a:pPr>
            <a:endParaRPr lang="en-US" sz="2400" dirty="0"/>
          </a:p>
          <a:p>
            <a:pPr lvl="1">
              <a:spcAft>
                <a:spcPts val="600"/>
              </a:spcAft>
            </a:pPr>
            <a:endParaRPr lang="en-US" sz="2400" dirty="0" smtClean="0"/>
          </a:p>
          <a:p>
            <a:pPr marL="457200" lvl="1" indent="0">
              <a:spcAft>
                <a:spcPts val="600"/>
              </a:spcAft>
              <a:buNone/>
            </a:pPr>
            <a:endParaRPr lang="en-US" sz="2000" dirty="0" smtClean="0"/>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a:p>
          <a:p>
            <a:pPr lvl="1">
              <a:spcAft>
                <a:spcPts val="600"/>
              </a:spcAft>
            </a:pPr>
            <a:endParaRPr lang="en-US" sz="2000" dirty="0" smtClean="0"/>
          </a:p>
          <a:p>
            <a:pPr lvl="2">
              <a:spcAft>
                <a:spcPts val="600"/>
              </a:spcAft>
            </a:pPr>
            <a:endParaRPr lang="en-US" sz="20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3513" y="2686050"/>
            <a:ext cx="627697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31952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Build </a:t>
            </a:r>
            <a:r>
              <a:rPr lang="en-US" sz="2400" dirty="0" err="1" smtClean="0"/>
              <a:t>Todo</a:t>
            </a:r>
            <a:r>
              <a:rPr lang="en-US" sz="2400" dirty="0" smtClean="0"/>
              <a:t> </a:t>
            </a:r>
            <a:r>
              <a:rPr lang="en-US" sz="2400" dirty="0" smtClean="0"/>
              <a:t>List</a:t>
            </a:r>
            <a:endParaRPr lang="en-US" sz="2000" dirty="0" smtClean="0"/>
          </a:p>
          <a:p>
            <a:pPr lvl="2">
              <a:spcAft>
                <a:spcPts val="600"/>
              </a:spcAft>
            </a:pPr>
            <a:endParaRPr lang="en-US" sz="2000" dirty="0"/>
          </a:p>
        </p:txBody>
      </p:sp>
    </p:spTree>
    <p:extLst>
      <p:ext uri="{BB962C8B-B14F-4D97-AF65-F5344CB8AC3E}">
        <p14:creationId xmlns:p14="http://schemas.microsoft.com/office/powerpoint/2010/main" val="34447729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&amp; answers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2">
              <a:spcAft>
                <a:spcPts val="600"/>
              </a:spcAft>
            </a:pPr>
            <a:endParaRPr lang="en-US" sz="2000" dirty="0"/>
          </a:p>
        </p:txBody>
      </p:sp>
      <p:pic>
        <p:nvPicPr>
          <p:cNvPr id="1028" name="Picture 4" descr="C:\Users\Tien.NguyenMinh\Desktop\download (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713" y="2418112"/>
            <a:ext cx="3290887" cy="2230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915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ea typeface="Tahoma" panose="020B0604030504040204" pitchFamily="34" charset="0"/>
              </a:rPr>
              <a:t>React is a UI library developed at Facebook.</a:t>
            </a:r>
          </a:p>
          <a:p>
            <a:pPr lvl="1">
              <a:spcAft>
                <a:spcPts val="600"/>
              </a:spcAft>
            </a:pPr>
            <a:r>
              <a:rPr lang="en-US" sz="2400" dirty="0" smtClean="0">
                <a:ea typeface="Tahoma" panose="020B0604030504040204" pitchFamily="34" charset="0"/>
              </a:rPr>
              <a:t>Allow to create UI components</a:t>
            </a:r>
          </a:p>
          <a:p>
            <a:pPr lvl="2">
              <a:spcAft>
                <a:spcPts val="600"/>
              </a:spcAft>
              <a:buFont typeface="Wingdings" panose="05000000000000000000" pitchFamily="2" charset="2"/>
              <a:buChar char="§"/>
            </a:pPr>
            <a:r>
              <a:rPr lang="en-US" dirty="0" smtClean="0">
                <a:ea typeface="Tahoma" panose="020B0604030504040204" pitchFamily="34" charset="0"/>
              </a:rPr>
              <a:t>Interactive</a:t>
            </a:r>
          </a:p>
          <a:p>
            <a:pPr lvl="2">
              <a:spcAft>
                <a:spcPts val="600"/>
              </a:spcAft>
              <a:buFont typeface="Wingdings" panose="05000000000000000000" pitchFamily="2" charset="2"/>
              <a:buChar char="§"/>
            </a:pPr>
            <a:r>
              <a:rPr lang="en-US" dirty="0" err="1" smtClean="0">
                <a:ea typeface="Tahoma" panose="020B0604030504040204" pitchFamily="34" charset="0"/>
              </a:rPr>
              <a:t>Stateful</a:t>
            </a:r>
            <a:endParaRPr lang="en-US" dirty="0" smtClean="0">
              <a:ea typeface="Tahoma" panose="020B0604030504040204" pitchFamily="34" charset="0"/>
            </a:endParaRPr>
          </a:p>
          <a:p>
            <a:pPr lvl="2">
              <a:spcAft>
                <a:spcPts val="600"/>
              </a:spcAft>
              <a:buFont typeface="Wingdings" panose="05000000000000000000" pitchFamily="2" charset="2"/>
              <a:buChar char="§"/>
            </a:pPr>
            <a:r>
              <a:rPr lang="en-US" dirty="0" smtClean="0">
                <a:ea typeface="Tahoma" panose="020B0604030504040204" pitchFamily="34" charset="0"/>
              </a:rPr>
              <a:t>Reusable </a:t>
            </a:r>
          </a:p>
          <a:p>
            <a:pPr lvl="1">
              <a:spcAft>
                <a:spcPts val="600"/>
              </a:spcAft>
            </a:pPr>
            <a:r>
              <a:rPr lang="en-US" sz="2400" dirty="0" smtClean="0">
                <a:ea typeface="Tahoma" panose="020B0604030504040204" pitchFamily="34" charset="0"/>
              </a:rPr>
              <a:t>Client site and server side</a:t>
            </a:r>
          </a:p>
          <a:p>
            <a:pPr lvl="1">
              <a:spcAft>
                <a:spcPts val="600"/>
              </a:spcAft>
            </a:pPr>
            <a:r>
              <a:rPr lang="en-US" sz="2400" dirty="0"/>
              <a:t>React is the "</a:t>
            </a:r>
            <a:r>
              <a:rPr lang="en-US" sz="2400" b="1" dirty="0"/>
              <a:t>V</a:t>
            </a:r>
            <a:r>
              <a:rPr lang="en-US" sz="2400" dirty="0"/>
              <a:t>iew" in the application</a:t>
            </a:r>
            <a:endParaRPr lang="en-US" sz="2400" dirty="0">
              <a:ea typeface="Tahoma" panose="020B0604030504040204" pitchFamily="34" charset="0"/>
            </a:endParaRPr>
          </a:p>
        </p:txBody>
      </p:sp>
    </p:spTree>
    <p:extLst>
      <p:ext uri="{BB962C8B-B14F-4D97-AF65-F5344CB8AC3E}">
        <p14:creationId xmlns:p14="http://schemas.microsoft.com/office/powerpoint/2010/main" val="4048286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Using </a:t>
            </a:r>
            <a:r>
              <a:rPr lang="en-US" sz="2400" dirty="0"/>
              <a:t>Virtual </a:t>
            </a:r>
            <a:r>
              <a:rPr lang="en-US" sz="2400" dirty="0" smtClean="0"/>
              <a:t>DOM </a:t>
            </a:r>
            <a:r>
              <a:rPr lang="en-US" sz="2400" dirty="0" smtClean="0">
                <a:sym typeface="Wingdings" panose="05000000000000000000" pitchFamily="2" charset="2"/>
              </a:rPr>
              <a:t> </a:t>
            </a:r>
            <a:r>
              <a:rPr lang="en-US" sz="2400" dirty="0" smtClean="0"/>
              <a:t>enables </a:t>
            </a:r>
            <a:r>
              <a:rPr lang="en-US" sz="2400" dirty="0"/>
              <a:t>high performance for the rendering the </a:t>
            </a:r>
            <a:r>
              <a:rPr lang="en-US" sz="2400" dirty="0" smtClean="0"/>
              <a:t>UI.</a:t>
            </a:r>
          </a:p>
          <a:p>
            <a:pPr lvl="1">
              <a:spcAft>
                <a:spcPts val="600"/>
              </a:spcAft>
            </a:pPr>
            <a:r>
              <a:rPr lang="en-US" sz="2400" dirty="0"/>
              <a:t>B</a:t>
            </a:r>
            <a:r>
              <a:rPr lang="en-US" sz="2400" dirty="0" smtClean="0"/>
              <a:t>uilding </a:t>
            </a:r>
            <a:r>
              <a:rPr lang="en-US" sz="2400" dirty="0"/>
              <a:t>large applications with data that changes over time.</a:t>
            </a:r>
          </a:p>
          <a:p>
            <a:pPr lvl="1">
              <a:spcAft>
                <a:spcPts val="600"/>
              </a:spcAft>
            </a:pPr>
            <a:r>
              <a:rPr lang="en-US" sz="2400" dirty="0"/>
              <a:t> </a:t>
            </a:r>
            <a:r>
              <a:rPr lang="en-US" sz="2400" dirty="0" smtClean="0"/>
              <a:t>Using with Flux for scaling front-end apps, that provide data flows in a single direction.</a:t>
            </a:r>
          </a:p>
          <a:p>
            <a:pPr lvl="1">
              <a:spcAft>
                <a:spcPts val="600"/>
              </a:spcAft>
            </a:pPr>
            <a:endParaRPr lang="en-US" sz="2400" dirty="0">
              <a:ea typeface="Tahoma" panose="020B0604030504040204" pitchFamily="34" charset="0"/>
            </a:endParaRPr>
          </a:p>
        </p:txBody>
      </p:sp>
    </p:spTree>
    <p:extLst>
      <p:ext uri="{BB962C8B-B14F-4D97-AF65-F5344CB8AC3E}">
        <p14:creationId xmlns:p14="http://schemas.microsoft.com/office/powerpoint/2010/main" val="2269696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993" y="16764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a:ea typeface="Tahoma" panose="020B0604030504040204" pitchFamily="34" charset="0"/>
            </a:endParaRPr>
          </a:p>
        </p:txBody>
      </p:sp>
      <p:pic>
        <p:nvPicPr>
          <p:cNvPr id="6" name="Picture 2" descr="C:\Users\Tien.NguyenMinh\Desktop\images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796"/>
            <a:ext cx="3000375" cy="1524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Tien.NguyenMinh\Desktop\images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600200"/>
            <a:ext cx="2714625" cy="16859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3792933"/>
            <a:ext cx="2667000" cy="1512493"/>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399" y="3699589"/>
            <a:ext cx="2714625" cy="1634411"/>
          </a:xfrm>
          <a:prstGeom prst="rect">
            <a:avLst/>
          </a:prstGeom>
        </p:spPr>
      </p:pic>
    </p:spTree>
    <p:extLst>
      <p:ext uri="{BB962C8B-B14F-4D97-AF65-F5344CB8AC3E}">
        <p14:creationId xmlns:p14="http://schemas.microsoft.com/office/powerpoint/2010/main" val="2538141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Core Concept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JSX</a:t>
            </a:r>
          </a:p>
          <a:p>
            <a:pPr lvl="1">
              <a:spcAft>
                <a:spcPts val="600"/>
              </a:spcAft>
            </a:pPr>
            <a:r>
              <a:rPr lang="en-US" sz="2400" dirty="0"/>
              <a:t>React </a:t>
            </a:r>
            <a:r>
              <a:rPr lang="en-US" sz="2400" dirty="0" smtClean="0"/>
              <a:t>Elements</a:t>
            </a:r>
          </a:p>
          <a:p>
            <a:pPr lvl="1">
              <a:spcAft>
                <a:spcPts val="600"/>
              </a:spcAft>
            </a:pPr>
            <a:r>
              <a:rPr lang="en-US" sz="2400" dirty="0"/>
              <a:t>React </a:t>
            </a:r>
            <a:r>
              <a:rPr lang="en-US" sz="2400" dirty="0" smtClean="0"/>
              <a:t>Components</a:t>
            </a:r>
          </a:p>
          <a:p>
            <a:pPr lvl="1">
              <a:spcAft>
                <a:spcPts val="600"/>
              </a:spcAft>
            </a:pPr>
            <a:r>
              <a:rPr lang="en-US" sz="2400" dirty="0" smtClean="0"/>
              <a:t>Props</a:t>
            </a:r>
          </a:p>
          <a:p>
            <a:pPr lvl="1">
              <a:spcAft>
                <a:spcPts val="600"/>
              </a:spcAft>
            </a:pPr>
            <a:r>
              <a:rPr lang="en-US" sz="2400" dirty="0" smtClean="0"/>
              <a:t>State</a:t>
            </a:r>
          </a:p>
          <a:p>
            <a:pPr lvl="1">
              <a:spcAft>
                <a:spcPts val="600"/>
              </a:spcAft>
            </a:pPr>
            <a:r>
              <a:rPr lang="en-US" sz="2400" dirty="0" smtClean="0"/>
              <a:t>Virtual DOM</a:t>
            </a:r>
          </a:p>
          <a:p>
            <a:pPr lvl="1">
              <a:spcAft>
                <a:spcPts val="600"/>
              </a:spcAft>
            </a:pPr>
            <a:r>
              <a:rPr lang="en-US" sz="2400" dirty="0" err="1" smtClean="0"/>
              <a:t>Mixins</a:t>
            </a:r>
            <a:endParaRPr lang="en-US" sz="2400" dirty="0"/>
          </a:p>
          <a:p>
            <a:pPr lvl="1">
              <a:spcAft>
                <a:spcPts val="600"/>
              </a:spcAft>
            </a:pPr>
            <a:r>
              <a:rPr lang="en-US" sz="2400" dirty="0" smtClean="0"/>
              <a:t>Composition</a:t>
            </a:r>
            <a:endParaRPr lang="en-US" sz="2400" dirty="0"/>
          </a:p>
        </p:txBody>
      </p:sp>
    </p:spTree>
    <p:extLst>
      <p:ext uri="{BB962C8B-B14F-4D97-AF65-F5344CB8AC3E}">
        <p14:creationId xmlns:p14="http://schemas.microsoft.com/office/powerpoint/2010/main" val="3801402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JSX</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It </a:t>
            </a:r>
            <a:r>
              <a:rPr lang="en-US" sz="2400" dirty="0"/>
              <a:t>is a </a:t>
            </a:r>
            <a:r>
              <a:rPr lang="en-US" sz="2400" dirty="0" err="1"/>
              <a:t>Javascript</a:t>
            </a:r>
            <a:r>
              <a:rPr lang="en-US" sz="2400" dirty="0"/>
              <a:t> XML syntax </a:t>
            </a:r>
            <a:r>
              <a:rPr lang="en-US" sz="2400" dirty="0" smtClean="0"/>
              <a:t>transform.</a:t>
            </a:r>
          </a:p>
          <a:p>
            <a:pPr lvl="1">
              <a:spcAft>
                <a:spcPts val="600"/>
              </a:spcAft>
            </a:pPr>
            <a:r>
              <a:rPr lang="en-US" sz="2400" dirty="0" smtClean="0"/>
              <a:t>Let us </a:t>
            </a:r>
            <a:r>
              <a:rPr lang="en-US" sz="2400" dirty="0"/>
              <a:t>write </a:t>
            </a:r>
            <a:r>
              <a:rPr lang="en-US" sz="2400" dirty="0" smtClean="0"/>
              <a:t>HTML</a:t>
            </a:r>
            <a:r>
              <a:rPr lang="en-US" sz="2400" dirty="0"/>
              <a:t> tags in </a:t>
            </a:r>
            <a:r>
              <a:rPr lang="en-US" sz="2400" dirty="0" err="1" smtClean="0"/>
              <a:t>Javascript</a:t>
            </a:r>
            <a:r>
              <a:rPr lang="en-US" sz="2400" dirty="0" smtClean="0"/>
              <a:t>.</a:t>
            </a:r>
          </a:p>
          <a:p>
            <a:pPr lvl="1">
              <a:spcAft>
                <a:spcPts val="600"/>
              </a:spcAft>
            </a:pPr>
            <a:r>
              <a:rPr lang="en-US" sz="2400" dirty="0"/>
              <a:t>L</a:t>
            </a:r>
            <a:r>
              <a:rPr lang="en-US" sz="2400" dirty="0" smtClean="0"/>
              <a:t>ess </a:t>
            </a:r>
            <a:r>
              <a:rPr lang="en-US" sz="2400" dirty="0"/>
              <a:t>effort to read and </a:t>
            </a:r>
            <a:r>
              <a:rPr lang="en-US" sz="2400" dirty="0" smtClean="0"/>
              <a:t>write.</a:t>
            </a:r>
          </a:p>
          <a:p>
            <a:pPr lvl="1">
              <a:spcAft>
                <a:spcPts val="600"/>
              </a:spcAft>
            </a:pPr>
            <a:r>
              <a:rPr lang="en-US" sz="2400" dirty="0" smtClean="0"/>
              <a:t>Not supported </a:t>
            </a:r>
            <a:r>
              <a:rPr lang="en-US" sz="2400" dirty="0"/>
              <a:t>in browsers by </a:t>
            </a:r>
            <a:r>
              <a:rPr lang="en-US" sz="2400" dirty="0" smtClean="0"/>
              <a:t>default.</a:t>
            </a:r>
          </a:p>
          <a:p>
            <a:pPr lvl="1">
              <a:spcAft>
                <a:spcPts val="600"/>
              </a:spcAft>
            </a:pPr>
            <a:r>
              <a:rPr lang="en-US" sz="2400" dirty="0" smtClean="0"/>
              <a:t>Need to transformed </a:t>
            </a:r>
            <a:r>
              <a:rPr lang="en-US" sz="2400" dirty="0"/>
              <a:t>into </a:t>
            </a:r>
            <a:r>
              <a:rPr lang="en-US" sz="2400" dirty="0" smtClean="0"/>
              <a:t>JS before </a:t>
            </a:r>
            <a:r>
              <a:rPr lang="en-US" sz="2400" dirty="0"/>
              <a:t>running in the </a:t>
            </a:r>
            <a:r>
              <a:rPr lang="en-US" sz="2400" dirty="0" smtClean="0"/>
              <a:t>browser.</a:t>
            </a:r>
          </a:p>
          <a:p>
            <a:pPr lvl="1">
              <a:spcAft>
                <a:spcPts val="600"/>
              </a:spcAft>
            </a:pPr>
            <a:r>
              <a:rPr lang="en-US" sz="2400" dirty="0"/>
              <a:t>JSX and HTML syntax are similar but it’s different at some point</a:t>
            </a:r>
          </a:p>
          <a:p>
            <a:pPr lvl="2">
              <a:spcAft>
                <a:spcPts val="600"/>
              </a:spcAft>
            </a:pPr>
            <a:r>
              <a:rPr lang="en-US" sz="2000" dirty="0"/>
              <a:t>class </a:t>
            </a:r>
            <a:r>
              <a:rPr lang="en-US" sz="2000" dirty="0">
                <a:sym typeface="Wingdings" panose="05000000000000000000" pitchFamily="2" charset="2"/>
              </a:rPr>
              <a:t> </a:t>
            </a:r>
            <a:r>
              <a:rPr lang="en-US" sz="2000" dirty="0" err="1" smtClean="0">
                <a:sym typeface="Wingdings" panose="05000000000000000000" pitchFamily="2" charset="2"/>
              </a:rPr>
              <a:t>className</a:t>
            </a:r>
            <a:r>
              <a:rPr lang="en-US" sz="2000" dirty="0" smtClean="0">
                <a:sym typeface="Wingdings" panose="05000000000000000000" pitchFamily="2" charset="2"/>
              </a:rPr>
              <a:t>, </a:t>
            </a:r>
            <a:r>
              <a:rPr lang="en-US" sz="2000" dirty="0">
                <a:sym typeface="Wingdings" panose="05000000000000000000" pitchFamily="2" charset="2"/>
              </a:rPr>
              <a:t>for  </a:t>
            </a:r>
            <a:r>
              <a:rPr lang="en-US" sz="2000" dirty="0" err="1">
                <a:sym typeface="Wingdings" panose="05000000000000000000" pitchFamily="2" charset="2"/>
              </a:rPr>
              <a:t>htmlFor</a:t>
            </a:r>
            <a:endParaRPr lang="en-US" dirty="0"/>
          </a:p>
          <a:p>
            <a:pPr marL="914400" lvl="2" indent="0">
              <a:spcAft>
                <a:spcPts val="600"/>
              </a:spcAft>
              <a:buNone/>
            </a:pPr>
            <a:endParaRPr lang="en-US" sz="2000" dirty="0">
              <a:sym typeface="Wingdings" panose="05000000000000000000" pitchFamily="2" charset="2"/>
            </a:endParaRPr>
          </a:p>
        </p:txBody>
      </p:sp>
    </p:spTree>
    <p:extLst>
      <p:ext uri="{BB962C8B-B14F-4D97-AF65-F5344CB8AC3E}">
        <p14:creationId xmlns:p14="http://schemas.microsoft.com/office/powerpoint/2010/main" val="1219119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JSX Friendly Editor</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dirty="0" smtClean="0">
              <a:sym typeface="Wingdings" panose="05000000000000000000" pitchFamily="2" charset="2"/>
            </a:endParaRPr>
          </a:p>
        </p:txBody>
      </p:sp>
      <p:pic>
        <p:nvPicPr>
          <p:cNvPr id="4" name="Picture 3"/>
          <p:cNvPicPr>
            <a:picLocks noChangeAspect="1"/>
          </p:cNvPicPr>
          <p:nvPr/>
        </p:nvPicPr>
        <p:blipFill>
          <a:blip r:embed="rId2"/>
          <a:stretch>
            <a:fillRect/>
          </a:stretch>
        </p:blipFill>
        <p:spPr>
          <a:xfrm>
            <a:off x="822124" y="2109787"/>
            <a:ext cx="6950276" cy="3224213"/>
          </a:xfrm>
          <a:prstGeom prst="rect">
            <a:avLst/>
          </a:prstGeom>
        </p:spPr>
      </p:pic>
    </p:spTree>
    <p:extLst>
      <p:ext uri="{BB962C8B-B14F-4D97-AF65-F5344CB8AC3E}">
        <p14:creationId xmlns:p14="http://schemas.microsoft.com/office/powerpoint/2010/main" val="4286766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3">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err="1" smtClean="0"/>
        </a:defPPr>
      </a:lstStyle>
      <a:style>
        <a:lnRef idx="1">
          <a:schemeClr val="accent4"/>
        </a:lnRef>
        <a:fillRef idx="2">
          <a:schemeClr val="accent4"/>
        </a:fillRef>
        <a:effectRef idx="1">
          <a:schemeClr val="accent4"/>
        </a:effectRef>
        <a:fontRef idx="minor">
          <a:schemeClr val="dk1"/>
        </a:fontRef>
      </a:style>
    </a:spDef>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Theme3</Template>
  <TotalTime>8623</TotalTime>
  <Words>775</Words>
  <Application>Microsoft Office PowerPoint</Application>
  <PresentationFormat>On-screen Show (4:3)</PresentationFormat>
  <Paragraphs>262</Paragraphs>
  <Slides>34</Slides>
  <Notes>29</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Theme3</vt:lpstr>
      <vt:lpstr> </vt:lpstr>
      <vt:lpstr>Agenda</vt:lpstr>
      <vt:lpstr>Introduce React</vt:lpstr>
      <vt:lpstr>Introduce React</vt:lpstr>
      <vt:lpstr>Introduce React</vt:lpstr>
      <vt:lpstr>Introduce React</vt:lpstr>
      <vt:lpstr>React Core Concept</vt:lpstr>
      <vt:lpstr>JSX</vt:lpstr>
      <vt:lpstr>JSX Friendly Editor</vt:lpstr>
      <vt:lpstr>React Elements</vt:lpstr>
      <vt:lpstr>React Elements</vt:lpstr>
      <vt:lpstr>React Components</vt:lpstr>
      <vt:lpstr>React Components</vt:lpstr>
      <vt:lpstr>Props</vt:lpstr>
      <vt:lpstr>Props - getDefaultProps</vt:lpstr>
      <vt:lpstr>State</vt:lpstr>
      <vt:lpstr>State</vt:lpstr>
      <vt:lpstr>Virtual DOM</vt:lpstr>
      <vt:lpstr>When and how re-render?</vt:lpstr>
      <vt:lpstr>Mixins</vt:lpstr>
      <vt:lpstr>Composition</vt:lpstr>
      <vt:lpstr>React Life Cycle</vt:lpstr>
      <vt:lpstr>Initialization</vt:lpstr>
      <vt:lpstr>State Changes</vt:lpstr>
      <vt:lpstr>Props Changes</vt:lpstr>
      <vt:lpstr>Unmounting</vt:lpstr>
      <vt:lpstr>Best practices</vt:lpstr>
      <vt:lpstr>Best practices</vt:lpstr>
      <vt:lpstr>Best practices</vt:lpstr>
      <vt:lpstr>Best practices</vt:lpstr>
      <vt:lpstr>Best practices</vt:lpstr>
      <vt:lpstr>Best practices</vt:lpstr>
      <vt:lpstr>DEMO</vt:lpstr>
      <vt:lpstr>Questions &amp; answers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Tien Nguyen Minh</dc:creator>
  <cp:lastModifiedBy>Tien Nguyen Minh</cp:lastModifiedBy>
  <cp:revision>218</cp:revision>
  <dcterms:created xsi:type="dcterms:W3CDTF">2006-08-16T00:00:00Z</dcterms:created>
  <dcterms:modified xsi:type="dcterms:W3CDTF">2015-12-23T03:26:25Z</dcterms:modified>
</cp:coreProperties>
</file>