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5" r:id="rId5"/>
    <p:sldId id="264" r:id="rId6"/>
    <p:sldId id="261" r:id="rId7"/>
    <p:sldId id="262" r:id="rId8"/>
    <p:sldId id="263" r:id="rId9"/>
    <p:sldId id="266" r:id="rId10"/>
    <p:sldId id="267" r:id="rId11"/>
    <p:sldId id="269" r:id="rId12"/>
    <p:sldId id="268" r:id="rId13"/>
    <p:sldId id="270" r:id="rId14"/>
    <p:sldId id="272" r:id="rId15"/>
    <p:sldId id="273" r:id="rId16"/>
    <p:sldId id="274" r:id="rId17"/>
    <p:sldId id="275" r:id="rId18"/>
    <p:sldId id="277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67" autoAdjust="0"/>
  </p:normalViewPr>
  <p:slideViewPr>
    <p:cSldViewPr>
      <p:cViewPr>
        <p:scale>
          <a:sx n="100" d="100"/>
          <a:sy n="100" d="100"/>
        </p:scale>
        <p:origin x="-194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React each component is well encapsulated and maintains its own state (if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can store a value in its state and pass it to its child components via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ensures that whenever a component’s state changes, the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change. As a result the child components that depend on these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re-render themselves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say the state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React each component is well encapsulated and maintains its own state (if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can store a value in its state and pass it to its child components via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ensures that whenever a component’s state changes, the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change. As a result the child components that depend on these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re-render themselves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say the state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and efficient "diffing" algorithm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frontends (JSX,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enough to run on mobile devices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Lots of traction and mindshare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without React (i.e. as an independent engine)</a:t>
            </a:r>
          </a:p>
          <a:p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in-memory copy of the DOM (higher memory use)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differentiation between static and dynamic elements *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React each component is well encapsulated and maintains its own state (if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can store a value in its state and pass it to its child components via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ensures that whenever a component’s state changes, the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change. As a result the child components that depend on these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re-render themselves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say the state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6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some conflict when using </a:t>
            </a:r>
            <a:r>
              <a:rPr lang="en-US" baseline="0" dirty="0" err="1" smtClean="0"/>
              <a:t>mixins</a:t>
            </a:r>
            <a:r>
              <a:rPr lang="en-US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getDefaultProps</a:t>
            </a:r>
            <a:r>
              <a:rPr lang="en-US" baseline="0" dirty="0" smtClean="0"/>
              <a:t>: the same prop name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getDefaultState</a:t>
            </a:r>
            <a:r>
              <a:rPr lang="en-US" baseline="0" dirty="0" smtClean="0"/>
              <a:t>: the same prop name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The same method name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8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https://facebook.github.io/react/docs/tags-and-attributes.html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</a:pPr>
            <a:r>
              <a:rPr lang="en-US" sz="2400" dirty="0" smtClean="0"/>
              <a:t>When we use our defined components, we can add attributes called props.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The primary type in React.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It is a virtual </a:t>
            </a:r>
            <a:r>
              <a:rPr lang="en-US" sz="2400" dirty="0" smtClean="0"/>
              <a:t>DOM.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 virtual </a:t>
            </a:r>
            <a:r>
              <a:rPr lang="en-US" sz="2400" dirty="0"/>
              <a:t>representation of a DOM </a:t>
            </a:r>
            <a:r>
              <a:rPr lang="en-US" sz="2400" dirty="0" smtClean="0"/>
              <a:t>Element</a:t>
            </a:r>
            <a:r>
              <a:rPr lang="en-US" sz="2400" dirty="0"/>
              <a:t>:</a:t>
            </a:r>
            <a:endParaRPr lang="en-US" sz="2400" dirty="0" smtClean="0"/>
          </a:p>
          <a:p>
            <a:pPr lvl="2">
              <a:spcAft>
                <a:spcPts val="600"/>
              </a:spcAft>
            </a:pPr>
            <a:r>
              <a:rPr lang="en-US" sz="2000" dirty="0" smtClean="0"/>
              <a:t>Light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Stateless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Immutable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Pass to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React</a:t>
            </a:r>
            <a:r>
              <a:rPr lang="en-US" sz="2400" b="1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Dom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.render</a:t>
            </a:r>
            <a:r>
              <a:rPr lang="en-US" sz="24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to render a new tree into the DOM.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Ex: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1676400"/>
            <a:ext cx="6200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2590800"/>
            <a:ext cx="67151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1943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67200" y="3505200"/>
            <a:ext cx="1262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4800600"/>
            <a:ext cx="5534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6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React Component is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At </a:t>
            </a:r>
            <a:r>
              <a:rPr lang="en-US" sz="2400" dirty="0"/>
              <a:t>least a </a:t>
            </a:r>
            <a:r>
              <a:rPr lang="en-US" sz="2400" dirty="0" smtClean="0"/>
              <a:t>render method </a:t>
            </a:r>
            <a:r>
              <a:rPr lang="en-US" sz="2400" dirty="0"/>
              <a:t>on </a:t>
            </a:r>
            <a:r>
              <a:rPr lang="en-US" sz="2400" dirty="0" smtClean="0"/>
              <a:t>it.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render </a:t>
            </a:r>
            <a:r>
              <a:rPr lang="en-US" sz="2400" dirty="0"/>
              <a:t>method </a:t>
            </a:r>
            <a:r>
              <a:rPr lang="en-US" sz="2400" dirty="0" smtClean="0"/>
              <a:t>must return a single React Element.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 </a:t>
            </a:r>
            <a:r>
              <a:rPr lang="en-US" sz="2400" dirty="0" smtClean="0"/>
              <a:t>React Component</a:t>
            </a:r>
            <a:r>
              <a:rPr lang="en-US" sz="2400" dirty="0"/>
              <a:t> is converted </a:t>
            </a:r>
            <a:r>
              <a:rPr lang="en-US" sz="2400" dirty="0" smtClean="0"/>
              <a:t>to the React Element when rendering.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7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2159"/>
            <a:ext cx="4038600" cy="224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648200"/>
            <a:ext cx="4448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4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Props are supplied as attributes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These attributes are available in our component as 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this.props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/>
              <a:t>A Component cannot change its </a:t>
            </a:r>
            <a:r>
              <a:rPr lang="en-US" sz="2400" i="1" dirty="0"/>
              <a:t>props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29" y="3695700"/>
            <a:ext cx="6957626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- </a:t>
            </a:r>
            <a:r>
              <a:rPr lang="en-US" dirty="0" err="1" smtClean="0"/>
              <a:t>getDefaultProps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Specify property values to use if they are not explicitly supplied.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743200"/>
            <a:ext cx="652554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4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/>
              <a:t>A Component manages its own </a:t>
            </a:r>
            <a:r>
              <a:rPr lang="en-US" sz="2400" i="1" dirty="0"/>
              <a:t>state</a:t>
            </a:r>
            <a:r>
              <a:rPr lang="en-US" sz="2400" dirty="0"/>
              <a:t> </a:t>
            </a:r>
            <a:r>
              <a:rPr lang="en-US" sz="2400" dirty="0" smtClean="0"/>
              <a:t>internally.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setState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method to change state.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Re-render component when </a:t>
            </a:r>
            <a:r>
              <a:rPr lang="en-US" sz="2400" i="1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setState</a:t>
            </a:r>
            <a:r>
              <a:rPr lang="en-US" sz="2400" dirty="0"/>
              <a:t> is </a:t>
            </a:r>
            <a:r>
              <a:rPr lang="en-US" sz="2400" dirty="0" smtClean="0"/>
              <a:t>called.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getInitialState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method to provide the default value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6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6400"/>
            <a:ext cx="747762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2" y="1623218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Not </a:t>
            </a:r>
            <a:r>
              <a:rPr lang="en-US" sz="2400" dirty="0"/>
              <a:t>invented by </a:t>
            </a:r>
            <a:r>
              <a:rPr lang="en-US" sz="2400" dirty="0" smtClean="0"/>
              <a:t>React.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It's </a:t>
            </a:r>
            <a:r>
              <a:rPr lang="en-US" sz="2400" dirty="0"/>
              <a:t>pure JavaScript, in-memory representation of the </a:t>
            </a:r>
            <a:r>
              <a:rPr lang="en-US" sz="2400" dirty="0" smtClean="0"/>
              <a:t>DOM.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219200" y="3429000"/>
            <a:ext cx="1619437" cy="1667037"/>
            <a:chOff x="1479363" y="3149161"/>
            <a:chExt cx="1619437" cy="1667037"/>
          </a:xfrm>
        </p:grpSpPr>
        <p:sp>
          <p:nvSpPr>
            <p:cNvPr id="4" name="Oval 3"/>
            <p:cNvSpPr/>
            <p:nvPr/>
          </p:nvSpPr>
          <p:spPr>
            <a:xfrm>
              <a:off x="1479363" y="3149161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96720" y="4207032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54316" y="4511398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94000" y="3741816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4" idx="5"/>
              <a:endCxn id="11" idx="1"/>
            </p:cNvCxnSpPr>
            <p:nvPr/>
          </p:nvCxnSpPr>
          <p:spPr>
            <a:xfrm>
              <a:off x="1739526" y="3409324"/>
              <a:ext cx="362511" cy="21671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6"/>
              <a:endCxn id="13" idx="1"/>
            </p:cNvCxnSpPr>
            <p:nvPr/>
          </p:nvCxnSpPr>
          <p:spPr>
            <a:xfrm>
              <a:off x="2001520" y="4359432"/>
              <a:ext cx="597433" cy="19660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>
              <a:stCxn id="11" idx="3"/>
              <a:endCxn id="12" idx="7"/>
            </p:cNvCxnSpPr>
            <p:nvPr/>
          </p:nvCxnSpPr>
          <p:spPr>
            <a:xfrm flipH="1">
              <a:off x="1956883" y="3841563"/>
              <a:ext cx="145154" cy="4101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>
              <a:stCxn id="11" idx="6"/>
              <a:endCxn id="14" idx="2"/>
            </p:cNvCxnSpPr>
            <p:nvPr/>
          </p:nvCxnSpPr>
          <p:spPr>
            <a:xfrm>
              <a:off x="2362200" y="3733800"/>
              <a:ext cx="431800" cy="16041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13" idx="0"/>
          </p:cNvCxnSpPr>
          <p:nvPr/>
        </p:nvCxnSpPr>
        <p:spPr>
          <a:xfrm flipV="1">
            <a:off x="2446553" y="4326456"/>
            <a:ext cx="239684" cy="4647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0"/>
          </p:cNvCxnSpPr>
          <p:nvPr/>
        </p:nvCxnSpPr>
        <p:spPr>
          <a:xfrm flipV="1">
            <a:off x="4572000" y="4493779"/>
            <a:ext cx="3595" cy="2621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2" name="Oval 1051"/>
          <p:cNvSpPr/>
          <p:nvPr/>
        </p:nvSpPr>
        <p:spPr>
          <a:xfrm>
            <a:off x="3276600" y="3050828"/>
            <a:ext cx="2362200" cy="228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/>
          <p:cNvGrpSpPr/>
          <p:nvPr/>
        </p:nvGrpSpPr>
        <p:grpSpPr>
          <a:xfrm>
            <a:off x="3581400" y="3276600"/>
            <a:ext cx="1676400" cy="1739526"/>
            <a:chOff x="3581400" y="3245037"/>
            <a:chExt cx="1676400" cy="1739526"/>
          </a:xfrm>
        </p:grpSpPr>
        <p:sp>
          <p:nvSpPr>
            <p:cNvPr id="1045" name="Rectangle 1044"/>
            <p:cNvSpPr/>
            <p:nvPr/>
          </p:nvSpPr>
          <p:spPr>
            <a:xfrm>
              <a:off x="4343400" y="324503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00600" y="371572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62400" y="3712899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43400" y="4193828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81400" y="4191000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43400" y="4724400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7" name="Straight Connector 1046"/>
            <p:cNvCxnSpPr>
              <a:stCxn id="1045" idx="2"/>
              <a:endCxn id="56" idx="0"/>
            </p:cNvCxnSpPr>
            <p:nvPr/>
          </p:nvCxnSpPr>
          <p:spPr>
            <a:xfrm flipH="1">
              <a:off x="4191000" y="3505200"/>
              <a:ext cx="381000" cy="2076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0"/>
            </p:cNvCxnSpPr>
            <p:nvPr/>
          </p:nvCxnSpPr>
          <p:spPr>
            <a:xfrm flipH="1" flipV="1">
              <a:off x="4572000" y="3512389"/>
              <a:ext cx="457200" cy="20333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810000" y="3986129"/>
              <a:ext cx="381000" cy="2076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0"/>
            </p:cNvCxnSpPr>
            <p:nvPr/>
          </p:nvCxnSpPr>
          <p:spPr>
            <a:xfrm flipH="1" flipV="1">
              <a:off x="4274390" y="3986129"/>
              <a:ext cx="297610" cy="2076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020595" y="3048000"/>
            <a:ext cx="2056605" cy="2060228"/>
            <a:chOff x="3581400" y="3245037"/>
            <a:chExt cx="1676400" cy="1739526"/>
          </a:xfrm>
        </p:grpSpPr>
        <p:sp>
          <p:nvSpPr>
            <p:cNvPr id="76" name="Rectangle 75"/>
            <p:cNvSpPr/>
            <p:nvPr/>
          </p:nvSpPr>
          <p:spPr>
            <a:xfrm>
              <a:off x="4343400" y="324503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00600" y="371572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62400" y="3712899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343400" y="4193828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81400" y="4191000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43400" y="4724400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76" idx="2"/>
              <a:endCxn id="78" idx="0"/>
            </p:cNvCxnSpPr>
            <p:nvPr/>
          </p:nvCxnSpPr>
          <p:spPr>
            <a:xfrm flipH="1">
              <a:off x="4191000" y="3505200"/>
              <a:ext cx="381000" cy="2076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>
              <a:stCxn id="77" idx="0"/>
            </p:cNvCxnSpPr>
            <p:nvPr/>
          </p:nvCxnSpPr>
          <p:spPr>
            <a:xfrm flipH="1" flipV="1">
              <a:off x="4572000" y="3512389"/>
              <a:ext cx="457200" cy="2033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810000" y="3986129"/>
              <a:ext cx="381000" cy="2076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5" name="Straight Connector 84"/>
            <p:cNvCxnSpPr>
              <a:stCxn id="79" idx="0"/>
            </p:cNvCxnSpPr>
            <p:nvPr/>
          </p:nvCxnSpPr>
          <p:spPr>
            <a:xfrm flipH="1" flipV="1">
              <a:off x="4274390" y="3986129"/>
              <a:ext cx="297610" cy="2076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1055" name="Straight Connector 1054"/>
          <p:cNvCxnSpPr>
            <a:stCxn id="1052" idx="0"/>
          </p:cNvCxnSpPr>
          <p:nvPr/>
        </p:nvCxnSpPr>
        <p:spPr>
          <a:xfrm flipH="1">
            <a:off x="762000" y="3050828"/>
            <a:ext cx="3695700" cy="43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52" idx="4"/>
          </p:cNvCxnSpPr>
          <p:nvPr/>
        </p:nvCxnSpPr>
        <p:spPr>
          <a:xfrm flipH="1" flipV="1">
            <a:off x="591810" y="4886044"/>
            <a:ext cx="3865890" cy="45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0" y="336446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62400" y="5486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DOM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38800" y="4017692"/>
            <a:ext cx="838200" cy="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49010" y="3654623"/>
            <a:ext cx="827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Render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34200" y="5486400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Connector 45"/>
          <p:cNvCxnSpPr>
            <a:stCxn id="62" idx="0"/>
            <a:endCxn id="60" idx="2"/>
          </p:cNvCxnSpPr>
          <p:nvPr/>
        </p:nvCxnSpPr>
        <p:spPr>
          <a:xfrm flipV="1">
            <a:off x="4572000" y="4485554"/>
            <a:ext cx="0" cy="2704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1" idx="0"/>
          </p:cNvCxnSpPr>
          <p:nvPr/>
        </p:nvCxnSpPr>
        <p:spPr>
          <a:xfrm flipV="1">
            <a:off x="7235861" y="4486872"/>
            <a:ext cx="0" cy="313229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655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how re-render?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992" y="1623218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6247" y="2968823"/>
            <a:ext cx="1379753" cy="1456615"/>
            <a:chOff x="1479363" y="3149161"/>
            <a:chExt cx="1619437" cy="1667037"/>
          </a:xfrm>
        </p:grpSpPr>
        <p:sp>
          <p:nvSpPr>
            <p:cNvPr id="7" name="Oval 6"/>
            <p:cNvSpPr/>
            <p:nvPr/>
          </p:nvSpPr>
          <p:spPr>
            <a:xfrm>
              <a:off x="1479363" y="3149161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57400" y="35814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96720" y="4207032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54316" y="4511398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000" y="3741816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7" idx="5"/>
              <a:endCxn id="8" idx="1"/>
            </p:cNvCxnSpPr>
            <p:nvPr/>
          </p:nvCxnSpPr>
          <p:spPr>
            <a:xfrm>
              <a:off x="1739526" y="3409324"/>
              <a:ext cx="362511" cy="21671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6"/>
              <a:endCxn id="10" idx="1"/>
            </p:cNvCxnSpPr>
            <p:nvPr/>
          </p:nvCxnSpPr>
          <p:spPr>
            <a:xfrm>
              <a:off x="2001520" y="4359432"/>
              <a:ext cx="597433" cy="19660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3"/>
              <a:endCxn id="9" idx="7"/>
            </p:cNvCxnSpPr>
            <p:nvPr/>
          </p:nvCxnSpPr>
          <p:spPr>
            <a:xfrm flipH="1">
              <a:off x="1956883" y="3841563"/>
              <a:ext cx="145154" cy="4101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11" idx="2"/>
            </p:cNvCxnSpPr>
            <p:nvPr/>
          </p:nvCxnSpPr>
          <p:spPr>
            <a:xfrm>
              <a:off x="2362200" y="3733800"/>
              <a:ext cx="431800" cy="16041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00400" y="58952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</a:t>
            </a:r>
            <a:r>
              <a:rPr lang="en-US" sz="1200" dirty="0" smtClean="0"/>
              <a:t> DOM</a:t>
            </a:r>
            <a:endParaRPr lang="en-US" sz="1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3200" y="1647814"/>
            <a:ext cx="1981200" cy="1933586"/>
            <a:chOff x="3048000" y="1295400"/>
            <a:chExt cx="2362200" cy="2286000"/>
          </a:xfrm>
        </p:grpSpPr>
        <p:sp>
          <p:nvSpPr>
            <p:cNvPr id="16" name="Oval 15"/>
            <p:cNvSpPr/>
            <p:nvPr/>
          </p:nvSpPr>
          <p:spPr>
            <a:xfrm>
              <a:off x="3048000" y="1295400"/>
              <a:ext cx="2362200" cy="2286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76600" y="1460874"/>
              <a:ext cx="1676400" cy="1739526"/>
              <a:chOff x="3581400" y="3245037"/>
              <a:chExt cx="1676400" cy="173952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343400" y="3245037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00600" y="3715727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962400" y="3712899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43400" y="4193828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81400" y="4191000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343400" y="4724400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1" idx="2"/>
                <a:endCxn id="23" idx="0"/>
              </p:cNvCxnSpPr>
              <p:nvPr/>
            </p:nvCxnSpPr>
            <p:spPr>
              <a:xfrm flipH="1">
                <a:off x="4191000" y="3505200"/>
                <a:ext cx="381000" cy="20769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2" idx="0"/>
              </p:cNvCxnSpPr>
              <p:nvPr/>
            </p:nvCxnSpPr>
            <p:spPr>
              <a:xfrm flipH="1" flipV="1">
                <a:off x="4572000" y="3512389"/>
                <a:ext cx="457200" cy="203338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810000" y="3986129"/>
                <a:ext cx="381000" cy="20769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4" idx="0"/>
              </p:cNvCxnSpPr>
              <p:nvPr/>
            </p:nvCxnSpPr>
            <p:spPr>
              <a:xfrm flipH="1" flipV="1">
                <a:off x="4274390" y="3986129"/>
                <a:ext cx="297610" cy="20769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2743200" y="3933814"/>
            <a:ext cx="1981200" cy="1933586"/>
            <a:chOff x="3048000" y="1295400"/>
            <a:chExt cx="2362200" cy="2286000"/>
          </a:xfrm>
        </p:grpSpPr>
        <p:sp>
          <p:nvSpPr>
            <p:cNvPr id="46" name="Oval 45"/>
            <p:cNvSpPr/>
            <p:nvPr/>
          </p:nvSpPr>
          <p:spPr>
            <a:xfrm>
              <a:off x="3048000" y="1295400"/>
              <a:ext cx="2362200" cy="2286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276600" y="1460874"/>
              <a:ext cx="1676400" cy="1739526"/>
              <a:chOff x="3581400" y="3245037"/>
              <a:chExt cx="1676400" cy="173952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343400" y="3245037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800600" y="3715727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962400" y="3712899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343400" y="4193828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581400" y="4191000"/>
                <a:ext cx="457200" cy="26016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343400" y="4724400"/>
                <a:ext cx="457200" cy="2601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8" idx="2"/>
                <a:endCxn id="50" idx="0"/>
              </p:cNvCxnSpPr>
              <p:nvPr/>
            </p:nvCxnSpPr>
            <p:spPr>
              <a:xfrm flipH="1">
                <a:off x="4191000" y="3505200"/>
                <a:ext cx="381000" cy="20769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9" idx="0"/>
              </p:cNvCxnSpPr>
              <p:nvPr/>
            </p:nvCxnSpPr>
            <p:spPr>
              <a:xfrm flipH="1" flipV="1">
                <a:off x="4572000" y="3512389"/>
                <a:ext cx="457200" cy="203338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810000" y="3986129"/>
                <a:ext cx="381000" cy="20769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1" idx="0"/>
              </p:cNvCxnSpPr>
              <p:nvPr/>
            </p:nvCxnSpPr>
            <p:spPr>
              <a:xfrm flipH="1" flipV="1">
                <a:off x="4274390" y="3986129"/>
                <a:ext cx="297610" cy="20769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Straight Connector 58"/>
          <p:cNvCxnSpPr/>
          <p:nvPr/>
        </p:nvCxnSpPr>
        <p:spPr>
          <a:xfrm flipH="1">
            <a:off x="609600" y="1647814"/>
            <a:ext cx="2897022" cy="150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127906" y="3549749"/>
            <a:ext cx="2910694" cy="123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85802" y="2810357"/>
            <a:ext cx="3463411" cy="121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3"/>
          </p:cNvCxnSpPr>
          <p:nvPr/>
        </p:nvCxnSpPr>
        <p:spPr>
          <a:xfrm flipH="1" flipV="1">
            <a:off x="419815" y="3813270"/>
            <a:ext cx="2613525" cy="177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257800" y="3639930"/>
            <a:ext cx="383458" cy="22005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724400" y="2700329"/>
            <a:ext cx="561975" cy="9462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6" idx="6"/>
          </p:cNvCxnSpPr>
          <p:nvPr/>
        </p:nvCxnSpPr>
        <p:spPr>
          <a:xfrm flipV="1">
            <a:off x="4724400" y="3893164"/>
            <a:ext cx="561975" cy="10074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076700" y="3609201"/>
            <a:ext cx="118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Diff algorithm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6477795" y="2819400"/>
            <a:ext cx="1828005" cy="1981137"/>
            <a:chOff x="3581400" y="3245037"/>
            <a:chExt cx="1676400" cy="1739526"/>
          </a:xfrm>
        </p:grpSpPr>
        <p:sp>
          <p:nvSpPr>
            <p:cNvPr id="91" name="Rectangle 90"/>
            <p:cNvSpPr/>
            <p:nvPr/>
          </p:nvSpPr>
          <p:spPr>
            <a:xfrm>
              <a:off x="4343400" y="324503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800600" y="3715727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962400" y="3712899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43400" y="4193828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81400" y="4191000"/>
              <a:ext cx="457200" cy="260163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343400" y="4724400"/>
              <a:ext cx="457200" cy="260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1" idx="2"/>
              <a:endCxn id="93" idx="0"/>
            </p:cNvCxnSpPr>
            <p:nvPr/>
          </p:nvCxnSpPr>
          <p:spPr>
            <a:xfrm flipH="1">
              <a:off x="4191000" y="3505200"/>
              <a:ext cx="381000" cy="2076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>
              <a:stCxn id="92" idx="0"/>
            </p:cNvCxnSpPr>
            <p:nvPr/>
          </p:nvCxnSpPr>
          <p:spPr>
            <a:xfrm flipH="1" flipV="1">
              <a:off x="4572000" y="3512389"/>
              <a:ext cx="457200" cy="2033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810000" y="3986129"/>
              <a:ext cx="381000" cy="2076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94" idx="0"/>
            </p:cNvCxnSpPr>
            <p:nvPr/>
          </p:nvCxnSpPr>
          <p:spPr>
            <a:xfrm flipH="1" flipV="1">
              <a:off x="4274390" y="3986129"/>
              <a:ext cx="297610" cy="2076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101" name="Straight Arrow Connector 100"/>
          <p:cNvCxnSpPr>
            <a:endCxn id="95" idx="1"/>
          </p:cNvCxnSpPr>
          <p:nvPr/>
        </p:nvCxnSpPr>
        <p:spPr>
          <a:xfrm>
            <a:off x="5641258" y="3754388"/>
            <a:ext cx="836537" cy="290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63756" y="3581400"/>
            <a:ext cx="76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287981" y="2743200"/>
            <a:ext cx="76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15555" y="5029200"/>
            <a:ext cx="76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</a:t>
            </a:r>
            <a:endParaRPr lang="en-US" sz="1200" dirty="0"/>
          </a:p>
        </p:txBody>
      </p:sp>
      <p:cxnSp>
        <p:nvCxnSpPr>
          <p:cNvPr id="106" name="Straight Connector 105"/>
          <p:cNvCxnSpPr>
            <a:stCxn id="26" idx="0"/>
            <a:endCxn id="24" idx="2"/>
          </p:cNvCxnSpPr>
          <p:nvPr/>
        </p:nvCxnSpPr>
        <p:spPr>
          <a:xfrm flipV="1">
            <a:off x="3765755" y="2810357"/>
            <a:ext cx="0" cy="2287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53" idx="0"/>
            <a:endCxn id="51" idx="2"/>
          </p:cNvCxnSpPr>
          <p:nvPr/>
        </p:nvCxnSpPr>
        <p:spPr>
          <a:xfrm flipV="1">
            <a:off x="3765755" y="5096357"/>
            <a:ext cx="0" cy="2287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77930"/>
          </a:xfrm>
          <a:prstGeom prst="rect">
            <a:avLst/>
          </a:prstGeom>
          <a:noFill/>
          <a:ln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Introduce React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Core Concept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Life </a:t>
            </a: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Cycle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Event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Form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/>
              <a:t> An array of </a:t>
            </a:r>
            <a:r>
              <a:rPr lang="en-US" sz="2400" dirty="0" smtClean="0"/>
              <a:t>objects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to extend the current component’s functionality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endParaRPr lang="en-US" sz="2400" i="1" dirty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048000"/>
            <a:ext cx="46577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5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endParaRPr lang="en-US" sz="2400" i="1" dirty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43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6231"/>
            <a:ext cx="4114800" cy="33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2222" y="5354214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Google search trends for React </a:t>
            </a:r>
            <a:r>
              <a:rPr lang="en-US" sz="1400" i="1" dirty="0" smtClean="0"/>
              <a:t>in programming </a:t>
            </a:r>
            <a:r>
              <a:rPr lang="en-US" sz="1400" i="1" dirty="0"/>
              <a:t>category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Virtual </a:t>
            </a:r>
            <a:r>
              <a:rPr lang="en-US" sz="2400" dirty="0" smtClean="0"/>
              <a:t>DOM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enables </a:t>
            </a:r>
            <a:r>
              <a:rPr lang="en-US" sz="2400" dirty="0"/>
              <a:t>high performance for the rendering the </a:t>
            </a:r>
            <a:r>
              <a:rPr lang="en-US" sz="2400" dirty="0" smtClean="0"/>
              <a:t>UI.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B</a:t>
            </a:r>
            <a:r>
              <a:rPr lang="en-US" sz="2400" dirty="0" smtClean="0"/>
              <a:t>uilding </a:t>
            </a:r>
            <a:r>
              <a:rPr lang="en-US" sz="2400" dirty="0"/>
              <a:t>large applications with data that changes over time.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r>
              <a:rPr lang="en-US" sz="2400" dirty="0" smtClean="0"/>
              <a:t>Using with Flux for scaling front-end apps, that provide data flows in a single direction.</a:t>
            </a:r>
          </a:p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764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79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92933"/>
            <a:ext cx="2667000" cy="15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99589"/>
            <a:ext cx="2714625" cy="16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Core Concept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JSX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Elements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Components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Props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State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Virtual DOM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Mixins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It </a:t>
            </a:r>
            <a:r>
              <a:rPr lang="en-US" sz="2400" dirty="0"/>
              <a:t>is a </a:t>
            </a:r>
            <a:r>
              <a:rPr lang="en-US" sz="2400" dirty="0" err="1"/>
              <a:t>Javascript</a:t>
            </a:r>
            <a:r>
              <a:rPr lang="en-US" sz="2400" dirty="0"/>
              <a:t> XML syntax </a:t>
            </a:r>
            <a:r>
              <a:rPr lang="en-US" sz="2400" dirty="0" smtClean="0"/>
              <a:t>transform.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Let us </a:t>
            </a:r>
            <a:r>
              <a:rPr lang="en-US" sz="2400" dirty="0"/>
              <a:t>write </a:t>
            </a:r>
            <a:r>
              <a:rPr lang="en-US" sz="2400" dirty="0" smtClean="0"/>
              <a:t>HTML</a:t>
            </a:r>
            <a:r>
              <a:rPr lang="en-US" sz="2400" dirty="0"/>
              <a:t> tags in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ess </a:t>
            </a:r>
            <a:r>
              <a:rPr lang="en-US" sz="2400" dirty="0"/>
              <a:t>effort to read and </a:t>
            </a:r>
            <a:r>
              <a:rPr lang="en-US" sz="2400" dirty="0" smtClean="0"/>
              <a:t>write.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 supported </a:t>
            </a:r>
            <a:r>
              <a:rPr lang="en-US" sz="2400" dirty="0"/>
              <a:t>in browsers by </a:t>
            </a:r>
            <a:r>
              <a:rPr lang="en-US" sz="2400" dirty="0" smtClean="0"/>
              <a:t>default.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Need to transformed </a:t>
            </a:r>
            <a:r>
              <a:rPr lang="en-US" sz="2400" dirty="0"/>
              <a:t>into </a:t>
            </a:r>
            <a:r>
              <a:rPr lang="en-US" sz="2400" dirty="0" smtClean="0"/>
              <a:t>JS before </a:t>
            </a:r>
            <a:r>
              <a:rPr lang="en-US" sz="2400" dirty="0"/>
              <a:t>running in the </a:t>
            </a:r>
            <a:r>
              <a:rPr lang="en-US" sz="2400" dirty="0" smtClean="0"/>
              <a:t>browser.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JSX and HTML syntax are similar but it’s different at some point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class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className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for  </a:t>
            </a:r>
            <a:r>
              <a:rPr lang="en-US" sz="2000" dirty="0" err="1">
                <a:sym typeface="Wingdings" panose="05000000000000000000" pitchFamily="2" charset="2"/>
              </a:rPr>
              <a:t>htmlFor</a:t>
            </a:r>
            <a:endParaRPr lang="en-US" dirty="0"/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Friendly Editor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4" y="2109787"/>
            <a:ext cx="6950276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7725</TotalTime>
  <Words>534</Words>
  <Application>Microsoft Office PowerPoint</Application>
  <PresentationFormat>On-screen Show (4:3)</PresentationFormat>
  <Paragraphs>148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Theme3</vt:lpstr>
      <vt:lpstr> </vt:lpstr>
      <vt:lpstr>Agenda</vt:lpstr>
      <vt:lpstr>Introduce React</vt:lpstr>
      <vt:lpstr>Introduce React</vt:lpstr>
      <vt:lpstr>Introduce React</vt:lpstr>
      <vt:lpstr>Introduce React</vt:lpstr>
      <vt:lpstr>React Core Concept</vt:lpstr>
      <vt:lpstr>JSX</vt:lpstr>
      <vt:lpstr>JSX Friendly Editor</vt:lpstr>
      <vt:lpstr>React Elements</vt:lpstr>
      <vt:lpstr>React Elements</vt:lpstr>
      <vt:lpstr>React Components</vt:lpstr>
      <vt:lpstr>React Components</vt:lpstr>
      <vt:lpstr>Props</vt:lpstr>
      <vt:lpstr>Props - getDefaultProps</vt:lpstr>
      <vt:lpstr>State</vt:lpstr>
      <vt:lpstr>State</vt:lpstr>
      <vt:lpstr>Virtual DOM</vt:lpstr>
      <vt:lpstr>When and how re-render?</vt:lpstr>
      <vt:lpstr>Mixins</vt:lpstr>
      <vt:lpstr>Composition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Tien Nguyen Minh</cp:lastModifiedBy>
  <cp:revision>155</cp:revision>
  <dcterms:created xsi:type="dcterms:W3CDTF">2006-08-16T00:00:00Z</dcterms:created>
  <dcterms:modified xsi:type="dcterms:W3CDTF">2015-12-14T08:57:09Z</dcterms:modified>
</cp:coreProperties>
</file>