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Arial Black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jbd7JoTZWUFeu92SvQqdJ+k9zw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ArialBlack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" name="Google Shape;1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8" name="Google Shape;2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/>
          <p:nvPr/>
        </p:nvSpPr>
        <p:spPr>
          <a:xfrm>
            <a:off x="-9525" y="2997200"/>
            <a:ext cx="2205038" cy="2663825"/>
          </a:xfrm>
          <a:custGeom>
            <a:rect b="b" l="l" r="r" t="t"/>
            <a:pathLst>
              <a:path extrusionOk="0" h="1678" w="1406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9" id="31" name="Google Shape;3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47800" y="1782763"/>
            <a:ext cx="7359650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6"/>
          <p:cNvSpPr/>
          <p:nvPr/>
        </p:nvSpPr>
        <p:spPr>
          <a:xfrm>
            <a:off x="568325" y="-9525"/>
            <a:ext cx="1784350" cy="6875463"/>
          </a:xfrm>
          <a:custGeom>
            <a:rect b="b" l="l" r="r" t="t"/>
            <a:pathLst>
              <a:path extrusionOk="0" h="4343" w="1124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6"/>
          <p:cNvSpPr/>
          <p:nvPr/>
        </p:nvSpPr>
        <p:spPr>
          <a:xfrm>
            <a:off x="-12700" y="-9525"/>
            <a:ext cx="2392363" cy="6880225"/>
          </a:xfrm>
          <a:custGeom>
            <a:rect b="b" l="l" r="r" t="t"/>
            <a:pathLst>
              <a:path extrusionOk="0" h="4334" w="1507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6"/>
          <p:cNvSpPr/>
          <p:nvPr/>
        </p:nvSpPr>
        <p:spPr>
          <a:xfrm>
            <a:off x="2557463" y="0"/>
            <a:ext cx="3022600" cy="6858000"/>
          </a:xfrm>
          <a:custGeom>
            <a:rect b="b" l="l" r="r" t="t"/>
            <a:pathLst>
              <a:path extrusionOk="0" h="4354" w="190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6"/>
          <p:cNvSpPr/>
          <p:nvPr/>
        </p:nvSpPr>
        <p:spPr>
          <a:xfrm>
            <a:off x="2959100" y="-14288"/>
            <a:ext cx="2711450" cy="1887538"/>
          </a:xfrm>
          <a:custGeom>
            <a:rect b="b" l="l" r="r" t="t"/>
            <a:pathLst>
              <a:path extrusionOk="0" h="1189" w="1708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6"/>
          <p:cNvSpPr/>
          <p:nvPr/>
        </p:nvSpPr>
        <p:spPr>
          <a:xfrm>
            <a:off x="2498725" y="-9525"/>
            <a:ext cx="6105525" cy="6867525"/>
          </a:xfrm>
          <a:custGeom>
            <a:rect b="b" l="l" r="r" t="t"/>
            <a:pathLst>
              <a:path extrusionOk="0" h="4354" w="3846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/>
          <p:nvPr/>
        </p:nvSpPr>
        <p:spPr>
          <a:xfrm>
            <a:off x="-9525" y="185738"/>
            <a:ext cx="2246313" cy="5984875"/>
          </a:xfrm>
          <a:custGeom>
            <a:rect b="b" l="l" r="r" t="t"/>
            <a:pathLst>
              <a:path extrusionOk="0" h="3770" w="1415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6"/>
          <p:cNvSpPr/>
          <p:nvPr/>
        </p:nvSpPr>
        <p:spPr>
          <a:xfrm>
            <a:off x="2608263" y="642938"/>
            <a:ext cx="6540500" cy="6215062"/>
          </a:xfrm>
          <a:custGeom>
            <a:rect b="b" l="l" r="r" t="t"/>
            <a:pathLst>
              <a:path extrusionOk="0" h="3915" w="4120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6"/>
          <p:cNvSpPr/>
          <p:nvPr/>
        </p:nvSpPr>
        <p:spPr>
          <a:xfrm>
            <a:off x="2586038" y="-17463"/>
            <a:ext cx="6557962" cy="6875463"/>
          </a:xfrm>
          <a:custGeom>
            <a:rect b="b" l="l" r="r" t="t"/>
            <a:pathLst>
              <a:path extrusionOk="0" h="4348" w="4131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6"/>
          <p:cNvSpPr/>
          <p:nvPr/>
        </p:nvSpPr>
        <p:spPr>
          <a:xfrm>
            <a:off x="2771775" y="-26988"/>
            <a:ext cx="5761038" cy="2087563"/>
          </a:xfrm>
          <a:custGeom>
            <a:rect b="b" l="l" r="r" t="t"/>
            <a:pathLst>
              <a:path extrusionOk="0" h="1315" w="3629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6"/>
          <p:cNvSpPr/>
          <p:nvPr/>
        </p:nvSpPr>
        <p:spPr>
          <a:xfrm>
            <a:off x="2555875" y="2924175"/>
            <a:ext cx="3384550" cy="3944938"/>
          </a:xfrm>
          <a:custGeom>
            <a:rect b="b" l="l" r="r" t="t"/>
            <a:pathLst>
              <a:path extrusionOk="0" h="2495" w="2132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6"/>
          <p:cNvSpPr/>
          <p:nvPr/>
        </p:nvSpPr>
        <p:spPr>
          <a:xfrm>
            <a:off x="-19050" y="180975"/>
            <a:ext cx="2262188" cy="1914525"/>
          </a:xfrm>
          <a:custGeom>
            <a:rect b="b" l="l" r="r" t="t"/>
            <a:pathLst>
              <a:path extrusionOk="0" h="1206" w="1425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6"/>
          <p:cNvSpPr/>
          <p:nvPr/>
        </p:nvSpPr>
        <p:spPr>
          <a:xfrm>
            <a:off x="-12700" y="3105150"/>
            <a:ext cx="2327275" cy="3762375"/>
          </a:xfrm>
          <a:custGeom>
            <a:rect b="b" l="l" r="r" t="t"/>
            <a:pathLst>
              <a:path extrusionOk="0" h="2370" w="1466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6"/>
          <p:cNvSpPr/>
          <p:nvPr/>
        </p:nvSpPr>
        <p:spPr>
          <a:xfrm>
            <a:off x="-9525" y="1403350"/>
            <a:ext cx="2317750" cy="5265738"/>
          </a:xfrm>
          <a:custGeom>
            <a:rect b="b" l="l" r="r" t="t"/>
            <a:pathLst>
              <a:path extrusionOk="0" h="3317" w="1460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26"/>
          <p:cNvGrpSpPr/>
          <p:nvPr/>
        </p:nvGrpSpPr>
        <p:grpSpPr>
          <a:xfrm>
            <a:off x="0" y="-19050"/>
            <a:ext cx="9153525" cy="6886575"/>
            <a:chOff x="0" y="0"/>
            <a:chExt cx="5760" cy="4326"/>
          </a:xfrm>
        </p:grpSpPr>
        <p:pic>
          <p:nvPicPr>
            <p:cNvPr descr="11" id="46" name="Google Shape;46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5760" cy="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" name="Google Shape;47;p26"/>
            <p:cNvSpPr/>
            <p:nvPr/>
          </p:nvSpPr>
          <p:spPr>
            <a:xfrm>
              <a:off x="212" y="462"/>
              <a:ext cx="5334" cy="34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2" id="48" name="Google Shape;4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1788" y="4041775"/>
            <a:ext cx="415925" cy="4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type="ctrTitle"/>
          </p:nvPr>
        </p:nvSpPr>
        <p:spPr>
          <a:xfrm>
            <a:off x="985838" y="3787775"/>
            <a:ext cx="7772400" cy="885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" type="subTitle"/>
          </p:nvPr>
        </p:nvSpPr>
        <p:spPr>
          <a:xfrm>
            <a:off x="4629150" y="3505200"/>
            <a:ext cx="41290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just">
              <a:spcBef>
                <a:spcPts val="400"/>
              </a:spcBef>
              <a:spcAft>
                <a:spcPts val="0"/>
              </a:spcAft>
              <a:buClr>
                <a:srgbClr val="777777"/>
              </a:buClr>
              <a:buSzPts val="2000"/>
              <a:buFont typeface="Arial"/>
              <a:buNone/>
              <a:defRPr b="1" sz="2000">
                <a:solidFill>
                  <a:srgbClr val="777777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6"/>
          <p:cNvSpPr txBox="1"/>
          <p:nvPr/>
        </p:nvSpPr>
        <p:spPr>
          <a:xfrm>
            <a:off x="7561263" y="5476875"/>
            <a:ext cx="11969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7F00"/>
                </a:solidFill>
                <a:latin typeface="Arial Black"/>
                <a:ea typeface="Arial Black"/>
                <a:cs typeface="Arial Black"/>
                <a:sym typeface="Arial Black"/>
              </a:rPr>
              <a:t>L/O/G/O</a:t>
            </a:r>
            <a:endParaRPr/>
          </a:p>
        </p:txBody>
      </p:sp>
      <p:sp>
        <p:nvSpPr>
          <p:cNvPr id="53" name="Google Shape;53;p26"/>
          <p:cNvSpPr txBox="1"/>
          <p:nvPr/>
        </p:nvSpPr>
        <p:spPr>
          <a:xfrm>
            <a:off x="6618288" y="5781675"/>
            <a:ext cx="2139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www.themegallery.com</a:t>
            </a:r>
            <a:endParaRPr/>
          </a:p>
        </p:txBody>
      </p:sp>
      <p:sp>
        <p:nvSpPr>
          <p:cNvPr id="54" name="Google Shape;54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26"/>
          <p:cNvSpPr/>
          <p:nvPr/>
        </p:nvSpPr>
        <p:spPr>
          <a:xfrm>
            <a:off x="341313" y="722313"/>
            <a:ext cx="8478837" cy="541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5"/>
          <p:cNvSpPr txBox="1"/>
          <p:nvPr>
            <p:ph type="title"/>
          </p:nvPr>
        </p:nvSpPr>
        <p:spPr>
          <a:xfrm>
            <a:off x="903288" y="198438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5"/>
          <p:cNvSpPr txBox="1"/>
          <p:nvPr>
            <p:ph idx="10" type="dt"/>
          </p:nvPr>
        </p:nvSpPr>
        <p:spPr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5"/>
          <p:cNvSpPr txBox="1"/>
          <p:nvPr>
            <p:ph idx="11" type="ftr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5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6"/>
          <p:cNvSpPr txBox="1"/>
          <p:nvPr>
            <p:ph type="title"/>
          </p:nvPr>
        </p:nvSpPr>
        <p:spPr>
          <a:xfrm rot="5400000">
            <a:off x="4694238" y="2133601"/>
            <a:ext cx="59277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6"/>
          <p:cNvSpPr txBox="1"/>
          <p:nvPr>
            <p:ph idx="1" type="body"/>
          </p:nvPr>
        </p:nvSpPr>
        <p:spPr>
          <a:xfrm rot="5400000">
            <a:off x="503238" y="152400"/>
            <a:ext cx="59277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36"/>
          <p:cNvSpPr txBox="1"/>
          <p:nvPr>
            <p:ph idx="10" type="dt"/>
          </p:nvPr>
        </p:nvSpPr>
        <p:spPr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6"/>
          <p:cNvSpPr txBox="1"/>
          <p:nvPr>
            <p:ph idx="11" type="ftr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6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hart" type="chart">
  <p:cSld name="CHAR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7"/>
          <p:cNvSpPr txBox="1"/>
          <p:nvPr>
            <p:ph type="title"/>
          </p:nvPr>
        </p:nvSpPr>
        <p:spPr>
          <a:xfrm>
            <a:off x="903288" y="198438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7"/>
          <p:cNvSpPr/>
          <p:nvPr>
            <p:ph idx="2" type="chart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7"/>
          <p:cNvSpPr txBox="1"/>
          <p:nvPr>
            <p:ph idx="10" type="dt"/>
          </p:nvPr>
        </p:nvSpPr>
        <p:spPr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7"/>
          <p:cNvSpPr txBox="1"/>
          <p:nvPr>
            <p:ph idx="11" type="ftr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7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/>
          <p:nvPr>
            <p:ph type="title"/>
          </p:nvPr>
        </p:nvSpPr>
        <p:spPr>
          <a:xfrm>
            <a:off x="903288" y="198438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0" type="dt"/>
          </p:nvPr>
        </p:nvSpPr>
        <p:spPr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1" type="ftr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8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6" name="Google Shape;66;p28"/>
          <p:cNvSpPr txBox="1"/>
          <p:nvPr>
            <p:ph idx="10" type="dt"/>
          </p:nvPr>
        </p:nvSpPr>
        <p:spPr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1" type="ftr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9"/>
          <p:cNvSpPr txBox="1"/>
          <p:nvPr>
            <p:ph type="title"/>
          </p:nvPr>
        </p:nvSpPr>
        <p:spPr>
          <a:xfrm>
            <a:off x="903288" y="198438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0" type="dt"/>
          </p:nvPr>
        </p:nvSpPr>
        <p:spPr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1" type="ftr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p30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30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0" type="dt"/>
          </p:nvPr>
        </p:nvSpPr>
        <p:spPr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1" type="ftr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/>
          <p:nvPr>
            <p:ph type="title"/>
          </p:nvPr>
        </p:nvSpPr>
        <p:spPr>
          <a:xfrm>
            <a:off x="903288" y="198438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0" type="dt"/>
          </p:nvPr>
        </p:nvSpPr>
        <p:spPr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 txBox="1"/>
          <p:nvPr>
            <p:ph idx="11" type="ftr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2"/>
          <p:cNvSpPr txBox="1"/>
          <p:nvPr>
            <p:ph idx="10" type="dt"/>
          </p:nvPr>
        </p:nvSpPr>
        <p:spPr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2"/>
          <p:cNvSpPr txBox="1"/>
          <p:nvPr>
            <p:ph idx="11" type="ftr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2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3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3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7" name="Google Shape;97;p33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33"/>
          <p:cNvSpPr txBox="1"/>
          <p:nvPr>
            <p:ph idx="10" type="dt"/>
          </p:nvPr>
        </p:nvSpPr>
        <p:spPr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3"/>
          <p:cNvSpPr txBox="1"/>
          <p:nvPr>
            <p:ph idx="11" type="ftr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3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4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34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5" name="Google Shape;105;p34"/>
          <p:cNvSpPr txBox="1"/>
          <p:nvPr>
            <p:ph idx="10" type="dt"/>
          </p:nvPr>
        </p:nvSpPr>
        <p:spPr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4"/>
          <p:cNvSpPr txBox="1"/>
          <p:nvPr>
            <p:ph idx="11" type="ftr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4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/>
          <p:nvPr/>
        </p:nvSpPr>
        <p:spPr>
          <a:xfrm>
            <a:off x="7658100" y="0"/>
            <a:ext cx="1104900" cy="6848475"/>
          </a:xfrm>
          <a:custGeom>
            <a:rect b="b" l="l" r="r" t="t"/>
            <a:pathLst>
              <a:path extrusionOk="0" h="4314" w="696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5"/>
          <p:cNvSpPr/>
          <p:nvPr/>
        </p:nvSpPr>
        <p:spPr>
          <a:xfrm>
            <a:off x="1066800" y="0"/>
            <a:ext cx="7543800" cy="6858000"/>
          </a:xfrm>
          <a:custGeom>
            <a:rect b="b" l="l" r="r" t="t"/>
            <a:pathLst>
              <a:path extrusionOk="0" h="4320" w="4752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5"/>
          <p:cNvSpPr/>
          <p:nvPr/>
        </p:nvSpPr>
        <p:spPr>
          <a:xfrm>
            <a:off x="5486400" y="1657350"/>
            <a:ext cx="2990850" cy="5200650"/>
          </a:xfrm>
          <a:custGeom>
            <a:rect b="b" l="l" r="r" t="t"/>
            <a:pathLst>
              <a:path extrusionOk="0" h="3276" w="1884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5"/>
          <p:cNvSpPr/>
          <p:nvPr/>
        </p:nvSpPr>
        <p:spPr>
          <a:xfrm>
            <a:off x="3429000" y="0"/>
            <a:ext cx="5172075" cy="6858000"/>
          </a:xfrm>
          <a:custGeom>
            <a:rect b="b" l="l" r="r" t="t"/>
            <a:pathLst>
              <a:path extrusionOk="0" h="4320" w="3258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5"/>
          <p:cNvSpPr/>
          <p:nvPr/>
        </p:nvSpPr>
        <p:spPr>
          <a:xfrm>
            <a:off x="8382000" y="0"/>
            <a:ext cx="762000" cy="1143000"/>
          </a:xfrm>
          <a:custGeom>
            <a:rect b="b" l="l" r="r" t="t"/>
            <a:pathLst>
              <a:path extrusionOk="0" h="720" w="48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5"/>
          <p:cNvSpPr/>
          <p:nvPr/>
        </p:nvSpPr>
        <p:spPr>
          <a:xfrm>
            <a:off x="8610600" y="228600"/>
            <a:ext cx="533400" cy="533400"/>
          </a:xfrm>
          <a:custGeom>
            <a:rect b="b" l="l" r="r" t="t"/>
            <a:pathLst>
              <a:path extrusionOk="0" h="336" w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25"/>
          <p:cNvGrpSpPr/>
          <p:nvPr/>
        </p:nvGrpSpPr>
        <p:grpSpPr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7" name="Google Shape;17;p25"/>
            <p:cNvSpPr/>
            <p:nvPr/>
          </p:nvSpPr>
          <p:spPr>
            <a:xfrm>
              <a:off x="3504" y="0"/>
              <a:ext cx="2058" cy="4320"/>
            </a:xfrm>
            <a:custGeom>
              <a:rect b="b" l="l" r="r" t="t"/>
              <a:pathLst>
                <a:path extrusionOk="0" h="4320" w="2058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5"/>
            <p:cNvSpPr/>
            <p:nvPr/>
          </p:nvSpPr>
          <p:spPr>
            <a:xfrm>
              <a:off x="4217" y="1056"/>
              <a:ext cx="1152" cy="3264"/>
            </a:xfrm>
            <a:custGeom>
              <a:rect b="b" l="l" r="r" t="t"/>
              <a:pathLst>
                <a:path extrusionOk="0" h="3264" w="1152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25"/>
          <p:cNvGrpSpPr/>
          <p:nvPr/>
        </p:nvGrpSpPr>
        <p:grpSpPr>
          <a:xfrm>
            <a:off x="142875" y="765175"/>
            <a:ext cx="8858250" cy="5943600"/>
            <a:chOff x="90" y="480"/>
            <a:chExt cx="5580" cy="3744"/>
          </a:xfrm>
        </p:grpSpPr>
        <p:sp>
          <p:nvSpPr>
            <p:cNvPr id="20" name="Google Shape;20;p25"/>
            <p:cNvSpPr/>
            <p:nvPr/>
          </p:nvSpPr>
          <p:spPr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8627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5"/>
            <p:cNvSpPr/>
            <p:nvPr/>
          </p:nvSpPr>
          <p:spPr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8627"/>
              </a:srgbClr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5"/>
          <p:cNvSpPr/>
          <p:nvPr/>
        </p:nvSpPr>
        <p:spPr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2" id="23" name="Google Shape;23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00063" y="577850"/>
            <a:ext cx="37147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5"/>
          <p:cNvSpPr txBox="1"/>
          <p:nvPr>
            <p:ph type="title"/>
          </p:nvPr>
        </p:nvSpPr>
        <p:spPr>
          <a:xfrm>
            <a:off x="903288" y="198438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5"/>
          <p:cNvSpPr txBox="1"/>
          <p:nvPr>
            <p:ph idx="10" type="dt"/>
          </p:nvPr>
        </p:nvSpPr>
        <p:spPr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5"/>
          <p:cNvSpPr txBox="1"/>
          <p:nvPr>
            <p:ph idx="11" type="ftr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5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"/>
          <p:cNvSpPr/>
          <p:nvPr/>
        </p:nvSpPr>
        <p:spPr>
          <a:xfrm>
            <a:off x="5943600" y="5029200"/>
            <a:ext cx="2814638" cy="106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4038600" y="3505200"/>
            <a:ext cx="2814638" cy="106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3284901" y="3505200"/>
            <a:ext cx="5486400" cy="885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CẤU TRÚC DỮ LIỆU VÀ GIẢI THUẬT</a:t>
            </a:r>
            <a:endParaRPr b="1" sz="42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5" name="Google Shape;13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0919" y="4648200"/>
            <a:ext cx="926306" cy="128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strips dir="ld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0"/>
          <p:cNvSpPr txBox="1"/>
          <p:nvPr>
            <p:ph type="title"/>
          </p:nvPr>
        </p:nvSpPr>
        <p:spPr>
          <a:xfrm>
            <a:off x="903288" y="457200"/>
            <a:ext cx="63023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Phân loại cấu trúc dữ liệu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10"/>
          <p:cNvSpPr txBox="1"/>
          <p:nvPr>
            <p:ph idx="1" type="body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Cấu trúc dữ liệu tuyến tính: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Cấu trúc dữ liệu dạng cây: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Cấu trúc dữ liệu bảng băm: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Cấu trúc dữ liệu dạng đồ thị: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10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900">
        <p14:glitter dir="l" pattern="hexagon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1"/>
          <p:cNvSpPr txBox="1"/>
          <p:nvPr>
            <p:ph type="title"/>
          </p:nvPr>
        </p:nvSpPr>
        <p:spPr>
          <a:xfrm>
            <a:off x="903288" y="152400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1.3 Giải thuật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11"/>
          <p:cNvSpPr txBox="1"/>
          <p:nvPr>
            <p:ph idx="1" type="body"/>
          </p:nvPr>
        </p:nvSpPr>
        <p:spPr>
          <a:xfrm>
            <a:off x="457200" y="9906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Tại sao sử dụng máy tính để xử lý dữ liệu?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Nhanh hơn.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Nhiều hơn.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Giải quyết những bài toán mà con người không thể hoàn thành được.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Làm sao đạt được những mục tiêu đó?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Nhờ vào sự tiến bộ của kỹ thuật: tăng cấu hình máy ⇨ chi phí cao ☹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Nhờ vào các thuật toán hiệu quả: thông minh và chi phí thấp ☺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“Một máy tính siêu hạng vẫn không thể cứu vãn một thuật toán tồi !”</a:t>
            </a:r>
            <a:endParaRPr/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11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2"/>
          <p:cNvSpPr txBox="1"/>
          <p:nvPr>
            <p:ph type="title"/>
          </p:nvPr>
        </p:nvSpPr>
        <p:spPr>
          <a:xfrm>
            <a:off x="936625" y="152400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Khái niệm thuật toán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12"/>
          <p:cNvSpPr txBox="1"/>
          <p:nvPr>
            <p:ph idx="1" type="body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Giải thuật hay thuật toán là một chuỗi hữu hạn các thao tác để giải một bài toán nào đó.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12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400">
        <p14:rippl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3"/>
          <p:cNvSpPr txBox="1"/>
          <p:nvPr>
            <p:ph type="title"/>
          </p:nvPr>
        </p:nvSpPr>
        <p:spPr>
          <a:xfrm>
            <a:off x="936625" y="152400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Tính chất của thuật toán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13"/>
          <p:cNvSpPr txBox="1"/>
          <p:nvPr>
            <p:ph idx="1" type="body"/>
          </p:nvPr>
        </p:nvSpPr>
        <p:spPr>
          <a:xfrm>
            <a:off x="457200" y="11430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Hữu hạn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Giải thuật phải luôn luôn kết thúc sau một số hữu hạn bước.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Xác định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Mỗi bước của giải thuật phải được xác định rõ ràng và phải được thực hiện chính xác, nhất quán.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Đúng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Giải thuật phải đảm bảo tính đúng và chính xác;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Hiệu quả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: Các thao tác trong giải thuật phải được thực hiện trong một lượng thời gian hữu hạn.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Ngoài ra thuật toán còn phải có dữ liệu đầu vào và đầu ra</a:t>
            </a:r>
            <a:endParaRPr i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13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comb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4"/>
          <p:cNvSpPr txBox="1"/>
          <p:nvPr>
            <p:ph type="title"/>
          </p:nvPr>
        </p:nvSpPr>
        <p:spPr>
          <a:xfrm>
            <a:off x="936625" y="152400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Biểu diễn giải thuật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14"/>
          <p:cNvSpPr txBox="1"/>
          <p:nvPr>
            <p:ph idx="1" type="body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Sử dụng ngôn ngữ tự nhiên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Liệt kê tuần tự các bước để giải quyết bài toán =&gt; dài dòng và đôi khi khó hiểu.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Sử dụng lưu đồ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(sơ đồ khối): =&gt; trực quan và dễ hiểu , tuy nhiên hơi cồng kềnh.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Sử dụng mã giả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=&gt; đỡ cồng kềnh, tuy nhiên không trực quan.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Sử dụng ngôn ngữ lập trình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=&gt; đòi hỏi phải có kiến thức và kỹ năng về ngôn ngữ lập trình được sử dụng.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14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800">
    <p:circl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5"/>
          <p:cNvSpPr txBox="1"/>
          <p:nvPr>
            <p:ph type="title"/>
          </p:nvPr>
        </p:nvSpPr>
        <p:spPr>
          <a:xfrm>
            <a:off x="914400" y="438150"/>
            <a:ext cx="6705600" cy="6048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Đánh giá độ phức tạp của thuật toán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15"/>
          <p:cNvSpPr txBox="1"/>
          <p:nvPr>
            <p:ph idx="1" type="body"/>
          </p:nvPr>
        </p:nvSpPr>
        <p:spPr>
          <a:xfrm>
            <a:off x="457200" y="1066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Thời gian chạy một chương trình phụ thuộc vào các yếu tố sau:</a:t>
            </a:r>
            <a:endParaRPr/>
          </a:p>
          <a:p>
            <a:pPr indent="0" lvl="1" marL="4000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• Khối lượng của dữ liệu đầu vào.</a:t>
            </a:r>
            <a:endParaRPr/>
          </a:p>
          <a:p>
            <a:pPr indent="0" lvl="1" marL="4000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• Chất lượng của mã máy được tạo ra bởi trình dịch.</a:t>
            </a:r>
            <a:endParaRPr/>
          </a:p>
          <a:p>
            <a:pPr indent="0" lvl="1" marL="4000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• Tốc độ thực thi lệnh của máy.</a:t>
            </a:r>
            <a:endParaRPr/>
          </a:p>
          <a:p>
            <a:pPr indent="0" lvl="1" marL="4000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• Độ phức tạp về thời gian của thuật toán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Một thuật toán được gọi là hiệu quả nếu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chi phí cần sử dụng tài nguyên của máy là thấp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15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strips dir="rd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6"/>
          <p:cNvSpPr txBox="1"/>
          <p:nvPr>
            <p:ph type="title"/>
          </p:nvPr>
        </p:nvSpPr>
        <p:spPr>
          <a:xfrm>
            <a:off x="914400" y="457200"/>
            <a:ext cx="6869112" cy="5381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Đánh giá độ phức tạp của thuật toán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16"/>
          <p:cNvSpPr txBox="1"/>
          <p:nvPr>
            <p:ph idx="1" type="body"/>
          </p:nvPr>
        </p:nvSpPr>
        <p:spPr>
          <a:xfrm>
            <a:off x="457200" y="10668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Để mô tả việc đánh giá độ phức tạp của thuật toán người ta sử dụng một hàm f(N), trong đó N là khối lượng dữ liệu cần được xử lý.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Có hai phương pháp để đánh giá độ phức tạp của thuật toán gồm: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Phương pháp thực nghiệm: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Phương pháp xấp xỉ toán học: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16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 dir="in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7"/>
          <p:cNvSpPr txBox="1"/>
          <p:nvPr>
            <p:ph type="title"/>
          </p:nvPr>
        </p:nvSpPr>
        <p:spPr>
          <a:xfrm>
            <a:off x="914400" y="457200"/>
            <a:ext cx="6869112" cy="5381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Phương pháp thực nghiệm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17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0" name="Google Shape;420;p17"/>
          <p:cNvSpPr txBox="1"/>
          <p:nvPr/>
        </p:nvSpPr>
        <p:spPr>
          <a:xfrm>
            <a:off x="457200" y="10668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Cài thuật toán rồi chọn các bộ dữ liệu thử nghiệm, thống kê các thông số nhận được khi chạy các bộ dữ liệu đó.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i="1"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Ưu điểm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Dễ thực hiện.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i="1"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Nhược điểm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Chịu sự hạn chế của ngôn ngữ lập trình.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Ảnh hưởng bởi trình độ của người lập trình.</a:t>
            </a:r>
            <a:endParaRPr/>
          </a:p>
          <a:p>
            <a:pPr indent="-285750" lvl="1" marL="74295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Chọn được các bộ dữ liệu thử đặc trưng cho tất cả tập các dữ liệu vào của thuật toán: khó khăn và tốn nhiều chi phí. 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Phụ thuộc vào phần cứng.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 p14:dur="1500">
    <p:split orient="vert" dir="in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8"/>
          <p:cNvSpPr txBox="1"/>
          <p:nvPr>
            <p:ph type="title"/>
          </p:nvPr>
        </p:nvSpPr>
        <p:spPr>
          <a:xfrm>
            <a:off x="903288" y="152400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Phương pháp xấp xỉ toán học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Google Shape;426;p18"/>
          <p:cNvSpPr txBox="1"/>
          <p:nvPr>
            <p:ph idx="1" type="body"/>
          </p:nvPr>
        </p:nvSpPr>
        <p:spPr>
          <a:xfrm>
            <a:off x="457200" y="10668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Đánh giá giá thuật toán theo hướng tiệm xấp xỉ tiệm cận qua các khái niệm O().</a:t>
            </a:r>
            <a:endParaRPr/>
          </a:p>
          <a:p>
            <a:pPr indent="-342900" lvl="0" marL="3429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i="1" lang="en-US" sz="2400" u="sng">
                <a:latin typeface="Times New Roman"/>
                <a:ea typeface="Times New Roman"/>
                <a:cs typeface="Times New Roman"/>
                <a:sym typeface="Times New Roman"/>
              </a:rPr>
              <a:t>Ưu điểm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Ít phụ thuộc môi trường cũng như phần cứng hơn.</a:t>
            </a:r>
            <a:endParaRPr/>
          </a:p>
          <a:p>
            <a:pPr indent="-342900" lvl="0" marL="3429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i="1" lang="en-US" sz="2400" u="sng">
                <a:latin typeface="Times New Roman"/>
                <a:ea typeface="Times New Roman"/>
                <a:cs typeface="Times New Roman"/>
                <a:sym typeface="Times New Roman"/>
              </a:rPr>
              <a:t>Nhược điểm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Phức tạp.</a:t>
            </a:r>
            <a:endParaRPr/>
          </a:p>
          <a:p>
            <a:pPr indent="-342900" lvl="0" marL="3429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Các trường hợp độ phức tạp quan tâm:</a:t>
            </a:r>
            <a:endParaRPr/>
          </a:p>
          <a:p>
            <a:pPr indent="-285750" lvl="1" marL="7429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Trường hợp tốt nhất (phân tích chính xác)</a:t>
            </a:r>
            <a:endParaRPr/>
          </a:p>
          <a:p>
            <a:pPr indent="-285750" lvl="1" marL="7429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Trường hợp xấu nhất (phân tích chính xác)</a:t>
            </a:r>
            <a:endParaRPr/>
          </a:p>
          <a:p>
            <a:pPr indent="-285750" lvl="1" marL="7429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Trường hợp trung bình (mang tính dự đoán)</a:t>
            </a:r>
            <a:endParaRPr/>
          </a:p>
        </p:txBody>
      </p:sp>
      <p:sp>
        <p:nvSpPr>
          <p:cNvPr id="427" name="Google Shape;427;p18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dir="in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9"/>
          <p:cNvSpPr txBox="1"/>
          <p:nvPr>
            <p:ph type="title"/>
          </p:nvPr>
        </p:nvSpPr>
        <p:spPr>
          <a:xfrm>
            <a:off x="903288" y="198438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Phân lớp độ phức tạp của GT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19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4" name="Google Shape;434;p19"/>
          <p:cNvSpPr txBox="1"/>
          <p:nvPr/>
        </p:nvSpPr>
        <p:spPr>
          <a:xfrm>
            <a:off x="538425" y="1481893"/>
            <a:ext cx="8148375" cy="461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 dụng ký hiệu BigO 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Hằng số		: O(c)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logN		: O(logN)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		: O(N)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NlogN		: O(NlogN)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	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baseline="3000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		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baseline="3000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		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O(2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N)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N!		:O(N!)	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35" name="Google Shape;435;p19"/>
          <p:cNvCxnSpPr/>
          <p:nvPr/>
        </p:nvCxnSpPr>
        <p:spPr>
          <a:xfrm>
            <a:off x="4953000" y="2057400"/>
            <a:ext cx="0" cy="331311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6" name="Google Shape;436;p19"/>
          <p:cNvSpPr txBox="1"/>
          <p:nvPr/>
        </p:nvSpPr>
        <p:spPr>
          <a:xfrm>
            <a:off x="5029200" y="3272135"/>
            <a:ext cx="29514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 phức tạp tăng dần</a:t>
            </a:r>
            <a:endParaRPr/>
          </a:p>
        </p:txBody>
      </p:sp>
    </p:spTree>
  </p:cSld>
  <p:clrMapOvr>
    <a:masterClrMapping/>
  </p:clrMapOvr>
  <p:transition spd="slow">
    <p:strips dir="ld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idx="1" type="body"/>
          </p:nvPr>
        </p:nvSpPr>
        <p:spPr>
          <a:xfrm>
            <a:off x="381000" y="1142999"/>
            <a:ext cx="8305800" cy="525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Mã học phần: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124002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Số tín chỉ: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Lý thuyết: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Thực hành: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Điểm:	-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Quá trình: 50%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	- 50% đánh giá kết thúc học phần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Tài liệu tham khảo: 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Thông tin giảng viên: 	huynguyen@ut.edu,vn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0942976091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1" i="1"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"/>
          <p:cNvSpPr txBox="1"/>
          <p:nvPr>
            <p:ph type="title"/>
          </p:nvPr>
        </p:nvSpPr>
        <p:spPr>
          <a:xfrm>
            <a:off x="903288" y="152400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Thông tin chung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3" name="Google Shape;14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5029200"/>
            <a:ext cx="609600" cy="659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0"/>
          <p:cNvSpPr txBox="1"/>
          <p:nvPr>
            <p:ph type="title"/>
          </p:nvPr>
        </p:nvSpPr>
        <p:spPr>
          <a:xfrm>
            <a:off x="914400" y="152400"/>
            <a:ext cx="68691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1.4 Chương trình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p20"/>
          <p:cNvSpPr txBox="1"/>
          <p:nvPr>
            <p:ph idx="1" type="body"/>
          </p:nvPr>
        </p:nvSpPr>
        <p:spPr>
          <a:xfrm>
            <a:off x="487837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Theo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 Niklaus Wirth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Cấu trúc dữ liệu </a:t>
            </a:r>
            <a:r>
              <a:rPr b="1" lang="en-U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Thuật toán </a:t>
            </a:r>
            <a:r>
              <a:rPr b="1" lang="en-U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Chương trình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20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4" name="Google Shape;4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0137" y="2743200"/>
            <a:ext cx="19050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split orient="vert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1"/>
          <p:cNvSpPr txBox="1"/>
          <p:nvPr>
            <p:ph type="title"/>
          </p:nvPr>
        </p:nvSpPr>
        <p:spPr>
          <a:xfrm>
            <a:off x="903288" y="381000"/>
            <a:ext cx="6869112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Tiêu chuẩn của một chương trình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21"/>
          <p:cNvSpPr txBox="1"/>
          <p:nvPr>
            <p:ph idx="1" type="body"/>
          </p:nvPr>
        </p:nvSpPr>
        <p:spPr>
          <a:xfrm>
            <a:off x="457200" y="10668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Tính tin cậy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Chạy đúng như dự định, mô tả chính xác một giải thuật đúng.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Tính uyển chuyển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Dễ sửa đổi, giảm bớt công sức của lập trình viên khi phát triển chương trình, đáp ứng các quy trình làm phần mềm.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Tính trong sáng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Chương trình viết ra phải dễ đọc, dễ hiểu.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Tính hữu hiệu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Chạy nhanh và ít tốn tài nguyên bộ nhớ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21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22"/>
          <p:cNvGrpSpPr/>
          <p:nvPr/>
        </p:nvGrpSpPr>
        <p:grpSpPr>
          <a:xfrm>
            <a:off x="1011238" y="3228975"/>
            <a:ext cx="1041400" cy="1210776"/>
            <a:chOff x="691" y="2077"/>
            <a:chExt cx="656" cy="763"/>
          </a:xfrm>
        </p:grpSpPr>
        <p:pic>
          <p:nvPicPr>
            <p:cNvPr descr="circuler_1" id="457" name="Google Shape;457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1" y="2077"/>
              <a:ext cx="656" cy="6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8" name="Google Shape;458;p22"/>
            <p:cNvSpPr/>
            <p:nvPr/>
          </p:nvSpPr>
          <p:spPr>
            <a:xfrm>
              <a:off x="691" y="2077"/>
              <a:ext cx="652" cy="663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50000">
                  <a:srgbClr val="E8F1F7"/>
                </a:gs>
                <a:gs pos="100000">
                  <a:schemeClr val="hlink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9" name="Google Shape;459;p22"/>
            <p:cNvGrpSpPr/>
            <p:nvPr/>
          </p:nvGrpSpPr>
          <p:grpSpPr>
            <a:xfrm>
              <a:off x="732" y="2466"/>
              <a:ext cx="600" cy="374"/>
              <a:chOff x="3696" y="1669"/>
              <a:chExt cx="863" cy="530"/>
            </a:xfrm>
          </p:grpSpPr>
          <p:grpSp>
            <p:nvGrpSpPr>
              <p:cNvPr id="460" name="Google Shape;460;p22"/>
              <p:cNvGrpSpPr/>
              <p:nvPr/>
            </p:nvGrpSpPr>
            <p:grpSpPr>
              <a:xfrm rot="9502575">
                <a:off x="3839" y="1786"/>
                <a:ext cx="689" cy="297"/>
                <a:chOff x="1560" y="2458"/>
                <a:chExt cx="1132" cy="552"/>
              </a:xfrm>
            </p:grpSpPr>
            <p:sp>
              <p:nvSpPr>
                <p:cNvPr id="461" name="Google Shape;461;p22"/>
                <p:cNvSpPr/>
                <p:nvPr/>
              </p:nvSpPr>
              <p:spPr>
                <a:xfrm rot="5263130">
                  <a:off x="1859" y="2274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Google Shape;462;p22"/>
                <p:cNvSpPr/>
                <p:nvPr/>
              </p:nvSpPr>
              <p:spPr>
                <a:xfrm rot="6078281">
                  <a:off x="1995" y="2274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463;p22"/>
                <p:cNvSpPr/>
                <p:nvPr/>
              </p:nvSpPr>
              <p:spPr>
                <a:xfrm rot="6373927">
                  <a:off x="2071" y="2296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22"/>
                <p:cNvSpPr/>
                <p:nvPr/>
              </p:nvSpPr>
              <p:spPr>
                <a:xfrm rot="6906312">
                  <a:off x="2161" y="2326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65" name="Google Shape;465;p22"/>
              <p:cNvGrpSpPr/>
              <p:nvPr/>
            </p:nvGrpSpPr>
            <p:grpSpPr>
              <a:xfrm rot="-10743885">
                <a:off x="3699" y="1790"/>
                <a:ext cx="689" cy="297"/>
                <a:chOff x="1560" y="2458"/>
                <a:chExt cx="1132" cy="552"/>
              </a:xfrm>
            </p:grpSpPr>
            <p:sp>
              <p:nvSpPr>
                <p:cNvPr id="466" name="Google Shape;466;p22"/>
                <p:cNvSpPr/>
                <p:nvPr/>
              </p:nvSpPr>
              <p:spPr>
                <a:xfrm rot="5263130">
                  <a:off x="1859" y="2274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p22"/>
                <p:cNvSpPr/>
                <p:nvPr/>
              </p:nvSpPr>
              <p:spPr>
                <a:xfrm rot="6078281">
                  <a:off x="1995" y="2274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22"/>
                <p:cNvSpPr/>
                <p:nvPr/>
              </p:nvSpPr>
              <p:spPr>
                <a:xfrm rot="6373927">
                  <a:off x="2071" y="2296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22"/>
                <p:cNvSpPr/>
                <p:nvPr/>
              </p:nvSpPr>
              <p:spPr>
                <a:xfrm rot="6906312">
                  <a:off x="2161" y="2326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70" name="Google Shape;470;p22"/>
          <p:cNvGrpSpPr/>
          <p:nvPr/>
        </p:nvGrpSpPr>
        <p:grpSpPr>
          <a:xfrm>
            <a:off x="2974975" y="3221038"/>
            <a:ext cx="1041400" cy="1210775"/>
            <a:chOff x="1928" y="2072"/>
            <a:chExt cx="656" cy="763"/>
          </a:xfrm>
        </p:grpSpPr>
        <p:pic>
          <p:nvPicPr>
            <p:cNvPr descr="circuler_1" id="471" name="Google Shape;471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28" y="2072"/>
              <a:ext cx="656" cy="6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22"/>
            <p:cNvSpPr/>
            <p:nvPr/>
          </p:nvSpPr>
          <p:spPr>
            <a:xfrm>
              <a:off x="1928" y="2072"/>
              <a:ext cx="652" cy="663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50000">
                  <a:srgbClr val="F0F8E4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3" name="Google Shape;473;p22"/>
            <p:cNvGrpSpPr/>
            <p:nvPr/>
          </p:nvGrpSpPr>
          <p:grpSpPr>
            <a:xfrm>
              <a:off x="1969" y="2461"/>
              <a:ext cx="600" cy="374"/>
              <a:chOff x="3696" y="1669"/>
              <a:chExt cx="863" cy="530"/>
            </a:xfrm>
          </p:grpSpPr>
          <p:grpSp>
            <p:nvGrpSpPr>
              <p:cNvPr id="474" name="Google Shape;474;p22"/>
              <p:cNvGrpSpPr/>
              <p:nvPr/>
            </p:nvGrpSpPr>
            <p:grpSpPr>
              <a:xfrm rot="9502575">
                <a:off x="3839" y="1786"/>
                <a:ext cx="689" cy="297"/>
                <a:chOff x="1560" y="2458"/>
                <a:chExt cx="1132" cy="552"/>
              </a:xfrm>
            </p:grpSpPr>
            <p:sp>
              <p:nvSpPr>
                <p:cNvPr id="475" name="Google Shape;475;p22"/>
                <p:cNvSpPr/>
                <p:nvPr/>
              </p:nvSpPr>
              <p:spPr>
                <a:xfrm rot="5263130">
                  <a:off x="1859" y="2274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6" name="Google Shape;476;p22"/>
                <p:cNvSpPr/>
                <p:nvPr/>
              </p:nvSpPr>
              <p:spPr>
                <a:xfrm rot="6078281">
                  <a:off x="1995" y="2274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7" name="Google Shape;477;p22"/>
                <p:cNvSpPr/>
                <p:nvPr/>
              </p:nvSpPr>
              <p:spPr>
                <a:xfrm rot="6373927">
                  <a:off x="2071" y="2296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8" name="Google Shape;478;p22"/>
                <p:cNvSpPr/>
                <p:nvPr/>
              </p:nvSpPr>
              <p:spPr>
                <a:xfrm rot="6906312">
                  <a:off x="2161" y="2326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79" name="Google Shape;479;p22"/>
              <p:cNvGrpSpPr/>
              <p:nvPr/>
            </p:nvGrpSpPr>
            <p:grpSpPr>
              <a:xfrm rot="-10743885">
                <a:off x="3699" y="1790"/>
                <a:ext cx="689" cy="297"/>
                <a:chOff x="1560" y="2458"/>
                <a:chExt cx="1132" cy="552"/>
              </a:xfrm>
            </p:grpSpPr>
            <p:sp>
              <p:nvSpPr>
                <p:cNvPr id="480" name="Google Shape;480;p22"/>
                <p:cNvSpPr/>
                <p:nvPr/>
              </p:nvSpPr>
              <p:spPr>
                <a:xfrm rot="5263130">
                  <a:off x="1859" y="2274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1" name="Google Shape;481;p22"/>
                <p:cNvSpPr/>
                <p:nvPr/>
              </p:nvSpPr>
              <p:spPr>
                <a:xfrm rot="6078281">
                  <a:off x="1995" y="2274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2" name="Google Shape;482;p22"/>
                <p:cNvSpPr/>
                <p:nvPr/>
              </p:nvSpPr>
              <p:spPr>
                <a:xfrm rot="6373927">
                  <a:off x="2071" y="2296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" name="Google Shape;483;p22"/>
                <p:cNvSpPr/>
                <p:nvPr/>
              </p:nvSpPr>
              <p:spPr>
                <a:xfrm rot="6906312">
                  <a:off x="2161" y="2326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84" name="Google Shape;484;p22"/>
          <p:cNvGrpSpPr/>
          <p:nvPr/>
        </p:nvGrpSpPr>
        <p:grpSpPr>
          <a:xfrm>
            <a:off x="4913313" y="3232150"/>
            <a:ext cx="1041400" cy="1212517"/>
            <a:chOff x="3149" y="2079"/>
            <a:chExt cx="656" cy="764"/>
          </a:xfrm>
        </p:grpSpPr>
        <p:pic>
          <p:nvPicPr>
            <p:cNvPr descr="circuler_1" id="485" name="Google Shape;485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49" y="2079"/>
              <a:ext cx="656" cy="6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6" name="Google Shape;486;p22"/>
            <p:cNvSpPr/>
            <p:nvPr/>
          </p:nvSpPr>
          <p:spPr>
            <a:xfrm>
              <a:off x="3149" y="2079"/>
              <a:ext cx="652" cy="662"/>
            </a:xfrm>
            <a:prstGeom prst="ellipse">
              <a:avLst/>
            </a:prstGeom>
            <a:gradFill>
              <a:gsLst>
                <a:gs pos="0">
                  <a:schemeClr val="folHlink"/>
                </a:gs>
                <a:gs pos="50000">
                  <a:srgbClr val="FEE5E3"/>
                </a:gs>
                <a:gs pos="100000">
                  <a:schemeClr val="folHlink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7" name="Google Shape;487;p22"/>
            <p:cNvGrpSpPr/>
            <p:nvPr/>
          </p:nvGrpSpPr>
          <p:grpSpPr>
            <a:xfrm>
              <a:off x="3190" y="2466"/>
              <a:ext cx="600" cy="377"/>
              <a:chOff x="3696" y="1669"/>
              <a:chExt cx="863" cy="530"/>
            </a:xfrm>
          </p:grpSpPr>
          <p:grpSp>
            <p:nvGrpSpPr>
              <p:cNvPr id="488" name="Google Shape;488;p22"/>
              <p:cNvGrpSpPr/>
              <p:nvPr/>
            </p:nvGrpSpPr>
            <p:grpSpPr>
              <a:xfrm rot="9502575">
                <a:off x="3839" y="1786"/>
                <a:ext cx="689" cy="297"/>
                <a:chOff x="1560" y="2458"/>
                <a:chExt cx="1132" cy="552"/>
              </a:xfrm>
            </p:grpSpPr>
            <p:sp>
              <p:nvSpPr>
                <p:cNvPr id="489" name="Google Shape;489;p22"/>
                <p:cNvSpPr/>
                <p:nvPr/>
              </p:nvSpPr>
              <p:spPr>
                <a:xfrm rot="5263130">
                  <a:off x="1859" y="2274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0" name="Google Shape;490;p22"/>
                <p:cNvSpPr/>
                <p:nvPr/>
              </p:nvSpPr>
              <p:spPr>
                <a:xfrm rot="6078281">
                  <a:off x="1995" y="2274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1" name="Google Shape;491;p22"/>
                <p:cNvSpPr/>
                <p:nvPr/>
              </p:nvSpPr>
              <p:spPr>
                <a:xfrm rot="6373927">
                  <a:off x="2071" y="2296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2" name="Google Shape;492;p22"/>
                <p:cNvSpPr/>
                <p:nvPr/>
              </p:nvSpPr>
              <p:spPr>
                <a:xfrm rot="6906312">
                  <a:off x="2161" y="2326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3" name="Google Shape;493;p22"/>
              <p:cNvGrpSpPr/>
              <p:nvPr/>
            </p:nvGrpSpPr>
            <p:grpSpPr>
              <a:xfrm rot="-10743885">
                <a:off x="3699" y="1790"/>
                <a:ext cx="689" cy="297"/>
                <a:chOff x="1560" y="2458"/>
                <a:chExt cx="1132" cy="552"/>
              </a:xfrm>
            </p:grpSpPr>
            <p:sp>
              <p:nvSpPr>
                <p:cNvPr id="494" name="Google Shape;494;p22"/>
                <p:cNvSpPr/>
                <p:nvPr/>
              </p:nvSpPr>
              <p:spPr>
                <a:xfrm rot="5263130">
                  <a:off x="1859" y="2274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5" name="Google Shape;495;p22"/>
                <p:cNvSpPr/>
                <p:nvPr/>
              </p:nvSpPr>
              <p:spPr>
                <a:xfrm rot="6078281">
                  <a:off x="1995" y="2274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6" name="Google Shape;496;p22"/>
                <p:cNvSpPr/>
                <p:nvPr/>
              </p:nvSpPr>
              <p:spPr>
                <a:xfrm rot="6373927">
                  <a:off x="2071" y="2296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" name="Google Shape;497;p22"/>
                <p:cNvSpPr/>
                <p:nvPr/>
              </p:nvSpPr>
              <p:spPr>
                <a:xfrm rot="6906312">
                  <a:off x="2161" y="2326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98" name="Google Shape;498;p22"/>
          <p:cNvGrpSpPr/>
          <p:nvPr/>
        </p:nvGrpSpPr>
        <p:grpSpPr>
          <a:xfrm>
            <a:off x="6875463" y="3224213"/>
            <a:ext cx="1041400" cy="1212517"/>
            <a:chOff x="4385" y="2074"/>
            <a:chExt cx="656" cy="764"/>
          </a:xfrm>
        </p:grpSpPr>
        <p:pic>
          <p:nvPicPr>
            <p:cNvPr descr="circuler_1" id="499" name="Google Shape;499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85" y="2074"/>
              <a:ext cx="656" cy="6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0" name="Google Shape;500;p22"/>
            <p:cNvSpPr/>
            <p:nvPr/>
          </p:nvSpPr>
          <p:spPr>
            <a:xfrm>
              <a:off x="4385" y="2074"/>
              <a:ext cx="652" cy="66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50000">
                  <a:srgbClr val="FFEAE3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1" name="Google Shape;501;p22"/>
            <p:cNvGrpSpPr/>
            <p:nvPr/>
          </p:nvGrpSpPr>
          <p:grpSpPr>
            <a:xfrm>
              <a:off x="4426" y="2461"/>
              <a:ext cx="600" cy="377"/>
              <a:chOff x="3696" y="1669"/>
              <a:chExt cx="863" cy="530"/>
            </a:xfrm>
          </p:grpSpPr>
          <p:grpSp>
            <p:nvGrpSpPr>
              <p:cNvPr id="502" name="Google Shape;502;p22"/>
              <p:cNvGrpSpPr/>
              <p:nvPr/>
            </p:nvGrpSpPr>
            <p:grpSpPr>
              <a:xfrm rot="9502575">
                <a:off x="3839" y="1786"/>
                <a:ext cx="689" cy="297"/>
                <a:chOff x="1560" y="2458"/>
                <a:chExt cx="1132" cy="552"/>
              </a:xfrm>
            </p:grpSpPr>
            <p:sp>
              <p:nvSpPr>
                <p:cNvPr id="503" name="Google Shape;503;p22"/>
                <p:cNvSpPr/>
                <p:nvPr/>
              </p:nvSpPr>
              <p:spPr>
                <a:xfrm rot="5263130">
                  <a:off x="1859" y="2274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4" name="Google Shape;504;p22"/>
                <p:cNvSpPr/>
                <p:nvPr/>
              </p:nvSpPr>
              <p:spPr>
                <a:xfrm rot="6078281">
                  <a:off x="1995" y="2274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5" name="Google Shape;505;p22"/>
                <p:cNvSpPr/>
                <p:nvPr/>
              </p:nvSpPr>
              <p:spPr>
                <a:xfrm rot="6373927">
                  <a:off x="2071" y="2296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6" name="Google Shape;506;p22"/>
                <p:cNvSpPr/>
                <p:nvPr/>
              </p:nvSpPr>
              <p:spPr>
                <a:xfrm rot="6906312">
                  <a:off x="2161" y="2326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7" name="Google Shape;507;p22"/>
              <p:cNvGrpSpPr/>
              <p:nvPr/>
            </p:nvGrpSpPr>
            <p:grpSpPr>
              <a:xfrm rot="-10743885">
                <a:off x="3699" y="1790"/>
                <a:ext cx="689" cy="297"/>
                <a:chOff x="1560" y="2458"/>
                <a:chExt cx="1132" cy="552"/>
              </a:xfrm>
            </p:grpSpPr>
            <p:sp>
              <p:nvSpPr>
                <p:cNvPr id="508" name="Google Shape;508;p22"/>
                <p:cNvSpPr/>
                <p:nvPr/>
              </p:nvSpPr>
              <p:spPr>
                <a:xfrm rot="5263130">
                  <a:off x="1859" y="2274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22"/>
                <p:cNvSpPr/>
                <p:nvPr/>
              </p:nvSpPr>
              <p:spPr>
                <a:xfrm rot="6078281">
                  <a:off x="1995" y="2274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Google Shape;510;p22"/>
                <p:cNvSpPr/>
                <p:nvPr/>
              </p:nvSpPr>
              <p:spPr>
                <a:xfrm rot="6373927">
                  <a:off x="2071" y="2296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1" name="Google Shape;511;p22"/>
                <p:cNvSpPr/>
                <p:nvPr/>
              </p:nvSpPr>
              <p:spPr>
                <a:xfrm rot="6906312">
                  <a:off x="2161" y="2326"/>
                  <a:ext cx="227" cy="816"/>
                </a:xfrm>
                <a:prstGeom prst="moon">
                  <a:avLst>
                    <a:gd fmla="val 49773" name="adj"/>
                  </a:avLst>
                </a:prstGeom>
                <a:solidFill>
                  <a:srgbClr val="FFFFFF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cxnSp>
        <p:nvCxnSpPr>
          <p:cNvPr id="512" name="Google Shape;512;p22"/>
          <p:cNvCxnSpPr/>
          <p:nvPr/>
        </p:nvCxnSpPr>
        <p:spPr>
          <a:xfrm>
            <a:off x="1527175" y="4376738"/>
            <a:ext cx="0" cy="3349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22"/>
          <p:cNvCxnSpPr/>
          <p:nvPr/>
        </p:nvCxnSpPr>
        <p:spPr>
          <a:xfrm rot="10800000">
            <a:off x="771525" y="4721225"/>
            <a:ext cx="14954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14" name="Google Shape;514;p22"/>
          <p:cNvSpPr txBox="1"/>
          <p:nvPr/>
        </p:nvSpPr>
        <p:spPr>
          <a:xfrm>
            <a:off x="658813" y="4775200"/>
            <a:ext cx="2590773" cy="1052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Ý tưởng (Concept)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Xác định yêu cầu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(Requirements Specification)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5" name="Google Shape;515;p22"/>
          <p:cNvSpPr txBox="1"/>
          <p:nvPr/>
        </p:nvSpPr>
        <p:spPr>
          <a:xfrm>
            <a:off x="1057275" y="3562290"/>
            <a:ext cx="10445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0650" lvl="0" marL="12065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C1C1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Bước 1</a:t>
            </a:r>
            <a:endParaRPr b="1" sz="2000">
              <a:solidFill>
                <a:srgbClr val="1C1C1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6" name="Google Shape;516;p22"/>
          <p:cNvSpPr txBox="1"/>
          <p:nvPr/>
        </p:nvSpPr>
        <p:spPr>
          <a:xfrm>
            <a:off x="2963863" y="3516868"/>
            <a:ext cx="10445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0650" lvl="0" marL="12065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Bước 2</a:t>
            </a:r>
            <a:endParaRPr b="1" sz="180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2"/>
          <p:cNvSpPr txBox="1"/>
          <p:nvPr/>
        </p:nvSpPr>
        <p:spPr>
          <a:xfrm>
            <a:off x="4911725" y="3505200"/>
            <a:ext cx="10445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0650" lvl="0" marL="12065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Bước 3</a:t>
            </a:r>
            <a:endParaRPr b="1" sz="180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2"/>
          <p:cNvSpPr txBox="1"/>
          <p:nvPr/>
        </p:nvSpPr>
        <p:spPr>
          <a:xfrm>
            <a:off x="6870700" y="3516868"/>
            <a:ext cx="10445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0650" lvl="0" marL="12065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Bước 4</a:t>
            </a:r>
            <a:endParaRPr b="1" sz="1800">
              <a:solidFill>
                <a:srgbClr val="1C1C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9" name="Google Shape;519;p22"/>
          <p:cNvCxnSpPr/>
          <p:nvPr/>
        </p:nvCxnSpPr>
        <p:spPr>
          <a:xfrm>
            <a:off x="7394575" y="2801938"/>
            <a:ext cx="0" cy="3349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22"/>
          <p:cNvCxnSpPr/>
          <p:nvPr/>
        </p:nvCxnSpPr>
        <p:spPr>
          <a:xfrm rot="10800000">
            <a:off x="6530975" y="2800350"/>
            <a:ext cx="16319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21" name="Google Shape;521;p22"/>
          <p:cNvSpPr txBox="1"/>
          <p:nvPr/>
        </p:nvSpPr>
        <p:spPr>
          <a:xfrm>
            <a:off x="6442322" y="1690604"/>
            <a:ext cx="2615953" cy="1052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Vận hành (Operation)</a:t>
            </a:r>
            <a:endParaRPr/>
          </a:p>
          <a:p>
            <a:pPr indent="-10160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Theo dõi (Follow-up)</a:t>
            </a:r>
            <a:endParaRPr/>
          </a:p>
          <a:p>
            <a:pPr indent="-10160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Bảo dưỡng (Maintenance).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2" name="Google Shape;522;p22"/>
          <p:cNvCxnSpPr/>
          <p:nvPr/>
        </p:nvCxnSpPr>
        <p:spPr>
          <a:xfrm>
            <a:off x="3495675" y="2801938"/>
            <a:ext cx="0" cy="3349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22"/>
          <p:cNvCxnSpPr/>
          <p:nvPr/>
        </p:nvCxnSpPr>
        <p:spPr>
          <a:xfrm rot="10800000">
            <a:off x="2571750" y="2800350"/>
            <a:ext cx="17716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24" name="Google Shape;524;p22"/>
          <p:cNvSpPr txBox="1"/>
          <p:nvPr/>
        </p:nvSpPr>
        <p:spPr>
          <a:xfrm>
            <a:off x="2505075" y="1966680"/>
            <a:ext cx="2070100" cy="732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Phân tích (Analysis).</a:t>
            </a:r>
            <a:endParaRPr/>
          </a:p>
          <a:p>
            <a:pPr indent="-10160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Thiết kế (Design).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5" name="Google Shape;525;p22"/>
          <p:cNvCxnSpPr/>
          <p:nvPr/>
        </p:nvCxnSpPr>
        <p:spPr>
          <a:xfrm>
            <a:off x="5410200" y="4376738"/>
            <a:ext cx="0" cy="3349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22"/>
          <p:cNvCxnSpPr/>
          <p:nvPr/>
        </p:nvCxnSpPr>
        <p:spPr>
          <a:xfrm rot="10800000">
            <a:off x="4598988" y="4711700"/>
            <a:ext cx="158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27" name="Google Shape;527;p22"/>
          <p:cNvSpPr txBox="1"/>
          <p:nvPr/>
        </p:nvSpPr>
        <p:spPr>
          <a:xfrm>
            <a:off x="4486275" y="4775200"/>
            <a:ext cx="2654582" cy="732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Cài đặt (Implementation).</a:t>
            </a:r>
            <a:endParaRPr/>
          </a:p>
          <a:p>
            <a:pPr indent="-10160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Thử nghiệm (Testing).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Picture1" id="528" name="Google Shape;52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9188" y="3240088"/>
            <a:ext cx="825500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1" id="529" name="Google Shape;52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95625" y="3230563"/>
            <a:ext cx="825500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1" id="530" name="Google Shape;53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9200" y="3249613"/>
            <a:ext cx="825500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1" id="531" name="Google Shape;53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1350" y="3240088"/>
            <a:ext cx="825500" cy="377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2" name="Google Shape;532;p22"/>
          <p:cNvGrpSpPr/>
          <p:nvPr/>
        </p:nvGrpSpPr>
        <p:grpSpPr>
          <a:xfrm>
            <a:off x="228600" y="2978150"/>
            <a:ext cx="8601075" cy="1536700"/>
            <a:chOff x="198" y="2015"/>
            <a:chExt cx="5418" cy="968"/>
          </a:xfrm>
        </p:grpSpPr>
        <p:sp>
          <p:nvSpPr>
            <p:cNvPr id="533" name="Google Shape;533;p22"/>
            <p:cNvSpPr/>
            <p:nvPr/>
          </p:nvSpPr>
          <p:spPr>
            <a:xfrm>
              <a:off x="198" y="2475"/>
              <a:ext cx="426" cy="48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5088" y="2488"/>
              <a:ext cx="528" cy="51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1383" y="2475"/>
              <a:ext cx="501" cy="47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2639" y="2475"/>
              <a:ext cx="457" cy="47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3861" y="2475"/>
              <a:ext cx="476" cy="47"/>
            </a:xfrm>
            <a:prstGeom prst="rect">
              <a:avLst/>
            </a:prstGeom>
            <a:solidFill>
              <a:srgbClr val="5F5F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1839" y="2072"/>
              <a:ext cx="831" cy="911"/>
            </a:xfrm>
            <a:custGeom>
              <a:rect b="b" l="l" r="r" t="t"/>
              <a:pathLst>
                <a:path extrusionOk="0" h="21600" w="21600">
                  <a:moveTo>
                    <a:pt x="1213" y="10670"/>
                  </a:moveTo>
                  <a:cubicBezTo>
                    <a:pt x="1284" y="5426"/>
                    <a:pt x="5555" y="1212"/>
                    <a:pt x="10800" y="1213"/>
                  </a:cubicBezTo>
                  <a:cubicBezTo>
                    <a:pt x="16044" y="1213"/>
                    <a:pt x="20315" y="5426"/>
                    <a:pt x="20386" y="10670"/>
                  </a:cubicBezTo>
                  <a:lnTo>
                    <a:pt x="21599" y="10653"/>
                  </a:lnTo>
                  <a:cubicBezTo>
                    <a:pt x="21518" y="4746"/>
                    <a:pt x="16707" y="-1"/>
                    <a:pt x="10799" y="0"/>
                  </a:cubicBezTo>
                  <a:cubicBezTo>
                    <a:pt x="4892" y="0"/>
                    <a:pt x="81" y="4746"/>
                    <a:pt x="0" y="10653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4297" y="2072"/>
              <a:ext cx="831" cy="911"/>
            </a:xfrm>
            <a:custGeom>
              <a:rect b="b" l="l" r="r" t="t"/>
              <a:pathLst>
                <a:path extrusionOk="0" h="21600" w="21600">
                  <a:moveTo>
                    <a:pt x="1213" y="10670"/>
                  </a:moveTo>
                  <a:cubicBezTo>
                    <a:pt x="1284" y="5426"/>
                    <a:pt x="5555" y="1212"/>
                    <a:pt x="10800" y="1213"/>
                  </a:cubicBezTo>
                  <a:cubicBezTo>
                    <a:pt x="16044" y="1213"/>
                    <a:pt x="20315" y="5426"/>
                    <a:pt x="20386" y="10670"/>
                  </a:cubicBezTo>
                  <a:lnTo>
                    <a:pt x="21599" y="10653"/>
                  </a:lnTo>
                  <a:cubicBezTo>
                    <a:pt x="21518" y="4746"/>
                    <a:pt x="16707" y="-1"/>
                    <a:pt x="10799" y="0"/>
                  </a:cubicBezTo>
                  <a:cubicBezTo>
                    <a:pt x="4892" y="0"/>
                    <a:pt x="81" y="4746"/>
                    <a:pt x="0" y="10653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2"/>
            <p:cNvSpPr/>
            <p:nvPr/>
          </p:nvSpPr>
          <p:spPr>
            <a:xfrm flipH="1" rot="10800000">
              <a:off x="603" y="2015"/>
              <a:ext cx="831" cy="911"/>
            </a:xfrm>
            <a:custGeom>
              <a:rect b="b" l="l" r="r" t="t"/>
              <a:pathLst>
                <a:path extrusionOk="0" h="21600" w="21600">
                  <a:moveTo>
                    <a:pt x="1213" y="10670"/>
                  </a:moveTo>
                  <a:cubicBezTo>
                    <a:pt x="1284" y="5426"/>
                    <a:pt x="5555" y="1212"/>
                    <a:pt x="10800" y="1213"/>
                  </a:cubicBezTo>
                  <a:cubicBezTo>
                    <a:pt x="16044" y="1213"/>
                    <a:pt x="20315" y="5426"/>
                    <a:pt x="20386" y="10670"/>
                  </a:cubicBezTo>
                  <a:lnTo>
                    <a:pt x="21599" y="10653"/>
                  </a:lnTo>
                  <a:cubicBezTo>
                    <a:pt x="21518" y="4746"/>
                    <a:pt x="16707" y="-1"/>
                    <a:pt x="10799" y="0"/>
                  </a:cubicBezTo>
                  <a:cubicBezTo>
                    <a:pt x="4892" y="0"/>
                    <a:pt x="81" y="4746"/>
                    <a:pt x="0" y="10653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2"/>
            <p:cNvSpPr/>
            <p:nvPr/>
          </p:nvSpPr>
          <p:spPr>
            <a:xfrm flipH="1" rot="10800000">
              <a:off x="3063" y="2015"/>
              <a:ext cx="831" cy="911"/>
            </a:xfrm>
            <a:custGeom>
              <a:rect b="b" l="l" r="r" t="t"/>
              <a:pathLst>
                <a:path extrusionOk="0" h="21600" w="21600">
                  <a:moveTo>
                    <a:pt x="1213" y="10670"/>
                  </a:moveTo>
                  <a:cubicBezTo>
                    <a:pt x="1284" y="5426"/>
                    <a:pt x="5555" y="1212"/>
                    <a:pt x="10800" y="1213"/>
                  </a:cubicBezTo>
                  <a:cubicBezTo>
                    <a:pt x="16044" y="1213"/>
                    <a:pt x="20315" y="5426"/>
                    <a:pt x="20386" y="10670"/>
                  </a:cubicBezTo>
                  <a:lnTo>
                    <a:pt x="21599" y="10653"/>
                  </a:lnTo>
                  <a:cubicBezTo>
                    <a:pt x="21518" y="4746"/>
                    <a:pt x="16707" y="-1"/>
                    <a:pt x="10799" y="0"/>
                  </a:cubicBezTo>
                  <a:cubicBezTo>
                    <a:pt x="4892" y="0"/>
                    <a:pt x="81" y="4746"/>
                    <a:pt x="0" y="10653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2" name="Google Shape;542;p22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3" name="Google Shape;543;p22"/>
          <p:cNvSpPr txBox="1"/>
          <p:nvPr/>
        </p:nvSpPr>
        <p:spPr>
          <a:xfrm>
            <a:off x="841888" y="152400"/>
            <a:ext cx="68691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Quy trình làm phần mềm</a:t>
            </a:r>
            <a:endParaRPr b="1" sz="3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2000">
        <p14:reveal dir="l"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3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9" name="Google Shape;549;p23"/>
          <p:cNvSpPr txBox="1"/>
          <p:nvPr/>
        </p:nvSpPr>
        <p:spPr>
          <a:xfrm>
            <a:off x="841888" y="152400"/>
            <a:ext cx="68691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Bài tập</a:t>
            </a:r>
            <a:endParaRPr b="1" sz="3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0" name="Google Shape;550;p23"/>
          <p:cNvSpPr/>
          <p:nvPr/>
        </p:nvSpPr>
        <p:spPr>
          <a:xfrm>
            <a:off x="392088" y="1447800"/>
            <a:ext cx="8294712" cy="20167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6060" l="-1469" r="0" t="-333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14:reveal dir="l"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/>
          <p:nvPr>
            <p:ph type="ctrTitle"/>
          </p:nvPr>
        </p:nvSpPr>
        <p:spPr>
          <a:xfrm>
            <a:off x="4648200" y="3787775"/>
            <a:ext cx="4110038" cy="885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/>
              <a:t>Thank You!</a:t>
            </a:r>
            <a:endParaRPr/>
          </a:p>
        </p:txBody>
      </p:sp>
      <p:sp>
        <p:nvSpPr>
          <p:cNvPr id="556" name="Google Shape;556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7" name="Google Shape;557;p24"/>
          <p:cNvSpPr/>
          <p:nvPr/>
        </p:nvSpPr>
        <p:spPr>
          <a:xfrm>
            <a:off x="5715000" y="5029200"/>
            <a:ext cx="3043238" cy="106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 p14:dur="1200"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/>
          <p:nvPr>
            <p:ph type="title"/>
          </p:nvPr>
        </p:nvSpPr>
        <p:spPr>
          <a:xfrm>
            <a:off x="936625" y="152400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Nội dung học phần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3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3"/>
          <p:cNvSpPr/>
          <p:nvPr/>
        </p:nvSpPr>
        <p:spPr>
          <a:xfrm>
            <a:off x="1524000" y="1143000"/>
            <a:ext cx="44196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Tổng quan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3"/>
          <p:cNvSpPr/>
          <p:nvPr/>
        </p:nvSpPr>
        <p:spPr>
          <a:xfrm>
            <a:off x="1447800" y="1905000"/>
            <a:ext cx="4953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 kiếm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3"/>
          <p:cNvSpPr/>
          <p:nvPr/>
        </p:nvSpPr>
        <p:spPr>
          <a:xfrm>
            <a:off x="1524000" y="3505200"/>
            <a:ext cx="44196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Danh sách liên kết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3"/>
          <p:cNvSpPr/>
          <p:nvPr/>
        </p:nvSpPr>
        <p:spPr>
          <a:xfrm>
            <a:off x="1524000" y="4357687"/>
            <a:ext cx="44196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Cây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4" name="Google Shape;154;p3"/>
          <p:cNvGrpSpPr/>
          <p:nvPr/>
        </p:nvGrpSpPr>
        <p:grpSpPr>
          <a:xfrm>
            <a:off x="1078283" y="1504374"/>
            <a:ext cx="5855917" cy="455405"/>
            <a:chOff x="1111" y="1513"/>
            <a:chExt cx="3689" cy="287"/>
          </a:xfrm>
        </p:grpSpPr>
        <p:grpSp>
          <p:nvGrpSpPr>
            <p:cNvPr id="155" name="Google Shape;155;p3"/>
            <p:cNvGrpSpPr/>
            <p:nvPr/>
          </p:nvGrpSpPr>
          <p:grpSpPr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156" name="Google Shape;156;p3"/>
              <p:cNvSpPr/>
              <p:nvPr/>
            </p:nvSpPr>
            <p:spPr>
              <a:xfrm>
                <a:off x="528" y="1844"/>
                <a:ext cx="4512" cy="31"/>
              </a:xfrm>
              <a:prstGeom prst="rect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006B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528" y="1885"/>
                <a:ext cx="4512" cy="10"/>
              </a:xfrm>
              <a:prstGeom prst="rect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006B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528" y="1824"/>
                <a:ext cx="4512" cy="10"/>
              </a:xfrm>
              <a:prstGeom prst="rect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006B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3"/>
            <p:cNvGrpSpPr/>
            <p:nvPr/>
          </p:nvGrpSpPr>
          <p:grpSpPr>
            <a:xfrm>
              <a:off x="1111" y="1513"/>
              <a:ext cx="313" cy="287"/>
              <a:chOff x="333" y="1812"/>
              <a:chExt cx="1965" cy="2090"/>
            </a:xfrm>
          </p:grpSpPr>
          <p:sp>
            <p:nvSpPr>
              <p:cNvPr id="160" name="Google Shape;160;p3"/>
              <p:cNvSpPr/>
              <p:nvPr/>
            </p:nvSpPr>
            <p:spPr>
              <a:xfrm rot="2686397">
                <a:off x="1252" y="2085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 rot="2686397">
                <a:off x="1515" y="2386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 rot="2686397">
                <a:off x="986" y="1780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 rot="2686397">
                <a:off x="288" y="3237"/>
                <a:ext cx="1327" cy="149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 rot="2686397">
                <a:off x="551" y="2936"/>
                <a:ext cx="1327" cy="145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 rot="2686397">
                <a:off x="810" y="2627"/>
                <a:ext cx="1327" cy="149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 rot="2686397">
                <a:off x="1073" y="2322"/>
                <a:ext cx="1327" cy="145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 rot="2686397">
                <a:off x="1646" y="2539"/>
                <a:ext cx="128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 rot="2686397">
                <a:off x="1387" y="2234"/>
                <a:ext cx="125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 rot="2686397">
                <a:off x="858" y="1632"/>
                <a:ext cx="125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 rot="2686397">
                <a:off x="1121" y="1933"/>
                <a:ext cx="128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3"/>
              <p:cNvSpPr/>
              <p:nvPr/>
            </p:nvSpPr>
            <p:spPr>
              <a:xfrm rot="2686397">
                <a:off x="419" y="3085"/>
                <a:ext cx="1328" cy="148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3"/>
              <p:cNvSpPr/>
              <p:nvPr/>
            </p:nvSpPr>
            <p:spPr>
              <a:xfrm rot="2686397">
                <a:off x="679" y="2780"/>
                <a:ext cx="1327" cy="148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 rot="2686397">
                <a:off x="941" y="2471"/>
                <a:ext cx="1328" cy="148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4" name="Google Shape;174;p3"/>
          <p:cNvGrpSpPr/>
          <p:nvPr/>
        </p:nvGrpSpPr>
        <p:grpSpPr>
          <a:xfrm>
            <a:off x="1078283" y="2266374"/>
            <a:ext cx="5855917" cy="455405"/>
            <a:chOff x="967" y="1561"/>
            <a:chExt cx="3689" cy="287"/>
          </a:xfrm>
        </p:grpSpPr>
        <p:grpSp>
          <p:nvGrpSpPr>
            <p:cNvPr id="175" name="Google Shape;175;p3"/>
            <p:cNvGrpSpPr/>
            <p:nvPr/>
          </p:nvGrpSpPr>
          <p:grpSpPr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176" name="Google Shape;176;p3"/>
              <p:cNvSpPr/>
              <p:nvPr/>
            </p:nvSpPr>
            <p:spPr>
              <a:xfrm>
                <a:off x="528" y="1844"/>
                <a:ext cx="4512" cy="3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528" y="1885"/>
                <a:ext cx="4512" cy="10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528" y="1824"/>
                <a:ext cx="4512" cy="10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9" name="Google Shape;179;p3"/>
            <p:cNvGrpSpPr/>
            <p:nvPr/>
          </p:nvGrpSpPr>
          <p:grpSpPr>
            <a:xfrm>
              <a:off x="967" y="1561"/>
              <a:ext cx="313" cy="287"/>
              <a:chOff x="333" y="1812"/>
              <a:chExt cx="1965" cy="2090"/>
            </a:xfrm>
          </p:grpSpPr>
          <p:sp>
            <p:nvSpPr>
              <p:cNvPr id="180" name="Google Shape;180;p3"/>
              <p:cNvSpPr/>
              <p:nvPr/>
            </p:nvSpPr>
            <p:spPr>
              <a:xfrm rot="2686397">
                <a:off x="1252" y="2085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 rot="2686397">
                <a:off x="1515" y="2386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 rot="2686397">
                <a:off x="986" y="1780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 rot="2686397">
                <a:off x="288" y="3237"/>
                <a:ext cx="1327" cy="149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 rot="2686397">
                <a:off x="551" y="2936"/>
                <a:ext cx="1327" cy="145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 rot="2686397">
                <a:off x="810" y="2627"/>
                <a:ext cx="1327" cy="149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 rot="2686397">
                <a:off x="1073" y="2322"/>
                <a:ext cx="1327" cy="145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 rot="2686397">
                <a:off x="1646" y="2539"/>
                <a:ext cx="128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 rot="2686397">
                <a:off x="1387" y="2234"/>
                <a:ext cx="125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 rot="2686397">
                <a:off x="858" y="1632"/>
                <a:ext cx="125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 rot="2686397">
                <a:off x="1121" y="1933"/>
                <a:ext cx="128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 rot="2686397">
                <a:off x="419" y="3085"/>
                <a:ext cx="1328" cy="148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rot="2686397">
                <a:off x="679" y="2780"/>
                <a:ext cx="1327" cy="148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 rot="2686397">
                <a:off x="941" y="2471"/>
                <a:ext cx="1328" cy="148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4" name="Google Shape;194;p3"/>
          <p:cNvGrpSpPr/>
          <p:nvPr/>
        </p:nvGrpSpPr>
        <p:grpSpPr>
          <a:xfrm>
            <a:off x="1078283" y="3852287"/>
            <a:ext cx="5855917" cy="455405"/>
            <a:chOff x="967" y="1561"/>
            <a:chExt cx="3689" cy="287"/>
          </a:xfrm>
        </p:grpSpPr>
        <p:grpSp>
          <p:nvGrpSpPr>
            <p:cNvPr id="195" name="Google Shape;195;p3"/>
            <p:cNvGrpSpPr/>
            <p:nvPr/>
          </p:nvGrpSpPr>
          <p:grpSpPr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196" name="Google Shape;196;p3"/>
              <p:cNvSpPr/>
              <p:nvPr/>
            </p:nvSpPr>
            <p:spPr>
              <a:xfrm>
                <a:off x="528" y="1844"/>
                <a:ext cx="4512" cy="3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528" y="1885"/>
                <a:ext cx="4512" cy="10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528" y="1824"/>
                <a:ext cx="4512" cy="10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9" name="Google Shape;199;p3"/>
            <p:cNvGrpSpPr/>
            <p:nvPr/>
          </p:nvGrpSpPr>
          <p:grpSpPr>
            <a:xfrm>
              <a:off x="967" y="1561"/>
              <a:ext cx="313" cy="287"/>
              <a:chOff x="333" y="1812"/>
              <a:chExt cx="1965" cy="2090"/>
            </a:xfrm>
          </p:grpSpPr>
          <p:sp>
            <p:nvSpPr>
              <p:cNvPr id="200" name="Google Shape;200;p3"/>
              <p:cNvSpPr/>
              <p:nvPr/>
            </p:nvSpPr>
            <p:spPr>
              <a:xfrm rot="2686397">
                <a:off x="1252" y="2085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 rot="2686397">
                <a:off x="1515" y="2386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 rot="2686397">
                <a:off x="986" y="1780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 rot="2686397">
                <a:off x="288" y="3237"/>
                <a:ext cx="1327" cy="149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 rot="2686397">
                <a:off x="551" y="2936"/>
                <a:ext cx="1327" cy="145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 rot="2686397">
                <a:off x="810" y="2627"/>
                <a:ext cx="1327" cy="149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 rot="2686397">
                <a:off x="1073" y="2322"/>
                <a:ext cx="1327" cy="145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 rot="2686397">
                <a:off x="1646" y="2539"/>
                <a:ext cx="128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 rot="2686397">
                <a:off x="1387" y="2234"/>
                <a:ext cx="125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 rot="2686397">
                <a:off x="858" y="1632"/>
                <a:ext cx="125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 rot="2686397">
                <a:off x="1121" y="1933"/>
                <a:ext cx="128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 rot="2686397">
                <a:off x="419" y="3085"/>
                <a:ext cx="1328" cy="148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 rot="2686397">
                <a:off x="679" y="2780"/>
                <a:ext cx="1327" cy="148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 rot="2686397">
                <a:off x="941" y="2471"/>
                <a:ext cx="1328" cy="148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4" name="Google Shape;214;p3"/>
          <p:cNvGrpSpPr/>
          <p:nvPr/>
        </p:nvGrpSpPr>
        <p:grpSpPr>
          <a:xfrm>
            <a:off x="1078283" y="3090287"/>
            <a:ext cx="5855917" cy="455405"/>
            <a:chOff x="1111" y="1513"/>
            <a:chExt cx="3689" cy="287"/>
          </a:xfrm>
        </p:grpSpPr>
        <p:grpSp>
          <p:nvGrpSpPr>
            <p:cNvPr id="215" name="Google Shape;215;p3"/>
            <p:cNvGrpSpPr/>
            <p:nvPr/>
          </p:nvGrpSpPr>
          <p:grpSpPr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16" name="Google Shape;216;p3"/>
              <p:cNvSpPr/>
              <p:nvPr/>
            </p:nvSpPr>
            <p:spPr>
              <a:xfrm>
                <a:off x="528" y="1844"/>
                <a:ext cx="4512" cy="31"/>
              </a:xfrm>
              <a:prstGeom prst="rect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006B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528" y="1885"/>
                <a:ext cx="4512" cy="10"/>
              </a:xfrm>
              <a:prstGeom prst="rect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006B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528" y="1824"/>
                <a:ext cx="4512" cy="10"/>
              </a:xfrm>
              <a:prstGeom prst="rect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006B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3"/>
            <p:cNvGrpSpPr/>
            <p:nvPr/>
          </p:nvGrpSpPr>
          <p:grpSpPr>
            <a:xfrm>
              <a:off x="1111" y="1513"/>
              <a:ext cx="313" cy="287"/>
              <a:chOff x="333" y="1812"/>
              <a:chExt cx="1965" cy="2090"/>
            </a:xfrm>
          </p:grpSpPr>
          <p:sp>
            <p:nvSpPr>
              <p:cNvPr id="220" name="Google Shape;220;p3"/>
              <p:cNvSpPr/>
              <p:nvPr/>
            </p:nvSpPr>
            <p:spPr>
              <a:xfrm rot="2686397">
                <a:off x="1252" y="2085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 rot="2686397">
                <a:off x="1515" y="2386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 rot="2686397">
                <a:off x="986" y="1780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 rot="2686397">
                <a:off x="288" y="3237"/>
                <a:ext cx="1327" cy="149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 rot="2686397">
                <a:off x="551" y="2936"/>
                <a:ext cx="1327" cy="145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 rot="2686397">
                <a:off x="810" y="2627"/>
                <a:ext cx="1327" cy="149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 rot="2686397">
                <a:off x="1073" y="2322"/>
                <a:ext cx="1327" cy="145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 rot="2686397">
                <a:off x="1646" y="2539"/>
                <a:ext cx="128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 rot="2686397">
                <a:off x="1387" y="2234"/>
                <a:ext cx="125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 rot="2686397">
                <a:off x="858" y="1632"/>
                <a:ext cx="125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 rot="2686397">
                <a:off x="1121" y="1933"/>
                <a:ext cx="128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 rot="2686397">
                <a:off x="419" y="3085"/>
                <a:ext cx="1328" cy="148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 rot="2686397">
                <a:off x="679" y="2780"/>
                <a:ext cx="1327" cy="148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 rot="2686397">
                <a:off x="941" y="2471"/>
                <a:ext cx="1328" cy="148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4" name="Google Shape;234;p3"/>
          <p:cNvSpPr/>
          <p:nvPr/>
        </p:nvSpPr>
        <p:spPr>
          <a:xfrm>
            <a:off x="1524000" y="5195887"/>
            <a:ext cx="44196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Bảng băm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35" name="Google Shape;235;p3"/>
          <p:cNvGrpSpPr/>
          <p:nvPr/>
        </p:nvGrpSpPr>
        <p:grpSpPr>
          <a:xfrm>
            <a:off x="1078283" y="4673025"/>
            <a:ext cx="5855917" cy="455405"/>
            <a:chOff x="1111" y="1513"/>
            <a:chExt cx="3689" cy="287"/>
          </a:xfrm>
        </p:grpSpPr>
        <p:grpSp>
          <p:nvGrpSpPr>
            <p:cNvPr id="236" name="Google Shape;236;p3"/>
            <p:cNvGrpSpPr/>
            <p:nvPr/>
          </p:nvGrpSpPr>
          <p:grpSpPr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37" name="Google Shape;237;p3"/>
              <p:cNvSpPr/>
              <p:nvPr/>
            </p:nvSpPr>
            <p:spPr>
              <a:xfrm>
                <a:off x="528" y="1844"/>
                <a:ext cx="4512" cy="31"/>
              </a:xfrm>
              <a:prstGeom prst="rect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006B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>
                <a:off x="528" y="1885"/>
                <a:ext cx="4512" cy="10"/>
              </a:xfrm>
              <a:prstGeom prst="rect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006B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528" y="1824"/>
                <a:ext cx="4512" cy="10"/>
              </a:xfrm>
              <a:prstGeom prst="rect">
                <a:avLst/>
              </a:prstGeom>
              <a:gradFill>
                <a:gsLst>
                  <a:gs pos="0">
                    <a:srgbClr val="009999"/>
                  </a:gs>
                  <a:gs pos="100000">
                    <a:srgbClr val="006B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0" name="Google Shape;240;p3"/>
            <p:cNvGrpSpPr/>
            <p:nvPr/>
          </p:nvGrpSpPr>
          <p:grpSpPr>
            <a:xfrm>
              <a:off x="1111" y="1513"/>
              <a:ext cx="313" cy="287"/>
              <a:chOff x="333" y="1812"/>
              <a:chExt cx="1965" cy="2090"/>
            </a:xfrm>
          </p:grpSpPr>
          <p:sp>
            <p:nvSpPr>
              <p:cNvPr id="241" name="Google Shape;241;p3"/>
              <p:cNvSpPr/>
              <p:nvPr/>
            </p:nvSpPr>
            <p:spPr>
              <a:xfrm rot="2686397">
                <a:off x="1252" y="2085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 rot="2686397">
                <a:off x="1515" y="2386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 rot="2686397">
                <a:off x="986" y="1780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 rot="2686397">
                <a:off x="288" y="3237"/>
                <a:ext cx="1327" cy="149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 rot="2686397">
                <a:off x="551" y="2936"/>
                <a:ext cx="1327" cy="145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 rot="2686397">
                <a:off x="810" y="2627"/>
                <a:ext cx="1327" cy="149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 rot="2686397">
                <a:off x="1073" y="2322"/>
                <a:ext cx="1327" cy="145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 rot="2686397">
                <a:off x="1646" y="2539"/>
                <a:ext cx="128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 rot="2686397">
                <a:off x="1387" y="2234"/>
                <a:ext cx="125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 rot="2686397">
                <a:off x="858" y="1632"/>
                <a:ext cx="125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 rot="2686397">
                <a:off x="1121" y="1933"/>
                <a:ext cx="128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 rot="2686397">
                <a:off x="419" y="3085"/>
                <a:ext cx="1328" cy="148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 rot="2686397">
                <a:off x="679" y="2780"/>
                <a:ext cx="1327" cy="148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 rot="2686397">
                <a:off x="941" y="2471"/>
                <a:ext cx="1328" cy="148"/>
              </a:xfrm>
              <a:prstGeom prst="rect">
                <a:avLst/>
              </a:prstGeom>
              <a:gradFill>
                <a:gsLst>
                  <a:gs pos="0">
                    <a:srgbClr val="4D8C21"/>
                  </a:gs>
                  <a:gs pos="50000">
                    <a:srgbClr val="6EC830"/>
                  </a:gs>
                  <a:gs pos="100000">
                    <a:srgbClr val="4D8C2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5" name="Google Shape;255;p3"/>
          <p:cNvGrpSpPr/>
          <p:nvPr/>
        </p:nvGrpSpPr>
        <p:grpSpPr>
          <a:xfrm>
            <a:off x="1049709" y="5525512"/>
            <a:ext cx="5855917" cy="455405"/>
            <a:chOff x="967" y="1561"/>
            <a:chExt cx="3689" cy="287"/>
          </a:xfrm>
        </p:grpSpPr>
        <p:grpSp>
          <p:nvGrpSpPr>
            <p:cNvPr id="256" name="Google Shape;256;p3"/>
            <p:cNvGrpSpPr/>
            <p:nvPr/>
          </p:nvGrpSpPr>
          <p:grpSpPr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257" name="Google Shape;257;p3"/>
              <p:cNvSpPr/>
              <p:nvPr/>
            </p:nvSpPr>
            <p:spPr>
              <a:xfrm>
                <a:off x="528" y="1844"/>
                <a:ext cx="4512" cy="3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528" y="1885"/>
                <a:ext cx="4512" cy="10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528" y="1824"/>
                <a:ext cx="4512" cy="10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0" name="Google Shape;260;p3"/>
            <p:cNvGrpSpPr/>
            <p:nvPr/>
          </p:nvGrpSpPr>
          <p:grpSpPr>
            <a:xfrm>
              <a:off x="967" y="1561"/>
              <a:ext cx="313" cy="287"/>
              <a:chOff x="333" y="1812"/>
              <a:chExt cx="1965" cy="2090"/>
            </a:xfrm>
          </p:grpSpPr>
          <p:sp>
            <p:nvSpPr>
              <p:cNvPr id="261" name="Google Shape;261;p3"/>
              <p:cNvSpPr/>
              <p:nvPr/>
            </p:nvSpPr>
            <p:spPr>
              <a:xfrm rot="2686397">
                <a:off x="1252" y="2085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 rot="2686397">
                <a:off x="1515" y="2386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 rot="2686397">
                <a:off x="986" y="1780"/>
                <a:ext cx="128" cy="1542"/>
              </a:xfrm>
              <a:prstGeom prst="rect">
                <a:avLst/>
              </a:prstGeom>
              <a:gradFill>
                <a:gsLst>
                  <a:gs pos="0">
                    <a:srgbClr val="27838C"/>
                  </a:gs>
                  <a:gs pos="50000">
                    <a:srgbClr val="38BAC8"/>
                  </a:gs>
                  <a:gs pos="100000">
                    <a:srgbClr val="27838C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 rot="2686397">
                <a:off x="288" y="3237"/>
                <a:ext cx="1327" cy="149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 rot="2686397">
                <a:off x="551" y="2936"/>
                <a:ext cx="1327" cy="145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 rot="2686397">
                <a:off x="810" y="2627"/>
                <a:ext cx="1327" cy="149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 rot="2686397">
                <a:off x="1073" y="2322"/>
                <a:ext cx="1327" cy="145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 rot="2686397">
                <a:off x="1646" y="2539"/>
                <a:ext cx="128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 rot="2686397">
                <a:off x="1387" y="2234"/>
                <a:ext cx="125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 rot="2686397">
                <a:off x="858" y="1632"/>
                <a:ext cx="125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3"/>
              <p:cNvSpPr/>
              <p:nvPr/>
            </p:nvSpPr>
            <p:spPr>
              <a:xfrm rot="2686397">
                <a:off x="1121" y="1933"/>
                <a:ext cx="128" cy="1541"/>
              </a:xfrm>
              <a:prstGeom prst="rect">
                <a:avLst/>
              </a:prstGeom>
              <a:gradFill>
                <a:gsLst>
                  <a:gs pos="0">
                    <a:srgbClr val="006699"/>
                  </a:gs>
                  <a:gs pos="100000">
                    <a:srgbClr val="00476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3"/>
              <p:cNvSpPr/>
              <p:nvPr/>
            </p:nvSpPr>
            <p:spPr>
              <a:xfrm rot="2686397">
                <a:off x="419" y="3085"/>
                <a:ext cx="1328" cy="148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3"/>
              <p:cNvSpPr/>
              <p:nvPr/>
            </p:nvSpPr>
            <p:spPr>
              <a:xfrm rot="2686397">
                <a:off x="679" y="2780"/>
                <a:ext cx="1327" cy="148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3"/>
              <p:cNvSpPr/>
              <p:nvPr/>
            </p:nvSpPr>
            <p:spPr>
              <a:xfrm rot="2686397">
                <a:off x="941" y="2471"/>
                <a:ext cx="1328" cy="148"/>
              </a:xfrm>
              <a:prstGeom prst="rect">
                <a:avLst/>
              </a:prstGeom>
              <a:gradFill>
                <a:gsLst>
                  <a:gs pos="0">
                    <a:srgbClr val="4E8297"/>
                  </a:gs>
                  <a:gs pos="50000">
                    <a:schemeClr val="hlink"/>
                  </a:gs>
                  <a:gs pos="100000">
                    <a:srgbClr val="4E8297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5" name="Google Shape;275;p3"/>
          <p:cNvSpPr/>
          <p:nvPr/>
        </p:nvSpPr>
        <p:spPr>
          <a:xfrm>
            <a:off x="1447800" y="2677180"/>
            <a:ext cx="4953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Sắp xếp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 p14:dur="1400">
    <p:blinds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"/>
          <p:cNvSpPr/>
          <p:nvPr/>
        </p:nvSpPr>
        <p:spPr>
          <a:xfrm>
            <a:off x="5943600" y="5029200"/>
            <a:ext cx="2814638" cy="106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4038600" y="3505200"/>
            <a:ext cx="2814638" cy="106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"/>
          <p:cNvSpPr txBox="1"/>
          <p:nvPr/>
        </p:nvSpPr>
        <p:spPr>
          <a:xfrm>
            <a:off x="3429000" y="3355975"/>
            <a:ext cx="5486400" cy="885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CHƯƠNG I</a:t>
            </a:r>
            <a:endParaRPr b="1" sz="32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TỔNG QUAN VỀ CẤU TRÚC DỮ LIỆU VÀ GIẢI THUẬT</a:t>
            </a:r>
            <a:endParaRPr b="1" sz="42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>
        <p14:wheelReverse spokes="1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"/>
          <p:cNvSpPr txBox="1"/>
          <p:nvPr>
            <p:ph type="title"/>
          </p:nvPr>
        </p:nvSpPr>
        <p:spPr>
          <a:xfrm>
            <a:off x="903288" y="152400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Nội dung chính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5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91" name="Google Shape;291;p5"/>
          <p:cNvGrpSpPr/>
          <p:nvPr/>
        </p:nvGrpSpPr>
        <p:grpSpPr>
          <a:xfrm>
            <a:off x="-1905000" y="1676400"/>
            <a:ext cx="9296401" cy="4430713"/>
            <a:chOff x="-576" y="1104"/>
            <a:chExt cx="5856" cy="2791"/>
          </a:xfrm>
        </p:grpSpPr>
        <p:sp>
          <p:nvSpPr>
            <p:cNvPr id="292" name="Google Shape;292;p5"/>
            <p:cNvSpPr/>
            <p:nvPr/>
          </p:nvSpPr>
          <p:spPr>
            <a:xfrm rot="5400000">
              <a:off x="-576" y="1104"/>
              <a:ext cx="2791" cy="2791"/>
            </a:xfrm>
            <a:custGeom>
              <a:rect b="b" l="l" r="r" t="t"/>
              <a:pathLst>
                <a:path extrusionOk="0" h="21600" w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>
              <a:gsLst>
                <a:gs pos="0">
                  <a:srgbClr val="003399"/>
                </a:gs>
                <a:gs pos="100000">
                  <a:srgbClr val="00CC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3" name="Google Shape;293;p5"/>
            <p:cNvSpPr/>
            <p:nvPr/>
          </p:nvSpPr>
          <p:spPr>
            <a:xfrm rot="5400000">
              <a:off x="-425" y="1310"/>
              <a:ext cx="2374" cy="2373"/>
            </a:xfrm>
            <a:custGeom>
              <a:rect b="b" l="l" r="r" t="t"/>
              <a:pathLst>
                <a:path extrusionOk="0" h="21600" w="21600">
                  <a:moveTo>
                    <a:pt x="10056" y="10807"/>
                  </a:moveTo>
                  <a:cubicBezTo>
                    <a:pt x="10056" y="10805"/>
                    <a:pt x="10056" y="10802"/>
                    <a:pt x="10056" y="10800"/>
                  </a:cubicBezTo>
                  <a:cubicBezTo>
                    <a:pt x="10056" y="10389"/>
                    <a:pt x="10389" y="10056"/>
                    <a:pt x="10800" y="10056"/>
                  </a:cubicBezTo>
                  <a:cubicBezTo>
                    <a:pt x="11210" y="10056"/>
                    <a:pt x="11544" y="10389"/>
                    <a:pt x="11544" y="10800"/>
                  </a:cubicBezTo>
                  <a:cubicBezTo>
                    <a:pt x="11544" y="10802"/>
                    <a:pt x="11543" y="10805"/>
                    <a:pt x="11543" y="10807"/>
                  </a:cubicBezTo>
                  <a:lnTo>
                    <a:pt x="21599" y="10916"/>
                  </a:lnTo>
                  <a:cubicBezTo>
                    <a:pt x="21599" y="10877"/>
                    <a:pt x="21600" y="10838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0838"/>
                    <a:pt x="0" y="10877"/>
                    <a:pt x="0" y="10916"/>
                  </a:cubicBezTo>
                  <a:close/>
                </a:path>
              </a:pathLst>
            </a:custGeom>
            <a:gradFill>
              <a:gsLst>
                <a:gs pos="0">
                  <a:srgbClr val="003399"/>
                </a:gs>
                <a:gs pos="100000">
                  <a:srgbClr val="0099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94" name="Google Shape;294;p5"/>
            <p:cNvGrpSpPr/>
            <p:nvPr/>
          </p:nvGrpSpPr>
          <p:grpSpPr>
            <a:xfrm>
              <a:off x="1698" y="1437"/>
              <a:ext cx="3273" cy="334"/>
              <a:chOff x="1698" y="1437"/>
              <a:chExt cx="3273" cy="334"/>
            </a:xfrm>
          </p:grpSpPr>
          <p:sp>
            <p:nvSpPr>
              <p:cNvPr id="295" name="Google Shape;295;p5"/>
              <p:cNvSpPr/>
              <p:nvPr/>
            </p:nvSpPr>
            <p:spPr>
              <a:xfrm>
                <a:off x="1931" y="1437"/>
                <a:ext cx="3040" cy="33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33CCFF"/>
                  </a:gs>
                  <a:gs pos="100000">
                    <a:srgbClr val="003399">
                      <a:alpha val="49803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296" name="Google Shape;296;p5"/>
              <p:cNvGrpSpPr/>
              <p:nvPr/>
            </p:nvGrpSpPr>
            <p:grpSpPr>
              <a:xfrm>
                <a:off x="1698" y="1447"/>
                <a:ext cx="316" cy="316"/>
                <a:chOff x="1583" y="1494"/>
                <a:chExt cx="526" cy="526"/>
              </a:xfrm>
            </p:grpSpPr>
            <p:sp>
              <p:nvSpPr>
                <p:cNvPr id="297" name="Google Shape;297;p5"/>
                <p:cNvSpPr/>
                <p:nvPr/>
              </p:nvSpPr>
              <p:spPr>
                <a:xfrm>
                  <a:off x="1583" y="1494"/>
                  <a:ext cx="526" cy="526"/>
                </a:xfrm>
                <a:prstGeom prst="ellipse">
                  <a:avLst/>
                </a:prstGeom>
                <a:solidFill>
                  <a:srgbClr val="33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98" name="Google Shape;298;p5"/>
                <p:cNvSpPr/>
                <p:nvPr/>
              </p:nvSpPr>
              <p:spPr>
                <a:xfrm>
                  <a:off x="1634" y="1547"/>
                  <a:ext cx="425" cy="425"/>
                </a:xfrm>
                <a:prstGeom prst="ellipse">
                  <a:avLst/>
                </a:prstGeom>
                <a:gradFill>
                  <a:gsLst>
                    <a:gs pos="0">
                      <a:srgbClr val="10E470"/>
                    </a:gs>
                    <a:gs pos="100000">
                      <a:srgbClr val="0CB056"/>
                    </a:gs>
                  </a:gsLst>
                  <a:path path="circle">
                    <a:fillToRect l="100%" t="100%"/>
                  </a:path>
                  <a:tileRect b="-100%" r="-100%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99" name="Google Shape;299;p5"/>
                <p:cNvSpPr/>
                <p:nvPr/>
              </p:nvSpPr>
              <p:spPr>
                <a:xfrm>
                  <a:off x="1642" y="1557"/>
                  <a:ext cx="406" cy="406"/>
                </a:xfrm>
                <a:prstGeom prst="ellipse">
                  <a:avLst/>
                </a:prstGeom>
                <a:gradFill>
                  <a:gsLst>
                    <a:gs pos="0">
                      <a:srgbClr val="FFFF00">
                        <a:alpha val="84705"/>
                      </a:srgbClr>
                    </a:gs>
                    <a:gs pos="100000">
                      <a:srgbClr val="CFCF00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00" name="Google Shape;300;p5"/>
                <p:cNvSpPr/>
                <p:nvPr/>
              </p:nvSpPr>
              <p:spPr>
                <a:xfrm>
                  <a:off x="1652" y="1582"/>
                  <a:ext cx="265" cy="266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E9940B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01" name="Google Shape;301;p5"/>
                <p:cNvSpPr/>
                <p:nvPr/>
              </p:nvSpPr>
              <p:spPr>
                <a:xfrm>
                  <a:off x="1659" y="1571"/>
                  <a:ext cx="366" cy="366"/>
                </a:xfrm>
                <a:prstGeom prst="ellipse">
                  <a:avLst/>
                </a:prstGeom>
                <a:gradFill>
                  <a:gsLst>
                    <a:gs pos="0">
                      <a:srgbClr val="FFFF00">
                        <a:alpha val="0"/>
                      </a:srgbClr>
                    </a:gs>
                    <a:gs pos="100000">
                      <a:srgbClr val="E1E100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302" name="Google Shape;302;p5"/>
              <p:cNvSpPr txBox="1"/>
              <p:nvPr/>
            </p:nvSpPr>
            <p:spPr>
              <a:xfrm>
                <a:off x="1747" y="1481"/>
                <a:ext cx="197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Times New Roman"/>
                  <a:buNone/>
                </a:pPr>
                <a:r>
                  <a:rPr b="1" i="0" lang="en-US" sz="20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  <p:sp>
            <p:nvSpPr>
              <p:cNvPr id="303" name="Google Shape;303;p5"/>
              <p:cNvSpPr txBox="1"/>
              <p:nvPr/>
            </p:nvSpPr>
            <p:spPr>
              <a:xfrm>
                <a:off x="2064" y="1491"/>
                <a:ext cx="2115" cy="252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ctr" dir="2700000" dist="35921">
                  <a:srgbClr val="003B76">
                    <a:alpha val="49803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Times New Roman"/>
                  <a:buNone/>
                </a:pPr>
                <a:r>
                  <a:rPr b="1" i="0" lang="en-US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Mô</a:t>
                </a:r>
                <a:r>
                  <a:rPr b="1" i="0" lang="en-US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hình hóa bài toán thực tế</a:t>
                </a:r>
                <a:endParaRPr b="1" i="0" sz="20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04" name="Google Shape;304;p5"/>
            <p:cNvGrpSpPr/>
            <p:nvPr/>
          </p:nvGrpSpPr>
          <p:grpSpPr>
            <a:xfrm>
              <a:off x="1952" y="2019"/>
              <a:ext cx="3274" cy="333"/>
              <a:chOff x="1952" y="2019"/>
              <a:chExt cx="3274" cy="333"/>
            </a:xfrm>
          </p:grpSpPr>
          <p:sp>
            <p:nvSpPr>
              <p:cNvPr id="305" name="Google Shape;305;p5"/>
              <p:cNvSpPr/>
              <p:nvPr/>
            </p:nvSpPr>
            <p:spPr>
              <a:xfrm>
                <a:off x="2185" y="2019"/>
                <a:ext cx="3041" cy="33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CCFF"/>
                  </a:gs>
                  <a:gs pos="100000">
                    <a:srgbClr val="003399">
                      <a:alpha val="49803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06" name="Google Shape;306;p5"/>
              <p:cNvGrpSpPr/>
              <p:nvPr/>
            </p:nvGrpSpPr>
            <p:grpSpPr>
              <a:xfrm>
                <a:off x="1952" y="2036"/>
                <a:ext cx="316" cy="315"/>
                <a:chOff x="1583" y="1715"/>
                <a:chExt cx="526" cy="526"/>
              </a:xfrm>
            </p:grpSpPr>
            <p:sp>
              <p:nvSpPr>
                <p:cNvPr id="307" name="Google Shape;307;p5"/>
                <p:cNvSpPr/>
                <p:nvPr/>
              </p:nvSpPr>
              <p:spPr>
                <a:xfrm>
                  <a:off x="1583" y="1715"/>
                  <a:ext cx="526" cy="526"/>
                </a:xfrm>
                <a:prstGeom prst="ellipse">
                  <a:avLst/>
                </a:prstGeom>
                <a:solidFill>
                  <a:srgbClr val="00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08" name="Google Shape;308;p5"/>
                <p:cNvSpPr/>
                <p:nvPr/>
              </p:nvSpPr>
              <p:spPr>
                <a:xfrm>
                  <a:off x="1634" y="1760"/>
                  <a:ext cx="425" cy="425"/>
                </a:xfrm>
                <a:prstGeom prst="ellipse">
                  <a:avLst/>
                </a:prstGeom>
                <a:gradFill>
                  <a:gsLst>
                    <a:gs pos="0">
                      <a:srgbClr val="10E470"/>
                    </a:gs>
                    <a:gs pos="100000">
                      <a:srgbClr val="0CB056"/>
                    </a:gs>
                  </a:gsLst>
                  <a:path path="circle">
                    <a:fillToRect l="100%" t="100%"/>
                  </a:path>
                  <a:tileRect b="-100%" r="-100%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09" name="Google Shape;309;p5"/>
                <p:cNvSpPr/>
                <p:nvPr/>
              </p:nvSpPr>
              <p:spPr>
                <a:xfrm>
                  <a:off x="1642" y="1762"/>
                  <a:ext cx="406" cy="406"/>
                </a:xfrm>
                <a:prstGeom prst="ellipse">
                  <a:avLst/>
                </a:prstGeom>
                <a:gradFill>
                  <a:gsLst>
                    <a:gs pos="0">
                      <a:srgbClr val="FFFF00">
                        <a:alpha val="84705"/>
                      </a:srgbClr>
                    </a:gs>
                    <a:gs pos="100000">
                      <a:srgbClr val="CFCF00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10" name="Google Shape;310;p5"/>
                <p:cNvSpPr/>
                <p:nvPr/>
              </p:nvSpPr>
              <p:spPr>
                <a:xfrm>
                  <a:off x="1652" y="1816"/>
                  <a:ext cx="265" cy="266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E9940B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11" name="Google Shape;311;p5"/>
                <p:cNvSpPr/>
                <p:nvPr/>
              </p:nvSpPr>
              <p:spPr>
                <a:xfrm>
                  <a:off x="1659" y="1762"/>
                  <a:ext cx="366" cy="366"/>
                </a:xfrm>
                <a:prstGeom prst="ellipse">
                  <a:avLst/>
                </a:prstGeom>
                <a:gradFill>
                  <a:gsLst>
                    <a:gs pos="0">
                      <a:srgbClr val="FFFF00">
                        <a:alpha val="0"/>
                      </a:srgbClr>
                    </a:gs>
                    <a:gs pos="100000">
                      <a:srgbClr val="E1E100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312" name="Google Shape;312;p5"/>
              <p:cNvSpPr txBox="1"/>
              <p:nvPr/>
            </p:nvSpPr>
            <p:spPr>
              <a:xfrm>
                <a:off x="2009" y="2052"/>
                <a:ext cx="197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Times New Roman"/>
                  <a:buNone/>
                </a:pPr>
                <a:r>
                  <a:rPr b="1" i="0" lang="en-US" sz="20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  <p:sp>
            <p:nvSpPr>
              <p:cNvPr id="313" name="Google Shape;313;p5"/>
              <p:cNvSpPr txBox="1"/>
              <p:nvPr/>
            </p:nvSpPr>
            <p:spPr>
              <a:xfrm>
                <a:off x="2304" y="2052"/>
                <a:ext cx="1249" cy="252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ctr" dir="2700000" dist="35921">
                  <a:srgbClr val="003B76">
                    <a:alpha val="49803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Times New Roman"/>
                  <a:buNone/>
                </a:pPr>
                <a:r>
                  <a:rPr b="1" i="0" lang="en-US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Cấu</a:t>
                </a:r>
                <a:r>
                  <a:rPr b="1" i="0" lang="en-US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trúc dữ liệu</a:t>
                </a:r>
                <a:endParaRPr b="1" i="0" sz="20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14" name="Google Shape;314;p5"/>
            <p:cNvGrpSpPr/>
            <p:nvPr/>
          </p:nvGrpSpPr>
          <p:grpSpPr>
            <a:xfrm>
              <a:off x="2006" y="2592"/>
              <a:ext cx="3274" cy="336"/>
              <a:chOff x="2006" y="2592"/>
              <a:chExt cx="3274" cy="336"/>
            </a:xfrm>
          </p:grpSpPr>
          <p:sp>
            <p:nvSpPr>
              <p:cNvPr id="315" name="Google Shape;315;p5"/>
              <p:cNvSpPr/>
              <p:nvPr/>
            </p:nvSpPr>
            <p:spPr>
              <a:xfrm>
                <a:off x="2240" y="2595"/>
                <a:ext cx="3040" cy="333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CCFF"/>
                  </a:gs>
                  <a:gs pos="100000">
                    <a:srgbClr val="003399">
                      <a:alpha val="49803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16" name="Google Shape;316;p5"/>
              <p:cNvGrpSpPr/>
              <p:nvPr/>
            </p:nvGrpSpPr>
            <p:grpSpPr>
              <a:xfrm>
                <a:off x="2006" y="2592"/>
                <a:ext cx="316" cy="316"/>
                <a:chOff x="1583" y="1872"/>
                <a:chExt cx="526" cy="526"/>
              </a:xfrm>
            </p:grpSpPr>
            <p:sp>
              <p:nvSpPr>
                <p:cNvPr id="317" name="Google Shape;317;p5"/>
                <p:cNvSpPr/>
                <p:nvPr/>
              </p:nvSpPr>
              <p:spPr>
                <a:xfrm>
                  <a:off x="1583" y="1872"/>
                  <a:ext cx="526" cy="526"/>
                </a:xfrm>
                <a:prstGeom prst="ellipse">
                  <a:avLst/>
                </a:prstGeom>
                <a:solidFill>
                  <a:srgbClr val="00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18" name="Google Shape;318;p5"/>
                <p:cNvSpPr/>
                <p:nvPr/>
              </p:nvSpPr>
              <p:spPr>
                <a:xfrm>
                  <a:off x="1634" y="1926"/>
                  <a:ext cx="425" cy="425"/>
                </a:xfrm>
                <a:prstGeom prst="ellipse">
                  <a:avLst/>
                </a:prstGeom>
                <a:gradFill>
                  <a:gsLst>
                    <a:gs pos="0">
                      <a:srgbClr val="10E470"/>
                    </a:gs>
                    <a:gs pos="100000">
                      <a:srgbClr val="0CB056"/>
                    </a:gs>
                  </a:gsLst>
                  <a:path path="circle">
                    <a:fillToRect l="100%" t="100%"/>
                  </a:path>
                  <a:tileRect b="-100%" r="-100%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19" name="Google Shape;319;p5"/>
                <p:cNvSpPr/>
                <p:nvPr/>
              </p:nvSpPr>
              <p:spPr>
                <a:xfrm>
                  <a:off x="1642" y="1945"/>
                  <a:ext cx="406" cy="406"/>
                </a:xfrm>
                <a:prstGeom prst="ellipse">
                  <a:avLst/>
                </a:prstGeom>
                <a:gradFill>
                  <a:gsLst>
                    <a:gs pos="0">
                      <a:srgbClr val="FFFF00">
                        <a:alpha val="84705"/>
                      </a:srgbClr>
                    </a:gs>
                    <a:gs pos="100000">
                      <a:srgbClr val="CFCF00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20" name="Google Shape;320;p5"/>
                <p:cNvSpPr/>
                <p:nvPr/>
              </p:nvSpPr>
              <p:spPr>
                <a:xfrm>
                  <a:off x="1680" y="2005"/>
                  <a:ext cx="265" cy="266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E9940B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21" name="Google Shape;321;p5"/>
                <p:cNvSpPr/>
                <p:nvPr/>
              </p:nvSpPr>
              <p:spPr>
                <a:xfrm>
                  <a:off x="1680" y="1985"/>
                  <a:ext cx="366" cy="366"/>
                </a:xfrm>
                <a:prstGeom prst="ellipse">
                  <a:avLst/>
                </a:prstGeom>
                <a:gradFill>
                  <a:gsLst>
                    <a:gs pos="0">
                      <a:srgbClr val="FFFF00">
                        <a:alpha val="0"/>
                      </a:srgbClr>
                    </a:gs>
                    <a:gs pos="100000">
                      <a:srgbClr val="E1E100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322" name="Google Shape;322;p5"/>
              <p:cNvSpPr txBox="1"/>
              <p:nvPr/>
            </p:nvSpPr>
            <p:spPr>
              <a:xfrm>
                <a:off x="2063" y="2648"/>
                <a:ext cx="197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Times New Roman"/>
                  <a:buNone/>
                </a:pPr>
                <a:r>
                  <a:rPr b="1" i="0" lang="en-US" sz="20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/>
              </a:p>
            </p:txBody>
          </p:sp>
          <p:sp>
            <p:nvSpPr>
              <p:cNvPr id="323" name="Google Shape;323;p5"/>
              <p:cNvSpPr txBox="1"/>
              <p:nvPr/>
            </p:nvSpPr>
            <p:spPr>
              <a:xfrm>
                <a:off x="2352" y="2657"/>
                <a:ext cx="819" cy="252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ctr" dir="2700000" dist="35921">
                  <a:srgbClr val="003B76">
                    <a:alpha val="49803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Times New Roman"/>
                  <a:buNone/>
                </a:pPr>
                <a:r>
                  <a:rPr b="1" lang="en-US" sz="200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Giải thuật</a:t>
                </a:r>
                <a:endParaRPr b="1" i="0" sz="20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24" name="Google Shape;324;p5"/>
            <p:cNvGrpSpPr/>
            <p:nvPr/>
          </p:nvGrpSpPr>
          <p:grpSpPr>
            <a:xfrm>
              <a:off x="1669" y="3270"/>
              <a:ext cx="3274" cy="334"/>
              <a:chOff x="1669" y="3270"/>
              <a:chExt cx="3274" cy="334"/>
            </a:xfrm>
          </p:grpSpPr>
          <p:sp>
            <p:nvSpPr>
              <p:cNvPr id="325" name="Google Shape;325;p5"/>
              <p:cNvSpPr/>
              <p:nvPr/>
            </p:nvSpPr>
            <p:spPr>
              <a:xfrm>
                <a:off x="1902" y="3270"/>
                <a:ext cx="3041" cy="33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CCFF"/>
                  </a:gs>
                  <a:gs pos="100000">
                    <a:srgbClr val="003399">
                      <a:alpha val="49803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26" name="Google Shape;326;p5"/>
              <p:cNvGrpSpPr/>
              <p:nvPr/>
            </p:nvGrpSpPr>
            <p:grpSpPr>
              <a:xfrm>
                <a:off x="1669" y="3281"/>
                <a:ext cx="316" cy="316"/>
                <a:chOff x="1583" y="1494"/>
                <a:chExt cx="526" cy="526"/>
              </a:xfrm>
            </p:grpSpPr>
            <p:sp>
              <p:nvSpPr>
                <p:cNvPr id="327" name="Google Shape;327;p5"/>
                <p:cNvSpPr/>
                <p:nvPr/>
              </p:nvSpPr>
              <p:spPr>
                <a:xfrm>
                  <a:off x="1583" y="1494"/>
                  <a:ext cx="526" cy="526"/>
                </a:xfrm>
                <a:prstGeom prst="ellipse">
                  <a:avLst/>
                </a:prstGeom>
                <a:solidFill>
                  <a:srgbClr val="00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28" name="Google Shape;328;p5"/>
                <p:cNvSpPr/>
                <p:nvPr/>
              </p:nvSpPr>
              <p:spPr>
                <a:xfrm>
                  <a:off x="1634" y="1547"/>
                  <a:ext cx="425" cy="425"/>
                </a:xfrm>
                <a:prstGeom prst="ellipse">
                  <a:avLst/>
                </a:prstGeom>
                <a:gradFill>
                  <a:gsLst>
                    <a:gs pos="0">
                      <a:srgbClr val="10E470"/>
                    </a:gs>
                    <a:gs pos="100000">
                      <a:srgbClr val="0CB056"/>
                    </a:gs>
                  </a:gsLst>
                  <a:path path="circle">
                    <a:fillToRect l="100%" t="100%"/>
                  </a:path>
                  <a:tileRect b="-100%" r="-100%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29" name="Google Shape;329;p5"/>
                <p:cNvSpPr/>
                <p:nvPr/>
              </p:nvSpPr>
              <p:spPr>
                <a:xfrm>
                  <a:off x="1642" y="1557"/>
                  <a:ext cx="406" cy="406"/>
                </a:xfrm>
                <a:prstGeom prst="ellipse">
                  <a:avLst/>
                </a:prstGeom>
                <a:gradFill>
                  <a:gsLst>
                    <a:gs pos="0">
                      <a:srgbClr val="FFFF00">
                        <a:alpha val="84705"/>
                      </a:srgbClr>
                    </a:gs>
                    <a:gs pos="100000">
                      <a:srgbClr val="CFCF00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30" name="Google Shape;330;p5"/>
                <p:cNvSpPr/>
                <p:nvPr/>
              </p:nvSpPr>
              <p:spPr>
                <a:xfrm>
                  <a:off x="1652" y="1582"/>
                  <a:ext cx="265" cy="266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rgbClr val="E9940B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31" name="Google Shape;331;p5"/>
                <p:cNvSpPr/>
                <p:nvPr/>
              </p:nvSpPr>
              <p:spPr>
                <a:xfrm>
                  <a:off x="1659" y="1571"/>
                  <a:ext cx="366" cy="366"/>
                </a:xfrm>
                <a:prstGeom prst="ellipse">
                  <a:avLst/>
                </a:prstGeom>
                <a:gradFill>
                  <a:gsLst>
                    <a:gs pos="0">
                      <a:srgbClr val="FFFF00">
                        <a:alpha val="0"/>
                      </a:srgbClr>
                    </a:gs>
                    <a:gs pos="100000">
                      <a:srgbClr val="E1E100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332" name="Google Shape;332;p5"/>
              <p:cNvSpPr txBox="1"/>
              <p:nvPr/>
            </p:nvSpPr>
            <p:spPr>
              <a:xfrm>
                <a:off x="1720" y="3326"/>
                <a:ext cx="197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Times New Roman"/>
                  <a:buNone/>
                </a:pPr>
                <a:r>
                  <a:rPr b="1" lang="en-US" sz="20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endParaRPr b="1" i="0" sz="2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3" name="Google Shape;333;p5"/>
              <p:cNvSpPr txBox="1"/>
              <p:nvPr/>
            </p:nvSpPr>
            <p:spPr>
              <a:xfrm>
                <a:off x="2016" y="3300"/>
                <a:ext cx="1071" cy="252"/>
              </a:xfrm>
              <a:prstGeom prst="rect">
                <a:avLst/>
              </a:prstGeom>
              <a:noFill/>
              <a:ln>
                <a:noFill/>
              </a:ln>
              <a:effectLst>
                <a:outerShdw rotWithShape="0" algn="ctr" dir="2700000" dist="35921">
                  <a:srgbClr val="003B76">
                    <a:alpha val="49803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000"/>
                  <a:buFont typeface="Times New Roman"/>
                  <a:buNone/>
                </a:pPr>
                <a:r>
                  <a:rPr b="1" i="0" lang="en-US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Chương</a:t>
                </a:r>
                <a:r>
                  <a:rPr b="1" i="0" lang="en-US" sz="2000" u="none" cap="none" strike="noStrike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trình</a:t>
                </a:r>
                <a:endParaRPr b="1" i="0" sz="20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pic>
        <p:nvPicPr>
          <p:cNvPr descr="136" id="334" name="Google Shape;3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673" y="3033501"/>
            <a:ext cx="127952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"/>
          <p:cNvSpPr txBox="1"/>
          <p:nvPr>
            <p:ph type="title"/>
          </p:nvPr>
        </p:nvSpPr>
        <p:spPr>
          <a:xfrm>
            <a:off x="860425" y="457200"/>
            <a:ext cx="63023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1.1 Mô hình hóa bài toán thực tế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6"/>
          <p:cNvSpPr txBox="1"/>
          <p:nvPr>
            <p:ph idx="1" type="body"/>
          </p:nvPr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Giải quyết bài toán thực tế theo hướng tin học hóa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Xác định bài toán: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Phải làm gì?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Phải làm như thế nào?</a:t>
            </a:r>
            <a:endParaRPr/>
          </a:p>
          <a:p>
            <a:pPr indent="0" lvl="1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Ví dụ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Tô màu bản đồ thế giới.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6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"/>
          <p:cNvSpPr txBox="1"/>
          <p:nvPr>
            <p:ph type="title"/>
          </p:nvPr>
        </p:nvSpPr>
        <p:spPr>
          <a:xfrm>
            <a:off x="860425" y="457200"/>
            <a:ext cx="63023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1.2 Cấu trúc dữ liệu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7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p7"/>
          <p:cNvSpPr txBox="1"/>
          <p:nvPr>
            <p:ph idx="1" type="body"/>
          </p:nvPr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Kiểu dữ liệu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: Là một tập hợp các giá trị và một tập hợp các phép toán trên các giá trị đó.</a:t>
            </a:r>
            <a:endParaRPr/>
          </a:p>
          <a:p>
            <a:pPr indent="-285750" lvl="0" marL="285750" rtl="0" algn="just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Kiểu dữ liệu có hai loại:</a:t>
            </a:r>
            <a:endParaRPr/>
          </a:p>
          <a:p>
            <a:pPr indent="-285750" lvl="1" marL="685800" rtl="0" algn="just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Kiểu dữ liệu sơ cấp: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857250" rtl="0" algn="just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VD: Kiểu Boolean, Integer, character, float….</a:t>
            </a:r>
            <a:endParaRPr/>
          </a:p>
          <a:p>
            <a:pPr indent="-285750" lvl="1" marL="685800" rtl="0" algn="just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Kiểu dữ liệu có cấu trúc (CTDL): Là kiểu dữ liệu mà giá trị dữ liệu của nó là sự kết hợp của các giá trị khác.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857250" rtl="0" algn="just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Ví dụ: Kiểu mảng, kiểu cấu trúc, danh sách liên kết….</a:t>
            </a:r>
            <a:endParaRPr/>
          </a:p>
          <a:p>
            <a:pPr indent="-133350" lvl="1" marL="685800" rtl="0" algn="just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rtl="0" algn="just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14:window dir="ver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8"/>
          <p:cNvSpPr txBox="1"/>
          <p:nvPr>
            <p:ph type="title"/>
          </p:nvPr>
        </p:nvSpPr>
        <p:spPr>
          <a:xfrm>
            <a:off x="860425" y="457200"/>
            <a:ext cx="7673975" cy="53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Vai trò của việc lựa chọn CTDL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8"/>
          <p:cNvSpPr txBox="1"/>
          <p:nvPr>
            <p:ph idx="1" type="body"/>
          </p:nvPr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Kết hợp và đưa ra cách giải quyết cho bài toán.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Hỗ trợ cho thuật toán thao tác trên các đối tượng được hiệu quả hơn.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8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9"/>
          <p:cNvSpPr txBox="1"/>
          <p:nvPr>
            <p:ph idx="1" type="body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Phải biểu diễn được đầy đủ thông tin nhập và xuất của bài toán.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Phải phù hợp với các thao tác của thuật toán mà ta lựa chọn.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Phù hợp với điều kiện cho phép của NNLT đang sử dụng.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Tiết kiệm tài nguyên hệ thống.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9"/>
          <p:cNvSpPr txBox="1"/>
          <p:nvPr>
            <p:ph idx="12" type="sldNum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2" name="Google Shape;362;p9"/>
          <p:cNvSpPr/>
          <p:nvPr/>
        </p:nvSpPr>
        <p:spPr>
          <a:xfrm>
            <a:off x="6400800" y="685800"/>
            <a:ext cx="663575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9"/>
          <p:cNvSpPr/>
          <p:nvPr/>
        </p:nvSpPr>
        <p:spPr>
          <a:xfrm>
            <a:off x="6400800" y="685800"/>
            <a:ext cx="663575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9"/>
          <p:cNvSpPr txBox="1"/>
          <p:nvPr/>
        </p:nvSpPr>
        <p:spPr>
          <a:xfrm>
            <a:off x="936625" y="152400"/>
            <a:ext cx="63023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tiêu chuẩn lựa chọn CTDL</a:t>
            </a:r>
            <a:endParaRPr b="1" sz="3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2014-09-19T04:24:28Z</dcterms:created>
  <dc:creator>BuiVan Thuong</dc:creator>
</cp:coreProperties>
</file>