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98" r:id="rId4"/>
    <p:sldId id="320" r:id="rId5"/>
    <p:sldId id="300" r:id="rId6"/>
    <p:sldId id="299" r:id="rId7"/>
    <p:sldId id="302" r:id="rId8"/>
    <p:sldId id="321" r:id="rId9"/>
    <p:sldId id="322" r:id="rId10"/>
    <p:sldId id="327" r:id="rId11"/>
    <p:sldId id="304" r:id="rId12"/>
    <p:sldId id="323" r:id="rId13"/>
    <p:sldId id="324" r:id="rId14"/>
    <p:sldId id="328" r:id="rId15"/>
    <p:sldId id="329" r:id="rId16"/>
    <p:sldId id="325" r:id="rId17"/>
    <p:sldId id="326" r:id="rId18"/>
    <p:sldId id="319" r:id="rId19"/>
    <p:sldId id="294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FB9D7"/>
    <a:srgbClr val="808080"/>
    <a:srgbClr val="969696"/>
    <a:srgbClr val="FF7F00"/>
    <a:srgbClr val="000000"/>
    <a:srgbClr val="333333"/>
    <a:srgbClr val="EC2C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>
      <p:cViewPr varScale="1">
        <p:scale>
          <a:sx n="87" d="100"/>
          <a:sy n="87" d="100"/>
        </p:scale>
        <p:origin x="978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80AA2-6820-4B0B-81ED-8F5913E2AA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416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80AA2-6820-4B0B-81ED-8F5913E2AA7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11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8" name="Freeform 12"/>
          <p:cNvSpPr>
            <a:spLocks/>
          </p:cNvSpPr>
          <p:nvPr/>
        </p:nvSpPr>
        <p:spPr bwMode="gray">
          <a:xfrm>
            <a:off x="-9525" y="2997200"/>
            <a:ext cx="2205038" cy="2663825"/>
          </a:xfrm>
          <a:custGeom>
            <a:avLst/>
            <a:gdLst>
              <a:gd name="T0" fmla="*/ 0 w 1406"/>
              <a:gd name="T1" fmla="*/ 1678 h 1678"/>
              <a:gd name="T2" fmla="*/ 0 w 1406"/>
              <a:gd name="T3" fmla="*/ 1134 h 1678"/>
              <a:gd name="T4" fmla="*/ 1406 w 1406"/>
              <a:gd name="T5" fmla="*/ 0 h 1678"/>
              <a:gd name="T6" fmla="*/ 1406 w 1406"/>
              <a:gd name="T7" fmla="*/ 91 h 1678"/>
              <a:gd name="T8" fmla="*/ 0 w 1406"/>
              <a:gd name="T9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678">
                <a:moveTo>
                  <a:pt x="0" y="1678"/>
                </a:moveTo>
                <a:lnTo>
                  <a:pt x="0" y="1134"/>
                </a:lnTo>
                <a:lnTo>
                  <a:pt x="1406" y="0"/>
                </a:lnTo>
                <a:lnTo>
                  <a:pt x="1406" y="91"/>
                </a:lnTo>
                <a:lnTo>
                  <a:pt x="0" y="1678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103" name="Picture 7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447800" y="1782763"/>
            <a:ext cx="735965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Freeform 8"/>
          <p:cNvSpPr>
            <a:spLocks/>
          </p:cNvSpPr>
          <p:nvPr/>
        </p:nvSpPr>
        <p:spPr bwMode="gray">
          <a:xfrm>
            <a:off x="568325" y="-9525"/>
            <a:ext cx="1784350" cy="6875463"/>
          </a:xfrm>
          <a:custGeom>
            <a:avLst/>
            <a:gdLst>
              <a:gd name="T0" fmla="*/ 0 w 1124"/>
              <a:gd name="T1" fmla="*/ 0 h 4343"/>
              <a:gd name="T2" fmla="*/ 490 w 1124"/>
              <a:gd name="T3" fmla="*/ 2 h 4343"/>
              <a:gd name="T4" fmla="*/ 1124 w 1124"/>
              <a:gd name="T5" fmla="*/ 1373 h 4343"/>
              <a:gd name="T6" fmla="*/ 1124 w 1124"/>
              <a:gd name="T7" fmla="*/ 2036 h 4343"/>
              <a:gd name="T8" fmla="*/ 889 w 1124"/>
              <a:gd name="T9" fmla="*/ 4343 h 4343"/>
              <a:gd name="T10" fmla="*/ 526 w 1124"/>
              <a:gd name="T11" fmla="*/ 4343 h 4343"/>
              <a:gd name="T12" fmla="*/ 1079 w 1124"/>
              <a:gd name="T13" fmla="*/ 2031 h 4343"/>
              <a:gd name="T14" fmla="*/ 1079 w 1124"/>
              <a:gd name="T15" fmla="*/ 1383 h 4343"/>
              <a:gd name="T16" fmla="*/ 0 w 1124"/>
              <a:gd name="T17" fmla="*/ 0 h 4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24" h="4343">
                <a:moveTo>
                  <a:pt x="0" y="0"/>
                </a:moveTo>
                <a:lnTo>
                  <a:pt x="490" y="2"/>
                </a:lnTo>
                <a:lnTo>
                  <a:pt x="1124" y="1373"/>
                </a:lnTo>
                <a:lnTo>
                  <a:pt x="1124" y="2036"/>
                </a:lnTo>
                <a:lnTo>
                  <a:pt x="889" y="4343"/>
                </a:lnTo>
                <a:lnTo>
                  <a:pt x="526" y="4343"/>
                </a:lnTo>
                <a:lnTo>
                  <a:pt x="1079" y="2031"/>
                </a:lnTo>
                <a:lnTo>
                  <a:pt x="1079" y="138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Freeform 9"/>
          <p:cNvSpPr>
            <a:spLocks/>
          </p:cNvSpPr>
          <p:nvPr/>
        </p:nvSpPr>
        <p:spPr bwMode="gray">
          <a:xfrm>
            <a:off x="-12700" y="-9525"/>
            <a:ext cx="2392363" cy="6880225"/>
          </a:xfrm>
          <a:custGeom>
            <a:avLst/>
            <a:gdLst>
              <a:gd name="T0" fmla="*/ 181 w 1507"/>
              <a:gd name="T1" fmla="*/ 0 h 4334"/>
              <a:gd name="T2" fmla="*/ 1507 w 1507"/>
              <a:gd name="T3" fmla="*/ 1379 h 4334"/>
              <a:gd name="T4" fmla="*/ 1507 w 1507"/>
              <a:gd name="T5" fmla="*/ 2036 h 4334"/>
              <a:gd name="T6" fmla="*/ 727 w 1507"/>
              <a:gd name="T7" fmla="*/ 4334 h 4334"/>
              <a:gd name="T8" fmla="*/ 2 w 1507"/>
              <a:gd name="T9" fmla="*/ 4334 h 4334"/>
              <a:gd name="T10" fmla="*/ 2 w 1507"/>
              <a:gd name="T11" fmla="*/ 4162 h 4334"/>
              <a:gd name="T12" fmla="*/ 1441 w 1507"/>
              <a:gd name="T13" fmla="*/ 1936 h 4334"/>
              <a:gd name="T14" fmla="*/ 1441 w 1507"/>
              <a:gd name="T15" fmla="*/ 1447 h 4334"/>
              <a:gd name="T16" fmla="*/ 8 w 1507"/>
              <a:gd name="T17" fmla="*/ 434 h 4334"/>
              <a:gd name="T18" fmla="*/ 0 w 1507"/>
              <a:gd name="T19" fmla="*/ 6 h 4334"/>
              <a:gd name="T20" fmla="*/ 181 w 1507"/>
              <a:gd name="T21" fmla="*/ 0 h 4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507" h="4334">
                <a:moveTo>
                  <a:pt x="181" y="0"/>
                </a:moveTo>
                <a:lnTo>
                  <a:pt x="1507" y="1379"/>
                </a:lnTo>
                <a:lnTo>
                  <a:pt x="1507" y="2036"/>
                </a:lnTo>
                <a:lnTo>
                  <a:pt x="727" y="4334"/>
                </a:lnTo>
                <a:lnTo>
                  <a:pt x="2" y="4334"/>
                </a:lnTo>
                <a:lnTo>
                  <a:pt x="2" y="4162"/>
                </a:lnTo>
                <a:lnTo>
                  <a:pt x="1441" y="1936"/>
                </a:lnTo>
                <a:lnTo>
                  <a:pt x="1441" y="1447"/>
                </a:lnTo>
                <a:lnTo>
                  <a:pt x="8" y="434"/>
                </a:lnTo>
                <a:lnTo>
                  <a:pt x="0" y="6"/>
                </a:lnTo>
                <a:lnTo>
                  <a:pt x="1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Freeform 10"/>
          <p:cNvSpPr>
            <a:spLocks/>
          </p:cNvSpPr>
          <p:nvPr/>
        </p:nvSpPr>
        <p:spPr bwMode="gray">
          <a:xfrm>
            <a:off x="2557463" y="0"/>
            <a:ext cx="3022600" cy="6858000"/>
          </a:xfrm>
          <a:custGeom>
            <a:avLst/>
            <a:gdLst>
              <a:gd name="T0" fmla="*/ 1904 w 1904"/>
              <a:gd name="T1" fmla="*/ 0 h 4354"/>
              <a:gd name="T2" fmla="*/ 1178 w 1904"/>
              <a:gd name="T3" fmla="*/ 0 h 4354"/>
              <a:gd name="T4" fmla="*/ 0 w 1904"/>
              <a:gd name="T5" fmla="*/ 1342 h 4354"/>
              <a:gd name="T6" fmla="*/ 0 w 1904"/>
              <a:gd name="T7" fmla="*/ 1950 h 4354"/>
              <a:gd name="T8" fmla="*/ 498 w 1904"/>
              <a:gd name="T9" fmla="*/ 4354 h 4354"/>
              <a:gd name="T10" fmla="*/ 1088 w 1904"/>
              <a:gd name="T11" fmla="*/ 4354 h 4354"/>
              <a:gd name="T12" fmla="*/ 44 w 1904"/>
              <a:gd name="T13" fmla="*/ 1985 h 4354"/>
              <a:gd name="T14" fmla="*/ 44 w 1904"/>
              <a:gd name="T15" fmla="*/ 1361 h 4354"/>
              <a:gd name="T16" fmla="*/ 1904 w 1904"/>
              <a:gd name="T17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4" h="4354">
                <a:moveTo>
                  <a:pt x="1904" y="0"/>
                </a:moveTo>
                <a:lnTo>
                  <a:pt x="1178" y="0"/>
                </a:lnTo>
                <a:lnTo>
                  <a:pt x="0" y="1342"/>
                </a:lnTo>
                <a:lnTo>
                  <a:pt x="0" y="1950"/>
                </a:lnTo>
                <a:lnTo>
                  <a:pt x="498" y="4354"/>
                </a:lnTo>
                <a:lnTo>
                  <a:pt x="1088" y="4354"/>
                </a:lnTo>
                <a:lnTo>
                  <a:pt x="44" y="1985"/>
                </a:lnTo>
                <a:lnTo>
                  <a:pt x="44" y="1361"/>
                </a:lnTo>
                <a:lnTo>
                  <a:pt x="1904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Freeform 11"/>
          <p:cNvSpPr>
            <a:spLocks/>
          </p:cNvSpPr>
          <p:nvPr/>
        </p:nvSpPr>
        <p:spPr bwMode="gray">
          <a:xfrm>
            <a:off x="2959100" y="-14288"/>
            <a:ext cx="2711450" cy="1887538"/>
          </a:xfrm>
          <a:custGeom>
            <a:avLst/>
            <a:gdLst>
              <a:gd name="T0" fmla="*/ 1708 w 1708"/>
              <a:gd name="T1" fmla="*/ 1 h 1189"/>
              <a:gd name="T2" fmla="*/ 1379 w 1708"/>
              <a:gd name="T3" fmla="*/ 0 h 1189"/>
              <a:gd name="T4" fmla="*/ 0 w 1708"/>
              <a:gd name="T5" fmla="*/ 1189 h 1189"/>
              <a:gd name="T6" fmla="*/ 1708 w 1708"/>
              <a:gd name="T7" fmla="*/ 1 h 1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08" h="1189">
                <a:moveTo>
                  <a:pt x="1708" y="1"/>
                </a:moveTo>
                <a:lnTo>
                  <a:pt x="1379" y="0"/>
                </a:lnTo>
                <a:lnTo>
                  <a:pt x="0" y="1189"/>
                </a:lnTo>
                <a:lnTo>
                  <a:pt x="1708" y="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Freeform 13"/>
          <p:cNvSpPr>
            <a:spLocks/>
          </p:cNvSpPr>
          <p:nvPr/>
        </p:nvSpPr>
        <p:spPr bwMode="gray">
          <a:xfrm>
            <a:off x="2498725" y="-9525"/>
            <a:ext cx="6105525" cy="6867525"/>
          </a:xfrm>
          <a:custGeom>
            <a:avLst/>
            <a:gdLst>
              <a:gd name="T0" fmla="*/ 3665 w 3846"/>
              <a:gd name="T1" fmla="*/ 0 h 4354"/>
              <a:gd name="T2" fmla="*/ 2122 w 3846"/>
              <a:gd name="T3" fmla="*/ 0 h 4354"/>
              <a:gd name="T4" fmla="*/ 0 w 3846"/>
              <a:gd name="T5" fmla="*/ 1339 h 4354"/>
              <a:gd name="T6" fmla="*/ 0 w 3846"/>
              <a:gd name="T7" fmla="*/ 1950 h 4354"/>
              <a:gd name="T8" fmla="*/ 1215 w 3846"/>
              <a:gd name="T9" fmla="*/ 4354 h 4354"/>
              <a:gd name="T10" fmla="*/ 1941 w 3846"/>
              <a:gd name="T11" fmla="*/ 4354 h 4354"/>
              <a:gd name="T12" fmla="*/ 72 w 3846"/>
              <a:gd name="T13" fmla="*/ 1877 h 4354"/>
              <a:gd name="T14" fmla="*/ 72 w 3846"/>
              <a:gd name="T15" fmla="*/ 1361 h 4354"/>
              <a:gd name="T16" fmla="*/ 3846 w 3846"/>
              <a:gd name="T17" fmla="*/ 0 h 4354"/>
              <a:gd name="T18" fmla="*/ 2122 w 3846"/>
              <a:gd name="T19" fmla="*/ 0 h 4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846" h="4354">
                <a:moveTo>
                  <a:pt x="3665" y="0"/>
                </a:moveTo>
                <a:lnTo>
                  <a:pt x="2122" y="0"/>
                </a:lnTo>
                <a:lnTo>
                  <a:pt x="0" y="1339"/>
                </a:lnTo>
                <a:lnTo>
                  <a:pt x="0" y="1950"/>
                </a:lnTo>
                <a:lnTo>
                  <a:pt x="1215" y="4354"/>
                </a:lnTo>
                <a:lnTo>
                  <a:pt x="1941" y="4354"/>
                </a:lnTo>
                <a:lnTo>
                  <a:pt x="72" y="1877"/>
                </a:lnTo>
                <a:lnTo>
                  <a:pt x="72" y="1361"/>
                </a:lnTo>
                <a:lnTo>
                  <a:pt x="3846" y="0"/>
                </a:lnTo>
                <a:lnTo>
                  <a:pt x="2122" y="0"/>
                </a:lnTo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0" name="Freeform 14"/>
          <p:cNvSpPr>
            <a:spLocks/>
          </p:cNvSpPr>
          <p:nvPr/>
        </p:nvSpPr>
        <p:spPr bwMode="gray">
          <a:xfrm>
            <a:off x="-9525" y="185738"/>
            <a:ext cx="2246313" cy="5984875"/>
          </a:xfrm>
          <a:custGeom>
            <a:avLst/>
            <a:gdLst>
              <a:gd name="T0" fmla="*/ 0 w 1415"/>
              <a:gd name="T1" fmla="*/ 0 h 3770"/>
              <a:gd name="T2" fmla="*/ 1415 w 1415"/>
              <a:gd name="T3" fmla="*/ 1197 h 3770"/>
              <a:gd name="T4" fmla="*/ 1415 w 1415"/>
              <a:gd name="T5" fmla="*/ 1862 h 3770"/>
              <a:gd name="T6" fmla="*/ 0 w 1415"/>
              <a:gd name="T7" fmla="*/ 3770 h 3770"/>
              <a:gd name="T8" fmla="*/ 0 w 1415"/>
              <a:gd name="T9" fmla="*/ 3272 h 3770"/>
              <a:gd name="T10" fmla="*/ 1376 w 1415"/>
              <a:gd name="T11" fmla="*/ 1801 h 3770"/>
              <a:gd name="T12" fmla="*/ 1376 w 1415"/>
              <a:gd name="T13" fmla="*/ 1272 h 3770"/>
              <a:gd name="T14" fmla="*/ 6 w 1415"/>
              <a:gd name="T15" fmla="*/ 962 h 3770"/>
              <a:gd name="T16" fmla="*/ 0 w 1415"/>
              <a:gd name="T17" fmla="*/ 0 h 37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15" h="3770">
                <a:moveTo>
                  <a:pt x="0" y="0"/>
                </a:moveTo>
                <a:lnTo>
                  <a:pt x="1415" y="1197"/>
                </a:lnTo>
                <a:lnTo>
                  <a:pt x="1415" y="1862"/>
                </a:lnTo>
                <a:lnTo>
                  <a:pt x="0" y="3770"/>
                </a:lnTo>
                <a:lnTo>
                  <a:pt x="0" y="3272"/>
                </a:lnTo>
                <a:lnTo>
                  <a:pt x="1376" y="1801"/>
                </a:lnTo>
                <a:lnTo>
                  <a:pt x="1376" y="1272"/>
                </a:lnTo>
                <a:lnTo>
                  <a:pt x="6" y="9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1" name="Freeform 15"/>
          <p:cNvSpPr>
            <a:spLocks/>
          </p:cNvSpPr>
          <p:nvPr/>
        </p:nvSpPr>
        <p:spPr bwMode="gray">
          <a:xfrm>
            <a:off x="2608263" y="642938"/>
            <a:ext cx="6540500" cy="6215062"/>
          </a:xfrm>
          <a:custGeom>
            <a:avLst/>
            <a:gdLst>
              <a:gd name="T0" fmla="*/ 4115 w 4120"/>
              <a:gd name="T1" fmla="*/ 0 h 3915"/>
              <a:gd name="T2" fmla="*/ 4120 w 4120"/>
              <a:gd name="T3" fmla="*/ 500 h 3915"/>
              <a:gd name="T4" fmla="*/ 61 w 4120"/>
              <a:gd name="T5" fmla="*/ 1059 h 3915"/>
              <a:gd name="T6" fmla="*/ 61 w 4120"/>
              <a:gd name="T7" fmla="*/ 1466 h 3915"/>
              <a:gd name="T8" fmla="*/ 2419 w 4120"/>
              <a:gd name="T9" fmla="*/ 3915 h 3915"/>
              <a:gd name="T10" fmla="*/ 1830 w 4120"/>
              <a:gd name="T11" fmla="*/ 3915 h 3915"/>
              <a:gd name="T12" fmla="*/ 0 w 4120"/>
              <a:gd name="T13" fmla="*/ 1449 h 3915"/>
              <a:gd name="T14" fmla="*/ 0 w 4120"/>
              <a:gd name="T15" fmla="*/ 967 h 3915"/>
              <a:gd name="T16" fmla="*/ 4115 w 4120"/>
              <a:gd name="T17" fmla="*/ 0 h 3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120" h="3915">
                <a:moveTo>
                  <a:pt x="4115" y="0"/>
                </a:moveTo>
                <a:lnTo>
                  <a:pt x="4120" y="500"/>
                </a:lnTo>
                <a:lnTo>
                  <a:pt x="61" y="1059"/>
                </a:lnTo>
                <a:lnTo>
                  <a:pt x="61" y="1466"/>
                </a:lnTo>
                <a:lnTo>
                  <a:pt x="2419" y="3915"/>
                </a:lnTo>
                <a:lnTo>
                  <a:pt x="1830" y="3915"/>
                </a:lnTo>
                <a:lnTo>
                  <a:pt x="0" y="1449"/>
                </a:lnTo>
                <a:lnTo>
                  <a:pt x="0" y="967"/>
                </a:lnTo>
                <a:lnTo>
                  <a:pt x="4115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Freeform 16"/>
          <p:cNvSpPr>
            <a:spLocks/>
          </p:cNvSpPr>
          <p:nvPr/>
        </p:nvSpPr>
        <p:spPr bwMode="gray">
          <a:xfrm>
            <a:off x="2586038" y="-17463"/>
            <a:ext cx="6557962" cy="6875463"/>
          </a:xfrm>
          <a:custGeom>
            <a:avLst/>
            <a:gdLst>
              <a:gd name="T0" fmla="*/ 4131 w 4131"/>
              <a:gd name="T1" fmla="*/ 0 h 4348"/>
              <a:gd name="T2" fmla="*/ 4126 w 4131"/>
              <a:gd name="T3" fmla="*/ 494 h 4348"/>
              <a:gd name="T4" fmla="*/ 55 w 4131"/>
              <a:gd name="T5" fmla="*/ 1404 h 4348"/>
              <a:gd name="T6" fmla="*/ 55 w 4131"/>
              <a:gd name="T7" fmla="*/ 1853 h 4348"/>
              <a:gd name="T8" fmla="*/ 3156 w 4131"/>
              <a:gd name="T9" fmla="*/ 4348 h 4348"/>
              <a:gd name="T10" fmla="*/ 2067 w 4131"/>
              <a:gd name="T11" fmla="*/ 4348 h 4348"/>
              <a:gd name="T12" fmla="*/ 0 w 4131"/>
              <a:gd name="T13" fmla="*/ 1882 h 4348"/>
              <a:gd name="T14" fmla="*/ 0 w 4131"/>
              <a:gd name="T15" fmla="*/ 1355 h 4348"/>
              <a:gd name="T16" fmla="*/ 3615 w 4131"/>
              <a:gd name="T17" fmla="*/ 0 h 4348"/>
              <a:gd name="T18" fmla="*/ 4131 w 4131"/>
              <a:gd name="T19" fmla="*/ 0 h 4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31" h="4348">
                <a:moveTo>
                  <a:pt x="4131" y="0"/>
                </a:moveTo>
                <a:lnTo>
                  <a:pt x="4126" y="494"/>
                </a:lnTo>
                <a:lnTo>
                  <a:pt x="55" y="1404"/>
                </a:lnTo>
                <a:lnTo>
                  <a:pt x="55" y="1853"/>
                </a:lnTo>
                <a:lnTo>
                  <a:pt x="3156" y="4348"/>
                </a:lnTo>
                <a:lnTo>
                  <a:pt x="2067" y="4348"/>
                </a:lnTo>
                <a:lnTo>
                  <a:pt x="0" y="1882"/>
                </a:lnTo>
                <a:lnTo>
                  <a:pt x="0" y="1355"/>
                </a:lnTo>
                <a:lnTo>
                  <a:pt x="3615" y="0"/>
                </a:lnTo>
                <a:lnTo>
                  <a:pt x="41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Freeform 17"/>
          <p:cNvSpPr>
            <a:spLocks/>
          </p:cNvSpPr>
          <p:nvPr/>
        </p:nvSpPr>
        <p:spPr bwMode="gray">
          <a:xfrm>
            <a:off x="2771775" y="-26988"/>
            <a:ext cx="5761038" cy="2087563"/>
          </a:xfrm>
          <a:custGeom>
            <a:avLst/>
            <a:gdLst>
              <a:gd name="T0" fmla="*/ 0 w 3629"/>
              <a:gd name="T1" fmla="*/ 1315 h 1315"/>
              <a:gd name="T2" fmla="*/ 2858 w 3629"/>
              <a:gd name="T3" fmla="*/ 0 h 1315"/>
              <a:gd name="T4" fmla="*/ 3629 w 3629"/>
              <a:gd name="T5" fmla="*/ 0 h 1315"/>
              <a:gd name="T6" fmla="*/ 0 w 3629"/>
              <a:gd name="T7" fmla="*/ 1315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29" h="1315">
                <a:moveTo>
                  <a:pt x="0" y="1315"/>
                </a:moveTo>
                <a:lnTo>
                  <a:pt x="2858" y="0"/>
                </a:lnTo>
                <a:lnTo>
                  <a:pt x="3629" y="0"/>
                </a:lnTo>
                <a:lnTo>
                  <a:pt x="0" y="13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Freeform 18"/>
          <p:cNvSpPr>
            <a:spLocks/>
          </p:cNvSpPr>
          <p:nvPr/>
        </p:nvSpPr>
        <p:spPr bwMode="gray">
          <a:xfrm>
            <a:off x="2555875" y="2924175"/>
            <a:ext cx="3384550" cy="3944938"/>
          </a:xfrm>
          <a:custGeom>
            <a:avLst/>
            <a:gdLst>
              <a:gd name="T0" fmla="*/ 0 w 2132"/>
              <a:gd name="T1" fmla="*/ 0 h 2495"/>
              <a:gd name="T2" fmla="*/ 2132 w 2132"/>
              <a:gd name="T3" fmla="*/ 2495 h 2495"/>
              <a:gd name="T4" fmla="*/ 1814 w 2132"/>
              <a:gd name="T5" fmla="*/ 2495 h 2495"/>
              <a:gd name="T6" fmla="*/ 0 w 2132"/>
              <a:gd name="T7" fmla="*/ 0 h 2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2" h="2495">
                <a:moveTo>
                  <a:pt x="0" y="0"/>
                </a:moveTo>
                <a:lnTo>
                  <a:pt x="2132" y="2495"/>
                </a:lnTo>
                <a:lnTo>
                  <a:pt x="1814" y="24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35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0" name="Freeform 24"/>
          <p:cNvSpPr>
            <a:spLocks/>
          </p:cNvSpPr>
          <p:nvPr/>
        </p:nvSpPr>
        <p:spPr bwMode="gray">
          <a:xfrm>
            <a:off x="-19050" y="180975"/>
            <a:ext cx="2262188" cy="1914525"/>
          </a:xfrm>
          <a:custGeom>
            <a:avLst/>
            <a:gdLst>
              <a:gd name="T0" fmla="*/ 1425 w 1425"/>
              <a:gd name="T1" fmla="*/ 1206 h 1206"/>
              <a:gd name="T2" fmla="*/ 0 w 1425"/>
              <a:gd name="T3" fmla="*/ 0 h 1206"/>
              <a:gd name="T4" fmla="*/ 0 w 1425"/>
              <a:gd name="T5" fmla="*/ 186 h 1206"/>
              <a:gd name="T6" fmla="*/ 1425 w 1425"/>
              <a:gd name="T7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5" h="1206">
                <a:moveTo>
                  <a:pt x="1425" y="1206"/>
                </a:moveTo>
                <a:lnTo>
                  <a:pt x="0" y="0"/>
                </a:lnTo>
                <a:lnTo>
                  <a:pt x="0" y="186"/>
                </a:lnTo>
                <a:lnTo>
                  <a:pt x="1425" y="1206"/>
                </a:lnTo>
                <a:close/>
              </a:path>
            </a:pathLst>
          </a:custGeom>
          <a:solidFill>
            <a:srgbClr val="333333">
              <a:alpha val="3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1" name="Freeform 25"/>
          <p:cNvSpPr>
            <a:spLocks/>
          </p:cNvSpPr>
          <p:nvPr/>
        </p:nvSpPr>
        <p:spPr bwMode="gray">
          <a:xfrm>
            <a:off x="-12700" y="3105150"/>
            <a:ext cx="2327275" cy="3762375"/>
          </a:xfrm>
          <a:custGeom>
            <a:avLst/>
            <a:gdLst>
              <a:gd name="T0" fmla="*/ 0 w 1466"/>
              <a:gd name="T1" fmla="*/ 2248 h 2370"/>
              <a:gd name="T2" fmla="*/ 1466 w 1466"/>
              <a:gd name="T3" fmla="*/ 0 h 2370"/>
              <a:gd name="T4" fmla="*/ 194 w 1466"/>
              <a:gd name="T5" fmla="*/ 2370 h 2370"/>
              <a:gd name="T6" fmla="*/ 4 w 1466"/>
              <a:gd name="T7" fmla="*/ 2364 h 2370"/>
              <a:gd name="T8" fmla="*/ 0 w 1466"/>
              <a:gd name="T9" fmla="*/ 2248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66" h="2370">
                <a:moveTo>
                  <a:pt x="0" y="2248"/>
                </a:moveTo>
                <a:lnTo>
                  <a:pt x="1466" y="0"/>
                </a:lnTo>
                <a:lnTo>
                  <a:pt x="194" y="2370"/>
                </a:lnTo>
                <a:lnTo>
                  <a:pt x="4" y="2364"/>
                </a:lnTo>
                <a:lnTo>
                  <a:pt x="0" y="2248"/>
                </a:lnTo>
                <a:close/>
              </a:path>
            </a:pathLst>
          </a:cu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Freeform 26"/>
          <p:cNvSpPr>
            <a:spLocks/>
          </p:cNvSpPr>
          <p:nvPr/>
        </p:nvSpPr>
        <p:spPr bwMode="gray">
          <a:xfrm>
            <a:off x="-9525" y="1403350"/>
            <a:ext cx="2317750" cy="5265738"/>
          </a:xfrm>
          <a:custGeom>
            <a:avLst/>
            <a:gdLst>
              <a:gd name="T0" fmla="*/ 6 w 1460"/>
              <a:gd name="T1" fmla="*/ 0 h 3317"/>
              <a:gd name="T2" fmla="*/ 6 w 1460"/>
              <a:gd name="T3" fmla="*/ 643 h 3317"/>
              <a:gd name="T4" fmla="*/ 1410 w 1460"/>
              <a:gd name="T5" fmla="*/ 564 h 3317"/>
              <a:gd name="T6" fmla="*/ 1410 w 1460"/>
              <a:gd name="T7" fmla="*/ 1049 h 3317"/>
              <a:gd name="T8" fmla="*/ 0 w 1460"/>
              <a:gd name="T9" fmla="*/ 2852 h 3317"/>
              <a:gd name="T10" fmla="*/ 0 w 1460"/>
              <a:gd name="T11" fmla="*/ 3317 h 3317"/>
              <a:gd name="T12" fmla="*/ 1460 w 1460"/>
              <a:gd name="T13" fmla="*/ 1062 h 3317"/>
              <a:gd name="T14" fmla="*/ 1460 w 1460"/>
              <a:gd name="T15" fmla="*/ 505 h 3317"/>
              <a:gd name="T16" fmla="*/ 6 w 1460"/>
              <a:gd name="T17" fmla="*/ 0 h 3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0" h="3317">
                <a:moveTo>
                  <a:pt x="6" y="0"/>
                </a:moveTo>
                <a:lnTo>
                  <a:pt x="6" y="643"/>
                </a:lnTo>
                <a:lnTo>
                  <a:pt x="1410" y="564"/>
                </a:lnTo>
                <a:lnTo>
                  <a:pt x="1410" y="1049"/>
                </a:lnTo>
                <a:lnTo>
                  <a:pt x="0" y="2852"/>
                </a:lnTo>
                <a:lnTo>
                  <a:pt x="0" y="3317"/>
                </a:lnTo>
                <a:lnTo>
                  <a:pt x="1460" y="1062"/>
                </a:lnTo>
                <a:lnTo>
                  <a:pt x="1460" y="505"/>
                </a:lnTo>
                <a:lnTo>
                  <a:pt x="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32" name="Group 36"/>
          <p:cNvGrpSpPr>
            <a:grpSpLocks/>
          </p:cNvGrpSpPr>
          <p:nvPr/>
        </p:nvGrpSpPr>
        <p:grpSpPr bwMode="auto">
          <a:xfrm>
            <a:off x="0" y="-19050"/>
            <a:ext cx="9153525" cy="6886575"/>
            <a:chOff x="0" y="0"/>
            <a:chExt cx="5760" cy="4326"/>
          </a:xfrm>
        </p:grpSpPr>
        <p:pic>
          <p:nvPicPr>
            <p:cNvPr id="4131" name="Picture 35" descr="11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0" y="0"/>
              <a:ext cx="5760" cy="4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23" name="Rectangle 27"/>
            <p:cNvSpPr>
              <a:spLocks noChangeArrowheads="1"/>
            </p:cNvSpPr>
            <p:nvPr userDrawn="1"/>
          </p:nvSpPr>
          <p:spPr bwMode="gray">
            <a:xfrm>
              <a:off x="212" y="462"/>
              <a:ext cx="5334" cy="3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115" name="Picture 19" descr="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41788" y="4041775"/>
            <a:ext cx="415925" cy="41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85838" y="3787775"/>
            <a:ext cx="7772400" cy="8858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29150" y="3505200"/>
            <a:ext cx="4129088" cy="457200"/>
          </a:xfrm>
        </p:spPr>
        <p:txBody>
          <a:bodyPr/>
          <a:lstStyle>
            <a:lvl1pPr marL="0" indent="0" algn="dist">
              <a:buFontTx/>
              <a:buNone/>
              <a:defRPr sz="2000" b="1">
                <a:solidFill>
                  <a:srgbClr val="777777"/>
                </a:solidFill>
              </a:defRPr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gray">
          <a:xfrm>
            <a:off x="7561263" y="5476875"/>
            <a:ext cx="1196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2000">
                <a:solidFill>
                  <a:srgbClr val="FF7F00"/>
                </a:solidFill>
                <a:latin typeface="Arial Black" panose="020B0A04020102020204" pitchFamily="34" charset="0"/>
              </a:rPr>
              <a:t>L/O/G/O</a:t>
            </a:r>
          </a:p>
        </p:txBody>
      </p:sp>
      <p:sp>
        <p:nvSpPr>
          <p:cNvPr id="4126" name="Text Box 30"/>
          <p:cNvSpPr txBox="1">
            <a:spLocks noChangeArrowheads="1"/>
          </p:cNvSpPr>
          <p:nvPr/>
        </p:nvSpPr>
        <p:spPr bwMode="gray">
          <a:xfrm>
            <a:off x="6618288" y="5781675"/>
            <a:ext cx="2139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altLang="en-US" sz="1600">
                <a:latin typeface="Times New Roman" panose="02020603050405020304" pitchFamily="18" charset="0"/>
              </a:rPr>
              <a:t>www.themegallery.com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17F7427-C84F-4D27-922E-55D885048A2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46" name="Rectangle 50"/>
          <p:cNvSpPr>
            <a:spLocks noChangeArrowheads="1"/>
          </p:cNvSpPr>
          <p:nvPr/>
        </p:nvSpPr>
        <p:spPr bwMode="gray">
          <a:xfrm>
            <a:off x="341313" y="722313"/>
            <a:ext cx="8478837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1276FA-7855-467D-A6BA-EC8D65BE26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918334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8438"/>
            <a:ext cx="2057400" cy="59277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8438"/>
            <a:ext cx="6019800" cy="59277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316EC8-213D-450F-B7E1-73AEA0CEAC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968601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98438"/>
            <a:ext cx="630237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83325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3325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fld id="{DC6ECA90-F366-4579-AE95-ECAD340BA4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690626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FD47E-C029-4974-8E90-7A6D993626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31430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A4C48-6CFF-46DD-8746-264495820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01117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5955-DE52-4E16-910A-6411C3852A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60969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546FD-5772-46DC-A6A0-8778C442B9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59138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785497-EE00-4808-B104-436740FC74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94614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52BA6-557E-4A1C-8EA0-8A12E0042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96295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67953-23B7-45A4-88A2-B313944A70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5560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4E5AD-DEF5-4478-A3D7-1A5CB5DBF1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87331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Freeform 9"/>
          <p:cNvSpPr>
            <a:spLocks/>
          </p:cNvSpPr>
          <p:nvPr/>
        </p:nvSpPr>
        <p:spPr bwMode="gray">
          <a:xfrm>
            <a:off x="7658100" y="0"/>
            <a:ext cx="1104900" cy="6848475"/>
          </a:xfrm>
          <a:custGeom>
            <a:avLst/>
            <a:gdLst>
              <a:gd name="T0" fmla="*/ 312 w 696"/>
              <a:gd name="T1" fmla="*/ 0 h 4314"/>
              <a:gd name="T2" fmla="*/ 528 w 696"/>
              <a:gd name="T3" fmla="*/ 444 h 4314"/>
              <a:gd name="T4" fmla="*/ 696 w 696"/>
              <a:gd name="T5" fmla="*/ 960 h 4314"/>
              <a:gd name="T6" fmla="*/ 426 w 696"/>
              <a:gd name="T7" fmla="*/ 4314 h 4314"/>
              <a:gd name="T8" fmla="*/ 108 w 696"/>
              <a:gd name="T9" fmla="*/ 4314 h 4314"/>
              <a:gd name="T10" fmla="*/ 648 w 696"/>
              <a:gd name="T11" fmla="*/ 960 h 4314"/>
              <a:gd name="T12" fmla="*/ 456 w 696"/>
              <a:gd name="T13" fmla="*/ 432 h 4314"/>
              <a:gd name="T14" fmla="*/ 0 w 696"/>
              <a:gd name="T15" fmla="*/ 0 h 4314"/>
              <a:gd name="T16" fmla="*/ 312 w 696"/>
              <a:gd name="T17" fmla="*/ 0 h 4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96" h="4314">
                <a:moveTo>
                  <a:pt x="312" y="0"/>
                </a:moveTo>
                <a:lnTo>
                  <a:pt x="528" y="444"/>
                </a:lnTo>
                <a:lnTo>
                  <a:pt x="696" y="960"/>
                </a:lnTo>
                <a:lnTo>
                  <a:pt x="426" y="4314"/>
                </a:lnTo>
                <a:lnTo>
                  <a:pt x="108" y="4314"/>
                </a:lnTo>
                <a:lnTo>
                  <a:pt x="648" y="960"/>
                </a:lnTo>
                <a:lnTo>
                  <a:pt x="456" y="432"/>
                </a:lnTo>
                <a:lnTo>
                  <a:pt x="0" y="0"/>
                </a:lnTo>
                <a:lnTo>
                  <a:pt x="312" y="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" name="Freeform 10"/>
          <p:cNvSpPr>
            <a:spLocks/>
          </p:cNvSpPr>
          <p:nvPr/>
        </p:nvSpPr>
        <p:spPr bwMode="gray">
          <a:xfrm>
            <a:off x="1066800" y="0"/>
            <a:ext cx="7543800" cy="6858000"/>
          </a:xfrm>
          <a:custGeom>
            <a:avLst/>
            <a:gdLst>
              <a:gd name="T0" fmla="*/ 0 w 4752"/>
              <a:gd name="T1" fmla="*/ 0 h 4320"/>
              <a:gd name="T2" fmla="*/ 1536 w 4752"/>
              <a:gd name="T3" fmla="*/ 0 h 4320"/>
              <a:gd name="T4" fmla="*/ 4590 w 4752"/>
              <a:gd name="T5" fmla="*/ 450 h 4320"/>
              <a:gd name="T6" fmla="*/ 4752 w 4752"/>
              <a:gd name="T7" fmla="*/ 972 h 4320"/>
              <a:gd name="T8" fmla="*/ 3600 w 4752"/>
              <a:gd name="T9" fmla="*/ 4320 h 4320"/>
              <a:gd name="T10" fmla="*/ 3312 w 4752"/>
              <a:gd name="T11" fmla="*/ 4320 h 4320"/>
              <a:gd name="T12" fmla="*/ 4712 w 4752"/>
              <a:gd name="T13" fmla="*/ 994 h 4320"/>
              <a:gd name="T14" fmla="*/ 4518 w 4752"/>
              <a:gd name="T15" fmla="*/ 524 h 4320"/>
              <a:gd name="T16" fmla="*/ 0 w 4752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2" h="4320">
                <a:moveTo>
                  <a:pt x="0" y="0"/>
                </a:moveTo>
                <a:lnTo>
                  <a:pt x="1536" y="0"/>
                </a:lnTo>
                <a:lnTo>
                  <a:pt x="4590" y="450"/>
                </a:lnTo>
                <a:lnTo>
                  <a:pt x="4752" y="972"/>
                </a:lnTo>
                <a:lnTo>
                  <a:pt x="3600" y="4320"/>
                </a:lnTo>
                <a:lnTo>
                  <a:pt x="3312" y="4320"/>
                </a:lnTo>
                <a:lnTo>
                  <a:pt x="4712" y="994"/>
                </a:lnTo>
                <a:lnTo>
                  <a:pt x="4518" y="5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Freeform 11"/>
          <p:cNvSpPr>
            <a:spLocks/>
          </p:cNvSpPr>
          <p:nvPr/>
        </p:nvSpPr>
        <p:spPr bwMode="gray">
          <a:xfrm>
            <a:off x="5486400" y="1657350"/>
            <a:ext cx="2990850" cy="5200650"/>
          </a:xfrm>
          <a:custGeom>
            <a:avLst/>
            <a:gdLst>
              <a:gd name="T0" fmla="*/ 384 w 1884"/>
              <a:gd name="T1" fmla="*/ 3276 h 3276"/>
              <a:gd name="T2" fmla="*/ 1884 w 1884"/>
              <a:gd name="T3" fmla="*/ 0 h 3276"/>
              <a:gd name="T4" fmla="*/ 0 w 1884"/>
              <a:gd name="T5" fmla="*/ 3276 h 3276"/>
              <a:gd name="T6" fmla="*/ 384 w 1884"/>
              <a:gd name="T7" fmla="*/ 3276 h 3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84" h="3276">
                <a:moveTo>
                  <a:pt x="384" y="3276"/>
                </a:moveTo>
                <a:lnTo>
                  <a:pt x="1884" y="0"/>
                </a:lnTo>
                <a:lnTo>
                  <a:pt x="0" y="3276"/>
                </a:lnTo>
                <a:lnTo>
                  <a:pt x="384" y="3276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Freeform 12"/>
          <p:cNvSpPr>
            <a:spLocks/>
          </p:cNvSpPr>
          <p:nvPr/>
        </p:nvSpPr>
        <p:spPr bwMode="gray">
          <a:xfrm>
            <a:off x="3429000" y="0"/>
            <a:ext cx="5172075" cy="6858000"/>
          </a:xfrm>
          <a:custGeom>
            <a:avLst/>
            <a:gdLst>
              <a:gd name="T0" fmla="*/ 0 w 3258"/>
              <a:gd name="T1" fmla="*/ 0 h 4320"/>
              <a:gd name="T2" fmla="*/ 3082 w 3258"/>
              <a:gd name="T3" fmla="*/ 475 h 4320"/>
              <a:gd name="T4" fmla="*/ 3210 w 3258"/>
              <a:gd name="T5" fmla="*/ 936 h 4320"/>
              <a:gd name="T6" fmla="*/ 1728 w 3258"/>
              <a:gd name="T7" fmla="*/ 4320 h 4320"/>
              <a:gd name="T8" fmla="*/ 1872 w 3258"/>
              <a:gd name="T9" fmla="*/ 4320 h 4320"/>
              <a:gd name="T10" fmla="*/ 3258 w 3258"/>
              <a:gd name="T11" fmla="*/ 912 h 4320"/>
              <a:gd name="T12" fmla="*/ 3120 w 3258"/>
              <a:gd name="T13" fmla="*/ 432 h 4320"/>
              <a:gd name="T14" fmla="*/ 1296 w 3258"/>
              <a:gd name="T15" fmla="*/ 0 h 4320"/>
              <a:gd name="T16" fmla="*/ 0 w 3258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258" h="4320">
                <a:moveTo>
                  <a:pt x="0" y="0"/>
                </a:moveTo>
                <a:lnTo>
                  <a:pt x="3082" y="475"/>
                </a:lnTo>
                <a:lnTo>
                  <a:pt x="3210" y="936"/>
                </a:lnTo>
                <a:lnTo>
                  <a:pt x="1728" y="4320"/>
                </a:lnTo>
                <a:lnTo>
                  <a:pt x="1872" y="4320"/>
                </a:lnTo>
                <a:lnTo>
                  <a:pt x="3258" y="912"/>
                </a:lnTo>
                <a:lnTo>
                  <a:pt x="3120" y="432"/>
                </a:lnTo>
                <a:lnTo>
                  <a:pt x="129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Freeform 14"/>
          <p:cNvSpPr>
            <a:spLocks/>
          </p:cNvSpPr>
          <p:nvPr/>
        </p:nvSpPr>
        <p:spPr bwMode="gray">
          <a:xfrm>
            <a:off x="8382000" y="0"/>
            <a:ext cx="762000" cy="1143000"/>
          </a:xfrm>
          <a:custGeom>
            <a:avLst/>
            <a:gdLst>
              <a:gd name="T0" fmla="*/ 48 w 480"/>
              <a:gd name="T1" fmla="*/ 0 h 720"/>
              <a:gd name="T2" fmla="*/ 0 w 480"/>
              <a:gd name="T3" fmla="*/ 96 h 720"/>
              <a:gd name="T4" fmla="*/ 354 w 480"/>
              <a:gd name="T5" fmla="*/ 690 h 720"/>
              <a:gd name="T6" fmla="*/ 480 w 480"/>
              <a:gd name="T7" fmla="*/ 720 h 720"/>
              <a:gd name="T8" fmla="*/ 480 w 480"/>
              <a:gd name="T9" fmla="*/ 576 h 720"/>
              <a:gd name="T10" fmla="*/ 48 w 480"/>
              <a:gd name="T11" fmla="*/ 96 h 720"/>
              <a:gd name="T12" fmla="*/ 89 w 480"/>
              <a:gd name="T13" fmla="*/ 0 h 720"/>
              <a:gd name="T14" fmla="*/ 48 w 480"/>
              <a:gd name="T1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0" h="720">
                <a:moveTo>
                  <a:pt x="48" y="0"/>
                </a:moveTo>
                <a:lnTo>
                  <a:pt x="0" y="96"/>
                </a:lnTo>
                <a:lnTo>
                  <a:pt x="354" y="690"/>
                </a:lnTo>
                <a:lnTo>
                  <a:pt x="480" y="720"/>
                </a:lnTo>
                <a:lnTo>
                  <a:pt x="480" y="576"/>
                </a:lnTo>
                <a:lnTo>
                  <a:pt x="48" y="96"/>
                </a:lnTo>
                <a:lnTo>
                  <a:pt x="89" y="0"/>
                </a:lnTo>
                <a:lnTo>
                  <a:pt x="4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Freeform 15"/>
          <p:cNvSpPr>
            <a:spLocks/>
          </p:cNvSpPr>
          <p:nvPr/>
        </p:nvSpPr>
        <p:spPr bwMode="gray">
          <a:xfrm>
            <a:off x="8610600" y="228600"/>
            <a:ext cx="533400" cy="533400"/>
          </a:xfrm>
          <a:custGeom>
            <a:avLst/>
            <a:gdLst>
              <a:gd name="T0" fmla="*/ 336 w 336"/>
              <a:gd name="T1" fmla="*/ 336 h 336"/>
              <a:gd name="T2" fmla="*/ 0 w 336"/>
              <a:gd name="T3" fmla="*/ 0 h 336"/>
              <a:gd name="T4" fmla="*/ 336 w 336"/>
              <a:gd name="T5" fmla="*/ 240 h 336"/>
              <a:gd name="T6" fmla="*/ 336 w 336"/>
              <a:gd name="T7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" h="336">
                <a:moveTo>
                  <a:pt x="336" y="336"/>
                </a:moveTo>
                <a:lnTo>
                  <a:pt x="0" y="0"/>
                </a:lnTo>
                <a:lnTo>
                  <a:pt x="336" y="240"/>
                </a:lnTo>
                <a:lnTo>
                  <a:pt x="336" y="336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73" name="Group 49"/>
          <p:cNvGrpSpPr>
            <a:grpSpLocks/>
          </p:cNvGrpSpPr>
          <p:nvPr/>
        </p:nvGrpSpPr>
        <p:grpSpPr bwMode="auto">
          <a:xfrm>
            <a:off x="5562600" y="0"/>
            <a:ext cx="3267075" cy="6858000"/>
            <a:chOff x="3504" y="0"/>
            <a:chExt cx="2058" cy="4320"/>
          </a:xfrm>
        </p:grpSpPr>
        <p:sp>
          <p:nvSpPr>
            <p:cNvPr id="1037" name="Freeform 13"/>
            <p:cNvSpPr>
              <a:spLocks/>
            </p:cNvSpPr>
            <p:nvPr userDrawn="1"/>
          </p:nvSpPr>
          <p:spPr bwMode="gray">
            <a:xfrm>
              <a:off x="3504" y="0"/>
              <a:ext cx="2058" cy="4320"/>
            </a:xfrm>
            <a:custGeom>
              <a:avLst/>
              <a:gdLst>
                <a:gd name="T0" fmla="*/ 0 w 2058"/>
                <a:gd name="T1" fmla="*/ 0 h 4320"/>
                <a:gd name="T2" fmla="*/ 1056 w 2058"/>
                <a:gd name="T3" fmla="*/ 0 h 4320"/>
                <a:gd name="T4" fmla="*/ 1854 w 2058"/>
                <a:gd name="T5" fmla="*/ 402 h 4320"/>
                <a:gd name="T6" fmla="*/ 2058 w 2058"/>
                <a:gd name="T7" fmla="*/ 972 h 4320"/>
                <a:gd name="T8" fmla="*/ 1296 w 2058"/>
                <a:gd name="T9" fmla="*/ 4320 h 4320"/>
                <a:gd name="T10" fmla="*/ 720 w 2058"/>
                <a:gd name="T11" fmla="*/ 4320 h 4320"/>
                <a:gd name="T12" fmla="*/ 1920 w 2058"/>
                <a:gd name="T13" fmla="*/ 912 h 4320"/>
                <a:gd name="T14" fmla="*/ 1776 w 2058"/>
                <a:gd name="T15" fmla="*/ 432 h 4320"/>
                <a:gd name="T16" fmla="*/ 0 w 2058"/>
                <a:gd name="T17" fmla="*/ 0 h 4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58" h="4320">
                  <a:moveTo>
                    <a:pt x="0" y="0"/>
                  </a:moveTo>
                  <a:lnTo>
                    <a:pt x="1056" y="0"/>
                  </a:lnTo>
                  <a:lnTo>
                    <a:pt x="1854" y="402"/>
                  </a:lnTo>
                  <a:lnTo>
                    <a:pt x="2058" y="972"/>
                  </a:lnTo>
                  <a:lnTo>
                    <a:pt x="1296" y="4320"/>
                  </a:lnTo>
                  <a:lnTo>
                    <a:pt x="720" y="4320"/>
                  </a:lnTo>
                  <a:lnTo>
                    <a:pt x="1920" y="912"/>
                  </a:lnTo>
                  <a:lnTo>
                    <a:pt x="1776" y="4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23"/>
            <p:cNvSpPr>
              <a:spLocks/>
            </p:cNvSpPr>
            <p:nvPr userDrawn="1"/>
          </p:nvSpPr>
          <p:spPr bwMode="gray">
            <a:xfrm>
              <a:off x="4217" y="1056"/>
              <a:ext cx="1152" cy="3264"/>
            </a:xfrm>
            <a:custGeom>
              <a:avLst/>
              <a:gdLst>
                <a:gd name="T0" fmla="*/ 0 w 1152"/>
                <a:gd name="T1" fmla="*/ 3264 h 3264"/>
                <a:gd name="T2" fmla="*/ 1152 w 1152"/>
                <a:gd name="T3" fmla="*/ 0 h 3264"/>
                <a:gd name="T4" fmla="*/ 96 w 1152"/>
                <a:gd name="T5" fmla="*/ 3264 h 3264"/>
                <a:gd name="T6" fmla="*/ 0 w 1152"/>
                <a:gd name="T7" fmla="*/ 3264 h 3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52" h="3264">
                  <a:moveTo>
                    <a:pt x="0" y="3264"/>
                  </a:moveTo>
                  <a:lnTo>
                    <a:pt x="1152" y="0"/>
                  </a:lnTo>
                  <a:lnTo>
                    <a:pt x="96" y="3264"/>
                  </a:lnTo>
                  <a:lnTo>
                    <a:pt x="0" y="3264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6" name="Group 22"/>
          <p:cNvGrpSpPr>
            <a:grpSpLocks/>
          </p:cNvGrpSpPr>
          <p:nvPr/>
        </p:nvGrpSpPr>
        <p:grpSpPr bwMode="auto">
          <a:xfrm>
            <a:off x="142875" y="765175"/>
            <a:ext cx="8858250" cy="5943600"/>
            <a:chOff x="90" y="480"/>
            <a:chExt cx="5580" cy="3744"/>
          </a:xfrm>
        </p:grpSpPr>
        <p:sp>
          <p:nvSpPr>
            <p:cNvPr id="1040" name="Rectangle 16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Rectangle 17"/>
            <p:cNvSpPr>
              <a:spLocks noChangeArrowheads="1"/>
            </p:cNvSpPr>
            <p:nvPr userDrawn="1"/>
          </p:nvSpPr>
          <p:spPr bwMode="gray">
            <a:xfrm>
              <a:off x="90" y="480"/>
              <a:ext cx="5580" cy="3744"/>
            </a:xfrm>
            <a:prstGeom prst="rect">
              <a:avLst/>
            </a:prstGeom>
            <a:solidFill>
              <a:srgbClr val="FFFFFF">
                <a:alpha val="69000"/>
              </a:srgbClr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2" name="Rectangle 18"/>
          <p:cNvSpPr>
            <a:spLocks noChangeArrowheads="1"/>
          </p:cNvSpPr>
          <p:nvPr/>
        </p:nvSpPr>
        <p:spPr bwMode="gray">
          <a:xfrm>
            <a:off x="381000" y="676275"/>
            <a:ext cx="6248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43" name="Picture 19" descr="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0063" y="577850"/>
            <a:ext cx="3714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903288" y="198438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283325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 smtClean="0"/>
              <a:t>Cấu trúc dữ liệu và giửi thuật</a:t>
            </a: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283325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5402E41-5878-43D9-86EF-A0C8384744D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 b="1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43600" y="5029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38600" y="3505200"/>
            <a:ext cx="28146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gray">
          <a:xfrm>
            <a:off x="4114800" y="3136900"/>
            <a:ext cx="4411299" cy="202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4200" b="1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Chương II</a:t>
            </a:r>
          </a:p>
          <a:p>
            <a:pPr algn="ctr"/>
            <a:r>
              <a:rPr lang="en-US" altLang="en-US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TÌM KIẾM</a:t>
            </a:r>
            <a:endParaRPr lang="en-US" altLang="en-US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F7427-C84F-4D27-922E-55D885048A2A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457200"/>
            <a:ext cx="6302375" cy="487362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tìm kiếm tuyến tính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10</a:t>
            </a:fld>
            <a:endParaRPr lang="en-US" altLang="en-US"/>
          </a:p>
        </p:txBody>
      </p: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723900" y="3075782"/>
            <a:ext cx="7440612" cy="608013"/>
            <a:chOff x="955" y="2820"/>
            <a:chExt cx="4687" cy="383"/>
          </a:xfrm>
        </p:grpSpPr>
        <p:sp>
          <p:nvSpPr>
            <p:cNvPr id="26" name="Oval 5"/>
            <p:cNvSpPr>
              <a:spLocks noChangeArrowheads="1"/>
            </p:cNvSpPr>
            <p:nvPr/>
          </p:nvSpPr>
          <p:spPr bwMode="auto">
            <a:xfrm>
              <a:off x="1653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27" name="Oval 6"/>
            <p:cNvSpPr>
              <a:spLocks noChangeArrowheads="1"/>
            </p:cNvSpPr>
            <p:nvPr/>
          </p:nvSpPr>
          <p:spPr bwMode="auto">
            <a:xfrm>
              <a:off x="2351" y="2820"/>
              <a:ext cx="499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3049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3748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4445" y="2820"/>
              <a:ext cx="499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5144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32" name="Oval 11"/>
            <p:cNvSpPr>
              <a:spLocks noChangeArrowheads="1"/>
            </p:cNvSpPr>
            <p:nvPr/>
          </p:nvSpPr>
          <p:spPr bwMode="auto">
            <a:xfrm>
              <a:off x="955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33" name="Oval 13"/>
          <p:cNvSpPr>
            <a:spLocks noChangeArrowheads="1"/>
          </p:cNvSpPr>
          <p:nvPr/>
        </p:nvSpPr>
        <p:spPr bwMode="auto">
          <a:xfrm>
            <a:off x="704850" y="2418557"/>
            <a:ext cx="80962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2</a:t>
            </a:r>
          </a:p>
        </p:txBody>
      </p:sp>
      <p:sp>
        <p:nvSpPr>
          <p:cNvPr id="34" name="Oval 14"/>
          <p:cNvSpPr>
            <a:spLocks noChangeArrowheads="1"/>
          </p:cNvSpPr>
          <p:nvPr/>
        </p:nvSpPr>
        <p:spPr bwMode="auto">
          <a:xfrm>
            <a:off x="1830387" y="2418557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8</a:t>
            </a:r>
          </a:p>
        </p:txBody>
      </p:sp>
      <p:sp>
        <p:nvSpPr>
          <p:cNvPr id="35" name="Oval 15"/>
          <p:cNvSpPr>
            <a:spLocks noChangeArrowheads="1"/>
          </p:cNvSpPr>
          <p:nvPr/>
        </p:nvSpPr>
        <p:spPr bwMode="auto">
          <a:xfrm>
            <a:off x="2938462" y="2418557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5</a:t>
            </a:r>
          </a:p>
        </p:txBody>
      </p:sp>
      <p:sp>
        <p:nvSpPr>
          <p:cNvPr id="36" name="Oval 16"/>
          <p:cNvSpPr>
            <a:spLocks noChangeArrowheads="1"/>
          </p:cNvSpPr>
          <p:nvPr/>
        </p:nvSpPr>
        <p:spPr bwMode="auto">
          <a:xfrm>
            <a:off x="4030662" y="2418557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1</a:t>
            </a:r>
          </a:p>
        </p:txBody>
      </p:sp>
      <p:sp>
        <p:nvSpPr>
          <p:cNvPr id="37" name="Oval 17"/>
          <p:cNvSpPr>
            <a:spLocks noChangeArrowheads="1"/>
          </p:cNvSpPr>
          <p:nvPr/>
        </p:nvSpPr>
        <p:spPr bwMode="auto">
          <a:xfrm>
            <a:off x="5137150" y="2418557"/>
            <a:ext cx="792162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6</a:t>
            </a:r>
          </a:p>
        </p:txBody>
      </p:sp>
      <p:sp>
        <p:nvSpPr>
          <p:cNvPr id="38" name="Oval 18"/>
          <p:cNvSpPr>
            <a:spLocks noChangeArrowheads="1"/>
          </p:cNvSpPr>
          <p:nvPr/>
        </p:nvSpPr>
        <p:spPr bwMode="auto">
          <a:xfrm>
            <a:off x="6246812" y="2418557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4</a:t>
            </a:r>
          </a:p>
        </p:txBody>
      </p:sp>
      <p:sp>
        <p:nvSpPr>
          <p:cNvPr id="39" name="Oval 19"/>
          <p:cNvSpPr>
            <a:spLocks noChangeArrowheads="1"/>
          </p:cNvSpPr>
          <p:nvPr/>
        </p:nvSpPr>
        <p:spPr bwMode="auto">
          <a:xfrm>
            <a:off x="7373937" y="2418557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6</a:t>
            </a:r>
          </a:p>
        </p:txBody>
      </p:sp>
      <p:grpSp>
        <p:nvGrpSpPr>
          <p:cNvPr id="40" name="Group 26"/>
          <p:cNvGrpSpPr>
            <a:grpSpLocks/>
          </p:cNvGrpSpPr>
          <p:nvPr/>
        </p:nvGrpSpPr>
        <p:grpSpPr bwMode="auto">
          <a:xfrm>
            <a:off x="685800" y="1183482"/>
            <a:ext cx="792162" cy="1130300"/>
            <a:chOff x="931" y="1604"/>
            <a:chExt cx="499" cy="712"/>
          </a:xfrm>
        </p:grpSpPr>
        <p:sp>
          <p:nvSpPr>
            <p:cNvPr id="41" name="Rectangle 20"/>
            <p:cNvSpPr>
              <a:spLocks noChangeArrowheads="1"/>
            </p:cNvSpPr>
            <p:nvPr/>
          </p:nvSpPr>
          <p:spPr bwMode="auto">
            <a:xfrm>
              <a:off x="931" y="1604"/>
              <a:ext cx="499" cy="317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000" b="1"/>
                <a:t>X=6</a:t>
              </a:r>
            </a:p>
          </p:txBody>
        </p:sp>
        <p:sp>
          <p:nvSpPr>
            <p:cNvPr id="42" name="AutoShape 25"/>
            <p:cNvSpPr>
              <a:spLocks noChangeArrowheads="1"/>
            </p:cNvSpPr>
            <p:nvPr/>
          </p:nvSpPr>
          <p:spPr bwMode="auto">
            <a:xfrm>
              <a:off x="988" y="1933"/>
              <a:ext cx="363" cy="383"/>
            </a:xfrm>
            <a:prstGeom prst="downArrow">
              <a:avLst>
                <a:gd name="adj1" fmla="val 50000"/>
                <a:gd name="adj2" fmla="val 2637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2880">
              <a:spAutoFit/>
            </a:bodyPr>
            <a:lstStyle/>
            <a:p>
              <a:pPr algn="ctr"/>
              <a:r>
                <a:rPr lang="en-US" altLang="en-US" sz="2800" dirty="0"/>
                <a:t>i</a:t>
              </a:r>
            </a:p>
          </p:txBody>
        </p:sp>
      </p:grpSp>
      <p:sp>
        <p:nvSpPr>
          <p:cNvPr id="43" name="Oval 27"/>
          <p:cNvSpPr>
            <a:spLocks noChangeArrowheads="1"/>
          </p:cNvSpPr>
          <p:nvPr/>
        </p:nvSpPr>
        <p:spPr bwMode="auto">
          <a:xfrm>
            <a:off x="5133975" y="2405857"/>
            <a:ext cx="814387" cy="64918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6</a:t>
            </a: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1506538" y="1030684"/>
            <a:ext cx="35671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thấy 6 tại vị trí i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Group 4"/>
          <p:cNvGrpSpPr>
            <a:grpSpLocks/>
          </p:cNvGrpSpPr>
          <p:nvPr/>
        </p:nvGrpSpPr>
        <p:grpSpPr bwMode="auto">
          <a:xfrm>
            <a:off x="639763" y="5945188"/>
            <a:ext cx="7440612" cy="608012"/>
            <a:chOff x="955" y="2820"/>
            <a:chExt cx="4687" cy="383"/>
          </a:xfrm>
        </p:grpSpPr>
        <p:sp>
          <p:nvSpPr>
            <p:cNvPr id="46" name="Oval 5"/>
            <p:cNvSpPr>
              <a:spLocks noChangeArrowheads="1"/>
            </p:cNvSpPr>
            <p:nvPr/>
          </p:nvSpPr>
          <p:spPr bwMode="auto">
            <a:xfrm>
              <a:off x="1653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smtClean="0">
                  <a:solidFill>
                    <a:srgbClr val="000000"/>
                  </a:solidFill>
                  <a:latin typeface="VNI-Helve" pitchFamily="2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47" name="Oval 6"/>
            <p:cNvSpPr>
              <a:spLocks noChangeArrowheads="1"/>
            </p:cNvSpPr>
            <p:nvPr/>
          </p:nvSpPr>
          <p:spPr bwMode="auto">
            <a:xfrm>
              <a:off x="2351" y="2820"/>
              <a:ext cx="499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smtClean="0">
                  <a:solidFill>
                    <a:srgbClr val="000000"/>
                  </a:solidFill>
                  <a:latin typeface="VNI-Helve" pitchFamily="2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48" name="Oval 7"/>
            <p:cNvSpPr>
              <a:spLocks noChangeArrowheads="1"/>
            </p:cNvSpPr>
            <p:nvPr/>
          </p:nvSpPr>
          <p:spPr bwMode="auto">
            <a:xfrm>
              <a:off x="3049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smtClean="0">
                  <a:solidFill>
                    <a:srgbClr val="000000"/>
                  </a:solidFill>
                  <a:latin typeface="VNI-Helve" pitchFamily="2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49" name="Oval 8"/>
            <p:cNvSpPr>
              <a:spLocks noChangeArrowheads="1"/>
            </p:cNvSpPr>
            <p:nvPr/>
          </p:nvSpPr>
          <p:spPr bwMode="auto">
            <a:xfrm>
              <a:off x="3748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smtClean="0">
                  <a:solidFill>
                    <a:srgbClr val="000000"/>
                  </a:solidFill>
                  <a:latin typeface="VNI-Helve" pitchFamily="2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50" name="Oval 9"/>
            <p:cNvSpPr>
              <a:spLocks noChangeArrowheads="1"/>
            </p:cNvSpPr>
            <p:nvPr/>
          </p:nvSpPr>
          <p:spPr bwMode="auto">
            <a:xfrm>
              <a:off x="4445" y="2820"/>
              <a:ext cx="499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smtClean="0">
                  <a:solidFill>
                    <a:srgbClr val="000000"/>
                  </a:solidFill>
                  <a:latin typeface="VNI-Helve" pitchFamily="2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1" name="Oval 10"/>
            <p:cNvSpPr>
              <a:spLocks noChangeArrowheads="1"/>
            </p:cNvSpPr>
            <p:nvPr/>
          </p:nvSpPr>
          <p:spPr bwMode="auto">
            <a:xfrm>
              <a:off x="5144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smtClean="0">
                  <a:solidFill>
                    <a:srgbClr val="000000"/>
                  </a:solidFill>
                  <a:latin typeface="VNI-Helve" pitchFamily="2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52" name="Oval 11"/>
            <p:cNvSpPr>
              <a:spLocks noChangeArrowheads="1"/>
            </p:cNvSpPr>
            <p:nvPr/>
          </p:nvSpPr>
          <p:spPr bwMode="auto">
            <a:xfrm>
              <a:off x="955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smtClean="0">
                  <a:solidFill>
                    <a:srgbClr val="000000"/>
                  </a:solidFill>
                  <a:latin typeface="VNI-Helve" pitchFamily="2" charset="0"/>
                  <a:cs typeface="Arial" panose="020B0604020202020204" pitchFamily="34" charset="0"/>
                </a:rPr>
                <a:t>0</a:t>
              </a:r>
            </a:p>
          </p:txBody>
        </p:sp>
      </p:grpSp>
      <p:sp>
        <p:nvSpPr>
          <p:cNvPr id="53" name="Oval 12"/>
          <p:cNvSpPr>
            <a:spLocks noChangeArrowheads="1"/>
          </p:cNvSpPr>
          <p:nvPr/>
        </p:nvSpPr>
        <p:spPr bwMode="auto">
          <a:xfrm>
            <a:off x="620713" y="5287963"/>
            <a:ext cx="809625" cy="617537"/>
          </a:xfrm>
          <a:prstGeom prst="ellipse">
            <a:avLst/>
          </a:prstGeom>
          <a:gradFill rotWithShape="1">
            <a:gsLst>
              <a:gs pos="0">
                <a:srgbClr val="FFFFFF">
                  <a:alpha val="60001"/>
                </a:srgb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NI-Helve" pitchFamily="2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Oval 13"/>
          <p:cNvSpPr>
            <a:spLocks noChangeArrowheads="1"/>
          </p:cNvSpPr>
          <p:nvPr/>
        </p:nvSpPr>
        <p:spPr bwMode="auto">
          <a:xfrm>
            <a:off x="1746250" y="5287963"/>
            <a:ext cx="790575" cy="617537"/>
          </a:xfrm>
          <a:prstGeom prst="ellipse">
            <a:avLst/>
          </a:prstGeom>
          <a:gradFill rotWithShape="1">
            <a:gsLst>
              <a:gs pos="0">
                <a:srgbClr val="FFFFFF">
                  <a:alpha val="60001"/>
                </a:srgb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NI-Helve" pitchFamily="2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55" name="Oval 14"/>
          <p:cNvSpPr>
            <a:spLocks noChangeArrowheads="1"/>
          </p:cNvSpPr>
          <p:nvPr/>
        </p:nvSpPr>
        <p:spPr bwMode="auto">
          <a:xfrm>
            <a:off x="2854325" y="5287963"/>
            <a:ext cx="790575" cy="617537"/>
          </a:xfrm>
          <a:prstGeom prst="ellipse">
            <a:avLst/>
          </a:prstGeom>
          <a:gradFill rotWithShape="1">
            <a:gsLst>
              <a:gs pos="0">
                <a:srgbClr val="FFFFFF">
                  <a:alpha val="60001"/>
                </a:srgb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NI-Helve" pitchFamily="2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56" name="Oval 15"/>
          <p:cNvSpPr>
            <a:spLocks noChangeArrowheads="1"/>
          </p:cNvSpPr>
          <p:nvPr/>
        </p:nvSpPr>
        <p:spPr bwMode="auto">
          <a:xfrm>
            <a:off x="3946525" y="5287963"/>
            <a:ext cx="790575" cy="617537"/>
          </a:xfrm>
          <a:prstGeom prst="ellipse">
            <a:avLst/>
          </a:prstGeom>
          <a:gradFill rotWithShape="1">
            <a:gsLst>
              <a:gs pos="0">
                <a:srgbClr val="FFFFFF">
                  <a:alpha val="60001"/>
                </a:srgb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NI-Helve" pitchFamily="2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7" name="Oval 16"/>
          <p:cNvSpPr>
            <a:spLocks noChangeArrowheads="1"/>
          </p:cNvSpPr>
          <p:nvPr/>
        </p:nvSpPr>
        <p:spPr bwMode="auto">
          <a:xfrm>
            <a:off x="5053013" y="5287963"/>
            <a:ext cx="792162" cy="617537"/>
          </a:xfrm>
          <a:prstGeom prst="ellipse">
            <a:avLst/>
          </a:prstGeom>
          <a:gradFill rotWithShape="1">
            <a:gsLst>
              <a:gs pos="0">
                <a:srgbClr val="FFFFFF">
                  <a:alpha val="60001"/>
                </a:srgb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NI-Helve" pitchFamily="2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58" name="Oval 17"/>
          <p:cNvSpPr>
            <a:spLocks noChangeArrowheads="1"/>
          </p:cNvSpPr>
          <p:nvPr/>
        </p:nvSpPr>
        <p:spPr bwMode="auto">
          <a:xfrm>
            <a:off x="6162675" y="5287963"/>
            <a:ext cx="790575" cy="617537"/>
          </a:xfrm>
          <a:prstGeom prst="ellipse">
            <a:avLst/>
          </a:prstGeom>
          <a:gradFill rotWithShape="1">
            <a:gsLst>
              <a:gs pos="0">
                <a:srgbClr val="FFFFFF">
                  <a:alpha val="60001"/>
                </a:srgb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NI-Helve" pitchFamily="2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9" name="Oval 18"/>
          <p:cNvSpPr>
            <a:spLocks noChangeArrowheads="1"/>
          </p:cNvSpPr>
          <p:nvPr/>
        </p:nvSpPr>
        <p:spPr bwMode="auto">
          <a:xfrm>
            <a:off x="7289800" y="5287963"/>
            <a:ext cx="790575" cy="617537"/>
          </a:xfrm>
          <a:prstGeom prst="ellipse">
            <a:avLst/>
          </a:prstGeom>
          <a:gradFill rotWithShape="1">
            <a:gsLst>
              <a:gs pos="0">
                <a:srgbClr val="FFFFFF">
                  <a:alpha val="60001"/>
                </a:srgb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NI-Helve" pitchFamily="2" charset="0"/>
                <a:cs typeface="Arial" panose="020B0604020202020204" pitchFamily="34" charset="0"/>
              </a:rPr>
              <a:t>6</a:t>
            </a:r>
          </a:p>
        </p:txBody>
      </p:sp>
      <p:grpSp>
        <p:nvGrpSpPr>
          <p:cNvPr id="60" name="Group 19"/>
          <p:cNvGrpSpPr>
            <a:grpSpLocks/>
          </p:cNvGrpSpPr>
          <p:nvPr/>
        </p:nvGrpSpPr>
        <p:grpSpPr bwMode="auto">
          <a:xfrm>
            <a:off x="601663" y="4038600"/>
            <a:ext cx="792162" cy="1130300"/>
            <a:chOff x="931" y="1604"/>
            <a:chExt cx="499" cy="712"/>
          </a:xfrm>
        </p:grpSpPr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931" y="1604"/>
              <a:ext cx="499" cy="317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X=10</a:t>
              </a:r>
            </a:p>
          </p:txBody>
        </p:sp>
        <p:sp>
          <p:nvSpPr>
            <p:cNvPr id="62" name="AutoShape 21"/>
            <p:cNvSpPr>
              <a:spLocks noChangeArrowheads="1"/>
            </p:cNvSpPr>
            <p:nvPr/>
          </p:nvSpPr>
          <p:spPr bwMode="auto">
            <a:xfrm>
              <a:off x="988" y="1933"/>
              <a:ext cx="363" cy="383"/>
            </a:xfrm>
            <a:prstGeom prst="downArrow">
              <a:avLst>
                <a:gd name="adj1" fmla="val 50000"/>
                <a:gd name="adj2" fmla="val 26377"/>
              </a:avLst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288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i</a:t>
              </a:r>
            </a:p>
          </p:txBody>
        </p:sp>
      </p:grpSp>
      <p:sp>
        <p:nvSpPr>
          <p:cNvPr id="63" name="Text Box 23"/>
          <p:cNvSpPr txBox="1">
            <a:spLocks noChangeArrowheads="1"/>
          </p:cNvSpPr>
          <p:nvPr/>
        </p:nvSpPr>
        <p:spPr bwMode="auto">
          <a:xfrm>
            <a:off x="1592262" y="3957935"/>
            <a:ext cx="33607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= 7, không tìm thấy 10</a:t>
            </a:r>
          </a:p>
        </p:txBody>
      </p:sp>
    </p:spTree>
    <p:extLst>
      <p:ext uri="{BB962C8B-B14F-4D97-AF65-F5344CB8AC3E}">
        <p14:creationId xmlns:p14="http://schemas.microsoft.com/office/powerpoint/2010/main" val="6995246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2.59259E-6 L 0.13177 0.0004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10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100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77 0.00047 L 0.25764 0.00046 " pathEditMode="fixed" rAng="0" ptsTypes="AA">
                                      <p:cBhvr>
                                        <p:cTn id="2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0"/>
                            </p:stCondLst>
                            <p:childTnLst>
                              <p:par>
                                <p:cTn id="3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64 0.00047 L 0.36511 0.0004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8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100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1 0.00047 L 0.4901 0.00255 " pathEditMode="fixed" rAng="0" ptsTypes="AA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500"/>
                            </p:stCondLst>
                            <p:childTnLst>
                              <p:par>
                                <p:cTn id="4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6000"/>
                            </p:stCondLst>
                            <p:childTnLst>
                              <p:par>
                                <p:cTn id="6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0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3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6500"/>
                            </p:stCondLst>
                            <p:childTnLst>
                              <p:par>
                                <p:cTn id="7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-0.00625 L 0.13264 -0.0062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8500"/>
                            </p:stCondLst>
                            <p:childTnLst>
                              <p:par>
                                <p:cTn id="7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10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20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100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500"/>
                            </p:stCondLst>
                            <p:childTnLst>
                              <p:par>
                                <p:cTn id="8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64 -0.00625 L 0.25121 -0.00625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2500"/>
                            </p:stCondLst>
                            <p:childTnLst>
                              <p:par>
                                <p:cTn id="8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2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10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4500"/>
                            </p:stCondLst>
                            <p:childTnLst>
                              <p:par>
                                <p:cTn id="9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982 -0.00625 L 0.36597 -0.0062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6500"/>
                            </p:stCondLst>
                            <p:childTnLst>
                              <p:par>
                                <p:cTn id="9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10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2000" tmFilter="0, 0; .2, .5; .8, .5; 1, 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1000" autoRev="1" fill="hold"/>
                                        <p:tgtEl>
                                          <p:spTgt spid="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8500"/>
                            </p:stCondLst>
                            <p:childTnLst>
                              <p:par>
                                <p:cTn id="10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597 -0.00625 L 0.49097 -0.0071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10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0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100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2500"/>
                            </p:stCondLst>
                            <p:childTnLst>
                              <p:par>
                                <p:cTn id="1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097 -0.00718 L 0.60764 -0.0071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4500"/>
                            </p:stCondLst>
                            <p:childTnLst>
                              <p:par>
                                <p:cTn id="1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2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10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20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100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6500"/>
                            </p:stCondLst>
                            <p:childTnLst>
                              <p:par>
                                <p:cTn id="12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764 -0.00718 L 0.73264 -0.00903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8500"/>
                            </p:stCondLst>
                            <p:childTnLst>
                              <p:par>
                                <p:cTn id="12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100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100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0500"/>
                            </p:stCondLst>
                            <p:childTnLst>
                              <p:par>
                                <p:cTn id="135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1000"/>
                            </p:stCondLst>
                            <p:childTnLst>
                              <p:par>
                                <p:cTn id="1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43" grpId="0" animBg="1"/>
      <p:bldP spid="43" grpId="1" animBg="1"/>
      <p:bldP spid="44" grpId="0"/>
      <p:bldP spid="53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52400"/>
            <a:ext cx="6302375" cy="1143000"/>
          </a:xfrm>
        </p:spPr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 Tìm kiếm nhị phân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/>
          <a:lstStyle/>
          <a:p>
            <a:pPr marL="0" indent="0" algn="just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Giải thuật tìm kiếm nhị phân được áp dụng trên mảng đã sắp xếp thứ tự. Giả sử mảng A[n] được sắp xếp tăng dần, khi đó ta có:</a:t>
            </a:r>
          </a:p>
          <a:p>
            <a:pPr marL="0" indent="0" algn="ctr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A[i-1] &lt; A[i] &lt;A[i+1]</a:t>
            </a:r>
          </a:p>
          <a:p>
            <a:pPr marL="0" indent="0" algn="just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Như vậy nếu X&gt;A[i] thì X chỉ có thể nằm trong đoạn [A[i+1], A[n-1]], còn nếu X&lt;A[i] thì X chỉ có thể nằm trong đoạn [A[0], A[i-1]].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550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52400"/>
            <a:ext cx="6302375" cy="1143000"/>
          </a:xfrm>
        </p:spPr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 Tìm kiếm nhị phân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906963"/>
          </a:xfrm>
        </p:spPr>
        <p:txBody>
          <a:bodyPr/>
          <a:lstStyle/>
          <a:p>
            <a:pPr marL="0" indent="0" algn="just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Ý tưởng của giải thuật là tại mỗi bước ta so sánh X với phần tử đứng giữa trong dãy tìm kiếm hiện hành, dựa vào kết quả so sánh này mà ta quyết định giới hạn dãy tìm kiếm ở nửa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hay nửa 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của dãy tìm kiếm hiện hành.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829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52400"/>
            <a:ext cx="6302375" cy="1143000"/>
          </a:xfrm>
        </p:spPr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 Tìm kiếm nhị phân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13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424941"/>
              </p:ext>
            </p:extLst>
          </p:nvPr>
        </p:nvGraphicFramePr>
        <p:xfrm>
          <a:off x="381000" y="1013281"/>
          <a:ext cx="7696200" cy="557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Visio" r:id="rId3" imgW="6202875" imgH="4480394" progId="Visio.Drawing.15">
                  <p:embed/>
                </p:oleObj>
              </mc:Choice>
              <mc:Fallback>
                <p:oleObj name="Visio" r:id="rId3" imgW="6202875" imgH="448039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13281"/>
                        <a:ext cx="7696200" cy="55748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26586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52400"/>
            <a:ext cx="6302375" cy="114300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98525" y="3230562"/>
            <a:ext cx="80962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1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024062" y="3230562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2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132137" y="3230562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4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4224337" y="3230562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6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6440487" y="3230562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9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567612" y="3230562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10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283075" y="1760537"/>
            <a:ext cx="792162" cy="5032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X=2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969962" y="2362200"/>
            <a:ext cx="647700" cy="608012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L</a:t>
            </a:r>
          </a:p>
        </p:txBody>
      </p:sp>
      <p:sp>
        <p:nvSpPr>
          <p:cNvPr id="13" name="Oval 13"/>
          <p:cNvSpPr>
            <a:spLocks noChangeArrowheads="1"/>
          </p:cNvSpPr>
          <p:nvPr/>
        </p:nvSpPr>
        <p:spPr bwMode="auto">
          <a:xfrm>
            <a:off x="2024063" y="3219450"/>
            <a:ext cx="800100" cy="64918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2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93700" y="1219200"/>
            <a:ext cx="308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thấy 2 tại vị trí 1</a:t>
            </a:r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5362575" y="3271837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7</a:t>
            </a:r>
          </a:p>
        </p:txBody>
      </p:sp>
      <p:grpSp>
        <p:nvGrpSpPr>
          <p:cNvPr id="16" name="Group 16"/>
          <p:cNvGrpSpPr>
            <a:grpSpLocks/>
          </p:cNvGrpSpPr>
          <p:nvPr/>
        </p:nvGrpSpPr>
        <p:grpSpPr bwMode="auto">
          <a:xfrm>
            <a:off x="917575" y="3887787"/>
            <a:ext cx="7440612" cy="608013"/>
            <a:chOff x="955" y="2820"/>
            <a:chExt cx="4687" cy="383"/>
          </a:xfrm>
        </p:grpSpPr>
        <p:sp>
          <p:nvSpPr>
            <p:cNvPr id="17" name="Oval 17"/>
            <p:cNvSpPr>
              <a:spLocks noChangeArrowheads="1"/>
            </p:cNvSpPr>
            <p:nvPr/>
          </p:nvSpPr>
          <p:spPr bwMode="auto">
            <a:xfrm>
              <a:off x="1653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18" name="Oval 18"/>
            <p:cNvSpPr>
              <a:spLocks noChangeArrowheads="1"/>
            </p:cNvSpPr>
            <p:nvPr/>
          </p:nvSpPr>
          <p:spPr bwMode="auto">
            <a:xfrm>
              <a:off x="2351" y="2820"/>
              <a:ext cx="499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19" name="Oval 19"/>
            <p:cNvSpPr>
              <a:spLocks noChangeArrowheads="1"/>
            </p:cNvSpPr>
            <p:nvPr/>
          </p:nvSpPr>
          <p:spPr bwMode="auto">
            <a:xfrm>
              <a:off x="3049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20" name="Oval 20"/>
            <p:cNvSpPr>
              <a:spLocks noChangeArrowheads="1"/>
            </p:cNvSpPr>
            <p:nvPr/>
          </p:nvSpPr>
          <p:spPr bwMode="auto">
            <a:xfrm>
              <a:off x="3748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21" name="Oval 21"/>
            <p:cNvSpPr>
              <a:spLocks noChangeArrowheads="1"/>
            </p:cNvSpPr>
            <p:nvPr/>
          </p:nvSpPr>
          <p:spPr bwMode="auto">
            <a:xfrm>
              <a:off x="4445" y="2820"/>
              <a:ext cx="499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22" name="Oval 22"/>
            <p:cNvSpPr>
              <a:spLocks noChangeArrowheads="1"/>
            </p:cNvSpPr>
            <p:nvPr/>
          </p:nvSpPr>
          <p:spPr bwMode="auto">
            <a:xfrm>
              <a:off x="5144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23" name="Oval 23"/>
            <p:cNvSpPr>
              <a:spLocks noChangeArrowheads="1"/>
            </p:cNvSpPr>
            <p:nvPr/>
          </p:nvSpPr>
          <p:spPr bwMode="auto">
            <a:xfrm>
              <a:off x="955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24" name="AutoShape 24"/>
          <p:cNvSpPr>
            <a:spLocks noChangeArrowheads="1"/>
          </p:cNvSpPr>
          <p:nvPr/>
        </p:nvSpPr>
        <p:spPr bwMode="auto">
          <a:xfrm>
            <a:off x="7543800" y="2479675"/>
            <a:ext cx="719138" cy="608012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R</a:t>
            </a:r>
          </a:p>
        </p:txBody>
      </p:sp>
      <p:sp>
        <p:nvSpPr>
          <p:cNvPr id="25" name="AutoShape 25"/>
          <p:cNvSpPr>
            <a:spLocks noChangeArrowheads="1"/>
          </p:cNvSpPr>
          <p:nvPr/>
        </p:nvSpPr>
        <p:spPr bwMode="auto">
          <a:xfrm>
            <a:off x="4283075" y="2479675"/>
            <a:ext cx="719137" cy="608012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95345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2.96296E-6 L -0.47848 -0.00579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45" y="-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00579 L -0.24097 -0.01088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96296E-6 L -0.23663 -0.0044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40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1" grpId="1" animBg="1"/>
      <p:bldP spid="11" grpId="2" animBg="1"/>
      <p:bldP spid="11" grpId="3" animBg="1"/>
      <p:bldP spid="12" grpId="0" animBg="1"/>
      <p:bldP spid="13" grpId="0" animBg="1"/>
      <p:bldP spid="14" grpId="0"/>
      <p:bldP spid="24" grpId="0" animBg="1"/>
      <p:bldP spid="25" grpId="0" animBg="1"/>
      <p:bldP spid="2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52400"/>
            <a:ext cx="6302375" cy="1143000"/>
          </a:xfrm>
        </p:spPr>
        <p:txBody>
          <a:bodyPr/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Minh họa thuật toán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26" name="Oval 4"/>
          <p:cNvSpPr>
            <a:spLocks noChangeArrowheads="1"/>
          </p:cNvSpPr>
          <p:nvPr/>
        </p:nvSpPr>
        <p:spPr bwMode="auto">
          <a:xfrm>
            <a:off x="881063" y="2765425"/>
            <a:ext cx="80962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1</a:t>
            </a:r>
          </a:p>
        </p:txBody>
      </p:sp>
      <p:sp>
        <p:nvSpPr>
          <p:cNvPr id="27" name="Oval 5"/>
          <p:cNvSpPr>
            <a:spLocks noChangeArrowheads="1"/>
          </p:cNvSpPr>
          <p:nvPr/>
        </p:nvSpPr>
        <p:spPr bwMode="auto">
          <a:xfrm>
            <a:off x="2006600" y="2765425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2</a:t>
            </a:r>
          </a:p>
        </p:txBody>
      </p:sp>
      <p:sp>
        <p:nvSpPr>
          <p:cNvPr id="28" name="Oval 6"/>
          <p:cNvSpPr>
            <a:spLocks noChangeArrowheads="1"/>
          </p:cNvSpPr>
          <p:nvPr/>
        </p:nvSpPr>
        <p:spPr bwMode="auto">
          <a:xfrm>
            <a:off x="3114675" y="2765425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4</a:t>
            </a:r>
          </a:p>
        </p:txBody>
      </p:sp>
      <p:sp>
        <p:nvSpPr>
          <p:cNvPr id="29" name="Oval 7"/>
          <p:cNvSpPr>
            <a:spLocks noChangeArrowheads="1"/>
          </p:cNvSpPr>
          <p:nvPr/>
        </p:nvSpPr>
        <p:spPr bwMode="auto">
          <a:xfrm>
            <a:off x="4206875" y="2765425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6</a:t>
            </a:r>
          </a:p>
        </p:txBody>
      </p:sp>
      <p:sp>
        <p:nvSpPr>
          <p:cNvPr id="30" name="Oval 8"/>
          <p:cNvSpPr>
            <a:spLocks noChangeArrowheads="1"/>
          </p:cNvSpPr>
          <p:nvPr/>
        </p:nvSpPr>
        <p:spPr bwMode="auto">
          <a:xfrm>
            <a:off x="6423025" y="2765425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9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7550150" y="2765425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10</a:t>
            </a:r>
          </a:p>
        </p:txBody>
      </p: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4224338" y="1186656"/>
            <a:ext cx="792162" cy="5032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X=-1</a:t>
            </a:r>
          </a:p>
        </p:txBody>
      </p:sp>
      <p:sp>
        <p:nvSpPr>
          <p:cNvPr id="33" name="AutoShape 11"/>
          <p:cNvSpPr>
            <a:spLocks noChangeArrowheads="1"/>
          </p:cNvSpPr>
          <p:nvPr/>
        </p:nvSpPr>
        <p:spPr bwMode="auto">
          <a:xfrm>
            <a:off x="952500" y="2052638"/>
            <a:ext cx="647700" cy="608012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L</a:t>
            </a:r>
          </a:p>
        </p:txBody>
      </p:sp>
      <p:sp>
        <p:nvSpPr>
          <p:cNvPr id="34" name="Text Box 13"/>
          <p:cNvSpPr txBox="1">
            <a:spLocks noChangeArrowheads="1"/>
          </p:cNvSpPr>
          <p:nvPr/>
        </p:nvSpPr>
        <p:spPr bwMode="auto">
          <a:xfrm>
            <a:off x="304800" y="4391025"/>
            <a:ext cx="42672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=&gt; không tìm thấy X</a:t>
            </a:r>
            <a:r>
              <a:rPr lang="en-US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-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5" name="Oval 14"/>
          <p:cNvSpPr>
            <a:spLocks noChangeArrowheads="1"/>
          </p:cNvSpPr>
          <p:nvPr/>
        </p:nvSpPr>
        <p:spPr bwMode="auto">
          <a:xfrm>
            <a:off x="5345113" y="2806700"/>
            <a:ext cx="790575" cy="617538"/>
          </a:xfrm>
          <a:prstGeom prst="ellipse">
            <a:avLst/>
          </a:prstGeom>
          <a:gradFill rotWithShape="1">
            <a:gsLst>
              <a:gs pos="0">
                <a:schemeClr val="bg1">
                  <a:alpha val="60001"/>
                </a:schemeClr>
              </a:gs>
              <a:gs pos="100000">
                <a:srgbClr val="33CC33"/>
              </a:gs>
            </a:gsLst>
            <a:path path="shape">
              <a:fillToRect l="50000" t="50000" r="50000" b="50000"/>
            </a:path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sz="2400" b="1">
                <a:latin typeface="VNI-Helve" pitchFamily="2" charset="0"/>
              </a:rPr>
              <a:t>7</a:t>
            </a:r>
          </a:p>
        </p:txBody>
      </p:sp>
      <p:grpSp>
        <p:nvGrpSpPr>
          <p:cNvPr id="36" name="Group 15"/>
          <p:cNvGrpSpPr>
            <a:grpSpLocks/>
          </p:cNvGrpSpPr>
          <p:nvPr/>
        </p:nvGrpSpPr>
        <p:grpSpPr bwMode="auto">
          <a:xfrm>
            <a:off x="900113" y="3422650"/>
            <a:ext cx="7440612" cy="608013"/>
            <a:chOff x="955" y="2820"/>
            <a:chExt cx="4687" cy="383"/>
          </a:xfrm>
        </p:grpSpPr>
        <p:sp>
          <p:nvSpPr>
            <p:cNvPr id="37" name="Oval 16"/>
            <p:cNvSpPr>
              <a:spLocks noChangeArrowheads="1"/>
            </p:cNvSpPr>
            <p:nvPr/>
          </p:nvSpPr>
          <p:spPr bwMode="auto">
            <a:xfrm>
              <a:off x="1653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1</a:t>
              </a:r>
            </a:p>
          </p:txBody>
        </p:sp>
        <p:sp>
          <p:nvSpPr>
            <p:cNvPr id="38" name="Oval 17"/>
            <p:cNvSpPr>
              <a:spLocks noChangeArrowheads="1"/>
            </p:cNvSpPr>
            <p:nvPr/>
          </p:nvSpPr>
          <p:spPr bwMode="auto">
            <a:xfrm>
              <a:off x="2351" y="2820"/>
              <a:ext cx="499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2</a:t>
              </a:r>
            </a:p>
          </p:txBody>
        </p:sp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3049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3</a:t>
              </a:r>
            </a:p>
          </p:txBody>
        </p:sp>
        <p:sp>
          <p:nvSpPr>
            <p:cNvPr id="40" name="Oval 19"/>
            <p:cNvSpPr>
              <a:spLocks noChangeArrowheads="1"/>
            </p:cNvSpPr>
            <p:nvPr/>
          </p:nvSpPr>
          <p:spPr bwMode="auto">
            <a:xfrm>
              <a:off x="3748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4</a:t>
              </a:r>
            </a:p>
          </p:txBody>
        </p: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4445" y="2820"/>
              <a:ext cx="499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5</a:t>
              </a:r>
            </a:p>
          </p:txBody>
        </p:sp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5144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6</a:t>
              </a:r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955" y="2820"/>
              <a:ext cx="498" cy="383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bg1">
                          <a:alpha val="60001"/>
                        </a:schemeClr>
                      </a:gs>
                      <a:gs pos="100000">
                        <a:schemeClr val="accent2"/>
                      </a:gs>
                    </a:gsLst>
                    <a:path path="shape">
                      <a:fillToRect l="50000" t="50000" r="50000" b="50000"/>
                    </a:path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VNI-Helve" pitchFamily="2" charset="0"/>
                </a:rPr>
                <a:t>0</a:t>
              </a:r>
            </a:p>
          </p:txBody>
        </p:sp>
      </p:grpSp>
      <p:sp>
        <p:nvSpPr>
          <p:cNvPr id="44" name="AutoShape 23"/>
          <p:cNvSpPr>
            <a:spLocks noChangeArrowheads="1"/>
          </p:cNvSpPr>
          <p:nvPr/>
        </p:nvSpPr>
        <p:spPr bwMode="auto">
          <a:xfrm>
            <a:off x="7586662" y="2035175"/>
            <a:ext cx="719138" cy="608013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R</a:t>
            </a:r>
          </a:p>
        </p:txBody>
      </p:sp>
      <p:sp>
        <p:nvSpPr>
          <p:cNvPr id="45" name="AutoShape 24"/>
          <p:cNvSpPr>
            <a:spLocks noChangeArrowheads="1"/>
          </p:cNvSpPr>
          <p:nvPr/>
        </p:nvSpPr>
        <p:spPr bwMode="auto">
          <a:xfrm>
            <a:off x="4192588" y="2058988"/>
            <a:ext cx="719137" cy="608012"/>
          </a:xfrm>
          <a:prstGeom prst="downArrow">
            <a:avLst>
              <a:gd name="adj1" fmla="val 50000"/>
              <a:gd name="adj2" fmla="val 25000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08024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100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01 -0.00139 L -0.49166 0.0034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33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0.23681 -0.00209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79" y="-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00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4 -2.22222E-6 L -0.23003 -0.0004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100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3000"/>
                            </p:stCondLst>
                            <p:childTnLst>
                              <p:par>
                                <p:cTn id="43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9166 0.00347 L -0.74201 0.0034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46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68 -0.00208 L -0.35607 0.00024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7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35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04 -0.00046 L -0.36806 0.0013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9000"/>
                            </p:stCondLst>
                            <p:childTnLst>
                              <p:par>
                                <p:cTn id="52" presetID="26" presetClass="emph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0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100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10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1000"/>
                            </p:stCondLst>
                            <p:childTnLst>
                              <p:par>
                                <p:cTn id="59" presetID="35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4201 0.00093 L -0.83368 0.0034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3000"/>
                            </p:stCondLst>
                            <p:childTnLst>
                              <p:par>
                                <p:cTn id="62" presetID="3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3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9" grpId="0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3" grpId="0" animBg="1"/>
      <p:bldP spid="34" grpId="0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5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52400"/>
            <a:ext cx="6302375" cy="1143000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304800" y="990600"/>
            <a:ext cx="8534400" cy="559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BinarySearch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[], </a:t>
            </a:r>
            <a:r>
              <a:rPr lang="en-US" sz="24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</a:t>
            </a:r>
            <a:r>
              <a:rPr lang="en-US" sz="24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24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i="1" smtClean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i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4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i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)/</a:t>
            </a:r>
            <a:r>
              <a:rPr lang="en-US" sz="2400" i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="1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]==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b="1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400" b="1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4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4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4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4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]&lt;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en-US" sz="2400" i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		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400" b="1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24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 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mid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i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 indent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	</a:t>
            </a:r>
            <a:r>
              <a:rPr lang="en-US" sz="24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&lt;=</a:t>
            </a:r>
            <a:r>
              <a:rPr lang="en-US" sz="24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right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400" b="1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i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031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288" y="152400"/>
            <a:ext cx="6302375" cy="1143000"/>
          </a:xfrm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2.4 Đánh giá các giải thuật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17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68136"/>
              </p:ext>
            </p:extLst>
          </p:nvPr>
        </p:nvGraphicFramePr>
        <p:xfrm>
          <a:off x="381000" y="1285875"/>
          <a:ext cx="8458200" cy="3886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996063">
                  <a:extLst>
                    <a:ext uri="{9D8B030D-6E8A-4147-A177-3AD203B41FA5}">
                      <a16:colId xmlns:a16="http://schemas.microsoft.com/office/drawing/2014/main" val="1929314722"/>
                    </a:ext>
                  </a:extLst>
                </a:gridCol>
                <a:gridCol w="2010634">
                  <a:extLst>
                    <a:ext uri="{9D8B030D-6E8A-4147-A177-3AD203B41FA5}">
                      <a16:colId xmlns:a16="http://schemas.microsoft.com/office/drawing/2014/main" val="2824236567"/>
                    </a:ext>
                  </a:extLst>
                </a:gridCol>
                <a:gridCol w="2297744">
                  <a:extLst>
                    <a:ext uri="{9D8B030D-6E8A-4147-A177-3AD203B41FA5}">
                      <a16:colId xmlns:a16="http://schemas.microsoft.com/office/drawing/2014/main" val="1200429844"/>
                    </a:ext>
                  </a:extLst>
                </a:gridCol>
                <a:gridCol w="2153759">
                  <a:extLst>
                    <a:ext uri="{9D8B030D-6E8A-4147-A177-3AD203B41FA5}">
                      <a16:colId xmlns:a16="http://schemas.microsoft.com/office/drawing/2014/main" val="1905714372"/>
                    </a:ext>
                  </a:extLst>
                </a:gridCol>
              </a:tblGrid>
              <a:tr h="128118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Giải thuật tìm kiếm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 hợp tốt nhất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 hợp trung bình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Trường hợp xấu nhất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4805082"/>
                  </a:ext>
                </a:extLst>
              </a:tr>
              <a:tr h="1323836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kiếm tuyến tính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O((N+1)/2)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7213460"/>
                  </a:ext>
                </a:extLst>
              </a:tr>
              <a:tr h="1281182"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Tìm kiếm nhị phân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N/2)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</a:t>
                      </a:r>
                      <a:r>
                        <a:rPr lang="en-US" sz="2800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N)</a:t>
                      </a:r>
                      <a:endParaRPr lang="en-US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2684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498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 invX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91" name="Title 1"/>
          <p:cNvSpPr txBox="1">
            <a:spLocks/>
          </p:cNvSpPr>
          <p:nvPr/>
        </p:nvSpPr>
        <p:spPr bwMode="gray">
          <a:xfrm>
            <a:off x="767413" y="1"/>
            <a:ext cx="686911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Bài tập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914400"/>
            <a:ext cx="8610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7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1</a:t>
            </a:r>
            <a:r>
              <a:rPr lang="vi-V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Viết chương trình nhập dữ liệu cho mảng số nguyên A[n], với 0&lt;n&lt;100. Hãy tìm trong A các phần tử là số lẻ và lưu vào mảng B</a:t>
            </a:r>
            <a:r>
              <a:rPr lang="vi-V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7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2</a:t>
            </a:r>
            <a:r>
              <a:rPr lang="vi-V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Nhập dữ liệu và sắp xếp mảng A[n] tăng dần. Sử dụng giải thuật tìm kiếm nhị phân để tìm phần tử có giá trị bằng X ở trong mảng A sau đó xóa nó khỏi A nếu tìm thấy</a:t>
            </a:r>
            <a:r>
              <a:rPr lang="vi-V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7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3</a:t>
            </a:r>
            <a:r>
              <a:rPr lang="vi-V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Nhập vào một chuỗi S bất kì. Đếm xem trong chuỗi S có bao nhiêu kí tự khoảng trống, bao nhiêu kí tự số, bao nhiêu kí tự là chữ cái in hoa </a:t>
            </a:r>
            <a:r>
              <a:rPr lang="vi-V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7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4</a:t>
            </a:r>
            <a:r>
              <a:rPr lang="en-US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Đo </a:t>
            </a:r>
            <a:r>
              <a:rPr lang="vi-V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tính toán của mỗi thuật toán tìm kiếm. Gợi ý: hàm clock_t của thư viện C/C++</a:t>
            </a:r>
            <a:r>
              <a:rPr lang="vi-VN" sz="2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4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48200" y="3787775"/>
            <a:ext cx="4110038" cy="885825"/>
          </a:xfrm>
        </p:spPr>
        <p:txBody>
          <a:bodyPr/>
          <a:lstStyle/>
          <a:p>
            <a:pPr algn="dist"/>
            <a:r>
              <a:rPr lang="en-US" altLang="en-US" sz="5500" dirty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7F7427-C84F-4D27-922E-55D885048A2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5715000" y="5029200"/>
            <a:ext cx="3043238" cy="1066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spd="slow">
        <p:zoom dir="in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67" name="Rectangle 35"/>
          <p:cNvSpPr>
            <a:spLocks noGrp="1" noChangeArrowheads="1"/>
          </p:cNvSpPr>
          <p:nvPr>
            <p:ph type="title"/>
          </p:nvPr>
        </p:nvSpPr>
        <p:spPr>
          <a:xfrm>
            <a:off x="936625" y="152400"/>
            <a:ext cx="6302375" cy="1143000"/>
          </a:xfrm>
        </p:spPr>
        <p:txBody>
          <a:bodyPr/>
          <a:lstStyle/>
          <a:p>
            <a:r>
              <a:rPr lang="en-US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Nội </a:t>
            </a:r>
            <a:r>
              <a:rPr lang="en-US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dung chính</a:t>
            </a:r>
            <a:endParaRPr lang="en-US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1524000" y="1520825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Bài toán tìm kiếm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1447800" y="2282825"/>
            <a:ext cx="495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Tìm kiếm tuyến tính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" name="Rectangle 7"/>
          <p:cNvSpPr>
            <a:spLocks noChangeArrowheads="1"/>
          </p:cNvSpPr>
          <p:nvPr/>
        </p:nvSpPr>
        <p:spPr bwMode="auto">
          <a:xfrm>
            <a:off x="1524000" y="3883025"/>
            <a:ext cx="441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Đánh giá giải thuật tìm kiếm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9" name="Group 9"/>
          <p:cNvGrpSpPr>
            <a:grpSpLocks/>
          </p:cNvGrpSpPr>
          <p:nvPr/>
        </p:nvGrpSpPr>
        <p:grpSpPr bwMode="auto">
          <a:xfrm>
            <a:off x="1066800" y="1843087"/>
            <a:ext cx="5867400" cy="533400"/>
            <a:chOff x="1104" y="1488"/>
            <a:chExt cx="3696" cy="336"/>
          </a:xfrm>
        </p:grpSpPr>
        <p:grpSp>
          <p:nvGrpSpPr>
            <p:cNvPr id="50" name="Group 1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66" name="Rectangle 1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Rectangle 1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" name="Group 1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52" name="Rectangle 1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Rectangle 1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Rectangle 1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Rectangle 1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2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Rectangle 2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2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Rectangle 2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2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2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Rectangle 2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Rectangle 2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9" name="Group 29"/>
          <p:cNvGrpSpPr>
            <a:grpSpLocks/>
          </p:cNvGrpSpPr>
          <p:nvPr/>
        </p:nvGrpSpPr>
        <p:grpSpPr bwMode="auto">
          <a:xfrm>
            <a:off x="1066800" y="2605087"/>
            <a:ext cx="5867400" cy="533400"/>
            <a:chOff x="960" y="1536"/>
            <a:chExt cx="3696" cy="336"/>
          </a:xfrm>
        </p:grpSpPr>
        <p:grpSp>
          <p:nvGrpSpPr>
            <p:cNvPr id="70" name="Group 3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86" name="Rectangle 3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Rectangle 3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Rectangle 3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1" name="Group 3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72" name="Rectangle 3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Rectangle 3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3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3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Rectangle 3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Rectangle 4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Rectangle 4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4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Rectangle 4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Rectangle 4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Rectangle 4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Rectangle 4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Rectangle 4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9" name="Group 49"/>
          <p:cNvGrpSpPr>
            <a:grpSpLocks/>
          </p:cNvGrpSpPr>
          <p:nvPr/>
        </p:nvGrpSpPr>
        <p:grpSpPr bwMode="auto">
          <a:xfrm>
            <a:off x="1066800" y="4191000"/>
            <a:ext cx="5867400" cy="533400"/>
            <a:chOff x="960" y="1536"/>
            <a:chExt cx="3696" cy="336"/>
          </a:xfrm>
        </p:grpSpPr>
        <p:grpSp>
          <p:nvGrpSpPr>
            <p:cNvPr id="90" name="Group 50"/>
            <p:cNvGrpSpPr>
              <a:grpSpLocks/>
            </p:cNvGrpSpPr>
            <p:nvPr/>
          </p:nvGrpSpPr>
          <p:grpSpPr bwMode="auto">
            <a:xfrm>
              <a:off x="1103" y="1670"/>
              <a:ext cx="3553" cy="68"/>
              <a:chOff x="528" y="1824"/>
              <a:chExt cx="4512" cy="71"/>
            </a:xfrm>
          </p:grpSpPr>
          <p:sp>
            <p:nvSpPr>
              <p:cNvPr id="106" name="Rectangle 5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Rectangle 5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Rectangle 5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" name="Group 54"/>
            <p:cNvGrpSpPr>
              <a:grpSpLocks/>
            </p:cNvGrpSpPr>
            <p:nvPr/>
          </p:nvGrpSpPr>
          <p:grpSpPr bwMode="auto">
            <a:xfrm>
              <a:off x="960" y="1536"/>
              <a:ext cx="336" cy="336"/>
              <a:chOff x="288" y="1632"/>
              <a:chExt cx="2112" cy="2448"/>
            </a:xfrm>
          </p:grpSpPr>
          <p:sp>
            <p:nvSpPr>
              <p:cNvPr id="92" name="Rectangle 5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5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Rectangle 5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Rectangle 5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5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Rectangle 6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Rectangle 6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6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Rectangle 6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Rectangle 6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Rectangle 6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6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Rectangle 6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Rectangle 6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46275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9" name="Group 69"/>
          <p:cNvGrpSpPr>
            <a:grpSpLocks/>
          </p:cNvGrpSpPr>
          <p:nvPr/>
        </p:nvGrpSpPr>
        <p:grpSpPr bwMode="auto">
          <a:xfrm>
            <a:off x="1066800" y="3429000"/>
            <a:ext cx="5867400" cy="533400"/>
            <a:chOff x="1104" y="1488"/>
            <a:chExt cx="3696" cy="336"/>
          </a:xfrm>
        </p:grpSpPr>
        <p:grpSp>
          <p:nvGrpSpPr>
            <p:cNvPr id="110" name="Group 70"/>
            <p:cNvGrpSpPr>
              <a:grpSpLocks/>
            </p:cNvGrpSpPr>
            <p:nvPr/>
          </p:nvGrpSpPr>
          <p:grpSpPr bwMode="auto">
            <a:xfrm>
              <a:off x="1247" y="1622"/>
              <a:ext cx="3553" cy="68"/>
              <a:chOff x="528" y="1824"/>
              <a:chExt cx="4512" cy="71"/>
            </a:xfrm>
          </p:grpSpPr>
          <p:sp>
            <p:nvSpPr>
              <p:cNvPr id="126" name="Rectangle 71"/>
              <p:cNvSpPr>
                <a:spLocks noChangeArrowheads="1"/>
              </p:cNvSpPr>
              <p:nvPr/>
            </p:nvSpPr>
            <p:spPr bwMode="gray">
              <a:xfrm>
                <a:off x="528" y="1844"/>
                <a:ext cx="4512" cy="31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Rectangle 72"/>
              <p:cNvSpPr>
                <a:spLocks noChangeArrowheads="1"/>
              </p:cNvSpPr>
              <p:nvPr/>
            </p:nvSpPr>
            <p:spPr bwMode="gray">
              <a:xfrm>
                <a:off x="528" y="1885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Rectangle 73"/>
              <p:cNvSpPr>
                <a:spLocks noChangeArrowheads="1"/>
              </p:cNvSpPr>
              <p:nvPr/>
            </p:nvSpPr>
            <p:spPr bwMode="gray">
              <a:xfrm>
                <a:off x="528" y="1824"/>
                <a:ext cx="4512" cy="10"/>
              </a:xfrm>
              <a:prstGeom prst="rect">
                <a:avLst/>
              </a:prstGeom>
              <a:gradFill rotWithShape="0">
                <a:gsLst>
                  <a:gs pos="0">
                    <a:srgbClr val="009999"/>
                  </a:gs>
                  <a:gs pos="100000">
                    <a:srgbClr val="009999">
                      <a:gamma/>
                      <a:shade val="46275"/>
                      <a:invGamma/>
                      <a:alpha val="0"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" name="Group 74"/>
            <p:cNvGrpSpPr>
              <a:grpSpLocks/>
            </p:cNvGrpSpPr>
            <p:nvPr/>
          </p:nvGrpSpPr>
          <p:grpSpPr bwMode="auto">
            <a:xfrm>
              <a:off x="1104" y="1488"/>
              <a:ext cx="336" cy="336"/>
              <a:chOff x="288" y="1632"/>
              <a:chExt cx="2112" cy="2448"/>
            </a:xfrm>
          </p:grpSpPr>
          <p:sp>
            <p:nvSpPr>
              <p:cNvPr id="112" name="Rectangle 75"/>
              <p:cNvSpPr>
                <a:spLocks noChangeArrowheads="1"/>
              </p:cNvSpPr>
              <p:nvPr/>
            </p:nvSpPr>
            <p:spPr bwMode="gray">
              <a:xfrm rot="2686397">
                <a:off x="1252" y="2085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Rectangle 76"/>
              <p:cNvSpPr>
                <a:spLocks noChangeArrowheads="1"/>
              </p:cNvSpPr>
              <p:nvPr/>
            </p:nvSpPr>
            <p:spPr bwMode="gray">
              <a:xfrm rot="2686397">
                <a:off x="1515" y="2386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Rectangle 77"/>
              <p:cNvSpPr>
                <a:spLocks noChangeArrowheads="1"/>
              </p:cNvSpPr>
              <p:nvPr/>
            </p:nvSpPr>
            <p:spPr bwMode="gray">
              <a:xfrm rot="2686397">
                <a:off x="986" y="1780"/>
                <a:ext cx="128" cy="1542"/>
              </a:xfrm>
              <a:prstGeom prst="rect">
                <a:avLst/>
              </a:prstGeom>
              <a:gradFill rotWithShape="1">
                <a:gsLst>
                  <a:gs pos="0">
                    <a:srgbClr val="38BAC8">
                      <a:gamma/>
                      <a:shade val="46275"/>
                      <a:invGamma/>
                    </a:srgbClr>
                  </a:gs>
                  <a:gs pos="50000">
                    <a:srgbClr val="38BAC8"/>
                  </a:gs>
                  <a:gs pos="100000">
                    <a:srgbClr val="38BAC8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Rectangle 78"/>
              <p:cNvSpPr>
                <a:spLocks noChangeArrowheads="1"/>
              </p:cNvSpPr>
              <p:nvPr/>
            </p:nvSpPr>
            <p:spPr bwMode="gray">
              <a:xfrm rot="2686397">
                <a:off x="288" y="323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ectangle 79"/>
              <p:cNvSpPr>
                <a:spLocks noChangeArrowheads="1"/>
              </p:cNvSpPr>
              <p:nvPr/>
            </p:nvSpPr>
            <p:spPr bwMode="gray">
              <a:xfrm rot="2686397">
                <a:off x="551" y="2936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Rectangle 80"/>
              <p:cNvSpPr>
                <a:spLocks noChangeArrowheads="1"/>
              </p:cNvSpPr>
              <p:nvPr/>
            </p:nvSpPr>
            <p:spPr bwMode="gray">
              <a:xfrm rot="2686397">
                <a:off x="810" y="2627"/>
                <a:ext cx="1327" cy="149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Rectangle 81"/>
              <p:cNvSpPr>
                <a:spLocks noChangeArrowheads="1"/>
              </p:cNvSpPr>
              <p:nvPr/>
            </p:nvSpPr>
            <p:spPr bwMode="gray">
              <a:xfrm rot="2686397">
                <a:off x="1073" y="2322"/>
                <a:ext cx="1327" cy="145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Rectangle 82"/>
              <p:cNvSpPr>
                <a:spLocks noChangeArrowheads="1"/>
              </p:cNvSpPr>
              <p:nvPr/>
            </p:nvSpPr>
            <p:spPr bwMode="gray">
              <a:xfrm rot="2686397">
                <a:off x="1646" y="2539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Rectangle 83"/>
              <p:cNvSpPr>
                <a:spLocks noChangeArrowheads="1"/>
              </p:cNvSpPr>
              <p:nvPr/>
            </p:nvSpPr>
            <p:spPr bwMode="gray">
              <a:xfrm rot="2686397">
                <a:off x="1387" y="2234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Rectangle 84"/>
              <p:cNvSpPr>
                <a:spLocks noChangeArrowheads="1"/>
              </p:cNvSpPr>
              <p:nvPr/>
            </p:nvSpPr>
            <p:spPr bwMode="gray">
              <a:xfrm rot="2686397">
                <a:off x="858" y="1632"/>
                <a:ext cx="125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Rectangle 85"/>
              <p:cNvSpPr>
                <a:spLocks noChangeArrowheads="1"/>
              </p:cNvSpPr>
              <p:nvPr/>
            </p:nvSpPr>
            <p:spPr bwMode="gray">
              <a:xfrm rot="2686397">
                <a:off x="1121" y="1933"/>
                <a:ext cx="128" cy="1541"/>
              </a:xfrm>
              <a:prstGeom prst="rect">
                <a:avLst/>
              </a:prstGeom>
              <a:gradFill rotWithShape="1">
                <a:gsLst>
                  <a:gs pos="0">
                    <a:srgbClr val="006699"/>
                  </a:gs>
                  <a:gs pos="100000">
                    <a:srgbClr val="006699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Rectangle 86"/>
              <p:cNvSpPr>
                <a:spLocks noChangeArrowheads="1"/>
              </p:cNvSpPr>
              <p:nvPr/>
            </p:nvSpPr>
            <p:spPr bwMode="gray">
              <a:xfrm rot="2686397">
                <a:off x="419" y="3085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Rectangle 87"/>
              <p:cNvSpPr>
                <a:spLocks noChangeArrowheads="1"/>
              </p:cNvSpPr>
              <p:nvPr/>
            </p:nvSpPr>
            <p:spPr bwMode="gray">
              <a:xfrm rot="2686397">
                <a:off x="679" y="2780"/>
                <a:ext cx="1327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Rectangle 88"/>
              <p:cNvSpPr>
                <a:spLocks noChangeArrowheads="1"/>
              </p:cNvSpPr>
              <p:nvPr/>
            </p:nvSpPr>
            <p:spPr bwMode="gray">
              <a:xfrm rot="2686397">
                <a:off x="941" y="2471"/>
                <a:ext cx="1328" cy="148"/>
              </a:xfrm>
              <a:prstGeom prst="rect">
                <a:avLst/>
              </a:prstGeom>
              <a:gradFill rotWithShape="1">
                <a:gsLst>
                  <a:gs pos="0">
                    <a:srgbClr val="6EC830">
                      <a:gamma/>
                      <a:shade val="46275"/>
                      <a:invGamma/>
                    </a:srgbClr>
                  </a:gs>
                  <a:gs pos="50000">
                    <a:srgbClr val="6EC830"/>
                  </a:gs>
                  <a:gs pos="100000">
                    <a:srgbClr val="6EC83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1" name="Rectangle 6"/>
          <p:cNvSpPr>
            <a:spLocks noChangeArrowheads="1"/>
          </p:cNvSpPr>
          <p:nvPr/>
        </p:nvSpPr>
        <p:spPr bwMode="auto">
          <a:xfrm>
            <a:off x="1447800" y="3055005"/>
            <a:ext cx="495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800" smtClean="0">
                <a:solidFill>
                  <a:srgbClr val="000000"/>
                </a:solidFill>
                <a:latin typeface="Times New Roman" panose="02020603050405020304" pitchFamily="18" charset="0"/>
              </a:rPr>
              <a:t>Tìm kiếm nhị phân</a:t>
            </a:r>
            <a:endParaRPr lang="en-US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:blinds/>
      </p:transition>
    </mc:Choice>
    <mc:Fallback xmlns=""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57200"/>
            <a:ext cx="6302375" cy="533400"/>
          </a:xfrm>
        </p:spPr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Bài toán tìm kiếm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29200"/>
          </a:xfrm>
        </p:spPr>
        <p:txBody>
          <a:bodyPr/>
          <a:lstStyle/>
          <a:p>
            <a:pPr marL="0" indent="0">
              <a:buNone/>
            </a:pP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Cho một dãy gồm n bản ghi r[1…n]. Mỗi bản ghi r[i] tương ứng với một khóa k[i]. Hãy tìm bản ghi có khóa X cho trước. X được gọi là khóa tìm kiếm hay đối trị tìm kiếm (argument).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247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57200"/>
            <a:ext cx="6302375" cy="533400"/>
          </a:xfrm>
        </p:spPr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.1 Bài toán tìm kiếm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029200"/>
          </a:xfrm>
        </p:spPr>
        <p:txBody>
          <a:bodyPr/>
          <a:lstStyle/>
          <a:p>
            <a:pPr marL="0" indent="0">
              <a:buNone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 việc tìm kiếm sẽ hoàn thành nếu như có một trong hai tình huống sau sảy ra:</a:t>
            </a:r>
          </a:p>
          <a:p>
            <a:pPr marL="0" indent="0">
              <a:buNone/>
            </a:pP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được bản ghi có khóa tương ứng bằng X, lúc đó phép tìm kiếm </a:t>
            </a:r>
            <a:r>
              <a:rPr lang="vi-V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 công</a:t>
            </a:r>
            <a:r>
              <a:rPr lang="vi-V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vi-V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Không tìm được bản ghi nào có khóa bằng X cả, phép tìm kiếm </a:t>
            </a:r>
            <a:r>
              <a:rPr lang="vi-VN" sz="28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thất bại</a:t>
            </a:r>
            <a:r>
              <a:rPr lang="vi-V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đơn giản cho việc trình bày giải thuật thì bài toán có thể phát biểu như sau: Cho mảng A[n], hãy tìm trong A phần tử có khóa bằng X. </a:t>
            </a:r>
          </a:p>
          <a:p>
            <a:pPr marL="0" indent="0">
              <a:buNone/>
            </a:pPr>
            <a:endParaRPr lang="vi-VN" sz="2800" i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2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57200"/>
            <a:ext cx="6302375" cy="533400"/>
          </a:xfrm>
        </p:spPr>
        <p:txBody>
          <a:bodyPr/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.2 Tìm kiếm tuyến tính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 anchor="t"/>
          <a:lstStyle/>
          <a:p>
            <a:pPr marL="400050" lvl="1" indent="0" algn="just">
              <a:spcBef>
                <a:spcPts val="800"/>
              </a:spcBef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Ý tưởng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 sánh X lần lượt với phần tử thứ 1, thứ 2,…của mảng A cho đến khi gặp được khóa cần tìm (tìm thấy), hoặc tìm hết mảng mà không thấy (không tìm thấy).</a:t>
            </a:r>
          </a:p>
          <a:p>
            <a:pPr marL="400050" lvl="1" indent="0" algn="just">
              <a:spcBef>
                <a:spcPts val="800"/>
              </a:spcBef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spcBef>
                <a:spcPct val="80000"/>
              </a:spcBef>
            </a:pPr>
            <a:endParaRPr lang="en-US" alt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11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25" y="457200"/>
            <a:ext cx="7673975" cy="533400"/>
          </a:xfrm>
          <a:solidFill>
            <a:srgbClr val="FFFFFF"/>
          </a:solidFill>
        </p:spPr>
        <p:txBody>
          <a:bodyPr/>
          <a:lstStyle/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2.2 Tìm kiếm tuyến tính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6</a:t>
            </a:fld>
            <a:endParaRPr lang="en-US" alt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757628"/>
              </p:ext>
            </p:extLst>
          </p:nvPr>
        </p:nvGraphicFramePr>
        <p:xfrm>
          <a:off x="848135" y="1115244"/>
          <a:ext cx="6934200" cy="524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Visio" r:id="rId3" imgW="4792753" imgH="3627009" progId="Visio.Drawing.15">
                  <p:embed/>
                </p:oleObj>
              </mc:Choice>
              <mc:Fallback>
                <p:oleObj name="Visio" r:id="rId3" imgW="4792753" imgH="362700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135" y="1115244"/>
                        <a:ext cx="6934200" cy="52415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6229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400800" y="685800"/>
            <a:ext cx="6635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685800"/>
            <a:ext cx="663575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81000" y="1066800"/>
            <a:ext cx="8305800" cy="5216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SequentialSearch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[],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b="1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lang="en-US" sz="28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8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 </a:t>
            </a:r>
            <a:r>
              <a:rPr lang="en-US" sz="28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&amp;&amp; </a:t>
            </a:r>
            <a:r>
              <a:rPr lang="en-US" sz="28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]!=</a:t>
            </a:r>
            <a:r>
              <a:rPr lang="en-US" sz="28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i="1" smtClean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i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US" sz="2800" i="1" smtClean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i="1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b="1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8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0; </a:t>
            </a:r>
            <a:r>
              <a:rPr lang="en-US" sz="2800" i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//Tìm không thấy x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 </a:t>
            </a:r>
            <a:endParaRPr lang="en-US" sz="2800" b="1" i="1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800" b="1" i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b="1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2800" i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1; </a:t>
            </a:r>
            <a:r>
              <a:rPr lang="en-US" sz="2800" i="1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//Tìm thấy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821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400800" y="685800"/>
            <a:ext cx="6635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685800"/>
            <a:ext cx="663575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046489"/>
            <a:ext cx="8534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Nhận xét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: Số phép so sánh của thuật toán trong trường hợp xấu nhất là 2*n. Để giảm thiểu số phép so sánh trong vòng lặp cho thuật toán, ta thêm phần tử “lính canh” vào cuối </a:t>
            </a:r>
            <a:r>
              <a:rPr lang="vi-V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dãy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08305" y="2843321"/>
            <a:ext cx="8354695" cy="344000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>
            <a:solidFill>
              <a:sysClr val="window" lastClr="FFFFFF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lvl="0" indent="347345" algn="just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SequentialSearch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8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[],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347345" algn="just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347345" algn="just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0, A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]=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//A[n] là phần tử lính canh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347345" algn="just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while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]!=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347345" algn="just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++;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347345" algn="just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==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0;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//Tìm không thấy x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347345" algn="just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kumimoji="0" lang="en-US" sz="2800" b="1" i="1" u="none" strike="noStrike" kern="0" cap="none" spc="0" normalizeH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1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kumimoji="0" lang="en-US" sz="2800" b="0" i="1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1; </a:t>
            </a: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//Tìm thấy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347345" algn="just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122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FD47E-C029-4974-8E90-7A6D993626E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6400800" y="685800"/>
            <a:ext cx="663575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00800" y="685800"/>
            <a:ext cx="663575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 txBox="1">
            <a:spLocks/>
          </p:cNvSpPr>
          <p:nvPr/>
        </p:nvSpPr>
        <p:spPr bwMode="gray">
          <a:xfrm>
            <a:off x="936625" y="152400"/>
            <a:ext cx="63023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 kern="12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 b="1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1046489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Cài đặt giải thuật bằng for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Ghi chú</a:t>
            </a:r>
            <a:r>
              <a:rPr 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Tùy vào yêu cầu của bài toán mà ta có thể áp dụng giải thuật tìm kiếm tuyến tính một cách linh hoạt và phù hợp </a:t>
            </a:r>
            <a:r>
              <a:rPr lang="vi-VN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8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304800" y="1701798"/>
            <a:ext cx="8534400" cy="287020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SequentialSearch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[],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US" sz="28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2800" i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</a:t>
            </a:r>
            <a:r>
              <a:rPr lang="en-US" sz="28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if</a:t>
            </a:r>
            <a:r>
              <a:rPr lang="en-US" sz="28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]==</a:t>
            </a:r>
            <a:r>
              <a:rPr lang="en-US" sz="2800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2800" b="1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2800" i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i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return </a:t>
            </a:r>
            <a:r>
              <a:rPr lang="en-US" sz="2800" i="1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347345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i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2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413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B4E3EE"/>
      </a:lt1>
      <a:dk2>
        <a:srgbClr val="189180"/>
      </a:dk2>
      <a:lt2>
        <a:srgbClr val="808080"/>
      </a:lt2>
      <a:accent1>
        <a:srgbClr val="FF7F00"/>
      </a:accent1>
      <a:accent2>
        <a:srgbClr val="B3DC27"/>
      </a:accent2>
      <a:accent3>
        <a:srgbClr val="D6EFF5"/>
      </a:accent3>
      <a:accent4>
        <a:srgbClr val="000000"/>
      </a:accent4>
      <a:accent5>
        <a:srgbClr val="FFC0AA"/>
      </a:accent5>
      <a:accent6>
        <a:srgbClr val="A2C722"/>
      </a:accent6>
      <a:hlink>
        <a:srgbClr val="6FB9D7"/>
      </a:hlink>
      <a:folHlink>
        <a:srgbClr val="F93D17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B4E3EE"/>
        </a:lt1>
        <a:dk2>
          <a:srgbClr val="189180"/>
        </a:dk2>
        <a:lt2>
          <a:srgbClr val="808080"/>
        </a:lt2>
        <a:accent1>
          <a:srgbClr val="FF7F00"/>
        </a:accent1>
        <a:accent2>
          <a:srgbClr val="B3DC27"/>
        </a:accent2>
        <a:accent3>
          <a:srgbClr val="D6EFF5"/>
        </a:accent3>
        <a:accent4>
          <a:srgbClr val="000000"/>
        </a:accent4>
        <a:accent5>
          <a:srgbClr val="FFC0AA"/>
        </a:accent5>
        <a:accent6>
          <a:srgbClr val="A2C722"/>
        </a:accent6>
        <a:hlink>
          <a:srgbClr val="6FB9D7"/>
        </a:hlink>
        <a:folHlink>
          <a:srgbClr val="F93D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EE384"/>
        </a:lt1>
        <a:dk2>
          <a:srgbClr val="FD8334"/>
        </a:dk2>
        <a:lt2>
          <a:srgbClr val="808080"/>
        </a:lt2>
        <a:accent1>
          <a:srgbClr val="F98EB2"/>
        </a:accent1>
        <a:accent2>
          <a:srgbClr val="FCB43E"/>
        </a:accent2>
        <a:accent3>
          <a:srgbClr val="FEEFC2"/>
        </a:accent3>
        <a:accent4>
          <a:srgbClr val="000000"/>
        </a:accent4>
        <a:accent5>
          <a:srgbClr val="FBC6D5"/>
        </a:accent5>
        <a:accent6>
          <a:srgbClr val="E4A337"/>
        </a:accent6>
        <a:hlink>
          <a:srgbClr val="FA6D73"/>
        </a:hlink>
        <a:folHlink>
          <a:srgbClr val="D264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D4E1EE"/>
        </a:lt1>
        <a:dk2>
          <a:srgbClr val="2F84AF"/>
        </a:dk2>
        <a:lt2>
          <a:srgbClr val="808080"/>
        </a:lt2>
        <a:accent1>
          <a:srgbClr val="9899C1"/>
        </a:accent1>
        <a:accent2>
          <a:srgbClr val="4BBAC3"/>
        </a:accent2>
        <a:accent3>
          <a:srgbClr val="E6EEF5"/>
        </a:accent3>
        <a:accent4>
          <a:srgbClr val="000000"/>
        </a:accent4>
        <a:accent5>
          <a:srgbClr val="CACADD"/>
        </a:accent5>
        <a:accent6>
          <a:srgbClr val="43A8B0"/>
        </a:accent6>
        <a:hlink>
          <a:srgbClr val="7AC5B9"/>
        </a:hlink>
        <a:folHlink>
          <a:srgbClr val="719F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576TGp_report_light</Template>
  <TotalTime>523</TotalTime>
  <Words>858</Words>
  <Application>Microsoft Office PowerPoint</Application>
  <PresentationFormat>On-screen Show (4:3)</PresentationFormat>
  <Paragraphs>198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Times New Roman</vt:lpstr>
      <vt:lpstr>VNI-Helve</vt:lpstr>
      <vt:lpstr>Default Design</vt:lpstr>
      <vt:lpstr>Visio</vt:lpstr>
      <vt:lpstr>PowerPoint Presentation</vt:lpstr>
      <vt:lpstr>Nội dung chính</vt:lpstr>
      <vt:lpstr>2.1 Bài toán tìm kiếm</vt:lpstr>
      <vt:lpstr>2.1 Bài toán tìm kiếm</vt:lpstr>
      <vt:lpstr>2.2 Tìm kiếm tuyến tính</vt:lpstr>
      <vt:lpstr>2.2 Tìm kiếm tuyến tính</vt:lpstr>
      <vt:lpstr>PowerPoint Presentation</vt:lpstr>
      <vt:lpstr>PowerPoint Presentation</vt:lpstr>
      <vt:lpstr>PowerPoint Presentation</vt:lpstr>
      <vt:lpstr>Minh họa tìm kiếm tuyến tính</vt:lpstr>
      <vt:lpstr>2.3 Tìm kiếm nhị phân</vt:lpstr>
      <vt:lpstr>2.3 Tìm kiếm nhị phân</vt:lpstr>
      <vt:lpstr>2.3 Tìm kiếm nhị phân</vt:lpstr>
      <vt:lpstr>Minh họa thuật toán</vt:lpstr>
      <vt:lpstr>Minh họa thuật toán</vt:lpstr>
      <vt:lpstr>Cài đặt giải thuật</vt:lpstr>
      <vt:lpstr>2.4 Đánh giá các giải thuật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BuiVan Thuong</dc:creator>
  <cp:lastModifiedBy>Nguyen Huy</cp:lastModifiedBy>
  <cp:revision>58</cp:revision>
  <dcterms:created xsi:type="dcterms:W3CDTF">2014-09-19T04:24:28Z</dcterms:created>
  <dcterms:modified xsi:type="dcterms:W3CDTF">2021-11-09T00:18:42Z</dcterms:modified>
</cp:coreProperties>
</file>