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95" r:id="rId2"/>
    <p:sldId id="296" r:id="rId3"/>
    <p:sldId id="297" r:id="rId4"/>
    <p:sldId id="448" r:id="rId5"/>
    <p:sldId id="449" r:id="rId6"/>
    <p:sldId id="450" r:id="rId7"/>
    <p:sldId id="451" r:id="rId8"/>
    <p:sldId id="452" r:id="rId9"/>
    <p:sldId id="453" r:id="rId10"/>
    <p:sldId id="454" r:id="rId11"/>
    <p:sldId id="455" r:id="rId12"/>
    <p:sldId id="456" r:id="rId13"/>
    <p:sldId id="457" r:id="rId14"/>
    <p:sldId id="458" r:id="rId15"/>
    <p:sldId id="447" r:id="rId16"/>
    <p:sldId id="313" r:id="rId17"/>
    <p:sldId id="314" r:id="rId18"/>
    <p:sldId id="316" r:id="rId19"/>
    <p:sldId id="317"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48" r:id="rId37"/>
    <p:sldId id="349" r:id="rId38"/>
    <p:sldId id="350" r:id="rId39"/>
    <p:sldId id="351" r:id="rId40"/>
    <p:sldId id="352" r:id="rId41"/>
    <p:sldId id="353" r:id="rId42"/>
    <p:sldId id="354" r:id="rId43"/>
    <p:sldId id="355" r:id="rId44"/>
    <p:sldId id="356" r:id="rId45"/>
    <p:sldId id="357" r:id="rId46"/>
    <p:sldId id="459" r:id="rId47"/>
    <p:sldId id="463" r:id="rId48"/>
    <p:sldId id="465" r:id="rId49"/>
    <p:sldId id="466" r:id="rId50"/>
    <p:sldId id="467" r:id="rId51"/>
    <p:sldId id="468" r:id="rId52"/>
    <p:sldId id="469" r:id="rId53"/>
    <p:sldId id="470" r:id="rId54"/>
    <p:sldId id="471" r:id="rId55"/>
    <p:sldId id="472" r:id="rId56"/>
    <p:sldId id="473" r:id="rId57"/>
    <p:sldId id="359" r:id="rId58"/>
    <p:sldId id="375" r:id="rId59"/>
    <p:sldId id="384" r:id="rId60"/>
    <p:sldId id="385" r:id="rId61"/>
    <p:sldId id="386" r:id="rId62"/>
    <p:sldId id="474" r:id="rId63"/>
    <p:sldId id="475" r:id="rId64"/>
    <p:sldId id="476" r:id="rId65"/>
    <p:sldId id="360" r:id="rId66"/>
    <p:sldId id="361" r:id="rId67"/>
    <p:sldId id="363" r:id="rId68"/>
    <p:sldId id="364" r:id="rId69"/>
    <p:sldId id="365" r:id="rId70"/>
    <p:sldId id="366" r:id="rId71"/>
    <p:sldId id="367" r:id="rId72"/>
    <p:sldId id="368" r:id="rId73"/>
    <p:sldId id="369" r:id="rId74"/>
    <p:sldId id="370" r:id="rId75"/>
    <p:sldId id="371" r:id="rId76"/>
    <p:sldId id="372" r:id="rId77"/>
    <p:sldId id="387"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77" r:id="rId93"/>
    <p:sldId id="425" r:id="rId94"/>
    <p:sldId id="389" r:id="rId95"/>
    <p:sldId id="431" r:id="rId96"/>
    <p:sldId id="432" r:id="rId97"/>
    <p:sldId id="433" r:id="rId98"/>
    <p:sldId id="440" r:id="rId99"/>
    <p:sldId id="439" r:id="rId100"/>
    <p:sldId id="441" r:id="rId101"/>
    <p:sldId id="442" r:id="rId102"/>
    <p:sldId id="443" r:id="rId103"/>
    <p:sldId id="444" r:id="rId104"/>
    <p:sldId id="445" r:id="rId105"/>
    <p:sldId id="446" r:id="rId106"/>
    <p:sldId id="438" r:id="rId107"/>
    <p:sldId id="478" r:id="rId108"/>
    <p:sldId id="294" r:id="rId10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33FF"/>
    <a:srgbClr val="6FB9D7"/>
    <a:srgbClr val="808080"/>
    <a:srgbClr val="969696"/>
    <a:srgbClr val="FF7F00"/>
    <a:srgbClr val="000000"/>
    <a:srgbClr val="333333"/>
    <a:srgbClr val="EC2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65" autoAdjust="0"/>
    <p:restoredTop sz="95405" autoAdjust="0"/>
  </p:normalViewPr>
  <p:slideViewPr>
    <p:cSldViewPr>
      <p:cViewPr varScale="1">
        <p:scale>
          <a:sx n="73" d="100"/>
          <a:sy n="73" d="100"/>
        </p:scale>
        <p:origin x="78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32510-5FC7-48DF-B531-00F7C615DF17}"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F55370A6-9ABB-4075-BB90-FCD7CF952B20}">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Đổi chỗ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EDC6E04D-6840-488C-B8E2-2E960067A09E}" type="parTrans" cxnId="{7154E61E-C327-4391-8A22-E8503BC4F7E6}">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CAD6AD59-6103-4A67-AC81-F75D00DB3292}" type="sibTrans" cxnId="{7154E61E-C327-4391-8A22-E8503BC4F7E6}">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D068EB34-6A8F-4901-892C-9FC5BADE4399}">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Chọn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68448BC1-4B10-441D-8912-80066DEF3450}" type="parTrans" cxnId="{28AEDC9A-62EE-4E69-B046-B8ACB721F6B7}">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8B20EB35-AB9E-4F52-B21D-66485DFCC8F9}" type="sibTrans" cxnId="{28AEDC9A-62EE-4E69-B046-B8ACB721F6B7}">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FA9CF6A-3074-456F-A8D7-185AB74D1D65}">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Chèn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369BD7AB-8738-46BB-85F9-EC57D6A2EFE3}" type="parTrans" cxnId="{DEA366E3-C5BB-40C7-B1FA-8088C7192E2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B4813140-636D-4BAC-A547-97D92892A941}" type="sibTrans" cxnId="{DEA366E3-C5BB-40C7-B1FA-8088C7192E2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7CADCF3C-74BB-4917-83AE-67D4A74F635C}">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Bubble Sort</a:t>
          </a:r>
          <a:endParaRPr lang="en-US" sz="2400">
            <a:solidFill>
              <a:srgbClr val="7030A0"/>
            </a:solidFill>
            <a:latin typeface="Times New Roman" panose="02020603050405020304" pitchFamily="18" charset="0"/>
            <a:cs typeface="Times New Roman" panose="02020603050405020304" pitchFamily="18" charset="0"/>
          </a:endParaRPr>
        </a:p>
      </dgm:t>
    </dgm:pt>
    <dgm:pt modelId="{819057EE-B493-4395-84DB-97F1A27E73F0}" type="parTrans" cxnId="{4179FA8B-927B-466A-B64C-6688632ED14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9E2AD96-DFA8-442A-92FA-95EC2EB64BC7}" type="sibTrans" cxnId="{4179FA8B-927B-466A-B64C-6688632ED14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01FADADF-3E76-46B6-B324-0242A1F39120}">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Quick Sort</a:t>
          </a:r>
          <a:endParaRPr lang="en-US" sz="2400">
            <a:solidFill>
              <a:srgbClr val="7030A0"/>
            </a:solidFill>
            <a:latin typeface="Times New Roman" panose="02020603050405020304" pitchFamily="18" charset="0"/>
            <a:cs typeface="Times New Roman" panose="02020603050405020304" pitchFamily="18" charset="0"/>
          </a:endParaRPr>
        </a:p>
      </dgm:t>
    </dgm:pt>
    <dgm:pt modelId="{282C4297-695E-408B-936C-4EC4E2368658}" type="parTrans" cxnId="{55D0877A-0FC5-4279-A6A3-B57FB4C6DA98}">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473D7982-3F30-4BF9-AF3B-34EA4375D01C}" type="sibTrans" cxnId="{55D0877A-0FC5-4279-A6A3-B57FB4C6DA98}">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F96E6BD-BAB5-4C48-9D69-AE0DC1EE9BBF}">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Heap Sort</a:t>
          </a:r>
          <a:endParaRPr lang="en-US" sz="2400">
            <a:solidFill>
              <a:srgbClr val="7030A0"/>
            </a:solidFill>
            <a:latin typeface="Times New Roman" panose="02020603050405020304" pitchFamily="18" charset="0"/>
            <a:cs typeface="Times New Roman" panose="02020603050405020304" pitchFamily="18" charset="0"/>
          </a:endParaRPr>
        </a:p>
      </dgm:t>
    </dgm:pt>
    <dgm:pt modelId="{6155B846-3C33-48F7-A70D-FBF8A88964B1}" type="parTrans" cxnId="{A761BC47-35D9-4956-95C6-5CBA2922BA7E}">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BDED974-401C-4B2C-898E-5BBAD5E1E543}" type="sibTrans" cxnId="{A761BC47-35D9-4956-95C6-5CBA2922BA7E}">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BE35D00E-5266-431A-AEA9-CC67EAEC7C6C}">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Shell Sort</a:t>
          </a:r>
          <a:endParaRPr lang="en-US" sz="2400">
            <a:solidFill>
              <a:srgbClr val="7030A0"/>
            </a:solidFill>
            <a:latin typeface="Times New Roman" panose="02020603050405020304" pitchFamily="18" charset="0"/>
            <a:cs typeface="Times New Roman" panose="02020603050405020304" pitchFamily="18" charset="0"/>
          </a:endParaRPr>
        </a:p>
      </dgm:t>
    </dgm:pt>
    <dgm:pt modelId="{9A018961-8F4F-43AD-AB2A-026D0E09DDA3}" type="parTrans" cxnId="{75677E36-8A64-4145-9CF3-9E24A0DA8F13}">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EC85DC6-C080-434E-A140-FA1217893B8E}" type="sibTrans" cxnId="{75677E36-8A64-4145-9CF3-9E24A0DA8F13}">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D6AC854-1113-4CAA-A304-AA9FB4FF919C}">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Merge Sort</a:t>
          </a:r>
          <a:endParaRPr lang="en-US" sz="2400">
            <a:solidFill>
              <a:srgbClr val="7030A0"/>
            </a:solidFill>
            <a:latin typeface="Times New Roman" panose="02020603050405020304" pitchFamily="18" charset="0"/>
            <a:cs typeface="Times New Roman" panose="02020603050405020304" pitchFamily="18" charset="0"/>
          </a:endParaRPr>
        </a:p>
      </dgm:t>
    </dgm:pt>
    <dgm:pt modelId="{7803B6E0-38BB-41F9-A529-44FC2142D19B}" type="parTrans" cxnId="{35EC8549-B000-41EF-B292-BECC18B29B5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9AD4EFCC-74A8-4ABC-8DF7-3BB1BF971505}" type="sibTrans" cxnId="{35EC8549-B000-41EF-B292-BECC18B29B5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2F5F91FF-CDDF-4494-8ECA-E6A6232F1D90}">
      <dgm:prSet custT="1"/>
      <dgm:spPr/>
      <dgm:t>
        <a:bodyPr/>
        <a:lstStyle/>
        <a:p>
          <a:pPr rtl="0"/>
          <a:r>
            <a:rPr lang="en-US" sz="2400" b="1" i="1" smtClean="0">
              <a:solidFill>
                <a:srgbClr val="7030A0"/>
              </a:solidFill>
              <a:latin typeface="Times New Roman" panose="02020603050405020304" pitchFamily="18" charset="0"/>
              <a:cs typeface="Times New Roman" panose="02020603050405020304" pitchFamily="18" charset="0"/>
            </a:rPr>
            <a:t>Radix Sort</a:t>
          </a:r>
          <a:endParaRPr lang="en-US" sz="2400">
            <a:solidFill>
              <a:srgbClr val="7030A0"/>
            </a:solidFill>
            <a:latin typeface="Times New Roman" panose="02020603050405020304" pitchFamily="18" charset="0"/>
            <a:cs typeface="Times New Roman" panose="02020603050405020304" pitchFamily="18" charset="0"/>
          </a:endParaRPr>
        </a:p>
      </dgm:t>
    </dgm:pt>
    <dgm:pt modelId="{3CB67F40-A54B-4DB0-9C56-6AD80DB08039}" type="parTrans" cxnId="{63BFAED1-6FF6-43EF-8394-0DFFB279895F}">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E5BD7D30-FF44-46C7-AEE2-A09C76EB71FC}" type="sibTrans" cxnId="{63BFAED1-6FF6-43EF-8394-0DFFB279895F}">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CA4E101-200B-4B82-839B-93CFD4E8777E}" type="pres">
      <dgm:prSet presAssocID="{BD932510-5FC7-48DF-B531-00F7C615DF17}" presName="compositeShape" presStyleCnt="0">
        <dgm:presLayoutVars>
          <dgm:dir/>
          <dgm:resizeHandles/>
        </dgm:presLayoutVars>
      </dgm:prSet>
      <dgm:spPr/>
      <dgm:t>
        <a:bodyPr/>
        <a:lstStyle/>
        <a:p>
          <a:endParaRPr lang="en-US"/>
        </a:p>
      </dgm:t>
    </dgm:pt>
    <dgm:pt modelId="{D5331B34-A6BE-41F6-A192-EBE1C732F389}" type="pres">
      <dgm:prSet presAssocID="{BD932510-5FC7-48DF-B531-00F7C615DF17}" presName="pyramid" presStyleLbl="node1" presStyleIdx="0" presStyleCnt="1" custLinFactNeighborX="-6773" custLinFactNeighborY="-213"/>
      <dgm:spPr/>
    </dgm:pt>
    <dgm:pt modelId="{9CE5E044-2A7E-40CD-AAD1-88AEEC24190D}" type="pres">
      <dgm:prSet presAssocID="{BD932510-5FC7-48DF-B531-00F7C615DF17}" presName="theList" presStyleCnt="0"/>
      <dgm:spPr/>
    </dgm:pt>
    <dgm:pt modelId="{7D0ABF96-EC92-4052-8219-CFA4E701A38C}" type="pres">
      <dgm:prSet presAssocID="{F55370A6-9ABB-4075-BB90-FCD7CF952B20}" presName="aNode" presStyleLbl="fgAcc1" presStyleIdx="0" presStyleCnt="9">
        <dgm:presLayoutVars>
          <dgm:bulletEnabled val="1"/>
        </dgm:presLayoutVars>
      </dgm:prSet>
      <dgm:spPr/>
      <dgm:t>
        <a:bodyPr/>
        <a:lstStyle/>
        <a:p>
          <a:endParaRPr lang="en-US"/>
        </a:p>
      </dgm:t>
    </dgm:pt>
    <dgm:pt modelId="{B9D6290C-EDD8-4EE9-B2FF-8402005AC690}" type="pres">
      <dgm:prSet presAssocID="{F55370A6-9ABB-4075-BB90-FCD7CF952B20}" presName="aSpace" presStyleCnt="0"/>
      <dgm:spPr/>
    </dgm:pt>
    <dgm:pt modelId="{38EA0EEB-30DB-4766-8C13-6EA5D2EEDF2E}" type="pres">
      <dgm:prSet presAssocID="{D068EB34-6A8F-4901-892C-9FC5BADE4399}" presName="aNode" presStyleLbl="fgAcc1" presStyleIdx="1" presStyleCnt="9">
        <dgm:presLayoutVars>
          <dgm:bulletEnabled val="1"/>
        </dgm:presLayoutVars>
      </dgm:prSet>
      <dgm:spPr/>
      <dgm:t>
        <a:bodyPr/>
        <a:lstStyle/>
        <a:p>
          <a:endParaRPr lang="en-US"/>
        </a:p>
      </dgm:t>
    </dgm:pt>
    <dgm:pt modelId="{76B93E1C-9D06-410F-9767-CA5A2A6DCEC9}" type="pres">
      <dgm:prSet presAssocID="{D068EB34-6A8F-4901-892C-9FC5BADE4399}" presName="aSpace" presStyleCnt="0"/>
      <dgm:spPr/>
    </dgm:pt>
    <dgm:pt modelId="{A8026E89-2B91-404A-B06A-1FFB0E8DDEA6}" type="pres">
      <dgm:prSet presAssocID="{5FA9CF6A-3074-456F-A8D7-185AB74D1D65}" presName="aNode" presStyleLbl="fgAcc1" presStyleIdx="2" presStyleCnt="9">
        <dgm:presLayoutVars>
          <dgm:bulletEnabled val="1"/>
        </dgm:presLayoutVars>
      </dgm:prSet>
      <dgm:spPr/>
      <dgm:t>
        <a:bodyPr/>
        <a:lstStyle/>
        <a:p>
          <a:endParaRPr lang="en-US"/>
        </a:p>
      </dgm:t>
    </dgm:pt>
    <dgm:pt modelId="{7ADF3632-22F9-4D1A-9363-391126AAEEFE}" type="pres">
      <dgm:prSet presAssocID="{5FA9CF6A-3074-456F-A8D7-185AB74D1D65}" presName="aSpace" presStyleCnt="0"/>
      <dgm:spPr/>
    </dgm:pt>
    <dgm:pt modelId="{AA84E4EA-7564-48F3-A626-52DCE18B67F4}" type="pres">
      <dgm:prSet presAssocID="{7CADCF3C-74BB-4917-83AE-67D4A74F635C}" presName="aNode" presStyleLbl="fgAcc1" presStyleIdx="3" presStyleCnt="9">
        <dgm:presLayoutVars>
          <dgm:bulletEnabled val="1"/>
        </dgm:presLayoutVars>
      </dgm:prSet>
      <dgm:spPr/>
      <dgm:t>
        <a:bodyPr/>
        <a:lstStyle/>
        <a:p>
          <a:endParaRPr lang="en-US"/>
        </a:p>
      </dgm:t>
    </dgm:pt>
    <dgm:pt modelId="{FCCE4967-B00B-47D3-810B-9AE69CEA7DCD}" type="pres">
      <dgm:prSet presAssocID="{7CADCF3C-74BB-4917-83AE-67D4A74F635C}" presName="aSpace" presStyleCnt="0"/>
      <dgm:spPr/>
    </dgm:pt>
    <dgm:pt modelId="{EBA9F564-4905-447D-BA41-41EC3EFC8226}" type="pres">
      <dgm:prSet presAssocID="{01FADADF-3E76-46B6-B324-0242A1F39120}" presName="aNode" presStyleLbl="fgAcc1" presStyleIdx="4" presStyleCnt="9">
        <dgm:presLayoutVars>
          <dgm:bulletEnabled val="1"/>
        </dgm:presLayoutVars>
      </dgm:prSet>
      <dgm:spPr/>
      <dgm:t>
        <a:bodyPr/>
        <a:lstStyle/>
        <a:p>
          <a:endParaRPr lang="en-US"/>
        </a:p>
      </dgm:t>
    </dgm:pt>
    <dgm:pt modelId="{DD879E17-116C-4A97-BA39-60718226721C}" type="pres">
      <dgm:prSet presAssocID="{01FADADF-3E76-46B6-B324-0242A1F39120}" presName="aSpace" presStyleCnt="0"/>
      <dgm:spPr/>
    </dgm:pt>
    <dgm:pt modelId="{BE5EA9B2-AEC2-4CF5-8092-69ED40287BA3}" type="pres">
      <dgm:prSet presAssocID="{3F96E6BD-BAB5-4C48-9D69-AE0DC1EE9BBF}" presName="aNode" presStyleLbl="fgAcc1" presStyleIdx="5" presStyleCnt="9">
        <dgm:presLayoutVars>
          <dgm:bulletEnabled val="1"/>
        </dgm:presLayoutVars>
      </dgm:prSet>
      <dgm:spPr/>
      <dgm:t>
        <a:bodyPr/>
        <a:lstStyle/>
        <a:p>
          <a:endParaRPr lang="en-US"/>
        </a:p>
      </dgm:t>
    </dgm:pt>
    <dgm:pt modelId="{D74786E7-C37F-4ED6-B191-AF137B798D27}" type="pres">
      <dgm:prSet presAssocID="{3F96E6BD-BAB5-4C48-9D69-AE0DC1EE9BBF}" presName="aSpace" presStyleCnt="0"/>
      <dgm:spPr/>
    </dgm:pt>
    <dgm:pt modelId="{8B5282F2-67B9-419F-9DD7-7D3D9CB627D3}" type="pres">
      <dgm:prSet presAssocID="{BE35D00E-5266-431A-AEA9-CC67EAEC7C6C}" presName="aNode" presStyleLbl="fgAcc1" presStyleIdx="6" presStyleCnt="9">
        <dgm:presLayoutVars>
          <dgm:bulletEnabled val="1"/>
        </dgm:presLayoutVars>
      </dgm:prSet>
      <dgm:spPr/>
      <dgm:t>
        <a:bodyPr/>
        <a:lstStyle/>
        <a:p>
          <a:endParaRPr lang="en-US"/>
        </a:p>
      </dgm:t>
    </dgm:pt>
    <dgm:pt modelId="{6900184F-39CB-42A3-AC86-4D78E4E2A247}" type="pres">
      <dgm:prSet presAssocID="{BE35D00E-5266-431A-AEA9-CC67EAEC7C6C}" presName="aSpace" presStyleCnt="0"/>
      <dgm:spPr/>
    </dgm:pt>
    <dgm:pt modelId="{0800185C-9030-40DD-A57B-B2C3FC2D4694}" type="pres">
      <dgm:prSet presAssocID="{3D6AC854-1113-4CAA-A304-AA9FB4FF919C}" presName="aNode" presStyleLbl="fgAcc1" presStyleIdx="7" presStyleCnt="9">
        <dgm:presLayoutVars>
          <dgm:bulletEnabled val="1"/>
        </dgm:presLayoutVars>
      </dgm:prSet>
      <dgm:spPr/>
      <dgm:t>
        <a:bodyPr/>
        <a:lstStyle/>
        <a:p>
          <a:endParaRPr lang="en-US"/>
        </a:p>
      </dgm:t>
    </dgm:pt>
    <dgm:pt modelId="{A0438EC1-7958-49F9-9856-2C4CFD523CAD}" type="pres">
      <dgm:prSet presAssocID="{3D6AC854-1113-4CAA-A304-AA9FB4FF919C}" presName="aSpace" presStyleCnt="0"/>
      <dgm:spPr/>
    </dgm:pt>
    <dgm:pt modelId="{2D72FA9D-C06C-4665-B880-DA29AB40E902}" type="pres">
      <dgm:prSet presAssocID="{2F5F91FF-CDDF-4494-8ECA-E6A6232F1D90}" presName="aNode" presStyleLbl="fgAcc1" presStyleIdx="8" presStyleCnt="9">
        <dgm:presLayoutVars>
          <dgm:bulletEnabled val="1"/>
        </dgm:presLayoutVars>
      </dgm:prSet>
      <dgm:spPr/>
      <dgm:t>
        <a:bodyPr/>
        <a:lstStyle/>
        <a:p>
          <a:endParaRPr lang="en-US"/>
        </a:p>
      </dgm:t>
    </dgm:pt>
    <dgm:pt modelId="{471073A8-73E6-4F3B-A039-19A0653A52F6}" type="pres">
      <dgm:prSet presAssocID="{2F5F91FF-CDDF-4494-8ECA-E6A6232F1D90}" presName="aSpace" presStyleCnt="0"/>
      <dgm:spPr/>
    </dgm:pt>
  </dgm:ptLst>
  <dgm:cxnLst>
    <dgm:cxn modelId="{4179FA8B-927B-466A-B64C-6688632ED144}" srcId="{BD932510-5FC7-48DF-B531-00F7C615DF17}" destId="{7CADCF3C-74BB-4917-83AE-67D4A74F635C}" srcOrd="3" destOrd="0" parTransId="{819057EE-B493-4395-84DB-97F1A27E73F0}" sibTransId="{59E2AD96-DFA8-442A-92FA-95EC2EB64BC7}"/>
    <dgm:cxn modelId="{55D0877A-0FC5-4279-A6A3-B57FB4C6DA98}" srcId="{BD932510-5FC7-48DF-B531-00F7C615DF17}" destId="{01FADADF-3E76-46B6-B324-0242A1F39120}" srcOrd="4" destOrd="0" parTransId="{282C4297-695E-408B-936C-4EC4E2368658}" sibTransId="{473D7982-3F30-4BF9-AF3B-34EA4375D01C}"/>
    <dgm:cxn modelId="{15089288-2997-403C-A0D6-E8DA2D43339F}" type="presOf" srcId="{F55370A6-9ABB-4075-BB90-FCD7CF952B20}" destId="{7D0ABF96-EC92-4052-8219-CFA4E701A38C}" srcOrd="0" destOrd="0" presId="urn:microsoft.com/office/officeart/2005/8/layout/pyramid2"/>
    <dgm:cxn modelId="{8981A8A2-4264-40B6-99E1-3A13D2C6ED7B}" type="presOf" srcId="{BD932510-5FC7-48DF-B531-00F7C615DF17}" destId="{3CA4E101-200B-4B82-839B-93CFD4E8777E}" srcOrd="0" destOrd="0" presId="urn:microsoft.com/office/officeart/2005/8/layout/pyramid2"/>
    <dgm:cxn modelId="{28AEDC9A-62EE-4E69-B046-B8ACB721F6B7}" srcId="{BD932510-5FC7-48DF-B531-00F7C615DF17}" destId="{D068EB34-6A8F-4901-892C-9FC5BADE4399}" srcOrd="1" destOrd="0" parTransId="{68448BC1-4B10-441D-8912-80066DEF3450}" sibTransId="{8B20EB35-AB9E-4F52-B21D-66485DFCC8F9}"/>
    <dgm:cxn modelId="{D0B50910-CDF6-4E8E-80A4-4C220A0DF99B}" type="presOf" srcId="{BE35D00E-5266-431A-AEA9-CC67EAEC7C6C}" destId="{8B5282F2-67B9-419F-9DD7-7D3D9CB627D3}" srcOrd="0" destOrd="0" presId="urn:microsoft.com/office/officeart/2005/8/layout/pyramid2"/>
    <dgm:cxn modelId="{F77270C1-313E-4A26-A15D-EE1308FFC387}" type="presOf" srcId="{7CADCF3C-74BB-4917-83AE-67D4A74F635C}" destId="{AA84E4EA-7564-48F3-A626-52DCE18B67F4}" srcOrd="0" destOrd="0" presId="urn:microsoft.com/office/officeart/2005/8/layout/pyramid2"/>
    <dgm:cxn modelId="{35EC8549-B000-41EF-B292-BECC18B29B54}" srcId="{BD932510-5FC7-48DF-B531-00F7C615DF17}" destId="{3D6AC854-1113-4CAA-A304-AA9FB4FF919C}" srcOrd="7" destOrd="0" parTransId="{7803B6E0-38BB-41F9-A529-44FC2142D19B}" sibTransId="{9AD4EFCC-74A8-4ABC-8DF7-3BB1BF971505}"/>
    <dgm:cxn modelId="{7651EA4F-97E7-4149-B9DD-03F36DDF633B}" type="presOf" srcId="{3D6AC854-1113-4CAA-A304-AA9FB4FF919C}" destId="{0800185C-9030-40DD-A57B-B2C3FC2D4694}" srcOrd="0" destOrd="0" presId="urn:microsoft.com/office/officeart/2005/8/layout/pyramid2"/>
    <dgm:cxn modelId="{DEA366E3-C5BB-40C7-B1FA-8088C7192E24}" srcId="{BD932510-5FC7-48DF-B531-00F7C615DF17}" destId="{5FA9CF6A-3074-456F-A8D7-185AB74D1D65}" srcOrd="2" destOrd="0" parTransId="{369BD7AB-8738-46BB-85F9-EC57D6A2EFE3}" sibTransId="{B4813140-636D-4BAC-A547-97D92892A941}"/>
    <dgm:cxn modelId="{63BFAED1-6FF6-43EF-8394-0DFFB279895F}" srcId="{BD932510-5FC7-48DF-B531-00F7C615DF17}" destId="{2F5F91FF-CDDF-4494-8ECA-E6A6232F1D90}" srcOrd="8" destOrd="0" parTransId="{3CB67F40-A54B-4DB0-9C56-6AD80DB08039}" sibTransId="{E5BD7D30-FF44-46C7-AEE2-A09C76EB71FC}"/>
    <dgm:cxn modelId="{0BD864FC-52F9-44F0-9750-8D68EE19FFD5}" type="presOf" srcId="{2F5F91FF-CDDF-4494-8ECA-E6A6232F1D90}" destId="{2D72FA9D-C06C-4665-B880-DA29AB40E902}" srcOrd="0" destOrd="0" presId="urn:microsoft.com/office/officeart/2005/8/layout/pyramid2"/>
    <dgm:cxn modelId="{7154E61E-C327-4391-8A22-E8503BC4F7E6}" srcId="{BD932510-5FC7-48DF-B531-00F7C615DF17}" destId="{F55370A6-9ABB-4075-BB90-FCD7CF952B20}" srcOrd="0" destOrd="0" parTransId="{EDC6E04D-6840-488C-B8E2-2E960067A09E}" sibTransId="{CAD6AD59-6103-4A67-AC81-F75D00DB3292}"/>
    <dgm:cxn modelId="{A761BC47-35D9-4956-95C6-5CBA2922BA7E}" srcId="{BD932510-5FC7-48DF-B531-00F7C615DF17}" destId="{3F96E6BD-BAB5-4C48-9D69-AE0DC1EE9BBF}" srcOrd="5" destOrd="0" parTransId="{6155B846-3C33-48F7-A70D-FBF8A88964B1}" sibTransId="{5BDED974-401C-4B2C-898E-5BBAD5E1E543}"/>
    <dgm:cxn modelId="{BDB688E1-A9AF-4533-9103-6E75E8BCEE8E}" type="presOf" srcId="{01FADADF-3E76-46B6-B324-0242A1F39120}" destId="{EBA9F564-4905-447D-BA41-41EC3EFC8226}" srcOrd="0" destOrd="0" presId="urn:microsoft.com/office/officeart/2005/8/layout/pyramid2"/>
    <dgm:cxn modelId="{75677E36-8A64-4145-9CF3-9E24A0DA8F13}" srcId="{BD932510-5FC7-48DF-B531-00F7C615DF17}" destId="{BE35D00E-5266-431A-AEA9-CC67EAEC7C6C}" srcOrd="6" destOrd="0" parTransId="{9A018961-8F4F-43AD-AB2A-026D0E09DDA3}" sibTransId="{3EC85DC6-C080-434E-A140-FA1217893B8E}"/>
    <dgm:cxn modelId="{BCCB11B1-04A1-471C-AACB-BC9FEC383282}" type="presOf" srcId="{D068EB34-6A8F-4901-892C-9FC5BADE4399}" destId="{38EA0EEB-30DB-4766-8C13-6EA5D2EEDF2E}" srcOrd="0" destOrd="0" presId="urn:microsoft.com/office/officeart/2005/8/layout/pyramid2"/>
    <dgm:cxn modelId="{D4837377-A6E5-4F52-8C32-41DC52CC2BA4}" type="presOf" srcId="{5FA9CF6A-3074-456F-A8D7-185AB74D1D65}" destId="{A8026E89-2B91-404A-B06A-1FFB0E8DDEA6}" srcOrd="0" destOrd="0" presId="urn:microsoft.com/office/officeart/2005/8/layout/pyramid2"/>
    <dgm:cxn modelId="{7E26BB5A-1E72-4785-B1E6-422066F30929}" type="presOf" srcId="{3F96E6BD-BAB5-4C48-9D69-AE0DC1EE9BBF}" destId="{BE5EA9B2-AEC2-4CF5-8092-69ED40287BA3}" srcOrd="0" destOrd="0" presId="urn:microsoft.com/office/officeart/2005/8/layout/pyramid2"/>
    <dgm:cxn modelId="{401CB586-EC49-4873-B4BD-37A8D9F18C86}" type="presParOf" srcId="{3CA4E101-200B-4B82-839B-93CFD4E8777E}" destId="{D5331B34-A6BE-41F6-A192-EBE1C732F389}" srcOrd="0" destOrd="0" presId="urn:microsoft.com/office/officeart/2005/8/layout/pyramid2"/>
    <dgm:cxn modelId="{AE7B1734-0E48-4A60-AA07-D077BD231F94}" type="presParOf" srcId="{3CA4E101-200B-4B82-839B-93CFD4E8777E}" destId="{9CE5E044-2A7E-40CD-AAD1-88AEEC24190D}" srcOrd="1" destOrd="0" presId="urn:microsoft.com/office/officeart/2005/8/layout/pyramid2"/>
    <dgm:cxn modelId="{98891908-E8DC-485A-AC54-5FBEDB8179BC}" type="presParOf" srcId="{9CE5E044-2A7E-40CD-AAD1-88AEEC24190D}" destId="{7D0ABF96-EC92-4052-8219-CFA4E701A38C}" srcOrd="0" destOrd="0" presId="urn:microsoft.com/office/officeart/2005/8/layout/pyramid2"/>
    <dgm:cxn modelId="{9F4E7F6C-84DC-4EF3-8BA7-494C96B0BDE8}" type="presParOf" srcId="{9CE5E044-2A7E-40CD-AAD1-88AEEC24190D}" destId="{B9D6290C-EDD8-4EE9-B2FF-8402005AC690}" srcOrd="1" destOrd="0" presId="urn:microsoft.com/office/officeart/2005/8/layout/pyramid2"/>
    <dgm:cxn modelId="{75DA2B5A-10E8-4135-9476-5434CFEB02B9}" type="presParOf" srcId="{9CE5E044-2A7E-40CD-AAD1-88AEEC24190D}" destId="{38EA0EEB-30DB-4766-8C13-6EA5D2EEDF2E}" srcOrd="2" destOrd="0" presId="urn:microsoft.com/office/officeart/2005/8/layout/pyramid2"/>
    <dgm:cxn modelId="{1483339C-6832-4EF7-9108-6272BBCF5547}" type="presParOf" srcId="{9CE5E044-2A7E-40CD-AAD1-88AEEC24190D}" destId="{76B93E1C-9D06-410F-9767-CA5A2A6DCEC9}" srcOrd="3" destOrd="0" presId="urn:microsoft.com/office/officeart/2005/8/layout/pyramid2"/>
    <dgm:cxn modelId="{362690C1-FEC9-4AF4-BDFC-0417CDA1B896}" type="presParOf" srcId="{9CE5E044-2A7E-40CD-AAD1-88AEEC24190D}" destId="{A8026E89-2B91-404A-B06A-1FFB0E8DDEA6}" srcOrd="4" destOrd="0" presId="urn:microsoft.com/office/officeart/2005/8/layout/pyramid2"/>
    <dgm:cxn modelId="{14F53784-EF25-48C7-8BCE-2BBABA59506A}" type="presParOf" srcId="{9CE5E044-2A7E-40CD-AAD1-88AEEC24190D}" destId="{7ADF3632-22F9-4D1A-9363-391126AAEEFE}" srcOrd="5" destOrd="0" presId="urn:microsoft.com/office/officeart/2005/8/layout/pyramid2"/>
    <dgm:cxn modelId="{5396BDED-317C-4739-9EB9-FBE6262DF08A}" type="presParOf" srcId="{9CE5E044-2A7E-40CD-AAD1-88AEEC24190D}" destId="{AA84E4EA-7564-48F3-A626-52DCE18B67F4}" srcOrd="6" destOrd="0" presId="urn:microsoft.com/office/officeart/2005/8/layout/pyramid2"/>
    <dgm:cxn modelId="{38F46240-04CC-444A-824A-468B16F164E3}" type="presParOf" srcId="{9CE5E044-2A7E-40CD-AAD1-88AEEC24190D}" destId="{FCCE4967-B00B-47D3-810B-9AE69CEA7DCD}" srcOrd="7" destOrd="0" presId="urn:microsoft.com/office/officeart/2005/8/layout/pyramid2"/>
    <dgm:cxn modelId="{A020D19C-73ED-4BF9-B4C7-1CCA5C6B502F}" type="presParOf" srcId="{9CE5E044-2A7E-40CD-AAD1-88AEEC24190D}" destId="{EBA9F564-4905-447D-BA41-41EC3EFC8226}" srcOrd="8" destOrd="0" presId="urn:microsoft.com/office/officeart/2005/8/layout/pyramid2"/>
    <dgm:cxn modelId="{AA97602E-08FF-4526-85A4-588AC49194E3}" type="presParOf" srcId="{9CE5E044-2A7E-40CD-AAD1-88AEEC24190D}" destId="{DD879E17-116C-4A97-BA39-60718226721C}" srcOrd="9" destOrd="0" presId="urn:microsoft.com/office/officeart/2005/8/layout/pyramid2"/>
    <dgm:cxn modelId="{6B342E6F-1EAE-480B-BCD9-F639D8F1FA46}" type="presParOf" srcId="{9CE5E044-2A7E-40CD-AAD1-88AEEC24190D}" destId="{BE5EA9B2-AEC2-4CF5-8092-69ED40287BA3}" srcOrd="10" destOrd="0" presId="urn:microsoft.com/office/officeart/2005/8/layout/pyramid2"/>
    <dgm:cxn modelId="{C234C4CB-8127-4A1A-998A-AAE4331E94A4}" type="presParOf" srcId="{9CE5E044-2A7E-40CD-AAD1-88AEEC24190D}" destId="{D74786E7-C37F-4ED6-B191-AF137B798D27}" srcOrd="11" destOrd="0" presId="urn:microsoft.com/office/officeart/2005/8/layout/pyramid2"/>
    <dgm:cxn modelId="{68B9F8D4-8567-452D-8C0B-7445128A9CB1}" type="presParOf" srcId="{9CE5E044-2A7E-40CD-AAD1-88AEEC24190D}" destId="{8B5282F2-67B9-419F-9DD7-7D3D9CB627D3}" srcOrd="12" destOrd="0" presId="urn:microsoft.com/office/officeart/2005/8/layout/pyramid2"/>
    <dgm:cxn modelId="{3540F508-7284-4AA8-95B4-10C06B735CC9}" type="presParOf" srcId="{9CE5E044-2A7E-40CD-AAD1-88AEEC24190D}" destId="{6900184F-39CB-42A3-AC86-4D78E4E2A247}" srcOrd="13" destOrd="0" presId="urn:microsoft.com/office/officeart/2005/8/layout/pyramid2"/>
    <dgm:cxn modelId="{0B3095F3-0AF9-4C4F-9340-8D3841048CCE}" type="presParOf" srcId="{9CE5E044-2A7E-40CD-AAD1-88AEEC24190D}" destId="{0800185C-9030-40DD-A57B-B2C3FC2D4694}" srcOrd="14" destOrd="0" presId="urn:microsoft.com/office/officeart/2005/8/layout/pyramid2"/>
    <dgm:cxn modelId="{C3514CFA-4A8C-4863-A4F4-E161DBF36CBA}" type="presParOf" srcId="{9CE5E044-2A7E-40CD-AAD1-88AEEC24190D}" destId="{A0438EC1-7958-49F9-9856-2C4CFD523CAD}" srcOrd="15" destOrd="0" presId="urn:microsoft.com/office/officeart/2005/8/layout/pyramid2"/>
    <dgm:cxn modelId="{CD9164CE-B92D-44A2-91B1-6D1958D46555}" type="presParOf" srcId="{9CE5E044-2A7E-40CD-AAD1-88AEEC24190D}" destId="{2D72FA9D-C06C-4665-B880-DA29AB40E902}" srcOrd="16" destOrd="0" presId="urn:microsoft.com/office/officeart/2005/8/layout/pyramid2"/>
    <dgm:cxn modelId="{57957F8E-89DC-4437-A1B3-C88DFCF413E5}" type="presParOf" srcId="{9CE5E044-2A7E-40CD-AAD1-88AEEC24190D}" destId="{471073A8-73E6-4F3B-A039-19A0653A52F6}"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31B34-A6BE-41F6-A192-EBE1C732F389}">
      <dsp:nvSpPr>
        <dsp:cNvPr id="0" name=""/>
        <dsp:cNvSpPr/>
      </dsp:nvSpPr>
      <dsp:spPr>
        <a:xfrm>
          <a:off x="761982" y="0"/>
          <a:ext cx="5216525" cy="521652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ABF96-EC92-4052-8219-CFA4E701A38C}">
      <dsp:nvSpPr>
        <dsp:cNvPr id="0" name=""/>
        <dsp:cNvSpPr/>
      </dsp:nvSpPr>
      <dsp:spPr>
        <a:xfrm>
          <a:off x="3723560" y="521875"/>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Đổi chỗ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541993"/>
        <a:ext cx="3350505" cy="371889"/>
      </dsp:txXfrm>
    </dsp:sp>
    <dsp:sp modelId="{38EA0EEB-30DB-4766-8C13-6EA5D2EEDF2E}">
      <dsp:nvSpPr>
        <dsp:cNvPr id="0" name=""/>
        <dsp:cNvSpPr/>
      </dsp:nvSpPr>
      <dsp:spPr>
        <a:xfrm>
          <a:off x="3723560" y="985516"/>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Chọn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005634"/>
        <a:ext cx="3350505" cy="371889"/>
      </dsp:txXfrm>
    </dsp:sp>
    <dsp:sp modelId="{A8026E89-2B91-404A-B06A-1FFB0E8DDEA6}">
      <dsp:nvSpPr>
        <dsp:cNvPr id="0" name=""/>
        <dsp:cNvSpPr/>
      </dsp:nvSpPr>
      <dsp:spPr>
        <a:xfrm>
          <a:off x="3723560" y="1449158"/>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Chèn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469276"/>
        <a:ext cx="3350505" cy="371889"/>
      </dsp:txXfrm>
    </dsp:sp>
    <dsp:sp modelId="{AA84E4EA-7564-48F3-A626-52DCE18B67F4}">
      <dsp:nvSpPr>
        <dsp:cNvPr id="0" name=""/>
        <dsp:cNvSpPr/>
      </dsp:nvSpPr>
      <dsp:spPr>
        <a:xfrm>
          <a:off x="3723560" y="1912800"/>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Bubble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932918"/>
        <a:ext cx="3350505" cy="371889"/>
      </dsp:txXfrm>
    </dsp:sp>
    <dsp:sp modelId="{EBA9F564-4905-447D-BA41-41EC3EFC8226}">
      <dsp:nvSpPr>
        <dsp:cNvPr id="0" name=""/>
        <dsp:cNvSpPr/>
      </dsp:nvSpPr>
      <dsp:spPr>
        <a:xfrm>
          <a:off x="3723560" y="2376441"/>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Quick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2396559"/>
        <a:ext cx="3350505" cy="371889"/>
      </dsp:txXfrm>
    </dsp:sp>
    <dsp:sp modelId="{BE5EA9B2-AEC2-4CF5-8092-69ED40287BA3}">
      <dsp:nvSpPr>
        <dsp:cNvPr id="0" name=""/>
        <dsp:cNvSpPr/>
      </dsp:nvSpPr>
      <dsp:spPr>
        <a:xfrm>
          <a:off x="3723560" y="2840083"/>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Heap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2860201"/>
        <a:ext cx="3350505" cy="371889"/>
      </dsp:txXfrm>
    </dsp:sp>
    <dsp:sp modelId="{8B5282F2-67B9-419F-9DD7-7D3D9CB627D3}">
      <dsp:nvSpPr>
        <dsp:cNvPr id="0" name=""/>
        <dsp:cNvSpPr/>
      </dsp:nvSpPr>
      <dsp:spPr>
        <a:xfrm>
          <a:off x="3723560" y="3303724"/>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Shell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3323842"/>
        <a:ext cx="3350505" cy="371889"/>
      </dsp:txXfrm>
    </dsp:sp>
    <dsp:sp modelId="{0800185C-9030-40DD-A57B-B2C3FC2D4694}">
      <dsp:nvSpPr>
        <dsp:cNvPr id="0" name=""/>
        <dsp:cNvSpPr/>
      </dsp:nvSpPr>
      <dsp:spPr>
        <a:xfrm>
          <a:off x="3723560" y="3767366"/>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Merge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3787484"/>
        <a:ext cx="3350505" cy="371889"/>
      </dsp:txXfrm>
    </dsp:sp>
    <dsp:sp modelId="{2D72FA9D-C06C-4665-B880-DA29AB40E902}">
      <dsp:nvSpPr>
        <dsp:cNvPr id="0" name=""/>
        <dsp:cNvSpPr/>
      </dsp:nvSpPr>
      <dsp:spPr>
        <a:xfrm>
          <a:off x="3723560" y="4231008"/>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1" kern="1200" smtClean="0">
              <a:solidFill>
                <a:srgbClr val="7030A0"/>
              </a:solidFill>
              <a:latin typeface="Times New Roman" panose="02020603050405020304" pitchFamily="18" charset="0"/>
              <a:cs typeface="Times New Roman" panose="02020603050405020304" pitchFamily="18" charset="0"/>
            </a:rPr>
            <a:t>Radix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4251126"/>
        <a:ext cx="3350505" cy="3718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smtClean="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smtClean="0"/>
              <a:t>Cấu trúc dữ liệu và giửi thuật</a:t>
            </a:r>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smtClean="0"/>
              <a:t>Cấu trúc dữ liệu và giửi thuật</a:t>
            </a:r>
            <a:endParaRPr lang="en-US" altLang="en-US"/>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2857500" y="3686175"/>
            <a:ext cx="6172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III</a:t>
            </a:r>
            <a:endParaRPr lang="en-US" altLang="en-US" sz="3200" dirty="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CÁC GIẢI THUẬT</a:t>
            </a:r>
            <a:endParaRPr lang="en-US" altLang="en-US"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a:p>
            <a:pPr algn="ctr"/>
            <a:r>
              <a:rPr lang="en-US" altLang="en-US"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SẮP XẾP</a:t>
            </a:r>
            <a:endPar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sp>
        <p:nvSpPr>
          <p:cNvPr id="25"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04800" y="3397250"/>
            <a:ext cx="8550275" cy="608013"/>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Oval 20"/>
          <p:cNvSpPr>
            <a:spLocks noChangeArrowheads="1"/>
          </p:cNvSpPr>
          <p:nvPr/>
        </p:nvSpPr>
        <p:spPr bwMode="auto">
          <a:xfrm>
            <a:off x="3627438"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AutoShape 21"/>
          <p:cNvSpPr>
            <a:spLocks noChangeArrowheads="1"/>
          </p:cNvSpPr>
          <p:nvPr/>
        </p:nvSpPr>
        <p:spPr bwMode="auto">
          <a:xfrm>
            <a:off x="2565400"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44" name="AutoShape 22"/>
          <p:cNvSpPr>
            <a:spLocks noChangeArrowheads="1"/>
          </p:cNvSpPr>
          <p:nvPr/>
        </p:nvSpPr>
        <p:spPr bwMode="auto">
          <a:xfrm>
            <a:off x="4837113"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Tree>
    <p:extLst>
      <p:ext uri="{BB962C8B-B14F-4D97-AF65-F5344CB8AC3E}">
        <p14:creationId xmlns:p14="http://schemas.microsoft.com/office/powerpoint/2010/main" val="246150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72222E-6 0 L 0.11631 -0.00069 " pathEditMode="relative" rAng="0" ptsTypes="AA">
                                      <p:cBhvr>
                                        <p:cTn id="10" dur="500" fill="hold"/>
                                        <p:tgtEl>
                                          <p:spTgt spid="43"/>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2"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blinds(horizontal)">
                                      <p:cBhvr>
                                        <p:cTn id="14" dur="500"/>
                                        <p:tgtEl>
                                          <p:spTgt spid="44"/>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28"/>
                                        </p:tgtEl>
                                      </p:cBhvr>
                                    </p:animEffect>
                                    <p:animScale>
                                      <p:cBhvr>
                                        <p:cTn id="18" dur="250" autoRev="1" fill="hold"/>
                                        <p:tgtEl>
                                          <p:spTgt spid="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27"/>
                                        </p:tgtEl>
                                      </p:cBhvr>
                                    </p:animEffect>
                                    <p:animScale>
                                      <p:cBhvr>
                                        <p:cTn id="21" dur="250" autoRev="1" fill="hold"/>
                                        <p:tgtEl>
                                          <p:spTgt spid="27"/>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1.38889E-6 2.59259E-6 L -0.05833 0.21111 " pathEditMode="relative" rAng="0" ptsTypes="AA">
                                      <p:cBhvr>
                                        <p:cTn id="24" dur="500" fill="hold"/>
                                        <p:tgtEl>
                                          <p:spTgt spid="28"/>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1 2.59259E-6 L 0.11025 2.59259E-6 " pathEditMode="relative" rAng="0" ptsTypes="AA">
                                      <p:cBhvr>
                                        <p:cTn id="27" dur="500" fill="hold"/>
                                        <p:tgtEl>
                                          <p:spTgt spid="27"/>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3 0.21111 L -0.12066 3.33333E-6 " pathEditMode="relative" rAng="0" ptsTypes="AA">
                                      <p:cBhvr>
                                        <p:cTn id="30" dur="500" fill="hold"/>
                                        <p:tgtEl>
                                          <p:spTgt spid="28"/>
                                        </p:tgtEl>
                                        <p:attrNameLst>
                                          <p:attrName>ppt_x</p:attrName>
                                          <p:attrName>ppt_y</p:attrName>
                                        </p:attrNameLst>
                                      </p:cBhvr>
                                      <p:rCtr x="-2986" y="-10417"/>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3.33333E-6 4.44444E-6 L 0.13108 -0.00231 " pathEditMode="relative" rAng="0" ptsTypes="AA">
                                      <p:cBhvr>
                                        <p:cTn id="33" dur="500" fill="hold"/>
                                        <p:tgtEl>
                                          <p:spTgt spid="44"/>
                                        </p:tgtEl>
                                        <p:attrNameLst>
                                          <p:attrName>ppt_x</p:attrName>
                                          <p:attrName>ppt_y</p:attrName>
                                        </p:attrNameLst>
                                      </p:cBhvr>
                                      <p:rCtr x="6441" y="-370"/>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28"/>
                                        </p:tgtEl>
                                      </p:cBhvr>
                                    </p:animEffect>
                                    <p:animScale>
                                      <p:cBhvr>
                                        <p:cTn id="40" dur="250" autoRev="1" fill="hold"/>
                                        <p:tgtEl>
                                          <p:spTgt spid="28"/>
                                        </p:tgtEl>
                                      </p:cBhvr>
                                      <p:by x="105000" y="105000"/>
                                    </p:animScale>
                                  </p:childTnLst>
                                </p:cTn>
                              </p:par>
                            </p:childTnLst>
                          </p:cTn>
                        </p:par>
                        <p:par>
                          <p:cTn id="41" fill="hold">
                            <p:stCondLst>
                              <p:cond delay="4500"/>
                            </p:stCondLst>
                            <p:childTnLst>
                              <p:par>
                                <p:cTn id="42" presetID="42" presetClass="path" presetSubtype="0" accel="50000" decel="50000" fill="hold" grpId="1" nodeType="afterEffect">
                                  <p:stCondLst>
                                    <p:cond delay="0"/>
                                  </p:stCondLst>
                                  <p:childTnLst>
                                    <p:animMotion origin="layout" path="M 4.44444E-6 2.59259E-6 L -0.11337 0.21111 " pathEditMode="relative" rAng="0" ptsTypes="AA">
                                      <p:cBhvr>
                                        <p:cTn id="43" dur="500" fill="hold"/>
                                        <p:tgtEl>
                                          <p:spTgt spid="29"/>
                                        </p:tgtEl>
                                        <p:attrNameLst>
                                          <p:attrName>ppt_x</p:attrName>
                                          <p:attrName>ppt_y</p:attrName>
                                        </p:attrNameLst>
                                      </p:cBhvr>
                                      <p:rCtr x="-5677" y="10556"/>
                                    </p:animMotion>
                                  </p:childTnLst>
                                </p:cTn>
                              </p:par>
                            </p:childTnLst>
                          </p:cTn>
                        </p:par>
                        <p:par>
                          <p:cTn id="44" fill="hold">
                            <p:stCondLst>
                              <p:cond delay="5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500" fill="hold"/>
                                        <p:tgtEl>
                                          <p:spTgt spid="28"/>
                                        </p:tgtEl>
                                        <p:attrNameLst>
                                          <p:attrName>ppt_x</p:attrName>
                                          <p:attrName>ppt_y</p:attrName>
                                        </p:attrNameLst>
                                      </p:cBhvr>
                                      <p:rCtr x="11250" y="0"/>
                                    </p:animMotion>
                                  </p:childTnLst>
                                </p:cTn>
                              </p:par>
                            </p:childTnLst>
                          </p:cTn>
                        </p:par>
                        <p:par>
                          <p:cTn id="47" fill="hold">
                            <p:stCondLst>
                              <p:cond delay="5500"/>
                            </p:stCondLst>
                            <p:childTnLst>
                              <p:par>
                                <p:cTn id="48" presetID="64" presetClass="path" presetSubtype="0" accel="50000" decel="50000" fill="hold" grpId="2" nodeType="afterEffect">
                                  <p:stCondLst>
                                    <p:cond delay="0"/>
                                  </p:stCondLst>
                                  <p:childTnLst>
                                    <p:animMotion origin="layout" path="M -0.11337 0.21111 L -0.24166 3.33333E-6 " pathEditMode="relative" rAng="0" ptsTypes="AA">
                                      <p:cBhvr>
                                        <p:cTn id="49" dur="500" fill="hold"/>
                                        <p:tgtEl>
                                          <p:spTgt spid="29"/>
                                        </p:tgtEl>
                                        <p:attrNameLst>
                                          <p:attrName>ppt_x</p:attrName>
                                          <p:attrName>ppt_y</p:attrName>
                                        </p:attrNameLst>
                                      </p:cBhvr>
                                      <p:rCtr x="-6285" y="-10417"/>
                                    </p:animMotion>
                                  </p:childTnLst>
                                </p:cTn>
                              </p:par>
                            </p:childTnLst>
                          </p:cTn>
                        </p:par>
                        <p:par>
                          <p:cTn id="50" fill="hold">
                            <p:stCondLst>
                              <p:cond delay="6000"/>
                            </p:stCondLst>
                            <p:childTnLst>
                              <p:par>
                                <p:cTn id="51" presetID="63" presetClass="path" presetSubtype="0" accel="50000" decel="50000" fill="hold" grpId="0" nodeType="afterEffect">
                                  <p:stCondLst>
                                    <p:cond delay="0"/>
                                  </p:stCondLst>
                                  <p:childTnLst>
                                    <p:animMotion origin="layout" path="M 0.13941 -0.00231 L 0.24861 -0.00231 " pathEditMode="relative" rAng="0" ptsTypes="AA">
                                      <p:cBhvr>
                                        <p:cTn id="52" dur="500" fill="hold"/>
                                        <p:tgtEl>
                                          <p:spTgt spid="44"/>
                                        </p:tgtEl>
                                        <p:attrNameLst>
                                          <p:attrName>ppt_x</p:attrName>
                                          <p:attrName>ppt_y</p:attrName>
                                        </p:attrNameLst>
                                      </p:cBhvr>
                                      <p:rCtr x="5451" y="0"/>
                                    </p:animMotion>
                                  </p:childTnLst>
                                </p:cTn>
                              </p:par>
                            </p:childTnLst>
                          </p:cTn>
                        </p:par>
                        <p:par>
                          <p:cTn id="53" fill="hold">
                            <p:stCondLst>
                              <p:cond delay="6500"/>
                            </p:stCondLst>
                            <p:childTnLst>
                              <p:par>
                                <p:cTn id="54" presetID="26" presetClass="emph" presetSubtype="0" fill="hold" grpId="0" nodeType="afterEffect">
                                  <p:stCondLst>
                                    <p:cond delay="0"/>
                                  </p:stCondLst>
                                  <p:childTnLst>
                                    <p:animEffect transition="out" filter="fade">
                                      <p:cBhvr>
                                        <p:cTn id="55" dur="500" tmFilter="0, 0; .2, .5; .8, .5; 1, 0"/>
                                        <p:tgtEl>
                                          <p:spTgt spid="30"/>
                                        </p:tgtEl>
                                      </p:cBhvr>
                                    </p:animEffect>
                                    <p:animScale>
                                      <p:cBhvr>
                                        <p:cTn id="56" dur="250" autoRev="1" fill="hold"/>
                                        <p:tgtEl>
                                          <p:spTgt spid="30"/>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29"/>
                                        </p:tgtEl>
                                      </p:cBhvr>
                                    </p:animEffect>
                                    <p:animScale>
                                      <p:cBhvr>
                                        <p:cTn id="59" dur="250" autoRev="1" fill="hold"/>
                                        <p:tgtEl>
                                          <p:spTgt spid="29"/>
                                        </p:tgtEl>
                                      </p:cBhvr>
                                      <p:by x="105000" y="105000"/>
                                    </p:animScale>
                                  </p:childTnLst>
                                </p:cTn>
                              </p:par>
                            </p:childTnLst>
                          </p:cTn>
                        </p:par>
                        <p:par>
                          <p:cTn id="60" fill="hold">
                            <p:stCondLst>
                              <p:cond delay="7000"/>
                            </p:stCondLst>
                            <p:childTnLst>
                              <p:par>
                                <p:cTn id="61" presetID="42" presetClass="path" presetSubtype="0" accel="50000" decel="50000" fill="hold" grpId="1" nodeType="afterEffect">
                                  <p:stCondLst>
                                    <p:cond delay="0"/>
                                  </p:stCondLst>
                                  <p:childTnLst>
                                    <p:animMotion origin="layout" path="M 2.77778E-7 2.59259E-6 L -0.16667 0.21319 " pathEditMode="relative" rAng="0" ptsTypes="AA">
                                      <p:cBhvr>
                                        <p:cTn id="62" dur="500" fill="hold"/>
                                        <p:tgtEl>
                                          <p:spTgt spid="30"/>
                                        </p:tgtEl>
                                        <p:attrNameLst>
                                          <p:attrName>ppt_x</p:attrName>
                                          <p:attrName>ppt_y</p:attrName>
                                        </p:attrNameLst>
                                      </p:cBhvr>
                                      <p:rCtr x="-8333" y="10648"/>
                                    </p:animMotion>
                                  </p:childTnLst>
                                </p:cTn>
                              </p:par>
                            </p:childTnLst>
                          </p:cTn>
                        </p:par>
                        <p:par>
                          <p:cTn id="63" fill="hold">
                            <p:stCondLst>
                              <p:cond delay="7500"/>
                            </p:stCondLst>
                            <p:childTnLst>
                              <p:par>
                                <p:cTn id="64" presetID="63" presetClass="path" presetSubtype="0" accel="50000" decel="50000" fill="hold" grpId="4" nodeType="afterEffect">
                                  <p:stCondLst>
                                    <p:cond delay="0"/>
                                  </p:stCondLst>
                                  <p:childTnLst>
                                    <p:animMotion origin="layout" path="M -0.22344 0.00208 L 0.11163 -0.00023 " pathEditMode="relative" rAng="0" ptsTypes="AA">
                                      <p:cBhvr>
                                        <p:cTn id="65" dur="500" fill="hold"/>
                                        <p:tgtEl>
                                          <p:spTgt spid="29"/>
                                        </p:tgtEl>
                                        <p:attrNameLst>
                                          <p:attrName>ppt_x</p:attrName>
                                          <p:attrName>ppt_y</p:attrName>
                                        </p:attrNameLst>
                                      </p:cBhvr>
                                      <p:rCtr x="16753" y="-116"/>
                                    </p:animMotion>
                                  </p:childTnLst>
                                </p:cTn>
                              </p:par>
                            </p:childTnLst>
                          </p:cTn>
                        </p:par>
                        <p:par>
                          <p:cTn id="66" fill="hold">
                            <p:stCondLst>
                              <p:cond delay="8000"/>
                            </p:stCondLst>
                            <p:childTnLst>
                              <p:par>
                                <p:cTn id="67" presetID="64" presetClass="path" presetSubtype="0" accel="50000" decel="50000" fill="hold" grpId="2" nodeType="afterEffect">
                                  <p:stCondLst>
                                    <p:cond delay="0"/>
                                  </p:stCondLst>
                                  <p:childTnLst>
                                    <p:animMotion origin="layout" path="M -0.16667 0.21319 L -0.36302 4.44444E-6 " pathEditMode="relative" rAng="0" ptsTypes="AA">
                                      <p:cBhvr>
                                        <p:cTn id="68" dur="500" fill="hold"/>
                                        <p:tgtEl>
                                          <p:spTgt spid="30"/>
                                        </p:tgtEl>
                                        <p:attrNameLst>
                                          <p:attrName>ppt_x</p:attrName>
                                          <p:attrName>ppt_y</p:attrName>
                                        </p:attrNameLst>
                                      </p:cBhvr>
                                      <p:rCtr x="-9687" y="-11065"/>
                                    </p:animMotion>
                                  </p:childTnLst>
                                </p:cTn>
                              </p:par>
                            </p:childTnLst>
                          </p:cTn>
                        </p:par>
                        <p:par>
                          <p:cTn id="69" fill="hold">
                            <p:stCondLst>
                              <p:cond delay="8500"/>
                            </p:stCondLst>
                            <p:childTnLst>
                              <p:par>
                                <p:cTn id="70" presetID="63" presetClass="path" presetSubtype="0" accel="50000" decel="50000" fill="hold" grpId="1" nodeType="afterEffect">
                                  <p:stCondLst>
                                    <p:cond delay="0"/>
                                  </p:stCondLst>
                                  <p:childTnLst>
                                    <p:animMotion origin="layout" path="M 0.24774 -0.00231 L 0.36372 -0.00231 " pathEditMode="relative" rAng="0" ptsTypes="AA">
                                      <p:cBhvr>
                                        <p:cTn id="71" dur="500" fill="hold"/>
                                        <p:tgtEl>
                                          <p:spTgt spid="44"/>
                                        </p:tgtEl>
                                        <p:attrNameLst>
                                          <p:attrName>ppt_x</p:attrName>
                                          <p:attrName>ppt_y</p:attrName>
                                        </p:attrNameLst>
                                      </p:cBhvr>
                                      <p:rCtr x="5799" y="0"/>
                                    </p:animMotion>
                                  </p:childTnLst>
                                </p:cTn>
                              </p:par>
                            </p:childTnLst>
                          </p:cTn>
                        </p:par>
                        <p:par>
                          <p:cTn id="72" fill="hold">
                            <p:stCondLst>
                              <p:cond delay="9000"/>
                            </p:stCondLst>
                            <p:childTnLst>
                              <p:par>
                                <p:cTn id="73" presetID="26" presetClass="emph" presetSubtype="0" fill="hold" grpId="0" nodeType="afterEffect">
                                  <p:stCondLst>
                                    <p:cond delay="0"/>
                                  </p:stCondLst>
                                  <p:childTnLst>
                                    <p:animEffect transition="out" filter="fade">
                                      <p:cBhvr>
                                        <p:cTn id="74" dur="500" tmFilter="0, 0; .2, .5; .8, .5; 1, 0"/>
                                        <p:tgtEl>
                                          <p:spTgt spid="31"/>
                                        </p:tgtEl>
                                      </p:cBhvr>
                                    </p:animEffect>
                                    <p:animScale>
                                      <p:cBhvr>
                                        <p:cTn id="75" dur="250" autoRev="1" fill="hold"/>
                                        <p:tgtEl>
                                          <p:spTgt spid="31"/>
                                        </p:tgtEl>
                                      </p:cBhvr>
                                      <p:by x="105000" y="105000"/>
                                    </p:animScale>
                                  </p:childTnLst>
                                </p:cTn>
                              </p:par>
                              <p:par>
                                <p:cTn id="76" presetID="26" presetClass="emph" presetSubtype="0" fill="hold" grpId="3" nodeType="withEffect">
                                  <p:stCondLst>
                                    <p:cond delay="0"/>
                                  </p:stCondLst>
                                  <p:childTnLst>
                                    <p:animEffect transition="out" filter="fade">
                                      <p:cBhvr>
                                        <p:cTn id="77" dur="500" tmFilter="0, 0; .2, .5; .8, .5; 1, 0"/>
                                        <p:tgtEl>
                                          <p:spTgt spid="30"/>
                                        </p:tgtEl>
                                      </p:cBhvr>
                                    </p:animEffect>
                                    <p:animScale>
                                      <p:cBhvr>
                                        <p:cTn id="78" dur="250" autoRev="1" fill="hold"/>
                                        <p:tgtEl>
                                          <p:spTgt spid="30"/>
                                        </p:tgtEl>
                                      </p:cBhvr>
                                      <p:by x="105000" y="105000"/>
                                    </p:animScale>
                                  </p:childTnLst>
                                </p:cTn>
                              </p:par>
                            </p:childTnLst>
                          </p:cTn>
                        </p:par>
                        <p:par>
                          <p:cTn id="79" fill="hold">
                            <p:stCondLst>
                              <p:cond delay="9500"/>
                            </p:stCondLst>
                            <p:childTnLst>
                              <p:par>
                                <p:cTn id="80" presetID="8" presetClass="exit" presetSubtype="16" fill="hold" grpId="4" nodeType="afterEffect">
                                  <p:stCondLst>
                                    <p:cond delay="0"/>
                                  </p:stCondLst>
                                  <p:childTnLst>
                                    <p:animEffect transition="out" filter="diamond(in)">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8" presetClass="entr" presetSubtype="16"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diamond(in)">
                                      <p:cBhvr>
                                        <p:cTn id="8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P spid="31" grpId="0" animBg="1"/>
      <p:bldP spid="42" grpId="0" animBg="1"/>
      <p:bldP spid="43" grpId="0" animBg="1"/>
      <p:bldP spid="43" grpId="1" animBg="1"/>
      <p:bldP spid="44" grpId="0" animBg="1"/>
      <p:bldP spid="44" grpId="1" animBg="1"/>
      <p:bldP spid="44" grpId="2"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100</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8115819" y="5432112"/>
            <a:ext cx="697627" cy="369332"/>
          </a:xfrm>
          <a:prstGeom prst="rect">
            <a:avLst/>
          </a:prstGeom>
          <a:noFill/>
        </p:spPr>
        <p:txBody>
          <a:bodyPr wrap="none" rtlCol="0">
            <a:spAutoFit/>
          </a:bodyPr>
          <a:lstStyle/>
          <a:p>
            <a:r>
              <a:rPr lang="en-US" dirty="0" smtClean="0"/>
              <a:t>09</a:t>
            </a:r>
            <a:r>
              <a:rPr lang="en-US" b="1" u="sng" dirty="0" smtClean="0">
                <a:solidFill>
                  <a:srgbClr val="3333FF"/>
                </a:solidFill>
              </a:rPr>
              <a:t>9</a:t>
            </a:r>
            <a:r>
              <a:rPr lang="en-US" dirty="0" smtClean="0"/>
              <a:t>9</a:t>
            </a:r>
            <a:endParaRPr lang="en-US" b="1" u="sng" dirty="0">
              <a:solidFill>
                <a:srgbClr val="3333FF"/>
              </a:solidFill>
            </a:endParaRPr>
          </a:p>
        </p:txBody>
      </p:sp>
      <p:sp>
        <p:nvSpPr>
          <p:cNvPr id="6" name="TextBox 5"/>
          <p:cNvSpPr txBox="1"/>
          <p:nvPr/>
        </p:nvSpPr>
        <p:spPr>
          <a:xfrm>
            <a:off x="1751803" y="5053136"/>
            <a:ext cx="697627" cy="369332"/>
          </a:xfrm>
          <a:prstGeom prst="rect">
            <a:avLst/>
          </a:prstGeom>
          <a:noFill/>
        </p:spPr>
        <p:txBody>
          <a:bodyPr wrap="none" rtlCol="0">
            <a:spAutoFit/>
          </a:bodyPr>
          <a:lstStyle/>
          <a:p>
            <a:r>
              <a:rPr lang="en-US" dirty="0" smtClean="0"/>
              <a:t>70</a:t>
            </a:r>
            <a:r>
              <a:rPr lang="en-US" b="1" u="sng" dirty="0" smtClean="0">
                <a:solidFill>
                  <a:srgbClr val="3333FF"/>
                </a:solidFill>
              </a:rPr>
              <a:t>0</a:t>
            </a:r>
            <a:r>
              <a:rPr lang="en-US" dirty="0" smtClean="0"/>
              <a:t>9</a:t>
            </a:r>
            <a:endParaRPr lang="en-US" b="1" u="sng" dirty="0">
              <a:solidFill>
                <a:srgbClr val="3333FF"/>
              </a:solidFill>
            </a:endParaRPr>
          </a:p>
        </p:txBody>
      </p:sp>
      <p:sp>
        <p:nvSpPr>
          <p:cNvPr id="7" name="TextBox 6"/>
          <p:cNvSpPr txBox="1"/>
          <p:nvPr/>
        </p:nvSpPr>
        <p:spPr>
          <a:xfrm>
            <a:off x="3823654" y="5432112"/>
            <a:ext cx="697627" cy="369332"/>
          </a:xfrm>
          <a:prstGeom prst="rect">
            <a:avLst/>
          </a:prstGeom>
          <a:noFill/>
        </p:spPr>
        <p:txBody>
          <a:bodyPr wrap="none" rtlCol="0">
            <a:spAutoFit/>
          </a:bodyPr>
          <a:lstStyle/>
          <a:p>
            <a:r>
              <a:rPr lang="en-US" dirty="0" smtClean="0"/>
              <a:t>12</a:t>
            </a:r>
            <a:r>
              <a:rPr lang="en-US" b="1" u="sng" dirty="0" smtClean="0">
                <a:solidFill>
                  <a:srgbClr val="3333FF"/>
                </a:solidFill>
              </a:rPr>
              <a:t>3</a:t>
            </a:r>
            <a:r>
              <a:rPr lang="en-US" dirty="0" smtClean="0"/>
              <a:t>9</a:t>
            </a:r>
            <a:endParaRPr lang="en-US" b="1" u="sng" dirty="0">
              <a:solidFill>
                <a:srgbClr val="3333FF"/>
              </a:solidFill>
            </a:endParaRPr>
          </a:p>
        </p:txBody>
      </p:sp>
      <p:sp>
        <p:nvSpPr>
          <p:cNvPr id="8" name="TextBox 7"/>
          <p:cNvSpPr txBox="1"/>
          <p:nvPr/>
        </p:nvSpPr>
        <p:spPr>
          <a:xfrm>
            <a:off x="2413435" y="5059336"/>
            <a:ext cx="697627" cy="369332"/>
          </a:xfrm>
          <a:prstGeom prst="rect">
            <a:avLst/>
          </a:prstGeom>
          <a:noFill/>
        </p:spPr>
        <p:txBody>
          <a:bodyPr wrap="none" rtlCol="0">
            <a:spAutoFit/>
          </a:bodyPr>
          <a:lstStyle/>
          <a:p>
            <a:r>
              <a:rPr lang="en-US" dirty="0" smtClean="0"/>
              <a:t>45</a:t>
            </a:r>
            <a:r>
              <a:rPr lang="en-US" b="1" u="sng" dirty="0" smtClean="0">
                <a:solidFill>
                  <a:srgbClr val="3333FF"/>
                </a:solidFill>
              </a:rPr>
              <a:t>1</a:t>
            </a:r>
            <a:r>
              <a:rPr lang="en-US" dirty="0" smtClean="0"/>
              <a:t>8</a:t>
            </a:r>
            <a:endParaRPr lang="en-US" b="1" u="sng" dirty="0">
              <a:solidFill>
                <a:srgbClr val="3333FF"/>
              </a:solidFill>
            </a:endParaRPr>
          </a:p>
        </p:txBody>
      </p:sp>
      <p:sp>
        <p:nvSpPr>
          <p:cNvPr id="9" name="TextBox 8"/>
          <p:cNvSpPr txBox="1"/>
          <p:nvPr/>
        </p:nvSpPr>
        <p:spPr>
          <a:xfrm>
            <a:off x="3122888" y="4267200"/>
            <a:ext cx="697627" cy="369332"/>
          </a:xfrm>
          <a:prstGeom prst="rect">
            <a:avLst/>
          </a:prstGeom>
          <a:noFill/>
        </p:spPr>
        <p:txBody>
          <a:bodyPr wrap="none" rtlCol="0">
            <a:spAutoFit/>
          </a:bodyPr>
          <a:lstStyle/>
          <a:p>
            <a:r>
              <a:rPr lang="en-US" dirty="0" smtClean="0"/>
              <a:t>04</a:t>
            </a:r>
            <a:r>
              <a:rPr lang="en-US" b="1" u="sng" dirty="0" smtClean="0">
                <a:solidFill>
                  <a:srgbClr val="3333FF"/>
                </a:solidFill>
              </a:rPr>
              <a:t>2</a:t>
            </a:r>
            <a:r>
              <a:rPr lang="en-US" dirty="0" smtClean="0"/>
              <a:t>8</a:t>
            </a:r>
            <a:endParaRPr lang="en-US" b="1" u="sng" dirty="0">
              <a:solidFill>
                <a:srgbClr val="3333FF"/>
              </a:solidFill>
            </a:endParaRPr>
          </a:p>
        </p:txBody>
      </p:sp>
      <p:sp>
        <p:nvSpPr>
          <p:cNvPr id="10" name="TextBox 9"/>
          <p:cNvSpPr txBox="1"/>
          <p:nvPr/>
        </p:nvSpPr>
        <p:spPr>
          <a:xfrm>
            <a:off x="3112371" y="4674160"/>
            <a:ext cx="697627" cy="369332"/>
          </a:xfrm>
          <a:prstGeom prst="rect">
            <a:avLst/>
          </a:prstGeom>
          <a:noFill/>
        </p:spPr>
        <p:txBody>
          <a:bodyPr wrap="none" rtlCol="0">
            <a:spAutoFit/>
          </a:bodyPr>
          <a:lstStyle/>
          <a:p>
            <a:r>
              <a:rPr lang="en-US" dirty="0" smtClean="0"/>
              <a:t>17</a:t>
            </a:r>
            <a:r>
              <a:rPr lang="en-US" b="1" u="sng" dirty="0" smtClean="0">
                <a:solidFill>
                  <a:srgbClr val="3333FF"/>
                </a:solidFill>
              </a:rPr>
              <a:t>2</a:t>
            </a:r>
            <a:r>
              <a:rPr lang="en-US" dirty="0" smtClean="0"/>
              <a:t>5</a:t>
            </a:r>
            <a:endParaRPr lang="en-US" b="1" u="sng" dirty="0">
              <a:solidFill>
                <a:srgbClr val="3333FF"/>
              </a:solidFill>
            </a:endParaRPr>
          </a:p>
        </p:txBody>
      </p:sp>
      <p:sp>
        <p:nvSpPr>
          <p:cNvPr id="11" name="TextBox 10"/>
          <p:cNvSpPr txBox="1"/>
          <p:nvPr/>
        </p:nvSpPr>
        <p:spPr>
          <a:xfrm>
            <a:off x="3122888" y="5053136"/>
            <a:ext cx="697627" cy="369332"/>
          </a:xfrm>
          <a:prstGeom prst="rect">
            <a:avLst/>
          </a:prstGeom>
          <a:noFill/>
        </p:spPr>
        <p:txBody>
          <a:bodyPr wrap="none" rtlCol="0">
            <a:spAutoFit/>
          </a:bodyPr>
          <a:lstStyle/>
          <a:p>
            <a:r>
              <a:rPr lang="en-US" dirty="0" smtClean="0"/>
              <a:t>84</a:t>
            </a:r>
            <a:r>
              <a:rPr lang="en-US" b="1" u="sng" dirty="0" smtClean="0">
                <a:solidFill>
                  <a:srgbClr val="3333FF"/>
                </a:solidFill>
              </a:rPr>
              <a:t>2</a:t>
            </a:r>
            <a:r>
              <a:rPr lang="en-US" dirty="0" smtClean="0"/>
              <a:t>5</a:t>
            </a:r>
            <a:endParaRPr lang="en-US" b="1" u="sng" dirty="0">
              <a:solidFill>
                <a:srgbClr val="3333FF"/>
              </a:solidFill>
            </a:endParaRPr>
          </a:p>
        </p:txBody>
      </p:sp>
      <p:sp>
        <p:nvSpPr>
          <p:cNvPr id="12" name="TextBox 11"/>
          <p:cNvSpPr txBox="1"/>
          <p:nvPr/>
        </p:nvSpPr>
        <p:spPr>
          <a:xfrm>
            <a:off x="3112372" y="5432112"/>
            <a:ext cx="697627" cy="369332"/>
          </a:xfrm>
          <a:prstGeom prst="rect">
            <a:avLst/>
          </a:prstGeom>
          <a:noFill/>
        </p:spPr>
        <p:txBody>
          <a:bodyPr wrap="none" rtlCol="0">
            <a:spAutoFit/>
          </a:bodyPr>
          <a:lstStyle/>
          <a:p>
            <a:r>
              <a:rPr lang="en-US" dirty="0" smtClean="0"/>
              <a:t>14</a:t>
            </a:r>
            <a:r>
              <a:rPr lang="en-US" b="1" u="sng" dirty="0" smtClean="0">
                <a:solidFill>
                  <a:srgbClr val="3333FF"/>
                </a:solidFill>
              </a:rPr>
              <a:t>2</a:t>
            </a:r>
            <a:r>
              <a:rPr lang="en-US" dirty="0" smtClean="0"/>
              <a:t>4</a:t>
            </a:r>
            <a:endParaRPr lang="en-US" b="1" u="sng" dirty="0">
              <a:solidFill>
                <a:srgbClr val="3333FF"/>
              </a:solidFill>
            </a:endParaRPr>
          </a:p>
        </p:txBody>
      </p:sp>
      <p:sp>
        <p:nvSpPr>
          <p:cNvPr id="13" name="TextBox 12"/>
          <p:cNvSpPr txBox="1"/>
          <p:nvPr/>
        </p:nvSpPr>
        <p:spPr>
          <a:xfrm>
            <a:off x="2425261" y="5432112"/>
            <a:ext cx="697627" cy="369332"/>
          </a:xfrm>
          <a:prstGeom prst="rect">
            <a:avLst/>
          </a:prstGeom>
          <a:noFill/>
        </p:spPr>
        <p:txBody>
          <a:bodyPr wrap="none" rtlCol="0">
            <a:spAutoFit/>
          </a:bodyPr>
          <a:lstStyle/>
          <a:p>
            <a:r>
              <a:rPr lang="en-US" dirty="0" smtClean="0"/>
              <a:t>70</a:t>
            </a:r>
            <a:r>
              <a:rPr lang="en-US" b="1" u="sng" dirty="0" smtClean="0">
                <a:solidFill>
                  <a:srgbClr val="3333FF"/>
                </a:solidFill>
              </a:rPr>
              <a:t>1</a:t>
            </a:r>
            <a:r>
              <a:rPr lang="en-US" dirty="0" smtClean="0"/>
              <a:t>3</a:t>
            </a:r>
            <a:endParaRPr lang="en-US" b="1" dirty="0">
              <a:solidFill>
                <a:srgbClr val="3333FF"/>
              </a:solidFill>
            </a:endParaRPr>
          </a:p>
        </p:txBody>
      </p:sp>
      <p:sp>
        <p:nvSpPr>
          <p:cNvPr id="14" name="TextBox 13"/>
          <p:cNvSpPr txBox="1"/>
          <p:nvPr/>
        </p:nvSpPr>
        <p:spPr>
          <a:xfrm>
            <a:off x="5257800" y="5432112"/>
            <a:ext cx="697627" cy="369332"/>
          </a:xfrm>
          <a:prstGeom prst="rect">
            <a:avLst/>
          </a:prstGeom>
          <a:noFill/>
        </p:spPr>
        <p:txBody>
          <a:bodyPr wrap="none" rtlCol="0">
            <a:spAutoFit/>
          </a:bodyPr>
          <a:lstStyle/>
          <a:p>
            <a:r>
              <a:rPr lang="en-US" dirty="0" smtClean="0"/>
              <a:t>32</a:t>
            </a:r>
            <a:r>
              <a:rPr lang="en-US" b="1" u="sng" dirty="0" smtClean="0">
                <a:solidFill>
                  <a:srgbClr val="3333FF"/>
                </a:solidFill>
              </a:rPr>
              <a:t>5</a:t>
            </a:r>
            <a:r>
              <a:rPr lang="en-US" dirty="0" smtClean="0"/>
              <a:t>2</a:t>
            </a:r>
            <a:endParaRPr lang="en-US" b="1" u="sng" dirty="0">
              <a:solidFill>
                <a:srgbClr val="3333FF"/>
              </a:solidFill>
            </a:endParaRPr>
          </a:p>
        </p:txBody>
      </p:sp>
      <p:sp>
        <p:nvSpPr>
          <p:cNvPr id="15" name="TextBox 14"/>
          <p:cNvSpPr txBox="1"/>
          <p:nvPr/>
        </p:nvSpPr>
        <p:spPr>
          <a:xfrm>
            <a:off x="1738150" y="5412824"/>
            <a:ext cx="697627" cy="369332"/>
          </a:xfrm>
          <a:prstGeom prst="rect">
            <a:avLst/>
          </a:prstGeom>
          <a:noFill/>
        </p:spPr>
        <p:txBody>
          <a:bodyPr wrap="none" rtlCol="0">
            <a:spAutoFit/>
          </a:bodyPr>
          <a:lstStyle/>
          <a:p>
            <a:r>
              <a:rPr lang="en-US" dirty="0" smtClean="0"/>
              <a:t>07</a:t>
            </a:r>
            <a:r>
              <a:rPr lang="en-US" b="1" u="sng" dirty="0" smtClean="0">
                <a:solidFill>
                  <a:srgbClr val="3333FF"/>
                </a:solidFill>
              </a:rPr>
              <a:t>0</a:t>
            </a:r>
            <a:r>
              <a:rPr lang="en-US" dirty="0" smtClean="0"/>
              <a:t>1</a:t>
            </a:r>
            <a:endParaRPr lang="en-US" b="1" u="sng" dirty="0">
              <a:solidFill>
                <a:srgbClr val="3333FF"/>
              </a:solidFill>
            </a:endParaRPr>
          </a:p>
        </p:txBody>
      </p:sp>
      <p:sp>
        <p:nvSpPr>
          <p:cNvPr id="16" name="TextBox 15"/>
          <p:cNvSpPr txBox="1"/>
          <p:nvPr/>
        </p:nvSpPr>
        <p:spPr>
          <a:xfrm>
            <a:off x="6705600" y="5412584"/>
            <a:ext cx="697627" cy="369332"/>
          </a:xfrm>
          <a:prstGeom prst="rect">
            <a:avLst/>
          </a:prstGeom>
          <a:noFill/>
        </p:spPr>
        <p:txBody>
          <a:bodyPr wrap="none" rtlCol="0">
            <a:spAutoFit/>
          </a:bodyPr>
          <a:lstStyle/>
          <a:p>
            <a:r>
              <a:rPr lang="en-US" dirty="0" smtClean="0"/>
              <a:t>91</a:t>
            </a:r>
            <a:r>
              <a:rPr lang="en-US" b="1" u="sng" dirty="0" smtClean="0">
                <a:solidFill>
                  <a:srgbClr val="3333FF"/>
                </a:solidFill>
              </a:rPr>
              <a:t>7</a:t>
            </a:r>
            <a:r>
              <a:rPr lang="en-US" dirty="0" smtClean="0"/>
              <a:t>0</a:t>
            </a:r>
            <a:endParaRPr lang="en-US" b="1" u="sng" dirty="0">
              <a:solidFill>
                <a:srgbClr val="3333FF"/>
              </a:solidFill>
            </a:endParaRPr>
          </a:p>
        </p:txBody>
      </p:sp>
    </p:spTree>
    <p:extLst>
      <p:ext uri="{BB962C8B-B14F-4D97-AF65-F5344CB8AC3E}">
        <p14:creationId xmlns:p14="http://schemas.microsoft.com/office/powerpoint/2010/main" val="40770691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5E-6 -3.7037E-6 L -0.07813 0.00602 " pathEditMode="relative" rAng="0" ptsTypes="AA">
                                      <p:cBhvr>
                                        <p:cTn id="11" dur="2000" fill="hold"/>
                                        <p:tgtEl>
                                          <p:spTgt spid="15"/>
                                        </p:tgtEl>
                                        <p:attrNameLst>
                                          <p:attrName>ppt_x</p:attrName>
                                          <p:attrName>ppt_y</p:attrName>
                                        </p:attrNameLst>
                                      </p:cBhvr>
                                      <p:rCtr x="-3906" y="30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6"/>
                                        </p:tgtEl>
                                      </p:cBhvr>
                                    </p:animEffect>
                                    <p:animScale>
                                      <p:cBhvr>
                                        <p:cTn id="16" dur="250" autoRev="1" fill="hold"/>
                                        <p:tgtEl>
                                          <p:spTgt spid="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2.5E-6 2.59259E-6 L -0.07969 0.00301 " pathEditMode="relative" rAng="0" ptsTypes="AA">
                                      <p:cBhvr>
                                        <p:cTn id="20" dur="2000" fill="hold"/>
                                        <p:tgtEl>
                                          <p:spTgt spid="6"/>
                                        </p:tgtEl>
                                        <p:attrNameLst>
                                          <p:attrName>ppt_x</p:attrName>
                                          <p:attrName>ppt_y</p:attrName>
                                        </p:attrNameLst>
                                      </p:cBhvr>
                                      <p:rCtr x="-3993" y="139"/>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1.38889E-6 -1.48148E-6 L -0.07674 -1.48148E-6 C -0.11111 -1.48148E-6 -0.1533 -0.02986 -0.1533 -0.05393 L -0.1533 -0.10787 " pathEditMode="relative" rAng="0" ptsTypes="AAAA">
                                      <p:cBhvr>
                                        <p:cTn id="29" dur="2000" fill="hold"/>
                                        <p:tgtEl>
                                          <p:spTgt spid="13"/>
                                        </p:tgtEl>
                                        <p:attrNameLst>
                                          <p:attrName>ppt_x</p:attrName>
                                          <p:attrName>ppt_y</p:attrName>
                                        </p:attrNameLst>
                                      </p:cBhvr>
                                      <p:rCtr x="-7674" y="-5394"/>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3.33333E-6 -3.33333E-6 L -0.07604 -3.33333E-6 C -0.11024 -3.33333E-6 -0.15208 -0.03009 -0.15208 -0.05463 L -0.15208 -0.10902 " pathEditMode="relative" rAng="0" ptsTypes="AAAA">
                                      <p:cBhvr>
                                        <p:cTn id="38" dur="2000" fill="hold"/>
                                        <p:tgtEl>
                                          <p:spTgt spid="8"/>
                                        </p:tgtEl>
                                        <p:attrNameLst>
                                          <p:attrName>ppt_x</p:attrName>
                                          <p:attrName>ppt_y</p:attrName>
                                        </p:attrNameLst>
                                      </p:cBhvr>
                                      <p:rCtr x="-7604" y="-546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22222E-6 -1.48148E-6 L -0.11423 -1.48148E-6 C -0.16562 -1.48148E-6 -0.22847 -0.06065 -0.22847 -0.10949 L -0.22847 -0.21898 " pathEditMode="relative" rAng="0" ptsTypes="AAAA">
                                      <p:cBhvr>
                                        <p:cTn id="47" dur="2000" fill="hold"/>
                                        <p:tgtEl>
                                          <p:spTgt spid="12"/>
                                        </p:tgtEl>
                                        <p:attrNameLst>
                                          <p:attrName>ppt_x</p:attrName>
                                          <p:attrName>ppt_y</p:attrName>
                                        </p:attrNameLst>
                                      </p:cBhvr>
                                      <p:rCtr x="-11424" y="-10949"/>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5E-6 2.59259E-6 L -0.11493 2.59259E-6 C -0.1665 2.59259E-6 -0.22969 -0.06366 -0.22969 -0.11528 L -0.22969 -0.23033 " pathEditMode="relative" rAng="0" ptsTypes="AAAA">
                                      <p:cBhvr>
                                        <p:cTn id="56" dur="2000" fill="hold"/>
                                        <p:tgtEl>
                                          <p:spTgt spid="11"/>
                                        </p:tgtEl>
                                        <p:attrNameLst>
                                          <p:attrName>ppt_x</p:attrName>
                                          <p:attrName>ppt_y</p:attrName>
                                        </p:attrNameLst>
                                      </p:cBhvr>
                                      <p:rCtr x="-11493" y="-11528"/>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22222E-6 -3.33333E-6 L -0.11423 -3.33333E-6 C -0.16562 -3.33333E-6 -0.22847 -0.06064 -0.22847 -0.10972 L -0.22847 -0.21944 " pathEditMode="relative" rAng="0" ptsTypes="AAAA">
                                      <p:cBhvr>
                                        <p:cTn id="65" dur="2000" fill="hold"/>
                                        <p:tgtEl>
                                          <p:spTgt spid="10"/>
                                        </p:tgtEl>
                                        <p:attrNameLst>
                                          <p:attrName>ppt_x</p:attrName>
                                          <p:attrName>ppt_y</p:attrName>
                                        </p:attrNameLst>
                                      </p:cBhvr>
                                      <p:rCtr x="-11424" y="-1097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2.5E-6 -4.07407E-6 L -0.11493 -4.07407E-6 C -0.1665 -4.07407E-6 -0.22969 -0.05972 -0.22969 -0.10787 L -0.22969 -0.21574 " pathEditMode="relative" rAng="0" ptsTypes="AAAA">
                                      <p:cBhvr>
                                        <p:cTn id="74" dur="2000" fill="hold"/>
                                        <p:tgtEl>
                                          <p:spTgt spid="9"/>
                                        </p:tgtEl>
                                        <p:attrNameLst>
                                          <p:attrName>ppt_x</p:attrName>
                                          <p:attrName>ppt_y</p:attrName>
                                        </p:attrNameLst>
                                      </p:cBhvr>
                                      <p:rCtr x="-11493" y="-10787"/>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7"/>
                                        </p:tgtEl>
                                      </p:cBhvr>
                                    </p:animEffect>
                                    <p:animScale>
                                      <p:cBhvr>
                                        <p:cTn id="79" dur="250" autoRev="1" fill="hold"/>
                                        <p:tgtEl>
                                          <p:spTgt spid="7"/>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5.55112E-17 -1.48148E-6 L -0.15312 -1.48148E-6 C -0.22187 -1.48148E-6 -0.30625 -0.12176 -0.30625 -0.2206 L -0.30625 -0.4412 " pathEditMode="relative" rAng="0" ptsTypes="AAAA">
                                      <p:cBhvr>
                                        <p:cTn id="83" dur="2000" fill="hold"/>
                                        <p:tgtEl>
                                          <p:spTgt spid="7"/>
                                        </p:tgtEl>
                                        <p:attrNameLst>
                                          <p:attrName>ppt_x</p:attrName>
                                          <p:attrName>ppt_y</p:attrName>
                                        </p:attrNameLst>
                                      </p:cBhvr>
                                      <p:rCtr x="-15313" y="-22060"/>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4"/>
                                        </p:tgtEl>
                                      </p:cBhvr>
                                    </p:animEffect>
                                    <p:animScale>
                                      <p:cBhvr>
                                        <p:cTn id="88" dur="250" autoRev="1" fill="hold"/>
                                        <p:tgtEl>
                                          <p:spTgt spid="14"/>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8.33333E-7 -1.48148E-6 L -0.2316 -1.48148E-6 C -0.33542 -1.48148E-6 -0.46302 -0.14028 -0.46302 -0.25393 L -0.46302 -0.50787 " pathEditMode="relative" rAng="0" ptsTypes="AAAA">
                                      <p:cBhvr>
                                        <p:cTn id="92" dur="2000" fill="hold"/>
                                        <p:tgtEl>
                                          <p:spTgt spid="14"/>
                                        </p:tgtEl>
                                        <p:attrNameLst>
                                          <p:attrName>ppt_x</p:attrName>
                                          <p:attrName>ppt_y</p:attrName>
                                        </p:attrNameLst>
                                      </p:cBhvr>
                                      <p:rCtr x="-23160" y="-25394"/>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6"/>
                                        </p:tgtEl>
                                      </p:cBhvr>
                                    </p:animEffect>
                                    <p:animScale>
                                      <p:cBhvr>
                                        <p:cTn id="97" dur="250" autoRev="1" fill="hold"/>
                                        <p:tgtEl>
                                          <p:spTgt spid="1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3.7037E-6 L -0.31076 -3.7037E-6 C -0.45034 -3.7037E-6 -0.62135 -0.15347 -0.62135 -0.27801 L -0.62135 -0.55578 " pathEditMode="relative" rAng="0" ptsTypes="AAAA">
                                      <p:cBhvr>
                                        <p:cTn id="101" dur="2000" fill="hold"/>
                                        <p:tgtEl>
                                          <p:spTgt spid="16"/>
                                        </p:tgtEl>
                                        <p:attrNameLst>
                                          <p:attrName>ppt_x</p:attrName>
                                          <p:attrName>ppt_y</p:attrName>
                                        </p:attrNameLst>
                                      </p:cBhvr>
                                      <p:rCtr x="-31076" y="-27801"/>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44444E-6 -1.48148E-6 L -0.38784 -1.48148E-6 C -0.56215 -1.48148E-6 -0.77569 -0.17222 -0.77569 -0.31157 L -0.77569 -0.62292 " pathEditMode="relative" rAng="0" ptsTypes="AAAA">
                                      <p:cBhvr>
                                        <p:cTn id="110" dur="2000" fill="hold"/>
                                        <p:tgtEl>
                                          <p:spTgt spid="5"/>
                                        </p:tgtEl>
                                        <p:attrNameLst>
                                          <p:attrName>ppt_x</p:attrName>
                                          <p:attrName>ppt_y</p:attrName>
                                        </p:attrNameLst>
                                      </p:cBhvr>
                                      <p:rCtr x="-38785" y="-31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101</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984798" y="1172338"/>
            <a:ext cx="697627" cy="369332"/>
          </a:xfrm>
          <a:prstGeom prst="rect">
            <a:avLst/>
          </a:prstGeom>
          <a:noFill/>
        </p:spPr>
        <p:txBody>
          <a:bodyPr wrap="none" rtlCol="0">
            <a:spAutoFit/>
          </a:bodyPr>
          <a:lstStyle/>
          <a:p>
            <a:r>
              <a:rPr lang="en-US" dirty="0" smtClean="0"/>
              <a:t>0</a:t>
            </a:r>
            <a:r>
              <a:rPr lang="en-US" b="1" u="sng" dirty="0" smtClean="0">
                <a:solidFill>
                  <a:srgbClr val="3333FF"/>
                </a:solidFill>
              </a:rPr>
              <a:t>9</a:t>
            </a:r>
            <a:r>
              <a:rPr lang="en-US" dirty="0" smtClean="0"/>
              <a:t>99</a:t>
            </a:r>
            <a:endParaRPr lang="en-US" dirty="0"/>
          </a:p>
        </p:txBody>
      </p:sp>
      <p:sp>
        <p:nvSpPr>
          <p:cNvPr id="6" name="TextBox 5"/>
          <p:cNvSpPr txBox="1"/>
          <p:nvPr/>
        </p:nvSpPr>
        <p:spPr>
          <a:xfrm>
            <a:off x="1003216" y="5046592"/>
            <a:ext cx="697627" cy="369332"/>
          </a:xfrm>
          <a:prstGeom prst="rect">
            <a:avLst/>
          </a:prstGeom>
          <a:noFill/>
        </p:spPr>
        <p:txBody>
          <a:bodyPr wrap="none" rtlCol="0">
            <a:spAutoFit/>
          </a:bodyPr>
          <a:lstStyle/>
          <a:p>
            <a:r>
              <a:rPr lang="en-US" dirty="0" smtClean="0"/>
              <a:t>7</a:t>
            </a:r>
            <a:r>
              <a:rPr lang="en-US" b="1" u="sng" dirty="0" smtClean="0">
                <a:solidFill>
                  <a:srgbClr val="3333FF"/>
                </a:solidFill>
              </a:rPr>
              <a:t>0</a:t>
            </a:r>
            <a:r>
              <a:rPr lang="en-US" dirty="0" smtClean="0"/>
              <a:t>09</a:t>
            </a:r>
            <a:endParaRPr lang="en-US" dirty="0"/>
          </a:p>
        </p:txBody>
      </p:sp>
      <p:sp>
        <p:nvSpPr>
          <p:cNvPr id="7" name="TextBox 6"/>
          <p:cNvSpPr txBox="1"/>
          <p:nvPr/>
        </p:nvSpPr>
        <p:spPr>
          <a:xfrm>
            <a:off x="1000040" y="2369264"/>
            <a:ext cx="697627" cy="369332"/>
          </a:xfrm>
          <a:prstGeom prst="rect">
            <a:avLst/>
          </a:prstGeom>
          <a:noFill/>
        </p:spPr>
        <p:txBody>
          <a:bodyPr wrap="none" rtlCol="0">
            <a:spAutoFit/>
          </a:bodyPr>
          <a:lstStyle/>
          <a:p>
            <a:r>
              <a:rPr lang="en-US" dirty="0" smtClean="0"/>
              <a:t>1</a:t>
            </a:r>
            <a:r>
              <a:rPr lang="en-US" b="1" u="sng" dirty="0" smtClean="0">
                <a:solidFill>
                  <a:srgbClr val="3333FF"/>
                </a:solidFill>
              </a:rPr>
              <a:t>2</a:t>
            </a:r>
            <a:r>
              <a:rPr lang="en-US" dirty="0" smtClean="0"/>
              <a:t>39</a:t>
            </a:r>
            <a:endParaRPr lang="en-US" dirty="0"/>
          </a:p>
        </p:txBody>
      </p:sp>
      <p:sp>
        <p:nvSpPr>
          <p:cNvPr id="8" name="TextBox 7"/>
          <p:cNvSpPr txBox="1"/>
          <p:nvPr/>
        </p:nvSpPr>
        <p:spPr>
          <a:xfrm>
            <a:off x="1000836" y="4307584"/>
            <a:ext cx="697627" cy="369332"/>
          </a:xfrm>
          <a:prstGeom prst="rect">
            <a:avLst/>
          </a:prstGeom>
          <a:noFill/>
        </p:spPr>
        <p:txBody>
          <a:bodyPr wrap="none" rtlCol="0">
            <a:spAutoFit/>
          </a:bodyPr>
          <a:lstStyle/>
          <a:p>
            <a:r>
              <a:rPr lang="en-US" dirty="0" smtClean="0"/>
              <a:t>4</a:t>
            </a:r>
            <a:r>
              <a:rPr lang="en-US" b="1" u="sng" dirty="0" smtClean="0">
                <a:solidFill>
                  <a:srgbClr val="3333FF"/>
                </a:solidFill>
              </a:rPr>
              <a:t>5</a:t>
            </a:r>
            <a:r>
              <a:rPr lang="en-US" dirty="0" smtClean="0"/>
              <a:t>18</a:t>
            </a:r>
            <a:endParaRPr lang="en-US" dirty="0"/>
          </a:p>
        </p:txBody>
      </p:sp>
      <p:sp>
        <p:nvSpPr>
          <p:cNvPr id="9" name="TextBox 8"/>
          <p:cNvSpPr txBox="1"/>
          <p:nvPr/>
        </p:nvSpPr>
        <p:spPr>
          <a:xfrm>
            <a:off x="1000041" y="2764234"/>
            <a:ext cx="697627" cy="369332"/>
          </a:xfrm>
          <a:prstGeom prst="rect">
            <a:avLst/>
          </a:prstGeom>
          <a:noFill/>
        </p:spPr>
        <p:txBody>
          <a:bodyPr wrap="none" rtlCol="0">
            <a:spAutoFit/>
          </a:bodyPr>
          <a:lstStyle/>
          <a:p>
            <a:r>
              <a:rPr lang="en-US" dirty="0" smtClean="0"/>
              <a:t>0</a:t>
            </a:r>
            <a:r>
              <a:rPr lang="en-US" b="1" u="sng" dirty="0" smtClean="0">
                <a:solidFill>
                  <a:srgbClr val="3333FF"/>
                </a:solidFill>
              </a:rPr>
              <a:t>4</a:t>
            </a:r>
            <a:r>
              <a:rPr lang="en-US" dirty="0" smtClean="0"/>
              <a:t>28</a:t>
            </a:r>
            <a:endParaRPr lang="en-US" dirty="0"/>
          </a:p>
        </p:txBody>
      </p:sp>
      <p:sp>
        <p:nvSpPr>
          <p:cNvPr id="10" name="TextBox 9"/>
          <p:cNvSpPr txBox="1"/>
          <p:nvPr/>
        </p:nvSpPr>
        <p:spPr>
          <a:xfrm>
            <a:off x="1000042" y="3142112"/>
            <a:ext cx="697627" cy="369332"/>
          </a:xfrm>
          <a:prstGeom prst="rect">
            <a:avLst/>
          </a:prstGeom>
          <a:noFill/>
        </p:spPr>
        <p:txBody>
          <a:bodyPr wrap="none" rtlCol="0">
            <a:spAutoFit/>
          </a:bodyPr>
          <a:lstStyle/>
          <a:p>
            <a:r>
              <a:rPr lang="en-US" dirty="0" smtClean="0"/>
              <a:t>1</a:t>
            </a:r>
            <a:r>
              <a:rPr lang="en-US" b="1" u="sng" dirty="0" smtClean="0">
                <a:solidFill>
                  <a:srgbClr val="3333FF"/>
                </a:solidFill>
              </a:rPr>
              <a:t>7</a:t>
            </a:r>
            <a:r>
              <a:rPr lang="en-US" dirty="0" smtClean="0"/>
              <a:t>25</a:t>
            </a:r>
            <a:endParaRPr lang="en-US" dirty="0"/>
          </a:p>
        </p:txBody>
      </p:sp>
      <p:sp>
        <p:nvSpPr>
          <p:cNvPr id="11" name="TextBox 10"/>
          <p:cNvSpPr txBox="1"/>
          <p:nvPr/>
        </p:nvSpPr>
        <p:spPr>
          <a:xfrm>
            <a:off x="1038141" y="3534736"/>
            <a:ext cx="697627" cy="369332"/>
          </a:xfrm>
          <a:prstGeom prst="rect">
            <a:avLst/>
          </a:prstGeom>
          <a:noFill/>
        </p:spPr>
        <p:txBody>
          <a:bodyPr wrap="none" rtlCol="0">
            <a:spAutoFit/>
          </a:bodyPr>
          <a:lstStyle/>
          <a:p>
            <a:r>
              <a:rPr lang="en-US" dirty="0" smtClean="0"/>
              <a:t>8</a:t>
            </a:r>
            <a:r>
              <a:rPr lang="en-US" b="1" u="sng" dirty="0" smtClean="0">
                <a:solidFill>
                  <a:srgbClr val="3333FF"/>
                </a:solidFill>
              </a:rPr>
              <a:t>4</a:t>
            </a:r>
            <a:r>
              <a:rPr lang="en-US" dirty="0" smtClean="0"/>
              <a:t>25</a:t>
            </a:r>
            <a:endParaRPr lang="en-US" dirty="0"/>
          </a:p>
        </p:txBody>
      </p:sp>
      <p:sp>
        <p:nvSpPr>
          <p:cNvPr id="12" name="TextBox 11"/>
          <p:cNvSpPr txBox="1"/>
          <p:nvPr/>
        </p:nvSpPr>
        <p:spPr>
          <a:xfrm>
            <a:off x="1000043" y="3897868"/>
            <a:ext cx="697627" cy="369332"/>
          </a:xfrm>
          <a:prstGeom prst="rect">
            <a:avLst/>
          </a:prstGeom>
          <a:noFill/>
        </p:spPr>
        <p:txBody>
          <a:bodyPr wrap="none" rtlCol="0">
            <a:spAutoFit/>
          </a:bodyPr>
          <a:lstStyle/>
          <a:p>
            <a:r>
              <a:rPr lang="en-US" dirty="0" smtClean="0"/>
              <a:t>1</a:t>
            </a:r>
            <a:r>
              <a:rPr lang="en-US" b="1" u="sng" dirty="0" smtClean="0">
                <a:solidFill>
                  <a:srgbClr val="3333FF"/>
                </a:solidFill>
              </a:rPr>
              <a:t>4</a:t>
            </a:r>
            <a:r>
              <a:rPr lang="en-US" dirty="0" smtClean="0"/>
              <a:t>24</a:t>
            </a:r>
            <a:endParaRPr lang="en-US" dirty="0"/>
          </a:p>
        </p:txBody>
      </p:sp>
      <p:sp>
        <p:nvSpPr>
          <p:cNvPr id="13" name="TextBox 12"/>
          <p:cNvSpPr txBox="1"/>
          <p:nvPr/>
        </p:nvSpPr>
        <p:spPr>
          <a:xfrm>
            <a:off x="1000837" y="4670716"/>
            <a:ext cx="697627" cy="369332"/>
          </a:xfrm>
          <a:prstGeom prst="rect">
            <a:avLst/>
          </a:prstGeom>
          <a:noFill/>
        </p:spPr>
        <p:txBody>
          <a:bodyPr wrap="none" rtlCol="0">
            <a:spAutoFit/>
          </a:bodyPr>
          <a:lstStyle/>
          <a:p>
            <a:r>
              <a:rPr lang="en-US" dirty="0" smtClean="0"/>
              <a:t>7</a:t>
            </a:r>
            <a:r>
              <a:rPr lang="en-US" b="1" u="sng" dirty="0" smtClean="0">
                <a:solidFill>
                  <a:srgbClr val="3333FF"/>
                </a:solidFill>
              </a:rPr>
              <a:t>0</a:t>
            </a:r>
            <a:r>
              <a:rPr lang="en-US" dirty="0" smtClean="0"/>
              <a:t>13</a:t>
            </a:r>
            <a:endParaRPr lang="en-US" dirty="0"/>
          </a:p>
        </p:txBody>
      </p:sp>
      <p:sp>
        <p:nvSpPr>
          <p:cNvPr id="14" name="TextBox 13"/>
          <p:cNvSpPr txBox="1"/>
          <p:nvPr/>
        </p:nvSpPr>
        <p:spPr>
          <a:xfrm>
            <a:off x="1000039" y="1995659"/>
            <a:ext cx="697627" cy="369332"/>
          </a:xfrm>
          <a:prstGeom prst="rect">
            <a:avLst/>
          </a:prstGeom>
          <a:noFill/>
        </p:spPr>
        <p:txBody>
          <a:bodyPr wrap="none" rtlCol="0">
            <a:spAutoFit/>
          </a:bodyPr>
          <a:lstStyle/>
          <a:p>
            <a:r>
              <a:rPr lang="en-US" dirty="0" smtClean="0"/>
              <a:t>3</a:t>
            </a:r>
            <a:r>
              <a:rPr lang="en-US" b="1" u="sng" dirty="0" smtClean="0">
                <a:solidFill>
                  <a:srgbClr val="3333FF"/>
                </a:solidFill>
              </a:rPr>
              <a:t>2</a:t>
            </a:r>
            <a:r>
              <a:rPr lang="en-US" dirty="0" smtClean="0"/>
              <a:t>52</a:t>
            </a:r>
            <a:endParaRPr lang="en-US" dirty="0"/>
          </a:p>
        </p:txBody>
      </p:sp>
      <p:sp>
        <p:nvSpPr>
          <p:cNvPr id="15" name="TextBox 14"/>
          <p:cNvSpPr txBox="1"/>
          <p:nvPr/>
        </p:nvSpPr>
        <p:spPr>
          <a:xfrm>
            <a:off x="990600" y="5422468"/>
            <a:ext cx="697627" cy="369332"/>
          </a:xfrm>
          <a:prstGeom prst="rect">
            <a:avLst/>
          </a:prstGeom>
          <a:noFill/>
        </p:spPr>
        <p:txBody>
          <a:bodyPr wrap="none" rtlCol="0">
            <a:spAutoFit/>
          </a:bodyPr>
          <a:lstStyle/>
          <a:p>
            <a:r>
              <a:rPr lang="en-US" dirty="0" smtClean="0"/>
              <a:t>0</a:t>
            </a:r>
            <a:r>
              <a:rPr lang="en-US" b="1" u="sng" dirty="0" smtClean="0">
                <a:solidFill>
                  <a:srgbClr val="3333FF"/>
                </a:solidFill>
              </a:rPr>
              <a:t>7</a:t>
            </a:r>
            <a:r>
              <a:rPr lang="en-US" dirty="0" smtClean="0"/>
              <a:t>01</a:t>
            </a:r>
            <a:endParaRPr lang="en-US" b="1" u="sng" dirty="0">
              <a:solidFill>
                <a:srgbClr val="3333FF"/>
              </a:solidFill>
            </a:endParaRPr>
          </a:p>
        </p:txBody>
      </p:sp>
      <p:sp>
        <p:nvSpPr>
          <p:cNvPr id="16" name="TextBox 15"/>
          <p:cNvSpPr txBox="1"/>
          <p:nvPr/>
        </p:nvSpPr>
        <p:spPr>
          <a:xfrm>
            <a:off x="1000038" y="1596253"/>
            <a:ext cx="697627" cy="369332"/>
          </a:xfrm>
          <a:prstGeom prst="rect">
            <a:avLst/>
          </a:prstGeom>
          <a:noFill/>
        </p:spPr>
        <p:txBody>
          <a:bodyPr wrap="none" rtlCol="0">
            <a:spAutoFit/>
          </a:bodyPr>
          <a:lstStyle/>
          <a:p>
            <a:r>
              <a:rPr lang="en-US" dirty="0" smtClean="0"/>
              <a:t>9</a:t>
            </a:r>
            <a:r>
              <a:rPr lang="en-US" b="1" u="sng" dirty="0" smtClean="0">
                <a:solidFill>
                  <a:srgbClr val="3333FF"/>
                </a:solidFill>
              </a:rPr>
              <a:t>1</a:t>
            </a:r>
            <a:r>
              <a:rPr lang="en-US" dirty="0" smtClean="0"/>
              <a:t>70</a:t>
            </a:r>
            <a:endParaRPr lang="en-US" dirty="0"/>
          </a:p>
        </p:txBody>
      </p:sp>
    </p:spTree>
    <p:extLst>
      <p:ext uri="{BB962C8B-B14F-4D97-AF65-F5344CB8AC3E}">
        <p14:creationId xmlns:p14="http://schemas.microsoft.com/office/powerpoint/2010/main" val="650635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16667E-6 -2.59259E-6 L 0.62865 0.00463 " pathEditMode="relative" rAng="0" ptsTypes="AA">
                                      <p:cBhvr>
                                        <p:cTn id="11" dur="2000" fill="hold"/>
                                        <p:tgtEl>
                                          <p:spTgt spid="15"/>
                                        </p:tgtEl>
                                        <p:attrNameLst>
                                          <p:attrName>ppt_x</p:attrName>
                                          <p:attrName>ppt_y</p:attrName>
                                        </p:attrNameLst>
                                      </p:cBhvr>
                                      <p:rCtr x="31424" y="23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6"/>
                                        </p:tgtEl>
                                      </p:cBhvr>
                                    </p:animEffect>
                                    <p:animScale>
                                      <p:cBhvr>
                                        <p:cTn id="16" dur="250" autoRev="1" fill="hold"/>
                                        <p:tgtEl>
                                          <p:spTgt spid="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05556E-6 -1.48148E-6 L 0.07726 0.05949 " pathEditMode="relative" rAng="0" ptsTypes="AA">
                                      <p:cBhvr>
                                        <p:cTn id="20" dur="2000" fill="hold"/>
                                        <p:tgtEl>
                                          <p:spTgt spid="6"/>
                                        </p:tgtEl>
                                        <p:attrNameLst>
                                          <p:attrName>ppt_x</p:attrName>
                                          <p:attrName>ppt_y</p:attrName>
                                        </p:attrNameLst>
                                      </p:cBhvr>
                                      <p:rCtr x="3854" y="2963"/>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5.55556E-7 -3.7037E-7 L 0.03871 -3.7037E-7 C 0.05608 -3.7037E-7 0.07743 0.0162 0.07743 0.0294 L 0.07743 0.0588 " pathEditMode="relative" rAng="0" ptsTypes="AAAA">
                                      <p:cBhvr>
                                        <p:cTn id="29" dur="2000" fill="hold"/>
                                        <p:tgtEl>
                                          <p:spTgt spid="13"/>
                                        </p:tgtEl>
                                        <p:attrNameLst>
                                          <p:attrName>ppt_x</p:attrName>
                                          <p:attrName>ppt_y</p:attrName>
                                        </p:attrNameLst>
                                      </p:cBhvr>
                                      <p:rCtr x="3872" y="2940"/>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5.55556E-7 -1.11111E-6 L 0.23455 -1.11111E-6 C 0.33976 -1.11111E-6 0.4691 0.04607 0.4691 0.08357 L 0.4691 0.16736 " pathEditMode="relative" rAng="0" ptsTypes="AAAA">
                                      <p:cBhvr>
                                        <p:cTn id="38" dur="2000" fill="hold"/>
                                        <p:tgtEl>
                                          <p:spTgt spid="8"/>
                                        </p:tgtEl>
                                        <p:attrNameLst>
                                          <p:attrName>ppt_x</p:attrName>
                                          <p:attrName>ppt_y</p:attrName>
                                        </p:attrNameLst>
                                      </p:cBhvr>
                                      <p:rCtr x="23455" y="8356"/>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16667E-6 1.11111E-6 L 0.19704 1.11111E-6 C 0.28541 1.11111E-6 0.39427 0.06342 0.39427 0.11505 L 0.39427 0.23055 " pathEditMode="relative" rAng="0" ptsTypes="AAAA">
                                      <p:cBhvr>
                                        <p:cTn id="47" dur="2000" fill="hold"/>
                                        <p:tgtEl>
                                          <p:spTgt spid="12"/>
                                        </p:tgtEl>
                                        <p:attrNameLst>
                                          <p:attrName>ppt_x</p:attrName>
                                          <p:attrName>ppt_y</p:attrName>
                                        </p:attrNameLst>
                                      </p:cBhvr>
                                      <p:rCtr x="19705" y="11528"/>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5E-6 -1.11111E-6 L 0.19497 -1.11111E-6 C 0.28247 -1.11111E-6 0.39011 0.06181 0.39011 0.11204 L 0.39011 0.22431 " pathEditMode="relative" rAng="0" ptsTypes="AAAA">
                                      <p:cBhvr>
                                        <p:cTn id="56" dur="2000" fill="hold"/>
                                        <p:tgtEl>
                                          <p:spTgt spid="11"/>
                                        </p:tgtEl>
                                        <p:attrNameLst>
                                          <p:attrName>ppt_x</p:attrName>
                                          <p:attrName>ppt_y</p:attrName>
                                        </p:attrNameLst>
                                      </p:cBhvr>
                                      <p:rCtr x="19497" y="11204"/>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3.7037E-6 L 0.31371 -3.7037E-6 C 0.45451 -3.7037E-6 0.6276 0.07871 0.6276 0.14283 L 0.6276 0.28565 " pathEditMode="relative" rAng="0" ptsTypes="AAAA">
                                      <p:cBhvr>
                                        <p:cTn id="65" dur="2000" fill="hold"/>
                                        <p:tgtEl>
                                          <p:spTgt spid="10"/>
                                        </p:tgtEl>
                                        <p:attrNameLst>
                                          <p:attrName>ppt_x</p:attrName>
                                          <p:attrName>ppt_y</p:attrName>
                                        </p:attrNameLst>
                                      </p:cBhvr>
                                      <p:rCtr x="31372" y="1428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1.11111E-6 L 0.19704 -1.11111E-6 C 0.28541 -1.11111E-6 0.39427 0.07732 0.39427 0.14028 L 0.39427 0.28056 " pathEditMode="relative" rAng="0" ptsTypes="AAAA">
                                      <p:cBhvr>
                                        <p:cTn id="74" dur="2000" fill="hold"/>
                                        <p:tgtEl>
                                          <p:spTgt spid="9"/>
                                        </p:tgtEl>
                                        <p:attrNameLst>
                                          <p:attrName>ppt_x</p:attrName>
                                          <p:attrName>ppt_y</p:attrName>
                                        </p:attrNameLst>
                                      </p:cBhvr>
                                      <p:rCtr x="19705" y="14028"/>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7"/>
                                        </p:tgtEl>
                                      </p:cBhvr>
                                    </p:animEffect>
                                    <p:animScale>
                                      <p:cBhvr>
                                        <p:cTn id="79" dur="250" autoRev="1" fill="hold"/>
                                        <p:tgtEl>
                                          <p:spTgt spid="7"/>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2.22222E-6 L 0.11788 -2.22222E-6 C 0.17083 -2.22222E-6 0.23593 0.12408 0.23593 0.225 L 0.23593 0.45 " pathEditMode="relative" rAng="0" ptsTypes="AAAA">
                                      <p:cBhvr>
                                        <p:cTn id="83" dur="2000" fill="hold"/>
                                        <p:tgtEl>
                                          <p:spTgt spid="7"/>
                                        </p:tgtEl>
                                        <p:attrNameLst>
                                          <p:attrName>ppt_x</p:attrName>
                                          <p:attrName>ppt_y</p:attrName>
                                        </p:attrNameLst>
                                      </p:cBhvr>
                                      <p:rCtr x="11788" y="22500"/>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4"/>
                                        </p:tgtEl>
                                      </p:cBhvr>
                                    </p:animEffect>
                                    <p:animScale>
                                      <p:cBhvr>
                                        <p:cTn id="88" dur="250" autoRev="1" fill="hold"/>
                                        <p:tgtEl>
                                          <p:spTgt spid="14"/>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4.07407E-6 L 0.11788 -4.07407E-6 C 0.17083 -4.07407E-6 0.23593 0.12385 0.23593 0.22431 L 0.23593 0.44885 " pathEditMode="relative" rAng="0" ptsTypes="AAAA">
                                      <p:cBhvr>
                                        <p:cTn id="92" dur="2000" fill="hold"/>
                                        <p:tgtEl>
                                          <p:spTgt spid="14"/>
                                        </p:tgtEl>
                                        <p:attrNameLst>
                                          <p:attrName>ppt_x</p:attrName>
                                          <p:attrName>ppt_y</p:attrName>
                                        </p:attrNameLst>
                                      </p:cBhvr>
                                      <p:rCtr x="11788" y="224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6"/>
                                        </p:tgtEl>
                                      </p:cBhvr>
                                    </p:animEffect>
                                    <p:animScale>
                                      <p:cBhvr>
                                        <p:cTn id="97" dur="250" autoRev="1" fill="hold"/>
                                        <p:tgtEl>
                                          <p:spTgt spid="1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2.22222E-6 L 0.08038 -2.22222E-6 C 0.11649 -2.22222E-6 0.16093 0.15509 0.16093 0.28125 L 0.16093 0.5625 " pathEditMode="relative" rAng="0" ptsTypes="AAAA">
                                      <p:cBhvr>
                                        <p:cTn id="101" dur="2000" fill="hold"/>
                                        <p:tgtEl>
                                          <p:spTgt spid="16"/>
                                        </p:tgtEl>
                                        <p:attrNameLst>
                                          <p:attrName>ppt_x</p:attrName>
                                          <p:attrName>ppt_y</p:attrName>
                                        </p:attrNameLst>
                                      </p:cBhvr>
                                      <p:rCtr x="8038" y="28125"/>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3.33333E-6 4.81481E-6 L 0.38959 4.81481E-6 C 0.56424 4.81481E-6 0.77917 0.17222 0.77917 0.31226 L 0.77917 0.62453 " pathEditMode="relative" rAng="0" ptsTypes="AAAA">
                                      <p:cBhvr>
                                        <p:cTn id="110" dur="2000" fill="hold"/>
                                        <p:tgtEl>
                                          <p:spTgt spid="5"/>
                                        </p:tgtEl>
                                        <p:attrNameLst>
                                          <p:attrName>ppt_x</p:attrName>
                                          <p:attrName>ppt_y</p:attrName>
                                        </p:attrNameLst>
                                      </p:cBhvr>
                                      <p:rCtr x="38958" y="3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102</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8122920" y="5443564"/>
            <a:ext cx="697627" cy="369332"/>
          </a:xfrm>
          <a:prstGeom prst="rect">
            <a:avLst/>
          </a:prstGeom>
          <a:noFill/>
        </p:spPr>
        <p:txBody>
          <a:bodyPr wrap="none" rtlCol="0">
            <a:spAutoFit/>
          </a:bodyPr>
          <a:lstStyle/>
          <a:p>
            <a:r>
              <a:rPr lang="en-US" dirty="0" smtClean="0"/>
              <a:t>0</a:t>
            </a:r>
            <a:r>
              <a:rPr lang="en-US" b="1" u="sng" dirty="0" smtClean="0">
                <a:solidFill>
                  <a:srgbClr val="3333FF"/>
                </a:solidFill>
              </a:rPr>
              <a:t>9</a:t>
            </a:r>
            <a:r>
              <a:rPr lang="en-US" dirty="0" smtClean="0"/>
              <a:t>99</a:t>
            </a:r>
            <a:endParaRPr lang="en-US" dirty="0"/>
          </a:p>
        </p:txBody>
      </p:sp>
      <p:sp>
        <p:nvSpPr>
          <p:cNvPr id="6" name="TextBox 5"/>
          <p:cNvSpPr txBox="1"/>
          <p:nvPr/>
        </p:nvSpPr>
        <p:spPr>
          <a:xfrm>
            <a:off x="1735768" y="5443564"/>
            <a:ext cx="697627" cy="369332"/>
          </a:xfrm>
          <a:prstGeom prst="rect">
            <a:avLst/>
          </a:prstGeom>
          <a:noFill/>
        </p:spPr>
        <p:txBody>
          <a:bodyPr wrap="none" rtlCol="0">
            <a:spAutoFit/>
          </a:bodyPr>
          <a:lstStyle/>
          <a:p>
            <a:r>
              <a:rPr lang="en-US" dirty="0" smtClean="0"/>
              <a:t>7</a:t>
            </a:r>
            <a:r>
              <a:rPr lang="en-US" b="1" u="sng" dirty="0" smtClean="0">
                <a:solidFill>
                  <a:srgbClr val="3333FF"/>
                </a:solidFill>
              </a:rPr>
              <a:t>0</a:t>
            </a:r>
            <a:r>
              <a:rPr lang="en-US" dirty="0" smtClean="0"/>
              <a:t>09</a:t>
            </a:r>
            <a:endParaRPr lang="en-US" dirty="0"/>
          </a:p>
        </p:txBody>
      </p:sp>
      <p:sp>
        <p:nvSpPr>
          <p:cNvPr id="7" name="TextBox 6"/>
          <p:cNvSpPr txBox="1"/>
          <p:nvPr/>
        </p:nvSpPr>
        <p:spPr>
          <a:xfrm>
            <a:off x="3112373" y="5443564"/>
            <a:ext cx="697627" cy="369332"/>
          </a:xfrm>
          <a:prstGeom prst="rect">
            <a:avLst/>
          </a:prstGeom>
          <a:noFill/>
        </p:spPr>
        <p:txBody>
          <a:bodyPr wrap="none" rtlCol="0">
            <a:spAutoFit/>
          </a:bodyPr>
          <a:lstStyle/>
          <a:p>
            <a:r>
              <a:rPr lang="en-US" dirty="0" smtClean="0"/>
              <a:t>1</a:t>
            </a:r>
            <a:r>
              <a:rPr lang="en-US" b="1" u="sng" dirty="0" smtClean="0">
                <a:solidFill>
                  <a:srgbClr val="3333FF"/>
                </a:solidFill>
              </a:rPr>
              <a:t>2</a:t>
            </a:r>
            <a:r>
              <a:rPr lang="en-US" dirty="0" smtClean="0"/>
              <a:t>39</a:t>
            </a:r>
            <a:endParaRPr lang="en-US" dirty="0"/>
          </a:p>
        </p:txBody>
      </p:sp>
      <p:sp>
        <p:nvSpPr>
          <p:cNvPr id="8" name="TextBox 7"/>
          <p:cNvSpPr txBox="1"/>
          <p:nvPr/>
        </p:nvSpPr>
        <p:spPr>
          <a:xfrm>
            <a:off x="5257800" y="5443564"/>
            <a:ext cx="697627" cy="369332"/>
          </a:xfrm>
          <a:prstGeom prst="rect">
            <a:avLst/>
          </a:prstGeom>
          <a:noFill/>
        </p:spPr>
        <p:txBody>
          <a:bodyPr wrap="none" rtlCol="0">
            <a:spAutoFit/>
          </a:bodyPr>
          <a:lstStyle/>
          <a:p>
            <a:r>
              <a:rPr lang="en-US" dirty="0" smtClean="0"/>
              <a:t>4</a:t>
            </a:r>
            <a:r>
              <a:rPr lang="en-US" b="1" u="sng" dirty="0" smtClean="0">
                <a:solidFill>
                  <a:srgbClr val="3333FF"/>
                </a:solidFill>
              </a:rPr>
              <a:t>5</a:t>
            </a:r>
            <a:r>
              <a:rPr lang="en-US" dirty="0" smtClean="0"/>
              <a:t>18</a:t>
            </a:r>
            <a:endParaRPr lang="en-US" dirty="0"/>
          </a:p>
        </p:txBody>
      </p:sp>
      <p:sp>
        <p:nvSpPr>
          <p:cNvPr id="9" name="TextBox 8"/>
          <p:cNvSpPr txBox="1"/>
          <p:nvPr/>
        </p:nvSpPr>
        <p:spPr>
          <a:xfrm>
            <a:off x="4579846" y="4668484"/>
            <a:ext cx="697627" cy="369332"/>
          </a:xfrm>
          <a:prstGeom prst="rect">
            <a:avLst/>
          </a:prstGeom>
          <a:noFill/>
        </p:spPr>
        <p:txBody>
          <a:bodyPr wrap="none" rtlCol="0">
            <a:spAutoFit/>
          </a:bodyPr>
          <a:lstStyle/>
          <a:p>
            <a:r>
              <a:rPr lang="en-US" dirty="0" smtClean="0"/>
              <a:t>0</a:t>
            </a:r>
            <a:r>
              <a:rPr lang="en-US" b="1" u="sng" dirty="0" smtClean="0">
                <a:solidFill>
                  <a:srgbClr val="3333FF"/>
                </a:solidFill>
              </a:rPr>
              <a:t>4</a:t>
            </a:r>
            <a:r>
              <a:rPr lang="en-US" dirty="0" smtClean="0"/>
              <a:t>28</a:t>
            </a:r>
            <a:endParaRPr lang="en-US" dirty="0"/>
          </a:p>
        </p:txBody>
      </p:sp>
      <p:sp>
        <p:nvSpPr>
          <p:cNvPr id="10" name="TextBox 9"/>
          <p:cNvSpPr txBox="1"/>
          <p:nvPr/>
        </p:nvSpPr>
        <p:spPr>
          <a:xfrm>
            <a:off x="6705600" y="5032772"/>
            <a:ext cx="697627" cy="369332"/>
          </a:xfrm>
          <a:prstGeom prst="rect">
            <a:avLst/>
          </a:prstGeom>
          <a:noFill/>
        </p:spPr>
        <p:txBody>
          <a:bodyPr wrap="none" rtlCol="0">
            <a:spAutoFit/>
          </a:bodyPr>
          <a:lstStyle/>
          <a:p>
            <a:r>
              <a:rPr lang="en-US" dirty="0" smtClean="0"/>
              <a:t>1</a:t>
            </a:r>
            <a:r>
              <a:rPr lang="en-US" b="1" u="sng" dirty="0" smtClean="0">
                <a:solidFill>
                  <a:srgbClr val="3333FF"/>
                </a:solidFill>
              </a:rPr>
              <a:t>7</a:t>
            </a:r>
            <a:r>
              <a:rPr lang="en-US" dirty="0" smtClean="0"/>
              <a:t>25</a:t>
            </a:r>
            <a:endParaRPr lang="en-US" dirty="0"/>
          </a:p>
        </p:txBody>
      </p:sp>
      <p:sp>
        <p:nvSpPr>
          <p:cNvPr id="11" name="TextBox 10"/>
          <p:cNvSpPr txBox="1"/>
          <p:nvPr/>
        </p:nvSpPr>
        <p:spPr>
          <a:xfrm>
            <a:off x="4573821" y="5032772"/>
            <a:ext cx="697627" cy="369332"/>
          </a:xfrm>
          <a:prstGeom prst="rect">
            <a:avLst/>
          </a:prstGeom>
          <a:noFill/>
        </p:spPr>
        <p:txBody>
          <a:bodyPr wrap="none" rtlCol="0">
            <a:spAutoFit/>
          </a:bodyPr>
          <a:lstStyle/>
          <a:p>
            <a:r>
              <a:rPr lang="en-US" dirty="0" smtClean="0"/>
              <a:t>8</a:t>
            </a:r>
            <a:r>
              <a:rPr lang="en-US" b="1" u="sng" dirty="0" smtClean="0">
                <a:solidFill>
                  <a:srgbClr val="3333FF"/>
                </a:solidFill>
              </a:rPr>
              <a:t>4</a:t>
            </a:r>
            <a:r>
              <a:rPr lang="en-US" dirty="0" smtClean="0"/>
              <a:t>25</a:t>
            </a:r>
            <a:endParaRPr lang="en-US" dirty="0"/>
          </a:p>
        </p:txBody>
      </p:sp>
      <p:sp>
        <p:nvSpPr>
          <p:cNvPr id="12" name="TextBox 11"/>
          <p:cNvSpPr txBox="1"/>
          <p:nvPr/>
        </p:nvSpPr>
        <p:spPr>
          <a:xfrm>
            <a:off x="4560173" y="5415924"/>
            <a:ext cx="697627" cy="369332"/>
          </a:xfrm>
          <a:prstGeom prst="rect">
            <a:avLst/>
          </a:prstGeom>
          <a:noFill/>
        </p:spPr>
        <p:txBody>
          <a:bodyPr wrap="none" rtlCol="0">
            <a:spAutoFit/>
          </a:bodyPr>
          <a:lstStyle/>
          <a:p>
            <a:r>
              <a:rPr lang="en-US" dirty="0" smtClean="0"/>
              <a:t>1</a:t>
            </a:r>
            <a:r>
              <a:rPr lang="en-US" b="1" u="sng" dirty="0" smtClean="0">
                <a:solidFill>
                  <a:srgbClr val="3333FF"/>
                </a:solidFill>
              </a:rPr>
              <a:t>4</a:t>
            </a:r>
            <a:r>
              <a:rPr lang="en-US" dirty="0" smtClean="0"/>
              <a:t>24</a:t>
            </a:r>
            <a:endParaRPr lang="en-US" dirty="0"/>
          </a:p>
        </p:txBody>
      </p:sp>
      <p:sp>
        <p:nvSpPr>
          <p:cNvPr id="13" name="TextBox 12"/>
          <p:cNvSpPr txBox="1"/>
          <p:nvPr/>
        </p:nvSpPr>
        <p:spPr>
          <a:xfrm>
            <a:off x="1741793" y="5046592"/>
            <a:ext cx="697627" cy="369332"/>
          </a:xfrm>
          <a:prstGeom prst="rect">
            <a:avLst/>
          </a:prstGeom>
          <a:noFill/>
        </p:spPr>
        <p:txBody>
          <a:bodyPr wrap="none" rtlCol="0">
            <a:spAutoFit/>
          </a:bodyPr>
          <a:lstStyle/>
          <a:p>
            <a:r>
              <a:rPr lang="en-US" dirty="0" smtClean="0"/>
              <a:t>7</a:t>
            </a:r>
            <a:r>
              <a:rPr lang="en-US" b="1" u="sng" dirty="0" smtClean="0">
                <a:solidFill>
                  <a:srgbClr val="3333FF"/>
                </a:solidFill>
              </a:rPr>
              <a:t>0</a:t>
            </a:r>
            <a:r>
              <a:rPr lang="en-US" dirty="0" smtClean="0"/>
              <a:t>13</a:t>
            </a:r>
            <a:endParaRPr lang="en-US" dirty="0"/>
          </a:p>
        </p:txBody>
      </p:sp>
      <p:sp>
        <p:nvSpPr>
          <p:cNvPr id="14" name="TextBox 13"/>
          <p:cNvSpPr txBox="1"/>
          <p:nvPr/>
        </p:nvSpPr>
        <p:spPr>
          <a:xfrm>
            <a:off x="3126021" y="5054212"/>
            <a:ext cx="697627" cy="369332"/>
          </a:xfrm>
          <a:prstGeom prst="rect">
            <a:avLst/>
          </a:prstGeom>
          <a:noFill/>
        </p:spPr>
        <p:txBody>
          <a:bodyPr wrap="none" rtlCol="0">
            <a:spAutoFit/>
          </a:bodyPr>
          <a:lstStyle/>
          <a:p>
            <a:r>
              <a:rPr lang="en-US" dirty="0" smtClean="0"/>
              <a:t>3</a:t>
            </a:r>
            <a:r>
              <a:rPr lang="en-US" b="1" u="sng" dirty="0" smtClean="0">
                <a:solidFill>
                  <a:srgbClr val="3333FF"/>
                </a:solidFill>
              </a:rPr>
              <a:t>2</a:t>
            </a:r>
            <a:r>
              <a:rPr lang="en-US" dirty="0" smtClean="0"/>
              <a:t>52</a:t>
            </a:r>
            <a:endParaRPr lang="en-US" dirty="0"/>
          </a:p>
        </p:txBody>
      </p:sp>
      <p:sp>
        <p:nvSpPr>
          <p:cNvPr id="15" name="TextBox 14"/>
          <p:cNvSpPr txBox="1"/>
          <p:nvPr/>
        </p:nvSpPr>
        <p:spPr>
          <a:xfrm>
            <a:off x="6705600" y="5415924"/>
            <a:ext cx="697627" cy="369332"/>
          </a:xfrm>
          <a:prstGeom prst="rect">
            <a:avLst/>
          </a:prstGeom>
          <a:noFill/>
        </p:spPr>
        <p:txBody>
          <a:bodyPr wrap="none" rtlCol="0">
            <a:spAutoFit/>
          </a:bodyPr>
          <a:lstStyle/>
          <a:p>
            <a:r>
              <a:rPr lang="en-US" dirty="0" smtClean="0"/>
              <a:t>0</a:t>
            </a:r>
            <a:r>
              <a:rPr lang="en-US" b="1" u="sng" dirty="0" smtClean="0">
                <a:solidFill>
                  <a:srgbClr val="3333FF"/>
                </a:solidFill>
              </a:rPr>
              <a:t>7</a:t>
            </a:r>
            <a:r>
              <a:rPr lang="en-US" dirty="0" smtClean="0"/>
              <a:t>01</a:t>
            </a:r>
            <a:endParaRPr lang="en-US" b="1" u="sng" dirty="0">
              <a:solidFill>
                <a:srgbClr val="3333FF"/>
              </a:solidFill>
            </a:endParaRPr>
          </a:p>
        </p:txBody>
      </p:sp>
      <p:sp>
        <p:nvSpPr>
          <p:cNvPr id="16" name="TextBox 15"/>
          <p:cNvSpPr txBox="1"/>
          <p:nvPr/>
        </p:nvSpPr>
        <p:spPr>
          <a:xfrm>
            <a:off x="2414970" y="5423544"/>
            <a:ext cx="697627" cy="369332"/>
          </a:xfrm>
          <a:prstGeom prst="rect">
            <a:avLst/>
          </a:prstGeom>
          <a:noFill/>
        </p:spPr>
        <p:txBody>
          <a:bodyPr wrap="none" rtlCol="0">
            <a:spAutoFit/>
          </a:bodyPr>
          <a:lstStyle/>
          <a:p>
            <a:r>
              <a:rPr lang="en-US" dirty="0" smtClean="0"/>
              <a:t>9</a:t>
            </a:r>
            <a:r>
              <a:rPr lang="en-US" b="1" u="sng" dirty="0" smtClean="0">
                <a:solidFill>
                  <a:srgbClr val="3333FF"/>
                </a:solidFill>
              </a:rPr>
              <a:t>1</a:t>
            </a:r>
            <a:r>
              <a:rPr lang="en-US" dirty="0" smtClean="0"/>
              <a:t>70</a:t>
            </a:r>
            <a:endParaRPr lang="en-US" dirty="0"/>
          </a:p>
        </p:txBody>
      </p:sp>
    </p:spTree>
    <p:extLst>
      <p:ext uri="{BB962C8B-B14F-4D97-AF65-F5344CB8AC3E}">
        <p14:creationId xmlns:p14="http://schemas.microsoft.com/office/powerpoint/2010/main" val="1115014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38889E-6 -1.85185E-6 L -0.07795 0.00162 " pathEditMode="relative" rAng="0" ptsTypes="AA">
                                      <p:cBhvr>
                                        <p:cTn id="11" dur="2000" fill="hold"/>
                                        <p:tgtEl>
                                          <p:spTgt spid="6"/>
                                        </p:tgtEl>
                                        <p:attrNameLst>
                                          <p:attrName>ppt_x</p:attrName>
                                          <p:attrName>ppt_y</p:attrName>
                                        </p:attrNameLst>
                                      </p:cBhvr>
                                      <p:rCtr x="-3906" y="69"/>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4.16667E-6 -1.48148E-6 L -0.07865 0.00394 " pathEditMode="relative" rAng="0" ptsTypes="AA">
                                      <p:cBhvr>
                                        <p:cTn id="20" dur="2000" fill="hold"/>
                                        <p:tgtEl>
                                          <p:spTgt spid="13"/>
                                        </p:tgtEl>
                                        <p:attrNameLst>
                                          <p:attrName>ppt_x</p:attrName>
                                          <p:attrName>ppt_y</p:attrName>
                                        </p:attrNameLst>
                                      </p:cBhvr>
                                      <p:rCtr x="-3941" y="185"/>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3.05556E-6 -2.59259E-6 L -0.07622 -2.59259E-6 C -0.11042 -2.59259E-6 -0.15226 -0.0294 -0.15226 -0.05324 L -0.15226 -0.10648 " pathEditMode="relative" rAng="0" ptsTypes="AAAA">
                                      <p:cBhvr>
                                        <p:cTn id="29" dur="2000" fill="hold"/>
                                        <p:tgtEl>
                                          <p:spTgt spid="16"/>
                                        </p:tgtEl>
                                        <p:attrNameLst>
                                          <p:attrName>ppt_x</p:attrName>
                                          <p:attrName>ppt_y</p:attrName>
                                        </p:attrNameLst>
                                      </p:cBhvr>
                                      <p:rCtr x="-7622" y="-5324"/>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22222E-6 -1.85185E-6 L -0.11423 -1.85185E-6 C -0.16562 -1.85185E-6 -0.22847 -0.0456 -0.22847 -0.08264 L -0.22847 -0.16504 " pathEditMode="relative" rAng="0" ptsTypes="AAAA">
                                      <p:cBhvr>
                                        <p:cTn id="38" dur="2000" fill="hold"/>
                                        <p:tgtEl>
                                          <p:spTgt spid="7"/>
                                        </p:tgtEl>
                                        <p:attrNameLst>
                                          <p:attrName>ppt_x</p:attrName>
                                          <p:attrName>ppt_y</p:attrName>
                                        </p:attrNameLst>
                                      </p:cBhvr>
                                      <p:rCtr x="-11424" y="-8264"/>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4"/>
                                        </p:tgtEl>
                                      </p:cBhvr>
                                    </p:animEffect>
                                    <p:animScale>
                                      <p:cBhvr>
                                        <p:cTn id="43" dur="250" autoRev="1" fill="hold"/>
                                        <p:tgtEl>
                                          <p:spTgt spid="14"/>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72222E-6 1.11111E-6 L -0.1151 1.11111E-6 C -0.16666 1.11111E-6 -0.23003 -0.04537 -0.23003 -0.08195 L -0.23003 -0.16389 " pathEditMode="relative" rAng="0" ptsTypes="AAAA">
                                      <p:cBhvr>
                                        <p:cTn id="47" dur="2000" fill="hold"/>
                                        <p:tgtEl>
                                          <p:spTgt spid="14"/>
                                        </p:tgtEl>
                                        <p:attrNameLst>
                                          <p:attrName>ppt_x</p:attrName>
                                          <p:attrName>ppt_y</p:attrName>
                                        </p:attrNameLst>
                                      </p:cBhvr>
                                      <p:rCtr x="-11510" y="-8194"/>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44444E-6 3.33333E-6 L -0.19341 3.33333E-6 C -0.28021 3.33333E-6 -0.38681 -0.07523 -0.38681 -0.13611 L -0.38681 -0.27223 " pathEditMode="relative" rAng="0" ptsTypes="AAAA">
                                      <p:cBhvr>
                                        <p:cTn id="56" dur="2000" fill="hold"/>
                                        <p:tgtEl>
                                          <p:spTgt spid="12"/>
                                        </p:tgtEl>
                                        <p:attrNameLst>
                                          <p:attrName>ppt_x</p:attrName>
                                          <p:attrName>ppt_y</p:attrName>
                                        </p:attrNameLst>
                                      </p:cBhvr>
                                      <p:rCtr x="-19340" y="-13611"/>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1"/>
                                        </p:tgtEl>
                                      </p:cBhvr>
                                    </p:animEffect>
                                    <p:animScale>
                                      <p:cBhvr>
                                        <p:cTn id="61" dur="250" autoRev="1" fill="hold"/>
                                        <p:tgtEl>
                                          <p:spTgt spid="11"/>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1.94444E-6 1.85185E-6 L -0.19427 1.85185E-6 C -0.28143 1.85185E-6 -0.38837 -0.07824 -0.38837 -0.14144 L -0.38837 -0.28287 " pathEditMode="relative" rAng="0" ptsTypes="AAAA">
                                      <p:cBhvr>
                                        <p:cTn id="65" dur="2000" fill="hold"/>
                                        <p:tgtEl>
                                          <p:spTgt spid="11"/>
                                        </p:tgtEl>
                                        <p:attrNameLst>
                                          <p:attrName>ppt_x</p:attrName>
                                          <p:attrName>ppt_y</p:attrName>
                                        </p:attrNameLst>
                                      </p:cBhvr>
                                      <p:rCtr x="-19427" y="-14144"/>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1.11111E-6 1.11111E-6 L -0.19445 1.11111E-6 C -0.28177 1.11111E-6 -0.38889 -0.07894 -0.38889 -0.14283 L -0.38889 -0.28542 " pathEditMode="relative" rAng="0" ptsTypes="AAAA">
                                      <p:cBhvr>
                                        <p:cTn id="74" dur="2000" fill="hold"/>
                                        <p:tgtEl>
                                          <p:spTgt spid="9"/>
                                        </p:tgtEl>
                                        <p:attrNameLst>
                                          <p:attrName>ppt_x</p:attrName>
                                          <p:attrName>ppt_y</p:attrName>
                                        </p:attrNameLst>
                                      </p:cBhvr>
                                      <p:rCtr x="-19444" y="-14282"/>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8.33333E-7 -1.85185E-6 L -0.2316 -1.85185E-6 C -0.33542 -1.85185E-6 -0.46302 -0.12546 -0.46302 -0.22708 L -0.46302 -0.45393 " pathEditMode="relative" rAng="0" ptsTypes="AAAA">
                                      <p:cBhvr>
                                        <p:cTn id="83" dur="2000" fill="hold"/>
                                        <p:tgtEl>
                                          <p:spTgt spid="8"/>
                                        </p:tgtEl>
                                        <p:attrNameLst>
                                          <p:attrName>ppt_x</p:attrName>
                                          <p:attrName>ppt_y</p:attrName>
                                        </p:attrNameLst>
                                      </p:cBhvr>
                                      <p:rCtr x="-23160" y="-22708"/>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5"/>
                                        </p:tgtEl>
                                      </p:cBhvr>
                                    </p:animEffect>
                                    <p:animScale>
                                      <p:cBhvr>
                                        <p:cTn id="88" dur="250" autoRev="1" fill="hold"/>
                                        <p:tgtEl>
                                          <p:spTgt spid="15"/>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3.33333E-6 L -0.31076 3.33333E-6 C -0.45017 3.33333E-6 -0.62135 -0.13959 -0.62135 -0.25278 L -0.62135 -0.50556 " pathEditMode="relative" rAng="0" ptsTypes="AAAA">
                                      <p:cBhvr>
                                        <p:cTn id="92" dur="2000" fill="hold"/>
                                        <p:tgtEl>
                                          <p:spTgt spid="15"/>
                                        </p:tgtEl>
                                        <p:attrNameLst>
                                          <p:attrName>ppt_x</p:attrName>
                                          <p:attrName>ppt_y</p:attrName>
                                        </p:attrNameLst>
                                      </p:cBhvr>
                                      <p:rCtr x="-31076" y="-25278"/>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0"/>
                                        </p:tgtEl>
                                      </p:cBhvr>
                                    </p:animEffect>
                                    <p:animScale>
                                      <p:cBhvr>
                                        <p:cTn id="97" dur="250" autoRev="1" fill="hold"/>
                                        <p:tgtEl>
                                          <p:spTgt spid="10"/>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1.85185E-6 L -0.31076 1.85185E-6 C -0.45017 1.85185E-6 -0.62135 -0.13959 -0.62135 -0.25255 L -0.62135 -0.50509 " pathEditMode="relative" rAng="0" ptsTypes="AAAA">
                                      <p:cBhvr>
                                        <p:cTn id="101" dur="2000" fill="hold"/>
                                        <p:tgtEl>
                                          <p:spTgt spid="10"/>
                                        </p:tgtEl>
                                        <p:attrNameLst>
                                          <p:attrName>ppt_x</p:attrName>
                                          <p:attrName>ppt_y</p:attrName>
                                        </p:attrNameLst>
                                      </p:cBhvr>
                                      <p:rCtr x="-31076" y="-25255"/>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0.00017 -1.85185E-6 L -0.38837 -1.85185E-6 C -0.5625 -1.85185E-6 -0.77639 -0.17153 -0.77639 -0.31088 L -0.77639 -0.62106 " pathEditMode="relative" rAng="0" ptsTypes="AAAA">
                                      <p:cBhvr>
                                        <p:cTn id="110" dur="2000" fill="hold"/>
                                        <p:tgtEl>
                                          <p:spTgt spid="5"/>
                                        </p:tgtEl>
                                        <p:attrNameLst>
                                          <p:attrName>ppt_x</p:attrName>
                                          <p:attrName>ppt_y</p:attrName>
                                        </p:attrNameLst>
                                      </p:cBhvr>
                                      <p:rCtr x="-38802" y="-3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103</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023922" y="1200507"/>
            <a:ext cx="697627" cy="369332"/>
          </a:xfrm>
          <a:prstGeom prst="rect">
            <a:avLst/>
          </a:prstGeom>
          <a:noFill/>
        </p:spPr>
        <p:txBody>
          <a:bodyPr wrap="none" rtlCol="0">
            <a:spAutoFit/>
          </a:bodyPr>
          <a:lstStyle/>
          <a:p>
            <a:r>
              <a:rPr lang="en-US" b="1" u="sng" dirty="0" smtClean="0">
                <a:solidFill>
                  <a:srgbClr val="3333FF"/>
                </a:solidFill>
              </a:rPr>
              <a:t>0</a:t>
            </a:r>
            <a:r>
              <a:rPr lang="en-US" dirty="0" smtClean="0"/>
              <a:t>999</a:t>
            </a:r>
            <a:endParaRPr lang="en-US" dirty="0"/>
          </a:p>
        </p:txBody>
      </p:sp>
      <p:sp>
        <p:nvSpPr>
          <p:cNvPr id="6" name="TextBox 5"/>
          <p:cNvSpPr txBox="1"/>
          <p:nvPr/>
        </p:nvSpPr>
        <p:spPr>
          <a:xfrm>
            <a:off x="1009477" y="5418808"/>
            <a:ext cx="697627" cy="369332"/>
          </a:xfrm>
          <a:prstGeom prst="rect">
            <a:avLst/>
          </a:prstGeom>
          <a:noFill/>
        </p:spPr>
        <p:txBody>
          <a:bodyPr wrap="none" rtlCol="0">
            <a:spAutoFit/>
          </a:bodyPr>
          <a:lstStyle/>
          <a:p>
            <a:r>
              <a:rPr lang="en-US" b="1" u="sng" dirty="0" smtClean="0">
                <a:solidFill>
                  <a:srgbClr val="3333FF"/>
                </a:solidFill>
              </a:rPr>
              <a:t>7</a:t>
            </a:r>
            <a:r>
              <a:rPr lang="en-US" dirty="0" smtClean="0"/>
              <a:t>009</a:t>
            </a:r>
            <a:endParaRPr lang="en-US" dirty="0"/>
          </a:p>
        </p:txBody>
      </p:sp>
      <p:sp>
        <p:nvSpPr>
          <p:cNvPr id="7" name="TextBox 6"/>
          <p:cNvSpPr txBox="1"/>
          <p:nvPr/>
        </p:nvSpPr>
        <p:spPr>
          <a:xfrm>
            <a:off x="1009476" y="4314640"/>
            <a:ext cx="697627" cy="369332"/>
          </a:xfrm>
          <a:prstGeom prst="rect">
            <a:avLst/>
          </a:prstGeom>
          <a:noFill/>
        </p:spPr>
        <p:txBody>
          <a:bodyPr wrap="none" rtlCol="0">
            <a:spAutoFit/>
          </a:bodyPr>
          <a:lstStyle/>
          <a:p>
            <a:r>
              <a:rPr lang="en-US" b="1" u="sng" dirty="0" smtClean="0">
                <a:solidFill>
                  <a:srgbClr val="3333FF"/>
                </a:solidFill>
              </a:rPr>
              <a:t>1</a:t>
            </a:r>
            <a:r>
              <a:rPr lang="en-US" dirty="0" smtClean="0"/>
              <a:t>239</a:t>
            </a:r>
            <a:endParaRPr lang="en-US" dirty="0"/>
          </a:p>
        </p:txBody>
      </p:sp>
      <p:sp>
        <p:nvSpPr>
          <p:cNvPr id="8" name="TextBox 7"/>
          <p:cNvSpPr txBox="1"/>
          <p:nvPr/>
        </p:nvSpPr>
        <p:spPr>
          <a:xfrm>
            <a:off x="1023922" y="2387962"/>
            <a:ext cx="697627" cy="369332"/>
          </a:xfrm>
          <a:prstGeom prst="rect">
            <a:avLst/>
          </a:prstGeom>
          <a:noFill/>
        </p:spPr>
        <p:txBody>
          <a:bodyPr wrap="none" rtlCol="0">
            <a:spAutoFit/>
          </a:bodyPr>
          <a:lstStyle/>
          <a:p>
            <a:r>
              <a:rPr lang="en-US" b="1" u="sng" dirty="0" smtClean="0">
                <a:solidFill>
                  <a:srgbClr val="3333FF"/>
                </a:solidFill>
              </a:rPr>
              <a:t>4</a:t>
            </a:r>
            <a:r>
              <a:rPr lang="en-US" dirty="0" smtClean="0"/>
              <a:t>518</a:t>
            </a:r>
            <a:endParaRPr lang="en-US" dirty="0"/>
          </a:p>
        </p:txBody>
      </p:sp>
      <p:sp>
        <p:nvSpPr>
          <p:cNvPr id="9" name="TextBox 8"/>
          <p:cNvSpPr txBox="1"/>
          <p:nvPr/>
        </p:nvSpPr>
        <p:spPr>
          <a:xfrm>
            <a:off x="1023922" y="2742944"/>
            <a:ext cx="697627" cy="369332"/>
          </a:xfrm>
          <a:prstGeom prst="rect">
            <a:avLst/>
          </a:prstGeom>
          <a:noFill/>
        </p:spPr>
        <p:txBody>
          <a:bodyPr wrap="none" rtlCol="0">
            <a:spAutoFit/>
          </a:bodyPr>
          <a:lstStyle/>
          <a:p>
            <a:r>
              <a:rPr lang="en-US" b="1" u="sng" dirty="0" smtClean="0">
                <a:solidFill>
                  <a:srgbClr val="3333FF"/>
                </a:solidFill>
              </a:rPr>
              <a:t>0</a:t>
            </a:r>
            <a:r>
              <a:rPr lang="en-US" dirty="0" smtClean="0"/>
              <a:t>428</a:t>
            </a:r>
            <a:endParaRPr lang="en-US" dirty="0"/>
          </a:p>
        </p:txBody>
      </p:sp>
      <p:sp>
        <p:nvSpPr>
          <p:cNvPr id="10" name="TextBox 9"/>
          <p:cNvSpPr txBox="1"/>
          <p:nvPr/>
        </p:nvSpPr>
        <p:spPr>
          <a:xfrm>
            <a:off x="1009474" y="1613368"/>
            <a:ext cx="697627" cy="369332"/>
          </a:xfrm>
          <a:prstGeom prst="rect">
            <a:avLst/>
          </a:prstGeom>
          <a:noFill/>
        </p:spPr>
        <p:txBody>
          <a:bodyPr wrap="none" rtlCol="0">
            <a:spAutoFit/>
          </a:bodyPr>
          <a:lstStyle/>
          <a:p>
            <a:r>
              <a:rPr lang="en-US" b="1" u="sng" dirty="0" smtClean="0">
                <a:solidFill>
                  <a:srgbClr val="3333FF"/>
                </a:solidFill>
              </a:rPr>
              <a:t>1</a:t>
            </a:r>
            <a:r>
              <a:rPr lang="en-US" dirty="0" smtClean="0"/>
              <a:t>725</a:t>
            </a:r>
            <a:endParaRPr lang="en-US" dirty="0"/>
          </a:p>
        </p:txBody>
      </p:sp>
      <p:sp>
        <p:nvSpPr>
          <p:cNvPr id="11" name="TextBox 10"/>
          <p:cNvSpPr txBox="1"/>
          <p:nvPr/>
        </p:nvSpPr>
        <p:spPr>
          <a:xfrm>
            <a:off x="1023923" y="3141830"/>
            <a:ext cx="697627" cy="369332"/>
          </a:xfrm>
          <a:prstGeom prst="rect">
            <a:avLst/>
          </a:prstGeom>
          <a:noFill/>
        </p:spPr>
        <p:txBody>
          <a:bodyPr wrap="none" rtlCol="0">
            <a:spAutoFit/>
          </a:bodyPr>
          <a:lstStyle/>
          <a:p>
            <a:r>
              <a:rPr lang="en-US" b="1" u="sng" dirty="0" smtClean="0">
                <a:solidFill>
                  <a:srgbClr val="3333FF"/>
                </a:solidFill>
              </a:rPr>
              <a:t>8</a:t>
            </a:r>
            <a:r>
              <a:rPr lang="en-US" dirty="0" smtClean="0"/>
              <a:t>425</a:t>
            </a:r>
            <a:endParaRPr lang="en-US" dirty="0"/>
          </a:p>
        </p:txBody>
      </p:sp>
      <p:sp>
        <p:nvSpPr>
          <p:cNvPr id="12" name="TextBox 11"/>
          <p:cNvSpPr txBox="1"/>
          <p:nvPr/>
        </p:nvSpPr>
        <p:spPr>
          <a:xfrm>
            <a:off x="1023923" y="3516868"/>
            <a:ext cx="697627" cy="369332"/>
          </a:xfrm>
          <a:prstGeom prst="rect">
            <a:avLst/>
          </a:prstGeom>
          <a:noFill/>
        </p:spPr>
        <p:txBody>
          <a:bodyPr wrap="none" rtlCol="0">
            <a:spAutoFit/>
          </a:bodyPr>
          <a:lstStyle/>
          <a:p>
            <a:r>
              <a:rPr lang="en-US" b="1" u="sng" dirty="0" smtClean="0">
                <a:solidFill>
                  <a:srgbClr val="3333FF"/>
                </a:solidFill>
              </a:rPr>
              <a:t>1</a:t>
            </a:r>
            <a:r>
              <a:rPr lang="en-US" dirty="0" smtClean="0"/>
              <a:t>424</a:t>
            </a:r>
            <a:endParaRPr lang="en-US" dirty="0"/>
          </a:p>
        </p:txBody>
      </p:sp>
      <p:sp>
        <p:nvSpPr>
          <p:cNvPr id="13" name="TextBox 12"/>
          <p:cNvSpPr txBox="1"/>
          <p:nvPr/>
        </p:nvSpPr>
        <p:spPr>
          <a:xfrm>
            <a:off x="1023923" y="5074232"/>
            <a:ext cx="697627" cy="369332"/>
          </a:xfrm>
          <a:prstGeom prst="rect">
            <a:avLst/>
          </a:prstGeom>
          <a:noFill/>
        </p:spPr>
        <p:txBody>
          <a:bodyPr wrap="none" rtlCol="0">
            <a:spAutoFit/>
          </a:bodyPr>
          <a:lstStyle/>
          <a:p>
            <a:r>
              <a:rPr lang="en-US" b="1" u="sng" dirty="0" smtClean="0">
                <a:solidFill>
                  <a:srgbClr val="3333FF"/>
                </a:solidFill>
              </a:rPr>
              <a:t>7</a:t>
            </a:r>
            <a:r>
              <a:rPr lang="en-US" dirty="0" smtClean="0"/>
              <a:t>013</a:t>
            </a:r>
            <a:endParaRPr lang="en-US" dirty="0"/>
          </a:p>
        </p:txBody>
      </p:sp>
      <p:sp>
        <p:nvSpPr>
          <p:cNvPr id="14" name="TextBox 13"/>
          <p:cNvSpPr txBox="1"/>
          <p:nvPr/>
        </p:nvSpPr>
        <p:spPr>
          <a:xfrm>
            <a:off x="1023923" y="3886200"/>
            <a:ext cx="697627" cy="369332"/>
          </a:xfrm>
          <a:prstGeom prst="rect">
            <a:avLst/>
          </a:prstGeom>
          <a:noFill/>
        </p:spPr>
        <p:txBody>
          <a:bodyPr wrap="none" rtlCol="0">
            <a:spAutoFit/>
          </a:bodyPr>
          <a:lstStyle/>
          <a:p>
            <a:r>
              <a:rPr lang="en-US" b="1" u="sng" dirty="0" smtClean="0">
                <a:solidFill>
                  <a:srgbClr val="3333FF"/>
                </a:solidFill>
              </a:rPr>
              <a:t>3</a:t>
            </a:r>
            <a:r>
              <a:rPr lang="en-US" dirty="0" smtClean="0"/>
              <a:t>252</a:t>
            </a:r>
            <a:endParaRPr lang="en-US" dirty="0"/>
          </a:p>
        </p:txBody>
      </p:sp>
      <p:sp>
        <p:nvSpPr>
          <p:cNvPr id="15" name="TextBox 14"/>
          <p:cNvSpPr txBox="1"/>
          <p:nvPr/>
        </p:nvSpPr>
        <p:spPr>
          <a:xfrm>
            <a:off x="1009475" y="1983352"/>
            <a:ext cx="697627" cy="369332"/>
          </a:xfrm>
          <a:prstGeom prst="rect">
            <a:avLst/>
          </a:prstGeom>
          <a:noFill/>
        </p:spPr>
        <p:txBody>
          <a:bodyPr wrap="none" rtlCol="0">
            <a:spAutoFit/>
          </a:bodyPr>
          <a:lstStyle/>
          <a:p>
            <a:r>
              <a:rPr lang="en-US" b="1" u="sng" dirty="0" smtClean="0">
                <a:solidFill>
                  <a:srgbClr val="3333FF"/>
                </a:solidFill>
              </a:rPr>
              <a:t>0</a:t>
            </a:r>
            <a:r>
              <a:rPr lang="en-US" dirty="0" smtClean="0"/>
              <a:t>701</a:t>
            </a:r>
            <a:endParaRPr lang="en-US" dirty="0"/>
          </a:p>
        </p:txBody>
      </p:sp>
      <p:sp>
        <p:nvSpPr>
          <p:cNvPr id="16" name="TextBox 15"/>
          <p:cNvSpPr txBox="1"/>
          <p:nvPr/>
        </p:nvSpPr>
        <p:spPr>
          <a:xfrm>
            <a:off x="1023923" y="4695384"/>
            <a:ext cx="697627" cy="369332"/>
          </a:xfrm>
          <a:prstGeom prst="rect">
            <a:avLst/>
          </a:prstGeom>
          <a:noFill/>
        </p:spPr>
        <p:txBody>
          <a:bodyPr wrap="none" rtlCol="0">
            <a:spAutoFit/>
          </a:bodyPr>
          <a:lstStyle/>
          <a:p>
            <a:r>
              <a:rPr lang="en-US" b="1" u="sng" dirty="0" smtClean="0">
                <a:solidFill>
                  <a:srgbClr val="3333FF"/>
                </a:solidFill>
              </a:rPr>
              <a:t>9</a:t>
            </a:r>
            <a:r>
              <a:rPr lang="en-US" dirty="0" smtClean="0"/>
              <a:t>170</a:t>
            </a:r>
            <a:endParaRPr lang="en-US" dirty="0"/>
          </a:p>
        </p:txBody>
      </p:sp>
    </p:spTree>
    <p:extLst>
      <p:ext uri="{BB962C8B-B14F-4D97-AF65-F5344CB8AC3E}">
        <p14:creationId xmlns:p14="http://schemas.microsoft.com/office/powerpoint/2010/main" val="766229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5E-6 1.85185E-6 L 0.62656 0.00879 " pathEditMode="relative" rAng="0" ptsTypes="AA">
                                      <p:cBhvr>
                                        <p:cTn id="11" dur="2000" fill="hold"/>
                                        <p:tgtEl>
                                          <p:spTgt spid="6"/>
                                        </p:tgtEl>
                                        <p:attrNameLst>
                                          <p:attrName>ppt_x</p:attrName>
                                          <p:attrName>ppt_y</p:attrName>
                                        </p:attrNameLst>
                                      </p:cBhvr>
                                      <p:rCtr x="31319" y="440"/>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2.77556E-17 3.33333E-6 L 0.625 0.00092 " pathEditMode="relative" rAng="0" ptsTypes="AA">
                                      <p:cBhvr>
                                        <p:cTn id="20" dur="2000" fill="hold"/>
                                        <p:tgtEl>
                                          <p:spTgt spid="13"/>
                                        </p:tgtEl>
                                        <p:attrNameLst>
                                          <p:attrName>ppt_x</p:attrName>
                                          <p:attrName>ppt_y</p:attrName>
                                        </p:attrNameLst>
                                      </p:cBhvr>
                                      <p:rCtr x="31250" y="46"/>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2.77556E-17 -4.07407E-6 L 0.3875 -4.07407E-6 C 0.56128 -4.07407E-6 0.775 0.03033 0.775 0.05533 L 0.775 0.11065 " pathEditMode="relative" rAng="0" ptsTypes="AAAA">
                                      <p:cBhvr>
                                        <p:cTn id="29" dur="2000" fill="hold"/>
                                        <p:tgtEl>
                                          <p:spTgt spid="16"/>
                                        </p:tgtEl>
                                        <p:attrNameLst>
                                          <p:attrName>ppt_x</p:attrName>
                                          <p:attrName>ppt_y</p:attrName>
                                        </p:attrNameLst>
                                      </p:cBhvr>
                                      <p:rCtr x="38750" y="5532"/>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5E-6 1.48148E-6 L 0.07986 1.48148E-6 C 0.1158 1.48148E-6 0.15989 0.04676 0.15989 0.08472 L 0.15989 0.16967 " pathEditMode="relative" rAng="0" ptsTypes="AAAA">
                                      <p:cBhvr>
                                        <p:cTn id="38" dur="2000" fill="hold"/>
                                        <p:tgtEl>
                                          <p:spTgt spid="7"/>
                                        </p:tgtEl>
                                        <p:attrNameLst>
                                          <p:attrName>ppt_x</p:attrName>
                                          <p:attrName>ppt_y</p:attrName>
                                        </p:attrNameLst>
                                      </p:cBhvr>
                                      <p:rCtr x="7986" y="8472"/>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4"/>
                                        </p:tgtEl>
                                      </p:cBhvr>
                                    </p:animEffect>
                                    <p:animScale>
                                      <p:cBhvr>
                                        <p:cTn id="43" dur="250" autoRev="1" fill="hold"/>
                                        <p:tgtEl>
                                          <p:spTgt spid="14"/>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77556E-17 1.48148E-6 L 0.15417 1.48148E-6 C 0.22326 1.48148E-6 0.30833 0.06296 0.30833 0.11435 L 0.30833 0.2287 " pathEditMode="relative" rAng="0" ptsTypes="AAAA">
                                      <p:cBhvr>
                                        <p:cTn id="47" dur="2000" fill="hold"/>
                                        <p:tgtEl>
                                          <p:spTgt spid="14"/>
                                        </p:tgtEl>
                                        <p:attrNameLst>
                                          <p:attrName>ppt_x</p:attrName>
                                          <p:attrName>ppt_y</p:attrName>
                                        </p:attrNameLst>
                                      </p:cBhvr>
                                      <p:rCtr x="15417" y="11435"/>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77556E-17 -3.33333E-6 L 0.07917 -3.33333E-6 C 0.11458 -3.33333E-6 0.15833 0.06273 0.15833 0.11389 L 0.15833 0.22801 " pathEditMode="relative" rAng="0" ptsTypes="AAAA">
                                      <p:cBhvr>
                                        <p:cTn id="56" dur="2000" fill="hold"/>
                                        <p:tgtEl>
                                          <p:spTgt spid="12"/>
                                        </p:tgtEl>
                                        <p:attrNameLst>
                                          <p:attrName>ppt_x</p:attrName>
                                          <p:attrName>ppt_y</p:attrName>
                                        </p:attrNameLst>
                                      </p:cBhvr>
                                      <p:rCtr x="7917" y="11389"/>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1"/>
                                        </p:tgtEl>
                                      </p:cBhvr>
                                    </p:animEffect>
                                    <p:animScale>
                                      <p:cBhvr>
                                        <p:cTn id="61" dur="250" autoRev="1" fill="hold"/>
                                        <p:tgtEl>
                                          <p:spTgt spid="11"/>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77556E-17 -3.7037E-6 L 0.35 -3.7037E-6 C 0.50694 -3.7037E-6 0.7 0.09306 0.7 0.16852 L 0.7 0.33727 " pathEditMode="relative" rAng="0" ptsTypes="AAAA">
                                      <p:cBhvr>
                                        <p:cTn id="65" dur="2000" fill="hold"/>
                                        <p:tgtEl>
                                          <p:spTgt spid="11"/>
                                        </p:tgtEl>
                                        <p:attrNameLst>
                                          <p:attrName>ppt_x</p:attrName>
                                          <p:attrName>ppt_y</p:attrName>
                                        </p:attrNameLst>
                                      </p:cBhvr>
                                      <p:rCtr x="35000" y="1685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2.77556E-17 -1.85185E-6 L 0.0375 -1.85185E-6 C 0.05417 -1.85185E-6 0.075 0.10903 0.075 0.19769 L 0.075 0.39537 " pathEditMode="relative" rAng="0" ptsTypes="AAAA">
                                      <p:cBhvr>
                                        <p:cTn id="74" dur="2000" fill="hold"/>
                                        <p:tgtEl>
                                          <p:spTgt spid="9"/>
                                        </p:tgtEl>
                                        <p:attrNameLst>
                                          <p:attrName>ppt_x</p:attrName>
                                          <p:attrName>ppt_y</p:attrName>
                                        </p:attrNameLst>
                                      </p:cBhvr>
                                      <p:rCtr x="3750" y="19769"/>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2.77556E-17 5.55112E-17 L 0.19583 5.55112E-17 C 0.28368 5.55112E-17 0.39167 0.12338 0.39167 0.22361 L 0.39167 0.44722 " pathEditMode="relative" rAng="0" ptsTypes="AAAA">
                                      <p:cBhvr>
                                        <p:cTn id="83" dur="2000" fill="hold"/>
                                        <p:tgtEl>
                                          <p:spTgt spid="8"/>
                                        </p:tgtEl>
                                        <p:attrNameLst>
                                          <p:attrName>ppt_x</p:attrName>
                                          <p:attrName>ppt_y</p:attrName>
                                        </p:attrNameLst>
                                      </p:cBhvr>
                                      <p:rCtr x="19583" y="22361"/>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5"/>
                                        </p:tgtEl>
                                      </p:cBhvr>
                                    </p:animEffect>
                                    <p:animScale>
                                      <p:cBhvr>
                                        <p:cTn id="88" dur="250" autoRev="1" fill="hold"/>
                                        <p:tgtEl>
                                          <p:spTgt spid="15"/>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5E-6 -2.22222E-6 L 0.03819 -2.22222E-6 C 0.05538 -2.22222E-6 0.07656 0.12431 0.07656 0.22523 L 0.07656 0.4507 " pathEditMode="relative" rAng="0" ptsTypes="AAAA">
                                      <p:cBhvr>
                                        <p:cTn id="92" dur="2000" fill="hold"/>
                                        <p:tgtEl>
                                          <p:spTgt spid="15"/>
                                        </p:tgtEl>
                                        <p:attrNameLst>
                                          <p:attrName>ppt_x</p:attrName>
                                          <p:attrName>ppt_y</p:attrName>
                                        </p:attrNameLst>
                                      </p:cBhvr>
                                      <p:rCtr x="3819" y="22523"/>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0"/>
                                        </p:tgtEl>
                                      </p:cBhvr>
                                    </p:animEffect>
                                    <p:animScale>
                                      <p:cBhvr>
                                        <p:cTn id="97" dur="250" autoRev="1" fill="hold"/>
                                        <p:tgtEl>
                                          <p:spTgt spid="10"/>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2.5E-6 2.96296E-6 L 0.07986 2.96296E-6 C 0.1158 2.96296E-6 0.15989 0.12083 0.15989 0.21898 L 0.15989 0.43796 " pathEditMode="relative" rAng="0" ptsTypes="AAAA">
                                      <p:cBhvr>
                                        <p:cTn id="101" dur="2000" fill="hold"/>
                                        <p:tgtEl>
                                          <p:spTgt spid="10"/>
                                        </p:tgtEl>
                                        <p:attrNameLst>
                                          <p:attrName>ppt_x</p:attrName>
                                          <p:attrName>ppt_y</p:attrName>
                                        </p:attrNameLst>
                                      </p:cBhvr>
                                      <p:rCtr x="7986" y="21898"/>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2.77556E-17 -1.85185E-6 L 0.0375 -1.85185E-6 C 0.05417 -1.85185E-6 0.075 0.14051 0.075 0.25463 L 0.075 0.50926 " pathEditMode="relative" rAng="0" ptsTypes="AAAA">
                                      <p:cBhvr>
                                        <p:cTn id="110" dur="2000" fill="hold"/>
                                        <p:tgtEl>
                                          <p:spTgt spid="5"/>
                                        </p:tgtEl>
                                        <p:attrNameLst>
                                          <p:attrName>ppt_x</p:attrName>
                                          <p:attrName>ppt_y</p:attrName>
                                        </p:attrNameLst>
                                      </p:cBhvr>
                                      <p:rCtr x="3750" y="2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104</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740773" y="4686040"/>
            <a:ext cx="697627" cy="369332"/>
          </a:xfrm>
          <a:prstGeom prst="rect">
            <a:avLst/>
          </a:prstGeom>
          <a:noFill/>
        </p:spPr>
        <p:txBody>
          <a:bodyPr wrap="none" rtlCol="0">
            <a:spAutoFit/>
          </a:bodyPr>
          <a:lstStyle/>
          <a:p>
            <a:r>
              <a:rPr lang="en-US" b="1" u="sng" dirty="0" smtClean="0">
                <a:solidFill>
                  <a:srgbClr val="3333FF"/>
                </a:solidFill>
              </a:rPr>
              <a:t>0</a:t>
            </a:r>
            <a:r>
              <a:rPr lang="en-US" dirty="0" smtClean="0"/>
              <a:t>999</a:t>
            </a:r>
            <a:endParaRPr lang="en-US" dirty="0"/>
          </a:p>
        </p:txBody>
      </p:sp>
      <p:sp>
        <p:nvSpPr>
          <p:cNvPr id="6" name="TextBox 5"/>
          <p:cNvSpPr txBox="1"/>
          <p:nvPr/>
        </p:nvSpPr>
        <p:spPr>
          <a:xfrm>
            <a:off x="6705600" y="5443564"/>
            <a:ext cx="697627" cy="369332"/>
          </a:xfrm>
          <a:prstGeom prst="rect">
            <a:avLst/>
          </a:prstGeom>
          <a:noFill/>
        </p:spPr>
        <p:txBody>
          <a:bodyPr wrap="none" rtlCol="0">
            <a:spAutoFit/>
          </a:bodyPr>
          <a:lstStyle/>
          <a:p>
            <a:r>
              <a:rPr lang="en-US" b="1" u="sng" dirty="0" smtClean="0">
                <a:solidFill>
                  <a:srgbClr val="3333FF"/>
                </a:solidFill>
              </a:rPr>
              <a:t>7</a:t>
            </a:r>
            <a:r>
              <a:rPr lang="en-US" dirty="0" smtClean="0"/>
              <a:t>009</a:t>
            </a:r>
            <a:endParaRPr lang="en-US" dirty="0"/>
          </a:p>
        </p:txBody>
      </p:sp>
      <p:sp>
        <p:nvSpPr>
          <p:cNvPr id="7" name="TextBox 6"/>
          <p:cNvSpPr txBox="1"/>
          <p:nvPr/>
        </p:nvSpPr>
        <p:spPr>
          <a:xfrm>
            <a:off x="2438400" y="5441236"/>
            <a:ext cx="697627" cy="369332"/>
          </a:xfrm>
          <a:prstGeom prst="rect">
            <a:avLst/>
          </a:prstGeom>
          <a:noFill/>
        </p:spPr>
        <p:txBody>
          <a:bodyPr wrap="none" rtlCol="0">
            <a:spAutoFit/>
          </a:bodyPr>
          <a:lstStyle/>
          <a:p>
            <a:r>
              <a:rPr lang="en-US" b="1" u="sng" dirty="0" smtClean="0">
                <a:solidFill>
                  <a:srgbClr val="3333FF"/>
                </a:solidFill>
              </a:rPr>
              <a:t>1</a:t>
            </a:r>
            <a:r>
              <a:rPr lang="en-US" dirty="0" smtClean="0"/>
              <a:t>239</a:t>
            </a:r>
            <a:endParaRPr lang="en-US" dirty="0"/>
          </a:p>
        </p:txBody>
      </p:sp>
      <p:sp>
        <p:nvSpPr>
          <p:cNvPr id="8" name="TextBox 7"/>
          <p:cNvSpPr txBox="1"/>
          <p:nvPr/>
        </p:nvSpPr>
        <p:spPr>
          <a:xfrm>
            <a:off x="4575413" y="5432324"/>
            <a:ext cx="697627" cy="369332"/>
          </a:xfrm>
          <a:prstGeom prst="rect">
            <a:avLst/>
          </a:prstGeom>
          <a:noFill/>
        </p:spPr>
        <p:txBody>
          <a:bodyPr wrap="none" rtlCol="0">
            <a:spAutoFit/>
          </a:bodyPr>
          <a:lstStyle/>
          <a:p>
            <a:r>
              <a:rPr lang="en-US" b="1" u="sng" dirty="0" smtClean="0">
                <a:solidFill>
                  <a:srgbClr val="3333FF"/>
                </a:solidFill>
              </a:rPr>
              <a:t>4</a:t>
            </a:r>
            <a:r>
              <a:rPr lang="en-US" dirty="0" smtClean="0"/>
              <a:t>518</a:t>
            </a:r>
            <a:endParaRPr lang="en-US" dirty="0"/>
          </a:p>
        </p:txBody>
      </p:sp>
      <p:sp>
        <p:nvSpPr>
          <p:cNvPr id="9" name="TextBox 8"/>
          <p:cNvSpPr txBox="1"/>
          <p:nvPr/>
        </p:nvSpPr>
        <p:spPr>
          <a:xfrm>
            <a:off x="1721770" y="5444916"/>
            <a:ext cx="697627" cy="369332"/>
          </a:xfrm>
          <a:prstGeom prst="rect">
            <a:avLst/>
          </a:prstGeom>
          <a:noFill/>
        </p:spPr>
        <p:txBody>
          <a:bodyPr wrap="none" rtlCol="0">
            <a:spAutoFit/>
          </a:bodyPr>
          <a:lstStyle/>
          <a:p>
            <a:r>
              <a:rPr lang="en-US" b="1" u="sng" dirty="0" smtClean="0">
                <a:solidFill>
                  <a:srgbClr val="3333FF"/>
                </a:solidFill>
              </a:rPr>
              <a:t>0</a:t>
            </a:r>
            <a:r>
              <a:rPr lang="en-US" dirty="0" smtClean="0"/>
              <a:t>428</a:t>
            </a:r>
            <a:endParaRPr lang="en-US" dirty="0"/>
          </a:p>
        </p:txBody>
      </p:sp>
      <p:sp>
        <p:nvSpPr>
          <p:cNvPr id="10" name="TextBox 9"/>
          <p:cNvSpPr txBox="1"/>
          <p:nvPr/>
        </p:nvSpPr>
        <p:spPr>
          <a:xfrm>
            <a:off x="2467515" y="4655560"/>
            <a:ext cx="697627" cy="369332"/>
          </a:xfrm>
          <a:prstGeom prst="rect">
            <a:avLst/>
          </a:prstGeom>
          <a:noFill/>
        </p:spPr>
        <p:txBody>
          <a:bodyPr wrap="none" rtlCol="0">
            <a:spAutoFit/>
          </a:bodyPr>
          <a:lstStyle/>
          <a:p>
            <a:r>
              <a:rPr lang="en-US" b="1" u="sng" dirty="0" smtClean="0">
                <a:solidFill>
                  <a:srgbClr val="3333FF"/>
                </a:solidFill>
              </a:rPr>
              <a:t>1</a:t>
            </a:r>
            <a:r>
              <a:rPr lang="en-US" dirty="0" smtClean="0"/>
              <a:t>725</a:t>
            </a:r>
            <a:endParaRPr lang="en-US" dirty="0"/>
          </a:p>
        </p:txBody>
      </p:sp>
      <p:sp>
        <p:nvSpPr>
          <p:cNvPr id="11" name="TextBox 10"/>
          <p:cNvSpPr txBox="1"/>
          <p:nvPr/>
        </p:nvSpPr>
        <p:spPr>
          <a:xfrm>
            <a:off x="7403227" y="5441236"/>
            <a:ext cx="697627" cy="369332"/>
          </a:xfrm>
          <a:prstGeom prst="rect">
            <a:avLst/>
          </a:prstGeom>
          <a:noFill/>
        </p:spPr>
        <p:txBody>
          <a:bodyPr wrap="none" rtlCol="0">
            <a:spAutoFit/>
          </a:bodyPr>
          <a:lstStyle/>
          <a:p>
            <a:r>
              <a:rPr lang="en-US" b="1" u="sng" dirty="0" smtClean="0">
                <a:solidFill>
                  <a:srgbClr val="3333FF"/>
                </a:solidFill>
              </a:rPr>
              <a:t>8</a:t>
            </a:r>
            <a:r>
              <a:rPr lang="en-US" dirty="0" smtClean="0"/>
              <a:t>425</a:t>
            </a:r>
            <a:endParaRPr lang="en-US" dirty="0"/>
          </a:p>
        </p:txBody>
      </p:sp>
      <p:sp>
        <p:nvSpPr>
          <p:cNvPr id="12" name="TextBox 11"/>
          <p:cNvSpPr txBox="1"/>
          <p:nvPr/>
        </p:nvSpPr>
        <p:spPr>
          <a:xfrm>
            <a:off x="2438400" y="5024892"/>
            <a:ext cx="697627" cy="369332"/>
          </a:xfrm>
          <a:prstGeom prst="rect">
            <a:avLst/>
          </a:prstGeom>
          <a:noFill/>
        </p:spPr>
        <p:txBody>
          <a:bodyPr wrap="none" rtlCol="0">
            <a:spAutoFit/>
          </a:bodyPr>
          <a:lstStyle/>
          <a:p>
            <a:r>
              <a:rPr lang="en-US" b="1" u="sng" dirty="0" smtClean="0">
                <a:solidFill>
                  <a:srgbClr val="3333FF"/>
                </a:solidFill>
              </a:rPr>
              <a:t>1</a:t>
            </a:r>
            <a:r>
              <a:rPr lang="en-US" dirty="0" smtClean="0"/>
              <a:t>424</a:t>
            </a:r>
            <a:endParaRPr lang="en-US" dirty="0"/>
          </a:p>
        </p:txBody>
      </p:sp>
      <p:sp>
        <p:nvSpPr>
          <p:cNvPr id="13" name="TextBox 12"/>
          <p:cNvSpPr txBox="1"/>
          <p:nvPr/>
        </p:nvSpPr>
        <p:spPr>
          <a:xfrm>
            <a:off x="6705600" y="5024892"/>
            <a:ext cx="697627" cy="369332"/>
          </a:xfrm>
          <a:prstGeom prst="rect">
            <a:avLst/>
          </a:prstGeom>
          <a:noFill/>
        </p:spPr>
        <p:txBody>
          <a:bodyPr wrap="none" rtlCol="0">
            <a:spAutoFit/>
          </a:bodyPr>
          <a:lstStyle/>
          <a:p>
            <a:r>
              <a:rPr lang="en-US" b="1" u="sng" dirty="0" smtClean="0">
                <a:solidFill>
                  <a:srgbClr val="3333FF"/>
                </a:solidFill>
              </a:rPr>
              <a:t>7</a:t>
            </a:r>
            <a:r>
              <a:rPr lang="en-US" dirty="0" smtClean="0"/>
              <a:t>013</a:t>
            </a:r>
            <a:endParaRPr lang="en-US" dirty="0"/>
          </a:p>
        </p:txBody>
      </p:sp>
      <p:sp>
        <p:nvSpPr>
          <p:cNvPr id="14" name="TextBox 13"/>
          <p:cNvSpPr txBox="1"/>
          <p:nvPr/>
        </p:nvSpPr>
        <p:spPr>
          <a:xfrm>
            <a:off x="3840480" y="5441236"/>
            <a:ext cx="697627" cy="369332"/>
          </a:xfrm>
          <a:prstGeom prst="rect">
            <a:avLst/>
          </a:prstGeom>
          <a:noFill/>
        </p:spPr>
        <p:txBody>
          <a:bodyPr wrap="none" rtlCol="0">
            <a:spAutoFit/>
          </a:bodyPr>
          <a:lstStyle/>
          <a:p>
            <a:r>
              <a:rPr lang="en-US" b="1" u="sng" dirty="0" smtClean="0">
                <a:solidFill>
                  <a:srgbClr val="3333FF"/>
                </a:solidFill>
              </a:rPr>
              <a:t>3</a:t>
            </a:r>
            <a:r>
              <a:rPr lang="en-US" dirty="0" smtClean="0"/>
              <a:t>252</a:t>
            </a:r>
            <a:endParaRPr lang="en-US" dirty="0"/>
          </a:p>
        </p:txBody>
      </p:sp>
      <p:sp>
        <p:nvSpPr>
          <p:cNvPr id="15" name="TextBox 14"/>
          <p:cNvSpPr txBox="1"/>
          <p:nvPr/>
        </p:nvSpPr>
        <p:spPr>
          <a:xfrm>
            <a:off x="1747599" y="5087144"/>
            <a:ext cx="697627" cy="369332"/>
          </a:xfrm>
          <a:prstGeom prst="rect">
            <a:avLst/>
          </a:prstGeom>
          <a:noFill/>
        </p:spPr>
        <p:txBody>
          <a:bodyPr wrap="none" rtlCol="0">
            <a:spAutoFit/>
          </a:bodyPr>
          <a:lstStyle/>
          <a:p>
            <a:r>
              <a:rPr lang="en-US" b="1" u="sng" dirty="0" smtClean="0">
                <a:solidFill>
                  <a:srgbClr val="3333FF"/>
                </a:solidFill>
              </a:rPr>
              <a:t>0</a:t>
            </a:r>
            <a:r>
              <a:rPr lang="en-US" dirty="0" smtClean="0"/>
              <a:t>701</a:t>
            </a:r>
            <a:endParaRPr lang="en-US" dirty="0"/>
          </a:p>
        </p:txBody>
      </p:sp>
      <p:sp>
        <p:nvSpPr>
          <p:cNvPr id="16" name="TextBox 15"/>
          <p:cNvSpPr txBox="1"/>
          <p:nvPr/>
        </p:nvSpPr>
        <p:spPr>
          <a:xfrm>
            <a:off x="8077200" y="5441236"/>
            <a:ext cx="697627" cy="369332"/>
          </a:xfrm>
          <a:prstGeom prst="rect">
            <a:avLst/>
          </a:prstGeom>
          <a:noFill/>
        </p:spPr>
        <p:txBody>
          <a:bodyPr wrap="none" rtlCol="0">
            <a:spAutoFit/>
          </a:bodyPr>
          <a:lstStyle/>
          <a:p>
            <a:r>
              <a:rPr lang="en-US" b="1" u="sng" dirty="0" smtClean="0">
                <a:solidFill>
                  <a:srgbClr val="3333FF"/>
                </a:solidFill>
              </a:rPr>
              <a:t>9</a:t>
            </a:r>
            <a:r>
              <a:rPr lang="en-US" dirty="0" smtClean="0"/>
              <a:t>170</a:t>
            </a:r>
            <a:endParaRPr lang="en-US" dirty="0"/>
          </a:p>
        </p:txBody>
      </p:sp>
    </p:spTree>
    <p:extLst>
      <p:ext uri="{BB962C8B-B14F-4D97-AF65-F5344CB8AC3E}">
        <p14:creationId xmlns:p14="http://schemas.microsoft.com/office/powerpoint/2010/main" val="4235466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11111E-6 -3.33333E-6 L -0.07639 0.00139 " pathEditMode="relative" rAng="0" ptsTypes="AA">
                                      <p:cBhvr>
                                        <p:cTn id="11" dur="2000" fill="hold"/>
                                        <p:tgtEl>
                                          <p:spTgt spid="9"/>
                                        </p:tgtEl>
                                        <p:attrNameLst>
                                          <p:attrName>ppt_x</p:attrName>
                                          <p:attrName>ppt_y</p:attrName>
                                        </p:attrNameLst>
                                      </p:cBhvr>
                                      <p:rCtr x="-3819" y="69"/>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1.11022E-16 L -0.07917 -0.00208 " pathEditMode="relative" rAng="0" ptsTypes="AA">
                                      <p:cBhvr>
                                        <p:cTn id="20" dur="2000" fill="hold"/>
                                        <p:tgtEl>
                                          <p:spTgt spid="15"/>
                                        </p:tgtEl>
                                        <p:attrNameLst>
                                          <p:attrName>ppt_x</p:attrName>
                                          <p:attrName>ppt_y</p:attrName>
                                        </p:attrNameLst>
                                      </p:cBhvr>
                                      <p:rCtr x="-3958" y="-116"/>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5"/>
                                        </p:tgtEl>
                                      </p:cBhvr>
                                    </p:animEffect>
                                    <p:animScale>
                                      <p:cBhvr>
                                        <p:cTn id="25" dur="250" autoRev="1" fill="hold"/>
                                        <p:tgtEl>
                                          <p:spTgt spid="5"/>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2.22222E-6 4.81481E-6 L -0.07847 0.00092 " pathEditMode="relative" rAng="0" ptsTypes="AA">
                                      <p:cBhvr>
                                        <p:cTn id="29" dur="2000" fill="hold"/>
                                        <p:tgtEl>
                                          <p:spTgt spid="5"/>
                                        </p:tgtEl>
                                        <p:attrNameLst>
                                          <p:attrName>ppt_x</p:attrName>
                                          <p:attrName>ppt_y</p:attrName>
                                        </p:attrNameLst>
                                      </p:cBhvr>
                                      <p:rCtr x="-3924" y="46"/>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5E-6 -3.7037E-7 L -0.07743 -3.7037E-7 C -0.11216 -3.7037E-7 -0.15469 -0.0456 -0.15469 -0.08241 L -0.15469 -0.16481 " pathEditMode="relative" rAng="0" ptsTypes="AAAA">
                                      <p:cBhvr>
                                        <p:cTn id="38" dur="2000" fill="hold"/>
                                        <p:tgtEl>
                                          <p:spTgt spid="7"/>
                                        </p:tgtEl>
                                        <p:attrNameLst>
                                          <p:attrName>ppt_x</p:attrName>
                                          <p:attrName>ppt_y</p:attrName>
                                        </p:attrNameLst>
                                      </p:cBhvr>
                                      <p:rCtr x="-7743" y="-8241"/>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5E-6 -7.40741E-7 L -0.07743 -7.40741E-7 C -0.11216 -7.40741E-7 -0.15469 -0.04421 -0.15469 -0.07986 L -0.15469 -0.15949 " pathEditMode="relative" rAng="0" ptsTypes="AAAA">
                                      <p:cBhvr>
                                        <p:cTn id="47" dur="2000" fill="hold"/>
                                        <p:tgtEl>
                                          <p:spTgt spid="12"/>
                                        </p:tgtEl>
                                        <p:attrNameLst>
                                          <p:attrName>ppt_x</p:attrName>
                                          <p:attrName>ppt_y</p:attrName>
                                        </p:attrNameLst>
                                      </p:cBhvr>
                                      <p:rCtr x="-7743" y="-7986"/>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0"/>
                                        </p:tgtEl>
                                      </p:cBhvr>
                                    </p:animEffect>
                                    <p:animScale>
                                      <p:cBhvr>
                                        <p:cTn id="52" dur="250" autoRev="1" fill="hold"/>
                                        <p:tgtEl>
                                          <p:spTgt spid="10"/>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3.88889E-6 2.96296E-6 L -0.079 2.96296E-6 C -0.11459 2.96296E-6 -0.15799 -0.04468 -0.15799 -0.08079 L -0.15799 -0.16135 " pathEditMode="relative" rAng="0" ptsTypes="AAAA">
                                      <p:cBhvr>
                                        <p:cTn id="56" dur="2000" fill="hold"/>
                                        <p:tgtEl>
                                          <p:spTgt spid="10"/>
                                        </p:tgtEl>
                                        <p:attrNameLst>
                                          <p:attrName>ppt_x</p:attrName>
                                          <p:attrName>ppt_y</p:attrName>
                                        </p:attrNameLst>
                                      </p:cBhvr>
                                      <p:rCtr x="-7899" y="-8079"/>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4"/>
                                        </p:tgtEl>
                                      </p:cBhvr>
                                    </p:animEffect>
                                    <p:animScale>
                                      <p:cBhvr>
                                        <p:cTn id="61" dur="250" autoRev="1" fill="hold"/>
                                        <p:tgtEl>
                                          <p:spTgt spid="14"/>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77778E-7 -3.7037E-7 L -0.15417 -3.7037E-7 C -0.22326 -3.7037E-7 -0.30816 -0.09167 -0.30816 -0.16574 L -0.30816 -0.33148 " pathEditMode="relative" rAng="0" ptsTypes="AAAA">
                                      <p:cBhvr>
                                        <p:cTn id="65" dur="2000" fill="hold"/>
                                        <p:tgtEl>
                                          <p:spTgt spid="14"/>
                                        </p:tgtEl>
                                        <p:attrNameLst>
                                          <p:attrName>ppt_x</p:attrName>
                                          <p:attrName>ppt_y</p:attrName>
                                        </p:attrNameLst>
                                      </p:cBhvr>
                                      <p:rCtr x="-15417" y="-16574"/>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8"/>
                                        </p:tgtEl>
                                      </p:cBhvr>
                                    </p:animEffect>
                                    <p:animScale>
                                      <p:cBhvr>
                                        <p:cTn id="70" dur="250" autoRev="1" fill="hold"/>
                                        <p:tgtEl>
                                          <p:spTgt spid="8"/>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1.66667E-6 -1.48148E-6 L -0.19427 -1.48148E-6 C -0.28142 -1.48148E-6 -0.38854 -0.10648 -0.38854 -0.19282 L -0.38854 -0.38565 " pathEditMode="relative" rAng="0" ptsTypes="AAAA">
                                      <p:cBhvr>
                                        <p:cTn id="74" dur="2000" fill="hold"/>
                                        <p:tgtEl>
                                          <p:spTgt spid="8"/>
                                        </p:tgtEl>
                                        <p:attrNameLst>
                                          <p:attrName>ppt_x</p:attrName>
                                          <p:attrName>ppt_y</p:attrName>
                                        </p:attrNameLst>
                                      </p:cBhvr>
                                      <p:rCtr x="-19427" y="-19282"/>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6"/>
                                        </p:tgtEl>
                                      </p:cBhvr>
                                    </p:animEffect>
                                    <p:animScale>
                                      <p:cBhvr>
                                        <p:cTn id="79" dur="250" autoRev="1" fill="hold"/>
                                        <p:tgtEl>
                                          <p:spTgt spid="6"/>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1.85185E-6 L -0.31076 -1.85185E-6 C -0.45017 -1.85185E-6 -0.62135 -0.12546 -0.62135 -0.22708 L -0.62135 -0.45393 " pathEditMode="relative" rAng="0" ptsTypes="AAAA">
                                      <p:cBhvr>
                                        <p:cTn id="83" dur="2000" fill="hold"/>
                                        <p:tgtEl>
                                          <p:spTgt spid="6"/>
                                        </p:tgtEl>
                                        <p:attrNameLst>
                                          <p:attrName>ppt_x</p:attrName>
                                          <p:attrName>ppt_y</p:attrName>
                                        </p:attrNameLst>
                                      </p:cBhvr>
                                      <p:rCtr x="-31076" y="-22708"/>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3"/>
                                        </p:tgtEl>
                                      </p:cBhvr>
                                    </p:animEffect>
                                    <p:animScale>
                                      <p:cBhvr>
                                        <p:cTn id="88" dur="250" autoRev="1" fill="hold"/>
                                        <p:tgtEl>
                                          <p:spTgt spid="13"/>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7.40741E-7 L -0.31076 -7.40741E-7 C -0.45017 -7.40741E-7 -0.62135 -0.12384 -0.62135 -0.2243 L -0.62135 -0.44838 " pathEditMode="relative" rAng="0" ptsTypes="AAAA">
                                      <p:cBhvr>
                                        <p:cTn id="92" dur="2000" fill="hold"/>
                                        <p:tgtEl>
                                          <p:spTgt spid="13"/>
                                        </p:tgtEl>
                                        <p:attrNameLst>
                                          <p:attrName>ppt_x</p:attrName>
                                          <p:attrName>ppt_y</p:attrName>
                                        </p:attrNameLst>
                                      </p:cBhvr>
                                      <p:rCtr x="-31076" y="-224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1"/>
                                        </p:tgtEl>
                                      </p:cBhvr>
                                    </p:animEffect>
                                    <p:animScale>
                                      <p:cBhvr>
                                        <p:cTn id="97" dur="250" autoRev="1" fill="hold"/>
                                        <p:tgtEl>
                                          <p:spTgt spid="11"/>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3.05556E-6 -3.7037E-7 L -0.34896 -3.7037E-7 C -0.50538 -3.7037E-7 -0.69774 -0.15602 -0.69774 -0.28241 L -0.69774 -0.56481 " pathEditMode="relative" rAng="0" ptsTypes="AAAA">
                                      <p:cBhvr>
                                        <p:cTn id="101" dur="2000" fill="hold"/>
                                        <p:tgtEl>
                                          <p:spTgt spid="11"/>
                                        </p:tgtEl>
                                        <p:attrNameLst>
                                          <p:attrName>ppt_x</p:attrName>
                                          <p:attrName>ppt_y</p:attrName>
                                        </p:attrNameLst>
                                      </p:cBhvr>
                                      <p:rCtr x="-34896" y="-28241"/>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6"/>
                                        </p:tgtEl>
                                      </p:cBhvr>
                                    </p:animEffect>
                                    <p:animScale>
                                      <p:cBhvr>
                                        <p:cTn id="106" dur="250" autoRev="1" fill="hold"/>
                                        <p:tgtEl>
                                          <p:spTgt spid="16"/>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3.7037E-7 L -0.38576 -3.7037E-7 C -0.55885 -3.7037E-7 -0.77135 -0.17106 -0.77135 -0.30972 L -0.77135 -0.61921 " pathEditMode="relative" rAng="0" ptsTypes="AAAA">
                                      <p:cBhvr>
                                        <p:cTn id="110" dur="2000" fill="hold"/>
                                        <p:tgtEl>
                                          <p:spTgt spid="16"/>
                                        </p:tgtEl>
                                        <p:attrNameLst>
                                          <p:attrName>ppt_x</p:attrName>
                                          <p:attrName>ppt_y</p:attrName>
                                        </p:attrNameLst>
                                      </p:cBhvr>
                                      <p:rCtr x="-38576" y="-30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105</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049972" y="4702201"/>
            <a:ext cx="697627" cy="369332"/>
          </a:xfrm>
          <a:prstGeom prst="rect">
            <a:avLst/>
          </a:prstGeom>
          <a:noFill/>
        </p:spPr>
        <p:txBody>
          <a:bodyPr wrap="none" rtlCol="0">
            <a:spAutoFit/>
          </a:bodyPr>
          <a:lstStyle/>
          <a:p>
            <a:r>
              <a:rPr lang="en-US" b="1" dirty="0" smtClean="0">
                <a:solidFill>
                  <a:srgbClr val="3333FF"/>
                </a:solidFill>
              </a:rPr>
              <a:t>0999</a:t>
            </a:r>
            <a:endParaRPr lang="en-US" b="1" dirty="0">
              <a:solidFill>
                <a:srgbClr val="3333FF"/>
              </a:solidFill>
            </a:endParaRPr>
          </a:p>
        </p:txBody>
      </p:sp>
      <p:sp>
        <p:nvSpPr>
          <p:cNvPr id="6" name="TextBox 5"/>
          <p:cNvSpPr txBox="1"/>
          <p:nvPr/>
        </p:nvSpPr>
        <p:spPr>
          <a:xfrm>
            <a:off x="1061116" y="2403970"/>
            <a:ext cx="697627" cy="369332"/>
          </a:xfrm>
          <a:prstGeom prst="rect">
            <a:avLst/>
          </a:prstGeom>
          <a:noFill/>
        </p:spPr>
        <p:txBody>
          <a:bodyPr wrap="none" rtlCol="0">
            <a:spAutoFit/>
          </a:bodyPr>
          <a:lstStyle/>
          <a:p>
            <a:r>
              <a:rPr lang="en-US" b="1" dirty="0" smtClean="0">
                <a:solidFill>
                  <a:srgbClr val="3333FF"/>
                </a:solidFill>
              </a:rPr>
              <a:t>7009</a:t>
            </a:r>
            <a:endParaRPr lang="en-US" b="1" dirty="0">
              <a:solidFill>
                <a:srgbClr val="3333FF"/>
              </a:solidFill>
            </a:endParaRPr>
          </a:p>
        </p:txBody>
      </p:sp>
      <p:sp>
        <p:nvSpPr>
          <p:cNvPr id="7" name="TextBox 6"/>
          <p:cNvSpPr txBox="1"/>
          <p:nvPr/>
        </p:nvSpPr>
        <p:spPr>
          <a:xfrm>
            <a:off x="1049971" y="4286228"/>
            <a:ext cx="697627" cy="369332"/>
          </a:xfrm>
          <a:prstGeom prst="rect">
            <a:avLst/>
          </a:prstGeom>
          <a:noFill/>
        </p:spPr>
        <p:txBody>
          <a:bodyPr wrap="none" rtlCol="0">
            <a:spAutoFit/>
          </a:bodyPr>
          <a:lstStyle/>
          <a:p>
            <a:r>
              <a:rPr lang="en-US" b="1" dirty="0" smtClean="0">
                <a:solidFill>
                  <a:srgbClr val="3333FF"/>
                </a:solidFill>
              </a:rPr>
              <a:t>1239</a:t>
            </a:r>
            <a:endParaRPr lang="en-US" b="1" dirty="0">
              <a:solidFill>
                <a:srgbClr val="3333FF"/>
              </a:solidFill>
            </a:endParaRPr>
          </a:p>
        </p:txBody>
      </p:sp>
      <p:sp>
        <p:nvSpPr>
          <p:cNvPr id="8" name="TextBox 7"/>
          <p:cNvSpPr txBox="1"/>
          <p:nvPr/>
        </p:nvSpPr>
        <p:spPr>
          <a:xfrm>
            <a:off x="1061116" y="2783932"/>
            <a:ext cx="697627" cy="369332"/>
          </a:xfrm>
          <a:prstGeom prst="rect">
            <a:avLst/>
          </a:prstGeom>
          <a:noFill/>
        </p:spPr>
        <p:txBody>
          <a:bodyPr wrap="none" rtlCol="0">
            <a:spAutoFit/>
          </a:bodyPr>
          <a:lstStyle/>
          <a:p>
            <a:r>
              <a:rPr lang="en-US" b="1" dirty="0" smtClean="0">
                <a:solidFill>
                  <a:srgbClr val="3333FF"/>
                </a:solidFill>
              </a:rPr>
              <a:t>4518</a:t>
            </a:r>
            <a:endParaRPr lang="en-US" b="1" dirty="0">
              <a:solidFill>
                <a:srgbClr val="3333FF"/>
              </a:solidFill>
            </a:endParaRPr>
          </a:p>
        </p:txBody>
      </p:sp>
      <p:sp>
        <p:nvSpPr>
          <p:cNvPr id="9" name="TextBox 8"/>
          <p:cNvSpPr txBox="1"/>
          <p:nvPr/>
        </p:nvSpPr>
        <p:spPr>
          <a:xfrm>
            <a:off x="1043146" y="5445179"/>
            <a:ext cx="697627" cy="369332"/>
          </a:xfrm>
          <a:prstGeom prst="rect">
            <a:avLst/>
          </a:prstGeom>
          <a:noFill/>
        </p:spPr>
        <p:txBody>
          <a:bodyPr wrap="none" rtlCol="0">
            <a:spAutoFit/>
          </a:bodyPr>
          <a:lstStyle/>
          <a:p>
            <a:r>
              <a:rPr lang="en-US" b="1" dirty="0" smtClean="0">
                <a:solidFill>
                  <a:srgbClr val="3333FF"/>
                </a:solidFill>
              </a:rPr>
              <a:t>0428</a:t>
            </a:r>
            <a:endParaRPr lang="en-US" b="1" dirty="0">
              <a:solidFill>
                <a:srgbClr val="3333FF"/>
              </a:solidFill>
            </a:endParaRPr>
          </a:p>
        </p:txBody>
      </p:sp>
      <p:sp>
        <p:nvSpPr>
          <p:cNvPr id="10" name="TextBox 9"/>
          <p:cNvSpPr txBox="1"/>
          <p:nvPr/>
        </p:nvSpPr>
        <p:spPr>
          <a:xfrm>
            <a:off x="1049971" y="3521274"/>
            <a:ext cx="697627" cy="369332"/>
          </a:xfrm>
          <a:prstGeom prst="rect">
            <a:avLst/>
          </a:prstGeom>
          <a:noFill/>
        </p:spPr>
        <p:txBody>
          <a:bodyPr wrap="none" rtlCol="0">
            <a:spAutoFit/>
          </a:bodyPr>
          <a:lstStyle/>
          <a:p>
            <a:r>
              <a:rPr lang="en-US" b="1" dirty="0" smtClean="0">
                <a:solidFill>
                  <a:srgbClr val="3333FF"/>
                </a:solidFill>
              </a:rPr>
              <a:t>1725</a:t>
            </a:r>
            <a:endParaRPr lang="en-US" b="1" dirty="0">
              <a:solidFill>
                <a:srgbClr val="3333FF"/>
              </a:solidFill>
            </a:endParaRPr>
          </a:p>
        </p:txBody>
      </p:sp>
      <p:sp>
        <p:nvSpPr>
          <p:cNvPr id="11" name="TextBox 10"/>
          <p:cNvSpPr txBox="1"/>
          <p:nvPr/>
        </p:nvSpPr>
        <p:spPr>
          <a:xfrm>
            <a:off x="1043145" y="1580162"/>
            <a:ext cx="697627" cy="369332"/>
          </a:xfrm>
          <a:prstGeom prst="rect">
            <a:avLst/>
          </a:prstGeom>
          <a:noFill/>
        </p:spPr>
        <p:txBody>
          <a:bodyPr wrap="none" rtlCol="0">
            <a:spAutoFit/>
          </a:bodyPr>
          <a:lstStyle/>
          <a:p>
            <a:r>
              <a:rPr lang="en-US" b="1" dirty="0" smtClean="0">
                <a:solidFill>
                  <a:srgbClr val="3333FF"/>
                </a:solidFill>
              </a:rPr>
              <a:t>8425</a:t>
            </a:r>
            <a:endParaRPr lang="en-US" b="1" dirty="0">
              <a:solidFill>
                <a:srgbClr val="3333FF"/>
              </a:solidFill>
            </a:endParaRPr>
          </a:p>
        </p:txBody>
      </p:sp>
      <p:sp>
        <p:nvSpPr>
          <p:cNvPr id="12" name="TextBox 11"/>
          <p:cNvSpPr txBox="1"/>
          <p:nvPr/>
        </p:nvSpPr>
        <p:spPr>
          <a:xfrm>
            <a:off x="1061116" y="3914925"/>
            <a:ext cx="697627" cy="369332"/>
          </a:xfrm>
          <a:prstGeom prst="rect">
            <a:avLst/>
          </a:prstGeom>
          <a:noFill/>
        </p:spPr>
        <p:txBody>
          <a:bodyPr wrap="none" rtlCol="0">
            <a:spAutoFit/>
          </a:bodyPr>
          <a:lstStyle/>
          <a:p>
            <a:r>
              <a:rPr lang="en-US" b="1" dirty="0" smtClean="0">
                <a:solidFill>
                  <a:srgbClr val="3333FF"/>
                </a:solidFill>
              </a:rPr>
              <a:t>1424</a:t>
            </a:r>
            <a:endParaRPr lang="en-US" b="1" dirty="0">
              <a:solidFill>
                <a:srgbClr val="3333FF"/>
              </a:solidFill>
            </a:endParaRPr>
          </a:p>
        </p:txBody>
      </p:sp>
      <p:sp>
        <p:nvSpPr>
          <p:cNvPr id="13" name="TextBox 12"/>
          <p:cNvSpPr txBox="1"/>
          <p:nvPr/>
        </p:nvSpPr>
        <p:spPr>
          <a:xfrm>
            <a:off x="1061116" y="1977875"/>
            <a:ext cx="697627" cy="369332"/>
          </a:xfrm>
          <a:prstGeom prst="rect">
            <a:avLst/>
          </a:prstGeom>
          <a:noFill/>
        </p:spPr>
        <p:txBody>
          <a:bodyPr wrap="none" rtlCol="0">
            <a:spAutoFit/>
          </a:bodyPr>
          <a:lstStyle/>
          <a:p>
            <a:r>
              <a:rPr lang="en-US" b="1" dirty="0" smtClean="0">
                <a:solidFill>
                  <a:srgbClr val="3333FF"/>
                </a:solidFill>
              </a:rPr>
              <a:t>7013</a:t>
            </a:r>
            <a:endParaRPr lang="en-US" b="1" dirty="0">
              <a:solidFill>
                <a:srgbClr val="3333FF"/>
              </a:solidFill>
            </a:endParaRPr>
          </a:p>
        </p:txBody>
      </p:sp>
      <p:sp>
        <p:nvSpPr>
          <p:cNvPr id="14" name="TextBox 13"/>
          <p:cNvSpPr txBox="1"/>
          <p:nvPr/>
        </p:nvSpPr>
        <p:spPr>
          <a:xfrm>
            <a:off x="1061116" y="3138797"/>
            <a:ext cx="697627" cy="369332"/>
          </a:xfrm>
          <a:prstGeom prst="rect">
            <a:avLst/>
          </a:prstGeom>
          <a:noFill/>
        </p:spPr>
        <p:txBody>
          <a:bodyPr wrap="none" rtlCol="0">
            <a:spAutoFit/>
          </a:bodyPr>
          <a:lstStyle/>
          <a:p>
            <a:r>
              <a:rPr lang="en-US" b="1" dirty="0" smtClean="0">
                <a:solidFill>
                  <a:srgbClr val="3333FF"/>
                </a:solidFill>
              </a:rPr>
              <a:t>3252</a:t>
            </a:r>
            <a:endParaRPr lang="en-US" b="1" dirty="0">
              <a:solidFill>
                <a:srgbClr val="3333FF"/>
              </a:solidFill>
            </a:endParaRPr>
          </a:p>
        </p:txBody>
      </p:sp>
      <p:sp>
        <p:nvSpPr>
          <p:cNvPr id="15" name="TextBox 14"/>
          <p:cNvSpPr txBox="1"/>
          <p:nvPr/>
        </p:nvSpPr>
        <p:spPr>
          <a:xfrm>
            <a:off x="1046559" y="5071904"/>
            <a:ext cx="697627" cy="369332"/>
          </a:xfrm>
          <a:prstGeom prst="rect">
            <a:avLst/>
          </a:prstGeom>
          <a:noFill/>
        </p:spPr>
        <p:txBody>
          <a:bodyPr wrap="none" rtlCol="0">
            <a:spAutoFit/>
          </a:bodyPr>
          <a:lstStyle/>
          <a:p>
            <a:r>
              <a:rPr lang="en-US" b="1" dirty="0" smtClean="0">
                <a:solidFill>
                  <a:srgbClr val="3333FF"/>
                </a:solidFill>
              </a:rPr>
              <a:t>0701</a:t>
            </a:r>
            <a:endParaRPr lang="en-US" b="1" dirty="0">
              <a:solidFill>
                <a:srgbClr val="3333FF"/>
              </a:solidFill>
            </a:endParaRPr>
          </a:p>
        </p:txBody>
      </p:sp>
      <p:sp>
        <p:nvSpPr>
          <p:cNvPr id="16" name="TextBox 15"/>
          <p:cNvSpPr txBox="1"/>
          <p:nvPr/>
        </p:nvSpPr>
        <p:spPr>
          <a:xfrm>
            <a:off x="1049970" y="1182449"/>
            <a:ext cx="697627" cy="369332"/>
          </a:xfrm>
          <a:prstGeom prst="rect">
            <a:avLst/>
          </a:prstGeom>
          <a:noFill/>
        </p:spPr>
        <p:txBody>
          <a:bodyPr wrap="none" rtlCol="0">
            <a:spAutoFit/>
          </a:bodyPr>
          <a:lstStyle/>
          <a:p>
            <a:r>
              <a:rPr lang="en-US" b="1" dirty="0" smtClean="0">
                <a:solidFill>
                  <a:srgbClr val="3333FF"/>
                </a:solidFill>
              </a:rPr>
              <a:t>9170</a:t>
            </a:r>
            <a:endParaRPr lang="en-US" b="1" dirty="0">
              <a:solidFill>
                <a:srgbClr val="3333FF"/>
              </a:solidFill>
            </a:endParaRPr>
          </a:p>
        </p:txBody>
      </p:sp>
    </p:spTree>
    <p:extLst>
      <p:ext uri="{BB962C8B-B14F-4D97-AF65-F5344CB8AC3E}">
        <p14:creationId xmlns:p14="http://schemas.microsoft.com/office/powerpoint/2010/main" val="654452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6"/>
                                        </p:tgtEl>
                                        <p:attrNameLst>
                                          <p:attrName>r</p:attrName>
                                        </p:attrNameLst>
                                      </p:cBhvr>
                                    </p:animRot>
                                    <p:animRot by="-240000">
                                      <p:cBhvr>
                                        <p:cTn id="25" dur="200" fill="hold">
                                          <p:stCondLst>
                                            <p:cond delay="200"/>
                                          </p:stCondLst>
                                        </p:cTn>
                                        <p:tgtEl>
                                          <p:spTgt spid="6"/>
                                        </p:tgtEl>
                                        <p:attrNameLst>
                                          <p:attrName>r</p:attrName>
                                        </p:attrNameLst>
                                      </p:cBhvr>
                                    </p:animRot>
                                    <p:animRot by="240000">
                                      <p:cBhvr>
                                        <p:cTn id="26" dur="200" fill="hold">
                                          <p:stCondLst>
                                            <p:cond delay="400"/>
                                          </p:stCondLst>
                                        </p:cTn>
                                        <p:tgtEl>
                                          <p:spTgt spid="6"/>
                                        </p:tgtEl>
                                        <p:attrNameLst>
                                          <p:attrName>r</p:attrName>
                                        </p:attrNameLst>
                                      </p:cBhvr>
                                    </p:animRot>
                                    <p:animRot by="-240000">
                                      <p:cBhvr>
                                        <p:cTn id="27" dur="200" fill="hold">
                                          <p:stCondLst>
                                            <p:cond delay="600"/>
                                          </p:stCondLst>
                                        </p:cTn>
                                        <p:tgtEl>
                                          <p:spTgt spid="6"/>
                                        </p:tgtEl>
                                        <p:attrNameLst>
                                          <p:attrName>r</p:attrName>
                                        </p:attrNameLst>
                                      </p:cBhvr>
                                    </p:animRot>
                                    <p:animRot by="120000">
                                      <p:cBhvr>
                                        <p:cTn id="28" dur="200" fill="hold">
                                          <p:stCondLst>
                                            <p:cond delay="800"/>
                                          </p:stCondLst>
                                        </p:cTn>
                                        <p:tgtEl>
                                          <p:spTgt spid="6"/>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8"/>
                                        </p:tgtEl>
                                        <p:attrNameLst>
                                          <p:attrName>r</p:attrName>
                                        </p:attrNameLst>
                                      </p:cBhvr>
                                    </p:animRot>
                                    <p:animRot by="-240000">
                                      <p:cBhvr>
                                        <p:cTn id="31" dur="200" fill="hold">
                                          <p:stCondLst>
                                            <p:cond delay="200"/>
                                          </p:stCondLst>
                                        </p:cTn>
                                        <p:tgtEl>
                                          <p:spTgt spid="8"/>
                                        </p:tgtEl>
                                        <p:attrNameLst>
                                          <p:attrName>r</p:attrName>
                                        </p:attrNameLst>
                                      </p:cBhvr>
                                    </p:animRot>
                                    <p:animRot by="240000">
                                      <p:cBhvr>
                                        <p:cTn id="32" dur="200" fill="hold">
                                          <p:stCondLst>
                                            <p:cond delay="400"/>
                                          </p:stCondLst>
                                        </p:cTn>
                                        <p:tgtEl>
                                          <p:spTgt spid="8"/>
                                        </p:tgtEl>
                                        <p:attrNameLst>
                                          <p:attrName>r</p:attrName>
                                        </p:attrNameLst>
                                      </p:cBhvr>
                                    </p:animRot>
                                    <p:animRot by="-240000">
                                      <p:cBhvr>
                                        <p:cTn id="33" dur="200" fill="hold">
                                          <p:stCondLst>
                                            <p:cond delay="600"/>
                                          </p:stCondLst>
                                        </p:cTn>
                                        <p:tgtEl>
                                          <p:spTgt spid="8"/>
                                        </p:tgtEl>
                                        <p:attrNameLst>
                                          <p:attrName>r</p:attrName>
                                        </p:attrNameLst>
                                      </p:cBhvr>
                                    </p:animRot>
                                    <p:animRot by="120000">
                                      <p:cBhvr>
                                        <p:cTn id="34" dur="200" fill="hold">
                                          <p:stCondLst>
                                            <p:cond delay="800"/>
                                          </p:stCondLst>
                                        </p:cTn>
                                        <p:tgtEl>
                                          <p:spTgt spid="8"/>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4"/>
                                        </p:tgtEl>
                                        <p:attrNameLst>
                                          <p:attrName>r</p:attrName>
                                        </p:attrNameLst>
                                      </p:cBhvr>
                                    </p:animRot>
                                    <p:animRot by="-240000">
                                      <p:cBhvr>
                                        <p:cTn id="37" dur="200" fill="hold">
                                          <p:stCondLst>
                                            <p:cond delay="200"/>
                                          </p:stCondLst>
                                        </p:cTn>
                                        <p:tgtEl>
                                          <p:spTgt spid="14"/>
                                        </p:tgtEl>
                                        <p:attrNameLst>
                                          <p:attrName>r</p:attrName>
                                        </p:attrNameLst>
                                      </p:cBhvr>
                                    </p:animRot>
                                    <p:animRot by="240000">
                                      <p:cBhvr>
                                        <p:cTn id="38" dur="200" fill="hold">
                                          <p:stCondLst>
                                            <p:cond delay="400"/>
                                          </p:stCondLst>
                                        </p:cTn>
                                        <p:tgtEl>
                                          <p:spTgt spid="14"/>
                                        </p:tgtEl>
                                        <p:attrNameLst>
                                          <p:attrName>r</p:attrName>
                                        </p:attrNameLst>
                                      </p:cBhvr>
                                    </p:animRot>
                                    <p:animRot by="-240000">
                                      <p:cBhvr>
                                        <p:cTn id="39" dur="200" fill="hold">
                                          <p:stCondLst>
                                            <p:cond delay="600"/>
                                          </p:stCondLst>
                                        </p:cTn>
                                        <p:tgtEl>
                                          <p:spTgt spid="14"/>
                                        </p:tgtEl>
                                        <p:attrNameLst>
                                          <p:attrName>r</p:attrName>
                                        </p:attrNameLst>
                                      </p:cBhvr>
                                    </p:animRot>
                                    <p:animRot by="120000">
                                      <p:cBhvr>
                                        <p:cTn id="40" dur="200" fill="hold">
                                          <p:stCondLst>
                                            <p:cond delay="800"/>
                                          </p:stCondLst>
                                        </p:cTn>
                                        <p:tgtEl>
                                          <p:spTgt spid="14"/>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10"/>
                                        </p:tgtEl>
                                        <p:attrNameLst>
                                          <p:attrName>r</p:attrName>
                                        </p:attrNameLst>
                                      </p:cBhvr>
                                    </p:animRot>
                                    <p:animRot by="-240000">
                                      <p:cBhvr>
                                        <p:cTn id="43" dur="200" fill="hold">
                                          <p:stCondLst>
                                            <p:cond delay="200"/>
                                          </p:stCondLst>
                                        </p:cTn>
                                        <p:tgtEl>
                                          <p:spTgt spid="10"/>
                                        </p:tgtEl>
                                        <p:attrNameLst>
                                          <p:attrName>r</p:attrName>
                                        </p:attrNameLst>
                                      </p:cBhvr>
                                    </p:animRot>
                                    <p:animRot by="240000">
                                      <p:cBhvr>
                                        <p:cTn id="44" dur="200" fill="hold">
                                          <p:stCondLst>
                                            <p:cond delay="400"/>
                                          </p:stCondLst>
                                        </p:cTn>
                                        <p:tgtEl>
                                          <p:spTgt spid="10"/>
                                        </p:tgtEl>
                                        <p:attrNameLst>
                                          <p:attrName>r</p:attrName>
                                        </p:attrNameLst>
                                      </p:cBhvr>
                                    </p:animRot>
                                    <p:animRot by="-240000">
                                      <p:cBhvr>
                                        <p:cTn id="45" dur="200" fill="hold">
                                          <p:stCondLst>
                                            <p:cond delay="600"/>
                                          </p:stCondLst>
                                        </p:cTn>
                                        <p:tgtEl>
                                          <p:spTgt spid="10"/>
                                        </p:tgtEl>
                                        <p:attrNameLst>
                                          <p:attrName>r</p:attrName>
                                        </p:attrNameLst>
                                      </p:cBhvr>
                                    </p:animRot>
                                    <p:animRot by="120000">
                                      <p:cBhvr>
                                        <p:cTn id="46" dur="200" fill="hold">
                                          <p:stCondLst>
                                            <p:cond delay="800"/>
                                          </p:stCondLst>
                                        </p:cTn>
                                        <p:tgtEl>
                                          <p:spTgt spid="10"/>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12"/>
                                        </p:tgtEl>
                                        <p:attrNameLst>
                                          <p:attrName>r</p:attrName>
                                        </p:attrNameLst>
                                      </p:cBhvr>
                                    </p:animRot>
                                    <p:animRot by="-240000">
                                      <p:cBhvr>
                                        <p:cTn id="49" dur="200" fill="hold">
                                          <p:stCondLst>
                                            <p:cond delay="200"/>
                                          </p:stCondLst>
                                        </p:cTn>
                                        <p:tgtEl>
                                          <p:spTgt spid="12"/>
                                        </p:tgtEl>
                                        <p:attrNameLst>
                                          <p:attrName>r</p:attrName>
                                        </p:attrNameLst>
                                      </p:cBhvr>
                                    </p:animRot>
                                    <p:animRot by="240000">
                                      <p:cBhvr>
                                        <p:cTn id="50" dur="200" fill="hold">
                                          <p:stCondLst>
                                            <p:cond delay="400"/>
                                          </p:stCondLst>
                                        </p:cTn>
                                        <p:tgtEl>
                                          <p:spTgt spid="12"/>
                                        </p:tgtEl>
                                        <p:attrNameLst>
                                          <p:attrName>r</p:attrName>
                                        </p:attrNameLst>
                                      </p:cBhvr>
                                    </p:animRot>
                                    <p:animRot by="-240000">
                                      <p:cBhvr>
                                        <p:cTn id="51" dur="200" fill="hold">
                                          <p:stCondLst>
                                            <p:cond delay="600"/>
                                          </p:stCondLst>
                                        </p:cTn>
                                        <p:tgtEl>
                                          <p:spTgt spid="12"/>
                                        </p:tgtEl>
                                        <p:attrNameLst>
                                          <p:attrName>r</p:attrName>
                                        </p:attrNameLst>
                                      </p:cBhvr>
                                    </p:animRot>
                                    <p:animRot by="120000">
                                      <p:cBhvr>
                                        <p:cTn id="52" dur="200" fill="hold">
                                          <p:stCondLst>
                                            <p:cond delay="800"/>
                                          </p:stCondLst>
                                        </p:cTn>
                                        <p:tgtEl>
                                          <p:spTgt spid="12"/>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7"/>
                                        </p:tgtEl>
                                        <p:attrNameLst>
                                          <p:attrName>r</p:attrName>
                                        </p:attrNameLst>
                                      </p:cBhvr>
                                    </p:animRot>
                                    <p:animRot by="-240000">
                                      <p:cBhvr>
                                        <p:cTn id="55" dur="200" fill="hold">
                                          <p:stCondLst>
                                            <p:cond delay="200"/>
                                          </p:stCondLst>
                                        </p:cTn>
                                        <p:tgtEl>
                                          <p:spTgt spid="7"/>
                                        </p:tgtEl>
                                        <p:attrNameLst>
                                          <p:attrName>r</p:attrName>
                                        </p:attrNameLst>
                                      </p:cBhvr>
                                    </p:animRot>
                                    <p:animRot by="240000">
                                      <p:cBhvr>
                                        <p:cTn id="56" dur="200" fill="hold">
                                          <p:stCondLst>
                                            <p:cond delay="400"/>
                                          </p:stCondLst>
                                        </p:cTn>
                                        <p:tgtEl>
                                          <p:spTgt spid="7"/>
                                        </p:tgtEl>
                                        <p:attrNameLst>
                                          <p:attrName>r</p:attrName>
                                        </p:attrNameLst>
                                      </p:cBhvr>
                                    </p:animRot>
                                    <p:animRot by="-240000">
                                      <p:cBhvr>
                                        <p:cTn id="57" dur="200" fill="hold">
                                          <p:stCondLst>
                                            <p:cond delay="600"/>
                                          </p:stCondLst>
                                        </p:cTn>
                                        <p:tgtEl>
                                          <p:spTgt spid="7"/>
                                        </p:tgtEl>
                                        <p:attrNameLst>
                                          <p:attrName>r</p:attrName>
                                        </p:attrNameLst>
                                      </p:cBhvr>
                                    </p:animRot>
                                    <p:animRot by="120000">
                                      <p:cBhvr>
                                        <p:cTn id="58" dur="200" fill="hold">
                                          <p:stCondLst>
                                            <p:cond delay="800"/>
                                          </p:stCondLst>
                                        </p:cTn>
                                        <p:tgtEl>
                                          <p:spTgt spid="7"/>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5"/>
                                        </p:tgtEl>
                                        <p:attrNameLst>
                                          <p:attrName>r</p:attrName>
                                        </p:attrNameLst>
                                      </p:cBhvr>
                                    </p:animRot>
                                    <p:animRot by="-240000">
                                      <p:cBhvr>
                                        <p:cTn id="61" dur="200" fill="hold">
                                          <p:stCondLst>
                                            <p:cond delay="200"/>
                                          </p:stCondLst>
                                        </p:cTn>
                                        <p:tgtEl>
                                          <p:spTgt spid="5"/>
                                        </p:tgtEl>
                                        <p:attrNameLst>
                                          <p:attrName>r</p:attrName>
                                        </p:attrNameLst>
                                      </p:cBhvr>
                                    </p:animRot>
                                    <p:animRot by="240000">
                                      <p:cBhvr>
                                        <p:cTn id="62" dur="200" fill="hold">
                                          <p:stCondLst>
                                            <p:cond delay="400"/>
                                          </p:stCondLst>
                                        </p:cTn>
                                        <p:tgtEl>
                                          <p:spTgt spid="5"/>
                                        </p:tgtEl>
                                        <p:attrNameLst>
                                          <p:attrName>r</p:attrName>
                                        </p:attrNameLst>
                                      </p:cBhvr>
                                    </p:animRot>
                                    <p:animRot by="-240000">
                                      <p:cBhvr>
                                        <p:cTn id="63" dur="200" fill="hold">
                                          <p:stCondLst>
                                            <p:cond delay="600"/>
                                          </p:stCondLst>
                                        </p:cTn>
                                        <p:tgtEl>
                                          <p:spTgt spid="5"/>
                                        </p:tgtEl>
                                        <p:attrNameLst>
                                          <p:attrName>r</p:attrName>
                                        </p:attrNameLst>
                                      </p:cBhvr>
                                    </p:animRot>
                                    <p:animRot by="120000">
                                      <p:cBhvr>
                                        <p:cTn id="64" dur="200" fill="hold">
                                          <p:stCondLst>
                                            <p:cond delay="800"/>
                                          </p:stCondLst>
                                        </p:cTn>
                                        <p:tgtEl>
                                          <p:spTgt spid="5"/>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5"/>
                                        </p:tgtEl>
                                        <p:attrNameLst>
                                          <p:attrName>r</p:attrName>
                                        </p:attrNameLst>
                                      </p:cBhvr>
                                    </p:animRot>
                                    <p:animRot by="-240000">
                                      <p:cBhvr>
                                        <p:cTn id="67" dur="200" fill="hold">
                                          <p:stCondLst>
                                            <p:cond delay="200"/>
                                          </p:stCondLst>
                                        </p:cTn>
                                        <p:tgtEl>
                                          <p:spTgt spid="15"/>
                                        </p:tgtEl>
                                        <p:attrNameLst>
                                          <p:attrName>r</p:attrName>
                                        </p:attrNameLst>
                                      </p:cBhvr>
                                    </p:animRot>
                                    <p:animRot by="240000">
                                      <p:cBhvr>
                                        <p:cTn id="68" dur="200" fill="hold">
                                          <p:stCondLst>
                                            <p:cond delay="400"/>
                                          </p:stCondLst>
                                        </p:cTn>
                                        <p:tgtEl>
                                          <p:spTgt spid="15"/>
                                        </p:tgtEl>
                                        <p:attrNameLst>
                                          <p:attrName>r</p:attrName>
                                        </p:attrNameLst>
                                      </p:cBhvr>
                                    </p:animRot>
                                    <p:animRot by="-240000">
                                      <p:cBhvr>
                                        <p:cTn id="69" dur="200" fill="hold">
                                          <p:stCondLst>
                                            <p:cond delay="600"/>
                                          </p:stCondLst>
                                        </p:cTn>
                                        <p:tgtEl>
                                          <p:spTgt spid="15"/>
                                        </p:tgtEl>
                                        <p:attrNameLst>
                                          <p:attrName>r</p:attrName>
                                        </p:attrNameLst>
                                      </p:cBhvr>
                                    </p:animRot>
                                    <p:animRot by="120000">
                                      <p:cBhvr>
                                        <p:cTn id="70" dur="200" fill="hold">
                                          <p:stCondLst>
                                            <p:cond delay="800"/>
                                          </p:stCondLst>
                                        </p:cTn>
                                        <p:tgtEl>
                                          <p:spTgt spid="15"/>
                                        </p:tgtEl>
                                        <p:attrNameLst>
                                          <p:attrName>r</p:attrName>
                                        </p:attrNameLst>
                                      </p:cBhvr>
                                    </p:animRot>
                                  </p:childTnLst>
                                </p:cTn>
                              </p:par>
                              <p:par>
                                <p:cTn id="71" presetID="32" presetClass="emph" presetSubtype="0" fill="hold" grpId="0" nodeType="withEffect">
                                  <p:stCondLst>
                                    <p:cond delay="0"/>
                                  </p:stCondLst>
                                  <p:childTnLst>
                                    <p:animRot by="120000">
                                      <p:cBhvr>
                                        <p:cTn id="72" dur="100" fill="hold">
                                          <p:stCondLst>
                                            <p:cond delay="0"/>
                                          </p:stCondLst>
                                        </p:cTn>
                                        <p:tgtEl>
                                          <p:spTgt spid="9"/>
                                        </p:tgtEl>
                                        <p:attrNameLst>
                                          <p:attrName>r</p:attrName>
                                        </p:attrNameLst>
                                      </p:cBhvr>
                                    </p:animRot>
                                    <p:animRot by="-240000">
                                      <p:cBhvr>
                                        <p:cTn id="73" dur="200" fill="hold">
                                          <p:stCondLst>
                                            <p:cond delay="200"/>
                                          </p:stCondLst>
                                        </p:cTn>
                                        <p:tgtEl>
                                          <p:spTgt spid="9"/>
                                        </p:tgtEl>
                                        <p:attrNameLst>
                                          <p:attrName>r</p:attrName>
                                        </p:attrNameLst>
                                      </p:cBhvr>
                                    </p:animRot>
                                    <p:animRot by="240000">
                                      <p:cBhvr>
                                        <p:cTn id="74" dur="200" fill="hold">
                                          <p:stCondLst>
                                            <p:cond delay="400"/>
                                          </p:stCondLst>
                                        </p:cTn>
                                        <p:tgtEl>
                                          <p:spTgt spid="9"/>
                                        </p:tgtEl>
                                        <p:attrNameLst>
                                          <p:attrName>r</p:attrName>
                                        </p:attrNameLst>
                                      </p:cBhvr>
                                    </p:animRot>
                                    <p:animRot by="-240000">
                                      <p:cBhvr>
                                        <p:cTn id="75" dur="200" fill="hold">
                                          <p:stCondLst>
                                            <p:cond delay="600"/>
                                          </p:stCondLst>
                                        </p:cTn>
                                        <p:tgtEl>
                                          <p:spTgt spid="9"/>
                                        </p:tgtEl>
                                        <p:attrNameLst>
                                          <p:attrName>r</p:attrName>
                                        </p:attrNameLst>
                                      </p:cBhvr>
                                    </p:animRot>
                                    <p:animRot by="120000">
                                      <p:cBhvr>
                                        <p:cTn id="76"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dirty="0" smtClean="0">
                <a:latin typeface="Times New Roman" panose="02020603050405020304" pitchFamily="18" charset="0"/>
                <a:cs typeface="Times New Roman" panose="02020603050405020304" pitchFamily="18" charset="0"/>
              </a:rPr>
              <a:t>Bài tập</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525963"/>
          </a:xfrm>
        </p:spPr>
        <p:txBody>
          <a:bodyPr/>
          <a:lstStyle/>
          <a:p>
            <a:pPr>
              <a:spcBef>
                <a:spcPct val="50000"/>
              </a:spcBef>
            </a:pPr>
            <a:r>
              <a:rPr lang="en-US" altLang="en-US" sz="2400" dirty="0">
                <a:latin typeface="Times New Roman" panose="02020603050405020304" pitchFamily="18" charset="0"/>
                <a:cs typeface="Times New Roman" panose="02020603050405020304" pitchFamily="18" charset="0"/>
              </a:rPr>
              <a:t>Nhập một dãy số nguyên n phần tử.</a:t>
            </a:r>
          </a:p>
          <a:p>
            <a:pPr>
              <a:spcBef>
                <a:spcPct val="50000"/>
              </a:spcBef>
            </a:pPr>
            <a:r>
              <a:rPr lang="en-US" altLang="en-US" sz="2400" dirty="0">
                <a:latin typeface="Times New Roman" panose="02020603050405020304" pitchFamily="18" charset="0"/>
                <a:cs typeface="Times New Roman" panose="02020603050405020304" pitchFamily="18" charset="0"/>
              </a:rPr>
              <a:t>Sắp xếp lại dãy sao cho: </a:t>
            </a:r>
          </a:p>
          <a:p>
            <a:pPr lvl="2">
              <a:spcBef>
                <a:spcPct val="50000"/>
              </a:spcBef>
            </a:pPr>
            <a:r>
              <a:rPr lang="en-US" altLang="en-US" dirty="0">
                <a:latin typeface="Times New Roman" panose="02020603050405020304" pitchFamily="18" charset="0"/>
                <a:cs typeface="Times New Roman" panose="02020603050405020304" pitchFamily="18" charset="0"/>
              </a:rPr>
              <a:t>số nguyên dương đầu ở đầu dãy và theo thứ tự giảm.</a:t>
            </a:r>
          </a:p>
          <a:p>
            <a:pPr lvl="2">
              <a:spcBef>
                <a:spcPct val="50000"/>
              </a:spcBef>
            </a:pPr>
            <a:r>
              <a:rPr lang="en-US" altLang="en-US" dirty="0">
                <a:latin typeface="Times New Roman" panose="02020603050405020304" pitchFamily="18" charset="0"/>
                <a:cs typeface="Times New Roman" panose="02020603050405020304" pitchFamily="18" charset="0"/>
              </a:rPr>
              <a:t>số nguyên âm tăng ở cuối dãy và theo thứ tự tăng.</a:t>
            </a:r>
          </a:p>
          <a:p>
            <a:pPr lvl="2">
              <a:spcBef>
                <a:spcPct val="50000"/>
              </a:spcBef>
            </a:pPr>
            <a:r>
              <a:rPr lang="en-US" altLang="en-US" dirty="0">
                <a:latin typeface="Times New Roman" panose="02020603050405020304" pitchFamily="18" charset="0"/>
                <a:cs typeface="Times New Roman" panose="02020603050405020304" pitchFamily="18" charset="0"/>
              </a:rPr>
              <a:t>số 0 ở giữa.</a:t>
            </a:r>
          </a:p>
          <a:p>
            <a:pPr>
              <a:spcBef>
                <a:spcPct val="50000"/>
              </a:spcBef>
            </a:pPr>
            <a:r>
              <a:rPr lang="en-US" altLang="en-US" sz="2400" i="1" dirty="0">
                <a:latin typeface="Times New Roman" panose="02020603050405020304" pitchFamily="18" charset="0"/>
                <a:cs typeface="Times New Roman" panose="02020603050405020304" pitchFamily="18" charset="0"/>
              </a:rPr>
              <a:t>Lưu ý: Không dùng đổi chỗ trực tiếp.</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106</a:t>
            </a:fld>
            <a:endParaRPr lang="en-US" altLang="en-US"/>
          </a:p>
        </p:txBody>
      </p:sp>
    </p:spTree>
    <p:extLst>
      <p:ext uri="{BB962C8B-B14F-4D97-AF65-F5344CB8AC3E}">
        <p14:creationId xmlns:p14="http://schemas.microsoft.com/office/powerpoint/2010/main" val="3916004511"/>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107</a:t>
            </a:fld>
            <a:endParaRPr lang="en-US" altLang="en-US"/>
          </a:p>
        </p:txBody>
      </p:sp>
    </p:spTree>
    <p:extLst>
      <p:ext uri="{BB962C8B-B14F-4D97-AF65-F5344CB8AC3E}">
        <p14:creationId xmlns:p14="http://schemas.microsoft.com/office/powerpoint/2010/main" val="4077233179"/>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108</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
        <p:nvSpPr>
          <p:cNvPr id="24" name="Oval 3"/>
          <p:cNvSpPr>
            <a:spLocks noChangeArrowheads="1"/>
          </p:cNvSpPr>
          <p:nvPr/>
        </p:nvSpPr>
        <p:spPr bwMode="auto">
          <a:xfrm>
            <a:off x="138271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3459162"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
        <p:nvSpPr>
          <p:cNvPr id="46" name="Oval 5"/>
          <p:cNvSpPr>
            <a:spLocks noChangeArrowheads="1"/>
          </p:cNvSpPr>
          <p:nvPr/>
        </p:nvSpPr>
        <p:spPr bwMode="auto">
          <a:xfrm>
            <a:off x="4540250" y="2852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6"/>
          <p:cNvSpPr>
            <a:spLocks noChangeArrowheads="1"/>
          </p:cNvSpPr>
          <p:nvPr/>
        </p:nvSpPr>
        <p:spPr bwMode="auto">
          <a:xfrm>
            <a:off x="5591175" y="2852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7"/>
          <p:cNvSpPr>
            <a:spLocks noChangeArrowheads="1"/>
          </p:cNvSpPr>
          <p:nvPr/>
        </p:nvSpPr>
        <p:spPr bwMode="auto">
          <a:xfrm>
            <a:off x="669766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8"/>
          <p:cNvSpPr>
            <a:spLocks noChangeArrowheads="1"/>
          </p:cNvSpPr>
          <p:nvPr/>
        </p:nvSpPr>
        <p:spPr bwMode="auto">
          <a:xfrm>
            <a:off x="78073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0" name="Oval 9"/>
          <p:cNvSpPr>
            <a:spLocks noChangeArrowheads="1"/>
          </p:cNvSpPr>
          <p:nvPr/>
        </p:nvSpPr>
        <p:spPr bwMode="auto">
          <a:xfrm>
            <a:off x="2921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1" name="Group 10"/>
          <p:cNvGrpSpPr>
            <a:grpSpLocks/>
          </p:cNvGrpSpPr>
          <p:nvPr/>
        </p:nvGrpSpPr>
        <p:grpSpPr bwMode="auto">
          <a:xfrm>
            <a:off x="275683" y="3397250"/>
            <a:ext cx="8350791" cy="608013"/>
            <a:chOff x="760" y="1153"/>
            <a:chExt cx="4856" cy="383"/>
          </a:xfrm>
        </p:grpSpPr>
        <p:sp>
          <p:nvSpPr>
            <p:cNvPr id="52" name="Oval 11"/>
            <p:cNvSpPr>
              <a:spLocks noChangeArrowheads="1"/>
            </p:cNvSpPr>
            <p:nvPr/>
          </p:nvSpPr>
          <p:spPr bwMode="auto">
            <a:xfrm>
              <a:off x="1425"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53"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4"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5"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6"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7"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8"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9" name="Oval 18"/>
            <p:cNvSpPr>
              <a:spLocks noChangeArrowheads="1"/>
            </p:cNvSpPr>
            <p:nvPr/>
          </p:nvSpPr>
          <p:spPr bwMode="auto">
            <a:xfrm>
              <a:off x="760"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0</a:t>
              </a:r>
            </a:p>
          </p:txBody>
        </p:sp>
      </p:grpSp>
      <p:sp>
        <p:nvSpPr>
          <p:cNvPr id="60" name="Oval 19"/>
          <p:cNvSpPr>
            <a:spLocks noChangeArrowheads="1"/>
          </p:cNvSpPr>
          <p:nvPr/>
        </p:nvSpPr>
        <p:spPr bwMode="auto">
          <a:xfrm>
            <a:off x="45339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AutoShape 20"/>
          <p:cNvSpPr>
            <a:spLocks noChangeArrowheads="1"/>
          </p:cNvSpPr>
          <p:nvPr/>
        </p:nvSpPr>
        <p:spPr bwMode="auto">
          <a:xfrm>
            <a:off x="3459162"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2" name="AutoShape 21"/>
          <p:cNvSpPr>
            <a:spLocks noChangeArrowheads="1"/>
          </p:cNvSpPr>
          <p:nvPr/>
        </p:nvSpPr>
        <p:spPr bwMode="auto">
          <a:xfrm>
            <a:off x="5675312"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63" name="Oval 22"/>
          <p:cNvSpPr>
            <a:spLocks noChangeArrowheads="1"/>
          </p:cNvSpPr>
          <p:nvPr/>
        </p:nvSpPr>
        <p:spPr bwMode="auto">
          <a:xfrm>
            <a:off x="2409825"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1833753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1.66667E-6 0 L 0.11632 -0.00069 " pathEditMode="relative" rAng="0" ptsTypes="AA">
                                      <p:cBhvr>
                                        <p:cTn id="10" dur="500" fill="hold"/>
                                        <p:tgtEl>
                                          <p:spTgt spid="61"/>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1"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blinds(horizontal)">
                                      <p:cBhvr>
                                        <p:cTn id="14" dur="500"/>
                                        <p:tgtEl>
                                          <p:spTgt spid="62"/>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47"/>
                                        </p:tgtEl>
                                      </p:cBhvr>
                                    </p:animEffect>
                                    <p:animScale>
                                      <p:cBhvr>
                                        <p:cTn id="18" dur="250" autoRev="1" fill="hold"/>
                                        <p:tgtEl>
                                          <p:spTgt spid="4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6"/>
                                        </p:tgtEl>
                                      </p:cBhvr>
                                    </p:animEffect>
                                    <p:animScale>
                                      <p:cBhvr>
                                        <p:cTn id="21" dur="250" autoRev="1" fill="hold"/>
                                        <p:tgtEl>
                                          <p:spTgt spid="46"/>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2.5E-6 3.7037E-7 L -0.05834 0.21111 " pathEditMode="relative" rAng="0" ptsTypes="AA">
                                      <p:cBhvr>
                                        <p:cTn id="24" dur="500" fill="hold"/>
                                        <p:tgtEl>
                                          <p:spTgt spid="47"/>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2 3.7037E-7 L 0.11024 3.7037E-7 " pathEditMode="relative" rAng="0" ptsTypes="AA">
                                      <p:cBhvr>
                                        <p:cTn id="27" dur="500" fill="hold"/>
                                        <p:tgtEl>
                                          <p:spTgt spid="46"/>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4 0.21111 L -0.11163 0.00208 " pathEditMode="relative" rAng="0" ptsTypes="AA">
                                      <p:cBhvr>
                                        <p:cTn id="30" dur="500" fill="hold"/>
                                        <p:tgtEl>
                                          <p:spTgt spid="47"/>
                                        </p:tgtEl>
                                        <p:attrNameLst>
                                          <p:attrName>ppt_x</p:attrName>
                                          <p:attrName>ppt_y</p:attrName>
                                        </p:attrNameLst>
                                      </p:cBhvr>
                                      <p:rCtr x="-2674" y="-10463"/>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3.33333E-6 4.44444E-6 L 0.1276 -0.00231 " pathEditMode="relative" rAng="0" ptsTypes="AA">
                                      <p:cBhvr>
                                        <p:cTn id="33" dur="500" fill="hold"/>
                                        <p:tgtEl>
                                          <p:spTgt spid="62"/>
                                        </p:tgtEl>
                                        <p:attrNameLst>
                                          <p:attrName>ppt_x</p:attrName>
                                          <p:attrName>ppt_y</p:attrName>
                                        </p:attrNameLst>
                                      </p:cBhvr>
                                      <p:rCtr x="6267" y="-370"/>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48"/>
                                        </p:tgtEl>
                                      </p:cBhvr>
                                    </p:animEffect>
                                    <p:animScale>
                                      <p:cBhvr>
                                        <p:cTn id="37" dur="250" autoRev="1" fill="hold"/>
                                        <p:tgtEl>
                                          <p:spTgt spid="48"/>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47"/>
                                        </p:tgtEl>
                                      </p:cBhvr>
                                    </p:animEffect>
                                    <p:animScale>
                                      <p:cBhvr>
                                        <p:cTn id="40" dur="250" autoRev="1" fill="hold"/>
                                        <p:tgtEl>
                                          <p:spTgt spid="47"/>
                                        </p:tgtEl>
                                      </p:cBhvr>
                                      <p:by x="105000" y="105000"/>
                                    </p:animScale>
                                  </p:childTnLst>
                                </p:cTn>
                              </p:par>
                            </p:childTnLst>
                          </p:cTn>
                        </p:par>
                        <p:par>
                          <p:cTn id="41" fill="hold">
                            <p:stCondLst>
                              <p:cond delay="4500"/>
                            </p:stCondLst>
                            <p:childTnLst>
                              <p:par>
                                <p:cTn id="42" presetID="42" presetClass="path" presetSubtype="0" accel="50000" decel="50000" fill="hold" grpId="1" nodeType="afterEffect">
                                  <p:stCondLst>
                                    <p:cond delay="0"/>
                                  </p:stCondLst>
                                  <p:childTnLst>
                                    <p:animMotion origin="layout" path="M -4.44444E-6 2.59259E-6 L -0.11336 0.21111 " pathEditMode="relative" rAng="0" ptsTypes="AA">
                                      <p:cBhvr>
                                        <p:cTn id="43" dur="500" fill="hold"/>
                                        <p:tgtEl>
                                          <p:spTgt spid="48"/>
                                        </p:tgtEl>
                                        <p:attrNameLst>
                                          <p:attrName>ppt_x</p:attrName>
                                          <p:attrName>ppt_y</p:attrName>
                                        </p:attrNameLst>
                                      </p:cBhvr>
                                      <p:rCtr x="-5677" y="10556"/>
                                    </p:animMotion>
                                  </p:childTnLst>
                                </p:cTn>
                              </p:par>
                            </p:childTnLst>
                          </p:cTn>
                        </p:par>
                        <p:par>
                          <p:cTn id="44" fill="hold">
                            <p:stCondLst>
                              <p:cond delay="5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500" fill="hold"/>
                                        <p:tgtEl>
                                          <p:spTgt spid="47"/>
                                        </p:tgtEl>
                                        <p:attrNameLst>
                                          <p:attrName>ppt_x</p:attrName>
                                          <p:attrName>ppt_y</p:attrName>
                                        </p:attrNameLst>
                                      </p:cBhvr>
                                      <p:rCtr x="11250" y="0"/>
                                    </p:animMotion>
                                  </p:childTnLst>
                                </p:cTn>
                              </p:par>
                            </p:childTnLst>
                          </p:cTn>
                        </p:par>
                        <p:par>
                          <p:cTn id="47" fill="hold">
                            <p:stCondLst>
                              <p:cond delay="5500"/>
                            </p:stCondLst>
                            <p:childTnLst>
                              <p:par>
                                <p:cTn id="48" presetID="64" presetClass="path" presetSubtype="0" accel="50000" decel="50000" fill="hold" grpId="2" nodeType="afterEffect">
                                  <p:stCondLst>
                                    <p:cond delay="0"/>
                                  </p:stCondLst>
                                  <p:childTnLst>
                                    <p:animMotion origin="layout" path="M -0.11336 0.21111 L -0.23716 -0.00277 " pathEditMode="relative" rAng="0" ptsTypes="AA">
                                      <p:cBhvr>
                                        <p:cTn id="49" dur="500" fill="hold"/>
                                        <p:tgtEl>
                                          <p:spTgt spid="48"/>
                                        </p:tgtEl>
                                        <p:attrNameLst>
                                          <p:attrName>ppt_x</p:attrName>
                                          <p:attrName>ppt_y</p:attrName>
                                        </p:attrNameLst>
                                      </p:cBhvr>
                                      <p:rCtr x="-6458" y="-10972"/>
                                    </p:animMotion>
                                  </p:childTnLst>
                                </p:cTn>
                              </p:par>
                            </p:childTnLst>
                          </p:cTn>
                        </p:par>
                        <p:par>
                          <p:cTn id="50" fill="hold">
                            <p:stCondLst>
                              <p:cond delay="6000"/>
                            </p:stCondLst>
                            <p:childTnLst>
                              <p:par>
                                <p:cTn id="51" presetID="63" presetClass="path" presetSubtype="0" accel="50000" decel="50000" fill="hold" grpId="0" nodeType="afterEffect">
                                  <p:stCondLst>
                                    <p:cond delay="0"/>
                                  </p:stCondLst>
                                  <p:childTnLst>
                                    <p:animMotion origin="layout" path="M 0.12083 -0.00231 L 0.2526 -0.00602 " pathEditMode="relative" rAng="0" ptsTypes="AA">
                                      <p:cBhvr>
                                        <p:cTn id="52" dur="500" fill="hold"/>
                                        <p:tgtEl>
                                          <p:spTgt spid="62"/>
                                        </p:tgtEl>
                                        <p:attrNameLst>
                                          <p:attrName>ppt_x</p:attrName>
                                          <p:attrName>ppt_y</p:attrName>
                                        </p:attrNameLst>
                                      </p:cBhvr>
                                      <p:rCtr x="6580" y="-185"/>
                                    </p:animMotion>
                                  </p:childTnLst>
                                </p:cTn>
                              </p:par>
                            </p:childTnLst>
                          </p:cTn>
                        </p:par>
                        <p:par>
                          <p:cTn id="53" fill="hold">
                            <p:stCondLst>
                              <p:cond delay="6500"/>
                            </p:stCondLst>
                            <p:childTnLst>
                              <p:par>
                                <p:cTn id="54" presetID="26" presetClass="emph" presetSubtype="0" fill="hold" grpId="0" nodeType="afterEffect">
                                  <p:stCondLst>
                                    <p:cond delay="0"/>
                                  </p:stCondLst>
                                  <p:childTnLst>
                                    <p:animEffect transition="out" filter="fade">
                                      <p:cBhvr>
                                        <p:cTn id="55" dur="500" tmFilter="0, 0; .2, .5; .8, .5; 1, 0"/>
                                        <p:tgtEl>
                                          <p:spTgt spid="49"/>
                                        </p:tgtEl>
                                      </p:cBhvr>
                                    </p:animEffect>
                                    <p:animScale>
                                      <p:cBhvr>
                                        <p:cTn id="56" dur="250" autoRev="1" fill="hold"/>
                                        <p:tgtEl>
                                          <p:spTgt spid="49"/>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48"/>
                                        </p:tgtEl>
                                      </p:cBhvr>
                                    </p:animEffect>
                                    <p:animScale>
                                      <p:cBhvr>
                                        <p:cTn id="59" dur="250" autoRev="1" fill="hold"/>
                                        <p:tgtEl>
                                          <p:spTgt spid="48"/>
                                        </p:tgtEl>
                                      </p:cBhvr>
                                      <p:by x="105000" y="105000"/>
                                    </p:animScale>
                                  </p:childTnLst>
                                </p:cTn>
                              </p:par>
                              <p:par>
                                <p:cTn id="60" presetID="26" presetClass="emph" presetSubtype="0" fill="hold" nodeType="withEffect">
                                  <p:stCondLst>
                                    <p:cond delay="0"/>
                                  </p:stCondLst>
                                  <p:childTnLst>
                                    <p:animEffect transition="out" filter="fade">
                                      <p:cBhvr>
                                        <p:cTn id="61" dur="500" tmFilter="0, 0; .2, .5; .8, .5; 1, 0"/>
                                        <p:tgtEl>
                                          <p:spTgt spid="49"/>
                                        </p:tgtEl>
                                      </p:cBhvr>
                                    </p:animEffect>
                                    <p:animScale>
                                      <p:cBhvr>
                                        <p:cTn id="62" dur="250" autoRev="1" fill="hold"/>
                                        <p:tgtEl>
                                          <p:spTgt spid="49"/>
                                        </p:tgtEl>
                                      </p:cBhvr>
                                      <p:by x="105000" y="105000"/>
                                    </p:animScale>
                                  </p:childTnLst>
                                </p:cTn>
                              </p:par>
                            </p:childTnLst>
                          </p:cTn>
                        </p:par>
                        <p:par>
                          <p:cTn id="63" fill="hold">
                            <p:stCondLst>
                              <p:cond delay="7000"/>
                            </p:stCondLst>
                            <p:childTnLst>
                              <p:par>
                                <p:cTn id="64" presetID="8" presetClass="entr" presetSubtype="16"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diamond(in)">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7" grpId="2" animBg="1"/>
      <p:bldP spid="47" grpId="3" animBg="1"/>
      <p:bldP spid="47" grpId="4" animBg="1"/>
      <p:bldP spid="48" grpId="0" animBg="1"/>
      <p:bldP spid="48" grpId="1" animBg="1"/>
      <p:bldP spid="48" grpId="2" animBg="1"/>
      <p:bldP spid="48" grpId="3" animBg="1"/>
      <p:bldP spid="49" grpId="0" animBg="1"/>
      <p:bldP spid="60" grpId="0" animBg="1"/>
      <p:bldP spid="61" grpId="0" animBg="1"/>
      <p:bldP spid="61" grpId="1" animBg="1"/>
      <p:bldP spid="62" grpId="0" animBg="1"/>
      <p:bldP spid="6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p:sp>
        <p:nvSpPr>
          <p:cNvPr id="25" name="Oval 3"/>
          <p:cNvSpPr>
            <a:spLocks noChangeArrowheads="1"/>
          </p:cNvSpPr>
          <p:nvPr/>
        </p:nvSpPr>
        <p:spPr bwMode="auto">
          <a:xfrm>
            <a:off x="13906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4549775"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      </a:t>
            </a:r>
          </a:p>
        </p:txBody>
      </p:sp>
      <p:sp>
        <p:nvSpPr>
          <p:cNvPr id="27" name="Oval 5"/>
          <p:cNvSpPr>
            <a:spLocks noChangeArrowheads="1"/>
          </p:cNvSpPr>
          <p:nvPr/>
        </p:nvSpPr>
        <p:spPr bwMode="auto">
          <a:xfrm>
            <a:off x="5630863"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6"/>
          <p:cNvSpPr>
            <a:spLocks noChangeArrowheads="1"/>
          </p:cNvSpPr>
          <p:nvPr/>
        </p:nvSpPr>
        <p:spPr bwMode="auto">
          <a:xfrm>
            <a:off x="6681788"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7"/>
          <p:cNvSpPr>
            <a:spLocks noChangeArrowheads="1"/>
          </p:cNvSpPr>
          <p:nvPr/>
        </p:nvSpPr>
        <p:spPr bwMode="auto">
          <a:xfrm>
            <a:off x="7788275" y="281305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0" name="Oval 8"/>
          <p:cNvSpPr>
            <a:spLocks noChangeArrowheads="1"/>
          </p:cNvSpPr>
          <p:nvPr/>
        </p:nvSpPr>
        <p:spPr bwMode="auto">
          <a:xfrm>
            <a:off x="3000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1" name="Group 9"/>
          <p:cNvGrpSpPr>
            <a:grpSpLocks/>
          </p:cNvGrpSpPr>
          <p:nvPr/>
        </p:nvGrpSpPr>
        <p:grpSpPr bwMode="auto">
          <a:xfrm>
            <a:off x="228600" y="3397250"/>
            <a:ext cx="8550275" cy="608013"/>
            <a:chOff x="644" y="1153"/>
            <a:chExt cx="4972" cy="383"/>
          </a:xfrm>
        </p:grpSpPr>
        <p:sp>
          <p:nvSpPr>
            <p:cNvPr id="32" name="Oval 10"/>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3" name="Oval 11"/>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12"/>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5" name="Oval 13"/>
            <p:cNvSpPr>
              <a:spLocks noChangeArrowheads="1"/>
            </p:cNvSpPr>
            <p:nvPr/>
          </p:nvSpPr>
          <p:spPr bwMode="auto">
            <a:xfrm>
              <a:off x="3170"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4</a:t>
              </a:r>
            </a:p>
          </p:txBody>
        </p:sp>
        <p:sp>
          <p:nvSpPr>
            <p:cNvPr id="36" name="Oval 14"/>
            <p:cNvSpPr>
              <a:spLocks noChangeArrowheads="1"/>
            </p:cNvSpPr>
            <p:nvPr/>
          </p:nvSpPr>
          <p:spPr bwMode="auto">
            <a:xfrm>
              <a:off x="383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5</a:t>
              </a:r>
            </a:p>
          </p:txBody>
        </p:sp>
        <p:sp>
          <p:nvSpPr>
            <p:cNvPr id="37" name="Oval 15"/>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8" name="Oval 16"/>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39" name="Oval 17"/>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0" name="Oval 18"/>
          <p:cNvSpPr>
            <a:spLocks noChangeArrowheads="1"/>
          </p:cNvSpPr>
          <p:nvPr/>
        </p:nvSpPr>
        <p:spPr bwMode="auto">
          <a:xfrm>
            <a:off x="5630862" y="278828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1" name="AutoShape 19"/>
          <p:cNvSpPr>
            <a:spLocks noChangeArrowheads="1"/>
          </p:cNvSpPr>
          <p:nvPr/>
        </p:nvSpPr>
        <p:spPr bwMode="auto">
          <a:xfrm>
            <a:off x="4603750" y="3476625"/>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42" name="AutoShape 20"/>
          <p:cNvSpPr>
            <a:spLocks noChangeArrowheads="1"/>
          </p:cNvSpPr>
          <p:nvPr/>
        </p:nvSpPr>
        <p:spPr bwMode="auto">
          <a:xfrm>
            <a:off x="6834188"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43" name="Oval 21"/>
          <p:cNvSpPr>
            <a:spLocks noChangeArrowheads="1"/>
          </p:cNvSpPr>
          <p:nvPr/>
        </p:nvSpPr>
        <p:spPr bwMode="auto">
          <a:xfrm>
            <a:off x="24177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4" name="Oval 22"/>
          <p:cNvSpPr>
            <a:spLocks noChangeArrowheads="1"/>
          </p:cNvSpPr>
          <p:nvPr/>
        </p:nvSpPr>
        <p:spPr bwMode="auto">
          <a:xfrm>
            <a:off x="33972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Tree>
    <p:extLst>
      <p:ext uri="{BB962C8B-B14F-4D97-AF65-F5344CB8AC3E}">
        <p14:creationId xmlns:p14="http://schemas.microsoft.com/office/powerpoint/2010/main" val="1285258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1.94444E-6 4.81481E-6 L 0.12379 0.00023 " pathEditMode="relative" rAng="0" ptsTypes="AA">
                                      <p:cBhvr>
                                        <p:cTn id="10" dur="500" fill="hold"/>
                                        <p:tgtEl>
                                          <p:spTgt spid="41"/>
                                        </p:tgtEl>
                                        <p:attrNameLst>
                                          <p:attrName>ppt_x</p:attrName>
                                          <p:attrName>ppt_y</p:attrName>
                                        </p:attrNameLst>
                                      </p:cBhvr>
                                      <p:rCtr x="6181" y="0"/>
                                    </p:animMotion>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linds(horizontal)">
                                      <p:cBhvr>
                                        <p:cTn id="14" dur="500"/>
                                        <p:tgtEl>
                                          <p:spTgt spid="42"/>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28"/>
                                        </p:tgtEl>
                                      </p:cBhvr>
                                    </p:animEffect>
                                    <p:animScale>
                                      <p:cBhvr>
                                        <p:cTn id="18" dur="250" autoRev="1" fill="hold"/>
                                        <p:tgtEl>
                                          <p:spTgt spid="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27"/>
                                        </p:tgtEl>
                                      </p:cBhvr>
                                    </p:animEffect>
                                    <p:animScale>
                                      <p:cBhvr>
                                        <p:cTn id="21" dur="250" autoRev="1" fill="hold"/>
                                        <p:tgtEl>
                                          <p:spTgt spid="27"/>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1.66667E-6 -4.81481E-6 L -0.05833 0.21112 " pathEditMode="relative" rAng="0" ptsTypes="AA">
                                      <p:cBhvr>
                                        <p:cTn id="24" dur="500" fill="hold"/>
                                        <p:tgtEl>
                                          <p:spTgt spid="28"/>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2 -4.81481E-6 L 0.11024 -4.81481E-6 " pathEditMode="relative" rAng="0" ptsTypes="AA">
                                      <p:cBhvr>
                                        <p:cTn id="27" dur="500" fill="hold"/>
                                        <p:tgtEl>
                                          <p:spTgt spid="27"/>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3 0.21112 L -0.11163 0.00209 " pathEditMode="relative" rAng="0" ptsTypes="AA">
                                      <p:cBhvr>
                                        <p:cTn id="30" dur="500" fill="hold"/>
                                        <p:tgtEl>
                                          <p:spTgt spid="28"/>
                                        </p:tgtEl>
                                        <p:attrNameLst>
                                          <p:attrName>ppt_x</p:attrName>
                                          <p:attrName>ppt_y</p:attrName>
                                        </p:attrNameLst>
                                      </p:cBhvr>
                                      <p:rCtr x="-2674" y="-10463"/>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2.5E-6 -2.96296E-6 L 0.1125 -0.00231 " pathEditMode="relative" rAng="0" ptsTypes="AA">
                                      <p:cBhvr>
                                        <p:cTn id="33" dur="500" fill="hold"/>
                                        <p:tgtEl>
                                          <p:spTgt spid="42"/>
                                        </p:tgtEl>
                                        <p:attrNameLst>
                                          <p:attrName>ppt_x</p:attrName>
                                          <p:attrName>ppt_y</p:attrName>
                                        </p:attrNameLst>
                                      </p:cBhvr>
                                      <p:rCtr x="5625" y="-116"/>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28"/>
                                        </p:tgtEl>
                                      </p:cBhvr>
                                    </p:animEffect>
                                    <p:animScale>
                                      <p:cBhvr>
                                        <p:cTn id="40" dur="250" autoRev="1" fill="hold"/>
                                        <p:tgtEl>
                                          <p:spTgt spid="28"/>
                                        </p:tgtEl>
                                      </p:cBhvr>
                                      <p:by x="105000" y="105000"/>
                                    </p:animScale>
                                  </p:childTnLst>
                                </p:cTn>
                              </p:par>
                            </p:childTnLst>
                          </p:cTn>
                        </p:par>
                        <p:par>
                          <p:cTn id="41" fill="hold">
                            <p:stCondLst>
                              <p:cond delay="4500"/>
                            </p:stCondLst>
                            <p:childTnLst>
                              <p:par>
                                <p:cTn id="42" presetID="8" presetClass="entr" presetSubtype="16"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amond(in)">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8" grpId="2" animBg="1"/>
      <p:bldP spid="28" grpId="3" animBg="1"/>
      <p:bldP spid="29" grpId="0" animBg="1"/>
      <p:bldP spid="40" grpId="0" animBg="1"/>
      <p:bldP spid="41" grpId="0" animBg="1"/>
      <p:bldP spid="41" grpId="1"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
        <p:nvSpPr>
          <p:cNvPr id="24" name="Oval 3"/>
          <p:cNvSpPr>
            <a:spLocks noChangeArrowheads="1"/>
          </p:cNvSpPr>
          <p:nvPr/>
        </p:nvSpPr>
        <p:spPr bwMode="auto">
          <a:xfrm>
            <a:off x="1428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4587875"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      </a:t>
            </a:r>
          </a:p>
        </p:txBody>
      </p:sp>
      <p:sp>
        <p:nvSpPr>
          <p:cNvPr id="46" name="Oval 5"/>
          <p:cNvSpPr>
            <a:spLocks noChangeArrowheads="1"/>
          </p:cNvSpPr>
          <p:nvPr/>
        </p:nvSpPr>
        <p:spPr bwMode="auto">
          <a:xfrm>
            <a:off x="5668963"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7" name="Oval 6"/>
          <p:cNvSpPr>
            <a:spLocks noChangeArrowheads="1"/>
          </p:cNvSpPr>
          <p:nvPr/>
        </p:nvSpPr>
        <p:spPr bwMode="auto">
          <a:xfrm>
            <a:off x="6719888"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8" name="Oval 7"/>
          <p:cNvSpPr>
            <a:spLocks noChangeArrowheads="1"/>
          </p:cNvSpPr>
          <p:nvPr/>
        </p:nvSpPr>
        <p:spPr bwMode="auto">
          <a:xfrm>
            <a:off x="7826375" y="281305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9" name="Oval 8"/>
          <p:cNvSpPr>
            <a:spLocks noChangeArrowheads="1"/>
          </p:cNvSpPr>
          <p:nvPr/>
        </p:nvSpPr>
        <p:spPr bwMode="auto">
          <a:xfrm>
            <a:off x="3381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0" name="Group 9"/>
          <p:cNvGrpSpPr>
            <a:grpSpLocks/>
          </p:cNvGrpSpPr>
          <p:nvPr/>
        </p:nvGrpSpPr>
        <p:grpSpPr bwMode="auto">
          <a:xfrm>
            <a:off x="228600" y="3352800"/>
            <a:ext cx="8550275" cy="652463"/>
            <a:chOff x="644" y="1125"/>
            <a:chExt cx="4972" cy="411"/>
          </a:xfrm>
        </p:grpSpPr>
        <p:sp>
          <p:nvSpPr>
            <p:cNvPr id="51" name="Oval 10"/>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Oval 11"/>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3" name="Oval 12"/>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4" name="Oval 13"/>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5" name="Oval 14"/>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6" name="Oval 15"/>
            <p:cNvSpPr>
              <a:spLocks noChangeArrowheads="1"/>
            </p:cNvSpPr>
            <p:nvPr/>
          </p:nvSpPr>
          <p:spPr bwMode="auto">
            <a:xfrm>
              <a:off x="4455" y="1125"/>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6</a:t>
              </a:r>
            </a:p>
          </p:txBody>
        </p:sp>
        <p:sp>
          <p:nvSpPr>
            <p:cNvPr id="57" name="Oval 16"/>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8" name="Oval 17"/>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59" name="Oval 18"/>
          <p:cNvSpPr>
            <a:spLocks noChangeArrowheads="1"/>
          </p:cNvSpPr>
          <p:nvPr/>
        </p:nvSpPr>
        <p:spPr bwMode="auto">
          <a:xfrm>
            <a:off x="6727825" y="27813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60" name="AutoShape 19"/>
          <p:cNvSpPr>
            <a:spLocks noChangeArrowheads="1"/>
          </p:cNvSpPr>
          <p:nvPr/>
        </p:nvSpPr>
        <p:spPr bwMode="auto">
          <a:xfrm>
            <a:off x="5791200" y="3476625"/>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1" name="AutoShape 20"/>
          <p:cNvSpPr>
            <a:spLocks noChangeArrowheads="1"/>
          </p:cNvSpPr>
          <p:nvPr/>
        </p:nvSpPr>
        <p:spPr bwMode="auto">
          <a:xfrm>
            <a:off x="7880350" y="2133600"/>
            <a:ext cx="649288" cy="608013"/>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62" name="Oval 21"/>
          <p:cNvSpPr>
            <a:spLocks noChangeArrowheads="1"/>
          </p:cNvSpPr>
          <p:nvPr/>
        </p:nvSpPr>
        <p:spPr bwMode="auto">
          <a:xfrm>
            <a:off x="24558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3" name="Oval 22"/>
          <p:cNvSpPr>
            <a:spLocks noChangeArrowheads="1"/>
          </p:cNvSpPr>
          <p:nvPr/>
        </p:nvSpPr>
        <p:spPr bwMode="auto">
          <a:xfrm>
            <a:off x="34353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Tree>
    <p:extLst>
      <p:ext uri="{BB962C8B-B14F-4D97-AF65-F5344CB8AC3E}">
        <p14:creationId xmlns:p14="http://schemas.microsoft.com/office/powerpoint/2010/main" val="3107255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3.05556E-6 4.81481E-6 L 0.11632 -0.0007 " pathEditMode="relative" rAng="0" ptsTypes="AA">
                                      <p:cBhvr>
                                        <p:cTn id="10" dur="500" fill="hold"/>
                                        <p:tgtEl>
                                          <p:spTgt spid="60"/>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blinds(horizontal)">
                                      <p:cBhvr>
                                        <p:cTn id="14" dur="500"/>
                                        <p:tgtEl>
                                          <p:spTgt spid="61"/>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47"/>
                                        </p:tgtEl>
                                      </p:cBhvr>
                                    </p:animEffect>
                                    <p:animScale>
                                      <p:cBhvr>
                                        <p:cTn id="18" dur="250" autoRev="1" fill="hold"/>
                                        <p:tgtEl>
                                          <p:spTgt spid="4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8"/>
                                        </p:tgtEl>
                                      </p:cBhvr>
                                    </p:animEffect>
                                    <p:animScale>
                                      <p:cBhvr>
                                        <p:cTn id="21" dur="250" autoRev="1" fill="hold"/>
                                        <p:tgtEl>
                                          <p:spTgt spid="48"/>
                                        </p:tgtEl>
                                      </p:cBhvr>
                                      <p:by x="105000" y="105000"/>
                                    </p:animScale>
                                  </p:childTnLst>
                                </p:cTn>
                              </p:par>
                              <p:par>
                                <p:cTn id="22" presetID="26" presetClass="emph" presetSubtype="0" fill="hold" grpId="1" nodeType="withEffect">
                                  <p:stCondLst>
                                    <p:cond delay="0"/>
                                  </p:stCondLst>
                                  <p:childTnLst>
                                    <p:animEffect transition="out" filter="fade">
                                      <p:cBhvr>
                                        <p:cTn id="23" dur="500" tmFilter="0, 0; .2, .5; .8, .5; 1, 0"/>
                                        <p:tgtEl>
                                          <p:spTgt spid="47"/>
                                        </p:tgtEl>
                                      </p:cBhvr>
                                    </p:animEffect>
                                    <p:animScale>
                                      <p:cBhvr>
                                        <p:cTn id="24" dur="250" autoRev="1" fill="hold"/>
                                        <p:tgtEl>
                                          <p:spTgt spid="47"/>
                                        </p:tgtEl>
                                      </p:cBhvr>
                                      <p:by x="105000" y="105000"/>
                                    </p:animScale>
                                  </p:childTnLst>
                                </p:cTn>
                              </p:par>
                            </p:childTnLst>
                          </p:cTn>
                        </p:par>
                        <p:par>
                          <p:cTn id="25" fill="hold">
                            <p:stCondLst>
                              <p:cond delay="2000"/>
                            </p:stCondLst>
                            <p:childTnLst>
                              <p:par>
                                <p:cTn id="26" presetID="3" presetClass="exit" presetSubtype="10" fill="hold" grpId="2" nodeType="afterEffect">
                                  <p:stCondLst>
                                    <p:cond delay="0"/>
                                  </p:stCondLst>
                                  <p:childTnLst>
                                    <p:animEffect transition="out" filter="blinds(horizontal)">
                                      <p:cBhvr>
                                        <p:cTn id="27" dur="500"/>
                                        <p:tgtEl>
                                          <p:spTgt spid="47"/>
                                        </p:tgtEl>
                                      </p:cBhvr>
                                    </p:animEffect>
                                    <p:set>
                                      <p:cBhvr>
                                        <p:cTn id="28" dur="1" fill="hold">
                                          <p:stCondLst>
                                            <p:cond delay="499"/>
                                          </p:stCondLst>
                                        </p:cTn>
                                        <p:tgtEl>
                                          <p:spTgt spid="47"/>
                                        </p:tgtEl>
                                        <p:attrNameLst>
                                          <p:attrName>style.visibility</p:attrName>
                                        </p:attrNameLst>
                                      </p:cBhvr>
                                      <p:to>
                                        <p:strVal val="hidden"/>
                                      </p:to>
                                    </p:set>
                                  </p:childTnLst>
                                </p:cTn>
                              </p:par>
                              <p:par>
                                <p:cTn id="29" presetID="8" presetClass="entr" presetSubtype="16"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diamond(in)">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59" grpId="0" animBg="1"/>
      <p:bldP spid="60" grpId="0" animBg="1"/>
      <p:bldP spid="60" grpId="1"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
        <p:nvSpPr>
          <p:cNvPr id="25"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9"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0"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04800" y="2287588"/>
            <a:ext cx="8550275" cy="608012"/>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Tree>
    <p:extLst>
      <p:ext uri="{BB962C8B-B14F-4D97-AF65-F5344CB8AC3E}">
        <p14:creationId xmlns:p14="http://schemas.microsoft.com/office/powerpoint/2010/main" val="324916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strips(downRight)">
                                      <p:cBhvr>
                                        <p:cTn id="10" dur="500"/>
                                        <p:tgtEl>
                                          <p:spTgt spid="26"/>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strips(downRight)">
                                      <p:cBhvr>
                                        <p:cTn id="13" dur="500"/>
                                        <p:tgtEl>
                                          <p:spTgt spid="27"/>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strips(downRight)">
                                      <p:cBhvr>
                                        <p:cTn id="16" dur="500"/>
                                        <p:tgtEl>
                                          <p:spTgt spid="28"/>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trips(downRight)">
                                      <p:cBhvr>
                                        <p:cTn id="19" dur="500"/>
                                        <p:tgtEl>
                                          <p:spTgt spid="29"/>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trips(downRight)">
                                      <p:cBhvr>
                                        <p:cTn id="22" dur="500"/>
                                        <p:tgtEl>
                                          <p:spTgt spid="30"/>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strips(downRight)">
                                      <p:cBhvr>
                                        <p:cTn id="25" dur="500"/>
                                        <p:tgtEl>
                                          <p:spTgt spid="31"/>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strips(downRight)">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152400"/>
            <a:ext cx="6302375" cy="1143000"/>
          </a:xfrm>
        </p:spPr>
        <p:txBody>
          <a:bodyPr/>
          <a:lstStyle/>
          <a:p>
            <a:r>
              <a:rPr lang="en-US" sz="3200" smtClean="0">
                <a:latin typeface="Times New Roman" panose="02020603050405020304" pitchFamily="18" charset="0"/>
                <a:cs typeface="Times New Roman" panose="02020603050405020304" pitchFamily="18" charset="0"/>
              </a:rPr>
              <a:t>3.3 </a:t>
            </a:r>
            <a:r>
              <a:rPr lang="en-US" sz="3200" dirty="0" smtClean="0">
                <a:latin typeface="Times New Roman" panose="02020603050405020304" pitchFamily="18" charset="0"/>
                <a:cs typeface="Times New Roman" panose="02020603050405020304" pitchFamily="18" charset="0"/>
              </a:rPr>
              <a:t>Chọn trực tiếp</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059363"/>
          </a:xfrm>
        </p:spPr>
        <p:txBody>
          <a:bodyPr/>
          <a:lstStyle/>
          <a:p>
            <a:pPr marL="0" indent="0">
              <a:spcBef>
                <a:spcPts val="40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dirty="0">
                <a:latin typeface="Times New Roman" panose="02020603050405020304" pitchFamily="18" charset="0"/>
                <a:cs typeface="Times New Roman" panose="02020603050405020304" pitchFamily="18" charset="0"/>
              </a:rPr>
              <a:t>:</a:t>
            </a:r>
          </a:p>
          <a:p>
            <a:pPr marL="0" indent="0">
              <a:spcBef>
                <a:spcPts val="400"/>
              </a:spcBef>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Tại </a:t>
            </a:r>
            <a:r>
              <a:rPr lang="vi-VN" sz="2800">
                <a:latin typeface="Times New Roman" panose="02020603050405020304" pitchFamily="18" charset="0"/>
                <a:cs typeface="Times New Roman" panose="02020603050405020304" pitchFamily="18" charset="0"/>
              </a:rPr>
              <a:t>vị trí đầu tiên của dãy, chọn phần tử nhỏ nhất trong N phần tử trong dãy hiện hành ban đầu và đưa phần tử này về vị trí đầu dãy hiện hành. </a:t>
            </a:r>
          </a:p>
          <a:p>
            <a:pPr marL="0" indent="0">
              <a:spcBef>
                <a:spcPts val="400"/>
              </a:spcBef>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Xem </a:t>
            </a:r>
            <a:r>
              <a:rPr lang="vi-VN" sz="2800">
                <a:latin typeface="Times New Roman" panose="02020603050405020304" pitchFamily="18" charset="0"/>
                <a:cs typeface="Times New Roman" panose="02020603050405020304" pitchFamily="18" charset="0"/>
              </a:rPr>
              <a:t>dãy hiện hành chỉ còn N-1 phần tử của dãy hiện hành ban đầu. Bắt đầu từ vị trí thứ 2, chọn phần tử nhỏ nhất trong số N-1 phần tử kể trên và đưa nó về vị trí đầu của dãy gồm N-1 phần tử đang xét.</a:t>
            </a:r>
          </a:p>
          <a:p>
            <a:pPr marL="0" indent="0">
              <a:spcBef>
                <a:spcPts val="400"/>
              </a:spcBef>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Lặp </a:t>
            </a:r>
            <a:r>
              <a:rPr lang="vi-VN" sz="2800">
                <a:latin typeface="Times New Roman" panose="02020603050405020304" pitchFamily="18" charset="0"/>
                <a:cs typeface="Times New Roman" panose="02020603050405020304" pitchFamily="18" charset="0"/>
              </a:rPr>
              <a:t>lại quá trình trên cho dãy hiện hành... đến khi dãy hiện hành chỉ còn 1 phần tử.</a:t>
            </a:r>
          </a:p>
          <a:p>
            <a:pPr marL="0" indent="0">
              <a:spcBef>
                <a:spcPts val="400"/>
              </a:spcBef>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Tree>
    <p:extLst>
      <p:ext uri="{BB962C8B-B14F-4D97-AF65-F5344CB8AC3E}">
        <p14:creationId xmlns:p14="http://schemas.microsoft.com/office/powerpoint/2010/main" val="33454288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152400"/>
            <a:ext cx="6302375" cy="1143000"/>
          </a:xfrm>
        </p:spPr>
        <p:txBody>
          <a:bodyPr/>
          <a:lstStyle/>
          <a:p>
            <a:r>
              <a:rPr lang="en-US" sz="3200" smtClean="0">
                <a:latin typeface="Times New Roman" panose="02020603050405020304" pitchFamily="18" charset="0"/>
                <a:cs typeface="Times New Roman" panose="02020603050405020304" pitchFamily="18" charset="0"/>
              </a:rPr>
              <a:t>3.3 </a:t>
            </a:r>
            <a:r>
              <a:rPr lang="en-US" sz="3200" dirty="0" smtClean="0">
                <a:latin typeface="Times New Roman" panose="02020603050405020304" pitchFamily="18" charset="0"/>
                <a:cs typeface="Times New Roman" panose="02020603050405020304" pitchFamily="18" charset="0"/>
              </a:rPr>
              <a:t>Chọn trực tiếp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
        <p:nvSpPr>
          <p:cNvPr id="9" name="Rectangle 3"/>
          <p:cNvSpPr txBox="1">
            <a:spLocks noChangeArrowheads="1"/>
          </p:cNvSpPr>
          <p:nvPr/>
        </p:nvSpPr>
        <p:spPr bwMode="gray">
          <a:xfrm>
            <a:off x="533400" y="990600"/>
            <a:ext cx="810976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50000"/>
              </a:spcBef>
              <a:buNone/>
            </a:pPr>
            <a:r>
              <a:rPr lang="en-US" altLang="en-US" sz="2800" b="1" dirty="0" smtClean="0">
                <a:latin typeface="Times New Roman" panose="02020603050405020304" pitchFamily="18" charset="0"/>
                <a:cs typeface="Times New Roman" panose="02020603050405020304" pitchFamily="18" charset="0"/>
              </a:rPr>
              <a:t>Các bước thực hiện:</a:t>
            </a:r>
          </a:p>
          <a:p>
            <a:pPr>
              <a:spcBef>
                <a:spcPct val="50000"/>
              </a:spcBef>
            </a:pPr>
            <a:r>
              <a:rPr lang="en-US" altLang="en-US" sz="2800" u="sng" dirty="0" smtClean="0">
                <a:latin typeface="Times New Roman" panose="02020603050405020304" pitchFamily="18" charset="0"/>
                <a:cs typeface="Times New Roman" panose="02020603050405020304" pitchFamily="18" charset="0"/>
              </a:rPr>
              <a:t>Bước 1</a:t>
            </a:r>
            <a:r>
              <a:rPr lang="en-US" altLang="en-US" sz="2800" dirty="0" smtClean="0">
                <a:latin typeface="Times New Roman" panose="02020603050405020304" pitchFamily="18" charset="0"/>
                <a:cs typeface="Times New Roman" panose="02020603050405020304" pitchFamily="18" charset="0"/>
              </a:rPr>
              <a:t>:   i = 0; </a:t>
            </a:r>
          </a:p>
          <a:p>
            <a:pPr>
              <a:spcBef>
                <a:spcPct val="50000"/>
              </a:spcBef>
            </a:pPr>
            <a:r>
              <a:rPr lang="en-US" altLang="en-US" sz="2800" u="sng" dirty="0" smtClean="0">
                <a:latin typeface="Times New Roman" panose="02020603050405020304" pitchFamily="18" charset="0"/>
                <a:cs typeface="Times New Roman" panose="02020603050405020304" pitchFamily="18" charset="0"/>
              </a:rPr>
              <a:t>Bước 2</a:t>
            </a:r>
            <a:r>
              <a:rPr lang="en-US" altLang="en-US" sz="2800" dirty="0" smtClean="0">
                <a:latin typeface="Times New Roman" panose="02020603050405020304" pitchFamily="18" charset="0"/>
                <a:cs typeface="Times New Roman" panose="02020603050405020304" pitchFamily="18" charset="0"/>
              </a:rPr>
              <a:t>:  Tìm phần tử </a:t>
            </a:r>
            <a:r>
              <a:rPr lang="en-US" altLang="en-US" sz="2800" b="1" dirty="0" smtClean="0">
                <a:solidFill>
                  <a:srgbClr val="FF0000"/>
                </a:solidFill>
                <a:latin typeface="Times New Roman" panose="02020603050405020304" pitchFamily="18" charset="0"/>
                <a:cs typeface="Times New Roman" panose="02020603050405020304" pitchFamily="18" charset="0"/>
              </a:rPr>
              <a:t>a[min]</a:t>
            </a:r>
            <a:r>
              <a:rPr lang="en-US" altLang="en-US" sz="2800" dirty="0" smtClean="0">
                <a:latin typeface="Times New Roman" panose="02020603050405020304" pitchFamily="18" charset="0"/>
                <a:cs typeface="Times New Roman" panose="02020603050405020304" pitchFamily="18" charset="0"/>
              </a:rPr>
              <a:t> nhỏ nhất trong 			  dãy hiện hành từ a[i] đến a[N] </a:t>
            </a:r>
          </a:p>
          <a:p>
            <a:pPr>
              <a:spcBef>
                <a:spcPct val="50000"/>
              </a:spcBef>
            </a:pPr>
            <a:r>
              <a:rPr lang="en-US" altLang="en-US" sz="2800" u="sng" dirty="0" smtClean="0">
                <a:latin typeface="Times New Roman" panose="02020603050405020304" pitchFamily="18" charset="0"/>
                <a:cs typeface="Times New Roman" panose="02020603050405020304" pitchFamily="18" charset="0"/>
              </a:rPr>
              <a:t>Bước 3 :</a:t>
            </a:r>
            <a:r>
              <a:rPr lang="en-US" altLang="en-US" sz="2800" dirty="0" smtClean="0">
                <a:latin typeface="Times New Roman" panose="02020603050405020304" pitchFamily="18" charset="0"/>
                <a:cs typeface="Times New Roman" panose="02020603050405020304" pitchFamily="18" charset="0"/>
              </a:rPr>
              <a:t>  Đổi chỗ a[min] và a[i] </a:t>
            </a:r>
          </a:p>
          <a:p>
            <a:pPr>
              <a:spcBef>
                <a:spcPct val="50000"/>
              </a:spcBef>
            </a:pPr>
            <a:r>
              <a:rPr lang="en-US" altLang="en-US" sz="2800" u="sng" dirty="0" smtClean="0">
                <a:latin typeface="Times New Roman" panose="02020603050405020304" pitchFamily="18" charset="0"/>
                <a:cs typeface="Times New Roman" panose="02020603050405020304" pitchFamily="18" charset="0"/>
              </a:rPr>
              <a:t>Bước 4</a:t>
            </a:r>
            <a:r>
              <a:rPr lang="en-US" altLang="en-US" sz="2800" dirty="0" smtClean="0">
                <a:latin typeface="Times New Roman" panose="02020603050405020304" pitchFamily="18" charset="0"/>
                <a:cs typeface="Times New Roman" panose="02020603050405020304" pitchFamily="18" charset="0"/>
              </a:rPr>
              <a:t> :  Nếu  i &lt; N-1 thì </a:t>
            </a:r>
          </a:p>
          <a:p>
            <a:pPr>
              <a:spcBef>
                <a:spcPct val="50000"/>
              </a:spcBef>
              <a:buFont typeface="Wingdings" panose="05000000000000000000" pitchFamily="2" charset="2"/>
              <a:buNone/>
            </a:pPr>
            <a:r>
              <a:rPr lang="en-US" altLang="en-US" sz="2800" dirty="0" smtClean="0">
                <a:latin typeface="Times New Roman" panose="02020603050405020304" pitchFamily="18" charset="0"/>
                <a:cs typeface="Times New Roman" panose="02020603050405020304" pitchFamily="18" charset="0"/>
              </a:rPr>
              <a:t> 				i = i+1; Lặp lại Bước 2; </a:t>
            </a:r>
            <a:br>
              <a:rPr lang="en-US" altLang="en-US" sz="2800" dirty="0" smtClean="0">
                <a:latin typeface="Times New Roman" panose="02020603050405020304" pitchFamily="18" charset="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                Ngược lại: Dừng. </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669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Cài đặt thuật toán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10" name="Text Box 2"/>
          <p:cNvSpPr txBox="1">
            <a:spLocks noChangeArrowheads="1"/>
          </p:cNvSpPr>
          <p:nvPr/>
        </p:nvSpPr>
        <p:spPr bwMode="auto">
          <a:xfrm>
            <a:off x="457200" y="1066800"/>
            <a:ext cx="8229600" cy="51403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indent="347345" algn="just">
              <a:lnSpc>
                <a:spcPct val="107000"/>
              </a:lnSpc>
              <a:spcBef>
                <a:spcPts val="0"/>
              </a:spcBef>
              <a:spcAft>
                <a:spcPts val="0"/>
              </a:spcAft>
            </a:pPr>
            <a:r>
              <a:rPr lang="en-US" sz="2400" b="1" i="1">
                <a:effectLst/>
                <a:latin typeface="Times New Roman" panose="02020603050405020304" pitchFamily="18" charset="0"/>
                <a:ea typeface="Calibri" panose="020F0502020204030204" pitchFamily="34" charset="0"/>
                <a:cs typeface="Times New Roman" panose="02020603050405020304" pitchFamily="18" charset="0"/>
              </a:rPr>
              <a:t>void</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SelectionSort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min dùng để lưu vị trí của phần tử nhỏ nhất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smtClean="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347345">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smtClean="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&lt;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1371600" marR="0" indent="457200" algn="just">
              <a:lnSpc>
                <a:spcPct val="107000"/>
              </a:lnSpc>
              <a:spcBef>
                <a:spcPts val="0"/>
              </a:spcBef>
              <a:spcAft>
                <a:spcPts val="0"/>
              </a:spcAft>
            </a:pP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if</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7345" marR="0" indent="0">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smtClean="0">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7345" marR="0" indent="0">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7345" marR="0" indent="0">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t</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7345" marR="0" indent="0">
              <a:lnSpc>
                <a:spcPct val="107000"/>
              </a:lnSpc>
              <a:spcBef>
                <a:spcPts val="0"/>
              </a:spcBef>
              <a:spcAft>
                <a:spcPts val="0"/>
              </a:spcAft>
            </a:pP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229195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sp>
        <p:nvSpPr>
          <p:cNvPr id="27"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3"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1714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11572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269875" y="344963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nhất(1,7)</a:t>
            </a:r>
          </a:p>
        </p:txBody>
      </p:sp>
      <p:sp>
        <p:nvSpPr>
          <p:cNvPr id="47" name="Text Box 23"/>
          <p:cNvSpPr txBox="1">
            <a:spLocks noChangeArrowheads="1"/>
          </p:cNvSpPr>
          <p:nvPr/>
        </p:nvSpPr>
        <p:spPr bwMode="auto">
          <a:xfrm>
            <a:off x="4929188" y="1379538"/>
            <a:ext cx="3236912"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Swap(a[1], a[1])</a:t>
            </a:r>
          </a:p>
        </p:txBody>
      </p:sp>
    </p:spTree>
    <p:extLst>
      <p:ext uri="{BB962C8B-B14F-4D97-AF65-F5344CB8AC3E}">
        <p14:creationId xmlns:p14="http://schemas.microsoft.com/office/powerpoint/2010/main" val="922733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amond(in)">
                                      <p:cBhvr>
                                        <p:cTn id="7" dur="2000"/>
                                        <p:tgtEl>
                                          <p:spTgt spid="34"/>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33333E-6 2.96296E-6 L 0.11875 -0.00301 " pathEditMode="relative" rAng="0" ptsTypes="AA">
                                      <p:cBhvr>
                                        <p:cTn id="10" dur="2000" fill="hold"/>
                                        <p:tgtEl>
                                          <p:spTgt spid="35"/>
                                        </p:tgtEl>
                                        <p:attrNameLst>
                                          <p:attrName>ppt_x</p:attrName>
                                          <p:attrName>ppt_y</p:attrName>
                                        </p:attrNameLst>
                                      </p:cBhvr>
                                      <p:rCtr x="5937"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27"/>
                                        </p:tgtEl>
                                      </p:cBhvr>
                                    </p:animEffect>
                                    <p:animScale>
                                      <p:cBhvr>
                                        <p:cTn id="23" dur="1000" autoRev="1" fill="hold"/>
                                        <p:tgtEl>
                                          <p:spTgt spid="2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28"/>
                                        </p:tgtEl>
                                      </p:cBhvr>
                                    </p:animEffect>
                                    <p:animScale>
                                      <p:cBhvr>
                                        <p:cTn id="26" dur="1000" autoRev="1" fill="hold"/>
                                        <p:tgtEl>
                                          <p:spTgt spid="28"/>
                                        </p:tgtEl>
                                      </p:cBhvr>
                                      <p:by x="105000" y="105000"/>
                                    </p:animScale>
                                  </p:childTnLst>
                                </p:cTn>
                              </p:par>
                            </p:childTnLst>
                          </p:cTn>
                        </p:par>
                        <p:par>
                          <p:cTn id="27" fill="hold">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27"/>
                                        </p:tgtEl>
                                      </p:cBhvr>
                                    </p:animEffect>
                                    <p:animScale>
                                      <p:cBhvr>
                                        <p:cTn id="30" dur="1000" autoRev="1" fill="hold"/>
                                        <p:tgtEl>
                                          <p:spTgt spid="2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29"/>
                                        </p:tgtEl>
                                      </p:cBhvr>
                                    </p:animEffect>
                                    <p:animScale>
                                      <p:cBhvr>
                                        <p:cTn id="33" dur="1000" autoRev="1" fill="hold"/>
                                        <p:tgtEl>
                                          <p:spTgt spid="29"/>
                                        </p:tgtEl>
                                      </p:cBhvr>
                                      <p:by x="105000" y="105000"/>
                                    </p:animScale>
                                  </p:childTnLst>
                                </p:cTn>
                              </p:par>
                            </p:childTnLst>
                          </p:cTn>
                        </p:par>
                        <p:par>
                          <p:cTn id="34" fill="hold">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27"/>
                                        </p:tgtEl>
                                      </p:cBhvr>
                                    </p:animEffect>
                                    <p:animScale>
                                      <p:cBhvr>
                                        <p:cTn id="37" dur="1000" autoRev="1" fill="hold"/>
                                        <p:tgtEl>
                                          <p:spTgt spid="2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30"/>
                                        </p:tgtEl>
                                      </p:cBhvr>
                                    </p:animEffect>
                                    <p:animScale>
                                      <p:cBhvr>
                                        <p:cTn id="40" dur="1000" autoRev="1" fill="hold"/>
                                        <p:tgtEl>
                                          <p:spTgt spid="30"/>
                                        </p:tgtEl>
                                      </p:cBhvr>
                                      <p:by x="105000" y="105000"/>
                                    </p:animScale>
                                  </p:childTnLst>
                                </p:cTn>
                              </p:par>
                            </p:childTnLst>
                          </p:cTn>
                        </p:par>
                        <p:par>
                          <p:cTn id="41" fill="hold">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27"/>
                                        </p:tgtEl>
                                      </p:cBhvr>
                                    </p:animEffect>
                                    <p:animScale>
                                      <p:cBhvr>
                                        <p:cTn id="44" dur="1000" autoRev="1" fill="hold"/>
                                        <p:tgtEl>
                                          <p:spTgt spid="2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31"/>
                                        </p:tgtEl>
                                      </p:cBhvr>
                                    </p:animEffect>
                                    <p:animScale>
                                      <p:cBhvr>
                                        <p:cTn id="47" dur="1000" autoRev="1" fill="hold"/>
                                        <p:tgtEl>
                                          <p:spTgt spid="31"/>
                                        </p:tgtEl>
                                      </p:cBhvr>
                                      <p:by x="105000" y="105000"/>
                                    </p:animScale>
                                  </p:childTnLst>
                                </p:cTn>
                              </p:par>
                            </p:childTnLst>
                          </p:cTn>
                        </p:par>
                        <p:par>
                          <p:cTn id="48" fill="hold">
                            <p:stCondLst>
                              <p:cond delay="13000"/>
                            </p:stCondLst>
                            <p:childTnLst>
                              <p:par>
                                <p:cTn id="49" presetID="26" presetClass="emph" presetSubtype="0" fill="hold" grpId="4" nodeType="afterEffect">
                                  <p:stCondLst>
                                    <p:cond delay="0"/>
                                  </p:stCondLst>
                                  <p:iterate type="lt">
                                    <p:tmPct val="0"/>
                                  </p:iterate>
                                  <p:childTnLst>
                                    <p:animEffect transition="out" filter="fade">
                                      <p:cBhvr>
                                        <p:cTn id="50" dur="2000" tmFilter="0, 0; .2, .5; .8, .5; 1, 0"/>
                                        <p:tgtEl>
                                          <p:spTgt spid="27"/>
                                        </p:tgtEl>
                                      </p:cBhvr>
                                    </p:animEffect>
                                    <p:animScale>
                                      <p:cBhvr>
                                        <p:cTn id="51" dur="1000" autoRev="1" fill="hold"/>
                                        <p:tgtEl>
                                          <p:spTgt spid="27"/>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32"/>
                                        </p:tgtEl>
                                      </p:cBhvr>
                                    </p:animEffect>
                                    <p:animScale>
                                      <p:cBhvr>
                                        <p:cTn id="54" dur="1000" autoRev="1" fill="hold"/>
                                        <p:tgtEl>
                                          <p:spTgt spid="32"/>
                                        </p:tgtEl>
                                      </p:cBhvr>
                                      <p:by x="105000" y="105000"/>
                                    </p:animScale>
                                  </p:childTnLst>
                                </p:cTn>
                              </p:par>
                            </p:childTnLst>
                          </p:cTn>
                        </p:par>
                        <p:par>
                          <p:cTn id="55" fill="hold">
                            <p:stCondLst>
                              <p:cond delay="15000"/>
                            </p:stCondLst>
                            <p:childTnLst>
                              <p:par>
                                <p:cTn id="56" presetID="26" presetClass="emph" presetSubtype="0" fill="hold" grpId="5" nodeType="afterEffect">
                                  <p:stCondLst>
                                    <p:cond delay="0"/>
                                  </p:stCondLst>
                                  <p:iterate type="lt">
                                    <p:tmPct val="0"/>
                                  </p:iterate>
                                  <p:childTnLst>
                                    <p:animEffect transition="out" filter="fade">
                                      <p:cBhvr>
                                        <p:cTn id="57" dur="2000" tmFilter="0, 0; .2, .5; .8, .5; 1, 0"/>
                                        <p:tgtEl>
                                          <p:spTgt spid="27"/>
                                        </p:tgtEl>
                                      </p:cBhvr>
                                    </p:animEffect>
                                    <p:animScale>
                                      <p:cBhvr>
                                        <p:cTn id="58" dur="1000" autoRev="1" fill="hold"/>
                                        <p:tgtEl>
                                          <p:spTgt spid="27"/>
                                        </p:tgtEl>
                                      </p:cBhvr>
                                      <p:by x="105000" y="105000"/>
                                    </p:animScale>
                                  </p:childTnLst>
                                </p:cTn>
                              </p:par>
                              <p:par>
                                <p:cTn id="59" presetID="26" presetClass="emph" presetSubtype="0" fill="hold" grpId="0" nodeType="withEffect">
                                  <p:stCondLst>
                                    <p:cond delay="0"/>
                                  </p:stCondLst>
                                  <p:childTnLst>
                                    <p:animEffect transition="out" filter="fade">
                                      <p:cBhvr>
                                        <p:cTn id="60" dur="2000" tmFilter="0, 0; .2, .5; .8, .5; 1, 0"/>
                                        <p:tgtEl>
                                          <p:spTgt spid="33"/>
                                        </p:tgtEl>
                                      </p:cBhvr>
                                    </p:animEffect>
                                    <p:animScale>
                                      <p:cBhvr>
                                        <p:cTn id="61" dur="1000" autoRev="1" fill="hold"/>
                                        <p:tgtEl>
                                          <p:spTgt spid="33"/>
                                        </p:tgtEl>
                                      </p:cBhvr>
                                      <p:by x="105000" y="105000"/>
                                    </p:animScale>
                                  </p:childTnLst>
                                </p:cTn>
                              </p:par>
                            </p:childTnLst>
                          </p:cTn>
                        </p:par>
                        <p:par>
                          <p:cTn id="62" fill="hold">
                            <p:stCondLst>
                              <p:cond delay="17000"/>
                            </p:stCondLst>
                            <p:childTnLst>
                              <p:par>
                                <p:cTn id="63" presetID="2" presetClass="exit" presetSubtype="8" fill="hold" grpId="1" nodeType="afterEffect">
                                  <p:stCondLst>
                                    <p:cond delay="0"/>
                                  </p:stCondLst>
                                  <p:childTnLst>
                                    <p:anim calcmode="lin" valueType="num">
                                      <p:cBhvr additive="base">
                                        <p:cTn id="64" dur="500"/>
                                        <p:tgtEl>
                                          <p:spTgt spid="46"/>
                                        </p:tgtEl>
                                        <p:attrNameLst>
                                          <p:attrName>ppt_x</p:attrName>
                                        </p:attrNameLst>
                                      </p:cBhvr>
                                      <p:tavLst>
                                        <p:tav tm="0">
                                          <p:val>
                                            <p:strVal val="ppt_x"/>
                                          </p:val>
                                        </p:tav>
                                        <p:tav tm="100000">
                                          <p:val>
                                            <p:strVal val="0-ppt_w/2"/>
                                          </p:val>
                                        </p:tav>
                                      </p:tavLst>
                                    </p:anim>
                                    <p:anim calcmode="lin" valueType="num">
                                      <p:cBhvr additive="base">
                                        <p:cTn id="65" dur="500"/>
                                        <p:tgtEl>
                                          <p:spTgt spid="46"/>
                                        </p:tgtEl>
                                        <p:attrNameLst>
                                          <p:attrName>ppt_y</p:attrName>
                                        </p:attrNameLst>
                                      </p:cBhvr>
                                      <p:tavLst>
                                        <p:tav tm="0">
                                          <p:val>
                                            <p:strVal val="ppt_y"/>
                                          </p:val>
                                        </p:tav>
                                        <p:tav tm="100000">
                                          <p:val>
                                            <p:strVal val="ppt_y"/>
                                          </p:val>
                                        </p:tav>
                                      </p:tavLst>
                                    </p:anim>
                                    <p:set>
                                      <p:cBhvr>
                                        <p:cTn id="66" dur="1" fill="hold">
                                          <p:stCondLst>
                                            <p:cond delay="499"/>
                                          </p:stCondLst>
                                        </p:cTn>
                                        <p:tgtEl>
                                          <p:spTgt spid="46"/>
                                        </p:tgtEl>
                                        <p:attrNameLst>
                                          <p:attrName>style.visibility</p:attrName>
                                        </p:attrNameLst>
                                      </p:cBhvr>
                                      <p:to>
                                        <p:strVal val="hidden"/>
                                      </p:to>
                                    </p:set>
                                  </p:childTnLst>
                                </p:cTn>
                              </p:par>
                            </p:childTnLst>
                          </p:cTn>
                        </p:par>
                        <p:par>
                          <p:cTn id="67" fill="hold">
                            <p:stCondLst>
                              <p:cond delay="17500"/>
                            </p:stCondLst>
                            <p:childTnLst>
                              <p:par>
                                <p:cTn id="68" presetID="2" presetClass="entr" presetSubtype="2"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500" fill="hold"/>
                                        <p:tgtEl>
                                          <p:spTgt spid="47"/>
                                        </p:tgtEl>
                                        <p:attrNameLst>
                                          <p:attrName>ppt_x</p:attrName>
                                        </p:attrNameLst>
                                      </p:cBhvr>
                                      <p:tavLst>
                                        <p:tav tm="0">
                                          <p:val>
                                            <p:strVal val="1+#ppt_w/2"/>
                                          </p:val>
                                        </p:tav>
                                        <p:tav tm="100000">
                                          <p:val>
                                            <p:strVal val="#ppt_x"/>
                                          </p:val>
                                        </p:tav>
                                      </p:tavLst>
                                    </p:anim>
                                    <p:anim calcmode="lin" valueType="num">
                                      <p:cBhvr additive="base">
                                        <p:cTn id="71" dur="500" fill="hold"/>
                                        <p:tgtEl>
                                          <p:spTgt spid="47"/>
                                        </p:tgtEl>
                                        <p:attrNameLst>
                                          <p:attrName>ppt_y</p:attrName>
                                        </p:attrNameLst>
                                      </p:cBhvr>
                                      <p:tavLst>
                                        <p:tav tm="0">
                                          <p:val>
                                            <p:strVal val="#ppt_y"/>
                                          </p:val>
                                        </p:tav>
                                        <p:tav tm="100000">
                                          <p:val>
                                            <p:strVal val="#ppt_y"/>
                                          </p:val>
                                        </p:tav>
                                      </p:tavLst>
                                    </p:anim>
                                  </p:childTnLst>
                                </p:cTn>
                              </p:par>
                            </p:childTnLst>
                          </p:cTn>
                        </p:par>
                        <p:par>
                          <p:cTn id="72" fill="hold">
                            <p:stCondLst>
                              <p:cond delay="18000"/>
                            </p:stCondLst>
                            <p:childTnLst>
                              <p:par>
                                <p:cTn id="73" presetID="36" presetClass="emph" presetSubtype="0" fill="hold" grpId="6" nodeType="afterEffect">
                                  <p:stCondLst>
                                    <p:cond delay="0"/>
                                  </p:stCondLst>
                                  <p:iterate type="lt">
                                    <p:tmPct val="10000"/>
                                  </p:iterate>
                                  <p:childTnLst>
                                    <p:animScale>
                                      <p:cBhvr>
                                        <p:cTn id="74" dur="1000" autoRev="1" fill="hold">
                                          <p:stCondLst>
                                            <p:cond delay="0"/>
                                          </p:stCondLst>
                                        </p:cTn>
                                        <p:tgtEl>
                                          <p:spTgt spid="27"/>
                                        </p:tgtEl>
                                      </p:cBhvr>
                                      <p:to x="80000" y="100000"/>
                                    </p:animScale>
                                    <p:anim by="(#ppt_w*0.10)" calcmode="lin" valueType="num">
                                      <p:cBhvr>
                                        <p:cTn id="75" dur="1000" autoRev="1" fill="hold">
                                          <p:stCondLst>
                                            <p:cond delay="0"/>
                                          </p:stCondLst>
                                        </p:cTn>
                                        <p:tgtEl>
                                          <p:spTgt spid="27"/>
                                        </p:tgtEl>
                                        <p:attrNameLst>
                                          <p:attrName>ppt_x</p:attrName>
                                        </p:attrNameLst>
                                      </p:cBhvr>
                                    </p:anim>
                                    <p:anim by="(-#ppt_w*0.10)" calcmode="lin" valueType="num">
                                      <p:cBhvr>
                                        <p:cTn id="76" dur="1000" autoRev="1" fill="hold">
                                          <p:stCondLst>
                                            <p:cond delay="0"/>
                                          </p:stCondLst>
                                        </p:cTn>
                                        <p:tgtEl>
                                          <p:spTgt spid="27"/>
                                        </p:tgtEl>
                                        <p:attrNameLst>
                                          <p:attrName>ppt_y</p:attrName>
                                        </p:attrNameLst>
                                      </p:cBhvr>
                                    </p:anim>
                                    <p:animRot by="-480000">
                                      <p:cBhvr>
                                        <p:cTn id="77" dur="1000" autoRev="1" fill="hold">
                                          <p:stCondLst>
                                            <p:cond delay="0"/>
                                          </p:stCondLst>
                                        </p:cTn>
                                        <p:tgtEl>
                                          <p:spTgt spid="27"/>
                                        </p:tgtEl>
                                        <p:attrNameLst>
                                          <p:attrName>r</p:attrName>
                                        </p:attrNameLst>
                                      </p:cBhvr>
                                    </p:animRot>
                                  </p:childTnLst>
                                </p:cTn>
                              </p:par>
                            </p:childTnLst>
                          </p:cTn>
                        </p:par>
                        <p:par>
                          <p:cTn id="78" fill="hold">
                            <p:stCondLst>
                              <p:cond delay="20000"/>
                            </p:stCondLst>
                            <p:childTnLst>
                              <p:par>
                                <p:cTn id="79" presetID="3" presetClass="exit" presetSubtype="10" fill="hold" grpId="1" nodeType="afterEffect">
                                  <p:stCondLst>
                                    <p:cond delay="0"/>
                                  </p:stCondLst>
                                  <p:childTnLst>
                                    <p:animEffect transition="out" filter="blinds(horizontal)">
                                      <p:cBhvr>
                                        <p:cTn id="80" dur="500"/>
                                        <p:tgtEl>
                                          <p:spTgt spid="36"/>
                                        </p:tgtEl>
                                      </p:cBhvr>
                                    </p:animEffect>
                                    <p:set>
                                      <p:cBhvr>
                                        <p:cTn id="81" dur="1" fill="hold">
                                          <p:stCondLst>
                                            <p:cond delay="499"/>
                                          </p:stCondLst>
                                        </p:cTn>
                                        <p:tgtEl>
                                          <p:spTgt spid="36"/>
                                        </p:tgtEl>
                                        <p:attrNameLst>
                                          <p:attrName>style.visibility</p:attrName>
                                        </p:attrNameLst>
                                      </p:cBhvr>
                                      <p:to>
                                        <p:strVal val="hidden"/>
                                      </p:to>
                                    </p:set>
                                  </p:childTnLst>
                                </p:cTn>
                              </p:par>
                            </p:childTnLst>
                          </p:cTn>
                        </p:par>
                        <p:par>
                          <p:cTn id="82" fill="hold">
                            <p:stCondLst>
                              <p:cond delay="20500"/>
                            </p:stCondLst>
                            <p:childTnLst>
                              <p:par>
                                <p:cTn id="83" presetID="2" presetClass="exit" presetSubtype="2" fill="hold" grpId="1" nodeType="afterEffect">
                                  <p:stCondLst>
                                    <p:cond delay="0"/>
                                  </p:stCondLst>
                                  <p:childTnLst>
                                    <p:anim calcmode="lin" valueType="num">
                                      <p:cBhvr additive="base">
                                        <p:cTn id="84" dur="500"/>
                                        <p:tgtEl>
                                          <p:spTgt spid="47"/>
                                        </p:tgtEl>
                                        <p:attrNameLst>
                                          <p:attrName>ppt_x</p:attrName>
                                        </p:attrNameLst>
                                      </p:cBhvr>
                                      <p:tavLst>
                                        <p:tav tm="0">
                                          <p:val>
                                            <p:strVal val="ppt_x"/>
                                          </p:val>
                                        </p:tav>
                                        <p:tav tm="100000">
                                          <p:val>
                                            <p:strVal val="1+ppt_w/2"/>
                                          </p:val>
                                        </p:tav>
                                      </p:tavLst>
                                    </p:anim>
                                    <p:anim calcmode="lin" valueType="num">
                                      <p:cBhvr additive="base">
                                        <p:cTn id="85" dur="500"/>
                                        <p:tgtEl>
                                          <p:spTgt spid="47"/>
                                        </p:tgtEl>
                                        <p:attrNameLst>
                                          <p:attrName>ppt_y</p:attrName>
                                        </p:attrNameLst>
                                      </p:cBhvr>
                                      <p:tavLst>
                                        <p:tav tm="0">
                                          <p:val>
                                            <p:strVal val="ppt_y"/>
                                          </p:val>
                                        </p:tav>
                                        <p:tav tm="100000">
                                          <p:val>
                                            <p:strVal val="ppt_y"/>
                                          </p:val>
                                        </p:tav>
                                      </p:tavLst>
                                    </p:anim>
                                    <p:set>
                                      <p:cBhvr>
                                        <p:cTn id="86"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46" grpId="0" animBg="1"/>
      <p:bldP spid="46" grpId="1" animBg="1"/>
      <p:bldP spid="47" grpId="0" animBg="1"/>
      <p:bldP spid="4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25" name="Oval 3"/>
          <p:cNvSpPr>
            <a:spLocks noChangeArrowheads="1"/>
          </p:cNvSpPr>
          <p:nvPr/>
        </p:nvSpPr>
        <p:spPr bwMode="auto">
          <a:xfrm>
            <a:off x="143033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400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5"/>
          <p:cNvSpPr>
            <a:spLocks noChangeArrowheads="1"/>
          </p:cNvSpPr>
          <p:nvPr/>
        </p:nvSpPr>
        <p:spPr bwMode="auto">
          <a:xfrm>
            <a:off x="364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577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7"/>
          <p:cNvSpPr>
            <a:spLocks noChangeArrowheads="1"/>
          </p:cNvSpPr>
          <p:nvPr/>
        </p:nvSpPr>
        <p:spPr bwMode="auto">
          <a:xfrm>
            <a:off x="58642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69738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2" name="Oval 9"/>
          <p:cNvSpPr>
            <a:spLocks noChangeArrowheads="1"/>
          </p:cNvSpPr>
          <p:nvPr/>
        </p:nvSpPr>
        <p:spPr bwMode="auto">
          <a:xfrm>
            <a:off x="80835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3238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13239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23098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304800" y="3449638"/>
            <a:ext cx="8550275" cy="608012"/>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301750"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362AD4"/>
                </a:solidFill>
                <a:latin typeface="Times New Roman" panose="02020603050405020304" pitchFamily="18" charset="0"/>
                <a:cs typeface="Times New Roman" panose="02020603050405020304" pitchFamily="18" charset="0"/>
              </a:rPr>
              <a:t>Vị trí nhỏ nhất(2,7)</a:t>
            </a:r>
          </a:p>
        </p:txBody>
      </p:sp>
      <p:sp>
        <p:nvSpPr>
          <p:cNvPr id="66" name="Text Box 23"/>
          <p:cNvSpPr txBox="1">
            <a:spLocks noChangeArrowheads="1"/>
          </p:cNvSpPr>
          <p:nvPr/>
        </p:nvSpPr>
        <p:spPr bwMode="auto">
          <a:xfrm>
            <a:off x="4964113"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Swap(a[2], a[6])</a:t>
            </a:r>
          </a:p>
        </p:txBody>
      </p:sp>
    </p:spTree>
    <p:extLst>
      <p:ext uri="{BB962C8B-B14F-4D97-AF65-F5344CB8AC3E}">
        <p14:creationId xmlns:p14="http://schemas.microsoft.com/office/powerpoint/2010/main" val="1953365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amond(in)">
                                      <p:cBhvr>
                                        <p:cTn id="7" dur="2000"/>
                                        <p:tgtEl>
                                          <p:spTgt spid="25"/>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66667E-6 2.96296E-6 L 0.11771 -0.00301 " pathEditMode="relative" rAng="0" ptsTypes="AA">
                                      <p:cBhvr>
                                        <p:cTn id="10" dur="2000" fill="hold"/>
                                        <p:tgtEl>
                                          <p:spTgt spid="54"/>
                                        </p:tgtEl>
                                        <p:attrNameLst>
                                          <p:attrName>ppt_x</p:attrName>
                                          <p:attrName>ppt_y</p:attrName>
                                        </p:attrNameLst>
                                      </p:cBhvr>
                                      <p:rCtr x="5885"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26"/>
                                        </p:tgtEl>
                                      </p:cBhvr>
                                    </p:animEffect>
                                    <p:animScale>
                                      <p:cBhvr>
                                        <p:cTn id="23" dur="1000" autoRev="1" fill="hold"/>
                                        <p:tgtEl>
                                          <p:spTgt spid="26"/>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48"/>
                                        </p:tgtEl>
                                      </p:cBhvr>
                                    </p:animEffect>
                                    <p:animScale>
                                      <p:cBhvr>
                                        <p:cTn id="26" dur="1000" autoRev="1" fill="hold"/>
                                        <p:tgtEl>
                                          <p:spTgt spid="48"/>
                                        </p:tgtEl>
                                      </p:cBhvr>
                                      <p:by x="105000" y="105000"/>
                                    </p:animScale>
                                  </p:childTnLst>
                                </p:cTn>
                              </p:par>
                            </p:childTnLst>
                          </p:cTn>
                        </p:par>
                        <p:par>
                          <p:cTn id="27" fill="hold">
                            <p:stCondLst>
                              <p:cond delay="7000"/>
                            </p:stCondLst>
                            <p:childTnLst>
                              <p:par>
                                <p:cTn id="28" presetID="63" presetClass="path" presetSubtype="0" accel="50000" decel="50000" fill="hold" grpId="1" nodeType="afterEffect">
                                  <p:stCondLst>
                                    <p:cond delay="0"/>
                                  </p:stCondLst>
                                  <p:childTnLst>
                                    <p:animMotion origin="layout" path="M -2.5E-6 -2.22222E-6 L 0.11337 2.22222E-6 " pathEditMode="relative" rAng="0" ptsTypes="AA">
                                      <p:cBhvr>
                                        <p:cTn id="29" dur="2000" fill="hold"/>
                                        <p:tgtEl>
                                          <p:spTgt spid="55"/>
                                        </p:tgtEl>
                                        <p:attrNameLst>
                                          <p:attrName>ppt_x</p:attrName>
                                          <p:attrName>ppt_y</p:attrName>
                                        </p:attrNameLst>
                                      </p:cBhvr>
                                      <p:rCtr x="6059" y="-46"/>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48"/>
                                        </p:tgtEl>
                                      </p:cBhvr>
                                    </p:animEffect>
                                    <p:animScale>
                                      <p:cBhvr>
                                        <p:cTn id="33" dur="1000" autoRev="1" fill="hold"/>
                                        <p:tgtEl>
                                          <p:spTgt spid="48"/>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49"/>
                                        </p:tgtEl>
                                      </p:cBhvr>
                                    </p:animEffect>
                                    <p:animScale>
                                      <p:cBhvr>
                                        <p:cTn id="36" dur="1000" autoRev="1" fill="hold"/>
                                        <p:tgtEl>
                                          <p:spTgt spid="49"/>
                                        </p:tgtEl>
                                      </p:cBhvr>
                                      <p:by x="105000" y="105000"/>
                                    </p:animScale>
                                  </p:childTnLst>
                                </p:cTn>
                              </p:par>
                            </p:childTnLst>
                          </p:cTn>
                        </p:par>
                        <p:par>
                          <p:cTn id="37" fill="hold">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48"/>
                                        </p:tgtEl>
                                      </p:cBhvr>
                                    </p:animEffect>
                                    <p:animScale>
                                      <p:cBhvr>
                                        <p:cTn id="40" dur="1000" autoRev="1" fill="hold"/>
                                        <p:tgtEl>
                                          <p:spTgt spid="48"/>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50"/>
                                        </p:tgtEl>
                                      </p:cBhvr>
                                    </p:animEffect>
                                    <p:animScale>
                                      <p:cBhvr>
                                        <p:cTn id="43" dur="1000" autoRev="1" fill="hold"/>
                                        <p:tgtEl>
                                          <p:spTgt spid="50"/>
                                        </p:tgtEl>
                                      </p:cBhvr>
                                      <p:by x="105000" y="105000"/>
                                    </p:animScale>
                                  </p:childTnLst>
                                </p:cTn>
                              </p:par>
                            </p:childTnLst>
                          </p:cTn>
                        </p:par>
                        <p:par>
                          <p:cTn id="44" fill="hold">
                            <p:stCondLst>
                              <p:cond delay="13000"/>
                            </p:stCondLst>
                            <p:childTnLst>
                              <p:par>
                                <p:cTn id="45" presetID="26" presetClass="emph" presetSubtype="0" fill="hold" grpId="3" nodeType="afterEffect">
                                  <p:stCondLst>
                                    <p:cond delay="0"/>
                                  </p:stCondLst>
                                  <p:childTnLst>
                                    <p:animEffect transition="out" filter="fade">
                                      <p:cBhvr>
                                        <p:cTn id="46" dur="2000" tmFilter="0, 0; .2, .5; .8, .5; 1, 0"/>
                                        <p:tgtEl>
                                          <p:spTgt spid="48"/>
                                        </p:tgtEl>
                                      </p:cBhvr>
                                    </p:animEffect>
                                    <p:animScale>
                                      <p:cBhvr>
                                        <p:cTn id="47" dur="1000" autoRev="1" fill="hold"/>
                                        <p:tgtEl>
                                          <p:spTgt spid="48"/>
                                        </p:tgtEl>
                                      </p:cBhvr>
                                      <p:by x="105000" y="105000"/>
                                    </p:animScale>
                                  </p:childTnLst>
                                </p:cTn>
                              </p:par>
                              <p:par>
                                <p:cTn id="48" presetID="26" presetClass="emph" presetSubtype="0" fill="hold" grpId="0" nodeType="withEffect">
                                  <p:stCondLst>
                                    <p:cond delay="0"/>
                                  </p:stCondLst>
                                  <p:childTnLst>
                                    <p:animEffect transition="out" filter="fade">
                                      <p:cBhvr>
                                        <p:cTn id="49" dur="2000" tmFilter="0, 0; .2, .5; .8, .5; 1, 0"/>
                                        <p:tgtEl>
                                          <p:spTgt spid="51"/>
                                        </p:tgtEl>
                                      </p:cBhvr>
                                    </p:animEffect>
                                    <p:animScale>
                                      <p:cBhvr>
                                        <p:cTn id="50" dur="1000" autoRev="1" fill="hold"/>
                                        <p:tgtEl>
                                          <p:spTgt spid="51"/>
                                        </p:tgtEl>
                                      </p:cBhvr>
                                      <p:by x="105000" y="105000"/>
                                    </p:animScale>
                                  </p:childTnLst>
                                </p:cTn>
                              </p:par>
                            </p:childTnLst>
                          </p:cTn>
                        </p:par>
                        <p:par>
                          <p:cTn id="51" fill="hold">
                            <p:stCondLst>
                              <p:cond delay="15000"/>
                            </p:stCondLst>
                            <p:childTnLst>
                              <p:par>
                                <p:cTn id="52" presetID="63" presetClass="path" presetSubtype="0" accel="50000" decel="50000" fill="hold" grpId="2" nodeType="afterEffect">
                                  <p:stCondLst>
                                    <p:cond delay="0"/>
                                  </p:stCondLst>
                                  <p:childTnLst>
                                    <p:animMotion origin="layout" path="M 0.11337 -2.22222E-6 L 0.48802 -0.00139 " pathEditMode="relative" rAng="0" ptsTypes="AA">
                                      <p:cBhvr>
                                        <p:cTn id="53" dur="2000" fill="hold"/>
                                        <p:tgtEl>
                                          <p:spTgt spid="55"/>
                                        </p:tgtEl>
                                        <p:attrNameLst>
                                          <p:attrName>ppt_x</p:attrName>
                                          <p:attrName>ppt_y</p:attrName>
                                        </p:attrNameLst>
                                      </p:cBhvr>
                                      <p:rCtr x="18733" y="-69"/>
                                    </p:animMotion>
                                  </p:childTnLst>
                                </p:cTn>
                              </p:par>
                            </p:childTnLst>
                          </p:cTn>
                        </p:par>
                        <p:par>
                          <p:cTn id="54" fill="hold">
                            <p:stCondLst>
                              <p:cond delay="17000"/>
                            </p:stCondLst>
                            <p:childTnLst>
                              <p:par>
                                <p:cTn id="55" presetID="26" presetClass="emph" presetSubtype="0" fill="hold" grpId="1" nodeType="afterEffect">
                                  <p:stCondLst>
                                    <p:cond delay="0"/>
                                  </p:stCondLst>
                                  <p:childTnLst>
                                    <p:animEffect transition="out" filter="fade">
                                      <p:cBhvr>
                                        <p:cTn id="56" dur="2000" tmFilter="0, 0; .2, .5; .8, .5; 1, 0"/>
                                        <p:tgtEl>
                                          <p:spTgt spid="51"/>
                                        </p:tgtEl>
                                      </p:cBhvr>
                                    </p:animEffect>
                                    <p:animScale>
                                      <p:cBhvr>
                                        <p:cTn id="57" dur="1000" autoRev="1" fill="hold"/>
                                        <p:tgtEl>
                                          <p:spTgt spid="51"/>
                                        </p:tgtEl>
                                      </p:cBhvr>
                                      <p:by x="105000" y="105000"/>
                                    </p:animScale>
                                  </p:childTnLst>
                                </p:cTn>
                              </p:par>
                              <p:par>
                                <p:cTn id="58" presetID="26" presetClass="emph" presetSubtype="0" fill="hold" grpId="0" nodeType="withEffect">
                                  <p:stCondLst>
                                    <p:cond delay="0"/>
                                  </p:stCondLst>
                                  <p:childTnLst>
                                    <p:animEffect transition="out" filter="fade">
                                      <p:cBhvr>
                                        <p:cTn id="59" dur="2000" tmFilter="0, 0; .2, .5; .8, .5; 1, 0"/>
                                        <p:tgtEl>
                                          <p:spTgt spid="52"/>
                                        </p:tgtEl>
                                      </p:cBhvr>
                                    </p:animEffect>
                                    <p:animScale>
                                      <p:cBhvr>
                                        <p:cTn id="60" dur="1000" autoRev="1" fill="hold"/>
                                        <p:tgtEl>
                                          <p:spTgt spid="52"/>
                                        </p:tgtEl>
                                      </p:cBhvr>
                                      <p:by x="105000" y="105000"/>
                                    </p:animScale>
                                  </p:childTnLst>
                                </p:cTn>
                              </p:par>
                            </p:childTnLst>
                          </p:cTn>
                        </p:par>
                        <p:par>
                          <p:cTn id="61" fill="hold">
                            <p:stCondLst>
                              <p:cond delay="19000"/>
                            </p:stCondLst>
                            <p:childTnLst>
                              <p:par>
                                <p:cTn id="62" presetID="2" presetClass="exit" presetSubtype="8" fill="hold" grpId="1" nodeType="afterEffect">
                                  <p:stCondLst>
                                    <p:cond delay="0"/>
                                  </p:stCondLst>
                                  <p:childTnLst>
                                    <p:anim calcmode="lin" valueType="num">
                                      <p:cBhvr additive="base">
                                        <p:cTn id="63" dur="500"/>
                                        <p:tgtEl>
                                          <p:spTgt spid="65"/>
                                        </p:tgtEl>
                                        <p:attrNameLst>
                                          <p:attrName>ppt_x</p:attrName>
                                        </p:attrNameLst>
                                      </p:cBhvr>
                                      <p:tavLst>
                                        <p:tav tm="0">
                                          <p:val>
                                            <p:strVal val="ppt_x"/>
                                          </p:val>
                                        </p:tav>
                                        <p:tav tm="100000">
                                          <p:val>
                                            <p:strVal val="0-ppt_w/2"/>
                                          </p:val>
                                        </p:tav>
                                      </p:tavLst>
                                    </p:anim>
                                    <p:anim calcmode="lin" valueType="num">
                                      <p:cBhvr additive="base">
                                        <p:cTn id="64" dur="500"/>
                                        <p:tgtEl>
                                          <p:spTgt spid="65"/>
                                        </p:tgtEl>
                                        <p:attrNameLst>
                                          <p:attrName>ppt_y</p:attrName>
                                        </p:attrNameLst>
                                      </p:cBhvr>
                                      <p:tavLst>
                                        <p:tav tm="0">
                                          <p:val>
                                            <p:strVal val="ppt_y"/>
                                          </p:val>
                                        </p:tav>
                                        <p:tav tm="100000">
                                          <p:val>
                                            <p:strVal val="ppt_y"/>
                                          </p:val>
                                        </p:tav>
                                      </p:tavLst>
                                    </p:anim>
                                    <p:set>
                                      <p:cBhvr>
                                        <p:cTn id="65" dur="1" fill="hold">
                                          <p:stCondLst>
                                            <p:cond delay="499"/>
                                          </p:stCondLst>
                                        </p:cTn>
                                        <p:tgtEl>
                                          <p:spTgt spid="65"/>
                                        </p:tgtEl>
                                        <p:attrNameLst>
                                          <p:attrName>style.visibility</p:attrName>
                                        </p:attrNameLst>
                                      </p:cBhvr>
                                      <p:to>
                                        <p:strVal val="hidden"/>
                                      </p:to>
                                    </p:set>
                                  </p:childTnLst>
                                </p:cTn>
                              </p:par>
                            </p:childTnLst>
                          </p:cTn>
                        </p:par>
                        <p:par>
                          <p:cTn id="66" fill="hold">
                            <p:stCondLst>
                              <p:cond delay="19500"/>
                            </p:stCondLst>
                            <p:childTnLst>
                              <p:par>
                                <p:cTn id="67" presetID="2" presetClass="entr" presetSubtype="2" fill="hold" grpId="0" nodeType="afterEffect">
                                  <p:stCondLst>
                                    <p:cond delay="0"/>
                                  </p:stCondLst>
                                  <p:childTnLst>
                                    <p:set>
                                      <p:cBhvr>
                                        <p:cTn id="68" dur="1" fill="hold">
                                          <p:stCondLst>
                                            <p:cond delay="0"/>
                                          </p:stCondLst>
                                        </p:cTn>
                                        <p:tgtEl>
                                          <p:spTgt spid="66"/>
                                        </p:tgtEl>
                                        <p:attrNameLst>
                                          <p:attrName>style.visibility</p:attrName>
                                        </p:attrNameLst>
                                      </p:cBhvr>
                                      <p:to>
                                        <p:strVal val="visible"/>
                                      </p:to>
                                    </p:set>
                                    <p:anim calcmode="lin" valueType="num">
                                      <p:cBhvr additive="base">
                                        <p:cTn id="69" dur="500" fill="hold"/>
                                        <p:tgtEl>
                                          <p:spTgt spid="66"/>
                                        </p:tgtEl>
                                        <p:attrNameLst>
                                          <p:attrName>ppt_x</p:attrName>
                                        </p:attrNameLst>
                                      </p:cBhvr>
                                      <p:tavLst>
                                        <p:tav tm="0">
                                          <p:val>
                                            <p:strVal val="1+#ppt_w/2"/>
                                          </p:val>
                                        </p:tav>
                                        <p:tav tm="100000">
                                          <p:val>
                                            <p:strVal val="#ppt_x"/>
                                          </p:val>
                                        </p:tav>
                                      </p:tavLst>
                                    </p:anim>
                                    <p:anim calcmode="lin" valueType="num">
                                      <p:cBhvr additive="base">
                                        <p:cTn id="70" dur="500" fill="hold"/>
                                        <p:tgtEl>
                                          <p:spTgt spid="66"/>
                                        </p:tgtEl>
                                        <p:attrNameLst>
                                          <p:attrName>ppt_y</p:attrName>
                                        </p:attrNameLst>
                                      </p:cBhvr>
                                      <p:tavLst>
                                        <p:tav tm="0">
                                          <p:val>
                                            <p:strVal val="#ppt_y"/>
                                          </p:val>
                                        </p:tav>
                                        <p:tav tm="100000">
                                          <p:val>
                                            <p:strVal val="#ppt_y"/>
                                          </p:val>
                                        </p:tav>
                                      </p:tavLst>
                                    </p:anim>
                                  </p:childTnLst>
                                </p:cTn>
                              </p:par>
                            </p:childTnLst>
                          </p:cTn>
                        </p:par>
                        <p:par>
                          <p:cTn id="71" fill="hold">
                            <p:stCondLst>
                              <p:cond delay="20000"/>
                            </p:stCondLst>
                            <p:childTnLst>
                              <p:par>
                                <p:cTn id="72" presetID="42" presetClass="path" presetSubtype="0" accel="50000" decel="50000" fill="hold" grpId="2" nodeType="afterEffect">
                                  <p:stCondLst>
                                    <p:cond delay="0"/>
                                  </p:stCondLst>
                                  <p:childTnLst>
                                    <p:animMotion origin="layout" path="M -2.77778E-6 2.59259E-6 L -0.22673 0.20879 " pathEditMode="relative" rAng="0" ptsTypes="AA">
                                      <p:cBhvr>
                                        <p:cTn id="73" dur="2000" fill="hold"/>
                                        <p:tgtEl>
                                          <p:spTgt spid="51"/>
                                        </p:tgtEl>
                                        <p:attrNameLst>
                                          <p:attrName>ppt_x</p:attrName>
                                          <p:attrName>ppt_y</p:attrName>
                                        </p:attrNameLst>
                                      </p:cBhvr>
                                      <p:rCtr x="-11337" y="10440"/>
                                    </p:animMotion>
                                  </p:childTnLst>
                                </p:cTn>
                              </p:par>
                            </p:childTnLst>
                          </p:cTn>
                        </p:par>
                        <p:par>
                          <p:cTn id="74" fill="hold">
                            <p:stCondLst>
                              <p:cond delay="22000"/>
                            </p:stCondLst>
                            <p:childTnLst>
                              <p:par>
                                <p:cTn id="75" presetID="63" presetClass="path" presetSubtype="0" accel="50000" decel="50000" fill="hold" grpId="1" nodeType="afterEffect">
                                  <p:stCondLst>
                                    <p:cond delay="0"/>
                                  </p:stCondLst>
                                  <p:childTnLst>
                                    <p:animMotion origin="layout" path="M 0.00069 2.59259E-6 L 0.48489 3.33333E-6 " pathEditMode="relative" rAng="0" ptsTypes="AA">
                                      <p:cBhvr>
                                        <p:cTn id="76" dur="2000" fill="hold"/>
                                        <p:tgtEl>
                                          <p:spTgt spid="26"/>
                                        </p:tgtEl>
                                        <p:attrNameLst>
                                          <p:attrName>ppt_x</p:attrName>
                                          <p:attrName>ppt_y</p:attrName>
                                        </p:attrNameLst>
                                      </p:cBhvr>
                                      <p:rCtr x="24323" y="139"/>
                                    </p:animMotion>
                                  </p:childTnLst>
                                </p:cTn>
                              </p:par>
                            </p:childTnLst>
                          </p:cTn>
                        </p:par>
                        <p:par>
                          <p:cTn id="77" fill="hold">
                            <p:stCondLst>
                              <p:cond delay="24000"/>
                            </p:stCondLst>
                            <p:childTnLst>
                              <p:par>
                                <p:cTn id="78" presetID="64" presetClass="path" presetSubtype="0" accel="50000" decel="50000" fill="hold" grpId="3" nodeType="afterEffect">
                                  <p:stCondLst>
                                    <p:cond delay="0"/>
                                  </p:stCondLst>
                                  <p:childTnLst>
                                    <p:animMotion origin="layout" path="M -0.22673 0.20879 L -0.4842 3.33333E-6 " pathEditMode="relative" rAng="0" ptsTypes="AA">
                                      <p:cBhvr>
                                        <p:cTn id="79" dur="2000" fill="hold"/>
                                        <p:tgtEl>
                                          <p:spTgt spid="51"/>
                                        </p:tgtEl>
                                        <p:attrNameLst>
                                          <p:attrName>ppt_x</p:attrName>
                                          <p:attrName>ppt_y</p:attrName>
                                        </p:attrNameLst>
                                      </p:cBhvr>
                                      <p:rCtr x="-12708" y="-10301"/>
                                    </p:animMotion>
                                  </p:childTnLst>
                                </p:cTn>
                              </p:par>
                            </p:childTnLst>
                          </p:cTn>
                        </p:par>
                        <p:par>
                          <p:cTn id="80" fill="hold">
                            <p:stCondLst>
                              <p:cond delay="26000"/>
                            </p:stCondLst>
                            <p:childTnLst>
                              <p:par>
                                <p:cTn id="81" presetID="3" presetClass="exit" presetSubtype="10" fill="hold" grpId="3" nodeType="afterEffect">
                                  <p:stCondLst>
                                    <p:cond delay="0"/>
                                  </p:stCondLst>
                                  <p:childTnLst>
                                    <p:animEffect transition="out" filter="blinds(horizontal)">
                                      <p:cBhvr>
                                        <p:cTn id="82" dur="500"/>
                                        <p:tgtEl>
                                          <p:spTgt spid="55"/>
                                        </p:tgtEl>
                                      </p:cBhvr>
                                    </p:animEffect>
                                    <p:set>
                                      <p:cBhvr>
                                        <p:cTn id="83" dur="1" fill="hold">
                                          <p:stCondLst>
                                            <p:cond delay="499"/>
                                          </p:stCondLst>
                                        </p:cTn>
                                        <p:tgtEl>
                                          <p:spTgt spid="55"/>
                                        </p:tgtEl>
                                        <p:attrNameLst>
                                          <p:attrName>style.visibility</p:attrName>
                                        </p:attrNameLst>
                                      </p:cBhvr>
                                      <p:to>
                                        <p:strVal val="hidden"/>
                                      </p:to>
                                    </p:set>
                                  </p:childTnLst>
                                </p:cTn>
                              </p:par>
                            </p:childTnLst>
                          </p:cTn>
                        </p:par>
                        <p:par>
                          <p:cTn id="84" fill="hold">
                            <p:stCondLst>
                              <p:cond delay="26500"/>
                            </p:stCondLst>
                            <p:childTnLst>
                              <p:par>
                                <p:cTn id="85" presetID="2" presetClass="exit" presetSubtype="2" fill="hold" grpId="1" nodeType="afterEffect">
                                  <p:stCondLst>
                                    <p:cond delay="0"/>
                                  </p:stCondLst>
                                  <p:childTnLst>
                                    <p:anim calcmode="lin" valueType="num">
                                      <p:cBhvr additive="base">
                                        <p:cTn id="86" dur="500"/>
                                        <p:tgtEl>
                                          <p:spTgt spid="66"/>
                                        </p:tgtEl>
                                        <p:attrNameLst>
                                          <p:attrName>ppt_x</p:attrName>
                                        </p:attrNameLst>
                                      </p:cBhvr>
                                      <p:tavLst>
                                        <p:tav tm="0">
                                          <p:val>
                                            <p:strVal val="ppt_x"/>
                                          </p:val>
                                        </p:tav>
                                        <p:tav tm="100000">
                                          <p:val>
                                            <p:strVal val="1+ppt_w/2"/>
                                          </p:val>
                                        </p:tav>
                                      </p:tavLst>
                                    </p:anim>
                                    <p:anim calcmode="lin" valueType="num">
                                      <p:cBhvr additive="base">
                                        <p:cTn id="87" dur="500"/>
                                        <p:tgtEl>
                                          <p:spTgt spid="66"/>
                                        </p:tgtEl>
                                        <p:attrNameLst>
                                          <p:attrName>ppt_y</p:attrName>
                                        </p:attrNameLst>
                                      </p:cBhvr>
                                      <p:tavLst>
                                        <p:tav tm="0">
                                          <p:val>
                                            <p:strVal val="ppt_y"/>
                                          </p:val>
                                        </p:tav>
                                        <p:tav tm="100000">
                                          <p:val>
                                            <p:strVal val="ppt_y"/>
                                          </p:val>
                                        </p:tav>
                                      </p:tavLst>
                                    </p:anim>
                                    <p:set>
                                      <p:cBhvr>
                                        <p:cTn id="88"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6" grpId="1" animBg="1"/>
      <p:bldP spid="48" grpId="0" animBg="1"/>
      <p:bldP spid="48" grpId="1" animBg="1"/>
      <p:bldP spid="48" grpId="2" animBg="1"/>
      <p:bldP spid="48" grpId="3" animBg="1"/>
      <p:bldP spid="49" grpId="0" animBg="1"/>
      <p:bldP spid="50" grpId="0" animBg="1"/>
      <p:bldP spid="51" grpId="0" animBg="1"/>
      <p:bldP spid="51" grpId="1" animBg="1"/>
      <p:bldP spid="51" grpId="2" animBg="1"/>
      <p:bldP spid="51" grpId="3" animBg="1"/>
      <p:bldP spid="52" grpId="0" animBg="1"/>
      <p:bldP spid="54" grpId="0" animBg="1"/>
      <p:bldP spid="55" grpId="0" animBg="1"/>
      <p:bldP spid="55" grpId="1" animBg="1"/>
      <p:bldP spid="55" grpId="2" animBg="1"/>
      <p:bldP spid="55" grpId="3" animBg="1"/>
      <p:bldP spid="65" grpId="0" animBg="1"/>
      <p:bldP spid="65" grpId="1" animBg="1"/>
      <p:bldP spid="66" grpId="0" animBg="1"/>
      <p:bldP spid="6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487362"/>
          </a:xfrm>
        </p:spPr>
        <p:txBody>
          <a:bodyPr/>
          <a:lstStyle/>
          <a:p>
            <a:r>
              <a:rPr lang="en-US" sz="3200">
                <a:latin typeface="Times New Roman" panose="02020603050405020304" pitchFamily="18" charset="0"/>
                <a:cs typeface="Times New Roman" panose="02020603050405020304" pitchFamily="18" charset="0"/>
              </a:rPr>
              <a:t>3</a:t>
            </a:r>
            <a:r>
              <a:rPr lang="en-US" sz="3200" smtClean="0">
                <a:latin typeface="Times New Roman" panose="02020603050405020304" pitchFamily="18" charset="0"/>
                <a:cs typeface="Times New Roman" panose="02020603050405020304" pitchFamily="18" charset="0"/>
              </a:rPr>
              <a:t>.1 Bài toán sắp xếp</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55675"/>
            <a:ext cx="8229600" cy="5216525"/>
          </a:xfrm>
        </p:spPr>
        <p:txBody>
          <a:bodyPr/>
          <a:lstStyle/>
          <a:p>
            <a:r>
              <a:rPr lang="vi-VN" sz="2800">
                <a:latin typeface="Times New Roman" panose="02020603050405020304" pitchFamily="18" charset="0"/>
                <a:cs typeface="Times New Roman" panose="02020603050405020304" pitchFamily="18" charset="0"/>
              </a:rPr>
              <a:t>Sắp xếp là quá trình bố trí lại các phần tử của một tập đối tượng nào đó theo một thứ tự nhất định. </a:t>
            </a:r>
            <a:endParaRPr lang="en-US" sz="2800" smtClean="0">
              <a:latin typeface="Times New Roman" panose="02020603050405020304" pitchFamily="18" charset="0"/>
              <a:cs typeface="Times New Roman" panose="02020603050405020304" pitchFamily="18" charset="0"/>
            </a:endParaRPr>
          </a:p>
          <a:p>
            <a:r>
              <a:rPr lang="en-US" sz="2800" smtClean="0">
                <a:latin typeface="Times New Roman" panose="02020603050405020304" pitchFamily="18" charset="0"/>
                <a:cs typeface="Times New Roman" panose="02020603050405020304" pitchFamily="18" charset="0"/>
              </a:rPr>
              <a:t>Để tìm hiểu các giải thuật sắp xếp ta sẽ minh họa bằng bài toán </a:t>
            </a:r>
            <a:r>
              <a:rPr lang="vi-VN" sz="2800" smtClean="0">
                <a:latin typeface="Times New Roman" panose="02020603050405020304" pitchFamily="18" charset="0"/>
                <a:cs typeface="Times New Roman" panose="02020603050405020304" pitchFamily="18" charset="0"/>
              </a:rPr>
              <a:t>sắp </a:t>
            </a:r>
            <a:r>
              <a:rPr lang="vi-VN" sz="2800">
                <a:latin typeface="Times New Roman" panose="02020603050405020304" pitchFamily="18" charset="0"/>
                <a:cs typeface="Times New Roman" panose="02020603050405020304" pitchFamily="18" charset="0"/>
              </a:rPr>
              <a:t>xếp mảng a[n] theo thứ tự tăng dần</a:t>
            </a:r>
            <a:r>
              <a:rPr lang="vi-VN"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Để sắp xếp dãy a </a:t>
            </a:r>
            <a:r>
              <a:rPr lang="en-US" altLang="en-US" sz="2800" smtClean="0">
                <a:latin typeface="Times New Roman" panose="02020603050405020304" pitchFamily="18" charset="0"/>
                <a:cs typeface="Times New Roman" panose="02020603050405020304" pitchFamily="18" charset="0"/>
              </a:rPr>
              <a:t>theo </a:t>
            </a:r>
            <a:r>
              <a:rPr lang="en-US" altLang="en-US" sz="2800">
                <a:latin typeface="Times New Roman" panose="02020603050405020304" pitchFamily="18" charset="0"/>
                <a:cs typeface="Times New Roman" panose="02020603050405020304" pitchFamily="18" charset="0"/>
              </a:rPr>
              <a:t>thứ tự </a:t>
            </a:r>
            <a:r>
              <a:rPr lang="en-US" altLang="en-US" sz="2800" smtClean="0">
                <a:latin typeface="Times New Roman" panose="02020603050405020304" pitchFamily="18" charset="0"/>
                <a:cs typeface="Times New Roman" panose="02020603050405020304" pitchFamily="18" charset="0"/>
              </a:rPr>
              <a:t>tăng, </a:t>
            </a:r>
            <a:r>
              <a:rPr lang="en-US" altLang="en-US" sz="2800">
                <a:latin typeface="Times New Roman" panose="02020603050405020304" pitchFamily="18" charset="0"/>
                <a:cs typeface="Times New Roman" panose="02020603050405020304" pitchFamily="18" charset="0"/>
              </a:rPr>
              <a:t>ta tiến hành triệt tiêu tất cả các nghịch thế trong a</a:t>
            </a:r>
            <a:r>
              <a:rPr lang="en-US" altLang="en-US" sz="2800" smtClean="0">
                <a:latin typeface="Times New Roman" panose="02020603050405020304" pitchFamily="18" charset="0"/>
                <a:cs typeface="Times New Roman" panose="02020603050405020304" pitchFamily="18" charset="0"/>
              </a:rPr>
              <a:t>.</a:t>
            </a:r>
          </a:p>
          <a:p>
            <a:pPr marL="0" indent="0">
              <a:buNone/>
            </a:pPr>
            <a:endParaRPr lang="en-US" altLang="en-US" sz="2800">
              <a:latin typeface="Times New Roman" panose="02020603050405020304" pitchFamily="18" charset="0"/>
              <a:cs typeface="Times New Roman" panose="02020603050405020304" pitchFamily="18" charset="0"/>
            </a:endParaRPr>
          </a:p>
          <a:p>
            <a:endParaRPr lang="vi-VN" sz="2800">
              <a:latin typeface="Times New Roman" panose="02020603050405020304" pitchFamily="18" charset="0"/>
              <a:cs typeface="Times New Roman" panose="02020603050405020304" pitchFamily="18" charset="0"/>
            </a:endParaRPr>
          </a:p>
          <a:p>
            <a:pPr marL="0" indent="0">
              <a:buNone/>
            </a:pPr>
            <a:r>
              <a:rPr lang="en-US" sz="2400" smtClean="0">
                <a:latin typeface="Times New Roman" panose="02020603050405020304" pitchFamily="18" charset="0"/>
                <a:cs typeface="Times New Roman" panose="02020603050405020304" pitchFamily="18" charset="0"/>
              </a:rPr>
              <a:t/>
            </a:r>
            <a:br>
              <a:rPr lang="en-US" sz="240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a:t>
            </a:fld>
            <a:endParaRPr lang="en-US" altLang="en-US"/>
          </a:p>
        </p:txBody>
      </p:sp>
      <p:sp>
        <p:nvSpPr>
          <p:cNvPr id="5" name="Text Box 12"/>
          <p:cNvSpPr txBox="1">
            <a:spLocks noChangeArrowheads="1"/>
          </p:cNvSpPr>
          <p:nvPr/>
        </p:nvSpPr>
        <p:spPr bwMode="auto">
          <a:xfrm>
            <a:off x="4137025" y="4079875"/>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nvGrpSpPr>
          <p:cNvPr id="6" name="Group 5"/>
          <p:cNvGrpSpPr>
            <a:grpSpLocks/>
          </p:cNvGrpSpPr>
          <p:nvPr/>
        </p:nvGrpSpPr>
        <p:grpSpPr bwMode="auto">
          <a:xfrm>
            <a:off x="609600" y="4114800"/>
            <a:ext cx="8208962" cy="469900"/>
            <a:chOff x="807" y="2726"/>
            <a:chExt cx="5397" cy="296"/>
          </a:xfrm>
        </p:grpSpPr>
        <p:sp>
          <p:nvSpPr>
            <p:cNvPr id="7" name="Text Box 13"/>
            <p:cNvSpPr txBox="1">
              <a:spLocks noChangeArrowheads="1"/>
            </p:cNvSpPr>
            <p:nvPr/>
          </p:nvSpPr>
          <p:spPr bwMode="auto">
            <a:xfrm>
              <a:off x="3936" y="2726"/>
              <a:ext cx="2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en-US" altLang="en-US" sz="2000" b="1" i="1" dirty="0">
                  <a:latin typeface="Times New Roman" panose="02020603050405020304" pitchFamily="18" charset="0"/>
                  <a:cs typeface="Times New Roman" panose="02020603050405020304" pitchFamily="18" charset="0"/>
                </a:rPr>
                <a:t>a[0], a[1] </a:t>
              </a:r>
              <a:r>
                <a:rPr lang="en-US" altLang="en-US" sz="2000" b="1" i="1" dirty="0" err="1">
                  <a:latin typeface="Times New Roman" panose="02020603050405020304" pitchFamily="18" charset="0"/>
                  <a:cs typeface="Times New Roman" panose="02020603050405020304" pitchFamily="18" charset="0"/>
                </a:rPr>
                <a:t>là</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cặp</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nghịch</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thế</a:t>
              </a:r>
              <a:endParaRPr lang="en-US" altLang="en-US" sz="2000" b="1" i="1" dirty="0">
                <a:latin typeface="Times New Roman" panose="02020603050405020304" pitchFamily="18" charset="0"/>
                <a:cs typeface="Times New Roman" panose="02020603050405020304" pitchFamily="18" charset="0"/>
              </a:endParaRPr>
            </a:p>
          </p:txBody>
        </p:sp>
        <p:grpSp>
          <p:nvGrpSpPr>
            <p:cNvPr id="8" name="Group 15"/>
            <p:cNvGrpSpPr>
              <a:grpSpLocks/>
            </p:cNvGrpSpPr>
            <p:nvPr/>
          </p:nvGrpSpPr>
          <p:grpSpPr bwMode="auto">
            <a:xfrm>
              <a:off x="807" y="2727"/>
              <a:ext cx="3072" cy="295"/>
              <a:chOff x="807" y="2682"/>
              <a:chExt cx="3072" cy="295"/>
            </a:xfrm>
          </p:grpSpPr>
          <p:grpSp>
            <p:nvGrpSpPr>
              <p:cNvPr id="9" name="Group 11"/>
              <p:cNvGrpSpPr>
                <a:grpSpLocks/>
              </p:cNvGrpSpPr>
              <p:nvPr/>
            </p:nvGrpSpPr>
            <p:grpSpPr bwMode="auto">
              <a:xfrm>
                <a:off x="807" y="2682"/>
                <a:ext cx="3072" cy="294"/>
                <a:chOff x="2770" y="2637"/>
                <a:chExt cx="3072" cy="294"/>
              </a:xfrm>
            </p:grpSpPr>
            <p:sp>
              <p:nvSpPr>
                <p:cNvPr id="11" name="Text Box 5"/>
                <p:cNvSpPr txBox="1">
                  <a:spLocks noChangeArrowheads="1"/>
                </p:cNvSpPr>
                <p:nvPr/>
              </p:nvSpPr>
              <p:spPr bwMode="auto">
                <a:xfrm>
                  <a:off x="2770"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34</a:t>
                  </a:r>
                </a:p>
              </p:txBody>
            </p:sp>
            <p:sp>
              <p:nvSpPr>
                <p:cNvPr id="12" name="Text Box 6"/>
                <p:cNvSpPr txBox="1">
                  <a:spLocks noChangeArrowheads="1"/>
                </p:cNvSpPr>
                <p:nvPr/>
              </p:nvSpPr>
              <p:spPr bwMode="auto">
                <a:xfrm>
                  <a:off x="3538"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3" name="Text Box 7"/>
                <p:cNvSpPr txBox="1">
                  <a:spLocks noChangeArrowheads="1"/>
                </p:cNvSpPr>
                <p:nvPr/>
              </p:nvSpPr>
              <p:spPr bwMode="auto">
                <a:xfrm>
                  <a:off x="4306"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4" name="Text Box 8"/>
                <p:cNvSpPr txBox="1">
                  <a:spLocks noChangeArrowheads="1"/>
                </p:cNvSpPr>
                <p:nvPr/>
              </p:nvSpPr>
              <p:spPr bwMode="auto">
                <a:xfrm>
                  <a:off x="5074"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grpSp>
          <p:cxnSp>
            <p:nvCxnSpPr>
              <p:cNvPr id="10" name="AutoShape 14"/>
              <p:cNvCxnSpPr>
                <a:cxnSpLocks noChangeShapeType="1"/>
              </p:cNvCxnSpPr>
              <p:nvPr/>
            </p:nvCxnSpPr>
            <p:spPr bwMode="auto">
              <a:xfrm rot="16200000" flipH="1">
                <a:off x="1553" y="2593"/>
                <a:ext cx="1" cy="768"/>
              </a:xfrm>
              <a:prstGeom prst="bentConnector3">
                <a:avLst>
                  <a:gd name="adj1" fmla="val 13200000"/>
                </a:avLst>
              </a:prstGeom>
              <a:noFill/>
              <a:ln w="762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290361394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p:sp>
        <p:nvSpPr>
          <p:cNvPr id="27" name="Oval 3"/>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9"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8"/>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24066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3390900"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304800" y="346233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82700"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nhất(3, 7)</a:t>
            </a:r>
          </a:p>
        </p:txBody>
      </p:sp>
      <p:sp>
        <p:nvSpPr>
          <p:cNvPr id="47" name="Text Box 23"/>
          <p:cNvSpPr txBox="1">
            <a:spLocks noChangeArrowheads="1"/>
          </p:cNvSpPr>
          <p:nvPr/>
        </p:nvSpPr>
        <p:spPr bwMode="auto">
          <a:xfrm>
            <a:off x="4945063" y="1379538"/>
            <a:ext cx="31654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Swap(a[3]</a:t>
            </a:r>
            <a:r>
              <a:rPr lang="en-US" altLang="en-US" sz="2400" b="1" dirty="0">
                <a:latin typeface="Times New Roman" panose="02020603050405020304" pitchFamily="18" charset="0"/>
                <a:cs typeface="Times New Roman" panose="02020603050405020304" pitchFamily="18" charset="0"/>
              </a:rPr>
              <a:t>, </a:t>
            </a:r>
            <a:r>
              <a:rPr lang="en-US" altLang="en-US" sz="2400" b="1" dirty="0">
                <a:solidFill>
                  <a:srgbClr val="362AD4"/>
                </a:solidFill>
                <a:latin typeface="Times New Roman" panose="02020603050405020304" pitchFamily="18" charset="0"/>
                <a:cs typeface="Times New Roman" panose="02020603050405020304" pitchFamily="18" charset="0"/>
              </a:rPr>
              <a:t>a[3])</a:t>
            </a:r>
          </a:p>
        </p:txBody>
      </p:sp>
    </p:spTree>
    <p:extLst>
      <p:ext uri="{BB962C8B-B14F-4D97-AF65-F5344CB8AC3E}">
        <p14:creationId xmlns:p14="http://schemas.microsoft.com/office/powerpoint/2010/main" val="1704720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11111E-6 2.96296E-6 L 0.12431 -0.00301 " pathEditMode="relative" rAng="0" ptsTypes="AA">
                                      <p:cBhvr>
                                        <p:cTn id="10" dur="2000" fill="hold"/>
                                        <p:tgtEl>
                                          <p:spTgt spid="35"/>
                                        </p:tgtEl>
                                        <p:attrNameLst>
                                          <p:attrName>ppt_x</p:attrName>
                                          <p:attrName>ppt_y</p:attrName>
                                        </p:attrNameLst>
                                      </p:cBhvr>
                                      <p:rCtr x="6215"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29"/>
                                        </p:tgtEl>
                                      </p:cBhvr>
                                    </p:animEffect>
                                    <p:animScale>
                                      <p:cBhvr>
                                        <p:cTn id="23" dur="1000" autoRev="1" fill="hold"/>
                                        <p:tgtEl>
                                          <p:spTgt spid="29"/>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30"/>
                                        </p:tgtEl>
                                      </p:cBhvr>
                                    </p:animEffect>
                                    <p:animScale>
                                      <p:cBhvr>
                                        <p:cTn id="26" dur="1000" autoRev="1" fill="hold"/>
                                        <p:tgtEl>
                                          <p:spTgt spid="30"/>
                                        </p:tgtEl>
                                      </p:cBhvr>
                                      <p:by x="105000" y="105000"/>
                                    </p:animScale>
                                  </p:childTnLst>
                                </p:cTn>
                              </p:par>
                            </p:childTnLst>
                          </p:cTn>
                        </p:par>
                        <p:par>
                          <p:cTn id="27" fill="hold">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29"/>
                                        </p:tgtEl>
                                      </p:cBhvr>
                                    </p:animEffect>
                                    <p:animScale>
                                      <p:cBhvr>
                                        <p:cTn id="30" dur="1000" autoRev="1" fill="hold"/>
                                        <p:tgtEl>
                                          <p:spTgt spid="29"/>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31"/>
                                        </p:tgtEl>
                                      </p:cBhvr>
                                    </p:animEffect>
                                    <p:animScale>
                                      <p:cBhvr>
                                        <p:cTn id="33" dur="1000" autoRev="1" fill="hold"/>
                                        <p:tgtEl>
                                          <p:spTgt spid="31"/>
                                        </p:tgtEl>
                                      </p:cBhvr>
                                      <p:by x="105000" y="105000"/>
                                    </p:animScale>
                                  </p:childTnLst>
                                </p:cTn>
                              </p:par>
                            </p:childTnLst>
                          </p:cTn>
                        </p:par>
                        <p:par>
                          <p:cTn id="34" fill="hold">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32"/>
                                        </p:tgtEl>
                                      </p:cBhvr>
                                    </p:animEffect>
                                    <p:animScale>
                                      <p:cBhvr>
                                        <p:cTn id="40" dur="1000" autoRev="1" fill="hold"/>
                                        <p:tgtEl>
                                          <p:spTgt spid="32"/>
                                        </p:tgtEl>
                                      </p:cBhvr>
                                      <p:by x="105000" y="105000"/>
                                    </p:animScale>
                                  </p:childTnLst>
                                </p:cTn>
                              </p:par>
                            </p:childTnLst>
                          </p:cTn>
                        </p:par>
                        <p:par>
                          <p:cTn id="41" fill="hold">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29"/>
                                        </p:tgtEl>
                                      </p:cBhvr>
                                    </p:animEffect>
                                    <p:animScale>
                                      <p:cBhvr>
                                        <p:cTn id="44" dur="1000" autoRev="1" fill="hold"/>
                                        <p:tgtEl>
                                          <p:spTgt spid="29"/>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33"/>
                                        </p:tgtEl>
                                      </p:cBhvr>
                                    </p:animEffect>
                                    <p:animScale>
                                      <p:cBhvr>
                                        <p:cTn id="47" dur="1000" autoRev="1" fill="hold"/>
                                        <p:tgtEl>
                                          <p:spTgt spid="33"/>
                                        </p:tgtEl>
                                      </p:cBhvr>
                                      <p:by x="105000" y="105000"/>
                                    </p:animScale>
                                  </p:childTnLst>
                                </p:cTn>
                              </p:par>
                            </p:childTnLst>
                          </p:cTn>
                        </p:par>
                        <p:par>
                          <p:cTn id="48" fill="hold">
                            <p:stCondLst>
                              <p:cond delay="13000"/>
                            </p:stCondLst>
                            <p:childTnLst>
                              <p:par>
                                <p:cTn id="49" presetID="2" presetClass="exit" presetSubtype="8" fill="hold" grpId="1" nodeType="afterEffect">
                                  <p:stCondLst>
                                    <p:cond delay="0"/>
                                  </p:stCondLst>
                                  <p:childTnLst>
                                    <p:anim calcmode="lin" valueType="num">
                                      <p:cBhvr additive="base">
                                        <p:cTn id="50" dur="500"/>
                                        <p:tgtEl>
                                          <p:spTgt spid="46"/>
                                        </p:tgtEl>
                                        <p:attrNameLst>
                                          <p:attrName>ppt_x</p:attrName>
                                        </p:attrNameLst>
                                      </p:cBhvr>
                                      <p:tavLst>
                                        <p:tav tm="0">
                                          <p:val>
                                            <p:strVal val="ppt_x"/>
                                          </p:val>
                                        </p:tav>
                                        <p:tav tm="100000">
                                          <p:val>
                                            <p:strVal val="0-ppt_w/2"/>
                                          </p:val>
                                        </p:tav>
                                      </p:tavLst>
                                    </p:anim>
                                    <p:anim calcmode="lin" valueType="num">
                                      <p:cBhvr additive="base">
                                        <p:cTn id="51" dur="500"/>
                                        <p:tgtEl>
                                          <p:spTgt spid="46"/>
                                        </p:tgtEl>
                                        <p:attrNameLst>
                                          <p:attrName>ppt_y</p:attrName>
                                        </p:attrNameLst>
                                      </p:cBhvr>
                                      <p:tavLst>
                                        <p:tav tm="0">
                                          <p:val>
                                            <p:strVal val="ppt_y"/>
                                          </p:val>
                                        </p:tav>
                                        <p:tav tm="100000">
                                          <p:val>
                                            <p:strVal val="ppt_y"/>
                                          </p:val>
                                        </p:tav>
                                      </p:tavLst>
                                    </p:anim>
                                    <p:set>
                                      <p:cBhvr>
                                        <p:cTn id="52" dur="1" fill="hold">
                                          <p:stCondLst>
                                            <p:cond delay="499"/>
                                          </p:stCondLst>
                                        </p:cTn>
                                        <p:tgtEl>
                                          <p:spTgt spid="46"/>
                                        </p:tgtEl>
                                        <p:attrNameLst>
                                          <p:attrName>style.visibility</p:attrName>
                                        </p:attrNameLst>
                                      </p:cBhvr>
                                      <p:to>
                                        <p:strVal val="hidden"/>
                                      </p:to>
                                    </p:set>
                                  </p:childTnLst>
                                </p:cTn>
                              </p:par>
                            </p:childTnLst>
                          </p:cTn>
                        </p:par>
                        <p:par>
                          <p:cTn id="53" fill="hold">
                            <p:stCondLst>
                              <p:cond delay="13500"/>
                            </p:stCondLst>
                            <p:childTnLst>
                              <p:par>
                                <p:cTn id="54" presetID="2" presetClass="entr" presetSubtype="2"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1+#ppt_w/2"/>
                                          </p:val>
                                        </p:tav>
                                        <p:tav tm="100000">
                                          <p:val>
                                            <p:strVal val="#ppt_x"/>
                                          </p:val>
                                        </p:tav>
                                      </p:tavLst>
                                    </p:anim>
                                    <p:anim calcmode="lin" valueType="num">
                                      <p:cBhvr additive="base">
                                        <p:cTn id="57" dur="500" fill="hold"/>
                                        <p:tgtEl>
                                          <p:spTgt spid="47"/>
                                        </p:tgtEl>
                                        <p:attrNameLst>
                                          <p:attrName>ppt_y</p:attrName>
                                        </p:attrNameLst>
                                      </p:cBhvr>
                                      <p:tavLst>
                                        <p:tav tm="0">
                                          <p:val>
                                            <p:strVal val="#ppt_y"/>
                                          </p:val>
                                        </p:tav>
                                        <p:tav tm="100000">
                                          <p:val>
                                            <p:strVal val="#ppt_y"/>
                                          </p:val>
                                        </p:tav>
                                      </p:tavLst>
                                    </p:anim>
                                  </p:childTnLst>
                                </p:cTn>
                              </p:par>
                            </p:childTnLst>
                          </p:cTn>
                        </p:par>
                        <p:par>
                          <p:cTn id="58" fill="hold">
                            <p:stCondLst>
                              <p:cond delay="14000"/>
                            </p:stCondLst>
                            <p:childTnLst>
                              <p:par>
                                <p:cTn id="59" presetID="36" presetClass="emph" presetSubtype="0" fill="hold" grpId="4" nodeType="afterEffect">
                                  <p:stCondLst>
                                    <p:cond delay="0"/>
                                  </p:stCondLst>
                                  <p:iterate type="lt">
                                    <p:tmPct val="10000"/>
                                  </p:iterate>
                                  <p:childTnLst>
                                    <p:animScale>
                                      <p:cBhvr>
                                        <p:cTn id="60" dur="1000" autoRev="1" fill="hold">
                                          <p:stCondLst>
                                            <p:cond delay="0"/>
                                          </p:stCondLst>
                                        </p:cTn>
                                        <p:tgtEl>
                                          <p:spTgt spid="29"/>
                                        </p:tgtEl>
                                      </p:cBhvr>
                                      <p:to x="80000" y="100000"/>
                                    </p:animScale>
                                    <p:anim by="(#ppt_w*0.10)" calcmode="lin" valueType="num">
                                      <p:cBhvr>
                                        <p:cTn id="61" dur="1000" autoRev="1" fill="hold">
                                          <p:stCondLst>
                                            <p:cond delay="0"/>
                                          </p:stCondLst>
                                        </p:cTn>
                                        <p:tgtEl>
                                          <p:spTgt spid="29"/>
                                        </p:tgtEl>
                                        <p:attrNameLst>
                                          <p:attrName>ppt_x</p:attrName>
                                        </p:attrNameLst>
                                      </p:cBhvr>
                                    </p:anim>
                                    <p:anim by="(-#ppt_w*0.10)" calcmode="lin" valueType="num">
                                      <p:cBhvr>
                                        <p:cTn id="62" dur="1000" autoRev="1" fill="hold">
                                          <p:stCondLst>
                                            <p:cond delay="0"/>
                                          </p:stCondLst>
                                        </p:cTn>
                                        <p:tgtEl>
                                          <p:spTgt spid="29"/>
                                        </p:tgtEl>
                                        <p:attrNameLst>
                                          <p:attrName>ppt_y</p:attrName>
                                        </p:attrNameLst>
                                      </p:cBhvr>
                                    </p:anim>
                                    <p:animRot by="-480000">
                                      <p:cBhvr>
                                        <p:cTn id="63" dur="1000" autoRev="1" fill="hold">
                                          <p:stCondLst>
                                            <p:cond delay="0"/>
                                          </p:stCondLst>
                                        </p:cTn>
                                        <p:tgtEl>
                                          <p:spTgt spid="29"/>
                                        </p:tgtEl>
                                        <p:attrNameLst>
                                          <p:attrName>r</p:attrName>
                                        </p:attrNameLst>
                                      </p:cBhvr>
                                    </p:animRot>
                                  </p:childTnLst>
                                </p:cTn>
                              </p:par>
                            </p:childTnLst>
                          </p:cTn>
                        </p:par>
                        <p:par>
                          <p:cTn id="64" fill="hold">
                            <p:stCondLst>
                              <p:cond delay="16000"/>
                            </p:stCondLst>
                            <p:childTnLst>
                              <p:par>
                                <p:cTn id="65" presetID="3" presetClass="exit" presetSubtype="10" fill="hold" grpId="1" nodeType="afterEffect">
                                  <p:stCondLst>
                                    <p:cond delay="0"/>
                                  </p:stCondLst>
                                  <p:childTnLst>
                                    <p:animEffect transition="out" filter="blinds(horizontal)">
                                      <p:cBhvr>
                                        <p:cTn id="66" dur="500"/>
                                        <p:tgtEl>
                                          <p:spTgt spid="36"/>
                                        </p:tgtEl>
                                      </p:cBhvr>
                                    </p:animEffect>
                                    <p:set>
                                      <p:cBhvr>
                                        <p:cTn id="67" dur="1" fill="hold">
                                          <p:stCondLst>
                                            <p:cond delay="499"/>
                                          </p:stCondLst>
                                        </p:cTn>
                                        <p:tgtEl>
                                          <p:spTgt spid="36"/>
                                        </p:tgtEl>
                                        <p:attrNameLst>
                                          <p:attrName>style.visibility</p:attrName>
                                        </p:attrNameLst>
                                      </p:cBhvr>
                                      <p:to>
                                        <p:strVal val="hidden"/>
                                      </p:to>
                                    </p:set>
                                  </p:childTnLst>
                                </p:cTn>
                              </p:par>
                            </p:childTnLst>
                          </p:cTn>
                        </p:par>
                        <p:par>
                          <p:cTn id="68" fill="hold">
                            <p:stCondLst>
                              <p:cond delay="16500"/>
                            </p:stCondLst>
                            <p:childTnLst>
                              <p:par>
                                <p:cTn id="69" presetID="2" presetClass="exit" presetSubtype="2" fill="hold" grpId="1" nodeType="afterEffect">
                                  <p:stCondLst>
                                    <p:cond delay="0"/>
                                  </p:stCondLst>
                                  <p:childTnLst>
                                    <p:anim calcmode="lin" valueType="num">
                                      <p:cBhvr additive="base">
                                        <p:cTn id="70" dur="500"/>
                                        <p:tgtEl>
                                          <p:spTgt spid="47"/>
                                        </p:tgtEl>
                                        <p:attrNameLst>
                                          <p:attrName>ppt_x</p:attrName>
                                        </p:attrNameLst>
                                      </p:cBhvr>
                                      <p:tavLst>
                                        <p:tav tm="0">
                                          <p:val>
                                            <p:strVal val="ppt_x"/>
                                          </p:val>
                                        </p:tav>
                                        <p:tav tm="100000">
                                          <p:val>
                                            <p:strVal val="1+ppt_w/2"/>
                                          </p:val>
                                        </p:tav>
                                      </p:tavLst>
                                    </p:anim>
                                    <p:anim calcmode="lin" valueType="num">
                                      <p:cBhvr additive="base">
                                        <p:cTn id="71" dur="500"/>
                                        <p:tgtEl>
                                          <p:spTgt spid="47"/>
                                        </p:tgtEl>
                                        <p:attrNameLst>
                                          <p:attrName>ppt_y</p:attrName>
                                        </p:attrNameLst>
                                      </p:cBhvr>
                                      <p:tavLst>
                                        <p:tav tm="0">
                                          <p:val>
                                            <p:strVal val="ppt_y"/>
                                          </p:val>
                                        </p:tav>
                                        <p:tav tm="100000">
                                          <p:val>
                                            <p:strVal val="ppt_y"/>
                                          </p:val>
                                        </p:tav>
                                      </p:tavLst>
                                    </p:anim>
                                    <p:set>
                                      <p:cBhvr>
                                        <p:cTn id="72"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29" grpId="2" animBg="1"/>
      <p:bldP spid="29" grpId="3" animBg="1"/>
      <p:bldP spid="29" grpId="4" animBg="1"/>
      <p:bldP spid="30" grpId="0" animBg="1"/>
      <p:bldP spid="31" grpId="0" animBg="1"/>
      <p:bldP spid="32" grpId="0" animBg="1"/>
      <p:bldP spid="33" grpId="0" animBg="1"/>
      <p:bldP spid="35" grpId="0" animBg="1"/>
      <p:bldP spid="36" grpId="0" animBg="1"/>
      <p:bldP spid="36" grpId="1" animBg="1"/>
      <p:bldP spid="46" grpId="0" animBg="1"/>
      <p:bldP spid="46" grpId="1" animBg="1"/>
      <p:bldP spid="47" grpId="0" animBg="1"/>
      <p:bldP spid="4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sp>
        <p:nvSpPr>
          <p:cNvPr id="25"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2"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35083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4476750"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288925" y="3397250"/>
            <a:ext cx="8550275" cy="608013"/>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nhất(4, 7)</a:t>
            </a:r>
          </a:p>
        </p:txBody>
      </p:sp>
      <p:sp>
        <p:nvSpPr>
          <p:cNvPr id="66" name="Text Box 23"/>
          <p:cNvSpPr txBox="1">
            <a:spLocks noChangeArrowheads="1"/>
          </p:cNvSpPr>
          <p:nvPr/>
        </p:nvSpPr>
        <p:spPr bwMode="auto">
          <a:xfrm>
            <a:off x="4929188"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Swap(a[4], a[5])</a:t>
            </a:r>
          </a:p>
        </p:txBody>
      </p:sp>
    </p:spTree>
    <p:extLst>
      <p:ext uri="{BB962C8B-B14F-4D97-AF65-F5344CB8AC3E}">
        <p14:creationId xmlns:p14="http://schemas.microsoft.com/office/powerpoint/2010/main" val="1481568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amond(in)">
                                      <p:cBhvr>
                                        <p:cTn id="7" dur="2000"/>
                                        <p:tgtEl>
                                          <p:spTgt spid="48"/>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2.77778E-6 2.96296E-6 L 0.12048 0.00324 " pathEditMode="relative" rAng="0" ptsTypes="AA">
                                      <p:cBhvr>
                                        <p:cTn id="10" dur="2000" fill="hold"/>
                                        <p:tgtEl>
                                          <p:spTgt spid="54"/>
                                        </p:tgtEl>
                                        <p:attrNameLst>
                                          <p:attrName>ppt_x</p:attrName>
                                          <p:attrName>ppt_y</p:attrName>
                                        </p:attrNameLst>
                                      </p:cBhvr>
                                      <p:rCtr x="6024"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49"/>
                                        </p:tgtEl>
                                      </p:cBhvr>
                                    </p:animEffect>
                                    <p:animScale>
                                      <p:cBhvr>
                                        <p:cTn id="23" dur="1000" autoRev="1" fill="hold"/>
                                        <p:tgtEl>
                                          <p:spTgt spid="49"/>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50"/>
                                        </p:tgtEl>
                                      </p:cBhvr>
                                    </p:animEffect>
                                    <p:animScale>
                                      <p:cBhvr>
                                        <p:cTn id="26" dur="1000" autoRev="1" fill="hold"/>
                                        <p:tgtEl>
                                          <p:spTgt spid="50"/>
                                        </p:tgtEl>
                                      </p:cBhvr>
                                      <p:by x="105000" y="105000"/>
                                    </p:animScale>
                                  </p:childTnLst>
                                </p:cTn>
                              </p:par>
                            </p:childTnLst>
                          </p:cTn>
                        </p:par>
                        <p:par>
                          <p:cTn id="27" fill="hold">
                            <p:stCondLst>
                              <p:cond delay="7000"/>
                            </p:stCondLst>
                            <p:childTnLst>
                              <p:par>
                                <p:cTn id="28" presetID="63" presetClass="path" presetSubtype="0" accel="50000" decel="50000" fill="hold" grpId="1" nodeType="afterEffect">
                                  <p:stCondLst>
                                    <p:cond delay="0"/>
                                  </p:stCondLst>
                                  <p:childTnLst>
                                    <p:animMotion origin="layout" path="M -1.66667E-6 -2.22222E-6 L 0.12604 -2.22222E-6 " pathEditMode="relative" rAng="0" ptsTypes="AA">
                                      <p:cBhvr>
                                        <p:cTn id="29" dur="2000" fill="hold"/>
                                        <p:tgtEl>
                                          <p:spTgt spid="55"/>
                                        </p:tgtEl>
                                        <p:attrNameLst>
                                          <p:attrName>ppt_x</p:attrName>
                                          <p:attrName>ppt_y</p:attrName>
                                        </p:attrNameLst>
                                      </p:cBhvr>
                                      <p:rCtr x="6302" y="0"/>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50"/>
                                        </p:tgtEl>
                                      </p:cBhvr>
                                    </p:animEffect>
                                    <p:animScale>
                                      <p:cBhvr>
                                        <p:cTn id="33" dur="1000" autoRev="1" fill="hold"/>
                                        <p:tgtEl>
                                          <p:spTgt spid="50"/>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51"/>
                                        </p:tgtEl>
                                      </p:cBhvr>
                                    </p:animEffect>
                                    <p:animScale>
                                      <p:cBhvr>
                                        <p:cTn id="36" dur="1000" autoRev="1" fill="hold"/>
                                        <p:tgtEl>
                                          <p:spTgt spid="51"/>
                                        </p:tgtEl>
                                      </p:cBhvr>
                                      <p:by x="105000" y="105000"/>
                                    </p:animScale>
                                  </p:childTnLst>
                                </p:cTn>
                              </p:par>
                            </p:childTnLst>
                          </p:cTn>
                        </p:par>
                        <p:par>
                          <p:cTn id="37" fill="hold">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50"/>
                                        </p:tgtEl>
                                      </p:cBhvr>
                                    </p:animEffect>
                                    <p:animScale>
                                      <p:cBhvr>
                                        <p:cTn id="40" dur="1000" autoRev="1" fill="hold"/>
                                        <p:tgtEl>
                                          <p:spTgt spid="50"/>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52"/>
                                        </p:tgtEl>
                                      </p:cBhvr>
                                    </p:animEffect>
                                    <p:animScale>
                                      <p:cBhvr>
                                        <p:cTn id="43" dur="1000" autoRev="1" fill="hold"/>
                                        <p:tgtEl>
                                          <p:spTgt spid="52"/>
                                        </p:tgtEl>
                                      </p:cBhvr>
                                      <p:by x="105000" y="105000"/>
                                    </p:animScale>
                                  </p:childTnLst>
                                </p:cTn>
                              </p:par>
                            </p:childTnLst>
                          </p:cTn>
                        </p:par>
                        <p:par>
                          <p:cTn id="44" fill="hold">
                            <p:stCondLst>
                              <p:cond delay="13000"/>
                            </p:stCondLst>
                            <p:childTnLst>
                              <p:par>
                                <p:cTn id="45" presetID="2" presetClass="exit" presetSubtype="8" fill="hold" grpId="1" nodeType="afterEffect">
                                  <p:stCondLst>
                                    <p:cond delay="0"/>
                                  </p:stCondLst>
                                  <p:childTnLst>
                                    <p:anim calcmode="lin" valueType="num">
                                      <p:cBhvr additive="base">
                                        <p:cTn id="46" dur="500"/>
                                        <p:tgtEl>
                                          <p:spTgt spid="65"/>
                                        </p:tgtEl>
                                        <p:attrNameLst>
                                          <p:attrName>ppt_x</p:attrName>
                                        </p:attrNameLst>
                                      </p:cBhvr>
                                      <p:tavLst>
                                        <p:tav tm="0">
                                          <p:val>
                                            <p:strVal val="ppt_x"/>
                                          </p:val>
                                        </p:tav>
                                        <p:tav tm="100000">
                                          <p:val>
                                            <p:strVal val="0-ppt_w/2"/>
                                          </p:val>
                                        </p:tav>
                                      </p:tavLst>
                                    </p:anim>
                                    <p:anim calcmode="lin" valueType="num">
                                      <p:cBhvr additive="base">
                                        <p:cTn id="47" dur="500"/>
                                        <p:tgtEl>
                                          <p:spTgt spid="65"/>
                                        </p:tgtEl>
                                        <p:attrNameLst>
                                          <p:attrName>ppt_y</p:attrName>
                                        </p:attrNameLst>
                                      </p:cBhvr>
                                      <p:tavLst>
                                        <p:tav tm="0">
                                          <p:val>
                                            <p:strVal val="ppt_y"/>
                                          </p:val>
                                        </p:tav>
                                        <p:tav tm="100000">
                                          <p:val>
                                            <p:strVal val="ppt_y"/>
                                          </p:val>
                                        </p:tav>
                                      </p:tavLst>
                                    </p:anim>
                                    <p:set>
                                      <p:cBhvr>
                                        <p:cTn id="48" dur="1" fill="hold">
                                          <p:stCondLst>
                                            <p:cond delay="499"/>
                                          </p:stCondLst>
                                        </p:cTn>
                                        <p:tgtEl>
                                          <p:spTgt spid="65"/>
                                        </p:tgtEl>
                                        <p:attrNameLst>
                                          <p:attrName>style.visibility</p:attrName>
                                        </p:attrNameLst>
                                      </p:cBhvr>
                                      <p:to>
                                        <p:strVal val="hidden"/>
                                      </p:to>
                                    </p:set>
                                  </p:childTnLst>
                                </p:cTn>
                              </p:par>
                            </p:childTnLst>
                          </p:cTn>
                        </p:par>
                        <p:par>
                          <p:cTn id="49" fill="hold">
                            <p:stCondLst>
                              <p:cond delay="13500"/>
                            </p:stCondLst>
                            <p:childTnLst>
                              <p:par>
                                <p:cTn id="50" presetID="2" presetClass="entr" presetSubtype="2"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500" fill="hold"/>
                                        <p:tgtEl>
                                          <p:spTgt spid="66"/>
                                        </p:tgtEl>
                                        <p:attrNameLst>
                                          <p:attrName>ppt_x</p:attrName>
                                        </p:attrNameLst>
                                      </p:cBhvr>
                                      <p:tavLst>
                                        <p:tav tm="0">
                                          <p:val>
                                            <p:strVal val="1+#ppt_w/2"/>
                                          </p:val>
                                        </p:tav>
                                        <p:tav tm="100000">
                                          <p:val>
                                            <p:strVal val="#ppt_x"/>
                                          </p:val>
                                        </p:tav>
                                      </p:tavLst>
                                    </p:anim>
                                    <p:anim calcmode="lin" valueType="num">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14000"/>
                            </p:stCondLst>
                            <p:childTnLst>
                              <p:par>
                                <p:cTn id="55" presetID="42" presetClass="path" presetSubtype="0" accel="50000" decel="50000" fill="hold" grpId="3" nodeType="afterEffect">
                                  <p:stCondLst>
                                    <p:cond delay="0"/>
                                  </p:stCondLst>
                                  <p:childTnLst>
                                    <p:animMotion origin="layout" path="M 8.33333E-7 2.59259E-6 L -0.05174 0.27546 " pathEditMode="relative" rAng="0" ptsTypes="AA">
                                      <p:cBhvr>
                                        <p:cTn id="56" dur="2000" fill="hold"/>
                                        <p:tgtEl>
                                          <p:spTgt spid="50"/>
                                        </p:tgtEl>
                                        <p:attrNameLst>
                                          <p:attrName>ppt_x</p:attrName>
                                          <p:attrName>ppt_y</p:attrName>
                                        </p:attrNameLst>
                                      </p:cBhvr>
                                      <p:rCtr x="-2587" y="13773"/>
                                    </p:animMotion>
                                  </p:childTnLst>
                                </p:cTn>
                              </p:par>
                            </p:childTnLst>
                          </p:cTn>
                        </p:par>
                        <p:par>
                          <p:cTn id="57" fill="hold">
                            <p:stCondLst>
                              <p:cond delay="16000"/>
                            </p:stCondLst>
                            <p:childTnLst>
                              <p:par>
                                <p:cTn id="58" presetID="63" presetClass="path" presetSubtype="0" accel="50000" decel="50000" fill="hold" grpId="1" nodeType="afterEffect">
                                  <p:stCondLst>
                                    <p:cond delay="0"/>
                                  </p:stCondLst>
                                  <p:childTnLst>
                                    <p:animMotion origin="layout" path="M -2.22222E-6 2.59259E-6 L 0.121 3.33333E-6 " pathEditMode="relative" rAng="0" ptsTypes="AA">
                                      <p:cBhvr>
                                        <p:cTn id="59" dur="2000" fill="hold"/>
                                        <p:tgtEl>
                                          <p:spTgt spid="49"/>
                                        </p:tgtEl>
                                        <p:attrNameLst>
                                          <p:attrName>ppt_x</p:attrName>
                                          <p:attrName>ppt_y</p:attrName>
                                        </p:attrNameLst>
                                      </p:cBhvr>
                                      <p:rCtr x="6181" y="139"/>
                                    </p:animMotion>
                                  </p:childTnLst>
                                </p:cTn>
                              </p:par>
                            </p:childTnLst>
                          </p:cTn>
                        </p:par>
                        <p:par>
                          <p:cTn id="60" fill="hold">
                            <p:stCondLst>
                              <p:cond delay="18000"/>
                            </p:stCondLst>
                            <p:childTnLst>
                              <p:par>
                                <p:cTn id="61" presetID="64" presetClass="path" presetSubtype="0" accel="50000" decel="50000" fill="hold" grpId="4" nodeType="afterEffect">
                                  <p:stCondLst>
                                    <p:cond delay="0"/>
                                  </p:stCondLst>
                                  <p:childTnLst>
                                    <p:animMotion origin="layout" path="M -0.05174 0.27546 L -0.12101 3.33333E-6 " pathEditMode="relative" rAng="0" ptsTypes="AA">
                                      <p:cBhvr>
                                        <p:cTn id="62" dur="2000" fill="hold"/>
                                        <p:tgtEl>
                                          <p:spTgt spid="50"/>
                                        </p:tgtEl>
                                        <p:attrNameLst>
                                          <p:attrName>ppt_x</p:attrName>
                                          <p:attrName>ppt_y</p:attrName>
                                        </p:attrNameLst>
                                      </p:cBhvr>
                                      <p:rCtr x="-3542" y="-13634"/>
                                    </p:animMotion>
                                  </p:childTnLst>
                                </p:cTn>
                              </p:par>
                            </p:childTnLst>
                          </p:cTn>
                        </p:par>
                        <p:par>
                          <p:cTn id="63" fill="hold">
                            <p:stCondLst>
                              <p:cond delay="20000"/>
                            </p:stCondLst>
                            <p:childTnLst>
                              <p:par>
                                <p:cTn id="64" presetID="3" presetClass="exit" presetSubtype="10" fill="hold" grpId="2" nodeType="afterEffect">
                                  <p:stCondLst>
                                    <p:cond delay="0"/>
                                  </p:stCondLst>
                                  <p:childTnLst>
                                    <p:animEffect transition="out" filter="blinds(horizontal)">
                                      <p:cBhvr>
                                        <p:cTn id="65" dur="500"/>
                                        <p:tgtEl>
                                          <p:spTgt spid="55"/>
                                        </p:tgtEl>
                                      </p:cBhvr>
                                    </p:animEffect>
                                    <p:set>
                                      <p:cBhvr>
                                        <p:cTn id="66" dur="1" fill="hold">
                                          <p:stCondLst>
                                            <p:cond delay="499"/>
                                          </p:stCondLst>
                                        </p:cTn>
                                        <p:tgtEl>
                                          <p:spTgt spid="55"/>
                                        </p:tgtEl>
                                        <p:attrNameLst>
                                          <p:attrName>style.visibility</p:attrName>
                                        </p:attrNameLst>
                                      </p:cBhvr>
                                      <p:to>
                                        <p:strVal val="hidden"/>
                                      </p:to>
                                    </p:set>
                                  </p:childTnLst>
                                </p:cTn>
                              </p:par>
                            </p:childTnLst>
                          </p:cTn>
                        </p:par>
                        <p:par>
                          <p:cTn id="67" fill="hold">
                            <p:stCondLst>
                              <p:cond delay="20500"/>
                            </p:stCondLst>
                            <p:childTnLst>
                              <p:par>
                                <p:cTn id="68" presetID="2" presetClass="exit" presetSubtype="2" fill="hold" grpId="1" nodeType="afterEffect">
                                  <p:stCondLst>
                                    <p:cond delay="0"/>
                                  </p:stCondLst>
                                  <p:childTnLst>
                                    <p:anim calcmode="lin" valueType="num">
                                      <p:cBhvr additive="base">
                                        <p:cTn id="69" dur="500"/>
                                        <p:tgtEl>
                                          <p:spTgt spid="66"/>
                                        </p:tgtEl>
                                        <p:attrNameLst>
                                          <p:attrName>ppt_x</p:attrName>
                                        </p:attrNameLst>
                                      </p:cBhvr>
                                      <p:tavLst>
                                        <p:tav tm="0">
                                          <p:val>
                                            <p:strVal val="ppt_x"/>
                                          </p:val>
                                        </p:tav>
                                        <p:tav tm="100000">
                                          <p:val>
                                            <p:strVal val="1+ppt_w/2"/>
                                          </p:val>
                                        </p:tav>
                                      </p:tavLst>
                                    </p:anim>
                                    <p:anim calcmode="lin" valueType="num">
                                      <p:cBhvr additive="base">
                                        <p:cTn id="70" dur="500"/>
                                        <p:tgtEl>
                                          <p:spTgt spid="66"/>
                                        </p:tgtEl>
                                        <p:attrNameLst>
                                          <p:attrName>ppt_y</p:attrName>
                                        </p:attrNameLst>
                                      </p:cBhvr>
                                      <p:tavLst>
                                        <p:tav tm="0">
                                          <p:val>
                                            <p:strVal val="ppt_y"/>
                                          </p:val>
                                        </p:tav>
                                        <p:tav tm="100000">
                                          <p:val>
                                            <p:strVal val="ppt_y"/>
                                          </p:val>
                                        </p:tav>
                                      </p:tavLst>
                                    </p:anim>
                                    <p:set>
                                      <p:cBhvr>
                                        <p:cTn id="7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9" grpId="1" animBg="1"/>
      <p:bldP spid="50" grpId="0" animBg="1"/>
      <p:bldP spid="50" grpId="1" animBg="1"/>
      <p:bldP spid="50" grpId="2" animBg="1"/>
      <p:bldP spid="50" grpId="3" animBg="1"/>
      <p:bldP spid="50" grpId="4" animBg="1"/>
      <p:bldP spid="51" grpId="0" animBg="1"/>
      <p:bldP spid="52" grpId="0" animBg="1"/>
      <p:bldP spid="54" grpId="0" animBg="1"/>
      <p:bldP spid="55" grpId="0" animBg="1"/>
      <p:bldP spid="55" grpId="1" animBg="1"/>
      <p:bldP spid="55" grpId="2" animBg="1"/>
      <p:bldP spid="65" grpId="0" animBg="1"/>
      <p:bldP spid="65" grpId="1" animBg="1"/>
      <p:bldP spid="66" grpId="0" animBg="1"/>
      <p:bldP spid="6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a:t>
            </a:fld>
            <a:endParaRPr lang="en-US" altLang="en-US"/>
          </a:p>
        </p:txBody>
      </p:sp>
      <p:sp>
        <p:nvSpPr>
          <p:cNvPr id="27" name="Oval 3"/>
          <p:cNvSpPr>
            <a:spLocks noChangeArrowheads="1"/>
          </p:cNvSpPr>
          <p:nvPr/>
        </p:nvSpPr>
        <p:spPr bwMode="auto">
          <a:xfrm>
            <a:off x="13763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486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9" name="Oval 5"/>
          <p:cNvSpPr>
            <a:spLocks noChangeArrowheads="1"/>
          </p:cNvSpPr>
          <p:nvPr/>
        </p:nvSpPr>
        <p:spPr bwMode="auto">
          <a:xfrm>
            <a:off x="35941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037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58102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2" name="Oval 8"/>
          <p:cNvSpPr>
            <a:spLocks noChangeArrowheads="1"/>
          </p:cNvSpPr>
          <p:nvPr/>
        </p:nvSpPr>
        <p:spPr bwMode="auto">
          <a:xfrm>
            <a:off x="69199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80295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2698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46069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55578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288925" y="346868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477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nhất(5,7)</a:t>
            </a:r>
          </a:p>
        </p:txBody>
      </p:sp>
      <p:sp>
        <p:nvSpPr>
          <p:cNvPr id="47" name="Text Box 23"/>
          <p:cNvSpPr txBox="1">
            <a:spLocks noChangeArrowheads="1"/>
          </p:cNvSpPr>
          <p:nvPr/>
        </p:nvSpPr>
        <p:spPr bwMode="auto">
          <a:xfrm>
            <a:off x="4910138" y="1379538"/>
            <a:ext cx="3236912" cy="4572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Swap(a[5], a[6])</a:t>
            </a:r>
          </a:p>
        </p:txBody>
      </p:sp>
    </p:spTree>
    <p:extLst>
      <p:ext uri="{BB962C8B-B14F-4D97-AF65-F5344CB8AC3E}">
        <p14:creationId xmlns:p14="http://schemas.microsoft.com/office/powerpoint/2010/main" val="3466887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amond(in)">
                                      <p:cBhvr>
                                        <p:cTn id="7" dur="2000"/>
                                        <p:tgtEl>
                                          <p:spTgt spid="30"/>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88889E-6 2.96296E-6 L 0.12534 -0.00301 " pathEditMode="relative" rAng="0" ptsTypes="AA">
                                      <p:cBhvr>
                                        <p:cTn id="10" dur="2000" fill="hold"/>
                                        <p:tgtEl>
                                          <p:spTgt spid="35"/>
                                        </p:tgtEl>
                                        <p:attrNameLst>
                                          <p:attrName>ppt_x</p:attrName>
                                          <p:attrName>ppt_y</p:attrName>
                                        </p:attrNameLst>
                                      </p:cBhvr>
                                      <p:rCtr x="6267"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31"/>
                                        </p:tgtEl>
                                      </p:cBhvr>
                                    </p:animEffect>
                                    <p:animScale>
                                      <p:cBhvr>
                                        <p:cTn id="23" dur="1000" autoRev="1" fill="hold"/>
                                        <p:tgtEl>
                                          <p:spTgt spid="31"/>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32"/>
                                        </p:tgtEl>
                                      </p:cBhvr>
                                    </p:animEffect>
                                    <p:animScale>
                                      <p:cBhvr>
                                        <p:cTn id="26" dur="1000" autoRev="1" fill="hold"/>
                                        <p:tgtEl>
                                          <p:spTgt spid="32"/>
                                        </p:tgtEl>
                                      </p:cBhvr>
                                      <p:by x="105000" y="105000"/>
                                    </p:animScale>
                                  </p:childTnLst>
                                </p:cTn>
                              </p:par>
                            </p:childTnLst>
                          </p:cTn>
                        </p:par>
                        <p:par>
                          <p:cTn id="27" fill="hold">
                            <p:stCondLst>
                              <p:cond delay="7000"/>
                            </p:stCondLst>
                            <p:childTnLst>
                              <p:par>
                                <p:cTn id="28" presetID="63" presetClass="path" presetSubtype="0" accel="50000" decel="50000" fill="hold" grpId="2" nodeType="afterEffect">
                                  <p:stCondLst>
                                    <p:cond delay="0"/>
                                  </p:stCondLst>
                                  <p:childTnLst>
                                    <p:animMotion origin="layout" path="M -8.33333E-7 -2.22222E-6 L 0.12448 0.00139 " pathEditMode="relative" rAng="0" ptsTypes="AA">
                                      <p:cBhvr>
                                        <p:cTn id="29" dur="2000" fill="hold"/>
                                        <p:tgtEl>
                                          <p:spTgt spid="36"/>
                                        </p:tgtEl>
                                        <p:attrNameLst>
                                          <p:attrName>ppt_x</p:attrName>
                                          <p:attrName>ppt_y</p:attrName>
                                        </p:attrNameLst>
                                      </p:cBhvr>
                                      <p:rCtr x="6215" y="69"/>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32"/>
                                        </p:tgtEl>
                                      </p:cBhvr>
                                    </p:animEffect>
                                    <p:animScale>
                                      <p:cBhvr>
                                        <p:cTn id="33" dur="1000" autoRev="1" fill="hold"/>
                                        <p:tgtEl>
                                          <p:spTgt spid="32"/>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33"/>
                                        </p:tgtEl>
                                      </p:cBhvr>
                                    </p:animEffect>
                                    <p:animScale>
                                      <p:cBhvr>
                                        <p:cTn id="36" dur="1000" autoRev="1" fill="hold"/>
                                        <p:tgtEl>
                                          <p:spTgt spid="33"/>
                                        </p:tgtEl>
                                      </p:cBhvr>
                                      <p:by x="105000" y="105000"/>
                                    </p:animScale>
                                  </p:childTnLst>
                                </p:cTn>
                              </p:par>
                            </p:childTnLst>
                          </p:cTn>
                        </p:par>
                        <p:par>
                          <p:cTn id="37" fill="hold">
                            <p:stCondLst>
                              <p:cond delay="11000"/>
                            </p:stCondLst>
                            <p:childTnLst>
                              <p:par>
                                <p:cTn id="38" presetID="2" presetClass="exit" presetSubtype="8" fill="hold" grpId="1" nodeType="afterEffect">
                                  <p:stCondLst>
                                    <p:cond delay="0"/>
                                  </p:stCondLst>
                                  <p:childTnLst>
                                    <p:anim calcmode="lin" valueType="num">
                                      <p:cBhvr additive="base">
                                        <p:cTn id="39" dur="500"/>
                                        <p:tgtEl>
                                          <p:spTgt spid="46"/>
                                        </p:tgtEl>
                                        <p:attrNameLst>
                                          <p:attrName>ppt_x</p:attrName>
                                        </p:attrNameLst>
                                      </p:cBhvr>
                                      <p:tavLst>
                                        <p:tav tm="0">
                                          <p:val>
                                            <p:strVal val="ppt_x"/>
                                          </p:val>
                                        </p:tav>
                                        <p:tav tm="100000">
                                          <p:val>
                                            <p:strVal val="0-ppt_w/2"/>
                                          </p:val>
                                        </p:tav>
                                      </p:tavLst>
                                    </p:anim>
                                    <p:anim calcmode="lin" valueType="num">
                                      <p:cBhvr additive="base">
                                        <p:cTn id="40" dur="500"/>
                                        <p:tgtEl>
                                          <p:spTgt spid="46"/>
                                        </p:tgtEl>
                                        <p:attrNameLst>
                                          <p:attrName>ppt_y</p:attrName>
                                        </p:attrNameLst>
                                      </p:cBhvr>
                                      <p:tavLst>
                                        <p:tav tm="0">
                                          <p:val>
                                            <p:strVal val="ppt_y"/>
                                          </p:val>
                                        </p:tav>
                                        <p:tav tm="100000">
                                          <p:val>
                                            <p:strVal val="ppt_y"/>
                                          </p:val>
                                        </p:tav>
                                      </p:tavLst>
                                    </p:anim>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11500"/>
                            </p:stCondLst>
                            <p:childTnLst>
                              <p:par>
                                <p:cTn id="43" presetID="2" presetClass="entr" presetSubtype="2"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1+#ppt_w/2"/>
                                          </p:val>
                                        </p:tav>
                                        <p:tav tm="100000">
                                          <p:val>
                                            <p:strVal val="#ppt_x"/>
                                          </p:val>
                                        </p:tav>
                                      </p:tavLst>
                                    </p:anim>
                                    <p:anim calcmode="lin" valueType="num">
                                      <p:cBhvr additive="base">
                                        <p:cTn id="46" dur="500" fill="hold"/>
                                        <p:tgtEl>
                                          <p:spTgt spid="47"/>
                                        </p:tgtEl>
                                        <p:attrNameLst>
                                          <p:attrName>ppt_y</p:attrName>
                                        </p:attrNameLst>
                                      </p:cBhvr>
                                      <p:tavLst>
                                        <p:tav tm="0">
                                          <p:val>
                                            <p:strVal val="#ppt_y"/>
                                          </p:val>
                                        </p:tav>
                                        <p:tav tm="100000">
                                          <p:val>
                                            <p:strVal val="#ppt_y"/>
                                          </p:val>
                                        </p:tav>
                                      </p:tavLst>
                                    </p:anim>
                                  </p:childTnLst>
                                </p:cTn>
                              </p:par>
                            </p:childTnLst>
                          </p:cTn>
                        </p:par>
                        <p:par>
                          <p:cTn id="47" fill="hold">
                            <p:stCondLst>
                              <p:cond delay="12000"/>
                            </p:stCondLst>
                            <p:childTnLst>
                              <p:par>
                                <p:cTn id="48" presetID="42" presetClass="path" presetSubtype="0" accel="50000" decel="50000" fill="hold" grpId="2" nodeType="afterEffect">
                                  <p:stCondLst>
                                    <p:cond delay="0"/>
                                  </p:stCondLst>
                                  <p:childTnLst>
                                    <p:animMotion origin="layout" path="M 0 2.59259E-6 L -0.0533 0.29768 " pathEditMode="relative" rAng="0" ptsTypes="AA">
                                      <p:cBhvr>
                                        <p:cTn id="49" dur="2000" fill="hold"/>
                                        <p:tgtEl>
                                          <p:spTgt spid="32"/>
                                        </p:tgtEl>
                                        <p:attrNameLst>
                                          <p:attrName>ppt_x</p:attrName>
                                          <p:attrName>ppt_y</p:attrName>
                                        </p:attrNameLst>
                                      </p:cBhvr>
                                      <p:rCtr x="-2674" y="14884"/>
                                    </p:animMotion>
                                  </p:childTnLst>
                                </p:cTn>
                              </p:par>
                            </p:childTnLst>
                          </p:cTn>
                        </p:par>
                        <p:par>
                          <p:cTn id="50" fill="hold">
                            <p:stCondLst>
                              <p:cond delay="14000"/>
                            </p:stCondLst>
                            <p:childTnLst>
                              <p:par>
                                <p:cTn id="51" presetID="63" presetClass="path" presetSubtype="0" accel="50000" decel="50000" fill="hold" grpId="1" nodeType="afterEffect">
                                  <p:stCondLst>
                                    <p:cond delay="0"/>
                                  </p:stCondLst>
                                  <p:childTnLst>
                                    <p:animMotion origin="layout" path="M 4.16667E-6 2.59259E-6 L 0.12135 3.33333E-6 " pathEditMode="relative" rAng="0" ptsTypes="AA">
                                      <p:cBhvr>
                                        <p:cTn id="52" dur="2000" fill="hold"/>
                                        <p:tgtEl>
                                          <p:spTgt spid="31"/>
                                        </p:tgtEl>
                                        <p:attrNameLst>
                                          <p:attrName>ppt_x</p:attrName>
                                          <p:attrName>ppt_y</p:attrName>
                                        </p:attrNameLst>
                                      </p:cBhvr>
                                      <p:rCtr x="6059" y="139"/>
                                    </p:animMotion>
                                  </p:childTnLst>
                                </p:cTn>
                              </p:par>
                            </p:childTnLst>
                          </p:cTn>
                        </p:par>
                        <p:par>
                          <p:cTn id="53" fill="hold">
                            <p:stCondLst>
                              <p:cond delay="16000"/>
                            </p:stCondLst>
                            <p:childTnLst>
                              <p:par>
                                <p:cTn id="54" presetID="64" presetClass="path" presetSubtype="0" accel="50000" decel="50000" fill="hold" grpId="3" nodeType="afterEffect">
                                  <p:stCondLst>
                                    <p:cond delay="0"/>
                                  </p:stCondLst>
                                  <p:childTnLst>
                                    <p:animMotion origin="layout" path="M -0.0533 0.29768 L -0.12136 3.33333E-6 " pathEditMode="relative" rAng="0" ptsTypes="AA">
                                      <p:cBhvr>
                                        <p:cTn id="55" dur="2000" fill="hold"/>
                                        <p:tgtEl>
                                          <p:spTgt spid="32"/>
                                        </p:tgtEl>
                                        <p:attrNameLst>
                                          <p:attrName>ppt_x</p:attrName>
                                          <p:attrName>ppt_y</p:attrName>
                                        </p:attrNameLst>
                                      </p:cBhvr>
                                      <p:rCtr x="-3177" y="-14745"/>
                                    </p:animMotion>
                                  </p:childTnLst>
                                </p:cTn>
                              </p:par>
                            </p:childTnLst>
                          </p:cTn>
                        </p:par>
                        <p:par>
                          <p:cTn id="56" fill="hold">
                            <p:stCondLst>
                              <p:cond delay="18000"/>
                            </p:stCondLst>
                            <p:childTnLst>
                              <p:par>
                                <p:cTn id="57" presetID="3" presetClass="exit" presetSubtype="10" fill="hold" grpId="1" nodeType="afterEffect">
                                  <p:stCondLst>
                                    <p:cond delay="0"/>
                                  </p:stCondLst>
                                  <p:childTnLst>
                                    <p:animEffect transition="out" filter="blinds(horizontal)">
                                      <p:cBhvr>
                                        <p:cTn id="58" dur="500"/>
                                        <p:tgtEl>
                                          <p:spTgt spid="36"/>
                                        </p:tgtEl>
                                      </p:cBhvr>
                                    </p:animEffect>
                                    <p:set>
                                      <p:cBhvr>
                                        <p:cTn id="59" dur="1" fill="hold">
                                          <p:stCondLst>
                                            <p:cond delay="499"/>
                                          </p:stCondLst>
                                        </p:cTn>
                                        <p:tgtEl>
                                          <p:spTgt spid="36"/>
                                        </p:tgtEl>
                                        <p:attrNameLst>
                                          <p:attrName>style.visibility</p:attrName>
                                        </p:attrNameLst>
                                      </p:cBhvr>
                                      <p:to>
                                        <p:strVal val="hidden"/>
                                      </p:to>
                                    </p:set>
                                  </p:childTnLst>
                                </p:cTn>
                              </p:par>
                            </p:childTnLst>
                          </p:cTn>
                        </p:par>
                        <p:par>
                          <p:cTn id="60" fill="hold">
                            <p:stCondLst>
                              <p:cond delay="18500"/>
                            </p:stCondLst>
                            <p:childTnLst>
                              <p:par>
                                <p:cTn id="61" presetID="2" presetClass="exit" presetSubtype="2" fill="hold" grpId="1" nodeType="afterEffect">
                                  <p:stCondLst>
                                    <p:cond delay="0"/>
                                  </p:stCondLst>
                                  <p:childTnLst>
                                    <p:anim calcmode="lin" valueType="num">
                                      <p:cBhvr additive="base">
                                        <p:cTn id="62" dur="500"/>
                                        <p:tgtEl>
                                          <p:spTgt spid="47"/>
                                        </p:tgtEl>
                                        <p:attrNameLst>
                                          <p:attrName>ppt_x</p:attrName>
                                        </p:attrNameLst>
                                      </p:cBhvr>
                                      <p:tavLst>
                                        <p:tav tm="0">
                                          <p:val>
                                            <p:strVal val="ppt_x"/>
                                          </p:val>
                                        </p:tav>
                                        <p:tav tm="100000">
                                          <p:val>
                                            <p:strVal val="1+ppt_w/2"/>
                                          </p:val>
                                        </p:tav>
                                      </p:tavLst>
                                    </p:anim>
                                    <p:anim calcmode="lin" valueType="num">
                                      <p:cBhvr additive="base">
                                        <p:cTn id="63" dur="500"/>
                                        <p:tgtEl>
                                          <p:spTgt spid="47"/>
                                        </p:tgtEl>
                                        <p:attrNameLst>
                                          <p:attrName>ppt_y</p:attrName>
                                        </p:attrNameLst>
                                      </p:cBhvr>
                                      <p:tavLst>
                                        <p:tav tm="0">
                                          <p:val>
                                            <p:strVal val="ppt_y"/>
                                          </p:val>
                                        </p:tav>
                                        <p:tav tm="100000">
                                          <p:val>
                                            <p:strVal val="ppt_y"/>
                                          </p:val>
                                        </p:tav>
                                      </p:tavLst>
                                    </p:anim>
                                    <p:set>
                                      <p:cBhvr>
                                        <p:cTn id="64"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2" grpId="0" animBg="1"/>
      <p:bldP spid="32" grpId="1" animBg="1"/>
      <p:bldP spid="32" grpId="2" animBg="1"/>
      <p:bldP spid="32" grpId="3" animBg="1"/>
      <p:bldP spid="33" grpId="0" animBg="1"/>
      <p:bldP spid="35" grpId="0" animBg="1"/>
      <p:bldP spid="36" grpId="0" animBg="1"/>
      <p:bldP spid="36" grpId="1" animBg="1"/>
      <p:bldP spid="36" grpId="2" animBg="1"/>
      <p:bldP spid="46" grpId="0" animBg="1"/>
      <p:bldP spid="46" grpId="1" animBg="1"/>
      <p:bldP spid="47" grpId="0" animBg="1"/>
      <p:bldP spid="4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25"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1"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2"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572611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66944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288925" y="3468688"/>
            <a:ext cx="8550275" cy="608012"/>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nhất(6, 7)</a:t>
            </a:r>
          </a:p>
        </p:txBody>
      </p:sp>
      <p:sp>
        <p:nvSpPr>
          <p:cNvPr id="66" name="Oval 24"/>
          <p:cNvSpPr>
            <a:spLocks noChangeArrowheads="1"/>
          </p:cNvSpPr>
          <p:nvPr/>
        </p:nvSpPr>
        <p:spPr bwMode="auto">
          <a:xfrm>
            <a:off x="69326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67" name="Oval 25"/>
          <p:cNvSpPr>
            <a:spLocks noChangeArrowheads="1"/>
          </p:cNvSpPr>
          <p:nvPr/>
        </p:nvSpPr>
        <p:spPr bwMode="auto">
          <a:xfrm>
            <a:off x="8045450"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Tree>
    <p:extLst>
      <p:ext uri="{BB962C8B-B14F-4D97-AF65-F5344CB8AC3E}">
        <p14:creationId xmlns:p14="http://schemas.microsoft.com/office/powerpoint/2010/main" val="890613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amond(in)">
                                      <p:cBhvr>
                                        <p:cTn id="7" dur="2000"/>
                                        <p:tgtEl>
                                          <p:spTgt spid="50"/>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94444E-6 2.96296E-6 L 0.11962 -0.00301 " pathEditMode="relative" rAng="0" ptsTypes="AA">
                                      <p:cBhvr>
                                        <p:cTn id="10" dur="2000" fill="hold"/>
                                        <p:tgtEl>
                                          <p:spTgt spid="54"/>
                                        </p:tgtEl>
                                        <p:attrNameLst>
                                          <p:attrName>ppt_x</p:attrName>
                                          <p:attrName>ppt_y</p:attrName>
                                        </p:attrNameLst>
                                      </p:cBhvr>
                                      <p:rCtr x="5972"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51"/>
                                        </p:tgtEl>
                                      </p:cBhvr>
                                    </p:animEffect>
                                    <p:animScale>
                                      <p:cBhvr>
                                        <p:cTn id="23" dur="1000" autoRev="1" fill="hold"/>
                                        <p:tgtEl>
                                          <p:spTgt spid="51"/>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52"/>
                                        </p:tgtEl>
                                      </p:cBhvr>
                                    </p:animEffect>
                                    <p:animScale>
                                      <p:cBhvr>
                                        <p:cTn id="26" dur="1000" autoRev="1" fill="hold"/>
                                        <p:tgtEl>
                                          <p:spTgt spid="52"/>
                                        </p:tgtEl>
                                      </p:cBhvr>
                                      <p:by x="105000" y="105000"/>
                                    </p:animScale>
                                  </p:childTnLst>
                                </p:cTn>
                              </p:par>
                            </p:childTnLst>
                          </p:cTn>
                        </p:par>
                        <p:par>
                          <p:cTn id="27" fill="hold">
                            <p:stCondLst>
                              <p:cond delay="7000"/>
                            </p:stCondLst>
                            <p:childTnLst>
                              <p:par>
                                <p:cTn id="28" presetID="2" presetClass="exit" presetSubtype="8" fill="hold" grpId="1" nodeType="afterEffect">
                                  <p:stCondLst>
                                    <p:cond delay="0"/>
                                  </p:stCondLst>
                                  <p:childTnLst>
                                    <p:anim calcmode="lin" valueType="num">
                                      <p:cBhvr additive="base">
                                        <p:cTn id="29" dur="500"/>
                                        <p:tgtEl>
                                          <p:spTgt spid="65"/>
                                        </p:tgtEl>
                                        <p:attrNameLst>
                                          <p:attrName>ppt_x</p:attrName>
                                        </p:attrNameLst>
                                      </p:cBhvr>
                                      <p:tavLst>
                                        <p:tav tm="0">
                                          <p:val>
                                            <p:strVal val="ppt_x"/>
                                          </p:val>
                                        </p:tav>
                                        <p:tav tm="100000">
                                          <p:val>
                                            <p:strVal val="0-ppt_w/2"/>
                                          </p:val>
                                        </p:tav>
                                      </p:tavLst>
                                    </p:anim>
                                    <p:anim calcmode="lin" valueType="num">
                                      <p:cBhvr additive="base">
                                        <p:cTn id="30" dur="500"/>
                                        <p:tgtEl>
                                          <p:spTgt spid="65"/>
                                        </p:tgtEl>
                                        <p:attrNameLst>
                                          <p:attrName>ppt_y</p:attrName>
                                        </p:attrNameLst>
                                      </p:cBhvr>
                                      <p:tavLst>
                                        <p:tav tm="0">
                                          <p:val>
                                            <p:strVal val="ppt_y"/>
                                          </p:val>
                                        </p:tav>
                                        <p:tav tm="100000">
                                          <p:val>
                                            <p:strVal val="ppt_y"/>
                                          </p:val>
                                        </p:tav>
                                      </p:tavLst>
                                    </p:anim>
                                    <p:set>
                                      <p:cBhvr>
                                        <p:cTn id="31" dur="1" fill="hold">
                                          <p:stCondLst>
                                            <p:cond delay="499"/>
                                          </p:stCondLst>
                                        </p:cTn>
                                        <p:tgtEl>
                                          <p:spTgt spid="65"/>
                                        </p:tgtEl>
                                        <p:attrNameLst>
                                          <p:attrName>style.visibility</p:attrName>
                                        </p:attrNameLst>
                                      </p:cBhvr>
                                      <p:to>
                                        <p:strVal val="hidden"/>
                                      </p:to>
                                    </p:set>
                                  </p:childTnLst>
                                </p:cTn>
                              </p:par>
                            </p:childTnLst>
                          </p:cTn>
                        </p:par>
                        <p:par>
                          <p:cTn id="32" fill="hold">
                            <p:stCondLst>
                              <p:cond delay="7500"/>
                            </p:stCondLst>
                            <p:childTnLst>
                              <p:par>
                                <p:cTn id="33" presetID="36" presetClass="emph" presetSubtype="0" fill="hold" grpId="1" nodeType="afterEffect">
                                  <p:stCondLst>
                                    <p:cond delay="0"/>
                                  </p:stCondLst>
                                  <p:iterate type="lt">
                                    <p:tmPct val="10000"/>
                                  </p:iterate>
                                  <p:childTnLst>
                                    <p:animScale>
                                      <p:cBhvr>
                                        <p:cTn id="34" dur="1000" autoRev="1" fill="hold">
                                          <p:stCondLst>
                                            <p:cond delay="0"/>
                                          </p:stCondLst>
                                        </p:cTn>
                                        <p:tgtEl>
                                          <p:spTgt spid="51"/>
                                        </p:tgtEl>
                                      </p:cBhvr>
                                      <p:to x="80000" y="100000"/>
                                    </p:animScale>
                                    <p:anim by="(#ppt_w*0.10)" calcmode="lin" valueType="num">
                                      <p:cBhvr>
                                        <p:cTn id="35" dur="1000" autoRev="1" fill="hold">
                                          <p:stCondLst>
                                            <p:cond delay="0"/>
                                          </p:stCondLst>
                                        </p:cTn>
                                        <p:tgtEl>
                                          <p:spTgt spid="51"/>
                                        </p:tgtEl>
                                        <p:attrNameLst>
                                          <p:attrName>ppt_x</p:attrName>
                                        </p:attrNameLst>
                                      </p:cBhvr>
                                    </p:anim>
                                    <p:anim by="(-#ppt_w*0.10)" calcmode="lin" valueType="num">
                                      <p:cBhvr>
                                        <p:cTn id="36" dur="1000" autoRev="1" fill="hold">
                                          <p:stCondLst>
                                            <p:cond delay="0"/>
                                          </p:stCondLst>
                                        </p:cTn>
                                        <p:tgtEl>
                                          <p:spTgt spid="51"/>
                                        </p:tgtEl>
                                        <p:attrNameLst>
                                          <p:attrName>ppt_y</p:attrName>
                                        </p:attrNameLst>
                                      </p:cBhvr>
                                    </p:anim>
                                    <p:animRot by="-480000">
                                      <p:cBhvr>
                                        <p:cTn id="37" dur="1000" autoRev="1" fill="hold">
                                          <p:stCondLst>
                                            <p:cond delay="0"/>
                                          </p:stCondLst>
                                        </p:cTn>
                                        <p:tgtEl>
                                          <p:spTgt spid="51"/>
                                        </p:tgtEl>
                                        <p:attrNameLst>
                                          <p:attrName>r</p:attrName>
                                        </p:attrNameLst>
                                      </p:cBhvr>
                                    </p:animRot>
                                  </p:childTnLst>
                                </p:cTn>
                              </p:par>
                            </p:childTnLst>
                          </p:cTn>
                        </p:par>
                        <p:par>
                          <p:cTn id="38" fill="hold">
                            <p:stCondLst>
                              <p:cond delay="9700"/>
                            </p:stCondLst>
                            <p:childTnLst>
                              <p:par>
                                <p:cTn id="39" presetID="3" presetClass="exit" presetSubtype="10" fill="hold" grpId="1" nodeType="afterEffect">
                                  <p:stCondLst>
                                    <p:cond delay="0"/>
                                  </p:stCondLst>
                                  <p:childTnLst>
                                    <p:animEffect transition="out" filter="blinds(horizontal)">
                                      <p:cBhvr>
                                        <p:cTn id="40" dur="500"/>
                                        <p:tgtEl>
                                          <p:spTgt spid="55"/>
                                        </p:tgtEl>
                                      </p:cBhvr>
                                    </p:animEffect>
                                    <p:set>
                                      <p:cBhvr>
                                        <p:cTn id="41" dur="1" fill="hold">
                                          <p:stCondLst>
                                            <p:cond delay="499"/>
                                          </p:stCondLst>
                                        </p:cTn>
                                        <p:tgtEl>
                                          <p:spTgt spid="55"/>
                                        </p:tgtEl>
                                        <p:attrNameLst>
                                          <p:attrName>style.visibility</p:attrName>
                                        </p:attrNameLst>
                                      </p:cBhvr>
                                      <p:to>
                                        <p:strVal val="hidden"/>
                                      </p:to>
                                    </p:set>
                                  </p:childTnLst>
                                </p:cTn>
                              </p:par>
                            </p:childTnLst>
                          </p:cTn>
                        </p:par>
                        <p:par>
                          <p:cTn id="42" fill="hold">
                            <p:stCondLst>
                              <p:cond delay="10200"/>
                            </p:stCondLst>
                            <p:childTnLst>
                              <p:par>
                                <p:cTn id="43" presetID="8" presetClass="exit" presetSubtype="16" fill="hold" grpId="2" nodeType="afterEffect">
                                  <p:stCondLst>
                                    <p:cond delay="0"/>
                                  </p:stCondLst>
                                  <p:iterate type="lt">
                                    <p:tmPct val="0"/>
                                  </p:iterate>
                                  <p:childTnLst>
                                    <p:animEffect transition="out" filter="diamond(in)">
                                      <p:cBhvr>
                                        <p:cTn id="44" dur="2000"/>
                                        <p:tgtEl>
                                          <p:spTgt spid="51"/>
                                        </p:tgtEl>
                                      </p:cBhvr>
                                    </p:animEffect>
                                    <p:set>
                                      <p:cBhvr>
                                        <p:cTn id="45" dur="1" fill="hold">
                                          <p:stCondLst>
                                            <p:cond delay="1999"/>
                                          </p:stCondLst>
                                        </p:cTn>
                                        <p:tgtEl>
                                          <p:spTgt spid="51"/>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diamond(in)">
                                      <p:cBhvr>
                                        <p:cTn id="48" dur="2000"/>
                                        <p:tgtEl>
                                          <p:spTgt spid="66"/>
                                        </p:tgtEl>
                                      </p:cBhvr>
                                    </p:animEffect>
                                  </p:childTnLst>
                                </p:cTn>
                              </p:par>
                            </p:childTnLst>
                          </p:cTn>
                        </p:par>
                        <p:par>
                          <p:cTn id="49" fill="hold">
                            <p:stCondLst>
                              <p:cond delay="12200"/>
                            </p:stCondLst>
                            <p:childTnLst>
                              <p:par>
                                <p:cTn id="50" presetID="3" presetClass="exit" presetSubtype="10" fill="hold" grpId="1" nodeType="afterEffect">
                                  <p:stCondLst>
                                    <p:cond delay="0"/>
                                  </p:stCondLst>
                                  <p:childTnLst>
                                    <p:animEffect transition="out" filter="blinds(horizontal)">
                                      <p:cBhvr>
                                        <p:cTn id="51" dur="500"/>
                                        <p:tgtEl>
                                          <p:spTgt spid="54"/>
                                        </p:tgtEl>
                                      </p:cBhvr>
                                    </p:animEffect>
                                    <p:set>
                                      <p:cBhvr>
                                        <p:cTn id="52" dur="1" fill="hold">
                                          <p:stCondLst>
                                            <p:cond delay="499"/>
                                          </p:stCondLst>
                                        </p:cTn>
                                        <p:tgtEl>
                                          <p:spTgt spid="54"/>
                                        </p:tgtEl>
                                        <p:attrNameLst>
                                          <p:attrName>style.visibility</p:attrName>
                                        </p:attrNameLst>
                                      </p:cBhvr>
                                      <p:to>
                                        <p:strVal val="hidden"/>
                                      </p:to>
                                    </p:set>
                                  </p:childTnLst>
                                </p:cTn>
                              </p:par>
                            </p:childTnLst>
                          </p:cTn>
                        </p:par>
                        <p:par>
                          <p:cTn id="53" fill="hold">
                            <p:stCondLst>
                              <p:cond delay="12700"/>
                            </p:stCondLst>
                            <p:childTnLst>
                              <p:par>
                                <p:cTn id="54" presetID="8" presetClass="exit" presetSubtype="16" fill="hold" grpId="1" nodeType="afterEffect">
                                  <p:stCondLst>
                                    <p:cond delay="0"/>
                                  </p:stCondLst>
                                  <p:childTnLst>
                                    <p:animEffect transition="out" filter="diamond(in)">
                                      <p:cBhvr>
                                        <p:cTn id="55" dur="2000"/>
                                        <p:tgtEl>
                                          <p:spTgt spid="52"/>
                                        </p:tgtEl>
                                      </p:cBhvr>
                                    </p:animEffect>
                                    <p:set>
                                      <p:cBhvr>
                                        <p:cTn id="56" dur="1" fill="hold">
                                          <p:stCondLst>
                                            <p:cond delay="1999"/>
                                          </p:stCondLst>
                                        </p:cTn>
                                        <p:tgtEl>
                                          <p:spTgt spid="52"/>
                                        </p:tgtEl>
                                        <p:attrNameLst>
                                          <p:attrName>style.visibility</p:attrName>
                                        </p:attrNameLst>
                                      </p:cBhvr>
                                      <p:to>
                                        <p:strVal val="hidden"/>
                                      </p:to>
                                    </p:set>
                                  </p:childTnLst>
                                </p:cTn>
                              </p:par>
                              <p:par>
                                <p:cTn id="57" presetID="8" presetClass="entr" presetSubtype="16"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diamond(in)">
                                      <p:cBhvr>
                                        <p:cTn id="59"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1" grpId="1" animBg="1"/>
      <p:bldP spid="51" grpId="2" animBg="1"/>
      <p:bldP spid="52" grpId="0" animBg="1"/>
      <p:bldP spid="52" grpId="1" animBg="1"/>
      <p:bldP spid="54" grpId="0" animBg="1"/>
      <p:bldP spid="54" grpId="1" animBg="1"/>
      <p:bldP spid="55" grpId="0" animBg="1"/>
      <p:bldP spid="55" grpId="1" animBg="1"/>
      <p:bldP spid="65" grpId="0" animBg="1"/>
      <p:bldP spid="65" grpId="1" animBg="1"/>
      <p:bldP spid="66" grpId="0" animBg="1"/>
      <p:bldP spid="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smtClean="0">
                <a:latin typeface="Times New Roman" panose="02020603050405020304" pitchFamily="18" charset="0"/>
                <a:cs typeface="Times New Roman" panose="02020603050405020304" pitchFamily="18" charset="0"/>
              </a:rPr>
              <a:t>3.4 Chèn trực </a:t>
            </a:r>
            <a:r>
              <a:rPr lang="en-US" sz="3200" dirty="0" smtClean="0">
                <a:latin typeface="Times New Roman" panose="02020603050405020304" pitchFamily="18" charset="0"/>
                <a:cs typeface="Times New Roman" panose="02020603050405020304" pitchFamily="18" charset="0"/>
              </a:rPr>
              <a:t>tiếp</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525963"/>
          </a:xfrm>
        </p:spPr>
        <p:txBody>
          <a:bodyPr/>
          <a:lstStyle/>
          <a:p>
            <a:pPr marL="0" indent="0" algn="just">
              <a:buNone/>
            </a:pPr>
            <a:r>
              <a:rPr lang="en-US" sz="2800" b="1" smtClean="0">
                <a:latin typeface="Times New Roman" panose="02020603050405020304" pitchFamily="18" charset="0"/>
                <a:cs typeface="Times New Roman" panose="02020603050405020304" pitchFamily="18" charset="0"/>
              </a:rPr>
              <a:t>Ý tưởng:</a:t>
            </a:r>
          </a:p>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Ban </a:t>
            </a:r>
            <a:r>
              <a:rPr lang="vi-VN" sz="2800">
                <a:latin typeface="Times New Roman" panose="02020603050405020304" pitchFamily="18" charset="0"/>
                <a:cs typeface="Times New Roman" panose="02020603050405020304" pitchFamily="18" charset="0"/>
              </a:rPr>
              <a:t>đầu coi như phần tử đầu tiên đã sắp xếp.</a:t>
            </a:r>
          </a:p>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So </a:t>
            </a:r>
            <a:r>
              <a:rPr lang="vi-VN" sz="2800">
                <a:latin typeface="Times New Roman" panose="02020603050405020304" pitchFamily="18" charset="0"/>
                <a:cs typeface="Times New Roman" panose="02020603050405020304" pitchFamily="18" charset="0"/>
              </a:rPr>
              <a:t>sánh phần tử thứ 2 với phần tử đầu tiên để đổi chỗ nếu cần để sao cho 2 phần tử này được sắp xếp theo thứ tự chỉ định.</a:t>
            </a:r>
          </a:p>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Tìm </a:t>
            </a:r>
            <a:r>
              <a:rPr lang="vi-VN" sz="2800">
                <a:latin typeface="Times New Roman" panose="02020603050405020304" pitchFamily="18" charset="0"/>
                <a:cs typeface="Times New Roman" panose="02020603050405020304" pitchFamily="18" charset="0"/>
              </a:rPr>
              <a:t>vị trí để chèn phần tử thứ 3 của dãy hiện hành vào dãy 2 phần tử đầu đã được sắp xếp ở trên sao cho dãy vẫn được sắp xếp đúng thứ tự.</a:t>
            </a:r>
          </a:p>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Lặp </a:t>
            </a:r>
            <a:r>
              <a:rPr lang="vi-VN" sz="2800">
                <a:latin typeface="Times New Roman" panose="02020603050405020304" pitchFamily="18" charset="0"/>
                <a:cs typeface="Times New Roman" panose="02020603050405020304" pitchFamily="18" charset="0"/>
              </a:rPr>
              <a:t>lại liên tục các quá trình trên cho tới khi hết dãy.</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a:t>
            </a:fld>
            <a:endParaRPr lang="en-US" altLang="en-US"/>
          </a:p>
        </p:txBody>
      </p:sp>
    </p:spTree>
    <p:extLst>
      <p:ext uri="{BB962C8B-B14F-4D97-AF65-F5344CB8AC3E}">
        <p14:creationId xmlns:p14="http://schemas.microsoft.com/office/powerpoint/2010/main" val="34509265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Các bước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525963"/>
          </a:xfrm>
        </p:spPr>
        <p:txBody>
          <a:bodyPr/>
          <a:lstStyle/>
          <a:p>
            <a:pPr>
              <a:spcBef>
                <a:spcPct val="60000"/>
              </a:spcBef>
            </a:pPr>
            <a:r>
              <a:rPr lang="en-US" altLang="en-US" sz="2400" u="sng" dirty="0">
                <a:latin typeface="Times New Roman" panose="02020603050405020304" pitchFamily="18" charset="0"/>
                <a:cs typeface="Times New Roman" panose="02020603050405020304" pitchFamily="18" charset="0"/>
              </a:rPr>
              <a:t>Bước 1</a:t>
            </a:r>
            <a:r>
              <a:rPr lang="en-US" altLang="en-US" sz="2400" dirty="0">
                <a:latin typeface="Times New Roman" panose="02020603050405020304" pitchFamily="18" charset="0"/>
                <a:cs typeface="Times New Roman" panose="02020603050405020304" pitchFamily="18" charset="0"/>
              </a:rPr>
              <a:t>:  i = 1</a:t>
            </a:r>
            <a:r>
              <a:rPr lang="en-US" altLang="en-US" sz="2400" dirty="0" smtClean="0">
                <a:latin typeface="Times New Roman" panose="02020603050405020304" pitchFamily="18" charset="0"/>
                <a:cs typeface="Times New Roman" panose="02020603050405020304" pitchFamily="18" charset="0"/>
              </a:rPr>
              <a:t>; </a:t>
            </a:r>
            <a:r>
              <a:rPr lang="en-US" altLang="en-US" sz="2400" dirty="0" smtClean="0">
                <a:solidFill>
                  <a:srgbClr val="3333FF"/>
                </a:solidFill>
                <a:latin typeface="Times New Roman" panose="02020603050405020304" pitchFamily="18" charset="0"/>
                <a:cs typeface="Times New Roman" panose="02020603050405020304" pitchFamily="18" charset="0"/>
              </a:rPr>
              <a:t>//</a:t>
            </a:r>
            <a:r>
              <a:rPr lang="en-US" altLang="en-US" sz="2400" dirty="0">
                <a:solidFill>
                  <a:srgbClr val="3333FF"/>
                </a:solidFill>
                <a:latin typeface="Times New Roman" panose="02020603050405020304" pitchFamily="18" charset="0"/>
                <a:cs typeface="Times New Roman" panose="02020603050405020304" pitchFamily="18" charset="0"/>
              </a:rPr>
              <a:t>giả sử có </a:t>
            </a:r>
            <a:r>
              <a:rPr lang="en-US" altLang="en-US" sz="2400">
                <a:solidFill>
                  <a:srgbClr val="3333FF"/>
                </a:solidFill>
                <a:latin typeface="Times New Roman" panose="02020603050405020304" pitchFamily="18" charset="0"/>
                <a:cs typeface="Times New Roman" panose="02020603050405020304" pitchFamily="18" charset="0"/>
              </a:rPr>
              <a:t>đoạn </a:t>
            </a:r>
            <a:r>
              <a:rPr lang="en-US" altLang="en-US" sz="2400" smtClean="0">
                <a:solidFill>
                  <a:srgbClr val="3333FF"/>
                </a:solidFill>
                <a:latin typeface="Times New Roman" panose="02020603050405020304" pitchFamily="18" charset="0"/>
                <a:cs typeface="Times New Roman" panose="02020603050405020304" pitchFamily="18" charset="0"/>
              </a:rPr>
              <a:t>a[0] </a:t>
            </a:r>
            <a:r>
              <a:rPr lang="en-US" altLang="en-US" sz="2400" dirty="0">
                <a:solidFill>
                  <a:srgbClr val="3333FF"/>
                </a:solidFill>
                <a:latin typeface="Times New Roman" panose="02020603050405020304" pitchFamily="18" charset="0"/>
                <a:cs typeface="Times New Roman" panose="02020603050405020304" pitchFamily="18" charset="0"/>
              </a:rPr>
              <a:t>đã được sắp </a:t>
            </a:r>
          </a:p>
          <a:p>
            <a:pPr>
              <a:spcBef>
                <a:spcPct val="60000"/>
              </a:spcBef>
            </a:pPr>
            <a:r>
              <a:rPr lang="en-US" altLang="en-US" sz="2400" u="sng" dirty="0">
                <a:latin typeface="Times New Roman" panose="02020603050405020304" pitchFamily="18" charset="0"/>
                <a:cs typeface="Times New Roman" panose="02020603050405020304" pitchFamily="18" charset="0"/>
              </a:rPr>
              <a:t>Bước 2</a:t>
            </a:r>
            <a:r>
              <a:rPr lang="en-US" altLang="en-US" sz="2400" dirty="0">
                <a:latin typeface="Times New Roman" panose="02020603050405020304" pitchFamily="18" charset="0"/>
                <a:cs typeface="Times New Roman" panose="02020603050405020304" pitchFamily="18" charset="0"/>
              </a:rPr>
              <a:t>: x = a[i]; Tìm vị trí pos thích hợp trong đoạn a[1] đến a[i-1] để chèn a[i] vào </a:t>
            </a:r>
          </a:p>
          <a:p>
            <a:pPr>
              <a:spcBef>
                <a:spcPct val="60000"/>
              </a:spcBef>
            </a:pPr>
            <a:r>
              <a:rPr lang="en-US" altLang="en-US" sz="2400" u="sng" dirty="0">
                <a:latin typeface="Times New Roman" panose="02020603050405020304" pitchFamily="18" charset="0"/>
                <a:cs typeface="Times New Roman" panose="02020603050405020304" pitchFamily="18" charset="0"/>
              </a:rPr>
              <a:t>Bước 3</a:t>
            </a:r>
            <a:r>
              <a:rPr lang="en-US" altLang="en-US" sz="2400" dirty="0">
                <a:latin typeface="Times New Roman" panose="02020603050405020304" pitchFamily="18" charset="0"/>
                <a:cs typeface="Times New Roman" panose="02020603050405020304" pitchFamily="18" charset="0"/>
              </a:rPr>
              <a:t>: Dời chỗ các phần tử  từ a[pos] đến a[i-1]  		sang phải 1 vị trí để dành chổ cho a[i] </a:t>
            </a:r>
          </a:p>
          <a:p>
            <a:pPr>
              <a:spcBef>
                <a:spcPct val="60000"/>
              </a:spcBef>
            </a:pPr>
            <a:r>
              <a:rPr lang="en-US" altLang="en-US" sz="2400" u="sng" dirty="0">
                <a:latin typeface="Times New Roman" panose="02020603050405020304" pitchFamily="18" charset="0"/>
                <a:cs typeface="Times New Roman" panose="02020603050405020304" pitchFamily="18" charset="0"/>
              </a:rPr>
              <a:t>Bước 4</a:t>
            </a:r>
            <a:r>
              <a:rPr lang="en-US" altLang="en-US" sz="2400" dirty="0">
                <a:latin typeface="Times New Roman" panose="02020603050405020304" pitchFamily="18" charset="0"/>
                <a:cs typeface="Times New Roman" panose="02020603050405020304" pitchFamily="18" charset="0"/>
              </a:rPr>
              <a:t>: a[pos] = x; </a:t>
            </a:r>
            <a:r>
              <a:rPr lang="en-US" altLang="en-US" sz="2400" dirty="0">
                <a:solidFill>
                  <a:srgbClr val="3333FF"/>
                </a:solidFill>
                <a:latin typeface="Times New Roman" panose="02020603050405020304" pitchFamily="18" charset="0"/>
                <a:cs typeface="Times New Roman" panose="02020603050405020304" pitchFamily="18" charset="0"/>
              </a:rPr>
              <a:t>//có đoạn a[1]..a[i]  đã được sắp </a:t>
            </a:r>
          </a:p>
          <a:p>
            <a:pPr>
              <a:spcBef>
                <a:spcPct val="60000"/>
              </a:spcBef>
            </a:pPr>
            <a:r>
              <a:rPr lang="en-US" altLang="en-US" sz="2400" u="sng" dirty="0">
                <a:latin typeface="Times New Roman" panose="02020603050405020304" pitchFamily="18" charset="0"/>
                <a:cs typeface="Times New Roman" panose="02020603050405020304" pitchFamily="18" charset="0"/>
              </a:rPr>
              <a:t>Bước 5</a:t>
            </a:r>
            <a:r>
              <a:rPr lang="en-US" altLang="en-US" sz="2400" dirty="0">
                <a:latin typeface="Times New Roman" panose="02020603050405020304" pitchFamily="18" charset="0"/>
                <a:cs typeface="Times New Roman" panose="02020603050405020304" pitchFamily="18" charset="0"/>
              </a:rPr>
              <a:t>: i = i+1; </a:t>
            </a:r>
          </a:p>
          <a:p>
            <a:pPr>
              <a:spcBef>
                <a:spcPct val="600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i &lt; n : Lặp lại Bước 2 </a:t>
            </a:r>
          </a:p>
          <a:p>
            <a:pPr>
              <a:spcBef>
                <a:spcPct val="600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Ngược lại  : Dừng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a:t>
            </a:fld>
            <a:endParaRPr lang="en-US" altLang="en-US"/>
          </a:p>
        </p:txBody>
      </p:sp>
    </p:spTree>
    <p:extLst>
      <p:ext uri="{BB962C8B-B14F-4D97-AF65-F5344CB8AC3E}">
        <p14:creationId xmlns:p14="http://schemas.microsoft.com/office/powerpoint/2010/main" val="3469843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Cài đặt thuật toán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a:t>
            </a:fld>
            <a:endParaRPr lang="en-US" altLang="en-US"/>
          </a:p>
        </p:txBody>
      </p:sp>
      <p:sp>
        <p:nvSpPr>
          <p:cNvPr id="6" name="Text Box 2"/>
          <p:cNvSpPr txBox="1">
            <a:spLocks noChangeArrowheads="1"/>
          </p:cNvSpPr>
          <p:nvPr/>
        </p:nvSpPr>
        <p:spPr bwMode="auto">
          <a:xfrm>
            <a:off x="457200" y="990600"/>
            <a:ext cx="8153400" cy="5292725"/>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InsertionSort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kern="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kern="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69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27</a:t>
            </a:fld>
            <a:endParaRPr lang="en-US" altLang="en-US"/>
          </a:p>
        </p:txBody>
      </p:sp>
      <p:sp>
        <p:nvSpPr>
          <p:cNvPr id="5" name="Oval 3"/>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1"/>
          <p:cNvGrpSpPr>
            <a:grpSpLocks/>
          </p:cNvGrpSpPr>
          <p:nvPr/>
        </p:nvGrpSpPr>
        <p:grpSpPr bwMode="auto">
          <a:xfrm>
            <a:off x="304800" y="3397250"/>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182026737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28</a:t>
            </a:fld>
            <a:endParaRPr lang="en-US" altLang="en-US"/>
          </a:p>
        </p:txBody>
      </p:sp>
      <p:sp>
        <p:nvSpPr>
          <p:cNvPr id="22" name="Oval 2"/>
          <p:cNvSpPr>
            <a:spLocks noChangeArrowheads="1"/>
          </p:cNvSpPr>
          <p:nvPr/>
        </p:nvSpPr>
        <p:spPr bwMode="auto">
          <a:xfrm>
            <a:off x="1479550"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3" name="Oval 3"/>
          <p:cNvSpPr>
            <a:spLocks noChangeArrowheads="1"/>
          </p:cNvSpPr>
          <p:nvPr/>
        </p:nvSpPr>
        <p:spPr bwMode="auto">
          <a:xfrm>
            <a:off x="25892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4" name="Oval 4"/>
          <p:cNvSpPr>
            <a:spLocks noChangeArrowheads="1"/>
          </p:cNvSpPr>
          <p:nvPr/>
        </p:nvSpPr>
        <p:spPr bwMode="auto">
          <a:xfrm>
            <a:off x="36972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5" name="Oval 5"/>
          <p:cNvSpPr>
            <a:spLocks noChangeArrowheads="1"/>
          </p:cNvSpPr>
          <p:nvPr/>
        </p:nvSpPr>
        <p:spPr bwMode="auto">
          <a:xfrm>
            <a:off x="4806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6" name="Oval 6"/>
          <p:cNvSpPr>
            <a:spLocks noChangeArrowheads="1"/>
          </p:cNvSpPr>
          <p:nvPr/>
        </p:nvSpPr>
        <p:spPr bwMode="auto">
          <a:xfrm>
            <a:off x="5913437"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7" name="Oval 7"/>
          <p:cNvSpPr>
            <a:spLocks noChangeArrowheads="1"/>
          </p:cNvSpPr>
          <p:nvPr/>
        </p:nvSpPr>
        <p:spPr bwMode="auto">
          <a:xfrm>
            <a:off x="7023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8"/>
          <p:cNvSpPr>
            <a:spLocks noChangeArrowheads="1"/>
          </p:cNvSpPr>
          <p:nvPr/>
        </p:nvSpPr>
        <p:spPr bwMode="auto">
          <a:xfrm>
            <a:off x="81327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29" name="Oval 9"/>
          <p:cNvSpPr>
            <a:spLocks noChangeArrowheads="1"/>
          </p:cNvSpPr>
          <p:nvPr/>
        </p:nvSpPr>
        <p:spPr bwMode="auto">
          <a:xfrm>
            <a:off x="3730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0" name="AutoShape 10"/>
          <p:cNvSpPr>
            <a:spLocks noChangeArrowheads="1"/>
          </p:cNvSpPr>
          <p:nvPr/>
        </p:nvSpPr>
        <p:spPr bwMode="auto">
          <a:xfrm>
            <a:off x="1363662"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1" name="Text Box 11"/>
          <p:cNvSpPr txBox="1">
            <a:spLocks noChangeArrowheads="1"/>
          </p:cNvSpPr>
          <p:nvPr/>
        </p:nvSpPr>
        <p:spPr bwMode="auto">
          <a:xfrm>
            <a:off x="3151187"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2" name="Group 12"/>
          <p:cNvGrpSpPr>
            <a:grpSpLocks/>
          </p:cNvGrpSpPr>
          <p:nvPr/>
        </p:nvGrpSpPr>
        <p:grpSpPr bwMode="auto">
          <a:xfrm>
            <a:off x="373062" y="3416300"/>
            <a:ext cx="8550275" cy="608013"/>
            <a:chOff x="644" y="1153"/>
            <a:chExt cx="4972" cy="383"/>
          </a:xfrm>
        </p:grpSpPr>
        <p:sp>
          <p:nvSpPr>
            <p:cNvPr id="33"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5"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6"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7"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8"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9"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0"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1" name="AutoShape 21"/>
          <p:cNvSpPr>
            <a:spLocks noChangeArrowheads="1"/>
          </p:cNvSpPr>
          <p:nvPr/>
        </p:nvSpPr>
        <p:spPr bwMode="auto">
          <a:xfrm>
            <a:off x="152400" y="206057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42" name="Oval 22"/>
          <p:cNvSpPr>
            <a:spLocks noChangeArrowheads="1"/>
          </p:cNvSpPr>
          <p:nvPr/>
        </p:nvSpPr>
        <p:spPr bwMode="auto">
          <a:xfrm>
            <a:off x="3492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3" name="Text Box 24"/>
          <p:cNvSpPr txBox="1">
            <a:spLocks noChangeArrowheads="1"/>
          </p:cNvSpPr>
          <p:nvPr/>
        </p:nvSpPr>
        <p:spPr bwMode="auto">
          <a:xfrm>
            <a:off x="1350962"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a[1] into (0,0)</a:t>
            </a:r>
          </a:p>
        </p:txBody>
      </p:sp>
    </p:spTree>
    <p:extLst>
      <p:ext uri="{BB962C8B-B14F-4D97-AF65-F5344CB8AC3E}">
        <p14:creationId xmlns:p14="http://schemas.microsoft.com/office/powerpoint/2010/main" val="1724683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0-#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00173 -0.00232 L 0.22344 0.32477 " pathEditMode="relative" rAng="0" ptsTypes="AA">
                                      <p:cBhvr>
                                        <p:cTn id="17" dur="2000" fill="hold"/>
                                        <p:tgtEl>
                                          <p:spTgt spid="22"/>
                                        </p:tgtEl>
                                        <p:attrNameLst>
                                          <p:attrName>ppt_x</p:attrName>
                                          <p:attrName>ppt_y</p:attrName>
                                        </p:attrNameLst>
                                      </p:cBhvr>
                                      <p:rCtr x="11250" y="16343"/>
                                    </p:animMotion>
                                  </p:childTnLst>
                                </p:cTn>
                              </p:par>
                            </p:childTnLst>
                          </p:cTn>
                        </p:par>
                        <p:par>
                          <p:cTn id="18" fill="hold">
                            <p:stCondLst>
                              <p:cond delay="2000"/>
                            </p:stCondLst>
                            <p:childTnLst>
                              <p:par>
                                <p:cTn id="19" presetID="3" presetClass="entr" presetSubtype="10" fill="hold" grpId="0" nodeType="afterEffect">
                                  <p:stCondLst>
                                    <p:cond delay="0"/>
                                  </p:stCondLst>
                                  <p:iterate type="lt">
                                    <p:tmPct val="0"/>
                                  </p:iterate>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childTnLst>
                          </p:cTn>
                        </p:par>
                        <p:par>
                          <p:cTn id="22" fill="hold">
                            <p:stCondLst>
                              <p:cond delay="2500"/>
                            </p:stCondLst>
                            <p:childTnLst>
                              <p:par>
                                <p:cTn id="23" presetID="26" presetClass="emph" presetSubtype="0" fill="hold" grpId="1" nodeType="afterEffect">
                                  <p:stCondLst>
                                    <p:cond delay="0"/>
                                  </p:stCondLst>
                                  <p:childTnLst>
                                    <p:animEffect transition="out" filter="fade">
                                      <p:cBhvr>
                                        <p:cTn id="24" dur="2000" tmFilter="0, 0; .2, .5; .8, .5; 1, 0"/>
                                        <p:tgtEl>
                                          <p:spTgt spid="22"/>
                                        </p:tgtEl>
                                      </p:cBhvr>
                                    </p:animEffect>
                                    <p:animScale>
                                      <p:cBhvr>
                                        <p:cTn id="25" dur="1000" autoRev="1" fill="hold"/>
                                        <p:tgtEl>
                                          <p:spTgt spid="22"/>
                                        </p:tgtEl>
                                      </p:cBhvr>
                                      <p:by x="105000" y="105000"/>
                                    </p:animScale>
                                  </p:childTnLst>
                                </p:cTn>
                              </p:par>
                              <p:par>
                                <p:cTn id="26" presetID="26" presetClass="emph" presetSubtype="0" fill="hold" grpId="0" nodeType="withEffect">
                                  <p:stCondLst>
                                    <p:cond delay="0"/>
                                  </p:stCondLst>
                                  <p:childTnLst>
                                    <p:animEffect transition="out" filter="fade">
                                      <p:cBhvr>
                                        <p:cTn id="27" dur="2000" tmFilter="0, 0; .2, .5; .8, .5; 1, 0"/>
                                        <p:tgtEl>
                                          <p:spTgt spid="29"/>
                                        </p:tgtEl>
                                      </p:cBhvr>
                                    </p:animEffect>
                                    <p:animScale>
                                      <p:cBhvr>
                                        <p:cTn id="28" dur="1000" autoRev="1" fill="hold"/>
                                        <p:tgtEl>
                                          <p:spTgt spid="29"/>
                                        </p:tgtEl>
                                      </p:cBhvr>
                                      <p:by x="105000" y="105000"/>
                                    </p:animScale>
                                  </p:childTnLst>
                                </p:cTn>
                              </p:par>
                            </p:childTnLst>
                          </p:cTn>
                        </p:par>
                        <p:par>
                          <p:cTn id="29" fill="hold">
                            <p:stCondLst>
                              <p:cond delay="4500"/>
                            </p:stCondLst>
                            <p:childTnLst>
                              <p:par>
                                <p:cTn id="30" presetID="63" presetClass="path" presetSubtype="0" accel="50000" decel="50000" fill="hold" grpId="1" nodeType="afterEffect">
                                  <p:stCondLst>
                                    <p:cond delay="0"/>
                                  </p:stCondLst>
                                  <p:childTnLst>
                                    <p:animMotion origin="layout" path="M 0.00017 2.59259E-6 L 0.11007 2.59259E-6 " pathEditMode="relative" rAng="0" ptsTypes="AA">
                                      <p:cBhvr>
                                        <p:cTn id="31" dur="2000" fill="hold"/>
                                        <p:tgtEl>
                                          <p:spTgt spid="29"/>
                                        </p:tgtEl>
                                        <p:attrNameLst>
                                          <p:attrName>ppt_x</p:attrName>
                                          <p:attrName>ppt_y</p:attrName>
                                        </p:attrNameLst>
                                      </p:cBhvr>
                                      <p:rCtr x="5486" y="0"/>
                                    </p:animMotion>
                                  </p:childTnLst>
                                </p:cTn>
                              </p:par>
                            </p:childTnLst>
                          </p:cTn>
                        </p:par>
                        <p:par>
                          <p:cTn id="32" fill="hold">
                            <p:stCondLst>
                              <p:cond delay="6500"/>
                            </p:stCondLst>
                            <p:childTnLst>
                              <p:par>
                                <p:cTn id="33" presetID="36" presetClass="emph" presetSubtype="0" fill="hold" grpId="1" nodeType="afterEffect">
                                  <p:stCondLst>
                                    <p:cond delay="0"/>
                                  </p:stCondLst>
                                  <p:iterate type="lt">
                                    <p:tmPct val="10000"/>
                                  </p:iterate>
                                  <p:childTnLst>
                                    <p:animScale>
                                      <p:cBhvr>
                                        <p:cTn id="34" dur="250" autoRev="1" fill="hold">
                                          <p:stCondLst>
                                            <p:cond delay="0"/>
                                          </p:stCondLst>
                                        </p:cTn>
                                        <p:tgtEl>
                                          <p:spTgt spid="41"/>
                                        </p:tgtEl>
                                      </p:cBhvr>
                                      <p:to x="80000" y="100000"/>
                                    </p:animScale>
                                    <p:anim by="(#ppt_w*0.10)" calcmode="lin" valueType="num">
                                      <p:cBhvr>
                                        <p:cTn id="35" dur="250" autoRev="1" fill="hold">
                                          <p:stCondLst>
                                            <p:cond delay="0"/>
                                          </p:stCondLst>
                                        </p:cTn>
                                        <p:tgtEl>
                                          <p:spTgt spid="41"/>
                                        </p:tgtEl>
                                        <p:attrNameLst>
                                          <p:attrName>ppt_x</p:attrName>
                                        </p:attrNameLst>
                                      </p:cBhvr>
                                    </p:anim>
                                    <p:anim by="(-#ppt_w*0.10)" calcmode="lin" valueType="num">
                                      <p:cBhvr>
                                        <p:cTn id="36" dur="250" autoRev="1" fill="hold">
                                          <p:stCondLst>
                                            <p:cond delay="0"/>
                                          </p:stCondLst>
                                        </p:cTn>
                                        <p:tgtEl>
                                          <p:spTgt spid="41"/>
                                        </p:tgtEl>
                                        <p:attrNameLst>
                                          <p:attrName>ppt_y</p:attrName>
                                        </p:attrNameLst>
                                      </p:cBhvr>
                                    </p:anim>
                                    <p:animRot by="-480000">
                                      <p:cBhvr>
                                        <p:cTn id="37" dur="250" autoRev="1" fill="hold">
                                          <p:stCondLst>
                                            <p:cond delay="0"/>
                                          </p:stCondLst>
                                        </p:cTn>
                                        <p:tgtEl>
                                          <p:spTgt spid="41"/>
                                        </p:tgtEl>
                                        <p:attrNameLst>
                                          <p:attrName>r</p:attrName>
                                        </p:attrNameLst>
                                      </p:cBhvr>
                                    </p:animRot>
                                  </p:childTnLst>
                                </p:cTn>
                              </p:par>
                            </p:childTnLst>
                          </p:cTn>
                        </p:par>
                        <p:par>
                          <p:cTn id="38" fill="hold">
                            <p:stCondLst>
                              <p:cond delay="7100"/>
                            </p:stCondLst>
                            <p:childTnLst>
                              <p:par>
                                <p:cTn id="39" presetID="64" presetClass="path" presetSubtype="0" accel="50000" decel="50000" fill="hold" grpId="3" nodeType="afterEffect">
                                  <p:stCondLst>
                                    <p:cond delay="0"/>
                                  </p:stCondLst>
                                  <p:childTnLst>
                                    <p:animMotion origin="layout" path="M 0.22344 0.32477 L -0.11319 0.00023 " pathEditMode="relative" rAng="0" ptsTypes="AA">
                                      <p:cBhvr>
                                        <p:cTn id="40" dur="2000" fill="hold"/>
                                        <p:tgtEl>
                                          <p:spTgt spid="22"/>
                                        </p:tgtEl>
                                        <p:attrNameLst>
                                          <p:attrName>ppt_x</p:attrName>
                                          <p:attrName>ppt_y</p:attrName>
                                        </p:attrNameLst>
                                      </p:cBhvr>
                                      <p:rCtr x="-17917" y="-16250"/>
                                    </p:animMotion>
                                  </p:childTnLst>
                                </p:cTn>
                              </p:par>
                            </p:childTnLst>
                          </p:cTn>
                        </p:par>
                        <p:par>
                          <p:cTn id="41" fill="hold">
                            <p:stCondLst>
                              <p:cond delay="9100"/>
                            </p:stCondLst>
                            <p:childTnLst>
                              <p:par>
                                <p:cTn id="42" presetID="8" presetClass="exit" presetSubtype="16" fill="hold" grpId="2" nodeType="afterEffect">
                                  <p:stCondLst>
                                    <p:cond delay="0"/>
                                  </p:stCondLst>
                                  <p:childTnLst>
                                    <p:animEffect transition="out" filter="diamond(in)">
                                      <p:cBhvr>
                                        <p:cTn id="43" dur="1000"/>
                                        <p:tgtEl>
                                          <p:spTgt spid="22"/>
                                        </p:tgtEl>
                                      </p:cBhvr>
                                    </p:animEffect>
                                    <p:set>
                                      <p:cBhvr>
                                        <p:cTn id="44" dur="1" fill="hold">
                                          <p:stCondLst>
                                            <p:cond delay="999"/>
                                          </p:stCondLst>
                                        </p:cTn>
                                        <p:tgtEl>
                                          <p:spTgt spid="22"/>
                                        </p:tgtEl>
                                        <p:attrNameLst>
                                          <p:attrName>style.visibility</p:attrName>
                                        </p:attrNameLst>
                                      </p:cBhvr>
                                      <p:to>
                                        <p:strVal val="hidden"/>
                                      </p:to>
                                    </p:set>
                                  </p:childTnLst>
                                </p:cTn>
                              </p:par>
                              <p:par>
                                <p:cTn id="45" presetID="8" presetClass="entr" presetSubtype="16"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diamond(in)">
                                      <p:cBhvr>
                                        <p:cTn id="47" dur="1000"/>
                                        <p:tgtEl>
                                          <p:spTgt spid="42"/>
                                        </p:tgtEl>
                                      </p:cBhvr>
                                    </p:animEffect>
                                  </p:childTnLst>
                                </p:cTn>
                              </p:par>
                            </p:childTnLst>
                          </p:cTn>
                        </p:par>
                        <p:par>
                          <p:cTn id="48" fill="hold">
                            <p:stCondLst>
                              <p:cond delay="10100"/>
                            </p:stCondLst>
                            <p:childTnLst>
                              <p:par>
                                <p:cTn id="49" presetID="3" presetClass="exit" presetSubtype="10" fill="hold" grpId="2" nodeType="afterEffect">
                                  <p:stCondLst>
                                    <p:cond delay="0"/>
                                  </p:stCondLst>
                                  <p:iterate type="lt">
                                    <p:tmPct val="0"/>
                                  </p:iterate>
                                  <p:childTnLst>
                                    <p:animEffect transition="out" filter="blinds(horizontal)">
                                      <p:cBhvr>
                                        <p:cTn id="50" dur="500"/>
                                        <p:tgtEl>
                                          <p:spTgt spid="41"/>
                                        </p:tgtEl>
                                      </p:cBhvr>
                                    </p:animEffect>
                                    <p:set>
                                      <p:cBhvr>
                                        <p:cTn id="51" dur="1" fill="hold">
                                          <p:stCondLst>
                                            <p:cond delay="499"/>
                                          </p:stCondLst>
                                        </p:cTn>
                                        <p:tgtEl>
                                          <p:spTgt spid="41"/>
                                        </p:tgtEl>
                                        <p:attrNameLst>
                                          <p:attrName>style.visibility</p:attrName>
                                        </p:attrNameLst>
                                      </p:cBhvr>
                                      <p:to>
                                        <p:strVal val="hidden"/>
                                      </p:to>
                                    </p:set>
                                  </p:childTnLst>
                                </p:cTn>
                              </p:par>
                            </p:childTnLst>
                          </p:cTn>
                        </p:par>
                        <p:par>
                          <p:cTn id="52" fill="hold">
                            <p:stCondLst>
                              <p:cond delay="10600"/>
                            </p:stCondLst>
                            <p:childTnLst>
                              <p:par>
                                <p:cTn id="53" presetID="2" presetClass="exit" presetSubtype="8" fill="hold" grpId="1" nodeType="afterEffect">
                                  <p:stCondLst>
                                    <p:cond delay="0"/>
                                  </p:stCondLst>
                                  <p:childTnLst>
                                    <p:anim calcmode="lin" valueType="num">
                                      <p:cBhvr additive="base">
                                        <p:cTn id="54" dur="500"/>
                                        <p:tgtEl>
                                          <p:spTgt spid="43"/>
                                        </p:tgtEl>
                                        <p:attrNameLst>
                                          <p:attrName>ppt_x</p:attrName>
                                        </p:attrNameLst>
                                      </p:cBhvr>
                                      <p:tavLst>
                                        <p:tav tm="0">
                                          <p:val>
                                            <p:strVal val="ppt_x"/>
                                          </p:val>
                                        </p:tav>
                                        <p:tav tm="100000">
                                          <p:val>
                                            <p:strVal val="0-ppt_w/2"/>
                                          </p:val>
                                        </p:tav>
                                      </p:tavLst>
                                    </p:anim>
                                    <p:anim calcmode="lin" valueType="num">
                                      <p:cBhvr additive="base">
                                        <p:cTn id="55" dur="500"/>
                                        <p:tgtEl>
                                          <p:spTgt spid="43"/>
                                        </p:tgtEl>
                                        <p:attrNameLst>
                                          <p:attrName>ppt_y</p:attrName>
                                        </p:attrNameLst>
                                      </p:cBhvr>
                                      <p:tavLst>
                                        <p:tav tm="0">
                                          <p:val>
                                            <p:strVal val="ppt_y"/>
                                          </p:val>
                                        </p:tav>
                                        <p:tav tm="100000">
                                          <p:val>
                                            <p:strVal val="ppt_y"/>
                                          </p:val>
                                        </p:tav>
                                      </p:tavLst>
                                    </p:anim>
                                    <p:set>
                                      <p:cBhvr>
                                        <p:cTn id="5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9" grpId="0" animBg="1"/>
      <p:bldP spid="29" grpId="1" animBg="1"/>
      <p:bldP spid="30" grpId="0" animBg="1"/>
      <p:bldP spid="41" grpId="0" animBg="1"/>
      <p:bldP spid="41" grpId="1" animBg="1"/>
      <p:bldP spid="41" grpId="2" animBg="1"/>
      <p:bldP spid="42" grpId="0" animBg="1"/>
      <p:bldP spid="43" grpId="0" animBg="1"/>
      <p:bldP spid="4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29</a:t>
            </a:fld>
            <a:endParaRPr lang="en-US" altLang="en-US"/>
          </a:p>
        </p:txBody>
      </p:sp>
      <p:sp>
        <p:nvSpPr>
          <p:cNvPr id="44"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5"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6"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8"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AutoShape 10"/>
          <p:cNvSpPr>
            <a:spLocks noChangeArrowheads="1"/>
          </p:cNvSpPr>
          <p:nvPr/>
        </p:nvSpPr>
        <p:spPr bwMode="auto">
          <a:xfrm>
            <a:off x="13557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14325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65125" y="3416300"/>
            <a:ext cx="8550275" cy="608013"/>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12430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343025" y="1384300"/>
            <a:ext cx="33369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a[2] into (0, 1)</a:t>
            </a:r>
          </a:p>
        </p:txBody>
      </p:sp>
      <p:sp>
        <p:nvSpPr>
          <p:cNvPr id="65" name="Oval 24"/>
          <p:cNvSpPr>
            <a:spLocks noChangeArrowheads="1"/>
          </p:cNvSpPr>
          <p:nvPr/>
        </p:nvSpPr>
        <p:spPr bwMode="auto">
          <a:xfrm>
            <a:off x="147320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Tree>
    <p:extLst>
      <p:ext uri="{BB962C8B-B14F-4D97-AF65-F5344CB8AC3E}">
        <p14:creationId xmlns:p14="http://schemas.microsoft.com/office/powerpoint/2010/main" val="1209163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0.00243 2.96296E-6 L 0.12257 -0.00301 " pathEditMode="relative" rAng="0" ptsTypes="AA">
                                      <p:cBhvr>
                                        <p:cTn id="6" dur="2000" fill="hold"/>
                                        <p:tgtEl>
                                          <p:spTgt spid="52"/>
                                        </p:tgtEl>
                                        <p:attrNameLst>
                                          <p:attrName>ppt_x</p:attrName>
                                          <p:attrName>ppt_y</p:attrName>
                                        </p:attrNameLst>
                                      </p:cBhvr>
                                      <p:rCtr x="6250"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8.33333E-7 2.59259E-6 L 0.1132 0.32453 " pathEditMode="relative" rAng="0" ptsTypes="AA">
                                      <p:cBhvr>
                                        <p:cTn id="14" dur="2000" fill="hold"/>
                                        <p:tgtEl>
                                          <p:spTgt spid="45"/>
                                        </p:tgtEl>
                                        <p:attrNameLst>
                                          <p:attrName>ppt_x</p:attrName>
                                          <p:attrName>ppt_y</p:attrName>
                                        </p:attrNameLst>
                                      </p:cBhvr>
                                      <p:rCtr x="5660"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1" nodeType="afterEffect">
                                  <p:stCondLst>
                                    <p:cond delay="0"/>
                                  </p:stCondLst>
                                  <p:childTnLst>
                                    <p:animEffect transition="out" filter="fade">
                                      <p:cBhvr>
                                        <p:cTn id="21" dur="2000" tmFilter="0, 0; .2, .5; .8, .5; 1, 0"/>
                                        <p:tgtEl>
                                          <p:spTgt spid="45"/>
                                        </p:tgtEl>
                                      </p:cBhvr>
                                    </p:animEffect>
                                    <p:animScale>
                                      <p:cBhvr>
                                        <p:cTn id="22" dur="1000" autoRev="1" fill="hold"/>
                                        <p:tgtEl>
                                          <p:spTgt spid="45"/>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44"/>
                                        </p:tgtEl>
                                      </p:cBhvr>
                                    </p:animEffect>
                                    <p:animScale>
                                      <p:cBhvr>
                                        <p:cTn id="25" dur="1000" autoRev="1" fill="hold"/>
                                        <p:tgtEl>
                                          <p:spTgt spid="44"/>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3.33333E-6 2.59259E-6 L 0.12135 3.33333E-6 " pathEditMode="relative" rAng="0" ptsTypes="AA">
                                      <p:cBhvr>
                                        <p:cTn id="28" dur="2000" fill="hold"/>
                                        <p:tgtEl>
                                          <p:spTgt spid="44"/>
                                        </p:tgtEl>
                                        <p:attrNameLst>
                                          <p:attrName>ppt_x</p:attrName>
                                          <p:attrName>ppt_y</p:attrName>
                                        </p:attrNameLst>
                                      </p:cBhvr>
                                      <p:rCtr x="6042" y="139"/>
                                    </p:animMotion>
                                  </p:childTnLst>
                                </p:cTn>
                              </p:par>
                            </p:childTnLst>
                          </p:cTn>
                        </p:par>
                        <p:par>
                          <p:cTn id="29" fill="hold">
                            <p:stCondLst>
                              <p:cond delay="9000"/>
                            </p:stCondLst>
                            <p:childTnLst>
                              <p:par>
                                <p:cTn id="30" presetID="35" presetClass="path" presetSubtype="0" accel="50000" decel="50000" fill="hold" grpId="1" nodeType="afterEffect">
                                  <p:stCondLst>
                                    <p:cond delay="0"/>
                                  </p:stCondLst>
                                  <p:iterate type="lt">
                                    <p:tmPct val="0"/>
                                  </p:iterate>
                                  <p:childTnLst>
                                    <p:animMotion origin="layout" path="M 2.77778E-6 -2.22222E-6 L -0.11493 0.00209 " pathEditMode="relative" rAng="0" ptsTypes="AA">
                                      <p:cBhvr>
                                        <p:cTn id="31" dur="2000" fill="hold"/>
                                        <p:tgtEl>
                                          <p:spTgt spid="63"/>
                                        </p:tgtEl>
                                        <p:attrNameLst>
                                          <p:attrName>ppt_x</p:attrName>
                                          <p:attrName>ppt_y</p:attrName>
                                        </p:attrNameLst>
                                      </p:cBhvr>
                                      <p:rCtr x="-5747" y="93"/>
                                    </p:animMotion>
                                  </p:childTnLst>
                                </p:cTn>
                              </p:par>
                            </p:childTnLst>
                          </p:cTn>
                        </p:par>
                        <p:par>
                          <p:cTn id="32" fill="hold">
                            <p:stCondLst>
                              <p:cond delay="11000"/>
                            </p:stCondLst>
                            <p:childTnLst>
                              <p:par>
                                <p:cTn id="33" presetID="26" presetClass="emph" presetSubtype="0" fill="hold" grpId="2" nodeType="afterEffect">
                                  <p:stCondLst>
                                    <p:cond delay="0"/>
                                  </p:stCondLst>
                                  <p:childTnLst>
                                    <p:animEffect transition="out" filter="fade">
                                      <p:cBhvr>
                                        <p:cTn id="34" dur="2000" tmFilter="0, 0; .2, .5; .8, .5; 1, 0"/>
                                        <p:tgtEl>
                                          <p:spTgt spid="45"/>
                                        </p:tgtEl>
                                      </p:cBhvr>
                                    </p:animEffect>
                                    <p:animScale>
                                      <p:cBhvr>
                                        <p:cTn id="35" dur="1000" autoRev="1" fill="hold"/>
                                        <p:tgtEl>
                                          <p:spTgt spid="45"/>
                                        </p:tgtEl>
                                      </p:cBhvr>
                                      <p:by x="105000" y="105000"/>
                                    </p:animScale>
                                  </p:childTnLst>
                                </p:cTn>
                              </p:par>
                              <p:par>
                                <p:cTn id="36" presetID="26" presetClass="emph" presetSubtype="0" fill="hold" grpId="0" nodeType="withEffect">
                                  <p:stCondLst>
                                    <p:cond delay="0"/>
                                  </p:stCondLst>
                                  <p:childTnLst>
                                    <p:animEffect transition="out" filter="fade">
                                      <p:cBhvr>
                                        <p:cTn id="37" dur="2000" tmFilter="0, 0; .2, .5; .8, .5; 1, 0"/>
                                        <p:tgtEl>
                                          <p:spTgt spid="51"/>
                                        </p:tgtEl>
                                      </p:cBhvr>
                                    </p:animEffect>
                                    <p:animScale>
                                      <p:cBhvr>
                                        <p:cTn id="38" dur="1000" autoRev="1" fill="hold"/>
                                        <p:tgtEl>
                                          <p:spTgt spid="51"/>
                                        </p:tgtEl>
                                      </p:cBhvr>
                                      <p:by x="105000" y="105000"/>
                                    </p:animScale>
                                  </p:childTnLst>
                                </p:cTn>
                              </p:par>
                            </p:childTnLst>
                          </p:cTn>
                        </p:par>
                        <p:par>
                          <p:cTn id="39" fill="hold">
                            <p:stCondLst>
                              <p:cond delay="13000"/>
                            </p:stCondLst>
                            <p:childTnLst>
                              <p:par>
                                <p:cTn id="40" presetID="64" presetClass="path" presetSubtype="0" accel="50000" decel="50000" fill="hold" grpId="3" nodeType="afterEffect">
                                  <p:stCondLst>
                                    <p:cond delay="0"/>
                                  </p:stCondLst>
                                  <p:childTnLst>
                                    <p:animMotion origin="layout" path="M 0.1132 0.32453 L -0.11354 0.00208 " pathEditMode="relative" rAng="0" ptsTypes="AA">
                                      <p:cBhvr>
                                        <p:cTn id="41" dur="2000" fill="hold"/>
                                        <p:tgtEl>
                                          <p:spTgt spid="45"/>
                                        </p:tgtEl>
                                        <p:attrNameLst>
                                          <p:attrName>ppt_x</p:attrName>
                                          <p:attrName>ppt_y</p:attrName>
                                        </p:attrNameLst>
                                      </p:cBhvr>
                                      <p:rCtr x="-11337" y="-16134"/>
                                    </p:animMotion>
                                  </p:childTnLst>
                                </p:cTn>
                              </p:par>
                            </p:childTnLst>
                          </p:cTn>
                        </p:par>
                        <p:par>
                          <p:cTn id="42" fill="hold">
                            <p:stCondLst>
                              <p:cond delay="15000"/>
                            </p:stCondLst>
                            <p:childTnLst>
                              <p:par>
                                <p:cTn id="43" presetID="8" presetClass="exit" presetSubtype="16" fill="hold" grpId="4" nodeType="afterEffect">
                                  <p:stCondLst>
                                    <p:cond delay="0"/>
                                  </p:stCondLst>
                                  <p:childTnLst>
                                    <p:animEffect transition="out" filter="diamond(in)">
                                      <p:cBhvr>
                                        <p:cTn id="44" dur="1000"/>
                                        <p:tgtEl>
                                          <p:spTgt spid="45"/>
                                        </p:tgtEl>
                                      </p:cBhvr>
                                    </p:animEffect>
                                    <p:set>
                                      <p:cBhvr>
                                        <p:cTn id="45" dur="1" fill="hold">
                                          <p:stCondLst>
                                            <p:cond delay="999"/>
                                          </p:stCondLst>
                                        </p:cTn>
                                        <p:tgtEl>
                                          <p:spTgt spid="45"/>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diamond(in)">
                                      <p:cBhvr>
                                        <p:cTn id="48" dur="1000"/>
                                        <p:tgtEl>
                                          <p:spTgt spid="65"/>
                                        </p:tgtEl>
                                      </p:cBhvr>
                                    </p:animEffect>
                                  </p:childTnLst>
                                </p:cTn>
                              </p:par>
                            </p:childTnLst>
                          </p:cTn>
                        </p:par>
                        <p:par>
                          <p:cTn id="49" fill="hold">
                            <p:stCondLst>
                              <p:cond delay="16000"/>
                            </p:stCondLst>
                            <p:childTnLst>
                              <p:par>
                                <p:cTn id="50" presetID="3" presetClass="exit" presetSubtype="10" fill="hold" grpId="2" nodeType="afterEffect">
                                  <p:stCondLst>
                                    <p:cond delay="0"/>
                                  </p:stCondLst>
                                  <p:iterate type="lt">
                                    <p:tmPct val="0"/>
                                  </p:iterate>
                                  <p:childTnLst>
                                    <p:animEffect transition="out" filter="blinds(horizontal)">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childTnLst>
                          </p:cTn>
                        </p:par>
                        <p:par>
                          <p:cTn id="53" fill="hold">
                            <p:stCondLst>
                              <p:cond delay="16500"/>
                            </p:stCondLst>
                            <p:childTnLst>
                              <p:par>
                                <p:cTn id="54" presetID="2" presetClass="exit" presetSubtype="8" fill="hold" grpId="1" nodeType="afterEffect">
                                  <p:stCondLst>
                                    <p:cond delay="0"/>
                                  </p:stCondLst>
                                  <p:childTnLst>
                                    <p:anim calcmode="lin" valueType="num">
                                      <p:cBhvr additive="base">
                                        <p:cTn id="55" dur="500"/>
                                        <p:tgtEl>
                                          <p:spTgt spid="64"/>
                                        </p:tgtEl>
                                        <p:attrNameLst>
                                          <p:attrName>ppt_x</p:attrName>
                                        </p:attrNameLst>
                                      </p:cBhvr>
                                      <p:tavLst>
                                        <p:tav tm="0">
                                          <p:val>
                                            <p:strVal val="ppt_x"/>
                                          </p:val>
                                        </p:tav>
                                        <p:tav tm="100000">
                                          <p:val>
                                            <p:strVal val="0-ppt_w/2"/>
                                          </p:val>
                                        </p:tav>
                                      </p:tavLst>
                                    </p:anim>
                                    <p:anim calcmode="lin" valueType="num">
                                      <p:cBhvr additive="base">
                                        <p:cTn id="56" dur="500"/>
                                        <p:tgtEl>
                                          <p:spTgt spid="64"/>
                                        </p:tgtEl>
                                        <p:attrNameLst>
                                          <p:attrName>ppt_y</p:attrName>
                                        </p:attrNameLst>
                                      </p:cBhvr>
                                      <p:tavLst>
                                        <p:tav tm="0">
                                          <p:val>
                                            <p:strVal val="ppt_y"/>
                                          </p:val>
                                        </p:tav>
                                        <p:tav tm="100000">
                                          <p:val>
                                            <p:strVal val="ppt_y"/>
                                          </p:val>
                                        </p:tav>
                                      </p:tavLst>
                                    </p:anim>
                                    <p:set>
                                      <p:cBhvr>
                                        <p:cTn id="57"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5" grpId="2" animBg="1"/>
      <p:bldP spid="45" grpId="3" animBg="1"/>
      <p:bldP spid="45" grpId="4" animBg="1"/>
      <p:bldP spid="51" grpId="0" animBg="1"/>
      <p:bldP spid="52" grpId="0" animBg="1"/>
      <p:bldP spid="63" grpId="0" animBg="1"/>
      <p:bldP spid="63" grpId="1" animBg="1"/>
      <p:bldP spid="63" grpId="2" animBg="1"/>
      <p:bldP spid="64" grpId="0" animBg="1"/>
      <p:bldP spid="64" grpId="1"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487362"/>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Các </a:t>
            </a:r>
            <a:r>
              <a:rPr lang="en-US" sz="3200" dirty="0" smtClean="0">
                <a:latin typeface="Times New Roman" panose="02020603050405020304" pitchFamily="18" charset="0"/>
                <a:cs typeface="Times New Roman" panose="02020603050405020304" pitchFamily="18" charset="0"/>
              </a:rPr>
              <a:t>giải </a:t>
            </a:r>
            <a:r>
              <a:rPr lang="en-US" sz="3200" smtClean="0">
                <a:latin typeface="Times New Roman" panose="02020603050405020304" pitchFamily="18" charset="0"/>
                <a:cs typeface="Times New Roman" panose="02020603050405020304" pitchFamily="18" charset="0"/>
              </a:rPr>
              <a:t>thuật sắp xếp thông dụng</a:t>
            </a:r>
            <a:endParaRPr lang="en-US" sz="32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1521375"/>
              </p:ext>
            </p:extLst>
          </p:nvPr>
        </p:nvGraphicFramePr>
        <p:xfrm>
          <a:off x="457200" y="955675"/>
          <a:ext cx="8229600" cy="5216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5EFD47E-C029-4974-8E90-7A6D993626E2}" type="slidenum">
              <a:rPr lang="en-US" altLang="en-US" smtClean="0"/>
              <a:pPr/>
              <a:t>3</a:t>
            </a:fld>
            <a:endParaRPr lang="en-US" altLang="en-US"/>
          </a:p>
        </p:txBody>
      </p:sp>
    </p:spTree>
    <p:extLst>
      <p:ext uri="{BB962C8B-B14F-4D97-AF65-F5344CB8AC3E}">
        <p14:creationId xmlns:p14="http://schemas.microsoft.com/office/powerpoint/2010/main" val="24096967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30</a:t>
            </a:fld>
            <a:endParaRPr lang="en-US" altLang="en-US"/>
          </a:p>
        </p:txBody>
      </p:sp>
      <p:sp>
        <p:nvSpPr>
          <p:cNvPr id="26" name="Oval 2"/>
          <p:cNvSpPr>
            <a:spLocks noChangeArrowheads="1"/>
          </p:cNvSpPr>
          <p:nvPr/>
        </p:nvSpPr>
        <p:spPr bwMode="auto">
          <a:xfrm>
            <a:off x="14874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7" name="Oval 3"/>
          <p:cNvSpPr>
            <a:spLocks noChangeArrowheads="1"/>
          </p:cNvSpPr>
          <p:nvPr/>
        </p:nvSpPr>
        <p:spPr bwMode="auto">
          <a:xfrm>
            <a:off x="2570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4"/>
          <p:cNvSpPr>
            <a:spLocks noChangeArrowheads="1"/>
          </p:cNvSpPr>
          <p:nvPr/>
        </p:nvSpPr>
        <p:spPr bwMode="auto">
          <a:xfrm>
            <a:off x="3705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8148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0" name="Oval 6"/>
          <p:cNvSpPr>
            <a:spLocks noChangeArrowheads="1"/>
          </p:cNvSpPr>
          <p:nvPr/>
        </p:nvSpPr>
        <p:spPr bwMode="auto">
          <a:xfrm>
            <a:off x="59213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70310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407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810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AutoShape 10"/>
          <p:cNvSpPr>
            <a:spLocks noChangeArrowheads="1"/>
          </p:cNvSpPr>
          <p:nvPr/>
        </p:nvSpPr>
        <p:spPr bwMode="auto">
          <a:xfrm>
            <a:off x="24892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1591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381000" y="3416300"/>
            <a:ext cx="8550275" cy="608013"/>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235426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3589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a[3] into (0, 2)</a:t>
            </a:r>
          </a:p>
        </p:txBody>
      </p:sp>
      <p:sp>
        <p:nvSpPr>
          <p:cNvPr id="69" name="Oval 24"/>
          <p:cNvSpPr>
            <a:spLocks noChangeArrowheads="1"/>
          </p:cNvSpPr>
          <p:nvPr/>
        </p:nvSpPr>
        <p:spPr bwMode="auto">
          <a:xfrm>
            <a:off x="1489075"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Tree>
    <p:extLst>
      <p:ext uri="{BB962C8B-B14F-4D97-AF65-F5344CB8AC3E}">
        <p14:creationId xmlns:p14="http://schemas.microsoft.com/office/powerpoint/2010/main" val="40766762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11111E-6 2.96296E-6 L 0.12361 -0.00301 " pathEditMode="relative" rAng="0" ptsTypes="AA">
                                      <p:cBhvr>
                                        <p:cTn id="6" dur="2000" fill="hold"/>
                                        <p:tgtEl>
                                          <p:spTgt spid="34"/>
                                        </p:tgtEl>
                                        <p:attrNameLst>
                                          <p:attrName>ppt_x</p:attrName>
                                          <p:attrName>ppt_y</p:attrName>
                                        </p:attrNameLst>
                                      </p:cBhvr>
                                      <p:rCtr x="6181"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3.61111E-6 2.59259E-6 L 3.61111E-6 0.32662 " pathEditMode="relative" rAng="0" ptsTypes="AA">
                                      <p:cBhvr>
                                        <p:cTn id="14" dur="2000" fill="hold"/>
                                        <p:tgtEl>
                                          <p:spTgt spid="28"/>
                                        </p:tgtEl>
                                        <p:attrNameLst>
                                          <p:attrName>ppt_x</p:attrName>
                                          <p:attrName>ppt_y</p:attrName>
                                        </p:attrNameLst>
                                      </p:cBhvr>
                                      <p:rCtr x="0" y="16319"/>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27"/>
                                        </p:tgtEl>
                                      </p:cBhvr>
                                    </p:animEffect>
                                    <p:animScale>
                                      <p:cBhvr>
                                        <p:cTn id="22" dur="1000" autoRev="1" fill="hold"/>
                                        <p:tgtEl>
                                          <p:spTgt spid="27"/>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28"/>
                                        </p:tgtEl>
                                      </p:cBhvr>
                                    </p:animEffect>
                                    <p:animScale>
                                      <p:cBhvr>
                                        <p:cTn id="25" dur="1000" autoRev="1" fill="hold"/>
                                        <p:tgtEl>
                                          <p:spTgt spid="28"/>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625 -3.33333E-6 L 0.12413 2.59259E-6 " pathEditMode="relative" rAng="0" ptsTypes="AA">
                                      <p:cBhvr>
                                        <p:cTn id="28" dur="2000" fill="hold"/>
                                        <p:tgtEl>
                                          <p:spTgt spid="27"/>
                                        </p:tgtEl>
                                        <p:attrNameLst>
                                          <p:attrName>ppt_x</p:attrName>
                                          <p:attrName>ppt_y</p:attrName>
                                        </p:attrNameLst>
                                      </p:cBhvr>
                                      <p:rCtr x="6128" y="-46"/>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66667E-6 -2.22222E-6 L -0.11163 -2.22222E-6 " pathEditMode="relative" rAng="0" ptsTypes="AA">
                                      <p:cBhvr>
                                        <p:cTn id="31" dur="2000" fill="hold"/>
                                        <p:tgtEl>
                                          <p:spTgt spid="67"/>
                                        </p:tgtEl>
                                        <p:attrNameLst>
                                          <p:attrName>ppt_x</p:attrName>
                                          <p:attrName>ppt_y</p:attrName>
                                        </p:attrNameLst>
                                      </p:cBhvr>
                                      <p:rCtr x="-5590" y="0"/>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26"/>
                                        </p:tgtEl>
                                      </p:cBhvr>
                                    </p:animEffect>
                                    <p:animScale>
                                      <p:cBhvr>
                                        <p:cTn id="35" dur="1000" autoRev="1" fill="hold"/>
                                        <p:tgtEl>
                                          <p:spTgt spid="26"/>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28"/>
                                        </p:tgtEl>
                                      </p:cBhvr>
                                    </p:animEffect>
                                    <p:animScale>
                                      <p:cBhvr>
                                        <p:cTn id="38" dur="1000" autoRev="1" fill="hold"/>
                                        <p:tgtEl>
                                          <p:spTgt spid="28"/>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052 2.59259E-6 L 0.11215 2.59259E-6 " pathEditMode="relative" rAng="0" ptsTypes="AA">
                                      <p:cBhvr>
                                        <p:cTn id="41" dur="2000" fill="hold"/>
                                        <p:tgtEl>
                                          <p:spTgt spid="26"/>
                                        </p:tgtEl>
                                        <p:attrNameLst>
                                          <p:attrName>ppt_x</p:attrName>
                                          <p:attrName>ppt_y</p:attrName>
                                        </p:attrNameLst>
                                      </p:cBhvr>
                                      <p:rCtr x="5573" y="0"/>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4184 -0.00555 " pathEditMode="relative" rAng="0" ptsTypes="AA">
                                      <p:cBhvr>
                                        <p:cTn id="44" dur="2000" fill="hold"/>
                                        <p:tgtEl>
                                          <p:spTgt spid="67"/>
                                        </p:tgtEl>
                                        <p:attrNameLst>
                                          <p:attrName>ppt_x</p:attrName>
                                          <p:attrName>ppt_y</p:attrName>
                                        </p:attrNameLst>
                                      </p:cBhvr>
                                      <p:rCtr x="-6510" y="-278"/>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33"/>
                                        </p:tgtEl>
                                      </p:cBhvr>
                                    </p:animEffect>
                                    <p:animScale>
                                      <p:cBhvr>
                                        <p:cTn id="48" dur="1000" autoRev="1" fill="hold"/>
                                        <p:tgtEl>
                                          <p:spTgt spid="33"/>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28"/>
                                        </p:tgtEl>
                                      </p:cBhvr>
                                    </p:animEffect>
                                    <p:animScale>
                                      <p:cBhvr>
                                        <p:cTn id="51" dur="1000" autoRev="1" fill="hold"/>
                                        <p:tgtEl>
                                          <p:spTgt spid="28"/>
                                        </p:tgtEl>
                                      </p:cBhvr>
                                      <p:by x="105000" y="105000"/>
                                    </p:animScale>
                                  </p:childTnLst>
                                </p:cTn>
                              </p:par>
                            </p:childTnLst>
                          </p:cTn>
                        </p:par>
                        <p:par>
                          <p:cTn id="52" fill="hold">
                            <p:stCondLst>
                              <p:cond delay="19000"/>
                            </p:stCondLst>
                            <p:childTnLst>
                              <p:par>
                                <p:cTn id="53" presetID="64" presetClass="path" presetSubtype="0" accel="50000" decel="50000" fill="hold" grpId="4" nodeType="afterEffect">
                                  <p:stCondLst>
                                    <p:cond delay="0"/>
                                  </p:stCondLst>
                                  <p:childTnLst>
                                    <p:animMotion origin="layout" path="M 2.5E-6 0.32662 L -0.24202 3.33333E-6 " pathEditMode="relative" rAng="0" ptsTypes="AA">
                                      <p:cBhvr>
                                        <p:cTn id="54" dur="2000" fill="hold"/>
                                        <p:tgtEl>
                                          <p:spTgt spid="28"/>
                                        </p:tgtEl>
                                        <p:attrNameLst>
                                          <p:attrName>ppt_x</p:attrName>
                                          <p:attrName>ppt_y</p:attrName>
                                        </p:attrNameLst>
                                      </p:cBhvr>
                                      <p:rCtr x="-12014" y="-16181"/>
                                    </p:animMotion>
                                  </p:childTnLst>
                                </p:cTn>
                              </p:par>
                            </p:childTnLst>
                          </p:cTn>
                        </p:par>
                        <p:par>
                          <p:cTn id="55" fill="hold">
                            <p:stCondLst>
                              <p:cond delay="21000"/>
                            </p:stCondLst>
                            <p:childTnLst>
                              <p:par>
                                <p:cTn id="56" presetID="8" presetClass="exit" presetSubtype="16" fill="hold" grpId="5" nodeType="afterEffect">
                                  <p:stCondLst>
                                    <p:cond delay="0"/>
                                  </p:stCondLst>
                                  <p:childTnLst>
                                    <p:animEffect transition="out" filter="diamond(in)">
                                      <p:cBhvr>
                                        <p:cTn id="57" dur="1000"/>
                                        <p:tgtEl>
                                          <p:spTgt spid="28"/>
                                        </p:tgtEl>
                                      </p:cBhvr>
                                    </p:animEffect>
                                    <p:set>
                                      <p:cBhvr>
                                        <p:cTn id="58" dur="1" fill="hold">
                                          <p:stCondLst>
                                            <p:cond delay="999"/>
                                          </p:stCondLst>
                                        </p:cTn>
                                        <p:tgtEl>
                                          <p:spTgt spid="28"/>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diamond(in)">
                                      <p:cBhvr>
                                        <p:cTn id="61" dur="1000"/>
                                        <p:tgtEl>
                                          <p:spTgt spid="69"/>
                                        </p:tgtEl>
                                      </p:cBhvr>
                                    </p:animEffect>
                                  </p:childTnLst>
                                </p:cTn>
                              </p:par>
                            </p:childTnLst>
                          </p:cTn>
                        </p:par>
                        <p:par>
                          <p:cTn id="62" fill="hold">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
                                        </p:tgtEl>
                                      </p:cBhvr>
                                    </p:animEffect>
                                    <p:set>
                                      <p:cBhvr>
                                        <p:cTn id="65" dur="1" fill="hold">
                                          <p:stCondLst>
                                            <p:cond delay="499"/>
                                          </p:stCondLst>
                                        </p:cTn>
                                        <p:tgtEl>
                                          <p:spTgt spid="67"/>
                                        </p:tgtEl>
                                        <p:attrNameLst>
                                          <p:attrName>style.visibility</p:attrName>
                                        </p:attrNameLst>
                                      </p:cBhvr>
                                      <p:to>
                                        <p:strVal val="hidden"/>
                                      </p:to>
                                    </p:set>
                                  </p:childTnLst>
                                </p:cTn>
                              </p:par>
                            </p:childTnLst>
                          </p:cTn>
                        </p:par>
                        <p:par>
                          <p:cTn id="66" fill="hold">
                            <p:stCondLst>
                              <p:cond delay="22500"/>
                            </p:stCondLst>
                            <p:childTnLst>
                              <p:par>
                                <p:cTn id="67" presetID="2" presetClass="exit" presetSubtype="8" fill="hold" grpId="1" nodeType="afterEffect">
                                  <p:stCondLst>
                                    <p:cond delay="0"/>
                                  </p:stCondLst>
                                  <p:childTnLst>
                                    <p:anim calcmode="lin" valueType="num">
                                      <p:cBhvr additive="base">
                                        <p:cTn id="68" dur="500"/>
                                        <p:tgtEl>
                                          <p:spTgt spid="68"/>
                                        </p:tgtEl>
                                        <p:attrNameLst>
                                          <p:attrName>ppt_x</p:attrName>
                                        </p:attrNameLst>
                                      </p:cBhvr>
                                      <p:tavLst>
                                        <p:tav tm="0">
                                          <p:val>
                                            <p:strVal val="ppt_x"/>
                                          </p:val>
                                        </p:tav>
                                        <p:tav tm="100000">
                                          <p:val>
                                            <p:strVal val="0-ppt_w/2"/>
                                          </p:val>
                                        </p:tav>
                                      </p:tavLst>
                                    </p:anim>
                                    <p:anim calcmode="lin" valueType="num">
                                      <p:cBhvr additive="base">
                                        <p:cTn id="69" dur="500"/>
                                        <p:tgtEl>
                                          <p:spTgt spid="68"/>
                                        </p:tgtEl>
                                        <p:attrNameLst>
                                          <p:attrName>ppt_y</p:attrName>
                                        </p:attrNameLst>
                                      </p:cBhvr>
                                      <p:tavLst>
                                        <p:tav tm="0">
                                          <p:val>
                                            <p:strVal val="ppt_y"/>
                                          </p:val>
                                        </p:tav>
                                        <p:tav tm="100000">
                                          <p:val>
                                            <p:strVal val="ppt_y"/>
                                          </p:val>
                                        </p:tav>
                                      </p:tavLst>
                                    </p:anim>
                                    <p:set>
                                      <p:cBhvr>
                                        <p:cTn id="70"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8" grpId="2" animBg="1"/>
      <p:bldP spid="28" grpId="3" animBg="1"/>
      <p:bldP spid="28" grpId="4" animBg="1"/>
      <p:bldP spid="28" grpId="5" animBg="1"/>
      <p:bldP spid="33" grpId="0" animBg="1"/>
      <p:bldP spid="34" grpId="0" animBg="1"/>
      <p:bldP spid="67" grpId="0" animBg="1"/>
      <p:bldP spid="67" grpId="1" animBg="1"/>
      <p:bldP spid="67" grpId="2" animBg="1"/>
      <p:bldP spid="67" grpId="3" animBg="1"/>
      <p:bldP spid="68" grpId="0" animBg="1"/>
      <p:bldP spid="68" grpId="1" animBg="1"/>
      <p:bldP spid="6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31</a:t>
            </a:fld>
            <a:endParaRPr lang="en-US" altLang="en-US"/>
          </a:p>
        </p:txBody>
      </p:sp>
      <p:sp>
        <p:nvSpPr>
          <p:cNvPr id="44" name="Oval 2"/>
          <p:cNvSpPr>
            <a:spLocks noChangeArrowheads="1"/>
          </p:cNvSpPr>
          <p:nvPr/>
        </p:nvSpPr>
        <p:spPr bwMode="auto">
          <a:xfrm>
            <a:off x="1435100"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5" name="Oval 3"/>
          <p:cNvSpPr>
            <a:spLocks noChangeArrowheads="1"/>
          </p:cNvSpPr>
          <p:nvPr/>
        </p:nvSpPr>
        <p:spPr bwMode="auto">
          <a:xfrm>
            <a:off x="25447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6" name="Oval 4"/>
          <p:cNvSpPr>
            <a:spLocks noChangeArrowheads="1"/>
          </p:cNvSpPr>
          <p:nvPr/>
        </p:nvSpPr>
        <p:spPr bwMode="auto">
          <a:xfrm>
            <a:off x="36528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5"/>
          <p:cNvSpPr>
            <a:spLocks noChangeArrowheads="1"/>
          </p:cNvSpPr>
          <p:nvPr/>
        </p:nvSpPr>
        <p:spPr bwMode="auto">
          <a:xfrm>
            <a:off x="4762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8" name="Oval 6"/>
          <p:cNvSpPr>
            <a:spLocks noChangeArrowheads="1"/>
          </p:cNvSpPr>
          <p:nvPr/>
        </p:nvSpPr>
        <p:spPr bwMode="auto">
          <a:xfrm>
            <a:off x="5868987"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7"/>
          <p:cNvSpPr>
            <a:spLocks noChangeArrowheads="1"/>
          </p:cNvSpPr>
          <p:nvPr/>
        </p:nvSpPr>
        <p:spPr bwMode="auto">
          <a:xfrm>
            <a:off x="6978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0883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2861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AutoShape 10"/>
          <p:cNvSpPr>
            <a:spLocks noChangeArrowheads="1"/>
          </p:cNvSpPr>
          <p:nvPr/>
        </p:nvSpPr>
        <p:spPr bwMode="auto">
          <a:xfrm>
            <a:off x="35369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106737"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28612" y="3449638"/>
            <a:ext cx="8550275" cy="608012"/>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3452812"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306512"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a[4] into (0, 3)</a:t>
            </a:r>
          </a:p>
        </p:txBody>
      </p:sp>
      <p:sp>
        <p:nvSpPr>
          <p:cNvPr id="65" name="Oval 24"/>
          <p:cNvSpPr>
            <a:spLocks noChangeArrowheads="1"/>
          </p:cNvSpPr>
          <p:nvPr/>
        </p:nvSpPr>
        <p:spPr bwMode="auto">
          <a:xfrm>
            <a:off x="304800" y="2882900"/>
            <a:ext cx="792162"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Tree>
    <p:extLst>
      <p:ext uri="{BB962C8B-B14F-4D97-AF65-F5344CB8AC3E}">
        <p14:creationId xmlns:p14="http://schemas.microsoft.com/office/powerpoint/2010/main" val="3781891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22222E-6 2.96296E-6 L 0.1257 -0.00301 " pathEditMode="relative" rAng="0" ptsTypes="AA">
                                      <p:cBhvr>
                                        <p:cTn id="6" dur="2000" fill="hold"/>
                                        <p:tgtEl>
                                          <p:spTgt spid="52"/>
                                        </p:tgtEl>
                                        <p:attrNameLst>
                                          <p:attrName>ppt_x</p:attrName>
                                          <p:attrName>ppt_y</p:attrName>
                                        </p:attrNameLst>
                                      </p:cBhvr>
                                      <p:rCtr x="6285"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4.44444E-6 2.59259E-6 L -0.11337 0.32453 " pathEditMode="relative" rAng="0" ptsTypes="AA">
                                      <p:cBhvr>
                                        <p:cTn id="14" dur="2000" fill="hold"/>
                                        <p:tgtEl>
                                          <p:spTgt spid="47"/>
                                        </p:tgtEl>
                                        <p:attrNameLst>
                                          <p:attrName>ppt_x</p:attrName>
                                          <p:attrName>ppt_y</p:attrName>
                                        </p:attrNameLst>
                                      </p:cBhvr>
                                      <p:rCtr x="-5677"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46"/>
                                        </p:tgtEl>
                                      </p:cBhvr>
                                    </p:animEffect>
                                    <p:animScale>
                                      <p:cBhvr>
                                        <p:cTn id="22" dur="1000" autoRev="1" fill="hold"/>
                                        <p:tgtEl>
                                          <p:spTgt spid="46"/>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47"/>
                                        </p:tgtEl>
                                      </p:cBhvr>
                                    </p:animEffect>
                                    <p:animScale>
                                      <p:cBhvr>
                                        <p:cTn id="25" dur="1000" autoRev="1" fill="hold"/>
                                        <p:tgtEl>
                                          <p:spTgt spid="47"/>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122 2.59259E-6 L 0.12136 3.33333E-6 " pathEditMode="relative" rAng="0" ptsTypes="AA">
                                      <p:cBhvr>
                                        <p:cTn id="28" dur="2000" fill="hold"/>
                                        <p:tgtEl>
                                          <p:spTgt spid="46"/>
                                        </p:tgtEl>
                                        <p:attrNameLst>
                                          <p:attrName>ppt_x</p:attrName>
                                          <p:attrName>ppt_y</p:attrName>
                                        </p:attrNameLst>
                                      </p:cBhvr>
                                      <p:rCtr x="6250" y="139"/>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163 -2.22222E-6 " pathEditMode="relative" rAng="0" ptsTypes="AA">
                                      <p:cBhvr>
                                        <p:cTn id="31" dur="2000" fill="hold"/>
                                        <p:tgtEl>
                                          <p:spTgt spid="63"/>
                                        </p:tgtEl>
                                        <p:attrNameLst>
                                          <p:attrName>ppt_x</p:attrName>
                                          <p:attrName>ppt_y</p:attrName>
                                        </p:attrNameLst>
                                      </p:cBhvr>
                                      <p:rCtr x="-5590" y="0"/>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45"/>
                                        </p:tgtEl>
                                      </p:cBhvr>
                                    </p:animEffect>
                                    <p:animScale>
                                      <p:cBhvr>
                                        <p:cTn id="35" dur="1000" autoRev="1" fill="hold"/>
                                        <p:tgtEl>
                                          <p:spTgt spid="45"/>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47"/>
                                        </p:tgtEl>
                                      </p:cBhvr>
                                    </p:animEffect>
                                    <p:animScale>
                                      <p:cBhvr>
                                        <p:cTn id="38" dur="1000" autoRev="1" fill="hold"/>
                                        <p:tgtEl>
                                          <p:spTgt spid="47"/>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104 2.59259E-6 L 0.11059 2.59259E-6 " pathEditMode="relative" rAng="0" ptsTypes="AA">
                                      <p:cBhvr>
                                        <p:cTn id="41" dur="2000" fill="hold"/>
                                        <p:tgtEl>
                                          <p:spTgt spid="45"/>
                                        </p:tgtEl>
                                        <p:attrNameLst>
                                          <p:attrName>ppt_x</p:attrName>
                                          <p:attrName>ppt_y</p:attrName>
                                        </p:attrNameLst>
                                      </p:cBhvr>
                                      <p:rCtr x="5573" y="0"/>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4531 -2.22222E-6 " pathEditMode="relative" rAng="0" ptsTypes="AA">
                                      <p:cBhvr>
                                        <p:cTn id="44" dur="2000" fill="hold"/>
                                        <p:tgtEl>
                                          <p:spTgt spid="63"/>
                                        </p:tgtEl>
                                        <p:attrNameLst>
                                          <p:attrName>ppt_x</p:attrName>
                                          <p:attrName>ppt_y</p:attrName>
                                        </p:attrNameLst>
                                      </p:cBhvr>
                                      <p:rCtr x="-6250" y="23"/>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44"/>
                                        </p:tgtEl>
                                      </p:cBhvr>
                                    </p:animEffect>
                                    <p:animScale>
                                      <p:cBhvr>
                                        <p:cTn id="48" dur="1000" autoRev="1" fill="hold"/>
                                        <p:tgtEl>
                                          <p:spTgt spid="44"/>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47"/>
                                        </p:tgtEl>
                                      </p:cBhvr>
                                    </p:animEffect>
                                    <p:animScale>
                                      <p:cBhvr>
                                        <p:cTn id="51" dur="1000" autoRev="1" fill="hold"/>
                                        <p:tgtEl>
                                          <p:spTgt spid="47"/>
                                        </p:tgtEl>
                                      </p:cBhvr>
                                      <p:by x="105000" y="105000"/>
                                    </p:animScale>
                                  </p:childTnLst>
                                </p:cTn>
                              </p:par>
                            </p:childTnLst>
                          </p:cTn>
                        </p:par>
                        <p:par>
                          <p:cTn id="52" fill="hold">
                            <p:stCondLst>
                              <p:cond delay="19000"/>
                            </p:stCondLst>
                            <p:childTnLst>
                              <p:par>
                                <p:cTn id="53" presetID="63" presetClass="path" presetSubtype="0" accel="50000" decel="50000" fill="hold" grpId="1" nodeType="afterEffect">
                                  <p:stCondLst>
                                    <p:cond delay="0"/>
                                  </p:stCondLst>
                                  <p:childTnLst>
                                    <p:animMotion origin="layout" path="M -0.00243 0.00208 L 0.11093 2.59259E-6 " pathEditMode="relative" rAng="0" ptsTypes="AA">
                                      <p:cBhvr>
                                        <p:cTn id="54" dur="2000" fill="hold"/>
                                        <p:tgtEl>
                                          <p:spTgt spid="44"/>
                                        </p:tgtEl>
                                        <p:attrNameLst>
                                          <p:attrName>ppt_x</p:attrName>
                                          <p:attrName>ppt_y</p:attrName>
                                        </p:attrNameLst>
                                      </p:cBhvr>
                                      <p:rCtr x="5660" y="-116"/>
                                    </p:animMotion>
                                  </p:childTnLst>
                                </p:cTn>
                              </p:par>
                            </p:childTnLst>
                          </p:cTn>
                        </p:par>
                        <p:par>
                          <p:cTn id="55" fill="hold">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4531 2.22222E-6 L -0.37031 -0.00231 " pathEditMode="relative" rAng="0" ptsTypes="AA">
                                      <p:cBhvr>
                                        <p:cTn id="57" dur="2000" fill="hold"/>
                                        <p:tgtEl>
                                          <p:spTgt spid="63"/>
                                        </p:tgtEl>
                                        <p:attrNameLst>
                                          <p:attrName>ppt_x</p:attrName>
                                          <p:attrName>ppt_y</p:attrName>
                                        </p:attrNameLst>
                                      </p:cBhvr>
                                      <p:rCtr x="-6250" y="-93"/>
                                    </p:animMotion>
                                  </p:childTnLst>
                                </p:cTn>
                              </p:par>
                            </p:childTnLst>
                          </p:cTn>
                        </p:par>
                        <p:par>
                          <p:cTn id="58" fill="hold">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51"/>
                                        </p:tgtEl>
                                      </p:cBhvr>
                                    </p:animEffect>
                                    <p:animScale>
                                      <p:cBhvr>
                                        <p:cTn id="61" dur="1000" autoRev="1" fill="hold"/>
                                        <p:tgtEl>
                                          <p:spTgt spid="51"/>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47"/>
                                        </p:tgtEl>
                                      </p:cBhvr>
                                    </p:animEffect>
                                    <p:animScale>
                                      <p:cBhvr>
                                        <p:cTn id="64" dur="1000" autoRev="1" fill="hold"/>
                                        <p:tgtEl>
                                          <p:spTgt spid="47"/>
                                        </p:tgtEl>
                                      </p:cBhvr>
                                      <p:by x="105000" y="105000"/>
                                    </p:animScale>
                                  </p:childTnLst>
                                </p:cTn>
                              </p:par>
                            </p:childTnLst>
                          </p:cTn>
                        </p:par>
                        <p:par>
                          <p:cTn id="65" fill="hold">
                            <p:stCondLst>
                              <p:cond delay="25000"/>
                            </p:stCondLst>
                            <p:childTnLst>
                              <p:par>
                                <p:cTn id="66" presetID="63" presetClass="path" presetSubtype="0" accel="50000" decel="50000" fill="hold" grpId="1" nodeType="afterEffect">
                                  <p:stCondLst>
                                    <p:cond delay="0"/>
                                  </p:stCondLst>
                                  <p:childTnLst>
                                    <p:animMotion origin="layout" path="M -0.00052 0.00232 L 0.10937 0.00209 " pathEditMode="relative" rAng="0" ptsTypes="AA">
                                      <p:cBhvr>
                                        <p:cTn id="67" dur="2000" fill="hold"/>
                                        <p:tgtEl>
                                          <p:spTgt spid="51"/>
                                        </p:tgtEl>
                                        <p:attrNameLst>
                                          <p:attrName>ppt_x</p:attrName>
                                          <p:attrName>ppt_y</p:attrName>
                                        </p:attrNameLst>
                                      </p:cBhvr>
                                      <p:rCtr x="5486" y="-23"/>
                                    </p:animMotion>
                                  </p:childTnLst>
                                </p:cTn>
                              </p:par>
                            </p:childTnLst>
                          </p:cTn>
                        </p:par>
                        <p:par>
                          <p:cTn id="68" fill="hold">
                            <p:stCondLst>
                              <p:cond delay="27000"/>
                            </p:stCondLst>
                            <p:childTnLst>
                              <p:par>
                                <p:cTn id="69" presetID="36" presetClass="emph" presetSubtype="0" fill="hold" grpId="5" nodeType="afterEffect">
                                  <p:stCondLst>
                                    <p:cond delay="0"/>
                                  </p:stCondLst>
                                  <p:iterate type="lt">
                                    <p:tmPct val="10000"/>
                                  </p:iterate>
                                  <p:childTnLst>
                                    <p:animScale>
                                      <p:cBhvr>
                                        <p:cTn id="70" dur="250" autoRev="1" fill="hold">
                                          <p:stCondLst>
                                            <p:cond delay="0"/>
                                          </p:stCondLst>
                                        </p:cTn>
                                        <p:tgtEl>
                                          <p:spTgt spid="63"/>
                                        </p:tgtEl>
                                      </p:cBhvr>
                                      <p:to x="80000" y="100000"/>
                                    </p:animScale>
                                    <p:anim by="(#ppt_w*0.10)" calcmode="lin" valueType="num">
                                      <p:cBhvr>
                                        <p:cTn id="71" dur="250" autoRev="1" fill="hold">
                                          <p:stCondLst>
                                            <p:cond delay="0"/>
                                          </p:stCondLst>
                                        </p:cTn>
                                        <p:tgtEl>
                                          <p:spTgt spid="63"/>
                                        </p:tgtEl>
                                        <p:attrNameLst>
                                          <p:attrName>ppt_x</p:attrName>
                                        </p:attrNameLst>
                                      </p:cBhvr>
                                    </p:anim>
                                    <p:anim by="(-#ppt_w*0.10)" calcmode="lin" valueType="num">
                                      <p:cBhvr>
                                        <p:cTn id="72" dur="250" autoRev="1" fill="hold">
                                          <p:stCondLst>
                                            <p:cond delay="0"/>
                                          </p:stCondLst>
                                        </p:cTn>
                                        <p:tgtEl>
                                          <p:spTgt spid="63"/>
                                        </p:tgtEl>
                                        <p:attrNameLst>
                                          <p:attrName>ppt_y</p:attrName>
                                        </p:attrNameLst>
                                      </p:cBhvr>
                                    </p:anim>
                                    <p:animRot by="-480000">
                                      <p:cBhvr>
                                        <p:cTn id="73" dur="250" autoRev="1" fill="hold">
                                          <p:stCondLst>
                                            <p:cond delay="0"/>
                                          </p:stCondLst>
                                        </p:cTn>
                                        <p:tgtEl>
                                          <p:spTgt spid="63"/>
                                        </p:tgtEl>
                                        <p:attrNameLst>
                                          <p:attrName>r</p:attrName>
                                        </p:attrNameLst>
                                      </p:cBhvr>
                                    </p:animRot>
                                  </p:childTnLst>
                                </p:cTn>
                              </p:par>
                            </p:childTnLst>
                          </p:cTn>
                        </p:par>
                        <p:par>
                          <p:cTn id="74" fill="hold">
                            <p:stCondLst>
                              <p:cond delay="27600"/>
                            </p:stCondLst>
                            <p:childTnLst>
                              <p:par>
                                <p:cTn id="75" presetID="64" presetClass="path" presetSubtype="0" accel="50000" decel="50000" fill="hold" grpId="5" nodeType="afterEffect">
                                  <p:stCondLst>
                                    <p:cond delay="0"/>
                                  </p:stCondLst>
                                  <p:childTnLst>
                                    <p:animMotion origin="layout" path="M -0.11337 0.32453 L -0.48542 0.00232 " pathEditMode="relative" rAng="0" ptsTypes="AA">
                                      <p:cBhvr>
                                        <p:cTn id="76" dur="2000" fill="hold"/>
                                        <p:tgtEl>
                                          <p:spTgt spid="47"/>
                                        </p:tgtEl>
                                        <p:attrNameLst>
                                          <p:attrName>ppt_x</p:attrName>
                                          <p:attrName>ppt_y</p:attrName>
                                        </p:attrNameLst>
                                      </p:cBhvr>
                                      <p:rCtr x="-18785" y="-16088"/>
                                    </p:animMotion>
                                  </p:childTnLst>
                                </p:cTn>
                              </p:par>
                            </p:childTnLst>
                          </p:cTn>
                        </p:par>
                        <p:par>
                          <p:cTn id="77" fill="hold">
                            <p:stCondLst>
                              <p:cond delay="29600"/>
                            </p:stCondLst>
                            <p:childTnLst>
                              <p:par>
                                <p:cTn id="78" presetID="8" presetClass="exit" presetSubtype="16" fill="hold" grpId="6" nodeType="afterEffect">
                                  <p:stCondLst>
                                    <p:cond delay="0"/>
                                  </p:stCondLst>
                                  <p:childTnLst>
                                    <p:animEffect transition="out" filter="diamond(in)">
                                      <p:cBhvr>
                                        <p:cTn id="79" dur="1000"/>
                                        <p:tgtEl>
                                          <p:spTgt spid="47"/>
                                        </p:tgtEl>
                                      </p:cBhvr>
                                    </p:animEffect>
                                    <p:set>
                                      <p:cBhvr>
                                        <p:cTn id="80" dur="1" fill="hold">
                                          <p:stCondLst>
                                            <p:cond delay="999"/>
                                          </p:stCondLst>
                                        </p:cTn>
                                        <p:tgtEl>
                                          <p:spTgt spid="47"/>
                                        </p:tgtEl>
                                        <p:attrNameLst>
                                          <p:attrName>style.visibility</p:attrName>
                                        </p:attrNameLst>
                                      </p:cBhvr>
                                      <p:to>
                                        <p:strVal val="hidden"/>
                                      </p:to>
                                    </p:set>
                                  </p:childTnLst>
                                </p:cTn>
                              </p:par>
                              <p:par>
                                <p:cTn id="81" presetID="8" presetClass="entr" presetSubtype="16"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diamond(in)">
                                      <p:cBhvr>
                                        <p:cTn id="83" dur="1000"/>
                                        <p:tgtEl>
                                          <p:spTgt spid="65"/>
                                        </p:tgtEl>
                                      </p:cBhvr>
                                    </p:animEffect>
                                  </p:childTnLst>
                                </p:cTn>
                              </p:par>
                            </p:childTnLst>
                          </p:cTn>
                        </p:par>
                        <p:par>
                          <p:cTn id="84" fill="hold">
                            <p:stCondLst>
                              <p:cond delay="30600"/>
                            </p:stCondLst>
                            <p:childTnLst>
                              <p:par>
                                <p:cTn id="85" presetID="3" presetClass="exit" presetSubtype="10" fill="hold" grpId="1" nodeType="afterEffect">
                                  <p:stCondLst>
                                    <p:cond delay="0"/>
                                  </p:stCondLst>
                                  <p:iterate type="lt">
                                    <p:tmPct val="0"/>
                                  </p:iterate>
                                  <p:childTnLst>
                                    <p:animEffect transition="out" filter="blinds(horizontal)">
                                      <p:cBhvr>
                                        <p:cTn id="86" dur="500"/>
                                        <p:tgtEl>
                                          <p:spTgt spid="63"/>
                                        </p:tgtEl>
                                      </p:cBhvr>
                                    </p:animEffect>
                                    <p:set>
                                      <p:cBhvr>
                                        <p:cTn id="87" dur="1" fill="hold">
                                          <p:stCondLst>
                                            <p:cond delay="499"/>
                                          </p:stCondLst>
                                        </p:cTn>
                                        <p:tgtEl>
                                          <p:spTgt spid="63"/>
                                        </p:tgtEl>
                                        <p:attrNameLst>
                                          <p:attrName>style.visibility</p:attrName>
                                        </p:attrNameLst>
                                      </p:cBhvr>
                                      <p:to>
                                        <p:strVal val="hidden"/>
                                      </p:to>
                                    </p:set>
                                  </p:childTnLst>
                                </p:cTn>
                              </p:par>
                            </p:childTnLst>
                          </p:cTn>
                        </p:par>
                        <p:par>
                          <p:cTn id="88" fill="hold">
                            <p:stCondLst>
                              <p:cond delay="31100"/>
                            </p:stCondLst>
                            <p:childTnLst>
                              <p:par>
                                <p:cTn id="89" presetID="2" presetClass="exit" presetSubtype="8" fill="hold" grpId="1" nodeType="afterEffect">
                                  <p:stCondLst>
                                    <p:cond delay="0"/>
                                  </p:stCondLst>
                                  <p:childTnLst>
                                    <p:anim calcmode="lin" valueType="num">
                                      <p:cBhvr additive="base">
                                        <p:cTn id="90" dur="500"/>
                                        <p:tgtEl>
                                          <p:spTgt spid="64"/>
                                        </p:tgtEl>
                                        <p:attrNameLst>
                                          <p:attrName>ppt_x</p:attrName>
                                        </p:attrNameLst>
                                      </p:cBhvr>
                                      <p:tavLst>
                                        <p:tav tm="0">
                                          <p:val>
                                            <p:strVal val="ppt_x"/>
                                          </p:val>
                                        </p:tav>
                                        <p:tav tm="100000">
                                          <p:val>
                                            <p:strVal val="0-ppt_w/2"/>
                                          </p:val>
                                        </p:tav>
                                      </p:tavLst>
                                    </p:anim>
                                    <p:anim calcmode="lin" valueType="num">
                                      <p:cBhvr additive="base">
                                        <p:cTn id="91" dur="500"/>
                                        <p:tgtEl>
                                          <p:spTgt spid="64"/>
                                        </p:tgtEl>
                                        <p:attrNameLst>
                                          <p:attrName>ppt_y</p:attrName>
                                        </p:attrNameLst>
                                      </p:cBhvr>
                                      <p:tavLst>
                                        <p:tav tm="0">
                                          <p:val>
                                            <p:strVal val="ppt_y"/>
                                          </p:val>
                                        </p:tav>
                                        <p:tav tm="100000">
                                          <p:val>
                                            <p:strVal val="ppt_y"/>
                                          </p:val>
                                        </p:tav>
                                      </p:tavLst>
                                    </p:anim>
                                    <p:set>
                                      <p:cBhvr>
                                        <p:cTn id="92"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7" grpId="0" animBg="1"/>
      <p:bldP spid="47" grpId="1" animBg="1"/>
      <p:bldP spid="47" grpId="2" animBg="1"/>
      <p:bldP spid="47" grpId="3" animBg="1"/>
      <p:bldP spid="47" grpId="4" animBg="1"/>
      <p:bldP spid="47" grpId="5" animBg="1"/>
      <p:bldP spid="47" grpId="6" animBg="1"/>
      <p:bldP spid="51" grpId="0" animBg="1"/>
      <p:bldP spid="51" grpId="1" animBg="1"/>
      <p:bldP spid="52" grpId="0" animBg="1"/>
      <p:bldP spid="63" grpId="0" animBg="1"/>
      <p:bldP spid="63" grpId="1" animBg="1"/>
      <p:bldP spid="63" grpId="2" animBg="1"/>
      <p:bldP spid="63" grpId="3" animBg="1"/>
      <p:bldP spid="63" grpId="4" animBg="1"/>
      <p:bldP spid="63" grpId="5" animBg="1"/>
      <p:bldP spid="64" grpId="0" animBg="1"/>
      <p:bldP spid="64" grpId="1" animBg="1"/>
      <p:bldP spid="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32</a:t>
            </a:fld>
            <a:endParaRPr lang="en-US" altLang="en-US"/>
          </a:p>
        </p:txBody>
      </p:sp>
      <p:sp>
        <p:nvSpPr>
          <p:cNvPr id="26" name="Oval 2"/>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4"/>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5"/>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0" name="Oval 6"/>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AutoShape 10"/>
          <p:cNvSpPr>
            <a:spLocks noChangeArrowheads="1"/>
          </p:cNvSpPr>
          <p:nvPr/>
        </p:nvSpPr>
        <p:spPr bwMode="auto">
          <a:xfrm>
            <a:off x="461486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06705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279400" y="3462338"/>
            <a:ext cx="8550275" cy="608012"/>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44942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26682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a[5] into (0, 4)</a:t>
            </a:r>
          </a:p>
        </p:txBody>
      </p:sp>
      <p:sp>
        <p:nvSpPr>
          <p:cNvPr id="69" name="Oval 24"/>
          <p:cNvSpPr>
            <a:spLocks noChangeArrowheads="1"/>
          </p:cNvSpPr>
          <p:nvPr/>
        </p:nvSpPr>
        <p:spPr bwMode="auto">
          <a:xfrm>
            <a:off x="3629025"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3873624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16667E-6 2.96296E-6 L 0.11615 -0.00301 " pathEditMode="relative" rAng="0" ptsTypes="AA">
                                      <p:cBhvr>
                                        <p:cTn id="6" dur="2000" fill="hold"/>
                                        <p:tgtEl>
                                          <p:spTgt spid="34"/>
                                        </p:tgtEl>
                                        <p:attrNameLst>
                                          <p:attrName>ppt_x</p:attrName>
                                          <p:attrName>ppt_y</p:attrName>
                                        </p:attrNameLst>
                                      </p:cBhvr>
                                      <p:rCtr x="5799"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1.11111E-6 2.59259E-6 L -0.22673 0.32453 " pathEditMode="relative" rAng="0" ptsTypes="AA">
                                      <p:cBhvr>
                                        <p:cTn id="14" dur="2000" fill="hold"/>
                                        <p:tgtEl>
                                          <p:spTgt spid="30"/>
                                        </p:tgtEl>
                                        <p:attrNameLst>
                                          <p:attrName>ppt_x</p:attrName>
                                          <p:attrName>ppt_y</p:attrName>
                                        </p:attrNameLst>
                                      </p:cBhvr>
                                      <p:rCtr x="-11337"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29"/>
                                        </p:tgtEl>
                                      </p:cBhvr>
                                    </p:animEffect>
                                    <p:animScale>
                                      <p:cBhvr>
                                        <p:cTn id="22" dur="1000" autoRev="1" fill="hold"/>
                                        <p:tgtEl>
                                          <p:spTgt spid="29"/>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30"/>
                                        </p:tgtEl>
                                      </p:cBhvr>
                                    </p:animEffect>
                                    <p:animScale>
                                      <p:cBhvr>
                                        <p:cTn id="25" dur="1000" autoRev="1" fill="hold"/>
                                        <p:tgtEl>
                                          <p:spTgt spid="30"/>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347 2.59259E-6 L 0.12101 3.33333E-6 " pathEditMode="relative" rAng="0" ptsTypes="AA">
                                      <p:cBhvr>
                                        <p:cTn id="28" dur="2000" fill="hold"/>
                                        <p:tgtEl>
                                          <p:spTgt spid="29"/>
                                        </p:tgtEl>
                                        <p:attrNameLst>
                                          <p:attrName>ppt_x</p:attrName>
                                          <p:attrName>ppt_y</p:attrName>
                                        </p:attrNameLst>
                                      </p:cBhvr>
                                      <p:rCtr x="5937" y="139"/>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38889E-6 -2.22222E-6 L -0.11007 0.00208 " pathEditMode="relative" rAng="0" ptsTypes="AA">
                                      <p:cBhvr>
                                        <p:cTn id="31" dur="2000" fill="hold"/>
                                        <p:tgtEl>
                                          <p:spTgt spid="67"/>
                                        </p:tgtEl>
                                        <p:attrNameLst>
                                          <p:attrName>ppt_x</p:attrName>
                                          <p:attrName>ppt_y</p:attrName>
                                        </p:attrNameLst>
                                      </p:cBhvr>
                                      <p:rCtr x="-5885" y="46"/>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28"/>
                                        </p:tgtEl>
                                      </p:cBhvr>
                                    </p:animEffect>
                                    <p:animScale>
                                      <p:cBhvr>
                                        <p:cTn id="35" dur="1000" autoRev="1" fill="hold"/>
                                        <p:tgtEl>
                                          <p:spTgt spid="28"/>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30"/>
                                        </p:tgtEl>
                                      </p:cBhvr>
                                    </p:animEffect>
                                    <p:animScale>
                                      <p:cBhvr>
                                        <p:cTn id="38" dur="1000" autoRev="1" fill="hold"/>
                                        <p:tgtEl>
                                          <p:spTgt spid="30"/>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1.94444E-6 2.59259E-6 L 0.11788 2.59259E-6 " pathEditMode="relative" rAng="0" ptsTypes="AA">
                                      <p:cBhvr>
                                        <p:cTn id="41" dur="2000" fill="hold"/>
                                        <p:tgtEl>
                                          <p:spTgt spid="28"/>
                                        </p:tgtEl>
                                        <p:attrNameLst>
                                          <p:attrName>ppt_x</p:attrName>
                                          <p:attrName>ppt_y</p:attrName>
                                        </p:attrNameLst>
                                      </p:cBhvr>
                                      <p:rCtr x="5990" y="-324"/>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007 0.00209 L -0.2342 0.00209 " pathEditMode="relative" rAng="0" ptsTypes="AA">
                                      <p:cBhvr>
                                        <p:cTn id="44" dur="2000" fill="hold"/>
                                        <p:tgtEl>
                                          <p:spTgt spid="67"/>
                                        </p:tgtEl>
                                        <p:attrNameLst>
                                          <p:attrName>ppt_x</p:attrName>
                                          <p:attrName>ppt_y</p:attrName>
                                        </p:attrNameLst>
                                      </p:cBhvr>
                                      <p:rCtr x="-6215" y="0"/>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27"/>
                                        </p:tgtEl>
                                      </p:cBhvr>
                                    </p:animEffect>
                                    <p:animScale>
                                      <p:cBhvr>
                                        <p:cTn id="48" dur="1000" autoRev="1" fill="hold"/>
                                        <p:tgtEl>
                                          <p:spTgt spid="27"/>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30"/>
                                        </p:tgtEl>
                                      </p:cBhvr>
                                    </p:animEffect>
                                    <p:animScale>
                                      <p:cBhvr>
                                        <p:cTn id="51" dur="1000" autoRev="1" fill="hold"/>
                                        <p:tgtEl>
                                          <p:spTgt spid="30"/>
                                        </p:tgtEl>
                                      </p:cBhvr>
                                      <p:by x="105000" y="105000"/>
                                    </p:animScale>
                                  </p:childTnLst>
                                </p:cTn>
                              </p:par>
                            </p:childTnLst>
                          </p:cTn>
                        </p:par>
                        <p:par>
                          <p:cTn id="52" fill="hold">
                            <p:stCondLst>
                              <p:cond delay="19000"/>
                            </p:stCondLst>
                            <p:childTnLst>
                              <p:par>
                                <p:cTn id="53" presetID="64" presetClass="path" presetSubtype="0" accel="50000" decel="50000" fill="hold" grpId="4" nodeType="afterEffect">
                                  <p:stCondLst>
                                    <p:cond delay="0"/>
                                  </p:stCondLst>
                                  <p:childTnLst>
                                    <p:animMotion origin="layout" path="M -0.225 0.32453 L -0.24237 3.33333E-6 " pathEditMode="relative" rAng="0" ptsTypes="AA">
                                      <p:cBhvr>
                                        <p:cTn id="54" dur="2000" fill="hold"/>
                                        <p:tgtEl>
                                          <p:spTgt spid="30"/>
                                        </p:tgtEl>
                                        <p:attrNameLst>
                                          <p:attrName>ppt_x</p:attrName>
                                          <p:attrName>ppt_y</p:attrName>
                                        </p:attrNameLst>
                                      </p:cBhvr>
                                      <p:rCtr x="-781" y="-16088"/>
                                    </p:animMotion>
                                  </p:childTnLst>
                                </p:cTn>
                              </p:par>
                            </p:childTnLst>
                          </p:cTn>
                        </p:par>
                        <p:par>
                          <p:cTn id="55" fill="hold">
                            <p:stCondLst>
                              <p:cond delay="21000"/>
                            </p:stCondLst>
                            <p:childTnLst>
                              <p:par>
                                <p:cTn id="56" presetID="8" presetClass="exit" presetSubtype="16" fill="hold" grpId="5" nodeType="afterEffect">
                                  <p:stCondLst>
                                    <p:cond delay="0"/>
                                  </p:stCondLst>
                                  <p:childTnLst>
                                    <p:animEffect transition="out" filter="diamond(in)">
                                      <p:cBhvr>
                                        <p:cTn id="57" dur="1000"/>
                                        <p:tgtEl>
                                          <p:spTgt spid="30"/>
                                        </p:tgtEl>
                                      </p:cBhvr>
                                    </p:animEffect>
                                    <p:set>
                                      <p:cBhvr>
                                        <p:cTn id="58" dur="1" fill="hold">
                                          <p:stCondLst>
                                            <p:cond delay="999"/>
                                          </p:stCondLst>
                                        </p:cTn>
                                        <p:tgtEl>
                                          <p:spTgt spid="30"/>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diamond(in)">
                                      <p:cBhvr>
                                        <p:cTn id="61" dur="1000"/>
                                        <p:tgtEl>
                                          <p:spTgt spid="69"/>
                                        </p:tgtEl>
                                      </p:cBhvr>
                                    </p:animEffect>
                                  </p:childTnLst>
                                </p:cTn>
                              </p:par>
                            </p:childTnLst>
                          </p:cTn>
                        </p:par>
                        <p:par>
                          <p:cTn id="62" fill="hold">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
                                        </p:tgtEl>
                                      </p:cBhvr>
                                    </p:animEffect>
                                    <p:set>
                                      <p:cBhvr>
                                        <p:cTn id="65" dur="1" fill="hold">
                                          <p:stCondLst>
                                            <p:cond delay="499"/>
                                          </p:stCondLst>
                                        </p:cTn>
                                        <p:tgtEl>
                                          <p:spTgt spid="67"/>
                                        </p:tgtEl>
                                        <p:attrNameLst>
                                          <p:attrName>style.visibility</p:attrName>
                                        </p:attrNameLst>
                                      </p:cBhvr>
                                      <p:to>
                                        <p:strVal val="hidden"/>
                                      </p:to>
                                    </p:set>
                                  </p:childTnLst>
                                </p:cTn>
                              </p:par>
                            </p:childTnLst>
                          </p:cTn>
                        </p:par>
                        <p:par>
                          <p:cTn id="66" fill="hold">
                            <p:stCondLst>
                              <p:cond delay="22500"/>
                            </p:stCondLst>
                            <p:childTnLst>
                              <p:par>
                                <p:cTn id="67" presetID="2" presetClass="exit" presetSubtype="8" fill="hold" grpId="1" nodeType="afterEffect">
                                  <p:stCondLst>
                                    <p:cond delay="0"/>
                                  </p:stCondLst>
                                  <p:childTnLst>
                                    <p:anim calcmode="lin" valueType="num">
                                      <p:cBhvr additive="base">
                                        <p:cTn id="68" dur="500"/>
                                        <p:tgtEl>
                                          <p:spTgt spid="68"/>
                                        </p:tgtEl>
                                        <p:attrNameLst>
                                          <p:attrName>ppt_x</p:attrName>
                                        </p:attrNameLst>
                                      </p:cBhvr>
                                      <p:tavLst>
                                        <p:tav tm="0">
                                          <p:val>
                                            <p:strVal val="ppt_x"/>
                                          </p:val>
                                        </p:tav>
                                        <p:tav tm="100000">
                                          <p:val>
                                            <p:strVal val="0-ppt_w/2"/>
                                          </p:val>
                                        </p:tav>
                                      </p:tavLst>
                                    </p:anim>
                                    <p:anim calcmode="lin" valueType="num">
                                      <p:cBhvr additive="base">
                                        <p:cTn id="69" dur="500"/>
                                        <p:tgtEl>
                                          <p:spTgt spid="68"/>
                                        </p:tgtEl>
                                        <p:attrNameLst>
                                          <p:attrName>ppt_y</p:attrName>
                                        </p:attrNameLst>
                                      </p:cBhvr>
                                      <p:tavLst>
                                        <p:tav tm="0">
                                          <p:val>
                                            <p:strVal val="ppt_y"/>
                                          </p:val>
                                        </p:tav>
                                        <p:tav tm="100000">
                                          <p:val>
                                            <p:strVal val="ppt_y"/>
                                          </p:val>
                                        </p:tav>
                                      </p:tavLst>
                                    </p:anim>
                                    <p:set>
                                      <p:cBhvr>
                                        <p:cTn id="70"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P spid="30" grpId="0" animBg="1"/>
      <p:bldP spid="30" grpId="1" animBg="1"/>
      <p:bldP spid="30" grpId="2" animBg="1"/>
      <p:bldP spid="30" grpId="3" animBg="1"/>
      <p:bldP spid="30" grpId="4" animBg="1"/>
      <p:bldP spid="30" grpId="5" animBg="1"/>
      <p:bldP spid="34" grpId="0" animBg="1"/>
      <p:bldP spid="67" grpId="0" animBg="1"/>
      <p:bldP spid="67" grpId="1" animBg="1"/>
      <p:bldP spid="67" grpId="2" animBg="1"/>
      <p:bldP spid="67" grpId="3" animBg="1"/>
      <p:bldP spid="68" grpId="0" animBg="1"/>
      <p:bldP spid="68" grpId="1" animBg="1"/>
      <p:bldP spid="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33</a:t>
            </a:fld>
            <a:endParaRPr lang="en-US" altLang="en-US"/>
          </a:p>
        </p:txBody>
      </p:sp>
      <p:sp>
        <p:nvSpPr>
          <p:cNvPr id="44" name="Oval 2"/>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3"/>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6" name="Oval 4"/>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7" name="Oval 5"/>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6"/>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9" name="Oval 7"/>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AutoShape 10"/>
          <p:cNvSpPr>
            <a:spLocks noChangeArrowheads="1"/>
          </p:cNvSpPr>
          <p:nvPr/>
        </p:nvSpPr>
        <p:spPr bwMode="auto">
          <a:xfrm>
            <a:off x="573246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0829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04800" y="3421063"/>
            <a:ext cx="8550275" cy="608012"/>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56626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2827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Insert a[6] into (0, 5)</a:t>
            </a:r>
          </a:p>
        </p:txBody>
      </p:sp>
      <p:sp>
        <p:nvSpPr>
          <p:cNvPr id="65" name="Oval 24"/>
          <p:cNvSpPr>
            <a:spLocks noChangeArrowheads="1"/>
          </p:cNvSpPr>
          <p:nvPr/>
        </p:nvSpPr>
        <p:spPr bwMode="auto">
          <a:xfrm>
            <a:off x="25130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4151483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2.96296E-6 L 0.11892 -0.00301 " pathEditMode="relative" rAng="0" ptsTypes="AA">
                                      <p:cBhvr>
                                        <p:cTn id="6" dur="2000" fill="hold"/>
                                        <p:tgtEl>
                                          <p:spTgt spid="52"/>
                                        </p:tgtEl>
                                        <p:attrNameLst>
                                          <p:attrName>ppt_x</p:attrName>
                                          <p:attrName>ppt_y</p:attrName>
                                        </p:attrNameLst>
                                      </p:cBhvr>
                                      <p:rCtr x="5937"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2.77778E-7 2.59259E-6 L -0.33681 0.32222 " pathEditMode="relative" rAng="0" ptsTypes="AA">
                                      <p:cBhvr>
                                        <p:cTn id="14" dur="2000" fill="hold"/>
                                        <p:tgtEl>
                                          <p:spTgt spid="49"/>
                                        </p:tgtEl>
                                        <p:attrNameLst>
                                          <p:attrName>ppt_x</p:attrName>
                                          <p:attrName>ppt_y</p:attrName>
                                        </p:attrNameLst>
                                      </p:cBhvr>
                                      <p:rCtr x="-16840" y="16111"/>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48"/>
                                        </p:tgtEl>
                                      </p:cBhvr>
                                    </p:animEffect>
                                    <p:animScale>
                                      <p:cBhvr>
                                        <p:cTn id="22" dur="1000" autoRev="1" fill="hold"/>
                                        <p:tgtEl>
                                          <p:spTgt spid="48"/>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49"/>
                                        </p:tgtEl>
                                      </p:cBhvr>
                                    </p:animEffect>
                                    <p:animScale>
                                      <p:cBhvr>
                                        <p:cTn id="25" dur="1000" autoRev="1" fill="hold"/>
                                        <p:tgtEl>
                                          <p:spTgt spid="49"/>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034 2.59259E-6 L 0.12135 -3.33333E-6 " pathEditMode="relative" rAng="0" ptsTypes="AA">
                                      <p:cBhvr>
                                        <p:cTn id="28" dur="2000" fill="hold"/>
                                        <p:tgtEl>
                                          <p:spTgt spid="48"/>
                                        </p:tgtEl>
                                        <p:attrNameLst>
                                          <p:attrName>ppt_x</p:attrName>
                                          <p:attrName>ppt_y</p:attrName>
                                        </p:attrNameLst>
                                      </p:cBhvr>
                                      <p:rCtr x="5851" y="347"/>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8.33333E-7 -2.22222E-6 L -0.12344 4.44444E-6 " pathEditMode="relative" rAng="0" ptsTypes="AA">
                                      <p:cBhvr>
                                        <p:cTn id="31" dur="2000" fill="hold"/>
                                        <p:tgtEl>
                                          <p:spTgt spid="63"/>
                                        </p:tgtEl>
                                        <p:attrNameLst>
                                          <p:attrName>ppt_x</p:attrName>
                                          <p:attrName>ppt_y</p:attrName>
                                        </p:attrNameLst>
                                      </p:cBhvr>
                                      <p:rCtr x="-6441" y="93"/>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47"/>
                                        </p:tgtEl>
                                      </p:cBhvr>
                                    </p:animEffect>
                                    <p:animScale>
                                      <p:cBhvr>
                                        <p:cTn id="35" dur="1000" autoRev="1" fill="hold"/>
                                        <p:tgtEl>
                                          <p:spTgt spid="47"/>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49"/>
                                        </p:tgtEl>
                                      </p:cBhvr>
                                    </p:animEffect>
                                    <p:animScale>
                                      <p:cBhvr>
                                        <p:cTn id="38" dur="1000" autoRev="1" fill="hold"/>
                                        <p:tgtEl>
                                          <p:spTgt spid="49"/>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208 2.59259E-6 L 0.12135 3.33333E-6 " pathEditMode="relative" rAng="0" ptsTypes="AA">
                                      <p:cBhvr>
                                        <p:cTn id="41" dur="2000" fill="hold"/>
                                        <p:tgtEl>
                                          <p:spTgt spid="47"/>
                                        </p:tgtEl>
                                        <p:attrNameLst>
                                          <p:attrName>ppt_x</p:attrName>
                                          <p:attrName>ppt_y</p:attrName>
                                        </p:attrNameLst>
                                      </p:cBhvr>
                                      <p:rCtr x="5990" y="139"/>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2344 -2.22222E-6 L -0.23698 -2.22222E-6 " pathEditMode="relative" rAng="0" ptsTypes="AA">
                                      <p:cBhvr>
                                        <p:cTn id="44" dur="2000" fill="hold"/>
                                        <p:tgtEl>
                                          <p:spTgt spid="63"/>
                                        </p:tgtEl>
                                        <p:attrNameLst>
                                          <p:attrName>ppt_x</p:attrName>
                                          <p:attrName>ppt_y</p:attrName>
                                        </p:attrNameLst>
                                      </p:cBhvr>
                                      <p:rCtr x="-5677" y="0"/>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46"/>
                                        </p:tgtEl>
                                      </p:cBhvr>
                                    </p:animEffect>
                                    <p:animScale>
                                      <p:cBhvr>
                                        <p:cTn id="48" dur="1000" autoRev="1" fill="hold"/>
                                        <p:tgtEl>
                                          <p:spTgt spid="46"/>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49"/>
                                        </p:tgtEl>
                                      </p:cBhvr>
                                    </p:animEffect>
                                    <p:animScale>
                                      <p:cBhvr>
                                        <p:cTn id="51" dur="1000" autoRev="1" fill="hold"/>
                                        <p:tgtEl>
                                          <p:spTgt spid="49"/>
                                        </p:tgtEl>
                                      </p:cBhvr>
                                      <p:by x="105000" y="105000"/>
                                    </p:animScale>
                                  </p:childTnLst>
                                </p:cTn>
                              </p:par>
                            </p:childTnLst>
                          </p:cTn>
                        </p:par>
                        <p:par>
                          <p:cTn id="52" fill="hold">
                            <p:stCondLst>
                              <p:cond delay="19000"/>
                            </p:stCondLst>
                            <p:childTnLst>
                              <p:par>
                                <p:cTn id="53" presetID="63" presetClass="path" presetSubtype="0" accel="50000" decel="50000" fill="hold" grpId="1" nodeType="afterEffect">
                                  <p:stCondLst>
                                    <p:cond delay="0"/>
                                  </p:stCondLst>
                                  <p:childTnLst>
                                    <p:animMotion origin="layout" path="M 0.0007 2.59259E-6 L 0.12343 3.33333E-6 " pathEditMode="relative" rAng="0" ptsTypes="AA">
                                      <p:cBhvr>
                                        <p:cTn id="54" dur="2000" fill="hold"/>
                                        <p:tgtEl>
                                          <p:spTgt spid="46"/>
                                        </p:tgtEl>
                                        <p:attrNameLst>
                                          <p:attrName>ppt_x</p:attrName>
                                          <p:attrName>ppt_y</p:attrName>
                                        </p:attrNameLst>
                                      </p:cBhvr>
                                      <p:rCtr x="5868" y="139"/>
                                    </p:animMotion>
                                  </p:childTnLst>
                                </p:cTn>
                              </p:par>
                            </p:childTnLst>
                          </p:cTn>
                        </p:par>
                        <p:par>
                          <p:cTn id="55" fill="hold">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2361 -2.22222E-6 L -0.36701 7.40741E-7 " pathEditMode="relative" rAng="0" ptsTypes="AA">
                                      <p:cBhvr>
                                        <p:cTn id="57" dur="2000" fill="hold"/>
                                        <p:tgtEl>
                                          <p:spTgt spid="63"/>
                                        </p:tgtEl>
                                        <p:attrNameLst>
                                          <p:attrName>ppt_x</p:attrName>
                                          <p:attrName>ppt_y</p:attrName>
                                        </p:attrNameLst>
                                      </p:cBhvr>
                                      <p:rCtr x="-7344" y="-23"/>
                                    </p:animMotion>
                                  </p:childTnLst>
                                </p:cTn>
                              </p:par>
                            </p:childTnLst>
                          </p:cTn>
                        </p:par>
                        <p:par>
                          <p:cTn id="58" fill="hold">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45"/>
                                        </p:tgtEl>
                                      </p:cBhvr>
                                    </p:animEffect>
                                    <p:animScale>
                                      <p:cBhvr>
                                        <p:cTn id="61" dur="1000" autoRev="1" fill="hold"/>
                                        <p:tgtEl>
                                          <p:spTgt spid="45"/>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49"/>
                                        </p:tgtEl>
                                      </p:cBhvr>
                                    </p:animEffect>
                                    <p:animScale>
                                      <p:cBhvr>
                                        <p:cTn id="64" dur="1000" autoRev="1" fill="hold"/>
                                        <p:tgtEl>
                                          <p:spTgt spid="49"/>
                                        </p:tgtEl>
                                      </p:cBhvr>
                                      <p:by x="105000" y="105000"/>
                                    </p:animScale>
                                  </p:childTnLst>
                                </p:cTn>
                              </p:par>
                            </p:childTnLst>
                          </p:cTn>
                        </p:par>
                        <p:par>
                          <p:cTn id="65" fill="hold">
                            <p:stCondLst>
                              <p:cond delay="25000"/>
                            </p:stCondLst>
                            <p:childTnLst>
                              <p:par>
                                <p:cTn id="66" presetID="63" presetClass="path" presetSubtype="0" accel="50000" decel="50000" fill="hold" grpId="1" nodeType="afterEffect">
                                  <p:stCondLst>
                                    <p:cond delay="0"/>
                                  </p:stCondLst>
                                  <p:childTnLst>
                                    <p:animMotion origin="layout" path="M 0.00261 2.59259E-6 L 0.12188 3.33333E-6 " pathEditMode="relative" rAng="0" ptsTypes="AA">
                                      <p:cBhvr>
                                        <p:cTn id="67" dur="2000" fill="hold"/>
                                        <p:tgtEl>
                                          <p:spTgt spid="45"/>
                                        </p:tgtEl>
                                        <p:attrNameLst>
                                          <p:attrName>ppt_x</p:attrName>
                                          <p:attrName>ppt_y</p:attrName>
                                        </p:attrNameLst>
                                      </p:cBhvr>
                                      <p:rCtr x="6007" y="139"/>
                                    </p:animMotion>
                                  </p:childTnLst>
                                </p:cTn>
                              </p:par>
                            </p:childTnLst>
                          </p:cTn>
                        </p:par>
                        <p:par>
                          <p:cTn id="68" fill="hold">
                            <p:stCondLst>
                              <p:cond delay="27000"/>
                            </p:stCondLst>
                            <p:childTnLst>
                              <p:par>
                                <p:cTn id="69" presetID="35" presetClass="path" presetSubtype="0" accel="50000" decel="50000" fill="hold" grpId="5" nodeType="afterEffect">
                                  <p:stCondLst>
                                    <p:cond delay="0"/>
                                  </p:stCondLst>
                                  <p:iterate type="lt">
                                    <p:tmPct val="0"/>
                                  </p:iterate>
                                  <p:childTnLst>
                                    <p:animMotion origin="layout" path="M -0.36701 -2.22222E-6 L -0.47865 -2.22222E-6 " pathEditMode="relative" rAng="0" ptsTypes="AA">
                                      <p:cBhvr>
                                        <p:cTn id="70" dur="2000" fill="hold"/>
                                        <p:tgtEl>
                                          <p:spTgt spid="63"/>
                                        </p:tgtEl>
                                        <p:attrNameLst>
                                          <p:attrName>ppt_x</p:attrName>
                                          <p:attrName>ppt_y</p:attrName>
                                        </p:attrNameLst>
                                      </p:cBhvr>
                                      <p:rCtr x="-5590" y="0"/>
                                    </p:animMotion>
                                  </p:childTnLst>
                                </p:cTn>
                              </p:par>
                            </p:childTnLst>
                          </p:cTn>
                        </p:par>
                        <p:par>
                          <p:cTn id="71" fill="hold">
                            <p:stCondLst>
                              <p:cond delay="29000"/>
                            </p:stCondLst>
                            <p:childTnLst>
                              <p:par>
                                <p:cTn id="72" presetID="26" presetClass="emph" presetSubtype="0" fill="hold" grpId="0" nodeType="afterEffect">
                                  <p:stCondLst>
                                    <p:cond delay="0"/>
                                  </p:stCondLst>
                                  <p:childTnLst>
                                    <p:animEffect transition="out" filter="fade">
                                      <p:cBhvr>
                                        <p:cTn id="73" dur="2000" tmFilter="0, 0; .2, .5; .8, .5; 1, 0"/>
                                        <p:tgtEl>
                                          <p:spTgt spid="44"/>
                                        </p:tgtEl>
                                      </p:cBhvr>
                                    </p:animEffect>
                                    <p:animScale>
                                      <p:cBhvr>
                                        <p:cTn id="74" dur="1000" autoRev="1" fill="hold"/>
                                        <p:tgtEl>
                                          <p:spTgt spid="44"/>
                                        </p:tgtEl>
                                      </p:cBhvr>
                                      <p:by x="105000" y="105000"/>
                                    </p:animScale>
                                  </p:childTnLst>
                                </p:cTn>
                              </p:par>
                              <p:par>
                                <p:cTn id="75" presetID="26" presetClass="emph" presetSubtype="0" fill="hold" grpId="5" nodeType="withEffect">
                                  <p:stCondLst>
                                    <p:cond delay="0"/>
                                  </p:stCondLst>
                                  <p:childTnLst>
                                    <p:animEffect transition="out" filter="fade">
                                      <p:cBhvr>
                                        <p:cTn id="76" dur="2000" tmFilter="0, 0; .2, .5; .8, .5; 1, 0"/>
                                        <p:tgtEl>
                                          <p:spTgt spid="49"/>
                                        </p:tgtEl>
                                      </p:cBhvr>
                                    </p:animEffect>
                                    <p:animScale>
                                      <p:cBhvr>
                                        <p:cTn id="77" dur="1000" autoRev="1" fill="hold"/>
                                        <p:tgtEl>
                                          <p:spTgt spid="49"/>
                                        </p:tgtEl>
                                      </p:cBhvr>
                                      <p:by x="105000" y="105000"/>
                                    </p:animScale>
                                  </p:childTnLst>
                                </p:cTn>
                              </p:par>
                            </p:childTnLst>
                          </p:cTn>
                        </p:par>
                        <p:par>
                          <p:cTn id="78" fill="hold">
                            <p:stCondLst>
                              <p:cond delay="31000"/>
                            </p:stCondLst>
                            <p:childTnLst>
                              <p:par>
                                <p:cTn id="79" presetID="64" presetClass="path" presetSubtype="0" accel="50000" decel="50000" fill="hold" grpId="6" nodeType="afterEffect">
                                  <p:stCondLst>
                                    <p:cond delay="0"/>
                                  </p:stCondLst>
                                  <p:childTnLst>
                                    <p:animMotion origin="layout" path="M -0.33681 0.32222 L -0.48229 3.33333E-6 " pathEditMode="relative" rAng="0" ptsTypes="AA">
                                      <p:cBhvr>
                                        <p:cTn id="80" dur="2000" fill="hold"/>
                                        <p:tgtEl>
                                          <p:spTgt spid="49"/>
                                        </p:tgtEl>
                                        <p:attrNameLst>
                                          <p:attrName>ppt_x</p:attrName>
                                          <p:attrName>ppt_y</p:attrName>
                                        </p:attrNameLst>
                                      </p:cBhvr>
                                      <p:rCtr x="-7517" y="-15972"/>
                                    </p:animMotion>
                                  </p:childTnLst>
                                </p:cTn>
                              </p:par>
                            </p:childTnLst>
                          </p:cTn>
                        </p:par>
                        <p:par>
                          <p:cTn id="81" fill="hold">
                            <p:stCondLst>
                              <p:cond delay="33000"/>
                            </p:stCondLst>
                            <p:childTnLst>
                              <p:par>
                                <p:cTn id="82" presetID="8" presetClass="exit" presetSubtype="16" fill="hold" grpId="7" nodeType="afterEffect">
                                  <p:stCondLst>
                                    <p:cond delay="0"/>
                                  </p:stCondLst>
                                  <p:childTnLst>
                                    <p:animEffect transition="out" filter="diamond(in)">
                                      <p:cBhvr>
                                        <p:cTn id="83" dur="1000"/>
                                        <p:tgtEl>
                                          <p:spTgt spid="49"/>
                                        </p:tgtEl>
                                      </p:cBhvr>
                                    </p:animEffect>
                                    <p:set>
                                      <p:cBhvr>
                                        <p:cTn id="84" dur="1" fill="hold">
                                          <p:stCondLst>
                                            <p:cond delay="999"/>
                                          </p:stCondLst>
                                        </p:cTn>
                                        <p:tgtEl>
                                          <p:spTgt spid="49"/>
                                        </p:tgtEl>
                                        <p:attrNameLst>
                                          <p:attrName>style.visibility</p:attrName>
                                        </p:attrNameLst>
                                      </p:cBhvr>
                                      <p:to>
                                        <p:strVal val="hidden"/>
                                      </p:to>
                                    </p:set>
                                  </p:childTnLst>
                                </p:cTn>
                              </p:par>
                              <p:par>
                                <p:cTn id="85" presetID="8" presetClass="entr" presetSubtype="16"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diamond(in)">
                                      <p:cBhvr>
                                        <p:cTn id="87" dur="1000"/>
                                        <p:tgtEl>
                                          <p:spTgt spid="65"/>
                                        </p:tgtEl>
                                      </p:cBhvr>
                                    </p:animEffect>
                                  </p:childTnLst>
                                </p:cTn>
                              </p:par>
                            </p:childTnLst>
                          </p:cTn>
                        </p:par>
                        <p:par>
                          <p:cTn id="88" fill="hold">
                            <p:stCondLst>
                              <p:cond delay="34000"/>
                            </p:stCondLst>
                            <p:childTnLst>
                              <p:par>
                                <p:cTn id="89" presetID="3" presetClass="exit" presetSubtype="10" fill="hold" grpId="1" nodeType="afterEffect">
                                  <p:stCondLst>
                                    <p:cond delay="0"/>
                                  </p:stCondLst>
                                  <p:iterate type="lt">
                                    <p:tmPct val="0"/>
                                  </p:iterate>
                                  <p:childTnLst>
                                    <p:animEffect transition="out" filter="blinds(horizontal)">
                                      <p:cBhvr>
                                        <p:cTn id="90" dur="500"/>
                                        <p:tgtEl>
                                          <p:spTgt spid="63"/>
                                        </p:tgtEl>
                                      </p:cBhvr>
                                    </p:animEffect>
                                    <p:set>
                                      <p:cBhvr>
                                        <p:cTn id="91" dur="1" fill="hold">
                                          <p:stCondLst>
                                            <p:cond delay="499"/>
                                          </p:stCondLst>
                                        </p:cTn>
                                        <p:tgtEl>
                                          <p:spTgt spid="63"/>
                                        </p:tgtEl>
                                        <p:attrNameLst>
                                          <p:attrName>style.visibility</p:attrName>
                                        </p:attrNameLst>
                                      </p:cBhvr>
                                      <p:to>
                                        <p:strVal val="hidden"/>
                                      </p:to>
                                    </p:set>
                                  </p:childTnLst>
                                </p:cTn>
                              </p:par>
                            </p:childTnLst>
                          </p:cTn>
                        </p:par>
                        <p:par>
                          <p:cTn id="92" fill="hold">
                            <p:stCondLst>
                              <p:cond delay="34500"/>
                            </p:stCondLst>
                            <p:childTnLst>
                              <p:par>
                                <p:cTn id="93" presetID="2" presetClass="exit" presetSubtype="8" fill="hold" grpId="1" nodeType="afterEffect">
                                  <p:stCondLst>
                                    <p:cond delay="0"/>
                                  </p:stCondLst>
                                  <p:childTnLst>
                                    <p:anim calcmode="lin" valueType="num">
                                      <p:cBhvr additive="base">
                                        <p:cTn id="94" dur="500"/>
                                        <p:tgtEl>
                                          <p:spTgt spid="64"/>
                                        </p:tgtEl>
                                        <p:attrNameLst>
                                          <p:attrName>ppt_x</p:attrName>
                                        </p:attrNameLst>
                                      </p:cBhvr>
                                      <p:tavLst>
                                        <p:tav tm="0">
                                          <p:val>
                                            <p:strVal val="ppt_x"/>
                                          </p:val>
                                        </p:tav>
                                        <p:tav tm="100000">
                                          <p:val>
                                            <p:strVal val="0-ppt_w/2"/>
                                          </p:val>
                                        </p:tav>
                                      </p:tavLst>
                                    </p:anim>
                                    <p:anim calcmode="lin" valueType="num">
                                      <p:cBhvr additive="base">
                                        <p:cTn id="95" dur="500"/>
                                        <p:tgtEl>
                                          <p:spTgt spid="64"/>
                                        </p:tgtEl>
                                        <p:attrNameLst>
                                          <p:attrName>ppt_y</p:attrName>
                                        </p:attrNameLst>
                                      </p:cBhvr>
                                      <p:tavLst>
                                        <p:tav tm="0">
                                          <p:val>
                                            <p:strVal val="ppt_y"/>
                                          </p:val>
                                        </p:tav>
                                        <p:tav tm="100000">
                                          <p:val>
                                            <p:strVal val="ppt_y"/>
                                          </p:val>
                                        </p:tav>
                                      </p:tavLst>
                                    </p:anim>
                                    <p:set>
                                      <p:cBhvr>
                                        <p:cTn id="96"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9" grpId="2" animBg="1"/>
      <p:bldP spid="49" grpId="3" animBg="1"/>
      <p:bldP spid="49" grpId="4" animBg="1"/>
      <p:bldP spid="49" grpId="5" animBg="1"/>
      <p:bldP spid="49" grpId="6" animBg="1"/>
      <p:bldP spid="49" grpId="7" animBg="1"/>
      <p:bldP spid="52" grpId="0" animBg="1"/>
      <p:bldP spid="63" grpId="0" animBg="1"/>
      <p:bldP spid="63" grpId="1" animBg="1"/>
      <p:bldP spid="63" grpId="2" animBg="1"/>
      <p:bldP spid="63" grpId="3" animBg="1"/>
      <p:bldP spid="63" grpId="4" animBg="1"/>
      <p:bldP spid="63" grpId="5" animBg="1"/>
      <p:bldP spid="64" grpId="0" animBg="1"/>
      <p:bldP spid="64" grpId="1" animBg="1"/>
      <p:bldP spid="6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34</a:t>
            </a:fld>
            <a:endParaRPr lang="en-US" altLang="en-US"/>
          </a:p>
        </p:txBody>
      </p:sp>
      <p:sp>
        <p:nvSpPr>
          <p:cNvPr id="26" name="Oval 2"/>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4"/>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6"/>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1" name="Oval 7"/>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2" name="Oval 8"/>
          <p:cNvSpPr>
            <a:spLocks noChangeArrowheads="1"/>
          </p:cNvSpPr>
          <p:nvPr/>
        </p:nvSpPr>
        <p:spPr bwMode="auto">
          <a:xfrm>
            <a:off x="8064500" y="2871788"/>
            <a:ext cx="790575" cy="617537"/>
          </a:xfrm>
          <a:prstGeom prst="ellipse">
            <a:avLst/>
          </a:prstGeom>
          <a:gradFill rotWithShape="1">
            <a:gsLst>
              <a:gs pos="0">
                <a:srgbClr val="00FF00">
                  <a:alpha val="60001"/>
                </a:srgbClr>
              </a:gs>
              <a:gs pos="100000">
                <a:srgbClr val="00FF00">
                  <a:gamma/>
                  <a:shade val="46275"/>
                  <a:invGamma/>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AutoShape 10"/>
          <p:cNvSpPr>
            <a:spLocks noChangeArrowheads="1"/>
          </p:cNvSpPr>
          <p:nvPr/>
        </p:nvSpPr>
        <p:spPr bwMode="auto">
          <a:xfrm>
            <a:off x="68326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0829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314325" y="3462338"/>
            <a:ext cx="8550275" cy="608012"/>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67421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2827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a[8] into (0, 6)</a:t>
            </a:r>
          </a:p>
        </p:txBody>
      </p:sp>
      <p:sp>
        <p:nvSpPr>
          <p:cNvPr id="69" name="Oval 24"/>
          <p:cNvSpPr>
            <a:spLocks noChangeArrowheads="1"/>
          </p:cNvSpPr>
          <p:nvPr/>
        </p:nvSpPr>
        <p:spPr bwMode="auto">
          <a:xfrm>
            <a:off x="80375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Tree>
    <p:extLst>
      <p:ext uri="{BB962C8B-B14F-4D97-AF65-F5344CB8AC3E}">
        <p14:creationId xmlns:p14="http://schemas.microsoft.com/office/powerpoint/2010/main" val="4126127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11111E-6 2.96296E-6 L 0.12361 -0.00301 " pathEditMode="relative" rAng="0" ptsTypes="AA">
                                      <p:cBhvr>
                                        <p:cTn id="6" dur="2000" fill="hold"/>
                                        <p:tgtEl>
                                          <p:spTgt spid="34"/>
                                        </p:tgtEl>
                                        <p:attrNameLst>
                                          <p:attrName>ppt_x</p:attrName>
                                          <p:attrName>ppt_y</p:attrName>
                                        </p:attrNameLst>
                                      </p:cBhvr>
                                      <p:rCtr x="6181"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5.55556E-7 2.59259E-6 L -0.44844 0.32662 " pathEditMode="relative" rAng="0" ptsTypes="AA">
                                      <p:cBhvr>
                                        <p:cTn id="14" dur="2000" fill="hold"/>
                                        <p:tgtEl>
                                          <p:spTgt spid="32"/>
                                        </p:tgtEl>
                                        <p:attrNameLst>
                                          <p:attrName>ppt_x</p:attrName>
                                          <p:attrName>ppt_y</p:attrName>
                                        </p:attrNameLst>
                                      </p:cBhvr>
                                      <p:rCtr x="-22431" y="16319"/>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31"/>
                                        </p:tgtEl>
                                      </p:cBhvr>
                                    </p:animEffect>
                                    <p:animScale>
                                      <p:cBhvr>
                                        <p:cTn id="22" dur="1000" autoRev="1" fill="hold"/>
                                        <p:tgtEl>
                                          <p:spTgt spid="31"/>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32"/>
                                        </p:tgtEl>
                                      </p:cBhvr>
                                    </p:animEffect>
                                    <p:animScale>
                                      <p:cBhvr>
                                        <p:cTn id="25" dur="1000" autoRev="1" fill="hold"/>
                                        <p:tgtEl>
                                          <p:spTgt spid="32"/>
                                        </p:tgtEl>
                                      </p:cBhvr>
                                      <p:by x="105000" y="105000"/>
                                    </p:animScale>
                                  </p:childTnLst>
                                </p:cTn>
                              </p:par>
                            </p:childTnLst>
                          </p:cTn>
                        </p:par>
                        <p:par>
                          <p:cTn id="26" fill="hold">
                            <p:stCondLst>
                              <p:cond delay="7000"/>
                            </p:stCondLst>
                            <p:childTnLst>
                              <p:par>
                                <p:cTn id="27" presetID="64" presetClass="path" presetSubtype="0" accel="50000" decel="50000" fill="hold" grpId="2" nodeType="afterEffect">
                                  <p:stCondLst>
                                    <p:cond delay="0"/>
                                  </p:stCondLst>
                                  <p:childTnLst>
                                    <p:animMotion origin="layout" path="M -0.44844 0.32662 L 0.00156 0.00209 " pathEditMode="relative" rAng="0" ptsTypes="AA">
                                      <p:cBhvr>
                                        <p:cTn id="28" dur="2000" fill="hold"/>
                                        <p:tgtEl>
                                          <p:spTgt spid="32"/>
                                        </p:tgtEl>
                                        <p:attrNameLst>
                                          <p:attrName>ppt_x</p:attrName>
                                          <p:attrName>ppt_y</p:attrName>
                                        </p:attrNameLst>
                                      </p:cBhvr>
                                      <p:rCtr x="22500" y="-16227"/>
                                    </p:animMotion>
                                  </p:childTnLst>
                                </p:cTn>
                              </p:par>
                            </p:childTnLst>
                          </p:cTn>
                        </p:par>
                        <p:par>
                          <p:cTn id="29" fill="hold">
                            <p:stCondLst>
                              <p:cond delay="9000"/>
                            </p:stCondLst>
                            <p:childTnLst>
                              <p:par>
                                <p:cTn id="30" presetID="8" presetClass="exit" presetSubtype="16" fill="hold" grpId="3" nodeType="afterEffect">
                                  <p:stCondLst>
                                    <p:cond delay="0"/>
                                  </p:stCondLst>
                                  <p:childTnLst>
                                    <p:animEffect transition="out" filter="diamond(in)">
                                      <p:cBhvr>
                                        <p:cTn id="31" dur="1000"/>
                                        <p:tgtEl>
                                          <p:spTgt spid="32"/>
                                        </p:tgtEl>
                                      </p:cBhvr>
                                    </p:animEffect>
                                    <p:set>
                                      <p:cBhvr>
                                        <p:cTn id="32" dur="1" fill="hold">
                                          <p:stCondLst>
                                            <p:cond delay="999"/>
                                          </p:stCondLst>
                                        </p:cTn>
                                        <p:tgtEl>
                                          <p:spTgt spid="32"/>
                                        </p:tgtEl>
                                        <p:attrNameLst>
                                          <p:attrName>style.visibility</p:attrName>
                                        </p:attrNameLst>
                                      </p:cBhvr>
                                      <p:to>
                                        <p:strVal val="hidden"/>
                                      </p:to>
                                    </p:set>
                                  </p:childTnLst>
                                </p:cTn>
                              </p:par>
                              <p:par>
                                <p:cTn id="33" presetID="8" presetClass="entr" presetSubtype="16"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diamond(in)">
                                      <p:cBhvr>
                                        <p:cTn id="35" dur="1000"/>
                                        <p:tgtEl>
                                          <p:spTgt spid="69"/>
                                        </p:tgtEl>
                                      </p:cBhvr>
                                    </p:animEffect>
                                  </p:childTnLst>
                                </p:cTn>
                              </p:par>
                            </p:childTnLst>
                          </p:cTn>
                        </p:par>
                        <p:par>
                          <p:cTn id="36" fill="hold">
                            <p:stCondLst>
                              <p:cond delay="10000"/>
                            </p:stCondLst>
                            <p:childTnLst>
                              <p:par>
                                <p:cTn id="37" presetID="3" presetClass="exit" presetSubtype="10" fill="hold" grpId="1" nodeType="afterEffect">
                                  <p:stCondLst>
                                    <p:cond delay="0"/>
                                  </p:stCondLst>
                                  <p:iterate type="lt">
                                    <p:tmPct val="0"/>
                                  </p:iterate>
                                  <p:childTnLst>
                                    <p:animEffect transition="out" filter="blinds(horizontal)">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childTnLst>
                          </p:cTn>
                        </p:par>
                        <p:par>
                          <p:cTn id="40" fill="hold">
                            <p:stCondLst>
                              <p:cond delay="10500"/>
                            </p:stCondLst>
                            <p:childTnLst>
                              <p:par>
                                <p:cTn id="41" presetID="2" presetClass="exit" presetSubtype="8" fill="hold" grpId="1" nodeType="afterEffect">
                                  <p:stCondLst>
                                    <p:cond delay="0"/>
                                  </p:stCondLst>
                                  <p:childTnLst>
                                    <p:anim calcmode="lin" valueType="num">
                                      <p:cBhvr additive="base">
                                        <p:cTn id="42" dur="500"/>
                                        <p:tgtEl>
                                          <p:spTgt spid="68"/>
                                        </p:tgtEl>
                                        <p:attrNameLst>
                                          <p:attrName>ppt_x</p:attrName>
                                        </p:attrNameLst>
                                      </p:cBhvr>
                                      <p:tavLst>
                                        <p:tav tm="0">
                                          <p:val>
                                            <p:strVal val="ppt_x"/>
                                          </p:val>
                                        </p:tav>
                                        <p:tav tm="100000">
                                          <p:val>
                                            <p:strVal val="0-ppt_w/2"/>
                                          </p:val>
                                        </p:tav>
                                      </p:tavLst>
                                    </p:anim>
                                    <p:anim calcmode="lin" valueType="num">
                                      <p:cBhvr additive="base">
                                        <p:cTn id="43" dur="500"/>
                                        <p:tgtEl>
                                          <p:spTgt spid="68"/>
                                        </p:tgtEl>
                                        <p:attrNameLst>
                                          <p:attrName>ppt_y</p:attrName>
                                        </p:attrNameLst>
                                      </p:cBhvr>
                                      <p:tavLst>
                                        <p:tav tm="0">
                                          <p:val>
                                            <p:strVal val="ppt_y"/>
                                          </p:val>
                                        </p:tav>
                                        <p:tav tm="100000">
                                          <p:val>
                                            <p:strVal val="ppt_y"/>
                                          </p:val>
                                        </p:tav>
                                      </p:tavLst>
                                    </p:anim>
                                    <p:set>
                                      <p:cBhvr>
                                        <p:cTn id="44"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2" grpId="2" animBg="1"/>
      <p:bldP spid="32" grpId="3" animBg="1"/>
      <p:bldP spid="34" grpId="0" animBg="1"/>
      <p:bldP spid="67" grpId="0" animBg="1"/>
      <p:bldP spid="67" grpId="1" animBg="1"/>
      <p:bldP spid="68" grpId="0" animBg="1"/>
      <p:bldP spid="68" grpId="1" animBg="1"/>
      <p:bldP spid="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35</a:t>
            </a:fld>
            <a:endParaRPr lang="en-US" altLang="en-US"/>
          </a:p>
        </p:txBody>
      </p:sp>
      <p:sp>
        <p:nvSpPr>
          <p:cNvPr id="44"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3" name="Group 11"/>
          <p:cNvGrpSpPr>
            <a:grpSpLocks/>
          </p:cNvGrpSpPr>
          <p:nvPr/>
        </p:nvGrpSpPr>
        <p:grpSpPr bwMode="auto">
          <a:xfrm>
            <a:off x="365125" y="3468688"/>
            <a:ext cx="8550275" cy="608012"/>
            <a:chOff x="644" y="1153"/>
            <a:chExt cx="4972" cy="383"/>
          </a:xfrm>
        </p:grpSpPr>
        <p:sp>
          <p:nvSpPr>
            <p:cNvPr id="5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2568986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downRight)">
                                      <p:cBhvr>
                                        <p:cTn id="7" dur="2000"/>
                                        <p:tgtEl>
                                          <p:spTgt spid="4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strips(downRight)">
                                      <p:cBhvr>
                                        <p:cTn id="10" dur="2000"/>
                                        <p:tgtEl>
                                          <p:spTgt spid="45"/>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strips(downRight)">
                                      <p:cBhvr>
                                        <p:cTn id="13" dur="2000"/>
                                        <p:tgtEl>
                                          <p:spTgt spid="46"/>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strips(downRight)">
                                      <p:cBhvr>
                                        <p:cTn id="16" dur="2000"/>
                                        <p:tgtEl>
                                          <p:spTgt spid="47"/>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strips(downRight)">
                                      <p:cBhvr>
                                        <p:cTn id="19" dur="2000"/>
                                        <p:tgtEl>
                                          <p:spTgt spid="48"/>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trips(downRight)">
                                      <p:cBhvr>
                                        <p:cTn id="22" dur="2000"/>
                                        <p:tgtEl>
                                          <p:spTgt spid="49"/>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strips(downRight)">
                                      <p:cBhvr>
                                        <p:cTn id="25" dur="2000"/>
                                        <p:tgtEl>
                                          <p:spTgt spid="50"/>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strips(downRight)">
                                      <p:cBhvr>
                                        <p:cTn id="28"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smtClean="0">
                <a:latin typeface="Times New Roman" panose="02020603050405020304" pitchFamily="18" charset="0"/>
                <a:cs typeface="Times New Roman" panose="02020603050405020304" pitchFamily="18" charset="0"/>
              </a:rPr>
              <a:t>3.5 </a:t>
            </a:r>
            <a:r>
              <a:rPr lang="en-US" sz="3200" dirty="0" smtClean="0">
                <a:latin typeface="Times New Roman" panose="02020603050405020304" pitchFamily="18" charset="0"/>
                <a:cs typeface="Times New Roman" panose="02020603050405020304" pitchFamily="18" charset="0"/>
              </a:rPr>
              <a:t>Nổi bọt -  </a:t>
            </a:r>
            <a:r>
              <a:rPr lang="en-US" altLang="en-US" sz="3200" dirty="0">
                <a:solidFill>
                  <a:schemeClr val="tx1"/>
                </a:solidFill>
                <a:latin typeface="Times New Roman" panose="02020603050405020304" pitchFamily="18" charset="0"/>
                <a:cs typeface="Times New Roman" panose="02020603050405020304" pitchFamily="18" charset="0"/>
              </a:rPr>
              <a:t>Bubble Sort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marL="0" indent="0">
              <a:lnSpc>
                <a:spcPct val="120000"/>
              </a:lnSpc>
              <a:spcBef>
                <a:spcPct val="6000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dirty="0">
                <a:latin typeface="Times New Roman" panose="02020603050405020304" pitchFamily="18" charset="0"/>
                <a:cs typeface="Times New Roman" panose="02020603050405020304" pitchFamily="18" charset="0"/>
              </a:rPr>
              <a:t>:</a:t>
            </a:r>
          </a:p>
          <a:p>
            <a:pPr lvl="1" algn="just">
              <a:lnSpc>
                <a:spcPct val="120000"/>
              </a:lnSpc>
              <a:spcBef>
                <a:spcPct val="600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Xuất phát từ cuối dãy, đổi chỗ các cặp phần tử kế cận để đưa phần tử nhỏ hơn trong cặp phần tử đó về vị trí đúng đầu dãy hiện hành, sau đó sẽ không xét đến nó ở bước tiếp theo, do vậy ở lần xử lý thứ i sẽ có vị trí đầu dãy là i. </a:t>
            </a:r>
          </a:p>
          <a:p>
            <a:pPr lvl="1" algn="just">
              <a:lnSpc>
                <a:spcPct val="120000"/>
              </a:lnSpc>
              <a:spcBef>
                <a:spcPct val="600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Lặp lại xử lý trên cho đến khi không còn cặp phần tử nào để xét.</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36</a:t>
            </a:fld>
            <a:endParaRPr lang="en-US" altLang="en-US"/>
          </a:p>
        </p:txBody>
      </p:sp>
    </p:spTree>
    <p:extLst>
      <p:ext uri="{BB962C8B-B14F-4D97-AF65-F5344CB8AC3E}">
        <p14:creationId xmlns:p14="http://schemas.microsoft.com/office/powerpoint/2010/main" val="23953409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Các bước thực hiện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r>
              <a:rPr lang="en-US" altLang="en-US" sz="2400" u="sng" dirty="0">
                <a:latin typeface="Times New Roman" panose="02020603050405020304" pitchFamily="18" charset="0"/>
                <a:cs typeface="Times New Roman" panose="02020603050405020304" pitchFamily="18" charset="0"/>
              </a:rPr>
              <a:t>Bước 1</a:t>
            </a:r>
            <a:r>
              <a:rPr lang="en-US" altLang="en-US" sz="2400" dirty="0">
                <a:latin typeface="Times New Roman" panose="02020603050405020304" pitchFamily="18" charset="0"/>
                <a:cs typeface="Times New Roman" panose="02020603050405020304" pitchFamily="18" charset="0"/>
              </a:rPr>
              <a:t> : i = 0;	</a:t>
            </a:r>
            <a:r>
              <a:rPr lang="en-US" altLang="en-US" sz="2400" dirty="0">
                <a:solidFill>
                  <a:srgbClr val="3333FF"/>
                </a:solidFill>
                <a:latin typeface="Times New Roman" panose="02020603050405020304" pitchFamily="18" charset="0"/>
                <a:cs typeface="Times New Roman" panose="02020603050405020304" pitchFamily="18" charset="0"/>
              </a:rPr>
              <a:t>// lần xử lý đầu tiên  </a:t>
            </a:r>
          </a:p>
          <a:p>
            <a:r>
              <a:rPr lang="en-US" altLang="en-US" sz="2400" u="sng" dirty="0">
                <a:latin typeface="Times New Roman" panose="02020603050405020304" pitchFamily="18" charset="0"/>
                <a:cs typeface="Times New Roman" panose="02020603050405020304" pitchFamily="18" charset="0"/>
              </a:rPr>
              <a:t>Bước 2</a:t>
            </a:r>
            <a:r>
              <a:rPr lang="en-US" altLang="en-US" sz="2400" dirty="0">
                <a:latin typeface="Times New Roman" panose="02020603050405020304" pitchFamily="18" charset="0"/>
                <a:cs typeface="Times New Roman" panose="02020603050405020304" pitchFamily="18" charset="0"/>
              </a:rPr>
              <a:t> : j = N-1</a:t>
            </a:r>
            <a:r>
              <a:rPr lang="en-US" altLang="en-US" sz="2400" dirty="0" smtClean="0">
                <a:latin typeface="Times New Roman" panose="02020603050405020304" pitchFamily="18" charset="0"/>
                <a:cs typeface="Times New Roman" panose="02020603050405020304" pitchFamily="18" charset="0"/>
              </a:rPr>
              <a:t>; </a:t>
            </a:r>
            <a:r>
              <a:rPr lang="en-US" altLang="en-US" sz="2400" dirty="0" smtClean="0">
                <a:solidFill>
                  <a:srgbClr val="3333FF"/>
                </a:solidFill>
                <a:latin typeface="Times New Roman" panose="02020603050405020304" pitchFamily="18" charset="0"/>
                <a:cs typeface="Times New Roman" panose="02020603050405020304" pitchFamily="18" charset="0"/>
              </a:rPr>
              <a:t>//</a:t>
            </a:r>
            <a:r>
              <a:rPr lang="en-US" altLang="en-US" sz="2400" dirty="0">
                <a:solidFill>
                  <a:srgbClr val="3333FF"/>
                </a:solidFill>
                <a:latin typeface="Times New Roman" panose="02020603050405020304" pitchFamily="18" charset="0"/>
                <a:cs typeface="Times New Roman" panose="02020603050405020304" pitchFamily="18" charset="0"/>
              </a:rPr>
              <a:t>Duyệt từ cuối dãy ngược về vị trí i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Trong khi (j &gt; i) thực hiện: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a[j]&lt;a[j-1]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Doicho(a[j],a[j-1])</a:t>
            </a:r>
            <a:r>
              <a:rPr lang="en-US" altLang="en-US" sz="2400" i="1"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j = j-1;		</a:t>
            </a:r>
          </a:p>
          <a:p>
            <a:r>
              <a:rPr lang="en-US" altLang="en-US" sz="2400" u="sng" dirty="0">
                <a:latin typeface="Times New Roman" panose="02020603050405020304" pitchFamily="18" charset="0"/>
                <a:cs typeface="Times New Roman" panose="02020603050405020304" pitchFamily="18" charset="0"/>
              </a:rPr>
              <a:t>Bước 3</a:t>
            </a:r>
            <a:r>
              <a:rPr lang="en-US" altLang="en-US" sz="2400" dirty="0">
                <a:latin typeface="Times New Roman" panose="02020603050405020304" pitchFamily="18" charset="0"/>
                <a:cs typeface="Times New Roman" panose="02020603050405020304" pitchFamily="18" charset="0"/>
              </a:rPr>
              <a:t> : i = i+1;	</a:t>
            </a:r>
            <a:r>
              <a:rPr lang="en-US" altLang="en-US" sz="2400" dirty="0">
                <a:solidFill>
                  <a:srgbClr val="3333FF"/>
                </a:solidFill>
                <a:latin typeface="Times New Roman" panose="02020603050405020304" pitchFamily="18" charset="0"/>
                <a:cs typeface="Times New Roman" panose="02020603050405020304" pitchFamily="18" charset="0"/>
              </a:rPr>
              <a:t>// lần xử lý kế tiếp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i </a:t>
            </a:r>
            <a:r>
              <a:rPr lang="en-US" altLang="en-US" sz="2400">
                <a:latin typeface="Times New Roman" panose="02020603050405020304" pitchFamily="18" charset="0"/>
                <a:cs typeface="Times New Roman" panose="02020603050405020304" pitchFamily="18" charset="0"/>
              </a:rPr>
              <a:t>=</a:t>
            </a:r>
            <a:r>
              <a:rPr lang="en-US" altLang="en-US" sz="2400" smtClean="0">
                <a:latin typeface="Times New Roman" panose="02020603050405020304" pitchFamily="18" charset="0"/>
                <a:cs typeface="Times New Roman" panose="02020603050405020304" pitchFamily="18" charset="0"/>
              </a:rPr>
              <a:t>N-1: </a:t>
            </a:r>
            <a:r>
              <a:rPr lang="en-US" altLang="en-US" sz="2400" dirty="0">
                <a:latin typeface="Times New Roman" panose="02020603050405020304" pitchFamily="18" charset="0"/>
                <a:cs typeface="Times New Roman" panose="02020603050405020304" pitchFamily="18" charset="0"/>
              </a:rPr>
              <a:t>Hết dãy. Dừng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Ngược lại	: Lặp lại Bước 2.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37</a:t>
            </a:fld>
            <a:endParaRPr lang="en-US" altLang="en-US"/>
          </a:p>
        </p:txBody>
      </p:sp>
    </p:spTree>
    <p:extLst>
      <p:ext uri="{BB962C8B-B14F-4D97-AF65-F5344CB8AC3E}">
        <p14:creationId xmlns:p14="http://schemas.microsoft.com/office/powerpoint/2010/main" val="351332652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Cài đặt thuật toán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38</a:t>
            </a:fld>
            <a:endParaRPr lang="en-US" altLang="en-US"/>
          </a:p>
        </p:txBody>
      </p:sp>
      <p:sp>
        <p:nvSpPr>
          <p:cNvPr id="6" name="Text Box 2"/>
          <p:cNvSpPr txBox="1">
            <a:spLocks noChangeArrowheads="1"/>
          </p:cNvSpPr>
          <p:nvPr/>
        </p:nvSpPr>
        <p:spPr bwMode="auto">
          <a:xfrm>
            <a:off x="533400" y="990600"/>
            <a:ext cx="8153400" cy="52927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BubbleSort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kern="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kern="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888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39</a:t>
            </a:fld>
            <a:endParaRPr lang="en-US" altLang="en-US"/>
          </a:p>
        </p:txBody>
      </p:sp>
      <p:sp>
        <p:nvSpPr>
          <p:cNvPr id="6" name="Oval 3"/>
          <p:cNvSpPr>
            <a:spLocks noChangeArrowheads="1"/>
          </p:cNvSpPr>
          <p:nvPr/>
        </p:nvSpPr>
        <p:spPr bwMode="auto">
          <a:xfrm>
            <a:off x="13350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7" name="Oval 4"/>
          <p:cNvSpPr>
            <a:spLocks noChangeArrowheads="1"/>
          </p:cNvSpPr>
          <p:nvPr/>
        </p:nvSpPr>
        <p:spPr bwMode="auto">
          <a:xfrm>
            <a:off x="2460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9" name="Oval 6"/>
          <p:cNvSpPr>
            <a:spLocks noChangeArrowheads="1"/>
          </p:cNvSpPr>
          <p:nvPr/>
        </p:nvSpPr>
        <p:spPr bwMode="auto">
          <a:xfrm>
            <a:off x="46609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0" name="Oval 7"/>
          <p:cNvSpPr>
            <a:spLocks noChangeArrowheads="1"/>
          </p:cNvSpPr>
          <p:nvPr/>
        </p:nvSpPr>
        <p:spPr bwMode="auto">
          <a:xfrm>
            <a:off x="57673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68770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2" name="Oval 9"/>
          <p:cNvSpPr>
            <a:spLocks noChangeArrowheads="1"/>
          </p:cNvSpPr>
          <p:nvPr/>
        </p:nvSpPr>
        <p:spPr bwMode="auto">
          <a:xfrm>
            <a:off x="8004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3" name="Oval 10"/>
          <p:cNvSpPr>
            <a:spLocks noChangeArrowheads="1"/>
          </p:cNvSpPr>
          <p:nvPr/>
        </p:nvSpPr>
        <p:spPr bwMode="auto">
          <a:xfrm>
            <a:off x="2444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4" name="Group 11"/>
          <p:cNvGrpSpPr>
            <a:grpSpLocks/>
          </p:cNvGrpSpPr>
          <p:nvPr/>
        </p:nvGrpSpPr>
        <p:grpSpPr bwMode="auto">
          <a:xfrm>
            <a:off x="244475" y="350043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3" name="AutoShape 20"/>
          <p:cNvSpPr>
            <a:spLocks noChangeArrowheads="1"/>
          </p:cNvSpPr>
          <p:nvPr/>
        </p:nvSpPr>
        <p:spPr bwMode="auto">
          <a:xfrm>
            <a:off x="15240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24" name="AutoShape 21"/>
          <p:cNvSpPr>
            <a:spLocks noChangeArrowheads="1"/>
          </p:cNvSpPr>
          <p:nvPr/>
        </p:nvSpPr>
        <p:spPr bwMode="auto">
          <a:xfrm>
            <a:off x="77692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25" name="Oval 22"/>
          <p:cNvSpPr>
            <a:spLocks noChangeArrowheads="1"/>
          </p:cNvSpPr>
          <p:nvPr/>
        </p:nvSpPr>
        <p:spPr bwMode="auto">
          <a:xfrm>
            <a:off x="252412" y="2876868"/>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Tree>
    <p:extLst>
      <p:ext uri="{BB962C8B-B14F-4D97-AF65-F5344CB8AC3E}">
        <p14:creationId xmlns:p14="http://schemas.microsoft.com/office/powerpoint/2010/main" val="658000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par>
                          <p:cTn id="13" fill="hold">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12"/>
                                        </p:tgtEl>
                                      </p:cBhvr>
                                    </p:animEffect>
                                    <p:animScale>
                                      <p:cBhvr>
                                        <p:cTn id="16" dur="1000" autoRev="1" fill="hold"/>
                                        <p:tgtEl>
                                          <p:spTgt spid="12"/>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11"/>
                                        </p:tgtEl>
                                      </p:cBhvr>
                                    </p:animEffect>
                                    <p:animScale>
                                      <p:cBhvr>
                                        <p:cTn id="19" dur="1000" autoRev="1" fill="hold"/>
                                        <p:tgtEl>
                                          <p:spTgt spid="11"/>
                                        </p:tgtEl>
                                      </p:cBhvr>
                                      <p:by x="105000" y="105000"/>
                                    </p:animScale>
                                  </p:childTnLst>
                                </p:cTn>
                              </p:par>
                            </p:childTnLst>
                          </p:cTn>
                        </p:par>
                        <p:par>
                          <p:cTn id="20" fill="hold">
                            <p:stCondLst>
                              <p:cond delay="2500"/>
                            </p:stCondLst>
                            <p:childTnLst>
                              <p:par>
                                <p:cTn id="21" presetID="35" presetClass="path" presetSubtype="0" accel="50000" decel="50000" fill="hold" grpId="2" nodeType="afterEffect">
                                  <p:stCondLst>
                                    <p:cond delay="0"/>
                                  </p:stCondLst>
                                  <p:iterate type="lt">
                                    <p:tmPct val="0"/>
                                  </p:iterate>
                                  <p:childTnLst>
                                    <p:animMotion origin="layout" path="M 3.33333E-6 4.44444E-6 L -0.12569 -3.7037E-6 " pathEditMode="relative" rAng="0" ptsTypes="AA">
                                      <p:cBhvr>
                                        <p:cTn id="22" dur="2000" fill="hold"/>
                                        <p:tgtEl>
                                          <p:spTgt spid="24"/>
                                        </p:tgtEl>
                                        <p:attrNameLst>
                                          <p:attrName>ppt_x</p:attrName>
                                          <p:attrName>ppt_y</p:attrName>
                                        </p:attrNameLst>
                                      </p:cBhvr>
                                      <p:rCtr x="-6250" y="-93"/>
                                    </p:animMotion>
                                  </p:childTnLst>
                                </p:cTn>
                              </p:par>
                            </p:childTnLst>
                          </p:cTn>
                        </p:par>
                        <p:par>
                          <p:cTn id="23" fill="hold">
                            <p:stCondLst>
                              <p:cond delay="4500"/>
                            </p:stCondLst>
                            <p:childTnLst>
                              <p:par>
                                <p:cTn id="24" presetID="26" presetClass="emph" presetSubtype="0" fill="hold" grpId="1" nodeType="afterEffect">
                                  <p:stCondLst>
                                    <p:cond delay="0"/>
                                  </p:stCondLst>
                                  <p:childTnLst>
                                    <p:animEffect transition="out" filter="fade">
                                      <p:cBhvr>
                                        <p:cTn id="25" dur="2000" tmFilter="0, 0; .2, .5; .8, .5; 1, 0"/>
                                        <p:tgtEl>
                                          <p:spTgt spid="11"/>
                                        </p:tgtEl>
                                      </p:cBhvr>
                                    </p:animEffect>
                                    <p:animScale>
                                      <p:cBhvr>
                                        <p:cTn id="26" dur="1000" autoRev="1" fill="hold"/>
                                        <p:tgtEl>
                                          <p:spTgt spid="11"/>
                                        </p:tgtEl>
                                      </p:cBhvr>
                                      <p:by x="105000" y="105000"/>
                                    </p:animScale>
                                  </p:childTnLst>
                                </p:cTn>
                              </p:par>
                              <p:par>
                                <p:cTn id="27" presetID="26" presetClass="emph" presetSubtype="0" fill="hold" grpId="0" nodeType="withEffect">
                                  <p:stCondLst>
                                    <p:cond delay="0"/>
                                  </p:stCondLst>
                                  <p:childTnLst>
                                    <p:animEffect transition="out" filter="fade">
                                      <p:cBhvr>
                                        <p:cTn id="28" dur="2000" tmFilter="0, 0; .2, .5; .8, .5; 1, 0"/>
                                        <p:tgtEl>
                                          <p:spTgt spid="10"/>
                                        </p:tgtEl>
                                      </p:cBhvr>
                                    </p:animEffect>
                                    <p:animScale>
                                      <p:cBhvr>
                                        <p:cTn id="29" dur="1000" autoRev="1" fill="hold"/>
                                        <p:tgtEl>
                                          <p:spTgt spid="10"/>
                                        </p:tgtEl>
                                      </p:cBhvr>
                                      <p:by x="105000" y="105000"/>
                                    </p:animScale>
                                  </p:childTnLst>
                                </p:cTn>
                              </p:par>
                            </p:childTnLst>
                          </p:cTn>
                        </p:par>
                        <p:par>
                          <p:cTn id="30" fill="hold">
                            <p:stCondLst>
                              <p:cond delay="6500"/>
                            </p:stCondLst>
                            <p:childTnLst>
                              <p:par>
                                <p:cTn id="31" presetID="42" presetClass="path" presetSubtype="0" accel="50000" decel="50000" fill="hold" grpId="1" nodeType="afterEffect">
                                  <p:stCondLst>
                                    <p:cond delay="0"/>
                                  </p:stCondLst>
                                  <p:childTnLst>
                                    <p:animMotion origin="layout" path="M 0.00173 2.59259E-6 L 0.00173 0.32685 " pathEditMode="relative" rAng="0" ptsTypes="AA">
                                      <p:cBhvr>
                                        <p:cTn id="32" dur="2000" fill="hold"/>
                                        <p:tgtEl>
                                          <p:spTgt spid="10"/>
                                        </p:tgtEl>
                                        <p:attrNameLst>
                                          <p:attrName>ppt_x</p:attrName>
                                          <p:attrName>ppt_y</p:attrName>
                                        </p:attrNameLst>
                                      </p:cBhvr>
                                      <p:rCtr x="0" y="16343"/>
                                    </p:animMotion>
                                  </p:childTnLst>
                                </p:cTn>
                              </p:par>
                            </p:childTnLst>
                          </p:cTn>
                        </p:par>
                        <p:par>
                          <p:cTn id="33" fill="hold">
                            <p:stCondLst>
                              <p:cond delay="8500"/>
                            </p:stCondLst>
                            <p:childTnLst>
                              <p:par>
                                <p:cTn id="34" presetID="35" presetClass="path" presetSubtype="0" accel="50000" decel="50000" fill="hold" grpId="2" nodeType="afterEffect">
                                  <p:stCondLst>
                                    <p:cond delay="0"/>
                                  </p:stCondLst>
                                  <p:childTnLst>
                                    <p:animMotion origin="layout" path="M -0.00034 2.59259E-6 L -0.11962 3.33333E-6 " pathEditMode="relative" rAng="0" ptsTypes="AA">
                                      <p:cBhvr>
                                        <p:cTn id="35" dur="2000" fill="hold"/>
                                        <p:tgtEl>
                                          <p:spTgt spid="11"/>
                                        </p:tgtEl>
                                        <p:attrNameLst>
                                          <p:attrName>ppt_x</p:attrName>
                                          <p:attrName>ppt_y</p:attrName>
                                        </p:attrNameLst>
                                      </p:cBhvr>
                                      <p:rCtr x="-6007" y="139"/>
                                    </p:animMotion>
                                  </p:childTnLst>
                                </p:cTn>
                              </p:par>
                            </p:childTnLst>
                          </p:cTn>
                        </p:par>
                        <p:par>
                          <p:cTn id="36" fill="hold">
                            <p:stCondLst>
                              <p:cond delay="10500"/>
                            </p:stCondLst>
                            <p:childTnLst>
                              <p:par>
                                <p:cTn id="37" presetID="64" presetClass="path" presetSubtype="0" accel="50000" decel="50000" fill="hold" grpId="2" nodeType="afterEffect">
                                  <p:stCondLst>
                                    <p:cond delay="0"/>
                                  </p:stCondLst>
                                  <p:childTnLst>
                                    <p:animMotion origin="layout" path="M 0.00173 0.32685 L 0.12101 4.44444E-6 " pathEditMode="relative" rAng="0" ptsTypes="AA">
                                      <p:cBhvr>
                                        <p:cTn id="38" dur="2000" fill="hold"/>
                                        <p:tgtEl>
                                          <p:spTgt spid="10"/>
                                        </p:tgtEl>
                                        <p:attrNameLst>
                                          <p:attrName>ppt_x</p:attrName>
                                          <p:attrName>ppt_y</p:attrName>
                                        </p:attrNameLst>
                                      </p:cBhvr>
                                      <p:rCtr x="6215" y="-16759"/>
                                    </p:animMotion>
                                  </p:childTnLst>
                                </p:cTn>
                              </p:par>
                            </p:childTnLst>
                          </p:cTn>
                        </p:par>
                        <p:par>
                          <p:cTn id="39" fill="hold">
                            <p:stCondLst>
                              <p:cond delay="12500"/>
                            </p:stCondLst>
                            <p:childTnLst>
                              <p:par>
                                <p:cTn id="40" presetID="35" presetClass="path" presetSubtype="0" accel="50000" decel="50000" fill="hold" grpId="3" nodeType="afterEffect">
                                  <p:stCondLst>
                                    <p:cond delay="0"/>
                                  </p:stCondLst>
                                  <p:iterate type="lt">
                                    <p:tmPct val="0"/>
                                  </p:iterate>
                                  <p:childTnLst>
                                    <p:animMotion origin="layout" path="M -0.1276 -3.7037E-6 L -0.24236 -3.7037E-6 " pathEditMode="relative" rAng="0" ptsTypes="AA">
                                      <p:cBhvr>
                                        <p:cTn id="41" dur="2000" fill="hold"/>
                                        <p:tgtEl>
                                          <p:spTgt spid="24"/>
                                        </p:tgtEl>
                                        <p:attrNameLst>
                                          <p:attrName>ppt_x</p:attrName>
                                          <p:attrName>ppt_y</p:attrName>
                                        </p:attrNameLst>
                                      </p:cBhvr>
                                      <p:rCtr x="-5747" y="0"/>
                                    </p:animMotion>
                                  </p:childTnLst>
                                </p:cTn>
                              </p:par>
                            </p:childTnLst>
                          </p:cTn>
                        </p:par>
                        <p:par>
                          <p:cTn id="42" fill="hold">
                            <p:stCondLst>
                              <p:cond delay="14500"/>
                            </p:stCondLst>
                            <p:childTnLst>
                              <p:par>
                                <p:cTn id="43" presetID="26" presetClass="emph" presetSubtype="0" fill="hold" grpId="3" nodeType="afterEffect">
                                  <p:stCondLst>
                                    <p:cond delay="0"/>
                                  </p:stCondLst>
                                  <p:childTnLst>
                                    <p:animEffect transition="out" filter="fade">
                                      <p:cBhvr>
                                        <p:cTn id="44" dur="2000" tmFilter="0, 0; .2, .5; .8, .5; 1, 0"/>
                                        <p:tgtEl>
                                          <p:spTgt spid="11"/>
                                        </p:tgtEl>
                                      </p:cBhvr>
                                    </p:animEffect>
                                    <p:animScale>
                                      <p:cBhvr>
                                        <p:cTn id="45" dur="1000" autoRev="1" fill="hold"/>
                                        <p:tgtEl>
                                          <p:spTgt spid="11"/>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9"/>
                                        </p:tgtEl>
                                      </p:cBhvr>
                                    </p:animEffect>
                                    <p:animScale>
                                      <p:cBhvr>
                                        <p:cTn id="48" dur="1000" autoRev="1" fill="hold"/>
                                        <p:tgtEl>
                                          <p:spTgt spid="9"/>
                                        </p:tgtEl>
                                      </p:cBhvr>
                                      <p:by x="105000" y="105000"/>
                                    </p:animScale>
                                  </p:childTnLst>
                                </p:cTn>
                              </p:par>
                            </p:childTnLst>
                          </p:cTn>
                        </p:par>
                        <p:par>
                          <p:cTn id="49" fill="hold">
                            <p:stCondLst>
                              <p:cond delay="16500"/>
                            </p:stCondLst>
                            <p:childTnLst>
                              <p:par>
                                <p:cTn id="50" presetID="35" presetClass="path" presetSubtype="0" accel="50000" decel="50000" fill="hold" grpId="4" nodeType="afterEffect">
                                  <p:stCondLst>
                                    <p:cond delay="0"/>
                                  </p:stCondLst>
                                  <p:iterate type="lt">
                                    <p:tmPct val="0"/>
                                  </p:iterate>
                                  <p:childTnLst>
                                    <p:animMotion origin="layout" path="M -0.24236 4.44444E-6 L -0.36736 -3.7037E-6 " pathEditMode="relative" rAng="0" ptsTypes="AA">
                                      <p:cBhvr>
                                        <p:cTn id="51" dur="2000" fill="hold"/>
                                        <p:tgtEl>
                                          <p:spTgt spid="24"/>
                                        </p:tgtEl>
                                        <p:attrNameLst>
                                          <p:attrName>ppt_x</p:attrName>
                                          <p:attrName>ppt_y</p:attrName>
                                        </p:attrNameLst>
                                      </p:cBhvr>
                                      <p:rCtr x="-6250" y="-93"/>
                                    </p:animMotion>
                                  </p:childTnLst>
                                </p:cTn>
                              </p:par>
                            </p:childTnLst>
                          </p:cTn>
                        </p:par>
                        <p:par>
                          <p:cTn id="52" fill="hold">
                            <p:stCondLst>
                              <p:cond delay="18500"/>
                            </p:stCondLst>
                            <p:childTnLst>
                              <p:par>
                                <p:cTn id="53" presetID="26" presetClass="emph" presetSubtype="0" fill="hold" grpId="1" nodeType="afterEffect">
                                  <p:stCondLst>
                                    <p:cond delay="0"/>
                                  </p:stCondLst>
                                  <p:childTnLst>
                                    <p:animEffect transition="out" filter="fade">
                                      <p:cBhvr>
                                        <p:cTn id="54" dur="2000" tmFilter="0, 0; .2, .5; .8, .5; 1, 0"/>
                                        <p:tgtEl>
                                          <p:spTgt spid="9"/>
                                        </p:tgtEl>
                                      </p:cBhvr>
                                    </p:animEffect>
                                    <p:animScale>
                                      <p:cBhvr>
                                        <p:cTn id="55" dur="1000" autoRev="1" fill="hold"/>
                                        <p:tgtEl>
                                          <p:spTgt spid="9"/>
                                        </p:tgtEl>
                                      </p:cBhvr>
                                      <p:by x="105000" y="105000"/>
                                    </p:animScale>
                                  </p:childTnLst>
                                </p:cTn>
                              </p:par>
                              <p:par>
                                <p:cTn id="56" presetID="26" presetClass="emph" presetSubtype="0" fill="hold" grpId="0" nodeType="withEffect">
                                  <p:stCondLst>
                                    <p:cond delay="0"/>
                                  </p:stCondLst>
                                  <p:childTnLst>
                                    <p:animEffect transition="out" filter="fade">
                                      <p:cBhvr>
                                        <p:cTn id="57" dur="2000" tmFilter="0, 0; .2, .5; .8, .5; 1, 0"/>
                                        <p:tgtEl>
                                          <p:spTgt spid="8"/>
                                        </p:tgtEl>
                                      </p:cBhvr>
                                    </p:animEffect>
                                    <p:animScale>
                                      <p:cBhvr>
                                        <p:cTn id="58" dur="1000" autoRev="1" fill="hold"/>
                                        <p:tgtEl>
                                          <p:spTgt spid="8"/>
                                        </p:tgtEl>
                                      </p:cBhvr>
                                      <p:by x="105000" y="105000"/>
                                    </p:animScale>
                                  </p:childTnLst>
                                </p:cTn>
                              </p:par>
                            </p:childTnLst>
                          </p:cTn>
                        </p:par>
                        <p:par>
                          <p:cTn id="59" fill="hold">
                            <p:stCondLst>
                              <p:cond delay="20500"/>
                            </p:stCondLst>
                            <p:childTnLst>
                              <p:par>
                                <p:cTn id="60" presetID="42" presetClass="path" presetSubtype="0" accel="50000" decel="50000" fill="hold" grpId="1" nodeType="afterEffect">
                                  <p:stCondLst>
                                    <p:cond delay="0"/>
                                  </p:stCondLst>
                                  <p:childTnLst>
                                    <p:animMotion origin="layout" path="M -8.33333E-7 2.59259E-6 L -8.33333E-7 0.32453 " pathEditMode="relative" rAng="0" ptsTypes="AA">
                                      <p:cBhvr>
                                        <p:cTn id="61" dur="2000" fill="hold"/>
                                        <p:tgtEl>
                                          <p:spTgt spid="8"/>
                                        </p:tgtEl>
                                        <p:attrNameLst>
                                          <p:attrName>ppt_x</p:attrName>
                                          <p:attrName>ppt_y</p:attrName>
                                        </p:attrNameLst>
                                      </p:cBhvr>
                                      <p:rCtr x="0" y="16227"/>
                                    </p:animMotion>
                                  </p:childTnLst>
                                </p:cTn>
                              </p:par>
                            </p:childTnLst>
                          </p:cTn>
                        </p:par>
                        <p:par>
                          <p:cTn id="62" fill="hold">
                            <p:stCondLst>
                              <p:cond delay="22500"/>
                            </p:stCondLst>
                            <p:childTnLst>
                              <p:par>
                                <p:cTn id="63" presetID="35" presetClass="path" presetSubtype="0" accel="50000" decel="50000" fill="hold" grpId="2" nodeType="afterEffect">
                                  <p:stCondLst>
                                    <p:cond delay="0"/>
                                  </p:stCondLst>
                                  <p:childTnLst>
                                    <p:animMotion origin="layout" path="M -3.33333E-6 3.33333E-6 L -0.11962 2.59259E-6 " pathEditMode="relative" rAng="0" ptsTypes="AA">
                                      <p:cBhvr>
                                        <p:cTn id="64" dur="2000" fill="hold"/>
                                        <p:tgtEl>
                                          <p:spTgt spid="9"/>
                                        </p:tgtEl>
                                        <p:attrNameLst>
                                          <p:attrName>ppt_x</p:attrName>
                                          <p:attrName>ppt_y</p:attrName>
                                        </p:attrNameLst>
                                      </p:cBhvr>
                                      <p:rCtr x="-6250" y="-162"/>
                                    </p:animMotion>
                                  </p:childTnLst>
                                </p:cTn>
                              </p:par>
                            </p:childTnLst>
                          </p:cTn>
                        </p:par>
                        <p:par>
                          <p:cTn id="65" fill="hold">
                            <p:stCondLst>
                              <p:cond delay="24500"/>
                            </p:stCondLst>
                            <p:childTnLst>
                              <p:par>
                                <p:cTn id="66" presetID="64" presetClass="path" presetSubtype="0" accel="50000" decel="50000" fill="hold" grpId="2" nodeType="afterEffect">
                                  <p:stCondLst>
                                    <p:cond delay="0"/>
                                  </p:stCondLst>
                                  <p:childTnLst>
                                    <p:animMotion origin="layout" path="M -8.33333E-7 0.32453 L 0.11927 2.59259E-6 " pathEditMode="relative" rAng="0" ptsTypes="AA">
                                      <p:cBhvr>
                                        <p:cTn id="67" dur="2000" fill="hold"/>
                                        <p:tgtEl>
                                          <p:spTgt spid="8"/>
                                        </p:tgtEl>
                                        <p:attrNameLst>
                                          <p:attrName>ppt_x</p:attrName>
                                          <p:attrName>ppt_y</p:attrName>
                                        </p:attrNameLst>
                                      </p:cBhvr>
                                      <p:rCtr x="5955" y="-16227"/>
                                    </p:animMotion>
                                  </p:childTnLst>
                                </p:cTn>
                              </p:par>
                            </p:childTnLst>
                          </p:cTn>
                        </p:par>
                        <p:par>
                          <p:cTn id="68" fill="hold">
                            <p:stCondLst>
                              <p:cond delay="26500"/>
                            </p:stCondLst>
                            <p:childTnLst>
                              <p:par>
                                <p:cTn id="69" presetID="35" presetClass="path" presetSubtype="0" accel="50000" decel="50000" fill="hold" grpId="5" nodeType="afterEffect">
                                  <p:stCondLst>
                                    <p:cond delay="0"/>
                                  </p:stCondLst>
                                  <p:iterate type="lt">
                                    <p:tmPct val="0"/>
                                  </p:iterate>
                                  <p:childTnLst>
                                    <p:animMotion origin="layout" path="M -0.37239 -3.7037E-6 L -0.48403 -3.7037E-6 " pathEditMode="relative" rAng="0" ptsTypes="AA">
                                      <p:cBhvr>
                                        <p:cTn id="70" dur="2000" fill="hold"/>
                                        <p:tgtEl>
                                          <p:spTgt spid="24"/>
                                        </p:tgtEl>
                                        <p:attrNameLst>
                                          <p:attrName>ppt_x</p:attrName>
                                          <p:attrName>ppt_y</p:attrName>
                                        </p:attrNameLst>
                                      </p:cBhvr>
                                      <p:rCtr x="-5590" y="0"/>
                                    </p:animMotion>
                                  </p:childTnLst>
                                </p:cTn>
                              </p:par>
                            </p:childTnLst>
                          </p:cTn>
                        </p:par>
                        <p:par>
                          <p:cTn id="71" fill="hold">
                            <p:stCondLst>
                              <p:cond delay="28500"/>
                            </p:stCondLst>
                            <p:childTnLst>
                              <p:par>
                                <p:cTn id="72" presetID="26" presetClass="emph" presetSubtype="0" fill="hold" grpId="3" nodeType="afterEffect">
                                  <p:stCondLst>
                                    <p:cond delay="0"/>
                                  </p:stCondLst>
                                  <p:childTnLst>
                                    <p:animEffect transition="out" filter="fade">
                                      <p:cBhvr>
                                        <p:cTn id="73" dur="2000" tmFilter="0, 0; .2, .5; .8, .5; 1, 0"/>
                                        <p:tgtEl>
                                          <p:spTgt spid="9"/>
                                        </p:tgtEl>
                                      </p:cBhvr>
                                    </p:animEffect>
                                    <p:animScale>
                                      <p:cBhvr>
                                        <p:cTn id="74" dur="1000" autoRev="1" fill="hold"/>
                                        <p:tgtEl>
                                          <p:spTgt spid="9"/>
                                        </p:tgtEl>
                                      </p:cBhvr>
                                      <p:by x="105000" y="105000"/>
                                    </p:animScale>
                                  </p:childTnLst>
                                </p:cTn>
                              </p:par>
                              <p:par>
                                <p:cTn id="75" presetID="26" presetClass="emph" presetSubtype="0" fill="hold" grpId="0" nodeType="withEffect">
                                  <p:stCondLst>
                                    <p:cond delay="0"/>
                                  </p:stCondLst>
                                  <p:childTnLst>
                                    <p:animEffect transition="out" filter="fade">
                                      <p:cBhvr>
                                        <p:cTn id="76" dur="2000" tmFilter="0, 0; .2, .5; .8, .5; 1, 0"/>
                                        <p:tgtEl>
                                          <p:spTgt spid="7"/>
                                        </p:tgtEl>
                                      </p:cBhvr>
                                    </p:animEffect>
                                    <p:animScale>
                                      <p:cBhvr>
                                        <p:cTn id="77" dur="1000" autoRev="1" fill="hold"/>
                                        <p:tgtEl>
                                          <p:spTgt spid="7"/>
                                        </p:tgtEl>
                                      </p:cBhvr>
                                      <p:by x="105000" y="105000"/>
                                    </p:animScale>
                                  </p:childTnLst>
                                </p:cTn>
                              </p:par>
                            </p:childTnLst>
                          </p:cTn>
                        </p:par>
                        <p:par>
                          <p:cTn id="78" fill="hold">
                            <p:stCondLst>
                              <p:cond delay="30500"/>
                            </p:stCondLst>
                            <p:childTnLst>
                              <p:par>
                                <p:cTn id="79" presetID="42" presetClass="path" presetSubtype="0" accel="50000" decel="50000" fill="hold" grpId="1" nodeType="afterEffect">
                                  <p:stCondLst>
                                    <p:cond delay="0"/>
                                  </p:stCondLst>
                                  <p:childTnLst>
                                    <p:animMotion origin="layout" path="M 3.61111E-6 2.59259E-6 L 3.61111E-6 0.32685 " pathEditMode="relative" rAng="0" ptsTypes="AA">
                                      <p:cBhvr>
                                        <p:cTn id="80" dur="2000" fill="hold"/>
                                        <p:tgtEl>
                                          <p:spTgt spid="7"/>
                                        </p:tgtEl>
                                        <p:attrNameLst>
                                          <p:attrName>ppt_x</p:attrName>
                                          <p:attrName>ppt_y</p:attrName>
                                        </p:attrNameLst>
                                      </p:cBhvr>
                                      <p:rCtr x="0" y="16343"/>
                                    </p:animMotion>
                                  </p:childTnLst>
                                </p:cTn>
                              </p:par>
                            </p:childTnLst>
                          </p:cTn>
                        </p:par>
                        <p:par>
                          <p:cTn id="81" fill="hold">
                            <p:stCondLst>
                              <p:cond delay="32500"/>
                            </p:stCondLst>
                            <p:childTnLst>
                              <p:par>
                                <p:cTn id="82" presetID="35" presetClass="path" presetSubtype="0" accel="50000" decel="50000" fill="hold" grpId="4" nodeType="afterEffect">
                                  <p:stCondLst>
                                    <p:cond delay="0"/>
                                  </p:stCondLst>
                                  <p:childTnLst>
                                    <p:animMotion origin="layout" path="M -0.11025 3.33333E-6 L -0.24062 2.59259E-6 " pathEditMode="relative" rAng="0" ptsTypes="AA">
                                      <p:cBhvr>
                                        <p:cTn id="83" dur="2000" fill="hold"/>
                                        <p:tgtEl>
                                          <p:spTgt spid="9"/>
                                        </p:tgtEl>
                                        <p:attrNameLst>
                                          <p:attrName>ppt_x</p:attrName>
                                          <p:attrName>ppt_y</p:attrName>
                                        </p:attrNameLst>
                                      </p:cBhvr>
                                      <p:rCtr x="-6059" y="-162"/>
                                    </p:animMotion>
                                  </p:childTnLst>
                                </p:cTn>
                              </p:par>
                            </p:childTnLst>
                          </p:cTn>
                        </p:par>
                        <p:par>
                          <p:cTn id="84" fill="hold">
                            <p:stCondLst>
                              <p:cond delay="34500"/>
                            </p:stCondLst>
                            <p:childTnLst>
                              <p:par>
                                <p:cTn id="85" presetID="64" presetClass="path" presetSubtype="0" accel="50000" decel="50000" fill="hold" grpId="2" nodeType="afterEffect">
                                  <p:stCondLst>
                                    <p:cond delay="0"/>
                                  </p:stCondLst>
                                  <p:childTnLst>
                                    <p:animMotion origin="layout" path="M 3.61111E-6 0.32685 L 0.12118 4.44444E-6 " pathEditMode="relative" rAng="0" ptsTypes="AA">
                                      <p:cBhvr>
                                        <p:cTn id="86" dur="2000" fill="hold"/>
                                        <p:tgtEl>
                                          <p:spTgt spid="7"/>
                                        </p:tgtEl>
                                        <p:attrNameLst>
                                          <p:attrName>ppt_x</p:attrName>
                                          <p:attrName>ppt_y</p:attrName>
                                        </p:attrNameLst>
                                      </p:cBhvr>
                                      <p:rCtr x="6042" y="-16759"/>
                                    </p:animMotion>
                                  </p:childTnLst>
                                </p:cTn>
                              </p:par>
                            </p:childTnLst>
                          </p:cTn>
                        </p:par>
                        <p:par>
                          <p:cTn id="87" fill="hold">
                            <p:stCondLst>
                              <p:cond delay="36500"/>
                            </p:stCondLst>
                            <p:childTnLst>
                              <p:par>
                                <p:cTn id="88" presetID="35" presetClass="path" presetSubtype="0" accel="50000" decel="50000" fill="hold" grpId="6" nodeType="afterEffect">
                                  <p:stCondLst>
                                    <p:cond delay="0"/>
                                  </p:stCondLst>
                                  <p:iterate type="lt">
                                    <p:tmPct val="0"/>
                                  </p:iterate>
                                  <p:childTnLst>
                                    <p:animMotion origin="layout" path="M -0.48906 -3.7037E-6 L -0.60069 -3.7037E-6 " pathEditMode="relative" rAng="0" ptsTypes="AA">
                                      <p:cBhvr>
                                        <p:cTn id="89" dur="2000" fill="hold"/>
                                        <p:tgtEl>
                                          <p:spTgt spid="24"/>
                                        </p:tgtEl>
                                        <p:attrNameLst>
                                          <p:attrName>ppt_x</p:attrName>
                                          <p:attrName>ppt_y</p:attrName>
                                        </p:attrNameLst>
                                      </p:cBhvr>
                                      <p:rCtr x="-5590" y="0"/>
                                    </p:animMotion>
                                  </p:childTnLst>
                                </p:cTn>
                              </p:par>
                            </p:childTnLst>
                          </p:cTn>
                        </p:par>
                        <p:par>
                          <p:cTn id="90" fill="hold">
                            <p:stCondLst>
                              <p:cond delay="38500"/>
                            </p:stCondLst>
                            <p:childTnLst>
                              <p:par>
                                <p:cTn id="91" presetID="26" presetClass="emph" presetSubtype="0" fill="hold" grpId="5" nodeType="afterEffect">
                                  <p:stCondLst>
                                    <p:cond delay="0"/>
                                  </p:stCondLst>
                                  <p:childTnLst>
                                    <p:animEffect transition="out" filter="fade">
                                      <p:cBhvr>
                                        <p:cTn id="92" dur="2000" tmFilter="0, 0; .2, .5; .8, .5; 1, 0"/>
                                        <p:tgtEl>
                                          <p:spTgt spid="9"/>
                                        </p:tgtEl>
                                      </p:cBhvr>
                                    </p:animEffect>
                                    <p:animScale>
                                      <p:cBhvr>
                                        <p:cTn id="93" dur="1000" autoRev="1" fill="hold"/>
                                        <p:tgtEl>
                                          <p:spTgt spid="9"/>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6"/>
                                        </p:tgtEl>
                                      </p:cBhvr>
                                    </p:animEffect>
                                    <p:animScale>
                                      <p:cBhvr>
                                        <p:cTn id="96" dur="1000" autoRev="1" fill="hold"/>
                                        <p:tgtEl>
                                          <p:spTgt spid="6"/>
                                        </p:tgtEl>
                                      </p:cBhvr>
                                      <p:by x="105000" y="105000"/>
                                    </p:animScale>
                                  </p:childTnLst>
                                </p:cTn>
                              </p:par>
                            </p:childTnLst>
                          </p:cTn>
                        </p:par>
                        <p:par>
                          <p:cTn id="97" fill="hold">
                            <p:stCondLst>
                              <p:cond delay="40500"/>
                            </p:stCondLst>
                            <p:childTnLst>
                              <p:par>
                                <p:cTn id="98" presetID="42" presetClass="path" presetSubtype="0" accel="50000" decel="50000" fill="hold" grpId="1" nodeType="afterEffect">
                                  <p:stCondLst>
                                    <p:cond delay="0"/>
                                  </p:stCondLst>
                                  <p:childTnLst>
                                    <p:animMotion origin="layout" path="M 3.88889E-6 2.59259E-6 L 3.88889E-6 0.32222 " pathEditMode="relative" rAng="0" ptsTypes="AA">
                                      <p:cBhvr>
                                        <p:cTn id="99" dur="2000" fill="hold"/>
                                        <p:tgtEl>
                                          <p:spTgt spid="6"/>
                                        </p:tgtEl>
                                        <p:attrNameLst>
                                          <p:attrName>ppt_x</p:attrName>
                                          <p:attrName>ppt_y</p:attrName>
                                        </p:attrNameLst>
                                      </p:cBhvr>
                                      <p:rCtr x="0" y="16111"/>
                                    </p:animMotion>
                                  </p:childTnLst>
                                </p:cTn>
                              </p:par>
                            </p:childTnLst>
                          </p:cTn>
                        </p:par>
                        <p:par>
                          <p:cTn id="100" fill="hold">
                            <p:stCondLst>
                              <p:cond delay="42500"/>
                            </p:stCondLst>
                            <p:childTnLst>
                              <p:par>
                                <p:cTn id="101" presetID="35" presetClass="path" presetSubtype="0" accel="50000" decel="50000" fill="hold" grpId="6" nodeType="afterEffect">
                                  <p:stCondLst>
                                    <p:cond delay="0"/>
                                  </p:stCondLst>
                                  <p:childTnLst>
                                    <p:animMotion origin="layout" path="M -0.22361 3.33333E-6 L -0.36962 2.59259E-6 " pathEditMode="relative" rAng="0" ptsTypes="AA">
                                      <p:cBhvr>
                                        <p:cTn id="102" dur="2000" fill="hold"/>
                                        <p:tgtEl>
                                          <p:spTgt spid="9"/>
                                        </p:tgtEl>
                                        <p:attrNameLst>
                                          <p:attrName>ppt_x</p:attrName>
                                          <p:attrName>ppt_y</p:attrName>
                                        </p:attrNameLst>
                                      </p:cBhvr>
                                      <p:rCtr x="-6250" y="-162"/>
                                    </p:animMotion>
                                  </p:childTnLst>
                                </p:cTn>
                              </p:par>
                            </p:childTnLst>
                          </p:cTn>
                        </p:par>
                        <p:par>
                          <p:cTn id="103" fill="hold">
                            <p:stCondLst>
                              <p:cond delay="44500"/>
                            </p:stCondLst>
                            <p:childTnLst>
                              <p:par>
                                <p:cTn id="104" presetID="64" presetClass="path" presetSubtype="0" accel="50000" decel="50000" fill="hold" grpId="2" nodeType="afterEffect">
                                  <p:stCondLst>
                                    <p:cond delay="0"/>
                                  </p:stCondLst>
                                  <p:childTnLst>
                                    <p:animMotion origin="layout" path="M 3.88889E-6 0.32222 L 0.12309 3.33333E-6 " pathEditMode="relative" rAng="0" ptsTypes="AA">
                                      <p:cBhvr>
                                        <p:cTn id="105" dur="2000" fill="hold"/>
                                        <p:tgtEl>
                                          <p:spTgt spid="6"/>
                                        </p:tgtEl>
                                        <p:attrNameLst>
                                          <p:attrName>ppt_x</p:attrName>
                                          <p:attrName>ppt_y</p:attrName>
                                        </p:attrNameLst>
                                      </p:cBhvr>
                                      <p:rCtr x="5955" y="-15972"/>
                                    </p:animMotion>
                                  </p:childTnLst>
                                </p:cTn>
                              </p:par>
                            </p:childTnLst>
                          </p:cTn>
                        </p:par>
                        <p:par>
                          <p:cTn id="106" fill="hold">
                            <p:stCondLst>
                              <p:cond delay="46500"/>
                            </p:stCondLst>
                            <p:childTnLst>
                              <p:par>
                                <p:cTn id="107" presetID="35" presetClass="path" presetSubtype="0" accel="50000" decel="50000" fill="hold" grpId="7" nodeType="afterEffect">
                                  <p:stCondLst>
                                    <p:cond delay="0"/>
                                  </p:stCondLst>
                                  <p:iterate type="lt">
                                    <p:tmPct val="0"/>
                                  </p:iterate>
                                  <p:childTnLst>
                                    <p:animMotion origin="layout" path="M -0.60069 4.44444E-6 L -0.72569 -3.7037E-6 " pathEditMode="relative" rAng="0" ptsTypes="AA">
                                      <p:cBhvr>
                                        <p:cTn id="108" dur="2000" fill="hold"/>
                                        <p:tgtEl>
                                          <p:spTgt spid="24"/>
                                        </p:tgtEl>
                                        <p:attrNameLst>
                                          <p:attrName>ppt_x</p:attrName>
                                          <p:attrName>ppt_y</p:attrName>
                                        </p:attrNameLst>
                                      </p:cBhvr>
                                      <p:rCtr x="-6250" y="-93"/>
                                    </p:animMotion>
                                  </p:childTnLst>
                                </p:cTn>
                              </p:par>
                            </p:childTnLst>
                          </p:cTn>
                        </p:par>
                        <p:par>
                          <p:cTn id="109" fill="hold">
                            <p:stCondLst>
                              <p:cond delay="48500"/>
                            </p:stCondLst>
                            <p:childTnLst>
                              <p:par>
                                <p:cTn id="110" presetID="26" presetClass="emph" presetSubtype="0" fill="hold" grpId="7" nodeType="afterEffect">
                                  <p:stCondLst>
                                    <p:cond delay="0"/>
                                  </p:stCondLst>
                                  <p:childTnLst>
                                    <p:animEffect transition="out" filter="fade">
                                      <p:cBhvr>
                                        <p:cTn id="111" dur="2000" tmFilter="0, 0; .2, .5; .8, .5; 1, 0"/>
                                        <p:tgtEl>
                                          <p:spTgt spid="9"/>
                                        </p:tgtEl>
                                      </p:cBhvr>
                                    </p:animEffect>
                                    <p:animScale>
                                      <p:cBhvr>
                                        <p:cTn id="112" dur="1000" autoRev="1" fill="hold"/>
                                        <p:tgtEl>
                                          <p:spTgt spid="9"/>
                                        </p:tgtEl>
                                      </p:cBhvr>
                                      <p:by x="105000" y="105000"/>
                                    </p:animScale>
                                  </p:childTnLst>
                                </p:cTn>
                              </p:par>
                              <p:par>
                                <p:cTn id="113" presetID="26" presetClass="emph" presetSubtype="0" fill="hold" grpId="0" nodeType="withEffect">
                                  <p:stCondLst>
                                    <p:cond delay="0"/>
                                  </p:stCondLst>
                                  <p:childTnLst>
                                    <p:animEffect transition="out" filter="fade">
                                      <p:cBhvr>
                                        <p:cTn id="114" dur="2000" tmFilter="0, 0; .2, .5; .8, .5; 1, 0"/>
                                        <p:tgtEl>
                                          <p:spTgt spid="13"/>
                                        </p:tgtEl>
                                      </p:cBhvr>
                                    </p:animEffect>
                                    <p:animScale>
                                      <p:cBhvr>
                                        <p:cTn id="115" dur="1000" autoRev="1" fill="hold"/>
                                        <p:tgtEl>
                                          <p:spTgt spid="13"/>
                                        </p:tgtEl>
                                      </p:cBhvr>
                                      <p:by x="105000" y="105000"/>
                                    </p:animScale>
                                  </p:childTnLst>
                                </p:cTn>
                              </p:par>
                            </p:childTnLst>
                          </p:cTn>
                        </p:par>
                        <p:par>
                          <p:cTn id="116" fill="hold">
                            <p:stCondLst>
                              <p:cond delay="50500"/>
                            </p:stCondLst>
                            <p:childTnLst>
                              <p:par>
                                <p:cTn id="117" presetID="42" presetClass="path" presetSubtype="0" accel="50000" decel="50000" fill="hold" grpId="1" nodeType="afterEffect">
                                  <p:stCondLst>
                                    <p:cond delay="0"/>
                                  </p:stCondLst>
                                  <p:childTnLst>
                                    <p:animMotion origin="layout" path="M 4.72222E-6 2.59259E-6 L 4.72222E-6 0.32662 " pathEditMode="relative" rAng="0" ptsTypes="AA">
                                      <p:cBhvr>
                                        <p:cTn id="118" dur="2000" fill="hold"/>
                                        <p:tgtEl>
                                          <p:spTgt spid="13"/>
                                        </p:tgtEl>
                                        <p:attrNameLst>
                                          <p:attrName>ppt_x</p:attrName>
                                          <p:attrName>ppt_y</p:attrName>
                                        </p:attrNameLst>
                                      </p:cBhvr>
                                      <p:rCtr x="0" y="16319"/>
                                    </p:animMotion>
                                  </p:childTnLst>
                                </p:cTn>
                              </p:par>
                            </p:childTnLst>
                          </p:cTn>
                        </p:par>
                        <p:par>
                          <p:cTn id="119" fill="hold">
                            <p:stCondLst>
                              <p:cond delay="52500"/>
                            </p:stCondLst>
                            <p:childTnLst>
                              <p:par>
                                <p:cTn id="120" presetID="35" presetClass="path" presetSubtype="0" accel="50000" decel="50000" fill="hold" grpId="8" nodeType="afterEffect">
                                  <p:stCondLst>
                                    <p:cond delay="0"/>
                                  </p:stCondLst>
                                  <p:childTnLst>
                                    <p:animMotion origin="layout" path="M -0.36961 4.44444E-6 L -0.48628 0.00208 " pathEditMode="relative" rAng="0" ptsTypes="AA">
                                      <p:cBhvr>
                                        <p:cTn id="121" dur="2000" fill="hold"/>
                                        <p:tgtEl>
                                          <p:spTgt spid="9"/>
                                        </p:tgtEl>
                                        <p:attrNameLst>
                                          <p:attrName>ppt_x</p:attrName>
                                          <p:attrName>ppt_y</p:attrName>
                                        </p:attrNameLst>
                                      </p:cBhvr>
                                      <p:rCtr x="-6250" y="509"/>
                                    </p:animMotion>
                                  </p:childTnLst>
                                </p:cTn>
                              </p:par>
                            </p:childTnLst>
                          </p:cTn>
                        </p:par>
                        <p:par>
                          <p:cTn id="122" fill="hold">
                            <p:stCondLst>
                              <p:cond delay="54500"/>
                            </p:stCondLst>
                            <p:childTnLst>
                              <p:par>
                                <p:cTn id="123" presetID="64" presetClass="path" presetSubtype="0" accel="50000" decel="50000" fill="hold" grpId="2" nodeType="afterEffect">
                                  <p:stCondLst>
                                    <p:cond delay="0"/>
                                  </p:stCondLst>
                                  <p:childTnLst>
                                    <p:animMotion origin="layout" path="M 4.72222E-6 0.32662 L 0.11927 3.33333E-6 " pathEditMode="relative" rAng="0" ptsTypes="AA">
                                      <p:cBhvr>
                                        <p:cTn id="124" dur="2000" fill="hold"/>
                                        <p:tgtEl>
                                          <p:spTgt spid="13"/>
                                        </p:tgtEl>
                                        <p:attrNameLst>
                                          <p:attrName>ppt_x</p:attrName>
                                          <p:attrName>ppt_y</p:attrName>
                                        </p:attrNameLst>
                                      </p:cBhvr>
                                      <p:rCtr x="6076" y="-16181"/>
                                    </p:animMotion>
                                  </p:childTnLst>
                                </p:cTn>
                              </p:par>
                            </p:childTnLst>
                          </p:cTn>
                        </p:par>
                        <p:par>
                          <p:cTn id="125" fill="hold">
                            <p:stCondLst>
                              <p:cond delay="56500"/>
                            </p:stCondLst>
                            <p:childTnLst>
                              <p:par>
                                <p:cTn id="126" presetID="36" presetClass="emph" presetSubtype="0" fill="hold" grpId="8" nodeType="afterEffect">
                                  <p:stCondLst>
                                    <p:cond delay="0"/>
                                  </p:stCondLst>
                                  <p:iterate type="lt">
                                    <p:tmPct val="10000"/>
                                  </p:iterate>
                                  <p:childTnLst>
                                    <p:animScale>
                                      <p:cBhvr>
                                        <p:cTn id="127" dur="250" autoRev="1" fill="hold">
                                          <p:stCondLst>
                                            <p:cond delay="0"/>
                                          </p:stCondLst>
                                        </p:cTn>
                                        <p:tgtEl>
                                          <p:spTgt spid="24"/>
                                        </p:tgtEl>
                                      </p:cBhvr>
                                      <p:to x="80000" y="100000"/>
                                    </p:animScale>
                                    <p:anim by="(#ppt_w*0.10)" calcmode="lin" valueType="num">
                                      <p:cBhvr>
                                        <p:cTn id="128" dur="250" autoRev="1" fill="hold">
                                          <p:stCondLst>
                                            <p:cond delay="0"/>
                                          </p:stCondLst>
                                        </p:cTn>
                                        <p:tgtEl>
                                          <p:spTgt spid="24"/>
                                        </p:tgtEl>
                                        <p:attrNameLst>
                                          <p:attrName>ppt_x</p:attrName>
                                        </p:attrNameLst>
                                      </p:cBhvr>
                                    </p:anim>
                                    <p:anim by="(-#ppt_w*0.10)" calcmode="lin" valueType="num">
                                      <p:cBhvr>
                                        <p:cTn id="129" dur="250" autoRev="1" fill="hold">
                                          <p:stCondLst>
                                            <p:cond delay="0"/>
                                          </p:stCondLst>
                                        </p:cTn>
                                        <p:tgtEl>
                                          <p:spTgt spid="24"/>
                                        </p:tgtEl>
                                        <p:attrNameLst>
                                          <p:attrName>ppt_y</p:attrName>
                                        </p:attrNameLst>
                                      </p:cBhvr>
                                    </p:anim>
                                    <p:animRot by="-480000">
                                      <p:cBhvr>
                                        <p:cTn id="130" dur="250" autoRev="1" fill="hold">
                                          <p:stCondLst>
                                            <p:cond delay="0"/>
                                          </p:stCondLst>
                                        </p:cTn>
                                        <p:tgtEl>
                                          <p:spTgt spid="24"/>
                                        </p:tgtEl>
                                        <p:attrNameLst>
                                          <p:attrName>r</p:attrName>
                                        </p:attrNameLst>
                                      </p:cBhvr>
                                    </p:animRot>
                                  </p:childTnLst>
                                </p:cTn>
                              </p:par>
                            </p:childTnLst>
                          </p:cTn>
                        </p:par>
                        <p:par>
                          <p:cTn id="131" fill="hold">
                            <p:stCondLst>
                              <p:cond delay="57000"/>
                            </p:stCondLst>
                            <p:childTnLst>
                              <p:par>
                                <p:cTn id="132" presetID="3" presetClass="exit" presetSubtype="10" fill="hold" grpId="1" nodeType="afterEffect">
                                  <p:stCondLst>
                                    <p:cond delay="0"/>
                                  </p:stCondLst>
                                  <p:iterate type="lt">
                                    <p:tmPct val="0"/>
                                  </p:iterate>
                                  <p:childTnLst>
                                    <p:animEffect transition="out" filter="blinds(horizontal)">
                                      <p:cBhvr>
                                        <p:cTn id="133" dur="500"/>
                                        <p:tgtEl>
                                          <p:spTgt spid="24"/>
                                        </p:tgtEl>
                                      </p:cBhvr>
                                    </p:animEffect>
                                    <p:set>
                                      <p:cBhvr>
                                        <p:cTn id="134" dur="1" fill="hold">
                                          <p:stCondLst>
                                            <p:cond delay="499"/>
                                          </p:stCondLst>
                                        </p:cTn>
                                        <p:tgtEl>
                                          <p:spTgt spid="24"/>
                                        </p:tgtEl>
                                        <p:attrNameLst>
                                          <p:attrName>style.visibility</p:attrName>
                                        </p:attrNameLst>
                                      </p:cBhvr>
                                      <p:to>
                                        <p:strVal val="hidden"/>
                                      </p:to>
                                    </p:set>
                                  </p:childTnLst>
                                </p:cTn>
                              </p:par>
                            </p:childTnLst>
                          </p:cTn>
                        </p:par>
                        <p:par>
                          <p:cTn id="135" fill="hold">
                            <p:stCondLst>
                              <p:cond delay="57500"/>
                            </p:stCondLst>
                            <p:childTnLst>
                              <p:par>
                                <p:cTn id="136" presetID="8" presetClass="exit" presetSubtype="16" fill="hold" grpId="9" nodeType="afterEffect">
                                  <p:stCondLst>
                                    <p:cond delay="0"/>
                                  </p:stCondLst>
                                  <p:childTnLst>
                                    <p:animEffect transition="out" filter="diamond(in)">
                                      <p:cBhvr>
                                        <p:cTn id="137" dur="1000"/>
                                        <p:tgtEl>
                                          <p:spTgt spid="9"/>
                                        </p:tgtEl>
                                      </p:cBhvr>
                                    </p:animEffect>
                                    <p:set>
                                      <p:cBhvr>
                                        <p:cTn id="138" dur="1" fill="hold">
                                          <p:stCondLst>
                                            <p:cond delay="999"/>
                                          </p:stCondLst>
                                        </p:cTn>
                                        <p:tgtEl>
                                          <p:spTgt spid="9"/>
                                        </p:tgtEl>
                                        <p:attrNameLst>
                                          <p:attrName>style.visibility</p:attrName>
                                        </p:attrNameLst>
                                      </p:cBhvr>
                                      <p:to>
                                        <p:strVal val="hidden"/>
                                      </p:to>
                                    </p:set>
                                  </p:childTnLst>
                                </p:cTn>
                              </p:par>
                              <p:par>
                                <p:cTn id="139" presetID="8" presetClass="entr" presetSubtype="16" fill="hold" grpId="0" nodeType="withEffect">
                                  <p:stCondLst>
                                    <p:cond delay="0"/>
                                  </p:stCondLst>
                                  <p:childTnLst>
                                    <p:set>
                                      <p:cBhvr>
                                        <p:cTn id="140" dur="1" fill="hold">
                                          <p:stCondLst>
                                            <p:cond delay="0"/>
                                          </p:stCondLst>
                                        </p:cTn>
                                        <p:tgtEl>
                                          <p:spTgt spid="25"/>
                                        </p:tgtEl>
                                        <p:attrNameLst>
                                          <p:attrName>style.visibility</p:attrName>
                                        </p:attrNameLst>
                                      </p:cBhvr>
                                      <p:to>
                                        <p:strVal val="visible"/>
                                      </p:to>
                                    </p:set>
                                    <p:animEffect transition="in" filter="diamond(in)">
                                      <p:cBhvr>
                                        <p:cTn id="14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10" grpId="0" animBg="1"/>
      <p:bldP spid="10" grpId="1" animBg="1"/>
      <p:bldP spid="10" grpId="2" animBg="1"/>
      <p:bldP spid="11" grpId="0" animBg="1"/>
      <p:bldP spid="11" grpId="1" animBg="1"/>
      <p:bldP spid="11" grpId="2" animBg="1"/>
      <p:bldP spid="11" grpId="3" animBg="1"/>
      <p:bldP spid="12" grpId="0" animBg="1"/>
      <p:bldP spid="13" grpId="0" animBg="1"/>
      <p:bldP spid="13" grpId="1" animBg="1"/>
      <p:bldP spid="13" grpId="2" animBg="1"/>
      <p:bldP spid="23" grpId="0" animBg="1"/>
      <p:bldP spid="24" grpId="0" animBg="1"/>
      <p:bldP spid="24" grpId="1" animBg="1"/>
      <p:bldP spid="24" grpId="2" animBg="1"/>
      <p:bldP spid="24" grpId="3" animBg="1"/>
      <p:bldP spid="24" grpId="4" animBg="1"/>
      <p:bldP spid="24" grpId="5" animBg="1"/>
      <p:bldP spid="24" grpId="6" animBg="1"/>
      <p:bldP spid="24" grpId="7" animBg="1"/>
      <p:bldP spid="24" grpId="8"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panose="02020603050405020304" pitchFamily="18" charset="0"/>
                <a:cs typeface="Times New Roman" panose="02020603050405020304" pitchFamily="18" charset="0"/>
              </a:rPr>
              <a:t>3.2 </a:t>
            </a:r>
            <a:r>
              <a:rPr lang="en-US" sz="3200" dirty="0" smtClean="0">
                <a:latin typeface="Times New Roman" panose="02020603050405020304" pitchFamily="18" charset="0"/>
                <a:cs typeface="Times New Roman" panose="02020603050405020304" pitchFamily="18" charset="0"/>
              </a:rPr>
              <a:t>Đổi chỗ trực tiếp</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059363"/>
          </a:xfrm>
        </p:spPr>
        <p:txBody>
          <a:bodyPr/>
          <a:lstStyle/>
          <a:p>
            <a:pPr marL="0" indent="0">
              <a:lnSpc>
                <a:spcPct val="150000"/>
              </a:lnSpc>
              <a:spcBef>
                <a:spcPts val="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a:latin typeface="Times New Roman" panose="02020603050405020304" pitchFamily="18" charset="0"/>
                <a:cs typeface="Times New Roman" panose="02020603050405020304" pitchFamily="18" charset="0"/>
              </a:rPr>
              <a:t>: </a:t>
            </a:r>
            <a:endParaRPr lang="en-US" altLang="en-US" sz="2800" smtClean="0">
              <a:latin typeface="Times New Roman" panose="02020603050405020304" pitchFamily="18" charset="0"/>
              <a:cs typeface="Times New Roman" panose="02020603050405020304" pitchFamily="18" charset="0"/>
            </a:endParaRPr>
          </a:p>
          <a:p>
            <a:pPr>
              <a:lnSpc>
                <a:spcPct val="150000"/>
              </a:lnSpc>
              <a:spcBef>
                <a:spcPts val="0"/>
              </a:spcBef>
            </a:pPr>
            <a:r>
              <a:rPr lang="en-US" altLang="en-US" sz="2800" smtClean="0">
                <a:latin typeface="Times New Roman" panose="02020603050405020304" pitchFamily="18" charset="0"/>
                <a:cs typeface="Times New Roman" panose="02020603050405020304" pitchFamily="18" charset="0"/>
              </a:rPr>
              <a:t>Xuất </a:t>
            </a:r>
            <a:r>
              <a:rPr lang="en-US" altLang="en-US" sz="2800" dirty="0">
                <a:latin typeface="Times New Roman" panose="02020603050405020304" pitchFamily="18" charset="0"/>
                <a:cs typeface="Times New Roman" panose="02020603050405020304" pitchFamily="18" charset="0"/>
              </a:rPr>
              <a:t>phát từ đầu dãy, tìm tất các các nghịch thế chứa phần tử này, triệt tiêu chúng bằng cách đổi chỗ 2 phần tử trong cặp nghịch thế</a:t>
            </a:r>
            <a:r>
              <a:rPr lang="en-US" altLang="en-US" sz="2800">
                <a:latin typeface="Times New Roman" panose="02020603050405020304" pitchFamily="18" charset="0"/>
                <a:cs typeface="Times New Roman" panose="02020603050405020304" pitchFamily="18" charset="0"/>
              </a:rPr>
              <a:t>. </a:t>
            </a:r>
            <a:endParaRPr lang="en-US" altLang="en-US" sz="2800" smtClean="0">
              <a:latin typeface="Times New Roman" panose="02020603050405020304" pitchFamily="18" charset="0"/>
              <a:cs typeface="Times New Roman" panose="02020603050405020304" pitchFamily="18" charset="0"/>
            </a:endParaRPr>
          </a:p>
          <a:p>
            <a:pPr>
              <a:lnSpc>
                <a:spcPct val="150000"/>
              </a:lnSpc>
              <a:spcBef>
                <a:spcPts val="0"/>
              </a:spcBef>
            </a:pPr>
            <a:r>
              <a:rPr lang="en-US" altLang="en-US" sz="2800" smtClean="0">
                <a:latin typeface="Times New Roman" panose="02020603050405020304" pitchFamily="18" charset="0"/>
                <a:cs typeface="Times New Roman" panose="02020603050405020304" pitchFamily="18" charset="0"/>
              </a:rPr>
              <a:t>Lặp </a:t>
            </a:r>
            <a:r>
              <a:rPr lang="en-US" altLang="en-US" sz="2800" dirty="0">
                <a:latin typeface="Times New Roman" panose="02020603050405020304" pitchFamily="18" charset="0"/>
                <a:cs typeface="Times New Roman" panose="02020603050405020304" pitchFamily="18" charset="0"/>
              </a:rPr>
              <a:t>lại xử lý trên với phần tử kế trong dãy.</a:t>
            </a:r>
          </a:p>
          <a:p>
            <a:pPr>
              <a:spcBef>
                <a:spcPct val="60000"/>
              </a:spcBef>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a:t>
            </a:fld>
            <a:endParaRPr lang="en-US" altLang="en-US"/>
          </a:p>
        </p:txBody>
      </p:sp>
    </p:spTree>
    <p:extLst>
      <p:ext uri="{BB962C8B-B14F-4D97-AF65-F5344CB8AC3E}">
        <p14:creationId xmlns:p14="http://schemas.microsoft.com/office/powerpoint/2010/main" val="19455691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40</a:t>
            </a:fld>
            <a:endParaRPr lang="en-US" altLang="en-US"/>
          </a:p>
        </p:txBody>
      </p:sp>
      <p:sp>
        <p:nvSpPr>
          <p:cNvPr id="26" name="Oval 3"/>
          <p:cNvSpPr>
            <a:spLocks noChangeArrowheads="1"/>
          </p:cNvSpPr>
          <p:nvPr/>
        </p:nvSpPr>
        <p:spPr bwMode="auto">
          <a:xfrm>
            <a:off x="1335088"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7" name="Oval 4"/>
          <p:cNvSpPr>
            <a:spLocks noChangeArrowheads="1"/>
          </p:cNvSpPr>
          <p:nvPr/>
        </p:nvSpPr>
        <p:spPr bwMode="auto">
          <a:xfrm>
            <a:off x="2460625"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5"/>
          <p:cNvSpPr>
            <a:spLocks noChangeArrowheads="1"/>
          </p:cNvSpPr>
          <p:nvPr/>
        </p:nvSpPr>
        <p:spPr bwMode="auto">
          <a:xfrm>
            <a:off x="356870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6"/>
          <p:cNvSpPr>
            <a:spLocks noChangeArrowheads="1"/>
          </p:cNvSpPr>
          <p:nvPr/>
        </p:nvSpPr>
        <p:spPr bwMode="auto">
          <a:xfrm>
            <a:off x="466090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7"/>
          <p:cNvSpPr>
            <a:spLocks noChangeArrowheads="1"/>
          </p:cNvSpPr>
          <p:nvPr/>
        </p:nvSpPr>
        <p:spPr bwMode="auto">
          <a:xfrm>
            <a:off x="5767388" y="2911475"/>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1" name="Oval 8"/>
          <p:cNvSpPr>
            <a:spLocks noChangeArrowheads="1"/>
          </p:cNvSpPr>
          <p:nvPr/>
        </p:nvSpPr>
        <p:spPr bwMode="auto">
          <a:xfrm>
            <a:off x="687705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9"/>
          <p:cNvSpPr>
            <a:spLocks noChangeArrowheads="1"/>
          </p:cNvSpPr>
          <p:nvPr/>
        </p:nvSpPr>
        <p:spPr bwMode="auto">
          <a:xfrm>
            <a:off x="8004175"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44475" y="2911475"/>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44475" y="3468687"/>
            <a:ext cx="8550275" cy="608013"/>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152400" y="3595687"/>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69225" y="2081212"/>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1350963" y="29098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Tree>
    <p:extLst>
      <p:ext uri="{BB962C8B-B14F-4D97-AF65-F5344CB8AC3E}">
        <p14:creationId xmlns:p14="http://schemas.microsoft.com/office/powerpoint/2010/main" val="3896228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0.00231 L 0.12084 -0.00648 " pathEditMode="relative" rAng="0" ptsTypes="AA">
                                      <p:cBhvr>
                                        <p:cTn id="6" dur="2000" fill="hold"/>
                                        <p:tgtEl>
                                          <p:spTgt spid="43"/>
                                        </p:tgtEl>
                                        <p:attrNameLst>
                                          <p:attrName>ppt_x</p:attrName>
                                          <p:attrName>ppt_y</p:attrName>
                                        </p:attrNameLst>
                                      </p:cBhvr>
                                      <p:rCtr x="6042" y="-440"/>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1.11111E-6 -7.40741E-7 L -0.12761 4.44444E-6 " pathEditMode="relative" rAng="0" ptsTypes="AA">
                                      <p:cBhvr>
                                        <p:cTn id="20" dur="2000" fill="hold"/>
                                        <p:tgtEl>
                                          <p:spTgt spid="44"/>
                                        </p:tgtEl>
                                        <p:attrNameLst>
                                          <p:attrName>ppt_x</p:attrName>
                                          <p:attrName>ppt_y</p:attrName>
                                        </p:attrNameLst>
                                      </p:cBhvr>
                                      <p:rCtr x="-6476" y="-208"/>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76 -7.40741E-7 L -0.24236 -7.40741E-7 " pathEditMode="relative" rAng="0" ptsTypes="AA">
                                      <p:cBhvr>
                                        <p:cTn id="30" dur="2000" fill="hold"/>
                                        <p:tgtEl>
                                          <p:spTgt spid="44"/>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30"/>
                                        </p:tgtEl>
                                      </p:cBhvr>
                                    </p:animEffect>
                                    <p:animScale>
                                      <p:cBhvr>
                                        <p:cTn id="34" dur="1000" autoRev="1" fill="hold"/>
                                        <p:tgtEl>
                                          <p:spTgt spid="30"/>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4 -4.44444E-6 L 0.00174 0.32454 " pathEditMode="relative" rAng="0" ptsTypes="AA">
                                      <p:cBhvr>
                                        <p:cTn id="40" dur="2000" fill="hold"/>
                                        <p:tgtEl>
                                          <p:spTgt spid="29"/>
                                        </p:tgtEl>
                                        <p:attrNameLst>
                                          <p:attrName>ppt_x</p:attrName>
                                          <p:attrName>ppt_y</p:attrName>
                                        </p:attrNameLst>
                                      </p:cBhvr>
                                      <p:rCtr x="0" y="16227"/>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04 0.00047 L -0.11927 3.33333E-6 " pathEditMode="relative" rAng="0" ptsTypes="AA">
                                      <p:cBhvr>
                                        <p:cTn id="43" dur="2000" fill="hold"/>
                                        <p:tgtEl>
                                          <p:spTgt spid="30"/>
                                        </p:tgtEl>
                                        <p:attrNameLst>
                                          <p:attrName>ppt_x</p:attrName>
                                          <p:attrName>ppt_y</p:attrName>
                                        </p:attrNameLst>
                                      </p:cBhvr>
                                      <p:rCtr x="-6146" y="-162"/>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4 0.32454 L 0.11997 0.00047 " pathEditMode="relative" rAng="0" ptsTypes="AA">
                                      <p:cBhvr>
                                        <p:cTn id="46" dur="2000" fill="hold"/>
                                        <p:tgtEl>
                                          <p:spTgt spid="29"/>
                                        </p:tgtEl>
                                        <p:attrNameLst>
                                          <p:attrName>ppt_x</p:attrName>
                                          <p:attrName>ppt_y</p:attrName>
                                        </p:attrNameLst>
                                      </p:cBhvr>
                                      <p:rCtr x="6007" y="-16366"/>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236 4.44444E-6 L -0.36736 -7.40741E-7 " pathEditMode="relative" rAng="0" ptsTypes="AA">
                                      <p:cBhvr>
                                        <p:cTn id="49" dur="2000" fill="hold"/>
                                        <p:tgtEl>
                                          <p:spTgt spid="44"/>
                                        </p:tgtEl>
                                        <p:attrNameLst>
                                          <p:attrName>ppt_x</p:attrName>
                                          <p:attrName>ppt_y</p:attrName>
                                        </p:attrNameLst>
                                      </p:cBhvr>
                                      <p:rCtr x="-6250" y="185"/>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28"/>
                                        </p:tgtEl>
                                      </p:cBhvr>
                                    </p:animEffect>
                                    <p:animScale>
                                      <p:cBhvr>
                                        <p:cTn id="56" dur="1000" autoRev="1" fill="hold"/>
                                        <p:tgtEl>
                                          <p:spTgt spid="28"/>
                                        </p:tgtEl>
                                      </p:cBhvr>
                                      <p:by x="105000" y="105000"/>
                                    </p:animScale>
                                  </p:childTnLst>
                                </p:cTn>
                              </p:par>
                            </p:childTnLst>
                          </p:cTn>
                        </p:par>
                        <p:par>
                          <p:cTn id="57" fill="hold">
                            <p:stCondLst>
                              <p:cond delay="22500"/>
                            </p:stCondLst>
                            <p:childTnLst>
                              <p:par>
                                <p:cTn id="58" presetID="42" presetClass="path" presetSubtype="0" accel="50000" decel="50000" fill="hold" grpId="1" nodeType="afterEffect">
                                  <p:stCondLst>
                                    <p:cond delay="0"/>
                                  </p:stCondLst>
                                  <p:childTnLst>
                                    <p:animMotion origin="layout" path="M 3.05556E-6 -4.44444E-6 L 3.05556E-6 0.32662 " pathEditMode="relative" rAng="0" ptsTypes="AA">
                                      <p:cBhvr>
                                        <p:cTn id="59" dur="2000" fill="hold"/>
                                        <p:tgtEl>
                                          <p:spTgt spid="28"/>
                                        </p:tgtEl>
                                        <p:attrNameLst>
                                          <p:attrName>ppt_x</p:attrName>
                                          <p:attrName>ppt_y</p:attrName>
                                        </p:attrNameLst>
                                      </p:cBhvr>
                                      <p:rCtr x="0" y="16319"/>
                                    </p:animMotion>
                                  </p:childTnLst>
                                </p:cTn>
                              </p:par>
                            </p:childTnLst>
                          </p:cTn>
                        </p:par>
                        <p:par>
                          <p:cTn id="60" fill="hold">
                            <p:stCondLst>
                              <p:cond delay="24500"/>
                            </p:stCondLst>
                            <p:childTnLst>
                              <p:par>
                                <p:cTn id="61" presetID="35" presetClass="path" presetSubtype="0" accel="50000" decel="50000" fill="hold" grpId="4" nodeType="afterEffect">
                                  <p:stCondLst>
                                    <p:cond delay="0"/>
                                  </p:stCondLst>
                                  <p:childTnLst>
                                    <p:animMotion origin="layout" path="M -0.12726 -4.44444E-6 L -0.24063 0.00209 " pathEditMode="relative" rAng="0" ptsTypes="AA">
                                      <p:cBhvr>
                                        <p:cTn id="62" dur="2000" fill="hold"/>
                                        <p:tgtEl>
                                          <p:spTgt spid="30"/>
                                        </p:tgtEl>
                                        <p:attrNameLst>
                                          <p:attrName>ppt_x</p:attrName>
                                          <p:attrName>ppt_y</p:attrName>
                                        </p:attrNameLst>
                                      </p:cBhvr>
                                      <p:rCtr x="-5677" y="93"/>
                                    </p:animMotion>
                                  </p:childTnLst>
                                </p:cTn>
                              </p:par>
                            </p:childTnLst>
                          </p:cTn>
                        </p:par>
                        <p:par>
                          <p:cTn id="63" fill="hold">
                            <p:stCondLst>
                              <p:cond delay="26500"/>
                            </p:stCondLst>
                            <p:childTnLst>
                              <p:par>
                                <p:cTn id="64" presetID="64" presetClass="path" presetSubtype="0" accel="50000" decel="50000" fill="hold" grpId="2" nodeType="afterEffect">
                                  <p:stCondLst>
                                    <p:cond delay="0"/>
                                  </p:stCondLst>
                                  <p:childTnLst>
                                    <p:animMotion origin="layout" path="M 3.05556E-6 0.32662 L 0.12118 3.33333E-6 " pathEditMode="relative" rAng="0" ptsTypes="AA">
                                      <p:cBhvr>
                                        <p:cTn id="65" dur="2000" fill="hold"/>
                                        <p:tgtEl>
                                          <p:spTgt spid="28"/>
                                        </p:tgtEl>
                                        <p:attrNameLst>
                                          <p:attrName>ppt_x</p:attrName>
                                          <p:attrName>ppt_y</p:attrName>
                                        </p:attrNameLst>
                                      </p:cBhvr>
                                      <p:rCtr x="5816" y="-16481"/>
                                    </p:animMotion>
                                  </p:childTnLst>
                                </p:cTn>
                              </p:par>
                            </p:childTnLst>
                          </p:cTn>
                        </p:par>
                        <p:par>
                          <p:cTn id="66" fill="hold">
                            <p:stCondLst>
                              <p:cond delay="28500"/>
                            </p:stCondLst>
                            <p:childTnLst>
                              <p:par>
                                <p:cTn id="67" presetID="35" presetClass="path" presetSubtype="0" accel="50000" decel="50000" fill="hold" grpId="5" nodeType="afterEffect">
                                  <p:stCondLst>
                                    <p:cond delay="0"/>
                                  </p:stCondLst>
                                  <p:iterate type="lt">
                                    <p:tmPct val="0"/>
                                  </p:iterate>
                                  <p:childTnLst>
                                    <p:animMotion origin="layout" path="M -0.36736 4.44444E-6 L -0.48403 -7.40741E-7 " pathEditMode="relative" rAng="0" ptsTypes="AA">
                                      <p:cBhvr>
                                        <p:cTn id="68" dur="2000" fill="hold"/>
                                        <p:tgtEl>
                                          <p:spTgt spid="44"/>
                                        </p:tgtEl>
                                        <p:attrNameLst>
                                          <p:attrName>ppt_x</p:attrName>
                                          <p:attrName>ppt_y</p:attrName>
                                        </p:attrNameLst>
                                      </p:cBhvr>
                                      <p:rCtr x="-5833" y="185"/>
                                    </p:animMotion>
                                  </p:childTnLst>
                                </p:cTn>
                              </p:par>
                            </p:childTnLst>
                          </p:cTn>
                        </p:par>
                        <p:par>
                          <p:cTn id="69" fill="hold">
                            <p:stCondLst>
                              <p:cond delay="30500"/>
                            </p:stCondLst>
                            <p:childTnLst>
                              <p:par>
                                <p:cTn id="70" presetID="26" presetClass="emph" presetSubtype="0" fill="hold" grpId="5" nodeType="afterEffect">
                                  <p:stCondLst>
                                    <p:cond delay="0"/>
                                  </p:stCondLst>
                                  <p:childTnLst>
                                    <p:animEffect transition="out" filter="fade">
                                      <p:cBhvr>
                                        <p:cTn id="71" dur="2000" tmFilter="0, 0; .2, .5; .8, .5; 1, 0"/>
                                        <p:tgtEl>
                                          <p:spTgt spid="30"/>
                                        </p:tgtEl>
                                      </p:cBhvr>
                                    </p:animEffect>
                                    <p:animScale>
                                      <p:cBhvr>
                                        <p:cTn id="72" dur="1000" autoRev="1" fill="hold"/>
                                        <p:tgtEl>
                                          <p:spTgt spid="30"/>
                                        </p:tgtEl>
                                      </p:cBhvr>
                                      <p:by x="105000" y="105000"/>
                                    </p:animScale>
                                  </p:childTnLst>
                                </p:cTn>
                              </p:par>
                              <p:par>
                                <p:cTn id="73" presetID="26" presetClass="emph" presetSubtype="0" fill="hold" grpId="0" nodeType="withEffect">
                                  <p:stCondLst>
                                    <p:cond delay="0"/>
                                  </p:stCondLst>
                                  <p:childTnLst>
                                    <p:animEffect transition="out" filter="fade">
                                      <p:cBhvr>
                                        <p:cTn id="74" dur="2000" tmFilter="0, 0; .2, .5; .8, .5; 1, 0"/>
                                        <p:tgtEl>
                                          <p:spTgt spid="27"/>
                                        </p:tgtEl>
                                      </p:cBhvr>
                                    </p:animEffect>
                                    <p:animScale>
                                      <p:cBhvr>
                                        <p:cTn id="75" dur="1000" autoRev="1" fill="hold"/>
                                        <p:tgtEl>
                                          <p:spTgt spid="27"/>
                                        </p:tgtEl>
                                      </p:cBhvr>
                                      <p:by x="105000" y="105000"/>
                                    </p:animScale>
                                  </p:childTnLst>
                                </p:cTn>
                              </p:par>
                            </p:childTnLst>
                          </p:cTn>
                        </p:par>
                        <p:par>
                          <p:cTn id="76" fill="hold">
                            <p:stCondLst>
                              <p:cond delay="32500"/>
                            </p:stCondLst>
                            <p:childTnLst>
                              <p:par>
                                <p:cTn id="77" presetID="35" presetClass="path" presetSubtype="0" accel="50000" decel="50000" fill="hold" grpId="6" nodeType="afterEffect">
                                  <p:stCondLst>
                                    <p:cond delay="0"/>
                                  </p:stCondLst>
                                  <p:iterate type="lt">
                                    <p:tmPct val="0"/>
                                  </p:iterate>
                                  <p:childTnLst>
                                    <p:animMotion origin="layout" path="M -0.48906 -7.40741E-7 L -0.60069 -7.40741E-7 " pathEditMode="relative" rAng="0" ptsTypes="AA">
                                      <p:cBhvr>
                                        <p:cTn id="78" dur="2000" fill="hold"/>
                                        <p:tgtEl>
                                          <p:spTgt spid="44"/>
                                        </p:tgtEl>
                                        <p:attrNameLst>
                                          <p:attrName>ppt_x</p:attrName>
                                          <p:attrName>ppt_y</p:attrName>
                                        </p:attrNameLst>
                                      </p:cBhvr>
                                      <p:rCtr x="-5590" y="0"/>
                                    </p:animMotion>
                                  </p:childTnLst>
                                </p:cTn>
                              </p:par>
                            </p:childTnLst>
                          </p:cTn>
                        </p:par>
                        <p:par>
                          <p:cTn id="79" fill="hold">
                            <p:stCondLst>
                              <p:cond delay="34500"/>
                            </p:stCondLst>
                            <p:childTnLst>
                              <p:par>
                                <p:cTn id="80" presetID="26" presetClass="emph" presetSubtype="0" fill="hold" grpId="1" nodeType="afterEffect">
                                  <p:stCondLst>
                                    <p:cond delay="0"/>
                                  </p:stCondLst>
                                  <p:childTnLst>
                                    <p:animEffect transition="out" filter="fade">
                                      <p:cBhvr>
                                        <p:cTn id="81" dur="2000" tmFilter="0, 0; .2, .5; .8, .5; 1, 0"/>
                                        <p:tgtEl>
                                          <p:spTgt spid="27"/>
                                        </p:tgtEl>
                                      </p:cBhvr>
                                    </p:animEffect>
                                    <p:animScale>
                                      <p:cBhvr>
                                        <p:cTn id="82" dur="1000" autoRev="1" fill="hold"/>
                                        <p:tgtEl>
                                          <p:spTgt spid="27"/>
                                        </p:tgtEl>
                                      </p:cBhvr>
                                      <p:by x="105000" y="105000"/>
                                    </p:animScale>
                                  </p:childTnLst>
                                </p:cTn>
                              </p:par>
                              <p:par>
                                <p:cTn id="83" presetID="26" presetClass="emph" presetSubtype="0" fill="hold" grpId="0" nodeType="withEffect">
                                  <p:stCondLst>
                                    <p:cond delay="0"/>
                                  </p:stCondLst>
                                  <p:childTnLst>
                                    <p:animEffect transition="out" filter="fade">
                                      <p:cBhvr>
                                        <p:cTn id="84" dur="2000" tmFilter="0, 0; .2, .5; .8, .5; 1, 0"/>
                                        <p:tgtEl>
                                          <p:spTgt spid="26"/>
                                        </p:tgtEl>
                                      </p:cBhvr>
                                    </p:animEffect>
                                    <p:animScale>
                                      <p:cBhvr>
                                        <p:cTn id="85" dur="1000" autoRev="1" fill="hold"/>
                                        <p:tgtEl>
                                          <p:spTgt spid="26"/>
                                        </p:tgtEl>
                                      </p:cBhvr>
                                      <p:by x="105000" y="105000"/>
                                    </p:animScale>
                                  </p:childTnLst>
                                </p:cTn>
                              </p:par>
                            </p:childTnLst>
                          </p:cTn>
                        </p:par>
                        <p:par>
                          <p:cTn id="86" fill="hold">
                            <p:stCondLst>
                              <p:cond delay="36500"/>
                            </p:stCondLst>
                            <p:childTnLst>
                              <p:par>
                                <p:cTn id="87" presetID="42" presetClass="path" presetSubtype="0" accel="50000" decel="50000" fill="hold" grpId="1" nodeType="afterEffect">
                                  <p:stCondLst>
                                    <p:cond delay="0"/>
                                  </p:stCondLst>
                                  <p:childTnLst>
                                    <p:animMotion origin="layout" path="M 3.88889E-6 -4.44444E-6 L 3.88889E-6 0.32662 " pathEditMode="relative" rAng="0" ptsTypes="AA">
                                      <p:cBhvr>
                                        <p:cTn id="88" dur="2000" fill="hold"/>
                                        <p:tgtEl>
                                          <p:spTgt spid="26"/>
                                        </p:tgtEl>
                                        <p:attrNameLst>
                                          <p:attrName>ppt_x</p:attrName>
                                          <p:attrName>ppt_y</p:attrName>
                                        </p:attrNameLst>
                                      </p:cBhvr>
                                      <p:rCtr x="0" y="16319"/>
                                    </p:animMotion>
                                  </p:childTnLst>
                                </p:cTn>
                              </p:par>
                            </p:childTnLst>
                          </p:cTn>
                        </p:par>
                        <p:par>
                          <p:cTn id="89" fill="hold">
                            <p:stCondLst>
                              <p:cond delay="38500"/>
                            </p:stCondLst>
                            <p:childTnLst>
                              <p:par>
                                <p:cTn id="90" presetID="35" presetClass="path" presetSubtype="0" accel="50000" decel="50000" fill="hold" grpId="2" nodeType="afterEffect">
                                  <p:stCondLst>
                                    <p:cond delay="0"/>
                                  </p:stCondLst>
                                  <p:childTnLst>
                                    <p:animMotion origin="layout" path="M 3.61111E-6 -4.44444E-6 L -0.11493 -4.44444E-6 " pathEditMode="relative" rAng="0" ptsTypes="AA">
                                      <p:cBhvr>
                                        <p:cTn id="91" dur="2000" fill="hold"/>
                                        <p:tgtEl>
                                          <p:spTgt spid="27"/>
                                        </p:tgtEl>
                                        <p:attrNameLst>
                                          <p:attrName>ppt_x</p:attrName>
                                          <p:attrName>ppt_y</p:attrName>
                                        </p:attrNameLst>
                                      </p:cBhvr>
                                      <p:rCtr x="-5747" y="0"/>
                                    </p:animMotion>
                                  </p:childTnLst>
                                </p:cTn>
                              </p:par>
                            </p:childTnLst>
                          </p:cTn>
                        </p:par>
                        <p:par>
                          <p:cTn id="92" fill="hold">
                            <p:stCondLst>
                              <p:cond delay="40500"/>
                            </p:stCondLst>
                            <p:childTnLst>
                              <p:par>
                                <p:cTn id="93" presetID="64" presetClass="path" presetSubtype="0" accel="50000" decel="50000" fill="hold" grpId="2" nodeType="afterEffect">
                                  <p:stCondLst>
                                    <p:cond delay="0"/>
                                  </p:stCondLst>
                                  <p:childTnLst>
                                    <p:animMotion origin="layout" path="M 3.88889E-6 0.32662 L 0.1151 0.00209 " pathEditMode="relative" rAng="0" ptsTypes="AA">
                                      <p:cBhvr>
                                        <p:cTn id="94" dur="2000" fill="hold"/>
                                        <p:tgtEl>
                                          <p:spTgt spid="26"/>
                                        </p:tgtEl>
                                        <p:attrNameLst>
                                          <p:attrName>ppt_x</p:attrName>
                                          <p:attrName>ppt_y</p:attrName>
                                        </p:attrNameLst>
                                      </p:cBhvr>
                                      <p:rCtr x="5747" y="-16227"/>
                                    </p:animMotion>
                                  </p:childTnLst>
                                </p:cTn>
                              </p:par>
                            </p:childTnLst>
                          </p:cTn>
                        </p:par>
                        <p:par>
                          <p:cTn id="95" fill="hold">
                            <p:stCondLst>
                              <p:cond delay="42500"/>
                            </p:stCondLst>
                            <p:childTnLst>
                              <p:par>
                                <p:cTn id="96" presetID="36" presetClass="emph" presetSubtype="0" fill="hold" grpId="7" nodeType="afterEffect">
                                  <p:stCondLst>
                                    <p:cond delay="0"/>
                                  </p:stCondLst>
                                  <p:iterate type="lt">
                                    <p:tmPct val="10000"/>
                                  </p:iterate>
                                  <p:childTnLst>
                                    <p:animScale>
                                      <p:cBhvr>
                                        <p:cTn id="97" dur="250" autoRev="1" fill="hold">
                                          <p:stCondLst>
                                            <p:cond delay="0"/>
                                          </p:stCondLst>
                                        </p:cTn>
                                        <p:tgtEl>
                                          <p:spTgt spid="44"/>
                                        </p:tgtEl>
                                      </p:cBhvr>
                                      <p:to x="80000" y="100000"/>
                                    </p:animScale>
                                    <p:anim by="(#ppt_w*0.10)" calcmode="lin" valueType="num">
                                      <p:cBhvr>
                                        <p:cTn id="98" dur="250" autoRev="1" fill="hold">
                                          <p:stCondLst>
                                            <p:cond delay="0"/>
                                          </p:stCondLst>
                                        </p:cTn>
                                        <p:tgtEl>
                                          <p:spTgt spid="44"/>
                                        </p:tgtEl>
                                        <p:attrNameLst>
                                          <p:attrName>ppt_x</p:attrName>
                                        </p:attrNameLst>
                                      </p:cBhvr>
                                    </p:anim>
                                    <p:anim by="(-#ppt_w*0.10)" calcmode="lin" valueType="num">
                                      <p:cBhvr>
                                        <p:cTn id="99" dur="250" autoRev="1" fill="hold">
                                          <p:stCondLst>
                                            <p:cond delay="0"/>
                                          </p:stCondLst>
                                        </p:cTn>
                                        <p:tgtEl>
                                          <p:spTgt spid="44"/>
                                        </p:tgtEl>
                                        <p:attrNameLst>
                                          <p:attrName>ppt_y</p:attrName>
                                        </p:attrNameLst>
                                      </p:cBhvr>
                                    </p:anim>
                                    <p:animRot by="-480000">
                                      <p:cBhvr>
                                        <p:cTn id="100" dur="250" autoRev="1" fill="hold">
                                          <p:stCondLst>
                                            <p:cond delay="0"/>
                                          </p:stCondLst>
                                        </p:cTn>
                                        <p:tgtEl>
                                          <p:spTgt spid="44"/>
                                        </p:tgtEl>
                                        <p:attrNameLst>
                                          <p:attrName>r</p:attrName>
                                        </p:attrNameLst>
                                      </p:cBhvr>
                                    </p:animRot>
                                  </p:childTnLst>
                                </p:cTn>
                              </p:par>
                            </p:childTnLst>
                          </p:cTn>
                        </p:par>
                        <p:par>
                          <p:cTn id="101" fill="hold">
                            <p:stCondLst>
                              <p:cond delay="43000"/>
                            </p:stCondLst>
                            <p:childTnLst>
                              <p:par>
                                <p:cTn id="102" presetID="3" presetClass="exit" presetSubtype="10" fill="hold" grpId="1" nodeType="afterEffect">
                                  <p:stCondLst>
                                    <p:cond delay="0"/>
                                  </p:stCondLst>
                                  <p:iterate type="lt">
                                    <p:tmPct val="0"/>
                                  </p:iterate>
                                  <p:childTnLst>
                                    <p:animEffect transition="out" filter="blinds(horizontal)">
                                      <p:cBhvr>
                                        <p:cTn id="103" dur="500"/>
                                        <p:tgtEl>
                                          <p:spTgt spid="44"/>
                                        </p:tgtEl>
                                      </p:cBhvr>
                                    </p:animEffect>
                                    <p:set>
                                      <p:cBhvr>
                                        <p:cTn id="104" dur="1" fill="hold">
                                          <p:stCondLst>
                                            <p:cond delay="499"/>
                                          </p:stCondLst>
                                        </p:cTn>
                                        <p:tgtEl>
                                          <p:spTgt spid="44"/>
                                        </p:tgtEl>
                                        <p:attrNameLst>
                                          <p:attrName>style.visibility</p:attrName>
                                        </p:attrNameLst>
                                      </p:cBhvr>
                                      <p:to>
                                        <p:strVal val="hidden"/>
                                      </p:to>
                                    </p:set>
                                  </p:childTnLst>
                                </p:cTn>
                              </p:par>
                            </p:childTnLst>
                          </p:cTn>
                        </p:par>
                        <p:par>
                          <p:cTn id="105" fill="hold">
                            <p:stCondLst>
                              <p:cond delay="43500"/>
                            </p:stCondLst>
                            <p:childTnLst>
                              <p:par>
                                <p:cTn id="106" presetID="8" presetClass="exit" presetSubtype="16" fill="hold" grpId="3" nodeType="afterEffect">
                                  <p:stCondLst>
                                    <p:cond delay="0"/>
                                  </p:stCondLst>
                                  <p:childTnLst>
                                    <p:animEffect transition="out" filter="diamond(in)">
                                      <p:cBhvr>
                                        <p:cTn id="107" dur="1000"/>
                                        <p:tgtEl>
                                          <p:spTgt spid="27"/>
                                        </p:tgtEl>
                                      </p:cBhvr>
                                    </p:animEffect>
                                    <p:set>
                                      <p:cBhvr>
                                        <p:cTn id="108" dur="1" fill="hold">
                                          <p:stCondLst>
                                            <p:cond delay="999"/>
                                          </p:stCondLst>
                                        </p:cTn>
                                        <p:tgtEl>
                                          <p:spTgt spid="27"/>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diamond(in)">
                                      <p:cBhvr>
                                        <p:cTn id="11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7" grpId="0" animBg="1"/>
      <p:bldP spid="27" grpId="1" animBg="1"/>
      <p:bldP spid="27" grpId="2" animBg="1"/>
      <p:bldP spid="27" grpId="3" animBg="1"/>
      <p:bldP spid="28" grpId="0" animBg="1"/>
      <p:bldP spid="28" grpId="1" animBg="1"/>
      <p:bldP spid="28" grpId="2" animBg="1"/>
      <p:bldP spid="29" grpId="0" animBg="1"/>
      <p:bldP spid="29" grpId="1" animBg="1"/>
      <p:bldP spid="29" grpId="2" animBg="1"/>
      <p:bldP spid="30" grpId="0" animBg="1"/>
      <p:bldP spid="30" grpId="1" animBg="1"/>
      <p:bldP spid="30" grpId="2" animBg="1"/>
      <p:bldP spid="30" grpId="3" animBg="1"/>
      <p:bldP spid="30" grpId="4" animBg="1"/>
      <p:bldP spid="30" grpId="5" animBg="1"/>
      <p:bldP spid="31" grpId="0" animBg="1"/>
      <p:bldP spid="31" grpId="1" animBg="1"/>
      <p:bldP spid="32" grpId="0" animBg="1"/>
      <p:bldP spid="43" grpId="0" animBg="1"/>
      <p:bldP spid="44" grpId="0" animBg="1"/>
      <p:bldP spid="44" grpId="1" animBg="1"/>
      <p:bldP spid="44" grpId="2" animBg="1"/>
      <p:bldP spid="44" grpId="3" animBg="1"/>
      <p:bldP spid="44" grpId="4" animBg="1"/>
      <p:bldP spid="44" grpId="5" animBg="1"/>
      <p:bldP spid="44" grpId="6" animBg="1"/>
      <p:bldP spid="44" grpId="7" animBg="1"/>
      <p:bldP spid="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41</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3416300"/>
            <a:ext cx="8550275" cy="608013"/>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AutoShape 20"/>
          <p:cNvSpPr>
            <a:spLocks noChangeArrowheads="1"/>
          </p:cNvSpPr>
          <p:nvPr/>
        </p:nvSpPr>
        <p:spPr bwMode="auto">
          <a:xfrm>
            <a:off x="1220788"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2443045" y="2871787"/>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198967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0.00232 L 0.12066 -0.00069 " pathEditMode="relative" rAng="0" ptsTypes="AA">
                                      <p:cBhvr>
                                        <p:cTn id="6" dur="2000" fill="hold"/>
                                        <p:tgtEl>
                                          <p:spTgt spid="61"/>
                                        </p:tgtEl>
                                        <p:attrNameLst>
                                          <p:attrName>ppt_x</p:attrName>
                                          <p:attrName>ppt_y</p:attrName>
                                        </p:attrNameLst>
                                      </p:cBhvr>
                                      <p:rCtr x="6024"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62"/>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49"/>
                                        </p:tgtEl>
                                      </p:cBhvr>
                                    </p:animEffect>
                                    <p:animScale>
                                      <p:cBhvr>
                                        <p:cTn id="24" dur="1000" autoRev="1" fill="hold"/>
                                        <p:tgtEl>
                                          <p:spTgt spid="49"/>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48"/>
                                        </p:tgtEl>
                                      </p:cBhvr>
                                    </p:animEffect>
                                    <p:animScale>
                                      <p:cBhvr>
                                        <p:cTn id="27" dur="1000" autoRev="1" fill="hold"/>
                                        <p:tgtEl>
                                          <p:spTgt spid="48"/>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587 -3.7037E-6 L -0.24063 -3.7037E-6 " pathEditMode="relative" rAng="0" ptsTypes="AA">
                                      <p:cBhvr>
                                        <p:cTn id="30" dur="2000" fill="hold"/>
                                        <p:tgtEl>
                                          <p:spTgt spid="62"/>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48"/>
                                        </p:tgtEl>
                                      </p:cBhvr>
                                    </p:animEffect>
                                    <p:animScale>
                                      <p:cBhvr>
                                        <p:cTn id="34" dur="1000" autoRev="1" fill="hold"/>
                                        <p:tgtEl>
                                          <p:spTgt spid="48"/>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47"/>
                                        </p:tgtEl>
                                      </p:cBhvr>
                                    </p:animEffect>
                                    <p:animScale>
                                      <p:cBhvr>
                                        <p:cTn id="37" dur="1000" autoRev="1" fill="hold"/>
                                        <p:tgtEl>
                                          <p:spTgt spid="47"/>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3 2.59259E-6 L 0.00173 0.32222 " pathEditMode="relative" rAng="0" ptsTypes="AA">
                                      <p:cBhvr>
                                        <p:cTn id="40" dur="2000" fill="hold"/>
                                        <p:tgtEl>
                                          <p:spTgt spid="47"/>
                                        </p:tgtEl>
                                        <p:attrNameLst>
                                          <p:attrName>ppt_x</p:attrName>
                                          <p:attrName>ppt_y</p:attrName>
                                        </p:attrNameLst>
                                      </p:cBhvr>
                                      <p:rCtr x="0" y="16111"/>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56 2.59259E-6 L -0.11927 3.33333E-6 " pathEditMode="relative" rAng="0" ptsTypes="AA">
                                      <p:cBhvr>
                                        <p:cTn id="43" dur="2000" fill="hold"/>
                                        <p:tgtEl>
                                          <p:spTgt spid="48"/>
                                        </p:tgtEl>
                                        <p:attrNameLst>
                                          <p:attrName>ppt_x</p:attrName>
                                          <p:attrName>ppt_y</p:attrName>
                                        </p:attrNameLst>
                                      </p:cBhvr>
                                      <p:rCtr x="-6198" y="139"/>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3 0.32222 L 0.12257 3.33333E-6 " pathEditMode="relative" rAng="0" ptsTypes="AA">
                                      <p:cBhvr>
                                        <p:cTn id="46" dur="2000" fill="hold"/>
                                        <p:tgtEl>
                                          <p:spTgt spid="47"/>
                                        </p:tgtEl>
                                        <p:attrNameLst>
                                          <p:attrName>ppt_x</p:attrName>
                                          <p:attrName>ppt_y</p:attrName>
                                        </p:attrNameLst>
                                      </p:cBhvr>
                                      <p:rCtr x="5677" y="-15972"/>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063 4.44444E-6 L -0.36563 -3.7037E-6 " pathEditMode="relative" rAng="0" ptsTypes="AA">
                                      <p:cBhvr>
                                        <p:cTn id="49" dur="2000" fill="hold"/>
                                        <p:tgtEl>
                                          <p:spTgt spid="62"/>
                                        </p:tgtEl>
                                        <p:attrNameLst>
                                          <p:attrName>ppt_x</p:attrName>
                                          <p:attrName>ppt_y</p:attrName>
                                        </p:attrNameLst>
                                      </p:cBhvr>
                                      <p:rCtr x="-6250" y="-93"/>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48"/>
                                        </p:tgtEl>
                                      </p:cBhvr>
                                    </p:animEffect>
                                    <p:animScale>
                                      <p:cBhvr>
                                        <p:cTn id="53" dur="1000" autoRev="1" fill="hold"/>
                                        <p:tgtEl>
                                          <p:spTgt spid="48"/>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46"/>
                                        </p:tgtEl>
                                      </p:cBhvr>
                                    </p:animEffect>
                                    <p:animScale>
                                      <p:cBhvr>
                                        <p:cTn id="56" dur="1000" autoRev="1" fill="hold"/>
                                        <p:tgtEl>
                                          <p:spTgt spid="46"/>
                                        </p:tgtEl>
                                      </p:cBhvr>
                                      <p:by x="105000" y="105000"/>
                                    </p:animScale>
                                  </p:childTnLst>
                                </p:cTn>
                              </p:par>
                            </p:childTnLst>
                          </p:cTn>
                        </p:par>
                        <p:par>
                          <p:cTn id="57" fill="hold">
                            <p:stCondLst>
                              <p:cond delay="22500"/>
                            </p:stCondLst>
                            <p:childTnLst>
                              <p:par>
                                <p:cTn id="58" presetID="35" presetClass="path" presetSubtype="0" accel="50000" decel="50000" fill="hold" grpId="5" nodeType="afterEffect">
                                  <p:stCondLst>
                                    <p:cond delay="0"/>
                                  </p:stCondLst>
                                  <p:iterate type="lt">
                                    <p:tmPct val="0"/>
                                  </p:iterate>
                                  <p:childTnLst>
                                    <p:animMotion origin="layout" path="M -0.36563 4.44444E-6 L -0.4856 -3.7037E-6 " pathEditMode="relative" rAng="0" ptsTypes="AA">
                                      <p:cBhvr>
                                        <p:cTn id="59" dur="2000" fill="hold"/>
                                        <p:tgtEl>
                                          <p:spTgt spid="62"/>
                                        </p:tgtEl>
                                        <p:attrNameLst>
                                          <p:attrName>ppt_x</p:attrName>
                                          <p:attrName>ppt_y</p:attrName>
                                        </p:attrNameLst>
                                      </p:cBhvr>
                                      <p:rCtr x="-6007" y="-93"/>
                                    </p:animMotion>
                                  </p:childTnLst>
                                </p:cTn>
                              </p:par>
                            </p:childTnLst>
                          </p:cTn>
                        </p:par>
                        <p:par>
                          <p:cTn id="60" fill="hold">
                            <p:stCondLst>
                              <p:cond delay="24500"/>
                            </p:stCondLst>
                            <p:childTnLst>
                              <p:par>
                                <p:cTn id="61" presetID="26" presetClass="emph" presetSubtype="0" fill="hold" grpId="1" nodeType="afterEffect">
                                  <p:stCondLst>
                                    <p:cond delay="0"/>
                                  </p:stCondLst>
                                  <p:childTnLst>
                                    <p:animEffect transition="out" filter="fade">
                                      <p:cBhvr>
                                        <p:cTn id="62" dur="2000" tmFilter="0, 0; .2, .5; .8, .5; 1, 0"/>
                                        <p:tgtEl>
                                          <p:spTgt spid="46"/>
                                        </p:tgtEl>
                                      </p:cBhvr>
                                    </p:animEffect>
                                    <p:animScale>
                                      <p:cBhvr>
                                        <p:cTn id="63" dur="1000" autoRev="1" fill="hold"/>
                                        <p:tgtEl>
                                          <p:spTgt spid="46"/>
                                        </p:tgtEl>
                                      </p:cBhvr>
                                      <p:by x="105000" y="105000"/>
                                    </p:animScale>
                                  </p:childTnLst>
                                </p:cTn>
                              </p:par>
                              <p:par>
                                <p:cTn id="64" presetID="26" presetClass="emph" presetSubtype="0" fill="hold" grpId="0" nodeType="withEffect">
                                  <p:stCondLst>
                                    <p:cond delay="0"/>
                                  </p:stCondLst>
                                  <p:childTnLst>
                                    <p:animEffect transition="out" filter="fade">
                                      <p:cBhvr>
                                        <p:cTn id="65" dur="2000" tmFilter="0, 0; .2, .5; .8, .5; 1, 0"/>
                                        <p:tgtEl>
                                          <p:spTgt spid="25"/>
                                        </p:tgtEl>
                                      </p:cBhvr>
                                    </p:animEffect>
                                    <p:animScale>
                                      <p:cBhvr>
                                        <p:cTn id="66" dur="1000" autoRev="1" fill="hold"/>
                                        <p:tgtEl>
                                          <p:spTgt spid="25"/>
                                        </p:tgtEl>
                                      </p:cBhvr>
                                      <p:by x="105000" y="105000"/>
                                    </p:animScale>
                                  </p:childTnLst>
                                </p:cTn>
                              </p:par>
                            </p:childTnLst>
                          </p:cTn>
                        </p:par>
                        <p:par>
                          <p:cTn id="67" fill="hold">
                            <p:stCondLst>
                              <p:cond delay="26500"/>
                            </p:stCondLst>
                            <p:childTnLst>
                              <p:par>
                                <p:cTn id="68" presetID="42" presetClass="path" presetSubtype="0" accel="50000" decel="50000" fill="hold" grpId="1" nodeType="afterEffect">
                                  <p:stCondLst>
                                    <p:cond delay="0"/>
                                  </p:stCondLst>
                                  <p:childTnLst>
                                    <p:animMotion origin="layout" path="M -2.77778E-7 2.59259E-6 L -2.77778E-7 0.32662 " pathEditMode="relative" rAng="0" ptsTypes="AA">
                                      <p:cBhvr>
                                        <p:cTn id="69" dur="2000" fill="hold"/>
                                        <p:tgtEl>
                                          <p:spTgt spid="25"/>
                                        </p:tgtEl>
                                        <p:attrNameLst>
                                          <p:attrName>ppt_x</p:attrName>
                                          <p:attrName>ppt_y</p:attrName>
                                        </p:attrNameLst>
                                      </p:cBhvr>
                                      <p:rCtr x="0" y="16319"/>
                                    </p:animMotion>
                                  </p:childTnLst>
                                </p:cTn>
                              </p:par>
                            </p:childTnLst>
                          </p:cTn>
                        </p:par>
                        <p:par>
                          <p:cTn id="70" fill="hold">
                            <p:stCondLst>
                              <p:cond delay="28500"/>
                            </p:stCondLst>
                            <p:childTnLst>
                              <p:par>
                                <p:cTn id="71" presetID="35" presetClass="path" presetSubtype="0" accel="50000" decel="50000" fill="hold" grpId="2" nodeType="afterEffect">
                                  <p:stCondLst>
                                    <p:cond delay="0"/>
                                  </p:stCondLst>
                                  <p:childTnLst>
                                    <p:animMotion origin="layout" path="M -8.33333E-7 2.59259E-6 L -0.12118 3.33333E-6 " pathEditMode="relative" rAng="0" ptsTypes="AA">
                                      <p:cBhvr>
                                        <p:cTn id="72" dur="2000" fill="hold"/>
                                        <p:tgtEl>
                                          <p:spTgt spid="46"/>
                                        </p:tgtEl>
                                        <p:attrNameLst>
                                          <p:attrName>ppt_x</p:attrName>
                                          <p:attrName>ppt_y</p:attrName>
                                        </p:attrNameLst>
                                      </p:cBhvr>
                                      <p:rCtr x="-6181" y="139"/>
                                    </p:animMotion>
                                  </p:childTnLst>
                                </p:cTn>
                              </p:par>
                            </p:childTnLst>
                          </p:cTn>
                        </p:par>
                        <p:par>
                          <p:cTn id="73" fill="hold">
                            <p:stCondLst>
                              <p:cond delay="30500"/>
                            </p:stCondLst>
                            <p:childTnLst>
                              <p:par>
                                <p:cTn id="74" presetID="64" presetClass="path" presetSubtype="0" accel="50000" decel="50000" fill="hold" grpId="2" nodeType="afterEffect">
                                  <p:stCondLst>
                                    <p:cond delay="0"/>
                                  </p:stCondLst>
                                  <p:childTnLst>
                                    <p:animMotion origin="layout" path="M -2.77778E-7 0.32662 L 0.12118 3.33333E-6 " pathEditMode="relative" rAng="0" ptsTypes="AA">
                                      <p:cBhvr>
                                        <p:cTn id="75" dur="2000" fill="hold"/>
                                        <p:tgtEl>
                                          <p:spTgt spid="25"/>
                                        </p:tgtEl>
                                        <p:attrNameLst>
                                          <p:attrName>ppt_x</p:attrName>
                                          <p:attrName>ppt_y</p:attrName>
                                        </p:attrNameLst>
                                      </p:cBhvr>
                                      <p:rCtr x="6128" y="-16181"/>
                                    </p:animMotion>
                                  </p:childTnLst>
                                </p:cTn>
                              </p:par>
                            </p:childTnLst>
                          </p:cTn>
                        </p:par>
                        <p:par>
                          <p:cTn id="76" fill="hold">
                            <p:stCondLst>
                              <p:cond delay="32500"/>
                            </p:stCondLst>
                            <p:childTnLst>
                              <p:par>
                                <p:cTn id="77" presetID="36" presetClass="emph" presetSubtype="0" fill="hold" grpId="6" nodeType="afterEffect">
                                  <p:stCondLst>
                                    <p:cond delay="0"/>
                                  </p:stCondLst>
                                  <p:iterate type="lt">
                                    <p:tmPct val="10000"/>
                                  </p:iterate>
                                  <p:childTnLst>
                                    <p:animScale>
                                      <p:cBhvr>
                                        <p:cTn id="78" dur="250" autoRev="1" fill="hold">
                                          <p:stCondLst>
                                            <p:cond delay="0"/>
                                          </p:stCondLst>
                                        </p:cTn>
                                        <p:tgtEl>
                                          <p:spTgt spid="62"/>
                                        </p:tgtEl>
                                      </p:cBhvr>
                                      <p:to x="80000" y="100000"/>
                                    </p:animScale>
                                    <p:anim by="(#ppt_w*0.10)" calcmode="lin" valueType="num">
                                      <p:cBhvr>
                                        <p:cTn id="79" dur="250" autoRev="1" fill="hold">
                                          <p:stCondLst>
                                            <p:cond delay="0"/>
                                          </p:stCondLst>
                                        </p:cTn>
                                        <p:tgtEl>
                                          <p:spTgt spid="62"/>
                                        </p:tgtEl>
                                        <p:attrNameLst>
                                          <p:attrName>ppt_x</p:attrName>
                                        </p:attrNameLst>
                                      </p:cBhvr>
                                    </p:anim>
                                    <p:anim by="(-#ppt_w*0.10)" calcmode="lin" valueType="num">
                                      <p:cBhvr>
                                        <p:cTn id="80" dur="250" autoRev="1" fill="hold">
                                          <p:stCondLst>
                                            <p:cond delay="0"/>
                                          </p:stCondLst>
                                        </p:cTn>
                                        <p:tgtEl>
                                          <p:spTgt spid="62"/>
                                        </p:tgtEl>
                                        <p:attrNameLst>
                                          <p:attrName>ppt_y</p:attrName>
                                        </p:attrNameLst>
                                      </p:cBhvr>
                                    </p:anim>
                                    <p:animRot by="-480000">
                                      <p:cBhvr>
                                        <p:cTn id="81" dur="250" autoRev="1" fill="hold">
                                          <p:stCondLst>
                                            <p:cond delay="0"/>
                                          </p:stCondLst>
                                        </p:cTn>
                                        <p:tgtEl>
                                          <p:spTgt spid="62"/>
                                        </p:tgtEl>
                                        <p:attrNameLst>
                                          <p:attrName>r</p:attrName>
                                        </p:attrNameLst>
                                      </p:cBhvr>
                                    </p:animRot>
                                  </p:childTnLst>
                                </p:cTn>
                              </p:par>
                            </p:childTnLst>
                          </p:cTn>
                        </p:par>
                        <p:par>
                          <p:cTn id="82" fill="hold">
                            <p:stCondLst>
                              <p:cond delay="33000"/>
                            </p:stCondLst>
                            <p:childTnLst>
                              <p:par>
                                <p:cTn id="83" presetID="3" presetClass="exit" presetSubtype="10" fill="hold" grpId="1" nodeType="afterEffect">
                                  <p:stCondLst>
                                    <p:cond delay="0"/>
                                  </p:stCondLst>
                                  <p:iterate type="lt">
                                    <p:tmPct val="0"/>
                                  </p:iterate>
                                  <p:childTnLst>
                                    <p:animEffect transition="out" filter="blinds(horizontal)">
                                      <p:cBhvr>
                                        <p:cTn id="84" dur="500"/>
                                        <p:tgtEl>
                                          <p:spTgt spid="62"/>
                                        </p:tgtEl>
                                      </p:cBhvr>
                                    </p:animEffect>
                                    <p:set>
                                      <p:cBhvr>
                                        <p:cTn id="85" dur="1" fill="hold">
                                          <p:stCondLst>
                                            <p:cond delay="499"/>
                                          </p:stCondLst>
                                        </p:cTn>
                                        <p:tgtEl>
                                          <p:spTgt spid="62"/>
                                        </p:tgtEl>
                                        <p:attrNameLst>
                                          <p:attrName>style.visibility</p:attrName>
                                        </p:attrNameLst>
                                      </p:cBhvr>
                                      <p:to>
                                        <p:strVal val="hidden"/>
                                      </p:to>
                                    </p:set>
                                  </p:childTnLst>
                                </p:cTn>
                              </p:par>
                            </p:childTnLst>
                          </p:cTn>
                        </p:par>
                        <p:par>
                          <p:cTn id="86" fill="hold">
                            <p:stCondLst>
                              <p:cond delay="33500"/>
                            </p:stCondLst>
                            <p:childTnLst>
                              <p:par>
                                <p:cTn id="87" presetID="8" presetClass="exit" presetSubtype="16" fill="hold" grpId="3" nodeType="afterEffect">
                                  <p:stCondLst>
                                    <p:cond delay="0"/>
                                  </p:stCondLst>
                                  <p:childTnLst>
                                    <p:animEffect transition="out" filter="diamond(in)">
                                      <p:cBhvr>
                                        <p:cTn id="88" dur="1000"/>
                                        <p:tgtEl>
                                          <p:spTgt spid="46"/>
                                        </p:tgtEl>
                                      </p:cBhvr>
                                    </p:animEffect>
                                    <p:set>
                                      <p:cBhvr>
                                        <p:cTn id="89" dur="1" fill="hold">
                                          <p:stCondLst>
                                            <p:cond delay="999"/>
                                          </p:stCondLst>
                                        </p:cTn>
                                        <p:tgtEl>
                                          <p:spTgt spid="46"/>
                                        </p:tgtEl>
                                        <p:attrNameLst>
                                          <p:attrName>style.visibility</p:attrName>
                                        </p:attrNameLst>
                                      </p:cBhvr>
                                      <p:to>
                                        <p:strVal val="hidden"/>
                                      </p:to>
                                    </p:set>
                                  </p:childTnLst>
                                </p:cTn>
                              </p:par>
                              <p:par>
                                <p:cTn id="90" presetID="8" presetClass="entr" presetSubtype="16"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diamond(in)">
                                      <p:cBhvr>
                                        <p:cTn id="9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46" grpId="0" animBg="1"/>
      <p:bldP spid="46" grpId="1" animBg="1"/>
      <p:bldP spid="46" grpId="2" animBg="1"/>
      <p:bldP spid="46" grpId="3" animBg="1"/>
      <p:bldP spid="47" grpId="0" animBg="1"/>
      <p:bldP spid="47" grpId="1" animBg="1"/>
      <p:bldP spid="47" grpId="2" animBg="1"/>
      <p:bldP spid="48" grpId="0" animBg="1"/>
      <p:bldP spid="48" grpId="1" animBg="1"/>
      <p:bldP spid="48" grpId="2" animBg="1"/>
      <p:bldP spid="48" grpId="3" animBg="1"/>
      <p:bldP spid="49" grpId="0" animBg="1"/>
      <p:bldP spid="49" grpId="1" animBg="1"/>
      <p:bldP spid="50" grpId="0" animBg="1"/>
      <p:bldP spid="61" grpId="0" animBg="1"/>
      <p:bldP spid="62" grpId="0" animBg="1"/>
      <p:bldP spid="62" grpId="1" animBg="1"/>
      <p:bldP spid="62" grpId="2" animBg="1"/>
      <p:bldP spid="62" grpId="3" animBg="1"/>
      <p:bldP spid="62" grpId="4" animBg="1"/>
      <p:bldP spid="62" grpId="5" animBg="1"/>
      <p:bldP spid="62" grpId="6" animBg="1"/>
      <p:bldP spid="6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42</a:t>
            </a:fld>
            <a:endParaRPr lang="en-US" altLang="en-US"/>
          </a:p>
        </p:txBody>
      </p:sp>
      <p:sp>
        <p:nvSpPr>
          <p:cNvPr id="26"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9"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0"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1"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28600" y="3421063"/>
            <a:ext cx="8550275" cy="608012"/>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23558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3556731" y="2871788"/>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5</a:t>
            </a:r>
          </a:p>
        </p:txBody>
      </p:sp>
    </p:spTree>
    <p:extLst>
      <p:ext uri="{BB962C8B-B14F-4D97-AF65-F5344CB8AC3E}">
        <p14:creationId xmlns:p14="http://schemas.microsoft.com/office/powerpoint/2010/main" val="3291054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44444E-6 0.00232 L 0.12152 -0.00069 " pathEditMode="relative" rAng="0" ptsTypes="AA">
                                      <p:cBhvr>
                                        <p:cTn id="6" dur="2000" fill="hold"/>
                                        <p:tgtEl>
                                          <p:spTgt spid="43"/>
                                        </p:tgtEl>
                                        <p:attrNameLst>
                                          <p:attrName>ppt_x</p:attrName>
                                          <p:attrName>ppt_y</p:attrName>
                                        </p:attrNameLst>
                                      </p:cBhvr>
                                      <p:rCtr x="6076"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44"/>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587 -3.7037E-6 L -0.24063 -3.7037E-6 " pathEditMode="relative" rAng="0" ptsTypes="AA">
                                      <p:cBhvr>
                                        <p:cTn id="30" dur="2000" fill="hold"/>
                                        <p:tgtEl>
                                          <p:spTgt spid="44"/>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30"/>
                                        </p:tgtEl>
                                      </p:cBhvr>
                                    </p:animEffect>
                                    <p:animScale>
                                      <p:cBhvr>
                                        <p:cTn id="34" dur="1000" autoRev="1" fill="hold"/>
                                        <p:tgtEl>
                                          <p:spTgt spid="30"/>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3 2.59259E-6 L 0.00173 0.32222 " pathEditMode="relative" rAng="0" ptsTypes="AA">
                                      <p:cBhvr>
                                        <p:cTn id="40" dur="2000" fill="hold"/>
                                        <p:tgtEl>
                                          <p:spTgt spid="29"/>
                                        </p:tgtEl>
                                        <p:attrNameLst>
                                          <p:attrName>ppt_x</p:attrName>
                                          <p:attrName>ppt_y</p:attrName>
                                        </p:attrNameLst>
                                      </p:cBhvr>
                                      <p:rCtr x="0" y="16111"/>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56 2.59259E-6 L -0.11927 3.33333E-6 " pathEditMode="relative" rAng="0" ptsTypes="AA">
                                      <p:cBhvr>
                                        <p:cTn id="43" dur="2000" fill="hold"/>
                                        <p:tgtEl>
                                          <p:spTgt spid="30"/>
                                        </p:tgtEl>
                                        <p:attrNameLst>
                                          <p:attrName>ppt_x</p:attrName>
                                          <p:attrName>ppt_y</p:attrName>
                                        </p:attrNameLst>
                                      </p:cBhvr>
                                      <p:rCtr x="-6198" y="139"/>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3 0.32222 L 0.12257 3.33333E-6 " pathEditMode="relative" rAng="0" ptsTypes="AA">
                                      <p:cBhvr>
                                        <p:cTn id="46" dur="2000" fill="hold"/>
                                        <p:tgtEl>
                                          <p:spTgt spid="29"/>
                                        </p:tgtEl>
                                        <p:attrNameLst>
                                          <p:attrName>ppt_x</p:attrName>
                                          <p:attrName>ppt_y</p:attrName>
                                        </p:attrNameLst>
                                      </p:cBhvr>
                                      <p:rCtr x="5677" y="-15972"/>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063 4.44444E-6 L -0.3691 -3.7037E-6 " pathEditMode="relative" rAng="0" ptsTypes="AA">
                                      <p:cBhvr>
                                        <p:cTn id="49" dur="2000" fill="hold"/>
                                        <p:tgtEl>
                                          <p:spTgt spid="44"/>
                                        </p:tgtEl>
                                        <p:attrNameLst>
                                          <p:attrName>ppt_x</p:attrName>
                                          <p:attrName>ppt_y</p:attrName>
                                        </p:attrNameLst>
                                      </p:cBhvr>
                                      <p:rCtr x="-6424" y="-93"/>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28"/>
                                        </p:tgtEl>
                                      </p:cBhvr>
                                    </p:animEffect>
                                    <p:animScale>
                                      <p:cBhvr>
                                        <p:cTn id="56" dur="1000" autoRev="1" fill="hold"/>
                                        <p:tgtEl>
                                          <p:spTgt spid="28"/>
                                        </p:tgtEl>
                                      </p:cBhvr>
                                      <p:by x="105000" y="105000"/>
                                    </p:animScale>
                                  </p:childTnLst>
                                </p:cTn>
                              </p:par>
                            </p:childTnLst>
                          </p:cTn>
                        </p:par>
                        <p:par>
                          <p:cTn id="57" fill="hold">
                            <p:stCondLst>
                              <p:cond delay="22500"/>
                            </p:stCondLst>
                            <p:childTnLst>
                              <p:par>
                                <p:cTn id="58" presetID="42" presetClass="path" presetSubtype="0" accel="50000" decel="50000" fill="hold" grpId="1" nodeType="afterEffect">
                                  <p:stCondLst>
                                    <p:cond delay="0"/>
                                  </p:stCondLst>
                                  <p:childTnLst>
                                    <p:animMotion origin="layout" path="M -8.33333E-7 2.59259E-6 L -8.33333E-7 0.32453 " pathEditMode="relative" rAng="0" ptsTypes="AA">
                                      <p:cBhvr>
                                        <p:cTn id="59" dur="2000" fill="hold"/>
                                        <p:tgtEl>
                                          <p:spTgt spid="28"/>
                                        </p:tgtEl>
                                        <p:attrNameLst>
                                          <p:attrName>ppt_x</p:attrName>
                                          <p:attrName>ppt_y</p:attrName>
                                        </p:attrNameLst>
                                      </p:cBhvr>
                                      <p:rCtr x="0" y="16227"/>
                                    </p:animMotion>
                                  </p:childTnLst>
                                </p:cTn>
                              </p:par>
                            </p:childTnLst>
                          </p:cTn>
                        </p:par>
                        <p:par>
                          <p:cTn id="60" fill="hold">
                            <p:stCondLst>
                              <p:cond delay="24500"/>
                            </p:stCondLst>
                            <p:childTnLst>
                              <p:par>
                                <p:cTn id="61" presetID="35" presetClass="path" presetSubtype="0" accel="50000" decel="50000" fill="hold" grpId="4" nodeType="afterEffect">
                                  <p:stCondLst>
                                    <p:cond delay="0"/>
                                  </p:stCondLst>
                                  <p:childTnLst>
                                    <p:animMotion origin="layout" path="M -0.11181 3.33333E-6 L -0.24045 2.59259E-6 " pathEditMode="relative" rAng="0" ptsTypes="AA">
                                      <p:cBhvr>
                                        <p:cTn id="62" dur="2000" fill="hold"/>
                                        <p:tgtEl>
                                          <p:spTgt spid="30"/>
                                        </p:tgtEl>
                                        <p:attrNameLst>
                                          <p:attrName>ppt_x</p:attrName>
                                          <p:attrName>ppt_y</p:attrName>
                                        </p:attrNameLst>
                                      </p:cBhvr>
                                      <p:rCtr x="-5920" y="-162"/>
                                    </p:animMotion>
                                  </p:childTnLst>
                                </p:cTn>
                              </p:par>
                            </p:childTnLst>
                          </p:cTn>
                        </p:par>
                        <p:par>
                          <p:cTn id="63" fill="hold">
                            <p:stCondLst>
                              <p:cond delay="26500"/>
                            </p:stCondLst>
                            <p:childTnLst>
                              <p:par>
                                <p:cTn id="64" presetID="64" presetClass="path" presetSubtype="0" accel="50000" decel="50000" fill="hold" grpId="2" nodeType="afterEffect">
                                  <p:stCondLst>
                                    <p:cond delay="0"/>
                                  </p:stCondLst>
                                  <p:childTnLst>
                                    <p:animMotion origin="layout" path="M -8.33333E-7 0.32453 L 0.12118 3.33333E-6 " pathEditMode="relative" rAng="0" ptsTypes="AA">
                                      <p:cBhvr>
                                        <p:cTn id="65" dur="2000" fill="hold"/>
                                        <p:tgtEl>
                                          <p:spTgt spid="28"/>
                                        </p:tgtEl>
                                        <p:attrNameLst>
                                          <p:attrName>ppt_x</p:attrName>
                                          <p:attrName>ppt_y</p:attrName>
                                        </p:attrNameLst>
                                      </p:cBhvr>
                                      <p:rCtr x="5903" y="-16088"/>
                                    </p:animMotion>
                                  </p:childTnLst>
                                </p:cTn>
                              </p:par>
                            </p:childTnLst>
                          </p:cTn>
                        </p:par>
                        <p:par>
                          <p:cTn id="66" fill="hold">
                            <p:stCondLst>
                              <p:cond delay="28500"/>
                            </p:stCondLst>
                            <p:childTnLst>
                              <p:par>
                                <p:cTn id="67" presetID="36" presetClass="emph" presetSubtype="0" fill="hold" grpId="5" nodeType="afterEffect">
                                  <p:stCondLst>
                                    <p:cond delay="0"/>
                                  </p:stCondLst>
                                  <p:iterate type="lt">
                                    <p:tmPct val="10000"/>
                                  </p:iterate>
                                  <p:childTnLst>
                                    <p:animScale>
                                      <p:cBhvr>
                                        <p:cTn id="68" dur="250" autoRev="1" fill="hold">
                                          <p:stCondLst>
                                            <p:cond delay="0"/>
                                          </p:stCondLst>
                                        </p:cTn>
                                        <p:tgtEl>
                                          <p:spTgt spid="44"/>
                                        </p:tgtEl>
                                      </p:cBhvr>
                                      <p:to x="80000" y="100000"/>
                                    </p:animScale>
                                    <p:anim by="(#ppt_w*0.10)" calcmode="lin" valueType="num">
                                      <p:cBhvr>
                                        <p:cTn id="69" dur="250" autoRev="1" fill="hold">
                                          <p:stCondLst>
                                            <p:cond delay="0"/>
                                          </p:stCondLst>
                                        </p:cTn>
                                        <p:tgtEl>
                                          <p:spTgt spid="44"/>
                                        </p:tgtEl>
                                        <p:attrNameLst>
                                          <p:attrName>ppt_x</p:attrName>
                                        </p:attrNameLst>
                                      </p:cBhvr>
                                    </p:anim>
                                    <p:anim by="(-#ppt_w*0.10)" calcmode="lin" valueType="num">
                                      <p:cBhvr>
                                        <p:cTn id="70" dur="250" autoRev="1" fill="hold">
                                          <p:stCondLst>
                                            <p:cond delay="0"/>
                                          </p:stCondLst>
                                        </p:cTn>
                                        <p:tgtEl>
                                          <p:spTgt spid="44"/>
                                        </p:tgtEl>
                                        <p:attrNameLst>
                                          <p:attrName>ppt_y</p:attrName>
                                        </p:attrNameLst>
                                      </p:cBhvr>
                                    </p:anim>
                                    <p:animRot by="-480000">
                                      <p:cBhvr>
                                        <p:cTn id="71" dur="250" autoRev="1" fill="hold">
                                          <p:stCondLst>
                                            <p:cond delay="0"/>
                                          </p:stCondLst>
                                        </p:cTn>
                                        <p:tgtEl>
                                          <p:spTgt spid="44"/>
                                        </p:tgtEl>
                                        <p:attrNameLst>
                                          <p:attrName>r</p:attrName>
                                        </p:attrNameLst>
                                      </p:cBhvr>
                                    </p:animRot>
                                  </p:childTnLst>
                                </p:cTn>
                              </p:par>
                            </p:childTnLst>
                          </p:cTn>
                        </p:par>
                        <p:par>
                          <p:cTn id="72" fill="hold">
                            <p:stCondLst>
                              <p:cond delay="29000"/>
                            </p:stCondLst>
                            <p:childTnLst>
                              <p:par>
                                <p:cTn id="73" presetID="3" presetClass="exit" presetSubtype="10" fill="hold" grpId="1" nodeType="afterEffect">
                                  <p:stCondLst>
                                    <p:cond delay="0"/>
                                  </p:stCondLst>
                                  <p:iterate type="lt">
                                    <p:tmPct val="0"/>
                                  </p:iterate>
                                  <p:childTnLst>
                                    <p:animEffect transition="out" filter="blinds(horizontal)">
                                      <p:cBhvr>
                                        <p:cTn id="74" dur="500"/>
                                        <p:tgtEl>
                                          <p:spTgt spid="44"/>
                                        </p:tgtEl>
                                      </p:cBhvr>
                                    </p:animEffect>
                                    <p:set>
                                      <p:cBhvr>
                                        <p:cTn id="75" dur="1" fill="hold">
                                          <p:stCondLst>
                                            <p:cond delay="499"/>
                                          </p:stCondLst>
                                        </p:cTn>
                                        <p:tgtEl>
                                          <p:spTgt spid="44"/>
                                        </p:tgtEl>
                                        <p:attrNameLst>
                                          <p:attrName>style.visibility</p:attrName>
                                        </p:attrNameLst>
                                      </p:cBhvr>
                                      <p:to>
                                        <p:strVal val="hidden"/>
                                      </p:to>
                                    </p:set>
                                  </p:childTnLst>
                                </p:cTn>
                              </p:par>
                            </p:childTnLst>
                          </p:cTn>
                        </p:par>
                        <p:par>
                          <p:cTn id="76" fill="hold">
                            <p:stCondLst>
                              <p:cond delay="29500"/>
                            </p:stCondLst>
                            <p:childTnLst>
                              <p:par>
                                <p:cTn id="77" presetID="8" presetClass="exit" presetSubtype="16" fill="hold" grpId="5" nodeType="afterEffect">
                                  <p:stCondLst>
                                    <p:cond delay="0"/>
                                  </p:stCondLst>
                                  <p:childTnLst>
                                    <p:animEffect transition="out" filter="diamond(in)">
                                      <p:cBhvr>
                                        <p:cTn id="78" dur="1000"/>
                                        <p:tgtEl>
                                          <p:spTgt spid="30"/>
                                        </p:tgtEl>
                                      </p:cBhvr>
                                    </p:animEffect>
                                    <p:set>
                                      <p:cBhvr>
                                        <p:cTn id="79" dur="1" fill="hold">
                                          <p:stCondLst>
                                            <p:cond delay="999"/>
                                          </p:stCondLst>
                                        </p:cTn>
                                        <p:tgtEl>
                                          <p:spTgt spid="30"/>
                                        </p:tgtEl>
                                        <p:attrNameLst>
                                          <p:attrName>style.visibility</p:attrName>
                                        </p:attrNameLst>
                                      </p:cBhvr>
                                      <p:to>
                                        <p:strVal val="hidden"/>
                                      </p:to>
                                    </p:set>
                                  </p:childTnLst>
                                </p:cTn>
                              </p:par>
                              <p:par>
                                <p:cTn id="80" presetID="8" presetClass="entr" presetSubtype="16"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diamond(in)">
                                      <p:cBhvr>
                                        <p:cTn id="8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0" grpId="0" animBg="1"/>
      <p:bldP spid="30" grpId="1" animBg="1"/>
      <p:bldP spid="30" grpId="2" animBg="1"/>
      <p:bldP spid="30" grpId="3" animBg="1"/>
      <p:bldP spid="30" grpId="4" animBg="1"/>
      <p:bldP spid="30" grpId="5" animBg="1"/>
      <p:bldP spid="31" grpId="0" animBg="1"/>
      <p:bldP spid="31" grpId="1" animBg="1"/>
      <p:bldP spid="32" grpId="0" animBg="1"/>
      <p:bldP spid="43" grpId="0" animBg="1"/>
      <p:bldP spid="44" grpId="0" animBg="1"/>
      <p:bldP spid="44" grpId="1" animBg="1"/>
      <p:bldP spid="44" grpId="2" animBg="1"/>
      <p:bldP spid="44" grpId="3" animBg="1"/>
      <p:bldP spid="44" grpId="4" animBg="1"/>
      <p:bldP spid="44" grpId="5"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43</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3416300"/>
            <a:ext cx="8550275" cy="608013"/>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AutoShape 20"/>
          <p:cNvSpPr>
            <a:spLocks noChangeArrowheads="1"/>
          </p:cNvSpPr>
          <p:nvPr/>
        </p:nvSpPr>
        <p:spPr bwMode="auto">
          <a:xfrm>
            <a:off x="3455988"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4648200" y="287496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1090138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94444E-6 0.00232 L 0.11788 -0.00069 " pathEditMode="relative" rAng="0" ptsTypes="AA">
                                      <p:cBhvr>
                                        <p:cTn id="6" dur="2000" fill="hold"/>
                                        <p:tgtEl>
                                          <p:spTgt spid="61"/>
                                        </p:tgtEl>
                                        <p:attrNameLst>
                                          <p:attrName>ppt_x</p:attrName>
                                          <p:attrName>ppt_y</p:attrName>
                                        </p:attrNameLst>
                                      </p:cBhvr>
                                      <p:rCtr x="5885"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62"/>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49"/>
                                        </p:tgtEl>
                                      </p:cBhvr>
                                    </p:animEffect>
                                    <p:animScale>
                                      <p:cBhvr>
                                        <p:cTn id="24" dur="1000" autoRev="1" fill="hold"/>
                                        <p:tgtEl>
                                          <p:spTgt spid="49"/>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48"/>
                                        </p:tgtEl>
                                      </p:cBhvr>
                                    </p:animEffect>
                                    <p:animScale>
                                      <p:cBhvr>
                                        <p:cTn id="27" dur="1000" autoRev="1" fill="hold"/>
                                        <p:tgtEl>
                                          <p:spTgt spid="48"/>
                                        </p:tgtEl>
                                      </p:cBhvr>
                                      <p:by x="105000" y="105000"/>
                                    </p:animScale>
                                  </p:childTnLst>
                                </p:cTn>
                              </p:par>
                            </p:childTnLst>
                          </p:cTn>
                        </p:par>
                        <p:par>
                          <p:cTn id="28" fill="hold">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48"/>
                                        </p:tgtEl>
                                        <p:attrNameLst>
                                          <p:attrName>ppt_x</p:attrName>
                                          <p:attrName>ppt_y</p:attrName>
                                        </p:attrNameLst>
                                      </p:cBhvr>
                                      <p:rCtr x="0" y="16319"/>
                                    </p:animMotion>
                                  </p:childTnLst>
                                </p:cTn>
                              </p:par>
                            </p:childTnLst>
                          </p:cTn>
                        </p:par>
                        <p:par>
                          <p:cTn id="31" fill="hold">
                            <p:stCondLst>
                              <p:cond delay="10500"/>
                            </p:stCondLst>
                            <p:childTnLst>
                              <p:par>
                                <p:cTn id="32" presetID="35" presetClass="path" presetSubtype="0" accel="50000" decel="50000" fill="hold" grpId="2" nodeType="afterEffect">
                                  <p:stCondLst>
                                    <p:cond delay="0"/>
                                  </p:stCondLst>
                                  <p:childTnLst>
                                    <p:animMotion origin="layout" path="M 4.33681E-18 3.33333E-6 L -0.11858 2.59259E-6 " pathEditMode="relative" rAng="0" ptsTypes="AA">
                                      <p:cBhvr>
                                        <p:cTn id="33" dur="2000" fill="hold"/>
                                        <p:tgtEl>
                                          <p:spTgt spid="49"/>
                                        </p:tgtEl>
                                        <p:attrNameLst>
                                          <p:attrName>ppt_x</p:attrName>
                                          <p:attrName>ppt_y</p:attrName>
                                        </p:attrNameLst>
                                      </p:cBhvr>
                                      <p:rCtr x="-6250" y="-162"/>
                                    </p:animMotion>
                                  </p:childTnLst>
                                </p:cTn>
                              </p:par>
                            </p:childTnLst>
                          </p:cTn>
                        </p:par>
                        <p:par>
                          <p:cTn id="34" fill="hold">
                            <p:stCondLst>
                              <p:cond delay="12500"/>
                            </p:stCondLst>
                            <p:childTnLst>
                              <p:par>
                                <p:cTn id="35" presetID="64" presetClass="path" presetSubtype="0" accel="50000" decel="50000" fill="hold" grpId="2" nodeType="afterEffect">
                                  <p:stCondLst>
                                    <p:cond delay="0"/>
                                  </p:stCondLst>
                                  <p:childTnLst>
                                    <p:animMotion origin="layout" path="M 0.00174 0.32662 L 0.12257 3.33333E-6 " pathEditMode="relative" rAng="0" ptsTypes="AA">
                                      <p:cBhvr>
                                        <p:cTn id="36" dur="2000" fill="hold"/>
                                        <p:tgtEl>
                                          <p:spTgt spid="48"/>
                                        </p:tgtEl>
                                        <p:attrNameLst>
                                          <p:attrName>ppt_x</p:attrName>
                                          <p:attrName>ppt_y</p:attrName>
                                        </p:attrNameLst>
                                      </p:cBhvr>
                                      <p:rCtr x="5694" y="-16181"/>
                                    </p:animMotion>
                                  </p:childTnLst>
                                </p:cTn>
                              </p:par>
                            </p:childTnLst>
                          </p:cTn>
                        </p:par>
                        <p:par>
                          <p:cTn id="37" fill="hold">
                            <p:stCondLst>
                              <p:cond delay="14500"/>
                            </p:stCondLst>
                            <p:childTnLst>
                              <p:par>
                                <p:cTn id="38" presetID="35" presetClass="path" presetSubtype="0" accel="50000" decel="50000" fill="hold" grpId="3" nodeType="afterEffect">
                                  <p:stCondLst>
                                    <p:cond delay="0"/>
                                  </p:stCondLst>
                                  <p:iterate type="lt">
                                    <p:tmPct val="0"/>
                                  </p:iterate>
                                  <p:childTnLst>
                                    <p:animMotion origin="layout" path="M -0.12396 4.44444E-6 L -0.24896 -3.7037E-6 " pathEditMode="relative" rAng="0" ptsTypes="AA">
                                      <p:cBhvr>
                                        <p:cTn id="39" dur="2000" fill="hold"/>
                                        <p:tgtEl>
                                          <p:spTgt spid="62"/>
                                        </p:tgtEl>
                                        <p:attrNameLst>
                                          <p:attrName>ppt_x</p:attrName>
                                          <p:attrName>ppt_y</p:attrName>
                                        </p:attrNameLst>
                                      </p:cBhvr>
                                      <p:rCtr x="-6076" y="-93"/>
                                    </p:animMotion>
                                  </p:childTnLst>
                                </p:cTn>
                              </p:par>
                            </p:childTnLst>
                          </p:cTn>
                        </p:par>
                        <p:par>
                          <p:cTn id="40" fill="hold">
                            <p:stCondLst>
                              <p:cond delay="16500"/>
                            </p:stCondLst>
                            <p:childTnLst>
                              <p:par>
                                <p:cTn id="41" presetID="26" presetClass="emph" presetSubtype="0" fill="hold" grpId="3" nodeType="afterEffect">
                                  <p:stCondLst>
                                    <p:cond delay="0"/>
                                  </p:stCondLst>
                                  <p:childTnLst>
                                    <p:animEffect transition="out" filter="fade">
                                      <p:cBhvr>
                                        <p:cTn id="42" dur="2000" tmFilter="0, 0; .2, .5; .8, .5; 1, 0"/>
                                        <p:tgtEl>
                                          <p:spTgt spid="49"/>
                                        </p:tgtEl>
                                      </p:cBhvr>
                                    </p:animEffect>
                                    <p:animScale>
                                      <p:cBhvr>
                                        <p:cTn id="43" dur="1000" autoRev="1" fill="hold"/>
                                        <p:tgtEl>
                                          <p:spTgt spid="49"/>
                                        </p:tgtEl>
                                      </p:cBhvr>
                                      <p:by x="105000" y="105000"/>
                                    </p:animScale>
                                  </p:childTnLst>
                                </p:cTn>
                              </p:par>
                              <p:par>
                                <p:cTn id="44" presetID="26" presetClass="emph" presetSubtype="0" fill="hold" grpId="0" nodeType="withEffect">
                                  <p:stCondLst>
                                    <p:cond delay="0"/>
                                  </p:stCondLst>
                                  <p:childTnLst>
                                    <p:animEffect transition="out" filter="fade">
                                      <p:cBhvr>
                                        <p:cTn id="45" dur="2000" tmFilter="0, 0; .2, .5; .8, .5; 1, 0"/>
                                        <p:tgtEl>
                                          <p:spTgt spid="47"/>
                                        </p:tgtEl>
                                      </p:cBhvr>
                                    </p:animEffect>
                                    <p:animScale>
                                      <p:cBhvr>
                                        <p:cTn id="46" dur="1000" autoRev="1" fill="hold"/>
                                        <p:tgtEl>
                                          <p:spTgt spid="47"/>
                                        </p:tgtEl>
                                      </p:cBhvr>
                                      <p:by x="105000" y="105000"/>
                                    </p:animScale>
                                  </p:childTnLst>
                                </p:cTn>
                              </p:par>
                            </p:childTnLst>
                          </p:cTn>
                        </p:par>
                        <p:par>
                          <p:cTn id="47" fill="hold">
                            <p:stCondLst>
                              <p:cond delay="18500"/>
                            </p:stCondLst>
                            <p:childTnLst>
                              <p:par>
                                <p:cTn id="48" presetID="42" presetClass="path" presetSubtype="0" accel="50000" decel="50000" fill="hold" grpId="1" nodeType="afterEffect">
                                  <p:stCondLst>
                                    <p:cond delay="0"/>
                                  </p:stCondLst>
                                  <p:childTnLst>
                                    <p:animMotion origin="layout" path="M 0.00173 2.59259E-6 L 0.00191 0.32662 " pathEditMode="relative" rAng="0" ptsTypes="AA">
                                      <p:cBhvr>
                                        <p:cTn id="49" dur="2000" fill="hold"/>
                                        <p:tgtEl>
                                          <p:spTgt spid="47"/>
                                        </p:tgtEl>
                                        <p:attrNameLst>
                                          <p:attrName>ppt_x</p:attrName>
                                          <p:attrName>ppt_y</p:attrName>
                                        </p:attrNameLst>
                                      </p:cBhvr>
                                      <p:rCtr x="0" y="16319"/>
                                    </p:animMotion>
                                  </p:childTnLst>
                                </p:cTn>
                              </p:par>
                            </p:childTnLst>
                          </p:cTn>
                        </p:par>
                        <p:par>
                          <p:cTn id="50" fill="hold">
                            <p:stCondLst>
                              <p:cond delay="20500"/>
                            </p:stCondLst>
                            <p:childTnLst>
                              <p:par>
                                <p:cTn id="51" presetID="35" presetClass="path" presetSubtype="0" accel="50000" decel="50000" fill="hold" grpId="4" nodeType="afterEffect">
                                  <p:stCondLst>
                                    <p:cond delay="0"/>
                                  </p:stCondLst>
                                  <p:childTnLst>
                                    <p:animMotion origin="layout" path="M -0.11198 3.33333E-6 L -0.24063 2.59259E-6 " pathEditMode="relative" rAng="0" ptsTypes="AA">
                                      <p:cBhvr>
                                        <p:cTn id="52" dur="2000" fill="hold"/>
                                        <p:tgtEl>
                                          <p:spTgt spid="49"/>
                                        </p:tgtEl>
                                        <p:attrNameLst>
                                          <p:attrName>ppt_x</p:attrName>
                                          <p:attrName>ppt_y</p:attrName>
                                        </p:attrNameLst>
                                      </p:cBhvr>
                                      <p:rCtr x="-6111" y="-162"/>
                                    </p:animMotion>
                                  </p:childTnLst>
                                </p:cTn>
                              </p:par>
                            </p:childTnLst>
                          </p:cTn>
                        </p:par>
                        <p:par>
                          <p:cTn id="53" fill="hold">
                            <p:stCondLst>
                              <p:cond delay="22500"/>
                            </p:stCondLst>
                            <p:childTnLst>
                              <p:par>
                                <p:cTn id="54" presetID="64" presetClass="path" presetSubtype="0" accel="50000" decel="50000" fill="hold" grpId="2" nodeType="afterEffect">
                                  <p:stCondLst>
                                    <p:cond delay="0"/>
                                  </p:stCondLst>
                                  <p:childTnLst>
                                    <p:animMotion origin="layout" path="M 0.00191 0.32662 L 0.12274 3.33333E-6 " pathEditMode="relative" rAng="0" ptsTypes="AA">
                                      <p:cBhvr>
                                        <p:cTn id="55" dur="2000" fill="hold"/>
                                        <p:tgtEl>
                                          <p:spTgt spid="47"/>
                                        </p:tgtEl>
                                        <p:attrNameLst>
                                          <p:attrName>ppt_x</p:attrName>
                                          <p:attrName>ppt_y</p:attrName>
                                        </p:attrNameLst>
                                      </p:cBhvr>
                                      <p:rCtr x="6094" y="-16181"/>
                                    </p:animMotion>
                                  </p:childTnLst>
                                </p:cTn>
                              </p:par>
                            </p:childTnLst>
                          </p:cTn>
                        </p:par>
                        <p:par>
                          <p:cTn id="56" fill="hold">
                            <p:stCondLst>
                              <p:cond delay="24500"/>
                            </p:stCondLst>
                            <p:childTnLst>
                              <p:par>
                                <p:cTn id="57" presetID="36" presetClass="emph" presetSubtype="0" fill="hold" grpId="4" nodeType="afterEffect">
                                  <p:stCondLst>
                                    <p:cond delay="0"/>
                                  </p:stCondLst>
                                  <p:iterate type="lt">
                                    <p:tmPct val="10000"/>
                                  </p:iterate>
                                  <p:childTnLst>
                                    <p:animScale>
                                      <p:cBhvr>
                                        <p:cTn id="58" dur="250" autoRev="1" fill="hold">
                                          <p:stCondLst>
                                            <p:cond delay="0"/>
                                          </p:stCondLst>
                                        </p:cTn>
                                        <p:tgtEl>
                                          <p:spTgt spid="62"/>
                                        </p:tgtEl>
                                      </p:cBhvr>
                                      <p:to x="80000" y="100000"/>
                                    </p:animScale>
                                    <p:anim by="(#ppt_w*0.10)" calcmode="lin" valueType="num">
                                      <p:cBhvr>
                                        <p:cTn id="59" dur="250" autoRev="1" fill="hold">
                                          <p:stCondLst>
                                            <p:cond delay="0"/>
                                          </p:stCondLst>
                                        </p:cTn>
                                        <p:tgtEl>
                                          <p:spTgt spid="62"/>
                                        </p:tgtEl>
                                        <p:attrNameLst>
                                          <p:attrName>ppt_x</p:attrName>
                                        </p:attrNameLst>
                                      </p:cBhvr>
                                    </p:anim>
                                    <p:anim by="(-#ppt_w*0.10)" calcmode="lin" valueType="num">
                                      <p:cBhvr>
                                        <p:cTn id="60" dur="250" autoRev="1" fill="hold">
                                          <p:stCondLst>
                                            <p:cond delay="0"/>
                                          </p:stCondLst>
                                        </p:cTn>
                                        <p:tgtEl>
                                          <p:spTgt spid="62"/>
                                        </p:tgtEl>
                                        <p:attrNameLst>
                                          <p:attrName>ppt_y</p:attrName>
                                        </p:attrNameLst>
                                      </p:cBhvr>
                                    </p:anim>
                                    <p:animRot by="-480000">
                                      <p:cBhvr>
                                        <p:cTn id="61" dur="250" autoRev="1" fill="hold">
                                          <p:stCondLst>
                                            <p:cond delay="0"/>
                                          </p:stCondLst>
                                        </p:cTn>
                                        <p:tgtEl>
                                          <p:spTgt spid="62"/>
                                        </p:tgtEl>
                                        <p:attrNameLst>
                                          <p:attrName>r</p:attrName>
                                        </p:attrNameLst>
                                      </p:cBhvr>
                                    </p:animRot>
                                  </p:childTnLst>
                                </p:cTn>
                              </p:par>
                            </p:childTnLst>
                          </p:cTn>
                        </p:par>
                        <p:par>
                          <p:cTn id="62" fill="hold">
                            <p:stCondLst>
                              <p:cond delay="25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2"/>
                                        </p:tgtEl>
                                      </p:cBhvr>
                                    </p:animEffect>
                                    <p:set>
                                      <p:cBhvr>
                                        <p:cTn id="65" dur="1" fill="hold">
                                          <p:stCondLst>
                                            <p:cond delay="499"/>
                                          </p:stCondLst>
                                        </p:cTn>
                                        <p:tgtEl>
                                          <p:spTgt spid="62"/>
                                        </p:tgtEl>
                                        <p:attrNameLst>
                                          <p:attrName>style.visibility</p:attrName>
                                        </p:attrNameLst>
                                      </p:cBhvr>
                                      <p:to>
                                        <p:strVal val="hidden"/>
                                      </p:to>
                                    </p:set>
                                  </p:childTnLst>
                                </p:cTn>
                              </p:par>
                            </p:childTnLst>
                          </p:cTn>
                        </p:par>
                        <p:par>
                          <p:cTn id="66" fill="hold">
                            <p:stCondLst>
                              <p:cond delay="25500"/>
                            </p:stCondLst>
                            <p:childTnLst>
                              <p:par>
                                <p:cTn id="67" presetID="8" presetClass="exit" presetSubtype="16" fill="hold" grpId="5" nodeType="afterEffect">
                                  <p:stCondLst>
                                    <p:cond delay="0"/>
                                  </p:stCondLst>
                                  <p:childTnLst>
                                    <p:animEffect transition="out" filter="diamond(in)">
                                      <p:cBhvr>
                                        <p:cTn id="68" dur="1000"/>
                                        <p:tgtEl>
                                          <p:spTgt spid="49"/>
                                        </p:tgtEl>
                                      </p:cBhvr>
                                    </p:animEffect>
                                    <p:set>
                                      <p:cBhvr>
                                        <p:cTn id="69" dur="1" fill="hold">
                                          <p:stCondLst>
                                            <p:cond delay="999"/>
                                          </p:stCondLst>
                                        </p:cTn>
                                        <p:tgtEl>
                                          <p:spTgt spid="49"/>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diamond(in)">
                                      <p:cBhvr>
                                        <p:cTn id="7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49" grpId="3" animBg="1"/>
      <p:bldP spid="49" grpId="4" animBg="1"/>
      <p:bldP spid="49" grpId="5" animBg="1"/>
      <p:bldP spid="50" grpId="0" animBg="1"/>
      <p:bldP spid="61" grpId="0" animBg="1"/>
      <p:bldP spid="62" grpId="0" animBg="1"/>
      <p:bldP spid="62" grpId="1" animBg="1"/>
      <p:bldP spid="62" grpId="2" animBg="1"/>
      <p:bldP spid="62" grpId="3" animBg="1"/>
      <p:bldP spid="62" grpId="4"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44</a:t>
            </a:fld>
            <a:endParaRPr lang="en-US" altLang="en-US"/>
          </a:p>
        </p:txBody>
      </p:sp>
      <p:sp>
        <p:nvSpPr>
          <p:cNvPr id="26"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2"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28600" y="3421063"/>
            <a:ext cx="8550275" cy="608012"/>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45402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5749925"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Tree>
    <p:extLst>
      <p:ext uri="{BB962C8B-B14F-4D97-AF65-F5344CB8AC3E}">
        <p14:creationId xmlns:p14="http://schemas.microsoft.com/office/powerpoint/2010/main" val="561737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44444E-6 0.00232 L 0.12431 -0.00069 " pathEditMode="relative" rAng="0" ptsTypes="AA">
                                      <p:cBhvr>
                                        <p:cTn id="6" dur="2000" fill="hold"/>
                                        <p:tgtEl>
                                          <p:spTgt spid="43"/>
                                        </p:tgtEl>
                                        <p:attrNameLst>
                                          <p:attrName>ppt_x</p:attrName>
                                          <p:attrName>ppt_y</p:attrName>
                                        </p:attrNameLst>
                                      </p:cBhvr>
                                      <p:rCtr x="6215"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5E-6 -3.7037E-6 L -0.12761 0.00186 " pathEditMode="relative" rAng="0" ptsTypes="AA">
                                      <p:cBhvr>
                                        <p:cTn id="20" dur="2000" fill="hold"/>
                                        <p:tgtEl>
                                          <p:spTgt spid="44"/>
                                        </p:tgtEl>
                                        <p:attrNameLst>
                                          <p:attrName>ppt_x</p:attrName>
                                          <p:attrName>ppt_y</p:attrName>
                                        </p:attrNameLst>
                                      </p:cBhvr>
                                      <p:rCtr x="-6389"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30"/>
                                        </p:tgtEl>
                                        <p:attrNameLst>
                                          <p:attrName>ppt_x</p:attrName>
                                          <p:attrName>ppt_y</p:attrName>
                                        </p:attrNameLst>
                                      </p:cBhvr>
                                      <p:rCtr x="0" y="16319"/>
                                    </p:animMotion>
                                  </p:childTnLst>
                                </p:cTn>
                              </p:par>
                            </p:childTnLst>
                          </p:cTn>
                        </p:par>
                        <p:par>
                          <p:cTn id="31" fill="hold">
                            <p:stCondLst>
                              <p:cond delay="10500"/>
                            </p:stCondLst>
                            <p:childTnLst>
                              <p:par>
                                <p:cTn id="32" presetID="35" presetClass="path" presetSubtype="0" accel="50000" decel="50000" fill="hold" grpId="2" nodeType="afterEffect">
                                  <p:stCondLst>
                                    <p:cond delay="0"/>
                                  </p:stCondLst>
                                  <p:childTnLst>
                                    <p:animMotion origin="layout" path="M 3.33333E-6 1.11111E-6 L -0.11962 2.59259E-6 " pathEditMode="relative" rAng="0" ptsTypes="AA">
                                      <p:cBhvr>
                                        <p:cTn id="33" dur="2000" fill="hold"/>
                                        <p:tgtEl>
                                          <p:spTgt spid="31"/>
                                        </p:tgtEl>
                                        <p:attrNameLst>
                                          <p:attrName>ppt_x</p:attrName>
                                          <p:attrName>ppt_y</p:attrName>
                                        </p:attrNameLst>
                                      </p:cBhvr>
                                      <p:rCtr x="-5885" y="-23"/>
                                    </p:animMotion>
                                  </p:childTnLst>
                                </p:cTn>
                              </p:par>
                            </p:childTnLst>
                          </p:cTn>
                        </p:par>
                        <p:par>
                          <p:cTn id="34" fill="hold">
                            <p:stCondLst>
                              <p:cond delay="12500"/>
                            </p:stCondLst>
                            <p:childTnLst>
                              <p:par>
                                <p:cTn id="35" presetID="64" presetClass="path" presetSubtype="0" accel="50000" decel="50000" fill="hold" grpId="2" nodeType="afterEffect">
                                  <p:stCondLst>
                                    <p:cond delay="0"/>
                                  </p:stCondLst>
                                  <p:childTnLst>
                                    <p:animMotion origin="layout" path="M 0.00174 0.32662 L 0.12135 3.33333E-6 " pathEditMode="relative" rAng="0" ptsTypes="AA">
                                      <p:cBhvr>
                                        <p:cTn id="36" dur="2000" fill="hold"/>
                                        <p:tgtEl>
                                          <p:spTgt spid="30"/>
                                        </p:tgtEl>
                                        <p:attrNameLst>
                                          <p:attrName>ppt_x</p:attrName>
                                          <p:attrName>ppt_y</p:attrName>
                                        </p:attrNameLst>
                                      </p:cBhvr>
                                      <p:rCtr x="6302" y="-16181"/>
                                    </p:animMotion>
                                  </p:childTnLst>
                                </p:cTn>
                              </p:par>
                            </p:childTnLst>
                          </p:cTn>
                        </p:par>
                        <p:par>
                          <p:cTn id="37" fill="hold">
                            <p:stCondLst>
                              <p:cond delay="14500"/>
                            </p:stCondLst>
                            <p:childTnLst>
                              <p:par>
                                <p:cTn id="38" presetID="36" presetClass="emph" presetSubtype="0" fill="hold" grpId="3" nodeType="afterEffect">
                                  <p:stCondLst>
                                    <p:cond delay="0"/>
                                  </p:stCondLst>
                                  <p:iterate type="lt">
                                    <p:tmPct val="10000"/>
                                  </p:iterate>
                                  <p:childTnLst>
                                    <p:animScale>
                                      <p:cBhvr>
                                        <p:cTn id="39" dur="250" autoRev="1" fill="hold">
                                          <p:stCondLst>
                                            <p:cond delay="0"/>
                                          </p:stCondLst>
                                        </p:cTn>
                                        <p:tgtEl>
                                          <p:spTgt spid="44"/>
                                        </p:tgtEl>
                                      </p:cBhvr>
                                      <p:to x="80000" y="100000"/>
                                    </p:animScale>
                                    <p:anim by="(#ppt_w*0.10)" calcmode="lin" valueType="num">
                                      <p:cBhvr>
                                        <p:cTn id="40" dur="250" autoRev="1" fill="hold">
                                          <p:stCondLst>
                                            <p:cond delay="0"/>
                                          </p:stCondLst>
                                        </p:cTn>
                                        <p:tgtEl>
                                          <p:spTgt spid="44"/>
                                        </p:tgtEl>
                                        <p:attrNameLst>
                                          <p:attrName>ppt_x</p:attrName>
                                        </p:attrNameLst>
                                      </p:cBhvr>
                                    </p:anim>
                                    <p:anim by="(-#ppt_w*0.10)" calcmode="lin" valueType="num">
                                      <p:cBhvr>
                                        <p:cTn id="41" dur="250" autoRev="1" fill="hold">
                                          <p:stCondLst>
                                            <p:cond delay="0"/>
                                          </p:stCondLst>
                                        </p:cTn>
                                        <p:tgtEl>
                                          <p:spTgt spid="44"/>
                                        </p:tgtEl>
                                        <p:attrNameLst>
                                          <p:attrName>ppt_y</p:attrName>
                                        </p:attrNameLst>
                                      </p:cBhvr>
                                    </p:anim>
                                    <p:animRot by="-480000">
                                      <p:cBhvr>
                                        <p:cTn id="42" dur="250" autoRev="1" fill="hold">
                                          <p:stCondLst>
                                            <p:cond delay="0"/>
                                          </p:stCondLst>
                                        </p:cTn>
                                        <p:tgtEl>
                                          <p:spTgt spid="44"/>
                                        </p:tgtEl>
                                        <p:attrNameLst>
                                          <p:attrName>r</p:attrName>
                                        </p:attrNameLst>
                                      </p:cBhvr>
                                    </p:animRot>
                                  </p:childTnLst>
                                </p:cTn>
                              </p:par>
                            </p:childTnLst>
                          </p:cTn>
                        </p:par>
                        <p:par>
                          <p:cTn id="43" fill="hold">
                            <p:stCondLst>
                              <p:cond delay="15000"/>
                            </p:stCondLst>
                            <p:childTnLst>
                              <p:par>
                                <p:cTn id="44" presetID="3" presetClass="exit" presetSubtype="10" fill="hold" grpId="1" nodeType="afterEffect">
                                  <p:stCondLst>
                                    <p:cond delay="0"/>
                                  </p:stCondLst>
                                  <p:iterate type="lt">
                                    <p:tmPct val="0"/>
                                  </p:iterate>
                                  <p:childTnLst>
                                    <p:animEffect transition="out" filter="blinds(horizontal)">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childTnLst>
                          </p:cTn>
                        </p:par>
                        <p:par>
                          <p:cTn id="47" fill="hold">
                            <p:stCondLst>
                              <p:cond delay="15500"/>
                            </p:stCondLst>
                            <p:childTnLst>
                              <p:par>
                                <p:cTn id="48" presetID="8" presetClass="exit" presetSubtype="16" fill="hold" grpId="3" nodeType="afterEffect">
                                  <p:stCondLst>
                                    <p:cond delay="0"/>
                                  </p:stCondLst>
                                  <p:childTnLst>
                                    <p:animEffect transition="out" filter="diamond(in)">
                                      <p:cBhvr>
                                        <p:cTn id="49" dur="1000"/>
                                        <p:tgtEl>
                                          <p:spTgt spid="31"/>
                                        </p:tgtEl>
                                      </p:cBhvr>
                                    </p:animEffect>
                                    <p:set>
                                      <p:cBhvr>
                                        <p:cTn id="50" dur="1" fill="hold">
                                          <p:stCondLst>
                                            <p:cond delay="999"/>
                                          </p:stCondLst>
                                        </p:cTn>
                                        <p:tgtEl>
                                          <p:spTgt spid="31"/>
                                        </p:tgtEl>
                                        <p:attrNameLst>
                                          <p:attrName>style.visibility</p:attrName>
                                        </p:attrNameLst>
                                      </p:cBhvr>
                                      <p:to>
                                        <p:strVal val="hidden"/>
                                      </p:to>
                                    </p:set>
                                  </p:childTnLst>
                                </p:cTn>
                              </p:par>
                              <p:par>
                                <p:cTn id="51" presetID="8" presetClass="entr" presetSubtype="16"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diamond(in)">
                                      <p:cBhvr>
                                        <p:cTn id="5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43" grpId="0" animBg="1"/>
      <p:bldP spid="44" grpId="0" animBg="1"/>
      <p:bldP spid="44" grpId="1" animBg="1"/>
      <p:bldP spid="44" grpId="2" animBg="1"/>
      <p:bldP spid="44" grpId="3"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2287588"/>
            <a:ext cx="8550275" cy="608012"/>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
        <p:nvSpPr>
          <p:cNvPr id="61" name="AutoShape 20"/>
          <p:cNvSpPr>
            <a:spLocks noChangeArrowheads="1"/>
          </p:cNvSpPr>
          <p:nvPr/>
        </p:nvSpPr>
        <p:spPr bwMode="auto">
          <a:xfrm>
            <a:off x="56578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7982924" y="2869883"/>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15</a:t>
            </a:r>
          </a:p>
        </p:txBody>
      </p:sp>
      <p:sp>
        <p:nvSpPr>
          <p:cNvPr id="64" name="Oval 23"/>
          <p:cNvSpPr>
            <a:spLocks noChangeArrowheads="1"/>
          </p:cNvSpPr>
          <p:nvPr/>
        </p:nvSpPr>
        <p:spPr bwMode="auto">
          <a:xfrm>
            <a:off x="686435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Tree>
    <p:extLst>
      <p:ext uri="{BB962C8B-B14F-4D97-AF65-F5344CB8AC3E}">
        <p14:creationId xmlns:p14="http://schemas.microsoft.com/office/powerpoint/2010/main" val="409455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0.00232 L 0.13038 0.00232 " pathEditMode="relative" rAng="0" ptsTypes="AA">
                                      <p:cBhvr>
                                        <p:cTn id="6" dur="2000" fill="hold"/>
                                        <p:tgtEl>
                                          <p:spTgt spid="61"/>
                                        </p:tgtEl>
                                        <p:attrNameLst>
                                          <p:attrName>ppt_x</p:attrName>
                                          <p:attrName>ppt_y</p:attrName>
                                        </p:attrNameLst>
                                      </p:cBhvr>
                                      <p:rCtr x="6354"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6" presetClass="emph" presetSubtype="0" fill="hold" grpId="2" nodeType="afterEffect">
                                  <p:stCondLst>
                                    <p:cond delay="0"/>
                                  </p:stCondLst>
                                  <p:iterate type="lt">
                                    <p:tmPct val="10000"/>
                                  </p:iterate>
                                  <p:childTnLst>
                                    <p:animScale>
                                      <p:cBhvr>
                                        <p:cTn id="20" dur="250" autoRev="1" fill="hold">
                                          <p:stCondLst>
                                            <p:cond delay="0"/>
                                          </p:stCondLst>
                                        </p:cTn>
                                        <p:tgtEl>
                                          <p:spTgt spid="62"/>
                                        </p:tgtEl>
                                      </p:cBhvr>
                                      <p:to x="80000" y="100000"/>
                                    </p:animScale>
                                    <p:anim by="(#ppt_w*0.10)" calcmode="lin" valueType="num">
                                      <p:cBhvr>
                                        <p:cTn id="21" dur="250" autoRev="1" fill="hold">
                                          <p:stCondLst>
                                            <p:cond delay="0"/>
                                          </p:stCondLst>
                                        </p:cTn>
                                        <p:tgtEl>
                                          <p:spTgt spid="62"/>
                                        </p:tgtEl>
                                        <p:attrNameLst>
                                          <p:attrName>ppt_x</p:attrName>
                                        </p:attrNameLst>
                                      </p:cBhvr>
                                    </p:anim>
                                    <p:anim by="(-#ppt_w*0.10)" calcmode="lin" valueType="num">
                                      <p:cBhvr>
                                        <p:cTn id="22" dur="250" autoRev="1" fill="hold">
                                          <p:stCondLst>
                                            <p:cond delay="0"/>
                                          </p:stCondLst>
                                        </p:cTn>
                                        <p:tgtEl>
                                          <p:spTgt spid="62"/>
                                        </p:tgtEl>
                                        <p:attrNameLst>
                                          <p:attrName>ppt_y</p:attrName>
                                        </p:attrNameLst>
                                      </p:cBhvr>
                                    </p:anim>
                                    <p:animRot by="-480000">
                                      <p:cBhvr>
                                        <p:cTn id="23" dur="250" autoRev="1" fill="hold">
                                          <p:stCondLst>
                                            <p:cond delay="0"/>
                                          </p:stCondLst>
                                        </p:cTn>
                                        <p:tgtEl>
                                          <p:spTgt spid="62"/>
                                        </p:tgtEl>
                                        <p:attrNameLst>
                                          <p:attrName>r</p:attrName>
                                        </p:attrNameLst>
                                      </p:cBhvr>
                                    </p:animRot>
                                  </p:childTnLst>
                                </p:cTn>
                              </p:par>
                            </p:childTnLst>
                          </p:cTn>
                        </p:par>
                        <p:par>
                          <p:cTn id="24" fill="hold">
                            <p:stCondLst>
                              <p:cond delay="5000"/>
                            </p:stCondLst>
                            <p:childTnLst>
                              <p:par>
                                <p:cTn id="25" presetID="3" presetClass="exit" presetSubtype="10" fill="hold" grpId="1" nodeType="afterEffect">
                                  <p:stCondLst>
                                    <p:cond delay="0"/>
                                  </p:stCondLst>
                                  <p:iterate type="lt">
                                    <p:tmPct val="0"/>
                                  </p:iterate>
                                  <p:childTnLst>
                                    <p:animEffect transition="out" filter="blinds(horizontal)">
                                      <p:cBhvr>
                                        <p:cTn id="26" dur="500"/>
                                        <p:tgtEl>
                                          <p:spTgt spid="62"/>
                                        </p:tgtEl>
                                      </p:cBhvr>
                                    </p:animEffect>
                                    <p:set>
                                      <p:cBhvr>
                                        <p:cTn id="27" dur="1" fill="hold">
                                          <p:stCondLst>
                                            <p:cond delay="499"/>
                                          </p:stCondLst>
                                        </p:cTn>
                                        <p:tgtEl>
                                          <p:spTgt spid="62"/>
                                        </p:tgtEl>
                                        <p:attrNameLst>
                                          <p:attrName>style.visibility</p:attrName>
                                        </p:attrNameLst>
                                      </p:cBhvr>
                                      <p:to>
                                        <p:strVal val="hidden"/>
                                      </p:to>
                                    </p:set>
                                  </p:childTnLst>
                                </p:cTn>
                              </p:par>
                            </p:childTnLst>
                          </p:cTn>
                        </p:par>
                        <p:par>
                          <p:cTn id="28" fill="hold">
                            <p:stCondLst>
                              <p:cond delay="5500"/>
                            </p:stCondLst>
                            <p:childTnLst>
                              <p:par>
                                <p:cTn id="29" presetID="8" presetClass="exit" presetSubtype="16" fill="hold" grpId="1" nodeType="afterEffect">
                                  <p:stCondLst>
                                    <p:cond delay="0"/>
                                  </p:stCondLst>
                                  <p:childTnLst>
                                    <p:animEffect transition="out" filter="diamond(in)">
                                      <p:cBhvr>
                                        <p:cTn id="30" dur="1000"/>
                                        <p:tgtEl>
                                          <p:spTgt spid="49"/>
                                        </p:tgtEl>
                                      </p:cBhvr>
                                    </p:animEffect>
                                    <p:set>
                                      <p:cBhvr>
                                        <p:cTn id="31" dur="1" fill="hold">
                                          <p:stCondLst>
                                            <p:cond delay="999"/>
                                          </p:stCondLst>
                                        </p:cTn>
                                        <p:tgtEl>
                                          <p:spTgt spid="49"/>
                                        </p:tgtEl>
                                        <p:attrNameLst>
                                          <p:attrName>style.visibility</p:attrName>
                                        </p:attrNameLst>
                                      </p:cBhvr>
                                      <p:to>
                                        <p:strVal val="hidden"/>
                                      </p:to>
                                    </p:set>
                                  </p:childTnLst>
                                </p:cTn>
                              </p:par>
                              <p:par>
                                <p:cTn id="32" presetID="8" presetClass="entr" presetSubtype="16"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amond(in)">
                                      <p:cBhvr>
                                        <p:cTn id="34" dur="1000"/>
                                        <p:tgtEl>
                                          <p:spTgt spid="64"/>
                                        </p:tgtEl>
                                      </p:cBhvr>
                                    </p:animEffect>
                                  </p:childTnLst>
                                </p:cTn>
                              </p:par>
                            </p:childTnLst>
                          </p:cTn>
                        </p:par>
                        <p:par>
                          <p:cTn id="35" fill="hold">
                            <p:stCondLst>
                              <p:cond delay="6500"/>
                            </p:stCondLst>
                            <p:childTnLst>
                              <p:par>
                                <p:cTn id="36" presetID="63" presetClass="path" presetSubtype="0" accel="50000" decel="50000" fill="hold" grpId="1" nodeType="afterEffect">
                                  <p:stCondLst>
                                    <p:cond delay="0"/>
                                  </p:stCondLst>
                                  <p:childTnLst>
                                    <p:animMotion origin="layout" path="M 0.13038 0.00232 L 0.24375 0.00232 " pathEditMode="relative" rAng="0" ptsTypes="AA">
                                      <p:cBhvr>
                                        <p:cTn id="37" dur="2000" fill="hold"/>
                                        <p:tgtEl>
                                          <p:spTgt spid="61"/>
                                        </p:tgtEl>
                                        <p:attrNameLst>
                                          <p:attrName>ppt_x</p:attrName>
                                          <p:attrName>ppt_y</p:attrName>
                                        </p:attrNameLst>
                                      </p:cBhvr>
                                      <p:rCtr x="5660" y="0"/>
                                    </p:animMotion>
                                  </p:childTnLst>
                                </p:cTn>
                              </p:par>
                            </p:childTnLst>
                          </p:cTn>
                        </p:par>
                        <p:par>
                          <p:cTn id="38" fill="hold">
                            <p:stCondLst>
                              <p:cond delay="8500"/>
                            </p:stCondLst>
                            <p:childTnLst>
                              <p:par>
                                <p:cTn id="39" presetID="8" presetClass="exit" presetSubtype="16" fill="hold" grpId="1" nodeType="afterEffect">
                                  <p:stCondLst>
                                    <p:cond delay="0"/>
                                  </p:stCondLst>
                                  <p:childTnLst>
                                    <p:animEffect transition="out" filter="diamond(in)">
                                      <p:cBhvr>
                                        <p:cTn id="40" dur="1000"/>
                                        <p:tgtEl>
                                          <p:spTgt spid="50"/>
                                        </p:tgtEl>
                                      </p:cBhvr>
                                    </p:animEffect>
                                    <p:set>
                                      <p:cBhvr>
                                        <p:cTn id="41" dur="1" fill="hold">
                                          <p:stCondLst>
                                            <p:cond delay="999"/>
                                          </p:stCondLst>
                                        </p:cTn>
                                        <p:tgtEl>
                                          <p:spTgt spid="50"/>
                                        </p:tgtEl>
                                        <p:attrNameLst>
                                          <p:attrName>style.visibility</p:attrName>
                                        </p:attrNameLst>
                                      </p:cBhvr>
                                      <p:to>
                                        <p:strVal val="hidden"/>
                                      </p:to>
                                    </p:set>
                                  </p:childTnLst>
                                </p:cTn>
                              </p:par>
                              <p:par>
                                <p:cTn id="42" presetID="8" presetClass="entr" presetSubtype="16"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diamond(in)">
                                      <p:cBhvr>
                                        <p:cTn id="44" dur="1000"/>
                                        <p:tgtEl>
                                          <p:spTgt spid="63"/>
                                        </p:tgtEl>
                                      </p:cBhvr>
                                    </p:animEffect>
                                  </p:childTnLst>
                                </p:cTn>
                              </p:par>
                            </p:childTnLst>
                          </p:cTn>
                        </p:par>
                        <p:par>
                          <p:cTn id="45" fill="hold">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61"/>
                                        </p:tgtEl>
                                      </p:cBhvr>
                                    </p:animEffect>
                                    <p:set>
                                      <p:cBhvr>
                                        <p:cTn id="48"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61" grpId="0" animBg="1"/>
      <p:bldP spid="61" grpId="1" animBg="1"/>
      <p:bldP spid="61" grpId="2" animBg="1"/>
      <p:bldP spid="62" grpId="0" animBg="1"/>
      <p:bldP spid="62" grpId="1" animBg="1"/>
      <p:bldP spid="62"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smtClean="0">
                <a:latin typeface="Times New Roman" panose="02020603050405020304" pitchFamily="18" charset="0"/>
                <a:cs typeface="Times New Roman" panose="02020603050405020304" pitchFamily="18" charset="0"/>
              </a:rPr>
              <a:t>3.6 Quick </a:t>
            </a:r>
            <a:r>
              <a:rPr lang="en-US" sz="3200" dirty="0">
                <a:latin typeface="Times New Roman" panose="02020603050405020304" pitchFamily="18" charset="0"/>
                <a:cs typeface="Times New Roman" panose="02020603050405020304" pitchFamily="18" charset="0"/>
              </a:rPr>
              <a:t>Sort</a:t>
            </a:r>
          </a:p>
        </p:txBody>
      </p:sp>
      <p:sp>
        <p:nvSpPr>
          <p:cNvPr id="3" name="Content Placeholder 2"/>
          <p:cNvSpPr>
            <a:spLocks noGrp="1"/>
          </p:cNvSpPr>
          <p:nvPr>
            <p:ph idx="1"/>
          </p:nvPr>
        </p:nvSpPr>
        <p:spPr>
          <a:xfrm>
            <a:off x="457200" y="1143000"/>
            <a:ext cx="8229600" cy="4983163"/>
          </a:xfrm>
        </p:spPr>
        <p:txBody>
          <a:bodyPr/>
          <a:lstStyle/>
          <a:p>
            <a:pPr marL="0" indent="0">
              <a:lnSpc>
                <a:spcPct val="90000"/>
              </a:lnSpc>
              <a:buNone/>
            </a:pPr>
            <a:r>
              <a:rPr lang="en-US" altLang="en-US" sz="2800" b="1" dirty="0">
                <a:solidFill>
                  <a:srgbClr val="000000"/>
                </a:solidFill>
                <a:latin typeface="Times New Roman" panose="02020603050405020304" pitchFamily="18" charset="0"/>
                <a:cs typeface="Times New Roman" panose="02020603050405020304" pitchFamily="18" charset="0"/>
              </a:rPr>
              <a:t>Ý tưởng:</a:t>
            </a:r>
          </a:p>
          <a:p>
            <a:pPr marL="0" indent="0">
              <a:lnSpc>
                <a:spcPct val="80000"/>
              </a:lnSpc>
              <a:buNone/>
            </a:pPr>
            <a:r>
              <a:rPr lang="vi-VN" altLang="en-US" sz="2800" smtClean="0">
                <a:latin typeface="Times New Roman" panose="02020603050405020304" pitchFamily="18" charset="0"/>
                <a:cs typeface="Times New Roman" panose="02020603050405020304" pitchFamily="18" charset="0"/>
              </a:rPr>
              <a:t>•</a:t>
            </a:r>
            <a:r>
              <a:rPr lang="en-US" altLang="en-US" sz="2800" smtClean="0">
                <a:latin typeface="Times New Roman" panose="02020603050405020304" pitchFamily="18" charset="0"/>
                <a:cs typeface="Times New Roman" panose="02020603050405020304" pitchFamily="18" charset="0"/>
              </a:rPr>
              <a:t> </a:t>
            </a:r>
            <a:r>
              <a:rPr lang="vi-VN" altLang="en-US" sz="2800" smtClean="0">
                <a:latin typeface="Times New Roman" panose="02020603050405020304" pitchFamily="18" charset="0"/>
                <a:cs typeface="Times New Roman" panose="02020603050405020304" pitchFamily="18" charset="0"/>
              </a:rPr>
              <a:t>QuickSort </a:t>
            </a:r>
            <a:r>
              <a:rPr lang="vi-VN" altLang="en-US" sz="2800">
                <a:latin typeface="Times New Roman" panose="02020603050405020304" pitchFamily="18" charset="0"/>
                <a:cs typeface="Times New Roman" panose="02020603050405020304" pitchFamily="18" charset="0"/>
              </a:rPr>
              <a:t>chia mảng thành hai danh sách bằng cách so sánh từng phần tử của danh sách với một phần tử được chọn được gọi là phần tử chốt. </a:t>
            </a:r>
          </a:p>
          <a:p>
            <a:pPr marL="0" indent="0">
              <a:lnSpc>
                <a:spcPct val="80000"/>
              </a:lnSpc>
              <a:buNone/>
            </a:pPr>
            <a:r>
              <a:rPr lang="vi-VN" altLang="en-US" sz="2800" smtClean="0">
                <a:latin typeface="Times New Roman" panose="02020603050405020304" pitchFamily="18" charset="0"/>
                <a:cs typeface="Times New Roman" panose="02020603050405020304" pitchFamily="18" charset="0"/>
              </a:rPr>
              <a:t>•</a:t>
            </a:r>
            <a:r>
              <a:rPr lang="en-US" altLang="en-US" sz="2800" smtClean="0">
                <a:latin typeface="Times New Roman" panose="02020603050405020304" pitchFamily="18" charset="0"/>
                <a:cs typeface="Times New Roman" panose="02020603050405020304" pitchFamily="18" charset="0"/>
              </a:rPr>
              <a:t> </a:t>
            </a:r>
            <a:r>
              <a:rPr lang="vi-VN" altLang="en-US" sz="2800" smtClean="0">
                <a:latin typeface="Times New Roman" panose="02020603050405020304" pitchFamily="18" charset="0"/>
                <a:cs typeface="Times New Roman" panose="02020603050405020304" pitchFamily="18" charset="0"/>
              </a:rPr>
              <a:t>Những </a:t>
            </a:r>
            <a:r>
              <a:rPr lang="vi-VN" altLang="en-US" sz="2800">
                <a:latin typeface="Times New Roman" panose="02020603050405020304" pitchFamily="18" charset="0"/>
                <a:cs typeface="Times New Roman" panose="02020603050405020304" pitchFamily="18" charset="0"/>
              </a:rPr>
              <a:t>phần tử nhỏ hơn phần tử chốt được đưa về phía trước và nằm trong danh sách con thứ nhất, các phần tử lớn hơn hoặc bằng phần tử chốt được đưa về phía sau và thuộc danh sách con thứ hai. </a:t>
            </a:r>
          </a:p>
          <a:p>
            <a:pPr marL="0" indent="0">
              <a:lnSpc>
                <a:spcPct val="80000"/>
              </a:lnSpc>
              <a:buNone/>
            </a:pPr>
            <a:r>
              <a:rPr lang="vi-VN" altLang="en-US" sz="2800" smtClean="0">
                <a:latin typeface="Times New Roman" panose="02020603050405020304" pitchFamily="18" charset="0"/>
                <a:cs typeface="Times New Roman" panose="02020603050405020304" pitchFamily="18" charset="0"/>
              </a:rPr>
              <a:t>•</a:t>
            </a:r>
            <a:r>
              <a:rPr lang="en-US" altLang="en-US" sz="2800" smtClean="0">
                <a:latin typeface="Times New Roman" panose="02020603050405020304" pitchFamily="18" charset="0"/>
                <a:cs typeface="Times New Roman" panose="02020603050405020304" pitchFamily="18" charset="0"/>
              </a:rPr>
              <a:t> </a:t>
            </a:r>
            <a:r>
              <a:rPr lang="vi-VN" altLang="en-US" sz="2800" smtClean="0">
                <a:latin typeface="Times New Roman" panose="02020603050405020304" pitchFamily="18" charset="0"/>
                <a:cs typeface="Times New Roman" panose="02020603050405020304" pitchFamily="18" charset="0"/>
              </a:rPr>
              <a:t>Cứ </a:t>
            </a:r>
            <a:r>
              <a:rPr lang="vi-VN" altLang="en-US" sz="2800">
                <a:latin typeface="Times New Roman" panose="02020603050405020304" pitchFamily="18" charset="0"/>
                <a:cs typeface="Times New Roman" panose="02020603050405020304" pitchFamily="18" charset="0"/>
              </a:rPr>
              <a:t>tiếp tục chia các danh sách con như vậy tới khi các danh sách con đều có độ dài bằng 1.</a:t>
            </a:r>
          </a:p>
          <a:p>
            <a:pPr marL="0" indent="0">
              <a:lnSpc>
                <a:spcPct val="80000"/>
              </a:lnSpc>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solidFill>
                  <a:srgbClr val="000000"/>
                </a:solidFill>
              </a:rPr>
              <a:pPr/>
              <a:t>46</a:t>
            </a:fld>
            <a:endParaRPr lang="en-US" altLang="en-US">
              <a:solidFill>
                <a:srgbClr val="000000"/>
              </a:solidFill>
            </a:endParaRPr>
          </a:p>
        </p:txBody>
      </p:sp>
    </p:spTree>
    <p:extLst>
      <p:ext uri="{BB962C8B-B14F-4D97-AF65-F5344CB8AC3E}">
        <p14:creationId xmlns:p14="http://schemas.microsoft.com/office/powerpoint/2010/main" val="352938638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Các bước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lvl="0"/>
            <a:r>
              <a:rPr lang="en-US" sz="2400" b="1" i="1">
                <a:latin typeface="Times New Roman" panose="02020603050405020304" pitchFamily="18" charset="0"/>
                <a:cs typeface="Times New Roman" panose="02020603050405020304" pitchFamily="18" charset="0"/>
              </a:rPr>
              <a:t>Bước 1</a:t>
            </a:r>
            <a:r>
              <a:rPr lang="en-US" sz="2400" i="1">
                <a:latin typeface="Times New Roman" panose="02020603050405020304" pitchFamily="18" charset="0"/>
                <a:cs typeface="Times New Roman" panose="02020603050405020304" pitchFamily="18" charset="0"/>
              </a:rPr>
              <a:t>: Lấy 1 phần tử bất kì của dãy làm phần tử chốt X (giả sử lấy phần tử đầu tiên hoặc phần tử giữa của dãy,…).</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2</a:t>
            </a:r>
            <a:r>
              <a:rPr lang="en-US" sz="2400" i="1">
                <a:latin typeface="Times New Roman" panose="02020603050405020304" pitchFamily="18" charset="0"/>
                <a:cs typeface="Times New Roman" panose="02020603050405020304" pitchFamily="18" charset="0"/>
              </a:rPr>
              <a:t>: Tiến hành duyệt từ bên trái dãy cho đến khi gặp phần tử lớn hơn hoặc bằng X thì dừng. Đồng thời duyệt từ bên phải dãy cho đến khi gặp phần tử nhỏ hơn hoặc bằng X thì dừng.</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3</a:t>
            </a:r>
            <a:r>
              <a:rPr lang="en-US" sz="2400" i="1">
                <a:latin typeface="Times New Roman" panose="02020603050405020304" pitchFamily="18" charset="0"/>
                <a:cs typeface="Times New Roman" panose="02020603050405020304" pitchFamily="18" charset="0"/>
              </a:rPr>
              <a:t>: Đổi chỗ 2 phần tử tìm được ở bước 2.</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4</a:t>
            </a:r>
            <a:r>
              <a:rPr lang="en-US" sz="2400" i="1">
                <a:latin typeface="Times New Roman" panose="02020603050405020304" pitchFamily="18" charset="0"/>
                <a:cs typeface="Times New Roman" panose="02020603050405020304" pitchFamily="18" charset="0"/>
              </a:rPr>
              <a:t>: Tiếp tục duyệt cho đến khi 2 biến duyệt từ 2 chiều gặp nhau. Khi đó dãy ban đầu đã phân thành 2 phần: phần trái gồm những phần tử nhỏ hơn X, phần phải gồm những phần tử lớn hơn hoặc bằng X.</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5</a:t>
            </a:r>
            <a:r>
              <a:rPr lang="en-US" sz="2400" i="1">
                <a:latin typeface="Times New Roman" panose="02020603050405020304" pitchFamily="18" charset="0"/>
                <a:cs typeface="Times New Roman" panose="02020603050405020304" pitchFamily="18" charset="0"/>
              </a:rPr>
              <a:t>: Lặp lại quá trình phân hoạch đối với phần trái và phần phải mới được tạo ở trên cho đến khi nào dãy được sắp xếp hoàn toàn.</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solidFill>
                  <a:srgbClr val="000000"/>
                </a:solidFill>
              </a:rPr>
              <a:pPr/>
              <a:t>47</a:t>
            </a:fld>
            <a:endParaRPr lang="en-US" altLang="en-US">
              <a:solidFill>
                <a:srgbClr val="000000"/>
              </a:solidFill>
            </a:endParaRPr>
          </a:p>
        </p:txBody>
      </p:sp>
    </p:spTree>
    <p:extLst>
      <p:ext uri="{BB962C8B-B14F-4D97-AF65-F5344CB8AC3E}">
        <p14:creationId xmlns:p14="http://schemas.microsoft.com/office/powerpoint/2010/main" val="229365342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t>Cài đặt thuật toán Quick Sort</a:t>
            </a:r>
            <a:endParaRPr lang="en-US" sz="3200" dirty="0"/>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
        <p:nvSpPr>
          <p:cNvPr id="6" name="Text Box 2"/>
          <p:cNvSpPr txBox="1">
            <a:spLocks noChangeArrowheads="1"/>
          </p:cNvSpPr>
          <p:nvPr/>
        </p:nvSpPr>
        <p:spPr bwMode="auto">
          <a:xfrm>
            <a:off x="533400" y="897255"/>
            <a:ext cx="8077200" cy="504634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QuickSort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2</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do</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4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QuickSort</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4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QuickSort</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14709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
        <p:nvSpPr>
          <p:cNvPr id="5" name="Oval 3"/>
          <p:cNvSpPr>
            <a:spLocks noChangeArrowheads="1"/>
          </p:cNvSpPr>
          <p:nvPr/>
        </p:nvSpPr>
        <p:spPr bwMode="auto">
          <a:xfrm>
            <a:off x="1441450" y="391160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5111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6"/>
          <p:cNvSpPr>
            <a:spLocks noChangeArrowheads="1"/>
          </p:cNvSpPr>
          <p:nvPr/>
        </p:nvSpPr>
        <p:spPr bwMode="auto">
          <a:xfrm>
            <a:off x="4768850"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8" name="Oval 7"/>
          <p:cNvSpPr>
            <a:spLocks noChangeArrowheads="1"/>
          </p:cNvSpPr>
          <p:nvPr/>
        </p:nvSpPr>
        <p:spPr bwMode="auto">
          <a:xfrm>
            <a:off x="5875337" y="39116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9" name="Oval 8"/>
          <p:cNvSpPr>
            <a:spLocks noChangeArrowheads="1"/>
          </p:cNvSpPr>
          <p:nvPr/>
        </p:nvSpPr>
        <p:spPr bwMode="auto">
          <a:xfrm>
            <a:off x="6985000"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9"/>
          <p:cNvSpPr>
            <a:spLocks noChangeArrowheads="1"/>
          </p:cNvSpPr>
          <p:nvPr/>
        </p:nvSpPr>
        <p:spPr bwMode="auto">
          <a:xfrm>
            <a:off x="809466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1" name="Oval 10"/>
          <p:cNvSpPr>
            <a:spLocks noChangeArrowheads="1"/>
          </p:cNvSpPr>
          <p:nvPr/>
        </p:nvSpPr>
        <p:spPr bwMode="auto">
          <a:xfrm>
            <a:off x="33496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2" name="Group 11"/>
          <p:cNvGrpSpPr>
            <a:grpSpLocks/>
          </p:cNvGrpSpPr>
          <p:nvPr/>
        </p:nvGrpSpPr>
        <p:grpSpPr bwMode="auto">
          <a:xfrm>
            <a:off x="334962" y="3327400"/>
            <a:ext cx="8550275" cy="608013"/>
            <a:chOff x="644" y="1153"/>
            <a:chExt cx="4972" cy="383"/>
          </a:xfrm>
        </p:grpSpPr>
        <p:sp>
          <p:nvSpPr>
            <p:cNvPr id="1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1" name="AutoShape 20"/>
          <p:cNvSpPr>
            <a:spLocks noChangeArrowheads="1"/>
          </p:cNvSpPr>
          <p:nvPr/>
        </p:nvSpPr>
        <p:spPr bwMode="auto">
          <a:xfrm>
            <a:off x="211137" y="462121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2" name="AutoShape 21"/>
          <p:cNvSpPr>
            <a:spLocks noChangeArrowheads="1"/>
          </p:cNvSpPr>
          <p:nvPr/>
        </p:nvSpPr>
        <p:spPr bwMode="auto">
          <a:xfrm>
            <a:off x="7985125" y="459105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3" name="Group 28"/>
          <p:cNvGrpSpPr>
            <a:grpSpLocks/>
          </p:cNvGrpSpPr>
          <p:nvPr/>
        </p:nvGrpSpPr>
        <p:grpSpPr bwMode="auto">
          <a:xfrm>
            <a:off x="215900" y="2897188"/>
            <a:ext cx="990600" cy="950912"/>
            <a:chOff x="575" y="1170"/>
            <a:chExt cx="576" cy="599"/>
          </a:xfrm>
        </p:grpSpPr>
        <p:sp>
          <p:nvSpPr>
            <p:cNvPr id="24"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5"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 name="Group 31"/>
          <p:cNvGrpSpPr>
            <a:grpSpLocks/>
          </p:cNvGrpSpPr>
          <p:nvPr/>
        </p:nvGrpSpPr>
        <p:grpSpPr bwMode="auto">
          <a:xfrm>
            <a:off x="7969250" y="2895600"/>
            <a:ext cx="990600" cy="952500"/>
            <a:chOff x="5083" y="1169"/>
            <a:chExt cx="576" cy="600"/>
          </a:xfrm>
        </p:grpSpPr>
        <p:sp>
          <p:nvSpPr>
            <p:cNvPr id="27"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8"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 name="Group 41"/>
          <p:cNvGrpSpPr>
            <a:grpSpLocks/>
          </p:cNvGrpSpPr>
          <p:nvPr/>
        </p:nvGrpSpPr>
        <p:grpSpPr bwMode="auto">
          <a:xfrm>
            <a:off x="3675062" y="3905250"/>
            <a:ext cx="790575" cy="1504950"/>
            <a:chOff x="2792" y="1809"/>
            <a:chExt cx="498" cy="948"/>
          </a:xfrm>
        </p:grpSpPr>
        <p:sp>
          <p:nvSpPr>
            <p:cNvPr id="30" name="Oval 5"/>
            <p:cNvSpPr>
              <a:spLocks noChangeArrowheads="1"/>
            </p:cNvSpPr>
            <p:nvPr/>
          </p:nvSpPr>
          <p:spPr bwMode="auto">
            <a:xfrm>
              <a:off x="2792" y="1809"/>
              <a:ext cx="498" cy="389"/>
            </a:xfrm>
            <a:prstGeom prst="ellipse">
              <a:avLst/>
            </a:prstGeom>
            <a:gradFill rotWithShape="1">
              <a:gsLst>
                <a:gs pos="0">
                  <a:srgbClr val="FFFFFF"/>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31" name="Line 38"/>
            <p:cNvSpPr>
              <a:spLocks noChangeShapeType="1"/>
            </p:cNvSpPr>
            <p:nvPr/>
          </p:nvSpPr>
          <p:spPr bwMode="auto">
            <a:xfrm flipV="1">
              <a:off x="3062" y="2205"/>
              <a:ext cx="0" cy="227"/>
            </a:xfrm>
            <a:prstGeom prst="line">
              <a:avLst/>
            </a:prstGeom>
            <a:noFill/>
            <a:ln w="571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39"/>
            <p:cNvSpPr txBox="1">
              <a:spLocks noChangeArrowheads="1"/>
            </p:cNvSpPr>
            <p:nvPr/>
          </p:nvSpPr>
          <p:spPr bwMode="auto">
            <a:xfrm>
              <a:off x="2895" y="2445"/>
              <a:ext cx="317" cy="3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X</a:t>
              </a:r>
            </a:p>
          </p:txBody>
        </p:sp>
      </p:grpSp>
      <p:sp>
        <p:nvSpPr>
          <p:cNvPr id="33" name="Oval 40"/>
          <p:cNvSpPr>
            <a:spLocks noChangeArrowheads="1"/>
          </p:cNvSpPr>
          <p:nvPr/>
        </p:nvSpPr>
        <p:spPr bwMode="auto">
          <a:xfrm>
            <a:off x="3673202" y="39052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4" name="Text Box 42"/>
          <p:cNvSpPr txBox="1">
            <a:spLocks noChangeArrowheads="1"/>
          </p:cNvSpPr>
          <p:nvPr/>
        </p:nvSpPr>
        <p:spPr bwMode="auto">
          <a:xfrm>
            <a:off x="234950" y="114300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574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10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1000"/>
                                        <p:tgtEl>
                                          <p:spTgt spid="22"/>
                                        </p:tgtEl>
                                      </p:cBhvr>
                                    </p:animEffect>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blinds(horizontal)">
                                      <p:cBhvr>
                                        <p:cTn id="14" dur="2000"/>
                                        <p:tgtEl>
                                          <p:spTgt spid="29"/>
                                        </p:tgtEl>
                                      </p:cBhvr>
                                    </p:animEffect>
                                  </p:childTnLst>
                                </p:cTn>
                              </p:par>
                              <p:par>
                                <p:cTn id="15" presetID="3" presetClass="exit" presetSubtype="10" fill="hold" grpId="0" nodeType="withEffect">
                                  <p:stCondLst>
                                    <p:cond delay="0"/>
                                  </p:stCondLst>
                                  <p:childTnLst>
                                    <p:animEffect transition="out" filter="blinds(horizontal)">
                                      <p:cBhvr>
                                        <p:cTn id="16" dur="1000"/>
                                        <p:tgtEl>
                                          <p:spTgt spid="33"/>
                                        </p:tgtEl>
                                      </p:cBhvr>
                                    </p:animEffect>
                                    <p:set>
                                      <p:cBhvr>
                                        <p:cTn id="17" dur="1" fill="hold">
                                          <p:stCondLst>
                                            <p:cond delay="999"/>
                                          </p:stCondLst>
                                        </p:cTn>
                                        <p:tgtEl>
                                          <p:spTgt spid="33"/>
                                        </p:tgtEl>
                                        <p:attrNameLst>
                                          <p:attrName>style.visibility</p:attrName>
                                        </p:attrNameLst>
                                      </p:cBhvr>
                                      <p:to>
                                        <p:strVal val="hidden"/>
                                      </p:to>
                                    </p:set>
                                  </p:childTnLst>
                                </p:cTn>
                              </p:par>
                            </p:childTnLst>
                          </p:cTn>
                        </p:par>
                        <p:par>
                          <p:cTn id="18" fill="hold">
                            <p:stCondLst>
                              <p:cond delay="3000"/>
                            </p:stCondLst>
                            <p:childTnLst>
                              <p:par>
                                <p:cTn id="19" presetID="3" presetClass="entr" presetSubtype="1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1000"/>
                                        <p:tgtEl>
                                          <p:spTgt spid="23"/>
                                        </p:tgtEl>
                                      </p:cBhvr>
                                    </p:animEffect>
                                  </p:childTnLst>
                                </p:cTn>
                              </p:par>
                            </p:childTnLst>
                          </p:cTn>
                        </p:par>
                        <p:par>
                          <p:cTn id="22" fill="hold">
                            <p:stCondLst>
                              <p:cond delay="4000"/>
                            </p:stCondLst>
                            <p:childTnLst>
                              <p:par>
                                <p:cTn id="23" presetID="26" presetClass="emph" presetSubtype="0" fill="hold" grpId="1" nodeType="afterEffect">
                                  <p:stCondLst>
                                    <p:cond delay="0"/>
                                  </p:stCondLst>
                                  <p:childTnLst>
                                    <p:animEffect transition="out" filter="fade">
                                      <p:cBhvr>
                                        <p:cTn id="24" dur="2000" tmFilter="0, 0; .2, .5; .8, .5; 1, 0"/>
                                        <p:tgtEl>
                                          <p:spTgt spid="11"/>
                                        </p:tgtEl>
                                      </p:cBhvr>
                                    </p:animEffect>
                                    <p:animScale>
                                      <p:cBhvr>
                                        <p:cTn id="25" dur="1000" autoRev="1" fill="hold"/>
                                        <p:tgtEl>
                                          <p:spTgt spid="11"/>
                                        </p:tgtEl>
                                      </p:cBhvr>
                                      <p:by x="105000" y="105000"/>
                                    </p:animScale>
                                  </p:childTnLst>
                                </p:cTn>
                              </p:par>
                              <p:par>
                                <p:cTn id="26" presetID="26" presetClass="emph" presetSubtype="0" fill="hold" nodeType="withEffect">
                                  <p:stCondLst>
                                    <p:cond delay="0"/>
                                  </p:stCondLst>
                                  <p:childTnLst>
                                    <p:animEffect transition="out" filter="fade">
                                      <p:cBhvr>
                                        <p:cTn id="27" dur="2000" tmFilter="0, 0; .2, .5; .8, .5; 1, 0"/>
                                        <p:tgtEl>
                                          <p:spTgt spid="29"/>
                                        </p:tgtEl>
                                      </p:cBhvr>
                                    </p:animEffect>
                                    <p:animScale>
                                      <p:cBhvr>
                                        <p:cTn id="28" dur="1000" autoRev="1" fill="hold"/>
                                        <p:tgtEl>
                                          <p:spTgt spid="29"/>
                                        </p:tgtEl>
                                      </p:cBhvr>
                                      <p:by x="105000" y="105000"/>
                                    </p:animScale>
                                  </p:childTnLst>
                                </p:cTn>
                              </p:par>
                            </p:childTnLst>
                          </p:cTn>
                        </p:par>
                        <p:par>
                          <p:cTn id="29" fill="hold">
                            <p:stCondLst>
                              <p:cond delay="6000"/>
                            </p:stCondLst>
                            <p:childTnLst>
                              <p:par>
                                <p:cTn id="30" presetID="3" presetClass="entr" presetSubtype="1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1000"/>
                                        <p:tgtEl>
                                          <p:spTgt spid="26"/>
                                        </p:tgtEl>
                                      </p:cBhvr>
                                    </p:animEffect>
                                  </p:childTnLst>
                                </p:cTn>
                              </p:par>
                              <p:par>
                                <p:cTn id="33" presetID="26" presetClass="emph" presetSubtype="0" fill="hold" grpId="0" nodeType="withEffect">
                                  <p:stCondLst>
                                    <p:cond delay="0"/>
                                  </p:stCondLst>
                                  <p:childTnLst>
                                    <p:animEffect transition="out" filter="fade">
                                      <p:cBhvr>
                                        <p:cTn id="34" dur="2000" tmFilter="0, 0; .2, .5; .8, .5; 1, 0"/>
                                        <p:tgtEl>
                                          <p:spTgt spid="10"/>
                                        </p:tgtEl>
                                      </p:cBhvr>
                                    </p:animEffect>
                                    <p:animScale>
                                      <p:cBhvr>
                                        <p:cTn id="35" dur="1000" autoRev="1" fill="hold"/>
                                        <p:tgtEl>
                                          <p:spTgt spid="10"/>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29"/>
                                        </p:tgtEl>
                                      </p:cBhvr>
                                    </p:animEffect>
                                    <p:animScale>
                                      <p:cBhvr>
                                        <p:cTn id="38" dur="1000" autoRev="1" fill="hold"/>
                                        <p:tgtEl>
                                          <p:spTgt spid="29"/>
                                        </p:tgtEl>
                                      </p:cBhvr>
                                      <p:by x="105000" y="105000"/>
                                    </p:animScale>
                                  </p:childTnLst>
                                </p:cTn>
                              </p:par>
                            </p:childTnLst>
                          </p:cTn>
                        </p:par>
                        <p:par>
                          <p:cTn id="39" fill="hold">
                            <p:stCondLst>
                              <p:cond delay="8000"/>
                            </p:stCondLst>
                            <p:childTnLst>
                              <p:par>
                                <p:cTn id="40" presetID="35" presetClass="path" presetSubtype="0" accel="50000" decel="50000" fill="hold" nodeType="afterEffect">
                                  <p:stCondLst>
                                    <p:cond delay="0"/>
                                  </p:stCondLst>
                                  <p:childTnLst>
                                    <p:animMotion origin="layout" path="M 2.49366E-18 4.81481E-6 L -0.11892 3.33333E-6 " pathEditMode="relative" rAng="0" ptsTypes="AA">
                                      <p:cBhvr>
                                        <p:cTn id="41" dur="1000" fill="hold"/>
                                        <p:tgtEl>
                                          <p:spTgt spid="26"/>
                                        </p:tgtEl>
                                        <p:attrNameLst>
                                          <p:attrName>ppt_x</p:attrName>
                                          <p:attrName>ppt_y</p:attrName>
                                        </p:attrNameLst>
                                      </p:cBhvr>
                                      <p:rCtr x="-5920" y="324"/>
                                    </p:animMotion>
                                  </p:childTnLst>
                                </p:cTn>
                              </p:par>
                            </p:childTnLst>
                          </p:cTn>
                        </p:par>
                        <p:par>
                          <p:cTn id="42" fill="hold">
                            <p:stCondLst>
                              <p:cond delay="9000"/>
                            </p:stCondLst>
                            <p:childTnLst>
                              <p:par>
                                <p:cTn id="43" presetID="26" presetClass="emph" presetSubtype="0" fill="hold" nodeType="afterEffect">
                                  <p:stCondLst>
                                    <p:cond delay="0"/>
                                  </p:stCondLst>
                                  <p:childTnLst>
                                    <p:animEffect transition="out" filter="fade">
                                      <p:cBhvr>
                                        <p:cTn id="44" dur="2000" tmFilter="0, 0; .2, .5; .8, .5; 1, 0"/>
                                        <p:tgtEl>
                                          <p:spTgt spid="29"/>
                                        </p:tgtEl>
                                      </p:cBhvr>
                                    </p:animEffect>
                                    <p:animScale>
                                      <p:cBhvr>
                                        <p:cTn id="45" dur="1000" autoRev="1" fill="hold"/>
                                        <p:tgtEl>
                                          <p:spTgt spid="29"/>
                                        </p:tgtEl>
                                      </p:cBhvr>
                                      <p:by x="105000" y="105000"/>
                                    </p:animScale>
                                  </p:childTnLst>
                                </p:cTn>
                              </p:par>
                              <p:par>
                                <p:cTn id="46" presetID="26" presetClass="emph" presetSubtype="0" fill="hold" grpId="2" nodeType="withEffect">
                                  <p:stCondLst>
                                    <p:cond delay="0"/>
                                  </p:stCondLst>
                                  <p:childTnLst>
                                    <p:animEffect transition="out" filter="fade">
                                      <p:cBhvr>
                                        <p:cTn id="47" dur="2000" tmFilter="0, 0; .2, .5; .8, .5; 1, 0"/>
                                        <p:tgtEl>
                                          <p:spTgt spid="9"/>
                                        </p:tgtEl>
                                      </p:cBhvr>
                                    </p:animEffect>
                                    <p:animScale>
                                      <p:cBhvr>
                                        <p:cTn id="48" dur="1000" autoRev="1" fill="hold"/>
                                        <p:tgtEl>
                                          <p:spTgt spid="9"/>
                                        </p:tgtEl>
                                      </p:cBhvr>
                                      <p:by x="105000" y="105000"/>
                                    </p:animScale>
                                  </p:childTnLst>
                                </p:cTn>
                              </p:par>
                            </p:childTnLst>
                          </p:cTn>
                        </p:par>
                        <p:par>
                          <p:cTn id="49" fill="hold">
                            <p:stCondLst>
                              <p:cond delay="11000"/>
                            </p:stCondLst>
                            <p:childTnLst>
                              <p:par>
                                <p:cTn id="50" presetID="42" presetClass="path" presetSubtype="0" accel="50000" decel="50000" fill="hold" grpId="0" nodeType="afterEffect">
                                  <p:stCondLst>
                                    <p:cond delay="0"/>
                                  </p:stCondLst>
                                  <p:childTnLst>
                                    <p:animMotion origin="layout" path="M 1.94444E-6 2.22222E-6 L -0.31667 0.23125 " pathEditMode="relative" rAng="0" ptsTypes="AA">
                                      <p:cBhvr>
                                        <p:cTn id="51" dur="1000" fill="hold"/>
                                        <p:tgtEl>
                                          <p:spTgt spid="9"/>
                                        </p:tgtEl>
                                        <p:attrNameLst>
                                          <p:attrName>ppt_x</p:attrName>
                                          <p:attrName>ppt_y</p:attrName>
                                        </p:attrNameLst>
                                      </p:cBhvr>
                                      <p:rCtr x="-15833" y="11551"/>
                                    </p:animMotion>
                                  </p:childTnLst>
                                </p:cTn>
                              </p:par>
                            </p:childTnLst>
                          </p:cTn>
                        </p:par>
                        <p:par>
                          <p:cTn id="52" fill="hold">
                            <p:stCondLst>
                              <p:cond delay="12000"/>
                            </p:stCondLst>
                            <p:childTnLst>
                              <p:par>
                                <p:cTn id="53" presetID="63" presetClass="path" presetSubtype="0" accel="50000" decel="50000" fill="hold" grpId="0" nodeType="afterEffect">
                                  <p:stCondLst>
                                    <p:cond delay="0"/>
                                  </p:stCondLst>
                                  <p:childTnLst>
                                    <p:animMotion origin="layout" path="M -1.11111E-6 2.22222E-6 L 0.72725 -4.07407E-6 " pathEditMode="relative" rAng="0" ptsTypes="AA">
                                      <p:cBhvr>
                                        <p:cTn id="54" dur="2000" fill="hold"/>
                                        <p:tgtEl>
                                          <p:spTgt spid="11"/>
                                        </p:tgtEl>
                                        <p:attrNameLst>
                                          <p:attrName>ppt_x</p:attrName>
                                          <p:attrName>ppt_y</p:attrName>
                                        </p:attrNameLst>
                                      </p:cBhvr>
                                      <p:rCtr x="36424" y="-185"/>
                                    </p:animMotion>
                                  </p:childTnLst>
                                </p:cTn>
                              </p:par>
                            </p:childTnLst>
                          </p:cTn>
                        </p:par>
                        <p:par>
                          <p:cTn id="55" fill="hold">
                            <p:stCondLst>
                              <p:cond delay="14000"/>
                            </p:stCondLst>
                            <p:childTnLst>
                              <p:par>
                                <p:cTn id="56" presetID="64" presetClass="path" presetSubtype="0" accel="50000" decel="50000" fill="hold" grpId="1" nodeType="afterEffect">
                                  <p:stCondLst>
                                    <p:cond delay="0"/>
                                  </p:stCondLst>
                                  <p:childTnLst>
                                    <p:animMotion origin="layout" path="M -0.31667 0.23125 L -0.72726 -2.22222E-6 " pathEditMode="relative" rAng="0" ptsTypes="AA">
                                      <p:cBhvr>
                                        <p:cTn id="57" dur="1000" fill="hold"/>
                                        <p:tgtEl>
                                          <p:spTgt spid="9"/>
                                        </p:tgtEl>
                                        <p:attrNameLst>
                                          <p:attrName>ppt_x</p:attrName>
                                          <p:attrName>ppt_y</p:attrName>
                                        </p:attrNameLst>
                                      </p:cBhvr>
                                      <p:rCtr x="-20781" y="-11227"/>
                                    </p:animMotion>
                                  </p:childTnLst>
                                </p:cTn>
                              </p:par>
                            </p:childTnLst>
                          </p:cTn>
                        </p:par>
                        <p:par>
                          <p:cTn id="58" fill="hold">
                            <p:stCondLst>
                              <p:cond delay="15000"/>
                            </p:stCondLst>
                            <p:childTnLst>
                              <p:par>
                                <p:cTn id="59" presetID="63" presetClass="path" presetSubtype="0" accel="50000" decel="50000" fill="hold" nodeType="afterEffect">
                                  <p:stCondLst>
                                    <p:cond delay="0"/>
                                  </p:stCondLst>
                                  <p:childTnLst>
                                    <p:animMotion origin="layout" path="M 2.22222E-6 3.33333E-6 L 0.12222 -0.00093 " pathEditMode="relative" rAng="0" ptsTypes="AA">
                                      <p:cBhvr>
                                        <p:cTn id="60" dur="1000" fill="hold"/>
                                        <p:tgtEl>
                                          <p:spTgt spid="23"/>
                                        </p:tgtEl>
                                        <p:attrNameLst>
                                          <p:attrName>ppt_x</p:attrName>
                                          <p:attrName>ppt_y</p:attrName>
                                        </p:attrNameLst>
                                      </p:cBhvr>
                                      <p:rCtr x="6111" y="-46"/>
                                    </p:animMotion>
                                  </p:childTnLst>
                                </p:cTn>
                              </p:par>
                              <p:par>
                                <p:cTn id="61" presetID="35" presetClass="path" presetSubtype="0" accel="50000" decel="50000" fill="hold" nodeType="withEffect">
                                  <p:stCondLst>
                                    <p:cond delay="0"/>
                                  </p:stCondLst>
                                  <p:childTnLst>
                                    <p:animMotion origin="layout" path="M -0.11893 4.81481E-6 L -0.24236 3.33333E-6 " pathEditMode="relative" rAng="0" ptsTypes="AA">
                                      <p:cBhvr>
                                        <p:cTn id="62" dur="1000" fill="hold"/>
                                        <p:tgtEl>
                                          <p:spTgt spid="26"/>
                                        </p:tgtEl>
                                        <p:attrNameLst>
                                          <p:attrName>ppt_x</p:attrName>
                                          <p:attrName>ppt_y</p:attrName>
                                        </p:attrNameLst>
                                      </p:cBhvr>
                                      <p:rCtr x="-6250"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1" grpId="0" animBg="1"/>
      <p:bldP spid="11" grpId="1" animBg="1"/>
      <p:bldP spid="21" grpId="0" animBg="1"/>
      <p:bldP spid="2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Các bước tiến hành</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i = 0; </a:t>
            </a:r>
            <a:r>
              <a:rPr lang="en-US" altLang="en-US" sz="2800" i="1" dirty="0" smtClean="0">
                <a:solidFill>
                  <a:srgbClr val="3333FF"/>
                </a:solidFill>
                <a:latin typeface="Times New Roman" panose="02020603050405020304" pitchFamily="18" charset="0"/>
                <a:cs typeface="Times New Roman" panose="02020603050405020304" pitchFamily="18" charset="0"/>
              </a:rPr>
              <a:t>// </a:t>
            </a:r>
            <a:r>
              <a:rPr lang="en-US" altLang="en-US" sz="2800" i="1" dirty="0">
                <a:solidFill>
                  <a:srgbClr val="3333FF"/>
                </a:solidFill>
                <a:latin typeface="Times New Roman" panose="02020603050405020304" pitchFamily="18" charset="0"/>
                <a:cs typeface="Times New Roman" panose="02020603050405020304" pitchFamily="18" charset="0"/>
              </a:rPr>
              <a:t>bắt đầu từ đầu dãy </a:t>
            </a:r>
          </a:p>
          <a:p>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j = i+1; </a:t>
            </a:r>
            <a:r>
              <a:rPr lang="en-US" altLang="en-US" sz="2800" i="1" dirty="0">
                <a:solidFill>
                  <a:srgbClr val="3333FF"/>
                </a:solidFill>
                <a:latin typeface="Times New Roman" panose="02020603050405020304" pitchFamily="18" charset="0"/>
                <a:cs typeface="Times New Roman" panose="02020603050405020304" pitchFamily="18" charset="0"/>
              </a:rPr>
              <a:t>//tìm các nghịch thế với a[i] </a:t>
            </a:r>
          </a:p>
          <a:p>
            <a:r>
              <a:rPr lang="en-US" altLang="en-US" sz="2800" u="sng" dirty="0">
                <a:latin typeface="Times New Roman" panose="02020603050405020304" pitchFamily="18" charset="0"/>
                <a:cs typeface="Times New Roman" panose="02020603050405020304" pitchFamily="18" charset="0"/>
              </a:rPr>
              <a:t>Bước 3</a:t>
            </a:r>
            <a:r>
              <a:rPr lang="en-US" alt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Trong khi j &lt; N thực hiện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Nếu a[j]&lt;a[i] </a:t>
            </a:r>
            <a:r>
              <a:rPr lang="en-US" altLang="en-US" sz="2800" i="1" dirty="0">
                <a:solidFill>
                  <a:srgbClr val="3333FF"/>
                </a:solidFill>
                <a:latin typeface="Times New Roman" panose="02020603050405020304" pitchFamily="18" charset="0"/>
                <a:cs typeface="Times New Roman" panose="02020603050405020304" pitchFamily="18" charset="0"/>
              </a:rPr>
              <a:t>//xét cặp a[i], a[j]</a:t>
            </a:r>
            <a:r>
              <a:rPr lang="en-US" altLang="en-US" sz="2800" dirty="0">
                <a:solidFill>
                  <a:srgbClr val="3333FF"/>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đổi chỗ (a[i</a:t>
            </a:r>
            <a:r>
              <a:rPr lang="en-US" altLang="en-US" sz="2800"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latin typeface="Times New Roman" panose="02020603050405020304" pitchFamily="18" charset="0"/>
                <a:cs typeface="Times New Roman" panose="02020603050405020304" pitchFamily="18" charset="0"/>
              </a:rPr>
              <a:t>a[j]);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j = j+1;		</a:t>
            </a:r>
          </a:p>
          <a:p>
            <a:r>
              <a:rPr lang="en-US" altLang="en-US" sz="2800" u="sng" dirty="0">
                <a:latin typeface="Times New Roman" panose="02020603050405020304" pitchFamily="18" charset="0"/>
                <a:cs typeface="Times New Roman" panose="02020603050405020304" pitchFamily="18" charset="0"/>
              </a:rPr>
              <a:t>Bước 4</a:t>
            </a:r>
            <a:r>
              <a:rPr lang="en-US" altLang="en-US" sz="2800" dirty="0">
                <a:latin typeface="Times New Roman" panose="02020603050405020304" pitchFamily="18" charset="0"/>
                <a:cs typeface="Times New Roman" panose="02020603050405020304" pitchFamily="18" charset="0"/>
              </a:rPr>
              <a:t>: i = i+1;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Nếu  i &lt; N-1: Lặp lại Bước 2.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Ngược lại:  Dừng.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a:t>
            </a:fld>
            <a:endParaRPr lang="en-US" altLang="en-US"/>
          </a:p>
        </p:txBody>
      </p:sp>
    </p:spTree>
    <p:extLst>
      <p:ext uri="{BB962C8B-B14F-4D97-AF65-F5344CB8AC3E}">
        <p14:creationId xmlns:p14="http://schemas.microsoft.com/office/powerpoint/2010/main" val="189696159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
        <p:nvSpPr>
          <p:cNvPr id="5" name="Oval 3"/>
          <p:cNvSpPr>
            <a:spLocks noChangeArrowheads="1"/>
          </p:cNvSpPr>
          <p:nvPr/>
        </p:nvSpPr>
        <p:spPr bwMode="auto">
          <a:xfrm>
            <a:off x="1458913" y="39274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6857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676650" y="3927475"/>
            <a:ext cx="790575" cy="617538"/>
          </a:xfrm>
          <a:prstGeom prst="ellipse">
            <a:avLst/>
          </a:prstGeom>
          <a:gradFill rotWithShape="1">
            <a:gsLst>
              <a:gs pos="0">
                <a:schemeClr val="bg1">
                  <a:alpha val="56000"/>
                </a:schemeClr>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86313"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892800" y="3927475"/>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02463"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1212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5242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1"/>
          <p:cNvGrpSpPr>
            <a:grpSpLocks/>
          </p:cNvGrpSpPr>
          <p:nvPr/>
        </p:nvGrpSpPr>
        <p:grpSpPr bwMode="auto">
          <a:xfrm>
            <a:off x="352425" y="334327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228600" y="46370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02588" y="4606925"/>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38"/>
          <p:cNvGrpSpPr>
            <a:grpSpLocks/>
          </p:cNvGrpSpPr>
          <p:nvPr/>
        </p:nvGrpSpPr>
        <p:grpSpPr bwMode="auto">
          <a:xfrm>
            <a:off x="3119437" y="1773238"/>
            <a:ext cx="1327150" cy="617537"/>
            <a:chOff x="1869" y="837"/>
            <a:chExt cx="836" cy="389"/>
          </a:xfrm>
        </p:grpSpPr>
        <p:sp>
          <p:nvSpPr>
            <p:cNvPr id="25" name="Oval 23"/>
            <p:cNvSpPr>
              <a:spLocks noChangeArrowheads="1"/>
            </p:cNvSpPr>
            <p:nvPr/>
          </p:nvSpPr>
          <p:spPr bwMode="auto">
            <a:xfrm>
              <a:off x="2207" y="837"/>
              <a:ext cx="498" cy="389"/>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6" name="Text Box 24"/>
            <p:cNvSpPr txBox="1">
              <a:spLocks noChangeArrowheads="1"/>
            </p:cNvSpPr>
            <p:nvPr/>
          </p:nvSpPr>
          <p:spPr bwMode="auto">
            <a:xfrm>
              <a:off x="1869" y="887"/>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VNI-Helve" pitchFamily="2" charset="0"/>
                </a:rPr>
                <a:t>X</a:t>
              </a:r>
            </a:p>
          </p:txBody>
        </p:sp>
      </p:grpSp>
      <p:grpSp>
        <p:nvGrpSpPr>
          <p:cNvPr id="27" name="Group 28"/>
          <p:cNvGrpSpPr>
            <a:grpSpLocks/>
          </p:cNvGrpSpPr>
          <p:nvPr/>
        </p:nvGrpSpPr>
        <p:grpSpPr bwMode="auto">
          <a:xfrm>
            <a:off x="1350963" y="2913063"/>
            <a:ext cx="990600" cy="950912"/>
            <a:chOff x="575" y="1170"/>
            <a:chExt cx="576" cy="599"/>
          </a:xfrm>
        </p:grpSpPr>
        <p:sp>
          <p:nvSpPr>
            <p:cNvPr id="28"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9"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 name="Group 31"/>
          <p:cNvGrpSpPr>
            <a:grpSpLocks/>
          </p:cNvGrpSpPr>
          <p:nvPr/>
        </p:nvGrpSpPr>
        <p:grpSpPr bwMode="auto">
          <a:xfrm>
            <a:off x="5784850" y="2911475"/>
            <a:ext cx="990600" cy="952500"/>
            <a:chOff x="5083" y="1169"/>
            <a:chExt cx="576" cy="600"/>
          </a:xfrm>
        </p:grpSpPr>
        <p:sp>
          <p:nvSpPr>
            <p:cNvPr id="31"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32"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Text Box 39"/>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82509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par>
                                <p:cTn id="8" presetID="26" presetClass="emph" presetSubtype="0" fill="hold" grpId="3" nodeType="withEffect">
                                  <p:stCondLst>
                                    <p:cond delay="0"/>
                                  </p:stCondLst>
                                  <p:iterate type="lt">
                                    <p:tmPct val="0"/>
                                  </p:iterate>
                                  <p:childTnLst>
                                    <p:animEffect transition="out" filter="fade">
                                      <p:cBhvr>
                                        <p:cTn id="9" dur="2000" tmFilter="0, 0; .2, .5; .8, .5; 1, 0"/>
                                        <p:tgtEl>
                                          <p:spTgt spid="7"/>
                                        </p:tgtEl>
                                      </p:cBhvr>
                                    </p:animEffect>
                                    <p:animScale>
                                      <p:cBhvr>
                                        <p:cTn id="10" dur="1000" autoRev="1" fill="hold"/>
                                        <p:tgtEl>
                                          <p:spTgt spid="7"/>
                                        </p:tgtEl>
                                      </p:cBhvr>
                                      <p:by x="105000" y="105000"/>
                                    </p:animScale>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6.93889E-18 1.11111E-6 L 0.12309 -1.48148E-6 " pathEditMode="relative" rAng="0" ptsTypes="AA">
                                      <p:cBhvr>
                                        <p:cTn id="13" dur="1000" fill="hold"/>
                                        <p:tgtEl>
                                          <p:spTgt spid="27"/>
                                        </p:tgtEl>
                                        <p:attrNameLst>
                                          <p:attrName>ppt_x</p:attrName>
                                          <p:attrName>ppt_y</p:attrName>
                                        </p:attrNameLst>
                                      </p:cBhvr>
                                      <p:rCtr x="6250" y="-370"/>
                                    </p:animMotion>
                                  </p:childTnLst>
                                </p:cTn>
                              </p:par>
                            </p:childTnLst>
                          </p:cTn>
                        </p:par>
                        <p:par>
                          <p:cTn id="14" fill="hold">
                            <p:stCondLst>
                              <p:cond delay="3000"/>
                            </p:stCondLst>
                            <p:childTnLst>
                              <p:par>
                                <p:cTn id="15" presetID="26" presetClass="emph" presetSubtype="0" fill="hold" grpId="0" nodeType="afterEffect">
                                  <p:stCondLst>
                                    <p:cond delay="0"/>
                                  </p:stCondLst>
                                  <p:childTnLst>
                                    <p:animEffect transition="out" filter="fade">
                                      <p:cBhvr>
                                        <p:cTn id="16" dur="1000" tmFilter="0, 0; .2, .5; .8, .5; 1, 0"/>
                                        <p:tgtEl>
                                          <p:spTgt spid="6"/>
                                        </p:tgtEl>
                                      </p:cBhvr>
                                    </p:animEffect>
                                    <p:animScale>
                                      <p:cBhvr>
                                        <p:cTn id="17" dur="500" autoRev="1" fill="hold"/>
                                        <p:tgtEl>
                                          <p:spTgt spid="6"/>
                                        </p:tgtEl>
                                      </p:cBhvr>
                                      <p:by x="105000" y="105000"/>
                                    </p:animScale>
                                  </p:childTnLst>
                                </p:cTn>
                              </p:par>
                              <p:par>
                                <p:cTn id="18" presetID="26" presetClass="emph" presetSubtype="0" fill="hold" grpId="4" nodeType="withEffect">
                                  <p:stCondLst>
                                    <p:cond delay="0"/>
                                  </p:stCondLst>
                                  <p:iterate type="lt">
                                    <p:tmPct val="0"/>
                                  </p:iterate>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childTnLst>
                          </p:cTn>
                        </p:par>
                        <p:par>
                          <p:cTn id="21" fill="hold">
                            <p:stCondLst>
                              <p:cond delay="5000"/>
                            </p:stCondLst>
                            <p:childTnLst>
                              <p:par>
                                <p:cTn id="22" presetID="26" presetClass="emph" presetSubtype="0" fill="hold" grpId="0" nodeType="afterEffect">
                                  <p:stCondLst>
                                    <p:cond delay="0"/>
                                  </p:stCondLst>
                                  <p:childTnLst>
                                    <p:animEffect transition="out" filter="fade">
                                      <p:cBhvr>
                                        <p:cTn id="23" dur="1000" tmFilter="0, 0; .2, .5; .8, .5; 1, 0"/>
                                        <p:tgtEl>
                                          <p:spTgt spid="9"/>
                                        </p:tgtEl>
                                      </p:cBhvr>
                                    </p:animEffect>
                                    <p:animScale>
                                      <p:cBhvr>
                                        <p:cTn id="24" dur="500" autoRev="1" fill="hold"/>
                                        <p:tgtEl>
                                          <p:spTgt spid="9"/>
                                        </p:tgtEl>
                                      </p:cBhvr>
                                      <p:by x="105000" y="105000"/>
                                    </p:animScale>
                                  </p:childTnLst>
                                </p:cTn>
                              </p:par>
                              <p:par>
                                <p:cTn id="25" presetID="26" presetClass="emph" presetSubtype="0" fill="hold" grpId="5" nodeType="withEffect">
                                  <p:stCondLst>
                                    <p:cond delay="0"/>
                                  </p:stCondLst>
                                  <p:iterate type="lt">
                                    <p:tmPct val="0"/>
                                  </p:iterate>
                                  <p:childTnLst>
                                    <p:animEffect transition="out" filter="fade">
                                      <p:cBhvr>
                                        <p:cTn id="26" dur="2000" tmFilter="0, 0; .2, .5; .8, .5; 1, 0"/>
                                        <p:tgtEl>
                                          <p:spTgt spid="7"/>
                                        </p:tgtEl>
                                      </p:cBhvr>
                                    </p:animEffect>
                                    <p:animScale>
                                      <p:cBhvr>
                                        <p:cTn id="27" dur="1000" autoRev="1" fill="hold"/>
                                        <p:tgtEl>
                                          <p:spTgt spid="7"/>
                                        </p:tgtEl>
                                      </p:cBhvr>
                                      <p:by x="105000" y="105000"/>
                                    </p:animScale>
                                  </p:childTnLst>
                                </p:cTn>
                              </p:par>
                            </p:childTnLst>
                          </p:cTn>
                        </p:par>
                        <p:par>
                          <p:cTn id="28" fill="hold">
                            <p:stCondLst>
                              <p:cond delay="7000"/>
                            </p:stCondLst>
                            <p:childTnLst>
                              <p:par>
                                <p:cTn id="29" presetID="35" presetClass="path" presetSubtype="0" accel="50000" decel="50000" fill="hold" nodeType="afterEffect">
                                  <p:stCondLst>
                                    <p:cond delay="0"/>
                                  </p:stCondLst>
                                  <p:childTnLst>
                                    <p:animMotion origin="layout" path="M 3.33333E-6 -3.33333E-6 L -0.12014 -1.48148E-6 " pathEditMode="relative" rAng="0" ptsTypes="AA">
                                      <p:cBhvr>
                                        <p:cTn id="30" dur="1000" fill="hold"/>
                                        <p:tgtEl>
                                          <p:spTgt spid="30"/>
                                        </p:tgtEl>
                                        <p:attrNameLst>
                                          <p:attrName>ppt_x</p:attrName>
                                          <p:attrName>ppt_y</p:attrName>
                                        </p:attrNameLst>
                                      </p:cBhvr>
                                      <p:rCtr x="-6250" y="-93"/>
                                    </p:animMotion>
                                  </p:childTnLst>
                                </p:cTn>
                              </p:par>
                            </p:childTnLst>
                          </p:cTn>
                        </p:par>
                        <p:par>
                          <p:cTn id="31" fill="hold">
                            <p:stCondLst>
                              <p:cond delay="8000"/>
                            </p:stCondLst>
                            <p:childTnLst>
                              <p:par>
                                <p:cTn id="32" presetID="26" presetClass="emph" presetSubtype="0" fill="hold" grpId="2" nodeType="afterEffect">
                                  <p:stCondLst>
                                    <p:cond delay="0"/>
                                  </p:stCondLst>
                                  <p:childTnLst>
                                    <p:animEffect transition="out" filter="fade">
                                      <p:cBhvr>
                                        <p:cTn id="33" dur="1000" tmFilter="0, 0; .2, .5; .8, .5; 1, 0"/>
                                        <p:tgtEl>
                                          <p:spTgt spid="8"/>
                                        </p:tgtEl>
                                      </p:cBhvr>
                                    </p:animEffect>
                                    <p:animScale>
                                      <p:cBhvr>
                                        <p:cTn id="34" dur="500" autoRev="1" fill="hold"/>
                                        <p:tgtEl>
                                          <p:spTgt spid="8"/>
                                        </p:tgtEl>
                                      </p:cBhvr>
                                      <p:by x="105000" y="105000"/>
                                    </p:animScale>
                                  </p:childTnLst>
                                </p:cTn>
                              </p:par>
                              <p:par>
                                <p:cTn id="35" presetID="26" presetClass="emph" presetSubtype="0" fill="hold" grpId="6" nodeType="withEffect">
                                  <p:stCondLst>
                                    <p:cond delay="0"/>
                                  </p:stCondLst>
                                  <p:iterate type="lt">
                                    <p:tmPct val="0"/>
                                  </p:iterate>
                                  <p:childTnLst>
                                    <p:animEffect transition="out" filter="fade">
                                      <p:cBhvr>
                                        <p:cTn id="36" dur="2000" tmFilter="0, 0; .2, .5; .8, .5; 1, 0"/>
                                        <p:tgtEl>
                                          <p:spTgt spid="7"/>
                                        </p:tgtEl>
                                      </p:cBhvr>
                                    </p:animEffect>
                                    <p:animScale>
                                      <p:cBhvr>
                                        <p:cTn id="37" dur="1000" autoRev="1" fill="hold"/>
                                        <p:tgtEl>
                                          <p:spTgt spid="7"/>
                                        </p:tgtEl>
                                      </p:cBhvr>
                                      <p:by x="105000" y="105000"/>
                                    </p:animScale>
                                  </p:childTnLst>
                                </p:cTn>
                              </p:par>
                            </p:childTnLst>
                          </p:cTn>
                        </p:par>
                        <p:par>
                          <p:cTn id="38" fill="hold">
                            <p:stCondLst>
                              <p:cond delay="10000"/>
                            </p:stCondLst>
                            <p:childTnLst>
                              <p:par>
                                <p:cTn id="39" presetID="42" presetClass="path" presetSubtype="0" accel="50000" decel="50000" fill="hold" grpId="0" nodeType="afterEffect">
                                  <p:stCondLst>
                                    <p:cond delay="0"/>
                                  </p:stCondLst>
                                  <p:childTnLst>
                                    <p:animMotion origin="layout" path="M 3.33333E-6 -2.59259E-6 L -0.09653 0.23125 " pathEditMode="relative" rAng="0" ptsTypes="AA">
                                      <p:cBhvr>
                                        <p:cTn id="40" dur="1000" fill="hold"/>
                                        <p:tgtEl>
                                          <p:spTgt spid="8"/>
                                        </p:tgtEl>
                                        <p:attrNameLst>
                                          <p:attrName>ppt_x</p:attrName>
                                          <p:attrName>ppt_y</p:attrName>
                                        </p:attrNameLst>
                                      </p:cBhvr>
                                      <p:rCtr x="-4826" y="11551"/>
                                    </p:animMotion>
                                  </p:childTnLst>
                                </p:cTn>
                              </p:par>
                            </p:childTnLst>
                          </p:cTn>
                        </p:par>
                        <p:par>
                          <p:cTn id="41" fill="hold">
                            <p:stCondLst>
                              <p:cond delay="11000"/>
                            </p:stCondLst>
                            <p:childTnLst>
                              <p:par>
                                <p:cTn id="42" presetID="63" presetClass="path" presetSubtype="0" accel="50000" decel="50000" fill="hold" nodeType="afterEffect">
                                  <p:stCondLst>
                                    <p:cond delay="0"/>
                                  </p:stCondLst>
                                  <p:childTnLst>
                                    <p:animMotion origin="layout" path="M 0.00226 -2.59259E-6 L 0.24254 -2.22222E-6 " pathEditMode="relative" rAng="0" ptsTypes="AA">
                                      <p:cBhvr>
                                        <p:cTn id="43" dur="1000" fill="hold"/>
                                        <p:tgtEl>
                                          <p:spTgt spid="6"/>
                                        </p:tgtEl>
                                        <p:attrNameLst>
                                          <p:attrName>ppt_x</p:attrName>
                                          <p:attrName>ppt_y</p:attrName>
                                        </p:attrNameLst>
                                      </p:cBhvr>
                                      <p:rCtr x="12014" y="231"/>
                                    </p:animMotion>
                                  </p:childTnLst>
                                </p:cTn>
                              </p:par>
                            </p:childTnLst>
                          </p:cTn>
                        </p:par>
                        <p:par>
                          <p:cTn id="44" fill="hold">
                            <p:stCondLst>
                              <p:cond delay="12000"/>
                            </p:stCondLst>
                            <p:childTnLst>
                              <p:par>
                                <p:cTn id="45" presetID="64" presetClass="path" presetSubtype="0" accel="50000" decel="50000" fill="hold" grpId="1" nodeType="afterEffect">
                                  <p:stCondLst>
                                    <p:cond delay="0"/>
                                  </p:stCondLst>
                                  <p:childTnLst>
                                    <p:animMotion origin="layout" path="M -0.09653 0.23125 L -0.24028 -2.22222E-6 " pathEditMode="relative" rAng="0" ptsTypes="AA">
                                      <p:cBhvr>
                                        <p:cTn id="46" dur="1000" fill="hold"/>
                                        <p:tgtEl>
                                          <p:spTgt spid="8"/>
                                        </p:tgtEl>
                                        <p:attrNameLst>
                                          <p:attrName>ppt_x</p:attrName>
                                          <p:attrName>ppt_y</p:attrName>
                                        </p:attrNameLst>
                                      </p:cBhvr>
                                      <p:rCtr x="-7257" y="-11343"/>
                                    </p:animMotion>
                                  </p:childTnLst>
                                </p:cTn>
                              </p:par>
                            </p:childTnLst>
                          </p:cTn>
                        </p:par>
                        <p:par>
                          <p:cTn id="47" fill="hold">
                            <p:stCondLst>
                              <p:cond delay="13000"/>
                            </p:stCondLst>
                            <p:childTnLst>
                              <p:par>
                                <p:cTn id="48" presetID="63" presetClass="path" presetSubtype="0" accel="50000" decel="50000" fill="hold" nodeType="afterEffect">
                                  <p:stCondLst>
                                    <p:cond delay="0"/>
                                  </p:stCondLst>
                                  <p:childTnLst>
                                    <p:animMotion origin="layout" path="M 0.11319 1.11111E-6 L 0.24132 -1.48148E-6 " pathEditMode="relative" rAng="0" ptsTypes="AA">
                                      <p:cBhvr>
                                        <p:cTn id="49" dur="1000" fill="hold"/>
                                        <p:tgtEl>
                                          <p:spTgt spid="27"/>
                                        </p:tgtEl>
                                        <p:attrNameLst>
                                          <p:attrName>ppt_x</p:attrName>
                                          <p:attrName>ppt_y</p:attrName>
                                        </p:attrNameLst>
                                      </p:cBhvr>
                                      <p:rCtr x="5486" y="-370"/>
                                    </p:animMotion>
                                  </p:childTnLst>
                                </p:cTn>
                              </p:par>
                              <p:par>
                                <p:cTn id="50" presetID="35" presetClass="path" presetSubtype="0" accel="50000" decel="50000" fill="hold" nodeType="withEffect">
                                  <p:stCondLst>
                                    <p:cond delay="0"/>
                                  </p:stCondLst>
                                  <p:childTnLst>
                                    <p:animMotion origin="layout" path="M -0.1118 1.11111E-6 L -0.23993 -1.48148E-6 " pathEditMode="relative" rAng="0" ptsTypes="AA">
                                      <p:cBhvr>
                                        <p:cTn id="51" dur="1000" fill="hold"/>
                                        <p:tgtEl>
                                          <p:spTgt spid="30"/>
                                        </p:tgtEl>
                                        <p:attrNameLst>
                                          <p:attrName>ppt_x</p:attrName>
                                          <p:attrName>ppt_y</p:attrName>
                                        </p:attrNameLst>
                                      </p:cBhvr>
                                      <p:rCtr x="-5990" y="-370"/>
                                    </p:animMotion>
                                  </p:childTnLst>
                                </p:cTn>
                              </p:par>
                            </p:childTnLst>
                          </p:cTn>
                        </p:par>
                        <p:par>
                          <p:cTn id="52" fill="hold">
                            <p:stCondLst>
                              <p:cond delay="14000"/>
                            </p:stCondLst>
                            <p:childTnLst>
                              <p:par>
                                <p:cTn id="53" presetID="26" presetClass="emph" presetSubtype="0" fill="hold" grpId="0" nodeType="afterEffect">
                                  <p:stCondLst>
                                    <p:cond delay="0"/>
                                  </p:stCondLst>
                                  <p:iterate type="lt">
                                    <p:tmPct val="0"/>
                                  </p:iterate>
                                  <p:childTnLst>
                                    <p:animEffect transition="out" filter="fade">
                                      <p:cBhvr>
                                        <p:cTn id="54" dur="1000" tmFilter="0, 0; .2, .5; .8, .5; 1, 0"/>
                                        <p:tgtEl>
                                          <p:spTgt spid="7"/>
                                        </p:tgtEl>
                                      </p:cBhvr>
                                    </p:animEffect>
                                    <p:animScale>
                                      <p:cBhvr>
                                        <p:cTn id="55" dur="500" autoRev="1" fill="hold"/>
                                        <p:tgtEl>
                                          <p:spTgt spid="7"/>
                                        </p:tgtEl>
                                      </p:cBhvr>
                                      <p:by x="105000" y="105000"/>
                                    </p:animScale>
                                  </p:childTnLst>
                                </p:cTn>
                              </p:par>
                            </p:childTnLst>
                          </p:cTn>
                        </p:par>
                        <p:par>
                          <p:cTn id="56" fill="hold">
                            <p:stCondLst>
                              <p:cond delay="15000"/>
                            </p:stCondLst>
                            <p:childTnLst>
                              <p:par>
                                <p:cTn id="57" presetID="26" presetClass="emph" presetSubtype="0" fill="hold" grpId="1" nodeType="afterEffect">
                                  <p:stCondLst>
                                    <p:cond delay="0"/>
                                  </p:stCondLst>
                                  <p:iterate type="lt">
                                    <p:tmPct val="0"/>
                                  </p:iterate>
                                  <p:childTnLst>
                                    <p:animEffect transition="out" filter="fade">
                                      <p:cBhvr>
                                        <p:cTn id="58" dur="1000" tmFilter="0, 0; .2, .5; .8, .5; 1, 0"/>
                                        <p:tgtEl>
                                          <p:spTgt spid="7"/>
                                        </p:tgtEl>
                                      </p:cBhvr>
                                    </p:animEffect>
                                    <p:animScale>
                                      <p:cBhvr>
                                        <p:cTn id="59" dur="500" autoRev="1" fill="hold"/>
                                        <p:tgtEl>
                                          <p:spTgt spid="7"/>
                                        </p:tgtEl>
                                      </p:cBhvr>
                                      <p:by x="105000" y="105000"/>
                                    </p:animScale>
                                  </p:childTnLst>
                                </p:cTn>
                              </p:par>
                            </p:childTnLst>
                          </p:cTn>
                        </p:par>
                        <p:par>
                          <p:cTn id="60" fill="hold">
                            <p:stCondLst>
                              <p:cond delay="16000"/>
                            </p:stCondLst>
                            <p:childTnLst>
                              <p:par>
                                <p:cTn id="61" presetID="36" presetClass="emph" presetSubtype="0" fill="hold" grpId="2" nodeType="afterEffect">
                                  <p:stCondLst>
                                    <p:cond delay="0"/>
                                  </p:stCondLst>
                                  <p:iterate type="lt">
                                    <p:tmPct val="10000"/>
                                  </p:iterate>
                                  <p:childTnLst>
                                    <p:animScale>
                                      <p:cBhvr>
                                        <p:cTn id="62" dur="500" autoRev="1" fill="hold">
                                          <p:stCondLst>
                                            <p:cond delay="0"/>
                                          </p:stCondLst>
                                        </p:cTn>
                                        <p:tgtEl>
                                          <p:spTgt spid="7"/>
                                        </p:tgtEl>
                                      </p:cBhvr>
                                      <p:to x="80000" y="100000"/>
                                    </p:animScale>
                                    <p:anim by="(#ppt_w*0.10)" calcmode="lin" valueType="num">
                                      <p:cBhvr>
                                        <p:cTn id="63" dur="500" autoRev="1" fill="hold">
                                          <p:stCondLst>
                                            <p:cond delay="0"/>
                                          </p:stCondLst>
                                        </p:cTn>
                                        <p:tgtEl>
                                          <p:spTgt spid="7"/>
                                        </p:tgtEl>
                                        <p:attrNameLst>
                                          <p:attrName>ppt_x</p:attrName>
                                        </p:attrNameLst>
                                      </p:cBhvr>
                                    </p:anim>
                                    <p:anim by="(-#ppt_w*0.10)" calcmode="lin" valueType="num">
                                      <p:cBhvr>
                                        <p:cTn id="64" dur="500" autoRev="1" fill="hold">
                                          <p:stCondLst>
                                            <p:cond delay="0"/>
                                          </p:stCondLst>
                                        </p:cTn>
                                        <p:tgtEl>
                                          <p:spTgt spid="7"/>
                                        </p:tgtEl>
                                        <p:attrNameLst>
                                          <p:attrName>ppt_y</p:attrName>
                                        </p:attrNameLst>
                                      </p:cBhvr>
                                    </p:anim>
                                    <p:animRot by="-480000">
                                      <p:cBhvr>
                                        <p:cTn id="65" dur="500" autoRev="1" fill="hold">
                                          <p:stCondLst>
                                            <p:cond delay="0"/>
                                          </p:stCondLst>
                                        </p:cTn>
                                        <p:tgtEl>
                                          <p:spTgt spid="7"/>
                                        </p:tgtEl>
                                        <p:attrNameLst>
                                          <p:attrName>r</p:attrName>
                                        </p:attrNameLst>
                                      </p:cBhvr>
                                    </p:animRot>
                                  </p:childTnLst>
                                </p:cTn>
                              </p:par>
                            </p:childTnLst>
                          </p:cTn>
                        </p:par>
                        <p:par>
                          <p:cTn id="66" fill="hold">
                            <p:stCondLst>
                              <p:cond delay="17000"/>
                            </p:stCondLst>
                            <p:childTnLst>
                              <p:par>
                                <p:cTn id="67" presetID="63" presetClass="path" presetSubtype="0" accel="50000" decel="50000" fill="hold" nodeType="afterEffect">
                                  <p:stCondLst>
                                    <p:cond delay="0"/>
                                  </p:stCondLst>
                                  <p:childTnLst>
                                    <p:animMotion origin="layout" path="M 0.24132 5.20417E-18 L 0.36476 -1.48148E-6 " pathEditMode="relative" rAng="0" ptsTypes="AA">
                                      <p:cBhvr>
                                        <p:cTn id="68" dur="1000" fill="hold"/>
                                        <p:tgtEl>
                                          <p:spTgt spid="27"/>
                                        </p:tgtEl>
                                        <p:attrNameLst>
                                          <p:attrName>ppt_x</p:attrName>
                                          <p:attrName>ppt_y</p:attrName>
                                        </p:attrNameLst>
                                      </p:cBhvr>
                                      <p:rCtr x="6250" y="324"/>
                                    </p:animMotion>
                                  </p:childTnLst>
                                </p:cTn>
                              </p:par>
                              <p:par>
                                <p:cTn id="69" presetID="35" presetClass="path" presetSubtype="0" accel="50000" decel="50000" fill="hold" nodeType="withEffect">
                                  <p:stCondLst>
                                    <p:cond delay="0"/>
                                  </p:stCondLst>
                                  <p:childTnLst>
                                    <p:animMotion origin="layout" path="M -0.24357 5.20417E-18 L -0.35903 -1.48148E-6 " pathEditMode="relative" rAng="0" ptsTypes="AA">
                                      <p:cBhvr>
                                        <p:cTn id="70" dur="1000" fill="hold"/>
                                        <p:tgtEl>
                                          <p:spTgt spid="30"/>
                                        </p:tgtEl>
                                        <p:attrNameLst>
                                          <p:attrName>ppt_x</p:attrName>
                                          <p:attrName>ppt_y</p:attrName>
                                        </p:attrNameLst>
                                      </p:cBhvr>
                                      <p:rCtr x="-5694"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7" grpId="2" animBg="1"/>
      <p:bldP spid="7" grpId="3" animBg="1"/>
      <p:bldP spid="7" grpId="4" animBg="1"/>
      <p:bldP spid="7" grpId="5" animBg="1"/>
      <p:bldP spid="7" grpId="6" animBg="1"/>
      <p:bldP spid="8" grpId="0" animBg="1"/>
      <p:bldP spid="8" grpId="1" animBg="1"/>
      <p:bldP spid="8" grpId="2"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51</a:t>
            </a:fld>
            <a:endParaRPr lang="en-US" altLang="en-US"/>
          </a:p>
        </p:txBody>
      </p:sp>
      <p:sp>
        <p:nvSpPr>
          <p:cNvPr id="5" name="Oval 3"/>
          <p:cNvSpPr>
            <a:spLocks noChangeArrowheads="1"/>
          </p:cNvSpPr>
          <p:nvPr/>
        </p:nvSpPr>
        <p:spPr bwMode="auto">
          <a:xfrm>
            <a:off x="1514475" y="39401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62413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7" name="Oval 5"/>
          <p:cNvSpPr>
            <a:spLocks noChangeArrowheads="1"/>
          </p:cNvSpPr>
          <p:nvPr/>
        </p:nvSpPr>
        <p:spPr bwMode="auto">
          <a:xfrm>
            <a:off x="3732212" y="394017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84187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7"/>
          <p:cNvSpPr>
            <a:spLocks noChangeArrowheads="1"/>
          </p:cNvSpPr>
          <p:nvPr/>
        </p:nvSpPr>
        <p:spPr bwMode="auto">
          <a:xfrm>
            <a:off x="5948362" y="3940175"/>
            <a:ext cx="792163"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5802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67687"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40798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1"/>
          <p:cNvGrpSpPr>
            <a:grpSpLocks/>
          </p:cNvGrpSpPr>
          <p:nvPr/>
        </p:nvGrpSpPr>
        <p:grpSpPr bwMode="auto">
          <a:xfrm>
            <a:off x="407987" y="335597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284162" y="46497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58150" y="4619625"/>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2"/>
          <p:cNvGrpSpPr>
            <a:grpSpLocks/>
          </p:cNvGrpSpPr>
          <p:nvPr/>
        </p:nvGrpSpPr>
        <p:grpSpPr bwMode="auto">
          <a:xfrm>
            <a:off x="4725987" y="2925763"/>
            <a:ext cx="990600" cy="950912"/>
            <a:chOff x="575" y="1170"/>
            <a:chExt cx="576" cy="599"/>
          </a:xfrm>
        </p:grpSpPr>
        <p:sp>
          <p:nvSpPr>
            <p:cNvPr id="25"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5"/>
          <p:cNvGrpSpPr>
            <a:grpSpLocks/>
          </p:cNvGrpSpPr>
          <p:nvPr/>
        </p:nvGrpSpPr>
        <p:grpSpPr bwMode="auto">
          <a:xfrm>
            <a:off x="2520950" y="2924175"/>
            <a:ext cx="990600" cy="952500"/>
            <a:chOff x="5083" y="1169"/>
            <a:chExt cx="576" cy="600"/>
          </a:xfrm>
        </p:grpSpPr>
        <p:sp>
          <p:nvSpPr>
            <p:cNvPr id="28"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8"/>
          <p:cNvSpPr txBox="1">
            <a:spLocks noChangeArrowheads="1"/>
          </p:cNvSpPr>
          <p:nvPr/>
        </p:nvSpPr>
        <p:spPr bwMode="auto">
          <a:xfrm>
            <a:off x="6811962"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a:latin typeface="VNI-Helve" pitchFamily="2" charset="0"/>
            </a:endParaRPr>
          </a:p>
        </p:txBody>
      </p:sp>
      <p:sp>
        <p:nvSpPr>
          <p:cNvPr id="31" name="Text Box 29"/>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[0,2]</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0360365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52</a:t>
            </a:fld>
            <a:endParaRPr lang="en-US" altLang="en-US"/>
          </a:p>
        </p:txBody>
      </p:sp>
      <p:sp>
        <p:nvSpPr>
          <p:cNvPr id="5" name="Oval 4"/>
          <p:cNvSpPr>
            <a:spLocks noChangeArrowheads="1"/>
          </p:cNvSpPr>
          <p:nvPr/>
        </p:nvSpPr>
        <p:spPr bwMode="auto">
          <a:xfrm>
            <a:off x="1514475" y="39401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5"/>
          <p:cNvSpPr>
            <a:spLocks noChangeArrowheads="1"/>
          </p:cNvSpPr>
          <p:nvPr/>
        </p:nvSpPr>
        <p:spPr bwMode="auto">
          <a:xfrm>
            <a:off x="262413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7" name="Oval 6"/>
          <p:cNvSpPr>
            <a:spLocks noChangeArrowheads="1"/>
          </p:cNvSpPr>
          <p:nvPr/>
        </p:nvSpPr>
        <p:spPr bwMode="auto">
          <a:xfrm>
            <a:off x="3732212" y="394017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7"/>
          <p:cNvSpPr>
            <a:spLocks noChangeArrowheads="1"/>
          </p:cNvSpPr>
          <p:nvPr/>
        </p:nvSpPr>
        <p:spPr bwMode="auto">
          <a:xfrm>
            <a:off x="484187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8"/>
          <p:cNvSpPr>
            <a:spLocks noChangeArrowheads="1"/>
          </p:cNvSpPr>
          <p:nvPr/>
        </p:nvSpPr>
        <p:spPr bwMode="auto">
          <a:xfrm>
            <a:off x="5948362" y="3940175"/>
            <a:ext cx="792163"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9"/>
          <p:cNvSpPr>
            <a:spLocks noChangeArrowheads="1"/>
          </p:cNvSpPr>
          <p:nvPr/>
        </p:nvSpPr>
        <p:spPr bwMode="auto">
          <a:xfrm>
            <a:off x="705802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10"/>
          <p:cNvSpPr>
            <a:spLocks noChangeArrowheads="1"/>
          </p:cNvSpPr>
          <p:nvPr/>
        </p:nvSpPr>
        <p:spPr bwMode="auto">
          <a:xfrm>
            <a:off x="8167687"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1"/>
          <p:cNvSpPr>
            <a:spLocks noChangeArrowheads="1"/>
          </p:cNvSpPr>
          <p:nvPr/>
        </p:nvSpPr>
        <p:spPr bwMode="auto">
          <a:xfrm>
            <a:off x="40798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2"/>
          <p:cNvGrpSpPr>
            <a:grpSpLocks/>
          </p:cNvGrpSpPr>
          <p:nvPr/>
        </p:nvGrpSpPr>
        <p:grpSpPr bwMode="auto">
          <a:xfrm>
            <a:off x="407987" y="3355975"/>
            <a:ext cx="8550275" cy="608013"/>
            <a:chOff x="644" y="1153"/>
            <a:chExt cx="4972" cy="383"/>
          </a:xfrm>
        </p:grpSpPr>
        <p:sp>
          <p:nvSpPr>
            <p:cNvPr id="14"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1"/>
          <p:cNvSpPr>
            <a:spLocks noChangeArrowheads="1"/>
          </p:cNvSpPr>
          <p:nvPr/>
        </p:nvSpPr>
        <p:spPr bwMode="auto">
          <a:xfrm>
            <a:off x="284162" y="46497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2"/>
          <p:cNvSpPr>
            <a:spLocks noChangeArrowheads="1"/>
          </p:cNvSpPr>
          <p:nvPr/>
        </p:nvSpPr>
        <p:spPr bwMode="auto">
          <a:xfrm>
            <a:off x="2501900" y="462756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3"/>
          <p:cNvGrpSpPr>
            <a:grpSpLocks/>
          </p:cNvGrpSpPr>
          <p:nvPr/>
        </p:nvGrpSpPr>
        <p:grpSpPr bwMode="auto">
          <a:xfrm>
            <a:off x="284162" y="2924175"/>
            <a:ext cx="990600" cy="950913"/>
            <a:chOff x="575" y="1170"/>
            <a:chExt cx="576" cy="599"/>
          </a:xfrm>
        </p:grpSpPr>
        <p:sp>
          <p:nvSpPr>
            <p:cNvPr id="25" name="AutoShape 24"/>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5"/>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2505075" y="2940050"/>
            <a:ext cx="990600" cy="952500"/>
            <a:chOff x="5083" y="1169"/>
            <a:chExt cx="576" cy="600"/>
          </a:xfrm>
        </p:grpSpPr>
        <p:sp>
          <p:nvSpPr>
            <p:cNvPr id="28" name="AutoShape 27"/>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8"/>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9"/>
          <p:cNvSpPr txBox="1">
            <a:spLocks noChangeArrowheads="1"/>
          </p:cNvSpPr>
          <p:nvPr/>
        </p:nvSpPr>
        <p:spPr bwMode="auto">
          <a:xfrm>
            <a:off x="1733550" y="4627563"/>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X</a:t>
            </a:r>
          </a:p>
        </p:txBody>
      </p:sp>
      <p:sp>
        <p:nvSpPr>
          <p:cNvPr id="31" name="Oval 30"/>
          <p:cNvSpPr>
            <a:spLocks noChangeArrowheads="1"/>
          </p:cNvSpPr>
          <p:nvPr/>
        </p:nvSpPr>
        <p:spPr bwMode="auto">
          <a:xfrm>
            <a:off x="1516062" y="393382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2" name="Text Box 31"/>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[0,2]</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97290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4" fill="hold" grpId="0" nodeType="withEffect">
                                  <p:stCondLst>
                                    <p:cond delay="0"/>
                                  </p:stCondLst>
                                  <p:childTnLst>
                                    <p:animEffect transition="out" filter="wheel(4)">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1"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4)">
                                      <p:cBhvr>
                                        <p:cTn id="10" dur="20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par>
                          <p:cTn id="14" fill="hold">
                            <p:stCondLst>
                              <p:cond delay="2000"/>
                            </p:stCondLst>
                            <p:childTnLst>
                              <p:par>
                                <p:cTn id="15" presetID="26" presetClass="emph" presetSubtype="0" fill="hold" grpId="0" nodeType="afterEffect">
                                  <p:stCondLst>
                                    <p:cond delay="0"/>
                                  </p:stCondLst>
                                  <p:childTnLst>
                                    <p:animEffect transition="out" filter="fade">
                                      <p:cBhvr>
                                        <p:cTn id="16" dur="2000" tmFilter="0, 0; .2, .5; .8, .5; 1, 0"/>
                                        <p:tgtEl>
                                          <p:spTgt spid="12"/>
                                        </p:tgtEl>
                                      </p:cBhvr>
                                    </p:animEffect>
                                    <p:animScale>
                                      <p:cBhvr>
                                        <p:cTn id="17" dur="1000" autoRev="1" fill="hold"/>
                                        <p:tgtEl>
                                          <p:spTgt spid="12"/>
                                        </p:tgtEl>
                                      </p:cBhvr>
                                      <p:by x="105000" y="105000"/>
                                    </p:animScale>
                                  </p:childTnLst>
                                </p:cTn>
                              </p:par>
                              <p:par>
                                <p:cTn id="18" presetID="26" presetClass="emph" presetSubtype="0" fill="hold" grpId="1" nodeType="withEffect">
                                  <p:stCondLst>
                                    <p:cond delay="0"/>
                                  </p:stCondLst>
                                  <p:childTnLst>
                                    <p:animEffect transition="out" filter="fade">
                                      <p:cBhvr>
                                        <p:cTn id="19" dur="2000" tmFilter="0, 0; .2, .5; .8, .5; 1, 0"/>
                                        <p:tgtEl>
                                          <p:spTgt spid="31"/>
                                        </p:tgtEl>
                                      </p:cBhvr>
                                    </p:animEffect>
                                    <p:animScale>
                                      <p:cBhvr>
                                        <p:cTn id="20" dur="1000" autoRev="1" fill="hold"/>
                                        <p:tgtEl>
                                          <p:spTgt spid="31"/>
                                        </p:tgtEl>
                                      </p:cBhvr>
                                      <p:by x="105000" y="105000"/>
                                    </p:animScale>
                                  </p:childTnLst>
                                </p:cTn>
                              </p:par>
                            </p:childTnLst>
                          </p:cTn>
                        </p:par>
                        <p:par>
                          <p:cTn id="21" fill="hold">
                            <p:stCondLst>
                              <p:cond delay="4000"/>
                            </p:stCondLst>
                            <p:childTnLst>
                              <p:par>
                                <p:cTn id="22" presetID="26" presetClass="emph" presetSubtype="0" fill="hold" grpId="2"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
                                        </p:tgtEl>
                                      </p:cBhvr>
                                    </p:animEffect>
                                    <p:animScale>
                                      <p:cBhvr>
                                        <p:cTn id="27" dur="1000" autoRev="1" fill="hold"/>
                                        <p:tgtEl>
                                          <p:spTgt spid="6"/>
                                        </p:tgtEl>
                                      </p:cBhvr>
                                      <p:by x="105000" y="105000"/>
                                    </p:animScale>
                                  </p:childTnLst>
                                </p:cTn>
                              </p:par>
                            </p:childTnLst>
                          </p:cTn>
                        </p:par>
                        <p:par>
                          <p:cTn id="28" fill="hold">
                            <p:stCondLst>
                              <p:cond delay="6000"/>
                            </p:stCondLst>
                            <p:childTnLst>
                              <p:par>
                                <p:cTn id="29" presetID="63" presetClass="path" presetSubtype="0" accel="50000" decel="50000" fill="hold" grpId="1" nodeType="afterEffect">
                                  <p:stCondLst>
                                    <p:cond delay="0"/>
                                  </p:stCondLst>
                                  <p:childTnLst>
                                    <p:animMotion origin="layout" path="M 2.77778E-6 -4.44444E-6 L 0.09444 0.19954 " pathEditMode="relative" rAng="0" ptsTypes="AA">
                                      <p:cBhvr>
                                        <p:cTn id="30" dur="2000" fill="hold"/>
                                        <p:tgtEl>
                                          <p:spTgt spid="12"/>
                                        </p:tgtEl>
                                        <p:attrNameLst>
                                          <p:attrName>ppt_x</p:attrName>
                                          <p:attrName>ppt_y</p:attrName>
                                        </p:attrNameLst>
                                      </p:cBhvr>
                                      <p:rCtr x="4722" y="9977"/>
                                    </p:animMotion>
                                  </p:childTnLst>
                                </p:cTn>
                              </p:par>
                            </p:childTnLst>
                          </p:cTn>
                        </p:par>
                        <p:par>
                          <p:cTn id="31" fill="hold">
                            <p:stCondLst>
                              <p:cond delay="8000"/>
                            </p:stCondLst>
                            <p:childTnLst>
                              <p:par>
                                <p:cTn id="32" presetID="35" presetClass="path" presetSubtype="0" accel="50000" decel="50000" fill="hold" grpId="1" nodeType="afterEffect">
                                  <p:stCondLst>
                                    <p:cond delay="0"/>
                                  </p:stCondLst>
                                  <p:childTnLst>
                                    <p:animMotion origin="layout" path="M 0.00069 0.00394 L -0.24236 -4.44444E-6 " pathEditMode="relative" rAng="0" ptsTypes="AA">
                                      <p:cBhvr>
                                        <p:cTn id="33" dur="2000" fill="hold"/>
                                        <p:tgtEl>
                                          <p:spTgt spid="6"/>
                                        </p:tgtEl>
                                        <p:attrNameLst>
                                          <p:attrName>ppt_x</p:attrName>
                                          <p:attrName>ppt_y</p:attrName>
                                        </p:attrNameLst>
                                      </p:cBhvr>
                                      <p:rCtr x="-11962" y="-208"/>
                                    </p:animMotion>
                                  </p:childTnLst>
                                </p:cTn>
                              </p:par>
                            </p:childTnLst>
                          </p:cTn>
                        </p:par>
                        <p:par>
                          <p:cTn id="34" fill="hold">
                            <p:stCondLst>
                              <p:cond delay="10000"/>
                            </p:stCondLst>
                            <p:childTnLst>
                              <p:par>
                                <p:cTn id="35" presetID="63" presetClass="path" presetSubtype="0" accel="50000" decel="50000" fill="hold" grpId="2" nodeType="afterEffect">
                                  <p:stCondLst>
                                    <p:cond delay="0"/>
                                  </p:stCondLst>
                                  <p:childTnLst>
                                    <p:animMotion origin="layout" path="M 0.09444 0.19954 L 0.24306 0.00393 " pathEditMode="relative" rAng="0" ptsTypes="AA">
                                      <p:cBhvr>
                                        <p:cTn id="36" dur="2000" fill="hold"/>
                                        <p:tgtEl>
                                          <p:spTgt spid="12"/>
                                        </p:tgtEl>
                                        <p:attrNameLst>
                                          <p:attrName>ppt_x</p:attrName>
                                          <p:attrName>ppt_y</p:attrName>
                                        </p:attrNameLst>
                                      </p:cBhvr>
                                      <p:rCtr x="7135" y="-9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12" grpId="0" animBg="1"/>
      <p:bldP spid="12" grpId="1" animBg="1"/>
      <p:bldP spid="12" grpId="2" animBg="1"/>
      <p:bldP spid="30" grpId="0"/>
      <p:bldP spid="31" grpId="0" animBg="1"/>
      <p:bldP spid="31" grpId="1" animBg="1"/>
      <p:bldP spid="31" grpId="2"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53</a:t>
            </a:fld>
            <a:endParaRPr lang="en-US" altLang="en-US"/>
          </a:p>
        </p:txBody>
      </p:sp>
      <p:sp>
        <p:nvSpPr>
          <p:cNvPr id="5" name="Oval 6"/>
          <p:cNvSpPr>
            <a:spLocks noChangeArrowheads="1"/>
          </p:cNvSpPr>
          <p:nvPr/>
        </p:nvSpPr>
        <p:spPr bwMode="auto">
          <a:xfrm>
            <a:off x="1411288" y="3887787"/>
            <a:ext cx="792162"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7"/>
          <p:cNvSpPr>
            <a:spLocks noChangeArrowheads="1"/>
          </p:cNvSpPr>
          <p:nvPr/>
        </p:nvSpPr>
        <p:spPr bwMode="auto">
          <a:xfrm>
            <a:off x="2520950"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 name="Oval 8"/>
          <p:cNvSpPr>
            <a:spLocks noChangeArrowheads="1"/>
          </p:cNvSpPr>
          <p:nvPr/>
        </p:nvSpPr>
        <p:spPr bwMode="auto">
          <a:xfrm>
            <a:off x="3629025"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9"/>
          <p:cNvSpPr>
            <a:spLocks noChangeArrowheads="1"/>
          </p:cNvSpPr>
          <p:nvPr/>
        </p:nvSpPr>
        <p:spPr bwMode="auto">
          <a:xfrm>
            <a:off x="4738688"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10"/>
          <p:cNvSpPr>
            <a:spLocks noChangeArrowheads="1"/>
          </p:cNvSpPr>
          <p:nvPr/>
        </p:nvSpPr>
        <p:spPr bwMode="auto">
          <a:xfrm>
            <a:off x="5849938" y="3894137"/>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11"/>
          <p:cNvSpPr>
            <a:spLocks noChangeArrowheads="1"/>
          </p:cNvSpPr>
          <p:nvPr/>
        </p:nvSpPr>
        <p:spPr bwMode="auto">
          <a:xfrm>
            <a:off x="6954838"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12"/>
          <p:cNvSpPr>
            <a:spLocks noChangeArrowheads="1"/>
          </p:cNvSpPr>
          <p:nvPr/>
        </p:nvSpPr>
        <p:spPr bwMode="auto">
          <a:xfrm>
            <a:off x="8064500"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3"/>
          <p:cNvSpPr>
            <a:spLocks noChangeArrowheads="1"/>
          </p:cNvSpPr>
          <p:nvPr/>
        </p:nvSpPr>
        <p:spPr bwMode="auto">
          <a:xfrm>
            <a:off x="304800"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3" name="Group 14"/>
          <p:cNvGrpSpPr>
            <a:grpSpLocks/>
          </p:cNvGrpSpPr>
          <p:nvPr/>
        </p:nvGrpSpPr>
        <p:grpSpPr bwMode="auto">
          <a:xfrm>
            <a:off x="304800" y="3303587"/>
            <a:ext cx="8550275" cy="608013"/>
            <a:chOff x="644" y="1153"/>
            <a:chExt cx="4972" cy="383"/>
          </a:xfrm>
        </p:grpSpPr>
        <p:sp>
          <p:nvSpPr>
            <p:cNvPr id="14" name="Oval 1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2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2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2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3"/>
          <p:cNvSpPr>
            <a:spLocks noChangeArrowheads="1"/>
          </p:cNvSpPr>
          <p:nvPr/>
        </p:nvSpPr>
        <p:spPr bwMode="auto">
          <a:xfrm>
            <a:off x="4618038" y="4597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4"/>
          <p:cNvSpPr>
            <a:spLocks noChangeArrowheads="1"/>
          </p:cNvSpPr>
          <p:nvPr/>
        </p:nvSpPr>
        <p:spPr bwMode="auto">
          <a:xfrm>
            <a:off x="7954963" y="4567237"/>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5"/>
          <p:cNvGrpSpPr>
            <a:grpSpLocks/>
          </p:cNvGrpSpPr>
          <p:nvPr/>
        </p:nvGrpSpPr>
        <p:grpSpPr bwMode="auto">
          <a:xfrm>
            <a:off x="4622800" y="2873375"/>
            <a:ext cx="990600" cy="950912"/>
            <a:chOff x="575" y="1170"/>
            <a:chExt cx="576" cy="599"/>
          </a:xfrm>
        </p:grpSpPr>
        <p:sp>
          <p:nvSpPr>
            <p:cNvPr id="25" name="AutoShape 26"/>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7"/>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8"/>
          <p:cNvGrpSpPr>
            <a:grpSpLocks/>
          </p:cNvGrpSpPr>
          <p:nvPr/>
        </p:nvGrpSpPr>
        <p:grpSpPr bwMode="auto">
          <a:xfrm>
            <a:off x="7939088" y="2871787"/>
            <a:ext cx="990600" cy="952500"/>
            <a:chOff x="5083" y="1169"/>
            <a:chExt cx="576" cy="600"/>
          </a:xfrm>
        </p:grpSpPr>
        <p:sp>
          <p:nvSpPr>
            <p:cNvPr id="28" name="AutoShape 29"/>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30"/>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40"/>
          <p:cNvSpPr txBox="1">
            <a:spLocks noChangeArrowheads="1"/>
          </p:cNvSpPr>
          <p:nvPr/>
        </p:nvSpPr>
        <p:spPr bwMode="auto">
          <a:xfrm>
            <a:off x="234950" y="1177925"/>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[4,7]</a:t>
            </a:r>
            <a:r>
              <a:rPr lang="en-US" altLang="en-US" sz="2800">
                <a:latin typeface="Times New Roman" panose="02020603050405020304" pitchFamily="18" charset="0"/>
                <a:cs typeface="Times New Roman" panose="02020603050405020304" pitchFamily="18" charset="0"/>
              </a:rPr>
              <a:t> </a:t>
            </a:r>
          </a:p>
        </p:txBody>
      </p:sp>
      <p:sp>
        <p:nvSpPr>
          <p:cNvPr id="31" name="Text Box 41"/>
          <p:cNvSpPr txBox="1">
            <a:spLocks noChangeArrowheads="1"/>
          </p:cNvSpPr>
          <p:nvPr/>
        </p:nvSpPr>
        <p:spPr bwMode="auto">
          <a:xfrm>
            <a:off x="6021388" y="4589462"/>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X</a:t>
            </a:r>
          </a:p>
        </p:txBody>
      </p:sp>
      <p:sp>
        <p:nvSpPr>
          <p:cNvPr id="32" name="Oval 42"/>
          <p:cNvSpPr>
            <a:spLocks noChangeArrowheads="1"/>
          </p:cNvSpPr>
          <p:nvPr/>
        </p:nvSpPr>
        <p:spPr bwMode="auto">
          <a:xfrm>
            <a:off x="5849938" y="3894137"/>
            <a:ext cx="792162"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1429012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10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1000"/>
                                        <p:tgtEl>
                                          <p:spTgt spid="23"/>
                                        </p:tgtEl>
                                      </p:cBhvr>
                                    </p:animEffect>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1000"/>
                                        <p:tgtEl>
                                          <p:spTgt spid="24"/>
                                        </p:tgtEl>
                                      </p:cBhvr>
                                    </p:animEffect>
                                  </p:childTnLst>
                                </p:cTn>
                              </p:par>
                            </p:childTnLst>
                          </p:cTn>
                        </p:par>
                        <p:par>
                          <p:cTn id="15" fill="hold">
                            <p:stCondLst>
                              <p:cond delay="2000"/>
                            </p:stCondLst>
                            <p:childTnLst>
                              <p:par>
                                <p:cTn id="16" presetID="3" presetClass="entr" presetSubtype="1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1000"/>
                                        <p:tgtEl>
                                          <p:spTgt spid="27"/>
                                        </p:tgtEl>
                                      </p:cBhvr>
                                    </p:animEffect>
                                  </p:childTnLst>
                                </p:cTn>
                              </p:par>
                            </p:childTnLst>
                          </p:cTn>
                        </p:par>
                        <p:par>
                          <p:cTn id="19" fill="hold">
                            <p:stCondLst>
                              <p:cond delay="3000"/>
                            </p:stCondLst>
                            <p:childTnLst>
                              <p:par>
                                <p:cTn id="20" presetID="21" presetClass="exit" presetSubtype="4" fill="hold" grpId="1" nodeType="afterEffect">
                                  <p:stCondLst>
                                    <p:cond delay="0"/>
                                  </p:stCondLst>
                                  <p:childTnLst>
                                    <p:animEffect transition="out" filter="wheel(4)">
                                      <p:cBhvr>
                                        <p:cTn id="21" dur="2000"/>
                                        <p:tgtEl>
                                          <p:spTgt spid="32"/>
                                        </p:tgtEl>
                                      </p:cBhvr>
                                    </p:animEffect>
                                    <p:set>
                                      <p:cBhvr>
                                        <p:cTn id="22" dur="1" fill="hold">
                                          <p:stCondLst>
                                            <p:cond delay="1999"/>
                                          </p:stCondLst>
                                        </p:cTn>
                                        <p:tgtEl>
                                          <p:spTgt spid="32"/>
                                        </p:tgtEl>
                                        <p:attrNameLst>
                                          <p:attrName>style.visibility</p:attrName>
                                        </p:attrNameLst>
                                      </p:cBhvr>
                                      <p:to>
                                        <p:strVal val="hidden"/>
                                      </p:to>
                                    </p:set>
                                  </p:childTnLst>
                                </p:cTn>
                              </p:par>
                              <p:par>
                                <p:cTn id="23" presetID="21"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4)">
                                      <p:cBhvr>
                                        <p:cTn id="25" dur="2000"/>
                                        <p:tgtEl>
                                          <p:spTgt spid="9"/>
                                        </p:tgtEl>
                                      </p:cBhvr>
                                    </p:animEffect>
                                  </p:childTnLst>
                                </p:cTn>
                              </p:par>
                              <p:par>
                                <p:cTn id="26" presetID="26" presetClass="emph" presetSubtype="0" fill="hold" grpId="0" nodeType="withEffect">
                                  <p:stCondLst>
                                    <p:cond delay="0"/>
                                  </p:stCondLst>
                                  <p:childTnLst>
                                    <p:animEffect transition="out" filter="fade">
                                      <p:cBhvr>
                                        <p:cTn id="27" dur="2000" tmFilter="0, 0; .2, .5; .8, .5; 1, 0"/>
                                        <p:tgtEl>
                                          <p:spTgt spid="8"/>
                                        </p:tgtEl>
                                      </p:cBhvr>
                                    </p:animEffect>
                                    <p:animScale>
                                      <p:cBhvr>
                                        <p:cTn id="28" dur="1000" autoRev="1" fill="hold"/>
                                        <p:tgtEl>
                                          <p:spTgt spid="8"/>
                                        </p:tgtEl>
                                      </p:cBhvr>
                                      <p:by x="105000" y="105000"/>
                                    </p:animScale>
                                  </p:childTnLst>
                                </p:cTn>
                              </p:par>
                              <p:par>
                                <p:cTn id="29" presetID="26" presetClass="emph" presetSubtype="0" fill="hold" grpId="1" nodeType="withEffect">
                                  <p:stCondLst>
                                    <p:cond delay="0"/>
                                  </p:stCondLst>
                                  <p:childTnLst>
                                    <p:animEffect transition="out" filter="fade">
                                      <p:cBhvr>
                                        <p:cTn id="30" dur="2000" tmFilter="0, 0; .2, .5; .8, .5; 1, 0"/>
                                        <p:tgtEl>
                                          <p:spTgt spid="9"/>
                                        </p:tgtEl>
                                      </p:cBhvr>
                                    </p:animEffect>
                                    <p:animScale>
                                      <p:cBhvr>
                                        <p:cTn id="31" dur="1000" autoRev="1" fill="hold"/>
                                        <p:tgtEl>
                                          <p:spTgt spid="9"/>
                                        </p:tgtEl>
                                      </p:cBhvr>
                                      <p:by x="105000" y="105000"/>
                                    </p:animScale>
                                  </p:childTnLst>
                                </p:cTn>
                              </p:par>
                            </p:childTnLst>
                          </p:cTn>
                        </p:par>
                        <p:par>
                          <p:cTn id="32" fill="hold">
                            <p:stCondLst>
                              <p:cond delay="5000"/>
                            </p:stCondLst>
                            <p:childTnLst>
                              <p:par>
                                <p:cTn id="33" presetID="26" presetClass="emph" presetSubtype="0" fill="hold" grpId="0" nodeType="afterEffect">
                                  <p:stCondLst>
                                    <p:cond delay="0"/>
                                  </p:stCondLst>
                                  <p:childTnLst>
                                    <p:animEffect transition="out" filter="fade">
                                      <p:cBhvr>
                                        <p:cTn id="34" dur="2000" tmFilter="0, 0; .2, .5; .8, .5; 1, 0"/>
                                        <p:tgtEl>
                                          <p:spTgt spid="11"/>
                                        </p:tgtEl>
                                      </p:cBhvr>
                                    </p:animEffect>
                                    <p:animScale>
                                      <p:cBhvr>
                                        <p:cTn id="35" dur="1000" autoRev="1" fill="hold"/>
                                        <p:tgtEl>
                                          <p:spTgt spid="11"/>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9"/>
                                        </p:tgtEl>
                                      </p:cBhvr>
                                    </p:animEffect>
                                    <p:animScale>
                                      <p:cBhvr>
                                        <p:cTn id="38" dur="1000" autoRev="1" fill="hold"/>
                                        <p:tgtEl>
                                          <p:spTgt spid="9"/>
                                        </p:tgtEl>
                                      </p:cBhvr>
                                      <p:by x="105000" y="105000"/>
                                    </p:animScale>
                                  </p:childTnLst>
                                </p:cTn>
                              </p:par>
                            </p:childTnLst>
                          </p:cTn>
                        </p:par>
                        <p:par>
                          <p:cTn id="39" fill="hold">
                            <p:stCondLst>
                              <p:cond delay="7000"/>
                            </p:stCondLst>
                            <p:childTnLst>
                              <p:par>
                                <p:cTn id="40" presetID="35" presetClass="path" presetSubtype="0" accel="50000" decel="50000" fill="hold" nodeType="afterEffect">
                                  <p:stCondLst>
                                    <p:cond delay="0"/>
                                  </p:stCondLst>
                                  <p:childTnLst>
                                    <p:animMotion origin="layout" path="M -3.72966E-17 1.11111E-6 L -0.1224 -4.44444E-6 " pathEditMode="relative" rAng="0" ptsTypes="AA">
                                      <p:cBhvr>
                                        <p:cTn id="41" dur="2000" fill="hold"/>
                                        <p:tgtEl>
                                          <p:spTgt spid="27"/>
                                        </p:tgtEl>
                                        <p:attrNameLst>
                                          <p:attrName>ppt_x</p:attrName>
                                          <p:attrName>ppt_y</p:attrName>
                                        </p:attrNameLst>
                                      </p:cBhvr>
                                      <p:rCtr x="-6250" y="-46"/>
                                    </p:animMotion>
                                  </p:childTnLst>
                                </p:cTn>
                              </p:par>
                            </p:childTnLst>
                          </p:cTn>
                        </p:par>
                        <p:par>
                          <p:cTn id="42" fill="hold">
                            <p:stCondLst>
                              <p:cond delay="9000"/>
                            </p:stCondLst>
                            <p:childTnLst>
                              <p:par>
                                <p:cTn id="43" presetID="26" presetClass="emph" presetSubtype="0" fill="hold" grpId="0" nodeType="afterEffect">
                                  <p:stCondLst>
                                    <p:cond delay="0"/>
                                  </p:stCondLst>
                                  <p:childTnLst>
                                    <p:animEffect transition="out" filter="fade">
                                      <p:cBhvr>
                                        <p:cTn id="44" dur="2000" tmFilter="0, 0; .2, .5; .8, .5; 1, 0"/>
                                        <p:tgtEl>
                                          <p:spTgt spid="10"/>
                                        </p:tgtEl>
                                      </p:cBhvr>
                                    </p:animEffect>
                                    <p:animScale>
                                      <p:cBhvr>
                                        <p:cTn id="45" dur="1000" autoRev="1" fill="hold"/>
                                        <p:tgtEl>
                                          <p:spTgt spid="10"/>
                                        </p:tgtEl>
                                      </p:cBhvr>
                                      <p:by x="105000" y="105000"/>
                                    </p:animScale>
                                  </p:childTnLst>
                                </p:cTn>
                              </p:par>
                            </p:childTnLst>
                          </p:cTn>
                        </p:par>
                        <p:par>
                          <p:cTn id="46" fill="hold">
                            <p:stCondLst>
                              <p:cond delay="11000"/>
                            </p:stCondLst>
                            <p:childTnLst>
                              <p:par>
                                <p:cTn id="47" presetID="35" presetClass="path" presetSubtype="0" accel="50000" decel="50000" fill="hold" nodeType="afterEffect">
                                  <p:stCondLst>
                                    <p:cond delay="0"/>
                                  </p:stCondLst>
                                  <p:childTnLst>
                                    <p:animMotion origin="layout" path="M -0.1224 1.11111E-6 L -0.24237 -4.44444E-6 " pathEditMode="relative" rAng="0" ptsTypes="AA">
                                      <p:cBhvr>
                                        <p:cTn id="48" dur="2000" fill="hold"/>
                                        <p:tgtEl>
                                          <p:spTgt spid="27"/>
                                        </p:tgtEl>
                                        <p:attrNameLst>
                                          <p:attrName>ppt_x</p:attrName>
                                          <p:attrName>ppt_y</p:attrName>
                                        </p:attrNameLst>
                                      </p:cBhvr>
                                      <p:rCtr x="-6007" y="-46"/>
                                    </p:animMotion>
                                  </p:childTnLst>
                                </p:cTn>
                              </p:par>
                            </p:childTnLst>
                          </p:cTn>
                        </p:par>
                        <p:par>
                          <p:cTn id="49" fill="hold">
                            <p:stCondLst>
                              <p:cond delay="13000"/>
                            </p:stCondLst>
                            <p:childTnLst>
                              <p:par>
                                <p:cTn id="50" presetID="26" presetClass="emph" presetSubtype="0" fill="hold" grpId="0" nodeType="afterEffect">
                                  <p:stCondLst>
                                    <p:cond delay="0"/>
                                  </p:stCondLst>
                                  <p:childTnLst>
                                    <p:animEffect transition="out" filter="fade">
                                      <p:cBhvr>
                                        <p:cTn id="51" dur="2000" tmFilter="0, 0; .2, .5; .8, .5; 1, 0"/>
                                        <p:tgtEl>
                                          <p:spTgt spid="32"/>
                                        </p:tgtEl>
                                      </p:cBhvr>
                                    </p:animEffect>
                                    <p:animScale>
                                      <p:cBhvr>
                                        <p:cTn id="52" dur="1000" autoRev="1" fill="hold"/>
                                        <p:tgtEl>
                                          <p:spTgt spid="32"/>
                                        </p:tgtEl>
                                      </p:cBhvr>
                                      <p:by x="105000" y="105000"/>
                                    </p:animScale>
                                  </p:childTnLst>
                                </p:cTn>
                              </p:par>
                              <p:par>
                                <p:cTn id="53" presetID="63" presetClass="path" presetSubtype="0" accel="50000" decel="50000" fill="hold" grpId="1" nodeType="withEffect">
                                  <p:stCondLst>
                                    <p:cond delay="0"/>
                                  </p:stCondLst>
                                  <p:childTnLst>
                                    <p:animMotion origin="layout" path="M 1.66667E-6 4.44444E-6 L 0.06493 0.15555 " pathEditMode="relative" rAng="0" ptsTypes="AA">
                                      <p:cBhvr>
                                        <p:cTn id="54" dur="2000" fill="hold"/>
                                        <p:tgtEl>
                                          <p:spTgt spid="8"/>
                                        </p:tgtEl>
                                        <p:attrNameLst>
                                          <p:attrName>ppt_x</p:attrName>
                                          <p:attrName>ppt_y</p:attrName>
                                        </p:attrNameLst>
                                      </p:cBhvr>
                                      <p:rCtr x="3247" y="7778"/>
                                    </p:animMotion>
                                  </p:childTnLst>
                                </p:cTn>
                              </p:par>
                            </p:childTnLst>
                          </p:cTn>
                        </p:par>
                        <p:par>
                          <p:cTn id="55" fill="hold">
                            <p:stCondLst>
                              <p:cond delay="15000"/>
                            </p:stCondLst>
                            <p:childTnLst>
                              <p:par>
                                <p:cTn id="56" presetID="35" presetClass="path" presetSubtype="0" accel="50000" decel="50000" fill="hold" nodeType="afterEffect">
                                  <p:stCondLst>
                                    <p:cond delay="0"/>
                                  </p:stCondLst>
                                  <p:childTnLst>
                                    <p:animMotion origin="layout" path="M 0.00052 0.00185 L -0.12153 -0.00093 " pathEditMode="relative" rAng="0" ptsTypes="AA">
                                      <p:cBhvr>
                                        <p:cTn id="57" dur="2000" fill="hold"/>
                                        <p:tgtEl>
                                          <p:spTgt spid="9"/>
                                        </p:tgtEl>
                                        <p:attrNameLst>
                                          <p:attrName>ppt_x</p:attrName>
                                          <p:attrName>ppt_y</p:attrName>
                                        </p:attrNameLst>
                                      </p:cBhvr>
                                      <p:rCtr x="-6267" y="324"/>
                                    </p:animMotion>
                                  </p:childTnLst>
                                </p:cTn>
                              </p:par>
                              <p:par>
                                <p:cTn id="58" presetID="63" presetClass="path" presetSubtype="0" accel="50000" decel="50000" fill="hold" grpId="2" nodeType="withEffect">
                                  <p:stCondLst>
                                    <p:cond delay="0"/>
                                  </p:stCondLst>
                                  <p:childTnLst>
                                    <p:animMotion origin="layout" path="M 0.06493 0.15555 L 0.12205 0.00278 " pathEditMode="relative" rAng="0" ptsTypes="AA">
                                      <p:cBhvr>
                                        <p:cTn id="59" dur="2000" fill="hold"/>
                                        <p:tgtEl>
                                          <p:spTgt spid="8"/>
                                        </p:tgtEl>
                                        <p:attrNameLst>
                                          <p:attrName>ppt_x</p:attrName>
                                          <p:attrName>ppt_y</p:attrName>
                                        </p:attrNameLst>
                                      </p:cBhvr>
                                      <p:rCtr x="2847" y="-7824"/>
                                    </p:animMotion>
                                  </p:childTnLst>
                                </p:cTn>
                              </p:par>
                            </p:childTnLst>
                          </p:cTn>
                        </p:par>
                        <p:par>
                          <p:cTn id="60" fill="hold">
                            <p:stCondLst>
                              <p:cond delay="17000"/>
                            </p:stCondLst>
                            <p:childTnLst>
                              <p:par>
                                <p:cTn id="61" presetID="63" presetClass="path" presetSubtype="0" accel="50000" decel="50000" fill="hold" nodeType="afterEffect">
                                  <p:stCondLst>
                                    <p:cond delay="0"/>
                                  </p:stCondLst>
                                  <p:childTnLst>
                                    <p:animMotion origin="layout" path="M -3.33333E-6 1.11111E-6 L 0.12361 -4.44444E-6 " pathEditMode="relative" rAng="0" ptsTypes="AA">
                                      <p:cBhvr>
                                        <p:cTn id="62" dur="2000" fill="hold"/>
                                        <p:tgtEl>
                                          <p:spTgt spid="24"/>
                                        </p:tgtEl>
                                        <p:attrNameLst>
                                          <p:attrName>ppt_x</p:attrName>
                                          <p:attrName>ppt_y</p:attrName>
                                        </p:attrNameLst>
                                      </p:cBhvr>
                                      <p:rCtr x="6250" y="-46"/>
                                    </p:animMotion>
                                  </p:childTnLst>
                                </p:cTn>
                              </p:par>
                              <p:par>
                                <p:cTn id="63" presetID="35" presetClass="path" presetSubtype="0" accel="50000" decel="50000" fill="hold" nodeType="withEffect">
                                  <p:stCondLst>
                                    <p:cond delay="0"/>
                                  </p:stCondLst>
                                  <p:childTnLst>
                                    <p:animMotion origin="layout" path="M -0.23907 -4.44444E-6 L -0.36268 1.11111E-6 " pathEditMode="relative" rAng="0" ptsTypes="AA">
                                      <p:cBhvr>
                                        <p:cTn id="64" dur="2000" fill="hold"/>
                                        <p:tgtEl>
                                          <p:spTgt spid="27"/>
                                        </p:tgtEl>
                                        <p:attrNameLst>
                                          <p:attrName>ppt_x</p:attrName>
                                          <p:attrName>ppt_y</p:attrName>
                                        </p:attrNameLst>
                                      </p:cBhvr>
                                      <p:rCtr x="-625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1" grpId="0" animBg="1"/>
      <p:bldP spid="22" grpId="0" animBg="1"/>
      <p:bldP spid="23" grpId="0" animBg="1"/>
      <p:bldP spid="32" grpId="0" animBg="1"/>
      <p:bldP spid="32"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54</a:t>
            </a:fld>
            <a:endParaRPr lang="en-US" altLang="en-US"/>
          </a:p>
        </p:txBody>
      </p:sp>
      <p:sp>
        <p:nvSpPr>
          <p:cNvPr id="5" name="Oval 3"/>
          <p:cNvSpPr>
            <a:spLocks noChangeArrowheads="1"/>
          </p:cNvSpPr>
          <p:nvPr/>
        </p:nvSpPr>
        <p:spPr bwMode="auto">
          <a:xfrm>
            <a:off x="1457325"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6698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 name="Oval 5"/>
          <p:cNvSpPr>
            <a:spLocks noChangeArrowheads="1"/>
          </p:cNvSpPr>
          <p:nvPr/>
        </p:nvSpPr>
        <p:spPr bwMode="auto">
          <a:xfrm>
            <a:off x="36750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84725"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9" name="Oval 7"/>
          <p:cNvSpPr>
            <a:spLocks noChangeArrowheads="1"/>
          </p:cNvSpPr>
          <p:nvPr/>
        </p:nvSpPr>
        <p:spPr bwMode="auto">
          <a:xfrm>
            <a:off x="589121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0" name="Oval 8"/>
          <p:cNvSpPr>
            <a:spLocks noChangeArrowheads="1"/>
          </p:cNvSpPr>
          <p:nvPr/>
        </p:nvSpPr>
        <p:spPr bwMode="auto">
          <a:xfrm>
            <a:off x="70008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105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508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3" name="Group 11"/>
          <p:cNvGrpSpPr>
            <a:grpSpLocks/>
          </p:cNvGrpSpPr>
          <p:nvPr/>
        </p:nvGrpSpPr>
        <p:grpSpPr bwMode="auto">
          <a:xfrm>
            <a:off x="350837" y="2287588"/>
            <a:ext cx="8550275" cy="608012"/>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4664075"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01000"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2"/>
          <p:cNvGrpSpPr>
            <a:grpSpLocks/>
          </p:cNvGrpSpPr>
          <p:nvPr/>
        </p:nvGrpSpPr>
        <p:grpSpPr bwMode="auto">
          <a:xfrm>
            <a:off x="5768975" y="1857375"/>
            <a:ext cx="990600" cy="950913"/>
            <a:chOff x="575" y="1170"/>
            <a:chExt cx="576" cy="599"/>
          </a:xfrm>
        </p:grpSpPr>
        <p:sp>
          <p:nvSpPr>
            <p:cNvPr id="25"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5"/>
          <p:cNvGrpSpPr>
            <a:grpSpLocks/>
          </p:cNvGrpSpPr>
          <p:nvPr/>
        </p:nvGrpSpPr>
        <p:grpSpPr bwMode="auto">
          <a:xfrm>
            <a:off x="4665662" y="1855788"/>
            <a:ext cx="990600" cy="952500"/>
            <a:chOff x="5083" y="1169"/>
            <a:chExt cx="576" cy="600"/>
          </a:xfrm>
        </p:grpSpPr>
        <p:sp>
          <p:nvSpPr>
            <p:cNvPr id="28"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8"/>
          <p:cNvSpPr txBox="1">
            <a:spLocks noChangeArrowheads="1"/>
          </p:cNvSpPr>
          <p:nvPr/>
        </p:nvSpPr>
        <p:spPr bwMode="auto">
          <a:xfrm>
            <a:off x="6754812"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a:latin typeface="VNI-Helve" pitchFamily="2" charset="0"/>
            </a:endParaRPr>
          </a:p>
        </p:txBody>
      </p:sp>
      <p:sp>
        <p:nvSpPr>
          <p:cNvPr id="31" name="Text Box 30"/>
          <p:cNvSpPr txBox="1">
            <a:spLocks noChangeArrowheads="1"/>
          </p:cNvSpPr>
          <p:nvPr/>
        </p:nvSpPr>
        <p:spPr bwMode="auto">
          <a:xfrm>
            <a:off x="152400" y="1125538"/>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[5,7]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825722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55</a:t>
            </a:fld>
            <a:endParaRPr lang="en-US" altLang="en-US"/>
          </a:p>
        </p:txBody>
      </p:sp>
      <p:sp>
        <p:nvSpPr>
          <p:cNvPr id="6" name="Text Box 4"/>
          <p:cNvSpPr txBox="1">
            <a:spLocks noChangeArrowheads="1"/>
          </p:cNvSpPr>
          <p:nvPr/>
        </p:nvSpPr>
        <p:spPr bwMode="auto">
          <a:xfrm>
            <a:off x="234950" y="1125538"/>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[5,7]</a:t>
            </a:r>
            <a:r>
              <a:rPr lang="en-US" altLang="en-US" sz="2800">
                <a:latin typeface="Times New Roman" panose="02020603050405020304" pitchFamily="18" charset="0"/>
                <a:cs typeface="Times New Roman" panose="02020603050405020304" pitchFamily="18" charset="0"/>
              </a:rPr>
              <a:t> </a:t>
            </a:r>
          </a:p>
        </p:txBody>
      </p:sp>
      <p:sp>
        <p:nvSpPr>
          <p:cNvPr id="7" name="Oval 5"/>
          <p:cNvSpPr>
            <a:spLocks noChangeArrowheads="1"/>
          </p:cNvSpPr>
          <p:nvPr/>
        </p:nvSpPr>
        <p:spPr bwMode="auto">
          <a:xfrm>
            <a:off x="14605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8" name="Oval 6"/>
          <p:cNvSpPr>
            <a:spLocks noChangeArrowheads="1"/>
          </p:cNvSpPr>
          <p:nvPr/>
        </p:nvSpPr>
        <p:spPr bwMode="auto">
          <a:xfrm>
            <a:off x="2570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9" name="Oval 7"/>
          <p:cNvSpPr>
            <a:spLocks noChangeArrowheads="1"/>
          </p:cNvSpPr>
          <p:nvPr/>
        </p:nvSpPr>
        <p:spPr bwMode="auto">
          <a:xfrm>
            <a:off x="36782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0" name="Oval 8"/>
          <p:cNvSpPr>
            <a:spLocks noChangeArrowheads="1"/>
          </p:cNvSpPr>
          <p:nvPr/>
        </p:nvSpPr>
        <p:spPr bwMode="auto">
          <a:xfrm>
            <a:off x="4787900"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9"/>
          <p:cNvSpPr>
            <a:spLocks noChangeArrowheads="1"/>
          </p:cNvSpPr>
          <p:nvPr/>
        </p:nvSpPr>
        <p:spPr bwMode="auto">
          <a:xfrm>
            <a:off x="58943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2" name="Oval 10"/>
          <p:cNvSpPr>
            <a:spLocks noChangeArrowheads="1"/>
          </p:cNvSpPr>
          <p:nvPr/>
        </p:nvSpPr>
        <p:spPr bwMode="auto">
          <a:xfrm>
            <a:off x="70040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3" name="Oval 11"/>
          <p:cNvSpPr>
            <a:spLocks noChangeArrowheads="1"/>
          </p:cNvSpPr>
          <p:nvPr/>
        </p:nvSpPr>
        <p:spPr bwMode="auto">
          <a:xfrm>
            <a:off x="81137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4" name="Oval 12"/>
          <p:cNvSpPr>
            <a:spLocks noChangeArrowheads="1"/>
          </p:cNvSpPr>
          <p:nvPr/>
        </p:nvSpPr>
        <p:spPr bwMode="auto">
          <a:xfrm>
            <a:off x="3540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5" name="Group 13"/>
          <p:cNvGrpSpPr>
            <a:grpSpLocks/>
          </p:cNvGrpSpPr>
          <p:nvPr/>
        </p:nvGrpSpPr>
        <p:grpSpPr bwMode="auto">
          <a:xfrm>
            <a:off x="354013" y="2276475"/>
            <a:ext cx="8550275" cy="608013"/>
            <a:chOff x="644" y="1153"/>
            <a:chExt cx="4972" cy="383"/>
          </a:xfrm>
        </p:grpSpPr>
        <p:sp>
          <p:nvSpPr>
            <p:cNvPr id="16"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7"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8"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9"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0"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1"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2"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3"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4" name="AutoShape 22"/>
          <p:cNvSpPr>
            <a:spLocks noChangeArrowheads="1"/>
          </p:cNvSpPr>
          <p:nvPr/>
        </p:nvSpPr>
        <p:spPr bwMode="auto">
          <a:xfrm>
            <a:off x="5827713" y="357346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5" name="AutoShape 23"/>
          <p:cNvSpPr>
            <a:spLocks noChangeArrowheads="1"/>
          </p:cNvSpPr>
          <p:nvPr/>
        </p:nvSpPr>
        <p:spPr bwMode="auto">
          <a:xfrm>
            <a:off x="8004175"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6" name="Group 24"/>
          <p:cNvGrpSpPr>
            <a:grpSpLocks/>
          </p:cNvGrpSpPr>
          <p:nvPr/>
        </p:nvGrpSpPr>
        <p:grpSpPr bwMode="auto">
          <a:xfrm>
            <a:off x="5772150" y="1857375"/>
            <a:ext cx="990600" cy="950913"/>
            <a:chOff x="575" y="1170"/>
            <a:chExt cx="576" cy="599"/>
          </a:xfrm>
        </p:grpSpPr>
        <p:sp>
          <p:nvSpPr>
            <p:cNvPr id="27" name="AutoShape 25"/>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8" name="Line 26"/>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 name="Group 27"/>
          <p:cNvGrpSpPr>
            <a:grpSpLocks/>
          </p:cNvGrpSpPr>
          <p:nvPr/>
        </p:nvGrpSpPr>
        <p:grpSpPr bwMode="auto">
          <a:xfrm>
            <a:off x="7986713" y="1844675"/>
            <a:ext cx="990600" cy="952500"/>
            <a:chOff x="5083" y="1169"/>
            <a:chExt cx="576" cy="600"/>
          </a:xfrm>
        </p:grpSpPr>
        <p:sp>
          <p:nvSpPr>
            <p:cNvPr id="30" name="AutoShape 28"/>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31" name="Line 29"/>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 name="Oval 30"/>
          <p:cNvSpPr>
            <a:spLocks noChangeArrowheads="1"/>
          </p:cNvSpPr>
          <p:nvPr/>
        </p:nvSpPr>
        <p:spPr bwMode="auto">
          <a:xfrm>
            <a:off x="6994525" y="2868613"/>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Tree>
    <p:extLst>
      <p:ext uri="{BB962C8B-B14F-4D97-AF65-F5344CB8AC3E}">
        <p14:creationId xmlns:p14="http://schemas.microsoft.com/office/powerpoint/2010/main" val="3969418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amond(in)">
                                      <p:cBhvr>
                                        <p:cTn id="7" dur="2000"/>
                                        <p:tgtEl>
                                          <p:spTgt spid="26"/>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amond(in)">
                                      <p:cBhvr>
                                        <p:cTn id="11" dur="1000"/>
                                        <p:tgtEl>
                                          <p:spTgt spid="29"/>
                                        </p:tgtEl>
                                      </p:cBhvr>
                                    </p:animEffect>
                                  </p:childTnLst>
                                </p:cTn>
                              </p:par>
                            </p:childTnLst>
                          </p:cTn>
                        </p:par>
                        <p:par>
                          <p:cTn id="12" fill="hold">
                            <p:stCondLst>
                              <p:cond delay="3000"/>
                            </p:stCondLst>
                            <p:childTnLst>
                              <p:par>
                                <p:cTn id="13" presetID="21" presetClass="exit" presetSubtype="4" fill="hold" grpId="0" nodeType="afterEffect">
                                  <p:stCondLst>
                                    <p:cond delay="0"/>
                                  </p:stCondLst>
                                  <p:childTnLst>
                                    <p:animEffect transition="out" filter="wheel(4)">
                                      <p:cBhvr>
                                        <p:cTn id="14" dur="2000"/>
                                        <p:tgtEl>
                                          <p:spTgt spid="12"/>
                                        </p:tgtEl>
                                      </p:cBhvr>
                                    </p:animEffect>
                                    <p:set>
                                      <p:cBhvr>
                                        <p:cTn id="15" dur="1" fill="hold">
                                          <p:stCondLst>
                                            <p:cond delay="1999"/>
                                          </p:stCondLst>
                                        </p:cTn>
                                        <p:tgtEl>
                                          <p:spTgt spid="12"/>
                                        </p:tgtEl>
                                        <p:attrNameLst>
                                          <p:attrName>style.visibility</p:attrName>
                                        </p:attrNameLst>
                                      </p:cBhvr>
                                      <p:to>
                                        <p:strVal val="hidden"/>
                                      </p:to>
                                    </p:set>
                                  </p:childTnLst>
                                </p:cTn>
                              </p:par>
                              <p:par>
                                <p:cTn id="16" presetID="21" presetClass="entr" presetSubtype="4" fill="hold" grpId="2" nodeType="withEffect">
                                  <p:stCondLst>
                                    <p:cond delay="0"/>
                                  </p:stCondLst>
                                  <p:iterate type="lt">
                                    <p:tmPct val="0"/>
                                  </p:iterate>
                                  <p:childTnLst>
                                    <p:set>
                                      <p:cBhvr>
                                        <p:cTn id="17" dur="1" fill="hold">
                                          <p:stCondLst>
                                            <p:cond delay="0"/>
                                          </p:stCondLst>
                                        </p:cTn>
                                        <p:tgtEl>
                                          <p:spTgt spid="32"/>
                                        </p:tgtEl>
                                        <p:attrNameLst>
                                          <p:attrName>style.visibility</p:attrName>
                                        </p:attrNameLst>
                                      </p:cBhvr>
                                      <p:to>
                                        <p:strVal val="visible"/>
                                      </p:to>
                                    </p:set>
                                    <p:animEffect transition="in" filter="wheel(4)">
                                      <p:cBhvr>
                                        <p:cTn id="18" dur="2000"/>
                                        <p:tgtEl>
                                          <p:spTgt spid="32"/>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11"/>
                                        </p:tgtEl>
                                      </p:cBhvr>
                                    </p:animEffect>
                                    <p:animScale>
                                      <p:cBhvr>
                                        <p:cTn id="22" dur="1000" autoRev="1" fill="hold"/>
                                        <p:tgtEl>
                                          <p:spTgt spid="11"/>
                                        </p:tgtEl>
                                      </p:cBhvr>
                                      <p:by x="105000" y="105000"/>
                                    </p:animScale>
                                  </p:childTnLst>
                                </p:cTn>
                              </p:par>
                              <p:par>
                                <p:cTn id="23" presetID="26" presetClass="emph" presetSubtype="0" fill="hold" grpId="0" nodeType="withEffect">
                                  <p:stCondLst>
                                    <p:cond delay="0"/>
                                  </p:stCondLst>
                                  <p:iterate type="lt">
                                    <p:tmPct val="0"/>
                                  </p:iterate>
                                  <p:childTnLst>
                                    <p:animEffect transition="out" filter="fade">
                                      <p:cBhvr>
                                        <p:cTn id="24" dur="2000" tmFilter="0, 0; .2, .5; .8, .5; 1, 0"/>
                                        <p:tgtEl>
                                          <p:spTgt spid="32"/>
                                        </p:tgtEl>
                                      </p:cBhvr>
                                    </p:animEffect>
                                    <p:animScale>
                                      <p:cBhvr>
                                        <p:cTn id="25" dur="1000" autoRev="1" fill="hold"/>
                                        <p:tgtEl>
                                          <p:spTgt spid="32"/>
                                        </p:tgtEl>
                                      </p:cBhvr>
                                      <p:by x="105000" y="105000"/>
                                    </p:animScale>
                                  </p:childTnLst>
                                </p:cTn>
                              </p:par>
                            </p:childTnLst>
                          </p:cTn>
                        </p:par>
                        <p:par>
                          <p:cTn id="26" fill="hold">
                            <p:stCondLst>
                              <p:cond delay="7000"/>
                            </p:stCondLst>
                            <p:childTnLst>
                              <p:par>
                                <p:cTn id="27" presetID="63" presetClass="path" presetSubtype="0" accel="50000" decel="50000" fill="hold" nodeType="afterEffect">
                                  <p:stCondLst>
                                    <p:cond delay="0"/>
                                  </p:stCondLst>
                                  <p:childTnLst>
                                    <p:animMotion origin="layout" path="M -3.33333E-6 1.48148E-6 L 0.12291 0.00509 " pathEditMode="relative" rAng="0" ptsTypes="AA">
                                      <p:cBhvr>
                                        <p:cTn id="28" dur="2000" fill="hold"/>
                                        <p:tgtEl>
                                          <p:spTgt spid="26"/>
                                        </p:tgtEl>
                                        <p:attrNameLst>
                                          <p:attrName>ppt_x</p:attrName>
                                          <p:attrName>ppt_y</p:attrName>
                                        </p:attrNameLst>
                                      </p:cBhvr>
                                      <p:rCtr x="6250" y="694"/>
                                    </p:animMotion>
                                  </p:childTnLst>
                                </p:cTn>
                              </p:par>
                            </p:childTnLst>
                          </p:cTn>
                        </p:par>
                        <p:par>
                          <p:cTn id="29" fill="hold">
                            <p:stCondLst>
                              <p:cond delay="9000"/>
                            </p:stCondLst>
                            <p:childTnLst>
                              <p:par>
                                <p:cTn id="30" presetID="26" presetClass="emph" presetSubtype="0" fill="hold" grpId="3" nodeType="afterEffect">
                                  <p:stCondLst>
                                    <p:cond delay="0"/>
                                  </p:stCondLst>
                                  <p:iterate type="lt">
                                    <p:tmPct val="0"/>
                                  </p:iterate>
                                  <p:childTnLst>
                                    <p:animEffect transition="out" filter="fade">
                                      <p:cBhvr>
                                        <p:cTn id="31" dur="2000" tmFilter="0, 0; .2, .5; .8, .5; 1, 0"/>
                                        <p:tgtEl>
                                          <p:spTgt spid="32"/>
                                        </p:tgtEl>
                                      </p:cBhvr>
                                    </p:animEffect>
                                    <p:animScale>
                                      <p:cBhvr>
                                        <p:cTn id="32" dur="1000" autoRev="1" fill="hold"/>
                                        <p:tgtEl>
                                          <p:spTgt spid="32"/>
                                        </p:tgtEl>
                                      </p:cBhvr>
                                      <p:by x="105000" y="105000"/>
                                    </p:animScale>
                                  </p:childTnLst>
                                </p:cTn>
                              </p:par>
                              <p:par>
                                <p:cTn id="33" presetID="26" presetClass="emph" presetSubtype="0" fill="hold" grpId="0" nodeType="withEffect">
                                  <p:stCondLst>
                                    <p:cond delay="0"/>
                                  </p:stCondLst>
                                  <p:childTnLst>
                                    <p:animEffect transition="out" filter="fade">
                                      <p:cBhvr>
                                        <p:cTn id="34" dur="2000" tmFilter="0, 0; .2, .5; .8, .5; 1, 0"/>
                                        <p:tgtEl>
                                          <p:spTgt spid="13"/>
                                        </p:tgtEl>
                                      </p:cBhvr>
                                    </p:animEffect>
                                    <p:animScale>
                                      <p:cBhvr>
                                        <p:cTn id="35" dur="1000" autoRev="1" fill="hold"/>
                                        <p:tgtEl>
                                          <p:spTgt spid="13"/>
                                        </p:tgtEl>
                                      </p:cBhvr>
                                      <p:by x="105000" y="105000"/>
                                    </p:animScale>
                                  </p:childTnLst>
                                </p:cTn>
                              </p:par>
                            </p:childTnLst>
                          </p:cTn>
                        </p:par>
                        <p:par>
                          <p:cTn id="36" fill="hold">
                            <p:stCondLst>
                              <p:cond delay="11000"/>
                            </p:stCondLst>
                            <p:childTnLst>
                              <p:par>
                                <p:cTn id="37" presetID="35" presetClass="path" presetSubtype="0" accel="50000" decel="50000" fill="hold" nodeType="afterEffect">
                                  <p:stCondLst>
                                    <p:cond delay="0"/>
                                  </p:stCondLst>
                                  <p:childTnLst>
                                    <p:animMotion origin="layout" path="M 3.72966E-17 -3.33333E-6 L -0.11927 4.07407E-6 " pathEditMode="relative" rAng="0" ptsTypes="AA">
                                      <p:cBhvr>
                                        <p:cTn id="38" dur="2000" fill="hold"/>
                                        <p:tgtEl>
                                          <p:spTgt spid="29"/>
                                        </p:tgtEl>
                                        <p:attrNameLst>
                                          <p:attrName>ppt_x</p:attrName>
                                          <p:attrName>ppt_y</p:attrName>
                                        </p:attrNameLst>
                                      </p:cBhvr>
                                      <p:rCtr x="-5833" y="255"/>
                                    </p:animMotion>
                                  </p:childTnLst>
                                </p:cTn>
                              </p:par>
                            </p:childTnLst>
                          </p:cTn>
                        </p:par>
                        <p:par>
                          <p:cTn id="39" fill="hold">
                            <p:stCondLst>
                              <p:cond delay="13000"/>
                            </p:stCondLst>
                            <p:childTnLst>
                              <p:par>
                                <p:cTn id="40" presetID="36" presetClass="emph" presetSubtype="0" fill="hold" grpId="1" nodeType="afterEffect">
                                  <p:stCondLst>
                                    <p:cond delay="0"/>
                                  </p:stCondLst>
                                  <p:iterate type="lt">
                                    <p:tmPct val="10000"/>
                                  </p:iterate>
                                  <p:childTnLst>
                                    <p:animScale>
                                      <p:cBhvr>
                                        <p:cTn id="41" dur="1000" autoRev="1" fill="hold">
                                          <p:stCondLst>
                                            <p:cond delay="0"/>
                                          </p:stCondLst>
                                        </p:cTn>
                                        <p:tgtEl>
                                          <p:spTgt spid="32"/>
                                        </p:tgtEl>
                                      </p:cBhvr>
                                      <p:to x="80000" y="100000"/>
                                    </p:animScale>
                                    <p:anim by="(#ppt_w*0.10)" calcmode="lin" valueType="num">
                                      <p:cBhvr>
                                        <p:cTn id="42" dur="1000" autoRev="1" fill="hold">
                                          <p:stCondLst>
                                            <p:cond delay="0"/>
                                          </p:stCondLst>
                                        </p:cTn>
                                        <p:tgtEl>
                                          <p:spTgt spid="32"/>
                                        </p:tgtEl>
                                        <p:attrNameLst>
                                          <p:attrName>ppt_x</p:attrName>
                                        </p:attrNameLst>
                                      </p:cBhvr>
                                    </p:anim>
                                    <p:anim by="(-#ppt_w*0.10)" calcmode="lin" valueType="num">
                                      <p:cBhvr>
                                        <p:cTn id="43" dur="1000" autoRev="1" fill="hold">
                                          <p:stCondLst>
                                            <p:cond delay="0"/>
                                          </p:stCondLst>
                                        </p:cTn>
                                        <p:tgtEl>
                                          <p:spTgt spid="32"/>
                                        </p:tgtEl>
                                        <p:attrNameLst>
                                          <p:attrName>ppt_y</p:attrName>
                                        </p:attrNameLst>
                                      </p:cBhvr>
                                    </p:anim>
                                    <p:animRot by="-480000">
                                      <p:cBhvr>
                                        <p:cTn id="44" dur="1000" autoRev="1" fill="hold">
                                          <p:stCondLst>
                                            <p:cond delay="0"/>
                                          </p:stCondLst>
                                        </p:cTn>
                                        <p:tgtEl>
                                          <p:spTgt spid="32"/>
                                        </p:tgtEl>
                                        <p:attrNameLst>
                                          <p:attrName>r</p:attrName>
                                        </p:attrNameLst>
                                      </p:cBhvr>
                                    </p:animRot>
                                  </p:childTnLst>
                                </p:cTn>
                              </p:par>
                            </p:childTnLst>
                          </p:cTn>
                        </p:par>
                        <p:par>
                          <p:cTn id="45" fill="hold">
                            <p:stCondLst>
                              <p:cond delay="15200"/>
                            </p:stCondLst>
                            <p:childTnLst>
                              <p:par>
                                <p:cTn id="46" presetID="63" presetClass="path" presetSubtype="0" accel="50000" decel="50000" fill="hold" nodeType="afterEffect">
                                  <p:stCondLst>
                                    <p:cond delay="0"/>
                                  </p:stCondLst>
                                  <p:childTnLst>
                                    <p:animMotion origin="layout" path="M 0.12291 0.00509 L 0.24045 0.00439 " pathEditMode="relative" rAng="0" ptsTypes="AA">
                                      <p:cBhvr>
                                        <p:cTn id="47" dur="2000" fill="hold"/>
                                        <p:tgtEl>
                                          <p:spTgt spid="26"/>
                                        </p:tgtEl>
                                        <p:attrNameLst>
                                          <p:attrName>ppt_x</p:attrName>
                                          <p:attrName>ppt_y</p:attrName>
                                        </p:attrNameLst>
                                      </p:cBhvr>
                                      <p:rCtr x="5868" y="0"/>
                                    </p:animMotion>
                                  </p:childTnLst>
                                </p:cTn>
                              </p:par>
                            </p:childTnLst>
                          </p:cTn>
                        </p:par>
                        <p:par>
                          <p:cTn id="48" fill="hold">
                            <p:stCondLst>
                              <p:cond delay="17200"/>
                            </p:stCondLst>
                            <p:childTnLst>
                              <p:par>
                                <p:cTn id="49" presetID="35" presetClass="path" presetSubtype="0" accel="50000" decel="50000" fill="hold" nodeType="afterEffect">
                                  <p:stCondLst>
                                    <p:cond delay="0"/>
                                  </p:stCondLst>
                                  <p:childTnLst>
                                    <p:animMotion origin="layout" path="M -0.11927 0.00671 L -0.24218 0.00162 " pathEditMode="relative" rAng="0" ptsTypes="AA">
                                      <p:cBhvr>
                                        <p:cTn id="50" dur="2000" fill="hold"/>
                                        <p:tgtEl>
                                          <p:spTgt spid="29"/>
                                        </p:tgtEl>
                                        <p:attrNameLst>
                                          <p:attrName>ppt_x</p:attrName>
                                          <p:attrName>ppt_y</p:attrName>
                                        </p:attrNameLst>
                                      </p:cBhvr>
                                      <p:rCtr x="-6146" y="-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32" grpId="0" animBg="1"/>
      <p:bldP spid="32" grpId="1" animBg="1"/>
      <p:bldP spid="32" grpId="2" animBg="1"/>
      <p:bldP spid="32" grpId="3"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56</a:t>
            </a:fld>
            <a:endParaRPr lang="en-US" altLang="en-US"/>
          </a:p>
        </p:txBody>
      </p:sp>
      <p:sp>
        <p:nvSpPr>
          <p:cNvPr id="33" name="Oval 4"/>
          <p:cNvSpPr>
            <a:spLocks noChangeArrowheads="1"/>
          </p:cNvSpPr>
          <p:nvPr/>
        </p:nvSpPr>
        <p:spPr bwMode="auto">
          <a:xfrm>
            <a:off x="1395412" y="2805113"/>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5"/>
          <p:cNvSpPr>
            <a:spLocks noChangeArrowheads="1"/>
          </p:cNvSpPr>
          <p:nvPr/>
        </p:nvSpPr>
        <p:spPr bwMode="auto">
          <a:xfrm>
            <a:off x="250507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5" name="Oval 6"/>
          <p:cNvSpPr>
            <a:spLocks noChangeArrowheads="1"/>
          </p:cNvSpPr>
          <p:nvPr/>
        </p:nvSpPr>
        <p:spPr bwMode="auto">
          <a:xfrm>
            <a:off x="3613150"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6" name="Oval 7"/>
          <p:cNvSpPr>
            <a:spLocks noChangeArrowheads="1"/>
          </p:cNvSpPr>
          <p:nvPr/>
        </p:nvSpPr>
        <p:spPr bwMode="auto">
          <a:xfrm>
            <a:off x="4722812"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7" name="Oval 8"/>
          <p:cNvSpPr>
            <a:spLocks noChangeArrowheads="1"/>
          </p:cNvSpPr>
          <p:nvPr/>
        </p:nvSpPr>
        <p:spPr bwMode="auto">
          <a:xfrm>
            <a:off x="5829300" y="2805113"/>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8" name="Oval 9"/>
          <p:cNvSpPr>
            <a:spLocks noChangeArrowheads="1"/>
          </p:cNvSpPr>
          <p:nvPr/>
        </p:nvSpPr>
        <p:spPr bwMode="auto">
          <a:xfrm>
            <a:off x="6938962"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9" name="Oval 10"/>
          <p:cNvSpPr>
            <a:spLocks noChangeArrowheads="1"/>
          </p:cNvSpPr>
          <p:nvPr/>
        </p:nvSpPr>
        <p:spPr bwMode="auto">
          <a:xfrm>
            <a:off x="804862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0" name="Oval 11"/>
          <p:cNvSpPr>
            <a:spLocks noChangeArrowheads="1"/>
          </p:cNvSpPr>
          <p:nvPr/>
        </p:nvSpPr>
        <p:spPr bwMode="auto">
          <a:xfrm>
            <a:off x="28892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41" name="Group 12"/>
          <p:cNvGrpSpPr>
            <a:grpSpLocks/>
          </p:cNvGrpSpPr>
          <p:nvPr/>
        </p:nvGrpSpPr>
        <p:grpSpPr bwMode="auto">
          <a:xfrm>
            <a:off x="288925" y="2209800"/>
            <a:ext cx="8550275" cy="608013"/>
            <a:chOff x="644" y="1153"/>
            <a:chExt cx="4972" cy="383"/>
          </a:xfrm>
        </p:grpSpPr>
        <p:sp>
          <p:nvSpPr>
            <p:cNvPr id="42"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3"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4"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5"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9"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251016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4" fill="hold" grpId="0" nodeType="afterEffect">
                                  <p:stCondLst>
                                    <p:cond delay="0"/>
                                  </p:stCondLst>
                                  <p:childTnLst>
                                    <p:animEffect transition="out" filter="wheel(4)">
                                      <p:cBhvr>
                                        <p:cTn id="6" dur="2000"/>
                                        <p:tgtEl>
                                          <p:spTgt spid="38"/>
                                        </p:tgtEl>
                                      </p:cBhvr>
                                    </p:animEffect>
                                    <p:set>
                                      <p:cBhvr>
                                        <p:cTn id="7" dur="1" fill="hold">
                                          <p:stCondLst>
                                            <p:cond delay="1999"/>
                                          </p:stCondLst>
                                        </p:cTn>
                                        <p:tgtEl>
                                          <p:spTgt spid="38"/>
                                        </p:tgtEl>
                                        <p:attrNameLst>
                                          <p:attrName>style.visibility</p:attrName>
                                        </p:attrNameLst>
                                      </p:cBhvr>
                                      <p:to>
                                        <p:strVal val="hidden"/>
                                      </p:to>
                                    </p:set>
                                  </p:childTnLst>
                                </p:cTn>
                              </p:par>
                            </p:childTnLst>
                          </p:cTn>
                        </p:par>
                        <p:par>
                          <p:cTn id="8" fill="hold">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37"/>
                                        </p:tgtEl>
                                      </p:cBhvr>
                                    </p:animEffect>
                                    <p:animScale>
                                      <p:cBhvr>
                                        <p:cTn id="11" dur="1000" autoRev="1" fill="hold"/>
                                        <p:tgtEl>
                                          <p:spTgt spid="37"/>
                                        </p:tgtEl>
                                      </p:cBhvr>
                                      <p:by x="105000" y="105000"/>
                                    </p:animScale>
                                  </p:childTnLst>
                                </p:cTn>
                              </p:par>
                              <p:par>
                                <p:cTn id="12" presetID="26" presetClass="emph" presetSubtype="0" fill="hold" grpId="0" nodeType="withEffect">
                                  <p:stCondLst>
                                    <p:cond delay="0"/>
                                  </p:stCondLst>
                                  <p:childTnLst>
                                    <p:animEffect transition="out" filter="fade">
                                      <p:cBhvr>
                                        <p:cTn id="13" dur="2000" tmFilter="0, 0; .2, .5; .8, .5; 1, 0"/>
                                        <p:tgtEl>
                                          <p:spTgt spid="39"/>
                                        </p:tgtEl>
                                      </p:cBhvr>
                                    </p:animEffect>
                                    <p:animScale>
                                      <p:cBhvr>
                                        <p:cTn id="14" dur="1000"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smtClean="0">
                <a:latin typeface="Times New Roman" panose="02020603050405020304" pitchFamily="18" charset="0"/>
                <a:cs typeface="Times New Roman" panose="02020603050405020304" pitchFamily="18" charset="0"/>
              </a:rPr>
              <a:t>3.7 </a:t>
            </a:r>
            <a:r>
              <a:rPr lang="en-US" sz="3200" dirty="0" smtClean="0">
                <a:latin typeface="Times New Roman" panose="02020603050405020304" pitchFamily="18" charset="0"/>
                <a:cs typeface="Times New Roman" panose="02020603050405020304" pitchFamily="18" charset="0"/>
              </a:rPr>
              <a:t>Sắp </a:t>
            </a:r>
            <a:r>
              <a:rPr lang="en-US" sz="3200" smtClean="0">
                <a:latin typeface="Times New Roman" panose="02020603050405020304" pitchFamily="18" charset="0"/>
                <a:cs typeface="Times New Roman" panose="02020603050405020304" pitchFamily="18" charset="0"/>
              </a:rPr>
              <a:t>xếp theo cây </a:t>
            </a:r>
            <a:r>
              <a:rPr lang="en-US" sz="3200" dirty="0" smtClean="0">
                <a:latin typeface="Times New Roman" panose="02020603050405020304" pitchFamily="18" charset="0"/>
                <a:cs typeface="Times New Roman" panose="02020603050405020304" pitchFamily="18" charset="0"/>
              </a:rPr>
              <a:t>– Heap Sort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marL="0" indent="0" algn="just">
              <a:buNone/>
            </a:pPr>
            <a:r>
              <a:rPr lang="en-US" sz="2800" b="1">
                <a:latin typeface="Times New Roman" panose="02020603050405020304" pitchFamily="18" charset="0"/>
                <a:cs typeface="Times New Roman" panose="02020603050405020304" pitchFamily="18" charset="0"/>
              </a:rPr>
              <a:t>Ý tưởng của giải thuật Heap Sort</a:t>
            </a:r>
            <a:r>
              <a:rPr lang="en-US" sz="2800">
                <a:latin typeface="Times New Roman" panose="02020603050405020304" pitchFamily="18" charset="0"/>
                <a:cs typeface="Times New Roman" panose="02020603050405020304" pitchFamily="18" charset="0"/>
              </a:rPr>
              <a:t>: </a:t>
            </a:r>
            <a:endParaRPr lang="en-US" sz="2800" smtClean="0">
              <a:latin typeface="Times New Roman" panose="02020603050405020304" pitchFamily="18" charset="0"/>
              <a:cs typeface="Times New Roman" panose="02020603050405020304" pitchFamily="18" charset="0"/>
            </a:endParaRPr>
          </a:p>
          <a:p>
            <a:pPr marL="0" indent="0" algn="just">
              <a:buNone/>
            </a:pPr>
            <a:r>
              <a:rPr lang="en-US" sz="2800" smtClean="0">
                <a:latin typeface="Times New Roman" panose="02020603050405020304" pitchFamily="18" charset="0"/>
                <a:cs typeface="Times New Roman" panose="02020603050405020304" pitchFamily="18" charset="0"/>
              </a:rPr>
              <a:t>Sắp </a:t>
            </a:r>
            <a:r>
              <a:rPr lang="en-US" sz="2800">
                <a:latin typeface="Times New Roman" panose="02020603050405020304" pitchFamily="18" charset="0"/>
                <a:cs typeface="Times New Roman" panose="02020603050405020304" pitchFamily="18" charset="0"/>
              </a:rPr>
              <a:t>xếp thông qua việc tạo các heap (đống) từ dãy ban đầu, trong đó heap là 1 cây nhị phân hoàn chỉnh có tính chất là khóa ở nút cha bao giờ cũng lớn hơn khóa ở các nút con.</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57</a:t>
            </a:fld>
            <a:endParaRPr lang="en-US" altLang="en-US"/>
          </a:p>
        </p:txBody>
      </p:sp>
    </p:spTree>
    <p:extLst>
      <p:ext uri="{BB962C8B-B14F-4D97-AF65-F5344CB8AC3E}">
        <p14:creationId xmlns:p14="http://schemas.microsoft.com/office/powerpoint/2010/main" val="150611150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Các bước thực hiện</a:t>
            </a:r>
            <a:endParaRPr lang="en-US" sz="3200" dirty="0"/>
          </a:p>
        </p:txBody>
      </p:sp>
      <p:sp>
        <p:nvSpPr>
          <p:cNvPr id="3" name="Content Placeholder 2"/>
          <p:cNvSpPr>
            <a:spLocks noGrp="1"/>
          </p:cNvSpPr>
          <p:nvPr>
            <p:ph idx="1"/>
          </p:nvPr>
        </p:nvSpPr>
        <p:spPr>
          <a:xfrm>
            <a:off x="493059" y="1066800"/>
            <a:ext cx="8229600" cy="4983163"/>
          </a:xfrm>
        </p:spPr>
        <p:txBody>
          <a:bodyPr/>
          <a:lstStyle/>
          <a:p>
            <a:pPr marL="0" indent="0">
              <a:lnSpc>
                <a:spcPct val="90000"/>
              </a:lnSpc>
              <a:buNone/>
            </a:pPr>
            <a:r>
              <a:rPr lang="vi-VN" altLang="en-US" sz="2800" smtClean="0">
                <a:solidFill>
                  <a:srgbClr val="080808"/>
                </a:solidFill>
                <a:latin typeface="Times New Roman" panose="02020603050405020304" pitchFamily="18" charset="0"/>
                <a:cs typeface="Times New Roman" panose="02020603050405020304" pitchFamily="18" charset="0"/>
              </a:rPr>
              <a:t>Việc </a:t>
            </a:r>
            <a:r>
              <a:rPr lang="vi-VN" altLang="en-US" sz="2800">
                <a:solidFill>
                  <a:srgbClr val="080808"/>
                </a:solidFill>
                <a:latin typeface="Times New Roman" panose="02020603050405020304" pitchFamily="18" charset="0"/>
                <a:cs typeface="Times New Roman" panose="02020603050405020304" pitchFamily="18" charset="0"/>
              </a:rPr>
              <a:t>thực hiện giải thuật được chia thành 2 giai đoạn:</a:t>
            </a:r>
          </a:p>
          <a:p>
            <a:pPr marL="0" indent="0">
              <a:lnSpc>
                <a:spcPct val="90000"/>
              </a:lnSpc>
              <a:buNone/>
            </a:pPr>
            <a:r>
              <a:rPr lang="vi-VN" altLang="en-US" sz="2800" smtClean="0">
                <a:solidFill>
                  <a:srgbClr val="080808"/>
                </a:solidFill>
                <a:latin typeface="Times New Roman" panose="02020603050405020304" pitchFamily="18" charset="0"/>
                <a:cs typeface="Times New Roman" panose="02020603050405020304" pitchFamily="18" charset="0"/>
              </a:rPr>
              <a:t>•</a:t>
            </a:r>
            <a:r>
              <a:rPr lang="en-US" altLang="en-US" sz="2800" smtClean="0">
                <a:solidFill>
                  <a:srgbClr val="080808"/>
                </a:solidFill>
                <a:latin typeface="Times New Roman" panose="02020603050405020304" pitchFamily="18" charset="0"/>
                <a:cs typeface="Times New Roman" panose="02020603050405020304" pitchFamily="18" charset="0"/>
              </a:rPr>
              <a:t> </a:t>
            </a:r>
            <a:r>
              <a:rPr lang="vi-VN" altLang="en-US" sz="2800" b="1" smtClean="0">
                <a:solidFill>
                  <a:srgbClr val="080808"/>
                </a:solidFill>
                <a:latin typeface="Times New Roman" panose="02020603050405020304" pitchFamily="18" charset="0"/>
                <a:cs typeface="Times New Roman" panose="02020603050405020304" pitchFamily="18" charset="0"/>
              </a:rPr>
              <a:t>Giai </a:t>
            </a:r>
            <a:r>
              <a:rPr lang="vi-VN" altLang="en-US" sz="2800" b="1">
                <a:solidFill>
                  <a:srgbClr val="080808"/>
                </a:solidFill>
                <a:latin typeface="Times New Roman" panose="02020603050405020304" pitchFamily="18" charset="0"/>
                <a:cs typeface="Times New Roman" panose="02020603050405020304" pitchFamily="18" charset="0"/>
              </a:rPr>
              <a:t>đoạn 1</a:t>
            </a:r>
            <a:r>
              <a:rPr lang="vi-VN" altLang="en-US" sz="2800">
                <a:solidFill>
                  <a:srgbClr val="080808"/>
                </a:solidFill>
                <a:latin typeface="Times New Roman" panose="02020603050405020304" pitchFamily="18" charset="0"/>
                <a:cs typeface="Times New Roman" panose="02020603050405020304" pitchFamily="18" charset="0"/>
              </a:rPr>
              <a:t>: Tạo heap từ dãy ban đầu, khi đó nút gốc của heap là phần tử lớn nhất.</a:t>
            </a:r>
          </a:p>
          <a:p>
            <a:pPr marL="0" indent="0">
              <a:lnSpc>
                <a:spcPct val="90000"/>
              </a:lnSpc>
              <a:buNone/>
            </a:pPr>
            <a:r>
              <a:rPr lang="vi-VN" altLang="en-US" sz="2800" smtClean="0">
                <a:solidFill>
                  <a:srgbClr val="080808"/>
                </a:solidFill>
                <a:latin typeface="Times New Roman" panose="02020603050405020304" pitchFamily="18" charset="0"/>
                <a:cs typeface="Times New Roman" panose="02020603050405020304" pitchFamily="18" charset="0"/>
              </a:rPr>
              <a:t>•</a:t>
            </a:r>
            <a:r>
              <a:rPr lang="en-US" altLang="en-US" sz="2800" smtClean="0">
                <a:solidFill>
                  <a:srgbClr val="080808"/>
                </a:solidFill>
                <a:latin typeface="Times New Roman" panose="02020603050405020304" pitchFamily="18" charset="0"/>
                <a:cs typeface="Times New Roman" panose="02020603050405020304" pitchFamily="18" charset="0"/>
              </a:rPr>
              <a:t> </a:t>
            </a:r>
            <a:r>
              <a:rPr lang="vi-VN" altLang="en-US" sz="2800" b="1" smtClean="0">
                <a:solidFill>
                  <a:srgbClr val="080808"/>
                </a:solidFill>
                <a:latin typeface="Times New Roman" panose="02020603050405020304" pitchFamily="18" charset="0"/>
                <a:cs typeface="Times New Roman" panose="02020603050405020304" pitchFamily="18" charset="0"/>
              </a:rPr>
              <a:t>Giai </a:t>
            </a:r>
            <a:r>
              <a:rPr lang="vi-VN" altLang="en-US" sz="2800" b="1">
                <a:solidFill>
                  <a:srgbClr val="080808"/>
                </a:solidFill>
                <a:latin typeface="Times New Roman" panose="02020603050405020304" pitchFamily="18" charset="0"/>
                <a:cs typeface="Times New Roman" panose="02020603050405020304" pitchFamily="18" charset="0"/>
              </a:rPr>
              <a:t>đoạn 2</a:t>
            </a:r>
            <a:r>
              <a:rPr lang="vi-VN" altLang="en-US" sz="2800">
                <a:solidFill>
                  <a:srgbClr val="080808"/>
                </a:solidFill>
                <a:latin typeface="Times New Roman" panose="02020603050405020304" pitchFamily="18" charset="0"/>
                <a:cs typeface="Times New Roman" panose="02020603050405020304" pitchFamily="18" charset="0"/>
              </a:rPr>
              <a:t>: Sắp xếp dãy dựa trên heap được tạo. </a:t>
            </a:r>
            <a:endParaRPr lang="vi-VN" altLang="en-US" sz="2800" smtClean="0">
              <a:solidFill>
                <a:srgbClr val="080808"/>
              </a:solidFill>
              <a:latin typeface="Times New Roman" panose="02020603050405020304" pitchFamily="18" charset="0"/>
              <a:cs typeface="Times New Roman" panose="02020603050405020304" pitchFamily="18" charset="0"/>
            </a:endParaRPr>
          </a:p>
          <a:p>
            <a:pPr lvl="1">
              <a:lnSpc>
                <a:spcPct val="90000"/>
              </a:lnSpc>
            </a:pPr>
            <a:r>
              <a:rPr lang="vi-VN" altLang="en-US" i="1" smtClean="0">
                <a:solidFill>
                  <a:srgbClr val="080808"/>
                </a:solidFill>
                <a:latin typeface="Times New Roman" panose="02020603050405020304" pitchFamily="18" charset="0"/>
                <a:cs typeface="Times New Roman" panose="02020603050405020304" pitchFamily="18" charset="0"/>
              </a:rPr>
              <a:t>Nút gốc là nút có giá trị lớn nhất, ta chuyển về vị trí cuối cùng của heap.</a:t>
            </a:r>
          </a:p>
          <a:p>
            <a:pPr lvl="1">
              <a:lnSpc>
                <a:spcPct val="90000"/>
              </a:lnSpc>
            </a:pPr>
            <a:r>
              <a:rPr lang="vi-VN" altLang="en-US" i="1" smtClean="0">
                <a:solidFill>
                  <a:srgbClr val="080808"/>
                </a:solidFill>
                <a:latin typeface="Times New Roman" panose="02020603050405020304" pitchFamily="18" charset="0"/>
                <a:cs typeface="Times New Roman" panose="02020603050405020304" pitchFamily="18" charset="0"/>
              </a:rPr>
              <a:t>Loại </a:t>
            </a:r>
            <a:r>
              <a:rPr lang="vi-VN" altLang="en-US" i="1">
                <a:solidFill>
                  <a:srgbClr val="080808"/>
                </a:solidFill>
                <a:latin typeface="Times New Roman" panose="02020603050405020304" pitchFamily="18" charset="0"/>
                <a:cs typeface="Times New Roman" panose="02020603050405020304" pitchFamily="18" charset="0"/>
              </a:rPr>
              <a:t>phẩn tử lớn nhất khỏi heap.</a:t>
            </a:r>
          </a:p>
          <a:p>
            <a:pPr lvl="1">
              <a:lnSpc>
                <a:spcPct val="90000"/>
              </a:lnSpc>
            </a:pPr>
            <a:r>
              <a:rPr lang="vi-VN" altLang="en-US" i="1" smtClean="0">
                <a:solidFill>
                  <a:srgbClr val="080808"/>
                </a:solidFill>
                <a:latin typeface="Times New Roman" panose="02020603050405020304" pitchFamily="18" charset="0"/>
                <a:cs typeface="Times New Roman" panose="02020603050405020304" pitchFamily="18" charset="0"/>
              </a:rPr>
              <a:t>Hiệu </a:t>
            </a:r>
            <a:r>
              <a:rPr lang="vi-VN" altLang="en-US" i="1">
                <a:solidFill>
                  <a:srgbClr val="080808"/>
                </a:solidFill>
                <a:latin typeface="Times New Roman" panose="02020603050405020304" pitchFamily="18" charset="0"/>
                <a:cs typeface="Times New Roman" panose="02020603050405020304" pitchFamily="18" charset="0"/>
              </a:rPr>
              <a:t>chỉnh phần còn lại thành heap.</a:t>
            </a:r>
          </a:p>
          <a:p>
            <a:pPr lvl="1">
              <a:lnSpc>
                <a:spcPct val="90000"/>
              </a:lnSpc>
            </a:pPr>
            <a:r>
              <a:rPr lang="vi-VN" altLang="en-US" i="1" smtClean="0">
                <a:solidFill>
                  <a:srgbClr val="080808"/>
                </a:solidFill>
                <a:latin typeface="Times New Roman" panose="02020603050405020304" pitchFamily="18" charset="0"/>
                <a:cs typeface="Times New Roman" panose="02020603050405020304" pitchFamily="18" charset="0"/>
              </a:rPr>
              <a:t>Lặp </a:t>
            </a:r>
            <a:r>
              <a:rPr lang="vi-VN" altLang="en-US" i="1">
                <a:solidFill>
                  <a:srgbClr val="080808"/>
                </a:solidFill>
                <a:latin typeface="Times New Roman" panose="02020603050405020304" pitchFamily="18" charset="0"/>
                <a:cs typeface="Times New Roman" panose="02020603050405020304" pitchFamily="18" charset="0"/>
              </a:rPr>
              <a:t>lại quá trình cho tới khi heap chỉ còn 1 nút. </a:t>
            </a:r>
          </a:p>
          <a:p>
            <a:pPr marL="0" indent="0">
              <a:lnSpc>
                <a:spcPct val="90000"/>
              </a:lnSpc>
              <a:buNone/>
            </a:pPr>
            <a:endParaRPr lang="en-US" altLang="en-US" sz="2800" dirty="0">
              <a:solidFill>
                <a:srgbClr val="080808"/>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58</a:t>
            </a:fld>
            <a:endParaRPr lang="en-US" altLang="en-US"/>
          </a:p>
        </p:txBody>
      </p:sp>
    </p:spTree>
    <p:extLst>
      <p:ext uri="{BB962C8B-B14F-4D97-AF65-F5344CB8AC3E}">
        <p14:creationId xmlns:p14="http://schemas.microsoft.com/office/powerpoint/2010/main" val="110026870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panose="02020603050405020304" pitchFamily="18" charset="0"/>
                <a:cs typeface="Times New Roman" panose="02020603050405020304" pitchFamily="18" charset="0"/>
              </a:rPr>
              <a:t>Hàm hiệu chỉnh heap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59</a:t>
            </a:fld>
            <a:endParaRPr lang="en-US" altLang="en-US"/>
          </a:p>
        </p:txBody>
      </p:sp>
      <p:sp>
        <p:nvSpPr>
          <p:cNvPr id="6" name="Text Box 2"/>
          <p:cNvSpPr txBox="1">
            <a:spLocks noChangeArrowheads="1"/>
          </p:cNvSpPr>
          <p:nvPr/>
        </p:nvSpPr>
        <p:spPr bwMode="auto">
          <a:xfrm>
            <a:off x="304800" y="1066800"/>
            <a:ext cx="8610600" cy="5105400"/>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indent="457200" algn="just">
              <a:lnSpc>
                <a:spcPct val="107000"/>
              </a:lnSpc>
              <a:spcBef>
                <a:spcPts val="0"/>
              </a:spcBef>
              <a:spcAft>
                <a:spcPts val="0"/>
              </a:spcAft>
            </a:pP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Shift</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6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&amp;&amp;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return</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else</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1371600" marR="0" indent="457200" algn="just" defTabSz="592138">
              <a:lnSpc>
                <a:spcPct val="107000"/>
              </a:lnSpc>
              <a:spcBef>
                <a:spcPts val="0"/>
              </a:spcBef>
              <a:spcAft>
                <a:spcPts val="0"/>
              </a:spcAft>
            </a:pP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9945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Cài đặt thuật toán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a:t>
            </a:fld>
            <a:endParaRPr lang="en-US" altLang="en-US"/>
          </a:p>
        </p:txBody>
      </p:sp>
      <p:sp>
        <p:nvSpPr>
          <p:cNvPr id="6" name="Text Box 2"/>
          <p:cNvSpPr txBox="1">
            <a:spLocks noChangeArrowheads="1"/>
          </p:cNvSpPr>
          <p:nvPr/>
        </p:nvSpPr>
        <p:spPr bwMode="auto">
          <a:xfrm>
            <a:off x="457200" y="1143000"/>
            <a:ext cx="8229600" cy="47244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InterchangeSort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 Thỏa mãn là cặp nghịch thế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Đổi chỗ a[i] và a[min] cho nhau</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11392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panose="02020603050405020304" pitchFamily="18" charset="0"/>
                <a:cs typeface="Times New Roman" panose="02020603050405020304" pitchFamily="18" charset="0"/>
              </a:rPr>
              <a:t>Hàm tạo heap từ dãy ban đầu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60</a:t>
            </a:fld>
            <a:endParaRPr lang="en-US" altLang="en-US"/>
          </a:p>
        </p:txBody>
      </p:sp>
      <p:sp>
        <p:nvSpPr>
          <p:cNvPr id="6" name="Text Box 2"/>
          <p:cNvSpPr txBox="1">
            <a:spLocks noChangeArrowheads="1"/>
          </p:cNvSpPr>
          <p:nvPr/>
        </p:nvSpPr>
        <p:spPr bwMode="auto">
          <a:xfrm>
            <a:off x="533400" y="1295400"/>
            <a:ext cx="6167120" cy="4267200"/>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CreateHeap</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2</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Shift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165182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320"/>
            <a:ext cx="6302375" cy="787400"/>
          </a:xfrm>
        </p:spPr>
        <p:txBody>
          <a:bodyPr/>
          <a:lstStyle/>
          <a:p>
            <a:r>
              <a:rPr lang="en-US" sz="3200" smtClean="0">
                <a:latin typeface="Times New Roman" panose="02020603050405020304" pitchFamily="18" charset="0"/>
                <a:cs typeface="Times New Roman" panose="02020603050405020304" pitchFamily="18" charset="0"/>
              </a:rPr>
              <a:t>Hàm Heap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61</a:t>
            </a:fld>
            <a:endParaRPr lang="en-US" altLang="en-US"/>
          </a:p>
        </p:txBody>
      </p:sp>
      <p:sp>
        <p:nvSpPr>
          <p:cNvPr id="7" name="Text Box 2"/>
          <p:cNvSpPr txBox="1">
            <a:spLocks noChangeArrowheads="1"/>
          </p:cNvSpPr>
          <p:nvPr/>
        </p:nvSpPr>
        <p:spPr bwMode="auto">
          <a:xfrm>
            <a:off x="533400" y="1142720"/>
            <a:ext cx="7122160" cy="3766147"/>
          </a:xfrm>
          <a:prstGeom prst="rect">
            <a:avLst/>
          </a:prstGeom>
          <a:noFill/>
          <a:ln w="9525">
            <a:noFill/>
            <a:miter lim="800000"/>
            <a:headEnd/>
            <a:tailEnd/>
          </a:ln>
        </p:spPr>
        <p:txBody>
          <a:bodyPr rot="0" vert="horz" wrap="square" lIns="91440" tIns="45720" rIns="91440" bIns="45720" anchor="t" anchorCtr="0">
            <a:noAutofit/>
          </a:bodyPr>
          <a:lstStyle/>
          <a:p>
            <a:pPr marL="0" marR="0" indent="457200" algn="just">
              <a:lnSpc>
                <a:spcPct val="107000"/>
              </a:lnSpc>
              <a:spcBef>
                <a:spcPts val="0"/>
              </a:spcBef>
              <a:spcAft>
                <a:spcPts val="0"/>
              </a:spcAft>
            </a:pP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HeapSort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0"/>
              </a:spcAft>
            </a:pP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CreateHeap</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US" sz="2800" i="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Shift</a:t>
            </a:r>
            <a:r>
              <a:rPr lang="en-US" sz="2800" i="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433983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Minh họa</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62</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944333504"/>
              </p:ext>
            </p:extLst>
          </p:nvPr>
        </p:nvGraphicFramePr>
        <p:xfrm>
          <a:off x="381000" y="1109195"/>
          <a:ext cx="8001002" cy="913130"/>
        </p:xfrm>
        <a:graphic>
          <a:graphicData uri="http://schemas.openxmlformats.org/drawingml/2006/table">
            <a:tbl>
              <a:tblPr firstRow="1" firstCol="1" bandRow="1"/>
              <a:tblGrid>
                <a:gridCol w="1232758">
                  <a:extLst>
                    <a:ext uri="{9D8B030D-6E8A-4147-A177-3AD203B41FA5}">
                      <a16:colId xmlns:a16="http://schemas.microsoft.com/office/drawing/2014/main" val="2273892363"/>
                    </a:ext>
                  </a:extLst>
                </a:gridCol>
                <a:gridCol w="966892">
                  <a:extLst>
                    <a:ext uri="{9D8B030D-6E8A-4147-A177-3AD203B41FA5}">
                      <a16:colId xmlns:a16="http://schemas.microsoft.com/office/drawing/2014/main" val="2538920024"/>
                    </a:ext>
                  </a:extLst>
                </a:gridCol>
                <a:gridCol w="966892">
                  <a:extLst>
                    <a:ext uri="{9D8B030D-6E8A-4147-A177-3AD203B41FA5}">
                      <a16:colId xmlns:a16="http://schemas.microsoft.com/office/drawing/2014/main" val="2518566234"/>
                    </a:ext>
                  </a:extLst>
                </a:gridCol>
                <a:gridCol w="966892">
                  <a:extLst>
                    <a:ext uri="{9D8B030D-6E8A-4147-A177-3AD203B41FA5}">
                      <a16:colId xmlns:a16="http://schemas.microsoft.com/office/drawing/2014/main" val="293849967"/>
                    </a:ext>
                  </a:extLst>
                </a:gridCol>
                <a:gridCol w="966892">
                  <a:extLst>
                    <a:ext uri="{9D8B030D-6E8A-4147-A177-3AD203B41FA5}">
                      <a16:colId xmlns:a16="http://schemas.microsoft.com/office/drawing/2014/main" val="237066412"/>
                    </a:ext>
                  </a:extLst>
                </a:gridCol>
                <a:gridCol w="966892">
                  <a:extLst>
                    <a:ext uri="{9D8B030D-6E8A-4147-A177-3AD203B41FA5}">
                      <a16:colId xmlns:a16="http://schemas.microsoft.com/office/drawing/2014/main" val="1339963955"/>
                    </a:ext>
                  </a:extLst>
                </a:gridCol>
                <a:gridCol w="966892">
                  <a:extLst>
                    <a:ext uri="{9D8B030D-6E8A-4147-A177-3AD203B41FA5}">
                      <a16:colId xmlns:a16="http://schemas.microsoft.com/office/drawing/2014/main" val="3027499405"/>
                    </a:ext>
                  </a:extLst>
                </a:gridCol>
                <a:gridCol w="966892">
                  <a:extLst>
                    <a:ext uri="{9D8B030D-6E8A-4147-A177-3AD203B41FA5}">
                      <a16:colId xmlns:a16="http://schemas.microsoft.com/office/drawing/2014/main" val="3809122006"/>
                    </a:ext>
                  </a:extLst>
                </a:gridCol>
              </a:tblGrid>
              <a:tr h="442119">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FFFFFF"/>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73826602"/>
                  </a:ext>
                </a:extLst>
              </a:tr>
              <a:tr h="442119">
                <a:tc>
                  <a:txBody>
                    <a:bodyPr/>
                    <a:lstStyle/>
                    <a:p>
                      <a:pPr marL="0" marR="0" indent="0" algn="ctr">
                        <a:lnSpc>
                          <a:spcPct val="107000"/>
                        </a:lnSpc>
                        <a:spcBef>
                          <a:spcPts val="200"/>
                        </a:spcBef>
                        <a:spcAft>
                          <a:spcPts val="200"/>
                        </a:spcAft>
                      </a:pPr>
                      <a:r>
                        <a:rPr lang="en-US" sz="2800" b="1"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666666"/>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extLst>
                  <a:ext uri="{0D108BD9-81ED-4DB2-BD59-A6C34878D82A}">
                    <a16:rowId xmlns:a16="http://schemas.microsoft.com/office/drawing/2014/main" val="3586255385"/>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01630671"/>
              </p:ext>
            </p:extLst>
          </p:nvPr>
        </p:nvGraphicFramePr>
        <p:xfrm>
          <a:off x="1219200" y="2438400"/>
          <a:ext cx="6743203" cy="2819400"/>
        </p:xfrm>
        <a:graphic>
          <a:graphicData uri="http://schemas.openxmlformats.org/presentationml/2006/ole">
            <mc:AlternateContent xmlns:mc="http://schemas.openxmlformats.org/markup-compatibility/2006">
              <mc:Choice xmlns:v="urn:schemas-microsoft-com:vml" Requires="v">
                <p:oleObj spid="_x0000_s1031" name="Visio" r:id="rId3" imgW="3207793" imgH="1341175" progId="Visio.Drawing.15">
                  <p:embed/>
                </p:oleObj>
              </mc:Choice>
              <mc:Fallback>
                <p:oleObj name="Visio" r:id="rId3" imgW="3207793" imgH="13411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6743203" cy="2819400"/>
                      </a:xfrm>
                      <a:prstGeom prst="rect">
                        <a:avLst/>
                      </a:prstGeom>
                      <a:noFill/>
                    </p:spPr>
                  </p:pic>
                </p:oleObj>
              </mc:Fallback>
            </mc:AlternateContent>
          </a:graphicData>
        </a:graphic>
      </p:graphicFrame>
    </p:spTree>
    <p:extLst>
      <p:ext uri="{BB962C8B-B14F-4D97-AF65-F5344CB8AC3E}">
        <p14:creationId xmlns:p14="http://schemas.microsoft.com/office/powerpoint/2010/main" val="326634059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Minh họa</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63</a:t>
            </a:fld>
            <a:endParaRPr lang="en-US" altLang="en-US"/>
          </a:p>
        </p:txBody>
      </p:sp>
      <p:sp>
        <p:nvSpPr>
          <p:cNvPr id="7" name="TextBox 6"/>
          <p:cNvSpPr txBox="1"/>
          <p:nvPr/>
        </p:nvSpPr>
        <p:spPr>
          <a:xfrm>
            <a:off x="533400" y="1123856"/>
            <a:ext cx="3768980" cy="523220"/>
          </a:xfrm>
          <a:prstGeom prst="rect">
            <a:avLst/>
          </a:prstGeom>
          <a:noFill/>
        </p:spPr>
        <p:txBody>
          <a:bodyPr wrap="none" rtlCol="0">
            <a:spAutoFit/>
          </a:bodyPr>
          <a:lstStyle/>
          <a:p>
            <a:r>
              <a:rPr lang="en-US" sz="2800" b="1" smtClean="0">
                <a:latin typeface="Times New Roman" panose="02020603050405020304" pitchFamily="18" charset="0"/>
                <a:cs typeface="Times New Roman" panose="02020603050405020304" pitchFamily="18" charset="0"/>
              </a:rPr>
              <a:t>Hiệu chỉnh thành Heap</a:t>
            </a:r>
            <a:endParaRPr lang="en-US" sz="2800" b="1">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101703509"/>
              </p:ext>
            </p:extLst>
          </p:nvPr>
        </p:nvGraphicFramePr>
        <p:xfrm>
          <a:off x="914400" y="1905000"/>
          <a:ext cx="6858000" cy="3800318"/>
        </p:xfrm>
        <a:graphic>
          <a:graphicData uri="http://schemas.openxmlformats.org/presentationml/2006/ole">
            <mc:AlternateContent xmlns:mc="http://schemas.openxmlformats.org/markup-compatibility/2006">
              <mc:Choice xmlns:v="urn:schemas-microsoft-com:vml" Requires="v">
                <p:oleObj spid="_x0000_s2056" name="Visio" r:id="rId3" imgW="2872643" imgH="1592552" progId="Visio.Drawing.15">
                  <p:embed/>
                </p:oleObj>
              </mc:Choice>
              <mc:Fallback>
                <p:oleObj name="Visio" r:id="rId3" imgW="2872643" imgH="1592552"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5000"/>
                        <a:ext cx="6858000" cy="3800318"/>
                      </a:xfrm>
                      <a:prstGeom prst="rect">
                        <a:avLst/>
                      </a:prstGeom>
                      <a:noFill/>
                    </p:spPr>
                  </p:pic>
                </p:oleObj>
              </mc:Fallback>
            </mc:AlternateContent>
          </a:graphicData>
        </a:graphic>
      </p:graphicFrame>
    </p:spTree>
    <p:extLst>
      <p:ext uri="{BB962C8B-B14F-4D97-AF65-F5344CB8AC3E}">
        <p14:creationId xmlns:p14="http://schemas.microsoft.com/office/powerpoint/2010/main" val="166376677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Minh họa</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64</a:t>
            </a:fld>
            <a:endParaRPr lang="en-US" altLang="en-US"/>
          </a:p>
        </p:txBody>
      </p:sp>
      <p:sp>
        <p:nvSpPr>
          <p:cNvPr id="7" name="TextBox 6"/>
          <p:cNvSpPr txBox="1"/>
          <p:nvPr/>
        </p:nvSpPr>
        <p:spPr>
          <a:xfrm>
            <a:off x="533400" y="1123856"/>
            <a:ext cx="7924800" cy="954107"/>
          </a:xfrm>
          <a:prstGeom prst="rect">
            <a:avLst/>
          </a:prstGeom>
          <a:noFill/>
        </p:spPr>
        <p:txBody>
          <a:bodyPr wrap="square" rtlCol="0">
            <a:spAutoFit/>
          </a:bodyPr>
          <a:lstStyle/>
          <a:p>
            <a:r>
              <a:rPr lang="en-US" sz="2800" b="1" smtClean="0">
                <a:latin typeface="Times New Roman" panose="02020603050405020304" pitchFamily="18" charset="0"/>
                <a:cs typeface="Times New Roman" panose="02020603050405020304" pitchFamily="18" charset="0"/>
              </a:rPr>
              <a:t>Đưa phần tử lớn nhất về cuối dãy rồi hiệu chỉnh phần còn lại thành Heap</a:t>
            </a:r>
            <a:endParaRPr lang="en-US" sz="2800" b="1">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066035720"/>
              </p:ext>
            </p:extLst>
          </p:nvPr>
        </p:nvGraphicFramePr>
        <p:xfrm>
          <a:off x="1066800" y="2209800"/>
          <a:ext cx="6705600" cy="3715867"/>
        </p:xfrm>
        <a:graphic>
          <a:graphicData uri="http://schemas.openxmlformats.org/presentationml/2006/ole">
            <mc:AlternateContent xmlns:mc="http://schemas.openxmlformats.org/markup-compatibility/2006">
              <mc:Choice xmlns:v="urn:schemas-microsoft-com:vml" Requires="v">
                <p:oleObj spid="_x0000_s3078" name="Visio" r:id="rId3" imgW="2872643" imgH="1592552" progId="Visio.Drawing.15">
                  <p:embed/>
                </p:oleObj>
              </mc:Choice>
              <mc:Fallback>
                <p:oleObj name="Visio" r:id="rId3" imgW="2872643" imgH="159255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209800"/>
                        <a:ext cx="6705600" cy="3715867"/>
                      </a:xfrm>
                      <a:prstGeom prst="rect">
                        <a:avLst/>
                      </a:prstGeom>
                      <a:noFill/>
                    </p:spPr>
                  </p:pic>
                </p:oleObj>
              </mc:Fallback>
            </mc:AlternateContent>
          </a:graphicData>
        </a:graphic>
      </p:graphicFrame>
    </p:spTree>
    <p:extLst>
      <p:ext uri="{BB962C8B-B14F-4D97-AF65-F5344CB8AC3E}">
        <p14:creationId xmlns:p14="http://schemas.microsoft.com/office/powerpoint/2010/main" val="359992114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smtClean="0">
                <a:latin typeface="Times New Roman" panose="02020603050405020304" pitchFamily="18" charset="0"/>
                <a:cs typeface="Times New Roman" panose="02020603050405020304" pitchFamily="18" charset="0"/>
              </a:rPr>
              <a:t>3.8 </a:t>
            </a:r>
            <a:r>
              <a:rPr lang="en-US" sz="3200" dirty="0" smtClean="0">
                <a:latin typeface="Times New Roman" panose="02020603050405020304" pitchFamily="18" charset="0"/>
                <a:cs typeface="Times New Roman" panose="02020603050405020304" pitchFamily="18" charset="0"/>
              </a:rPr>
              <a:t>Shell Sort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b="1" smtClean="0">
                <a:latin typeface="Times New Roman" panose="02020603050405020304" pitchFamily="18" charset="0"/>
                <a:cs typeface="Times New Roman" panose="02020603050405020304" pitchFamily="18" charset="0"/>
              </a:rPr>
              <a:t>Ý Tưởng:</a:t>
            </a:r>
          </a:p>
          <a:p>
            <a:pPr marL="0" indent="0">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i="1" smtClean="0">
                <a:latin typeface="Times New Roman" panose="02020603050405020304" pitchFamily="18" charset="0"/>
                <a:cs typeface="Times New Roman" panose="02020603050405020304" pitchFamily="18" charset="0"/>
              </a:rPr>
              <a:t>Phân </a:t>
            </a:r>
            <a:r>
              <a:rPr lang="vi-VN" sz="2800" i="1">
                <a:latin typeface="Times New Roman" panose="02020603050405020304" pitchFamily="18" charset="0"/>
                <a:cs typeface="Times New Roman" panose="02020603050405020304" pitchFamily="18" charset="0"/>
              </a:rPr>
              <a:t>hoạch dãy thành các dãy con.</a:t>
            </a:r>
          </a:p>
          <a:p>
            <a:pPr marL="0" indent="0">
              <a:buNone/>
            </a:pPr>
            <a:r>
              <a:rPr lang="vi-VN" sz="2800" i="1" smtClean="0">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a:t>
            </a:r>
            <a:r>
              <a:rPr lang="vi-VN" sz="2800" i="1" smtClean="0">
                <a:latin typeface="Times New Roman" panose="02020603050405020304" pitchFamily="18" charset="0"/>
                <a:cs typeface="Times New Roman" panose="02020603050405020304" pitchFamily="18" charset="0"/>
              </a:rPr>
              <a:t>Sắp </a:t>
            </a:r>
            <a:r>
              <a:rPr lang="vi-VN" sz="2800" i="1">
                <a:latin typeface="Times New Roman" panose="02020603050405020304" pitchFamily="18" charset="0"/>
                <a:cs typeface="Times New Roman" panose="02020603050405020304" pitchFamily="18" charset="0"/>
              </a:rPr>
              <a:t>xếp các dãy con theo phương pháp chèn trực tiếp.</a:t>
            </a:r>
          </a:p>
          <a:p>
            <a:pPr marL="0" indent="0">
              <a:buNone/>
            </a:pPr>
            <a:r>
              <a:rPr lang="vi-VN" sz="2800" i="1" smtClean="0">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a:t>
            </a:r>
            <a:r>
              <a:rPr lang="vi-VN" sz="2800" i="1" smtClean="0">
                <a:latin typeface="Times New Roman" panose="02020603050405020304" pitchFamily="18" charset="0"/>
                <a:cs typeface="Times New Roman" panose="02020603050405020304" pitchFamily="18" charset="0"/>
              </a:rPr>
              <a:t>Dùng </a:t>
            </a:r>
            <a:r>
              <a:rPr lang="vi-VN" sz="2800" i="1">
                <a:latin typeface="Times New Roman" panose="02020603050405020304" pitchFamily="18" charset="0"/>
                <a:cs typeface="Times New Roman" panose="02020603050405020304" pitchFamily="18" charset="0"/>
              </a:rPr>
              <a:t>phương pháp chèn trực tiếp sắp xếp lại cả dãy.</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65</a:t>
            </a:fld>
            <a:endParaRPr lang="en-US" altLang="en-US"/>
          </a:p>
        </p:txBody>
      </p:sp>
    </p:spTree>
    <p:extLst>
      <p:ext uri="{BB962C8B-B14F-4D97-AF65-F5344CB8AC3E}">
        <p14:creationId xmlns:p14="http://schemas.microsoft.com/office/powerpoint/2010/main" val="115598659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smtClean="0">
                <a:latin typeface="Times New Roman" panose="02020603050405020304" pitchFamily="18" charset="0"/>
                <a:cs typeface="Times New Roman" panose="02020603050405020304" pitchFamily="18" charset="0"/>
              </a:rPr>
              <a:t>Cách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292725"/>
          </a:xfrm>
        </p:spPr>
        <p:txBody>
          <a:bodyPr/>
          <a:lstStyle/>
          <a:p>
            <a:pPr marL="0" indent="0">
              <a:lnSpc>
                <a:spcPct val="120000"/>
              </a:lnSpc>
              <a:spcBef>
                <a:spcPts val="0"/>
              </a:spcBef>
              <a:buNone/>
            </a:pPr>
            <a:r>
              <a:rPr lang="vi-VN" altLang="en-US" sz="2400" smtClean="0">
                <a:latin typeface="Times New Roman" panose="02020603050405020304" pitchFamily="18" charset="0"/>
                <a:cs typeface="Times New Roman" panose="02020603050405020304" pitchFamily="18" charset="0"/>
              </a:rPr>
              <a:t>•</a:t>
            </a:r>
            <a:r>
              <a:rPr lang="en-US" altLang="en-US" sz="2400" smtClean="0">
                <a:latin typeface="Times New Roman" panose="02020603050405020304" pitchFamily="18" charset="0"/>
                <a:cs typeface="Times New Roman" panose="02020603050405020304" pitchFamily="18" charset="0"/>
              </a:rPr>
              <a:t> </a:t>
            </a:r>
            <a:r>
              <a:rPr lang="vi-VN" altLang="en-US" sz="2400" smtClean="0">
                <a:latin typeface="Times New Roman" panose="02020603050405020304" pitchFamily="18" charset="0"/>
                <a:cs typeface="Times New Roman" panose="02020603050405020304" pitchFamily="18" charset="0"/>
              </a:rPr>
              <a:t>Phân </a:t>
            </a:r>
            <a:r>
              <a:rPr lang="vi-VN" altLang="en-US" sz="2400">
                <a:latin typeface="Times New Roman" panose="02020603050405020304" pitchFamily="18" charset="0"/>
                <a:cs typeface="Times New Roman" panose="02020603050405020304" pitchFamily="18" charset="0"/>
              </a:rPr>
              <a:t>chia dãy ban đầu thành những dãy con gồm các phần tử  ở cách nhau h vị trí;</a:t>
            </a:r>
          </a:p>
          <a:p>
            <a:pPr marL="0" indent="0">
              <a:lnSpc>
                <a:spcPct val="120000"/>
              </a:lnSpc>
              <a:spcBef>
                <a:spcPts val="0"/>
              </a:spcBef>
              <a:buNone/>
            </a:pPr>
            <a:r>
              <a:rPr lang="vi-VN" altLang="en-US" sz="2400" smtClean="0">
                <a:latin typeface="Times New Roman" panose="02020603050405020304" pitchFamily="18" charset="0"/>
                <a:cs typeface="Times New Roman" panose="02020603050405020304" pitchFamily="18" charset="0"/>
              </a:rPr>
              <a:t>•</a:t>
            </a:r>
            <a:r>
              <a:rPr lang="en-US" altLang="en-US" sz="2400" smtClean="0">
                <a:latin typeface="Times New Roman" panose="02020603050405020304" pitchFamily="18" charset="0"/>
                <a:cs typeface="Times New Roman" panose="02020603050405020304" pitchFamily="18" charset="0"/>
              </a:rPr>
              <a:t> </a:t>
            </a:r>
            <a:r>
              <a:rPr lang="vi-VN" altLang="en-US" sz="2400" smtClean="0">
                <a:latin typeface="Times New Roman" panose="02020603050405020304" pitchFamily="18" charset="0"/>
                <a:cs typeface="Times New Roman" panose="02020603050405020304" pitchFamily="18" charset="0"/>
              </a:rPr>
              <a:t>Dãy </a:t>
            </a:r>
            <a:r>
              <a:rPr lang="vi-VN" altLang="en-US" sz="2400">
                <a:latin typeface="Times New Roman" panose="02020603050405020304" pitchFamily="18" charset="0"/>
                <a:cs typeface="Times New Roman" panose="02020603050405020304" pitchFamily="18" charset="0"/>
              </a:rPr>
              <a:t>ban đầu : a1, a2, ..., an được xem như sự xen kẽ của các dãy con sau : </a:t>
            </a:r>
          </a:p>
          <a:p>
            <a:pPr lvl="1">
              <a:lnSpc>
                <a:spcPct val="120000"/>
              </a:lnSpc>
              <a:spcBef>
                <a:spcPts val="0"/>
              </a:spcBef>
            </a:pPr>
            <a:r>
              <a:rPr lang="vi-VN" altLang="en-US" sz="2400" smtClean="0">
                <a:latin typeface="Times New Roman" panose="02020603050405020304" pitchFamily="18" charset="0"/>
                <a:cs typeface="Times New Roman" panose="02020603050405020304" pitchFamily="18" charset="0"/>
              </a:rPr>
              <a:t>Dãy </a:t>
            </a:r>
            <a:r>
              <a:rPr lang="vi-VN" altLang="en-US" sz="2400">
                <a:latin typeface="Times New Roman" panose="02020603050405020304" pitchFamily="18" charset="0"/>
                <a:cs typeface="Times New Roman" panose="02020603050405020304" pitchFamily="18" charset="0"/>
              </a:rPr>
              <a:t>con thứ nhất: </a:t>
            </a:r>
            <a:r>
              <a:rPr lang="vi-VN" altLang="en-US" sz="2400" smtClean="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h+1</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2h+1</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 ... </a:t>
            </a:r>
          </a:p>
          <a:p>
            <a:pPr lvl="1">
              <a:lnSpc>
                <a:spcPct val="120000"/>
              </a:lnSpc>
              <a:spcBef>
                <a:spcPts val="0"/>
              </a:spcBef>
            </a:pPr>
            <a:r>
              <a:rPr lang="vi-VN" altLang="en-US" sz="2400" smtClean="0">
                <a:latin typeface="Times New Roman" panose="02020603050405020304" pitchFamily="18" charset="0"/>
                <a:cs typeface="Times New Roman" panose="02020603050405020304" pitchFamily="18" charset="0"/>
              </a:rPr>
              <a:t>Dãy </a:t>
            </a:r>
            <a:r>
              <a:rPr lang="vi-VN" altLang="en-US" sz="2400">
                <a:latin typeface="Times New Roman" panose="02020603050405020304" pitchFamily="18" charset="0"/>
                <a:cs typeface="Times New Roman" panose="02020603050405020304" pitchFamily="18" charset="0"/>
              </a:rPr>
              <a:t>con thứ  hai: </a:t>
            </a:r>
            <a:r>
              <a:rPr lang="vi-VN" altLang="en-US" sz="2400" smtClean="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h+2</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2h+2</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	....</a:t>
            </a:r>
          </a:p>
          <a:p>
            <a:pPr lvl="1">
              <a:lnSpc>
                <a:spcPct val="120000"/>
              </a:lnSpc>
              <a:spcBef>
                <a:spcPts val="0"/>
              </a:spcBef>
            </a:pPr>
            <a:r>
              <a:rPr lang="vi-VN" altLang="en-US" sz="2400" smtClean="0">
                <a:latin typeface="Times New Roman" panose="02020603050405020304" pitchFamily="18" charset="0"/>
                <a:cs typeface="Times New Roman" panose="02020603050405020304" pitchFamily="18" charset="0"/>
              </a:rPr>
              <a:t>Dãy </a:t>
            </a:r>
            <a:r>
              <a:rPr lang="vi-VN" altLang="en-US" sz="2400">
                <a:latin typeface="Times New Roman" panose="02020603050405020304" pitchFamily="18" charset="0"/>
                <a:cs typeface="Times New Roman" panose="02020603050405020304" pitchFamily="18" charset="0"/>
              </a:rPr>
              <a:t>con thứ  h: </a:t>
            </a:r>
            <a:r>
              <a:rPr lang="vi-VN" altLang="en-US" sz="2400" smtClean="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h</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2h</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3h</a:t>
            </a:r>
            <a:r>
              <a:rPr lang="en-US" altLang="en-US" sz="2400">
                <a:latin typeface="Times New Roman" panose="02020603050405020304" pitchFamily="18" charset="0"/>
                <a:cs typeface="Times New Roman" panose="02020603050405020304" pitchFamily="18" charset="0"/>
              </a:rPr>
              <a:t>]</a:t>
            </a:r>
            <a:r>
              <a:rPr lang="vi-VN" altLang="en-US" sz="2400" smtClean="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vi-VN" altLang="en-US" sz="2400" smtClean="0">
                <a:latin typeface="Times New Roman" panose="02020603050405020304" pitchFamily="18" charset="0"/>
                <a:cs typeface="Times New Roman" panose="02020603050405020304" pitchFamily="18" charset="0"/>
              </a:rPr>
              <a:t>•</a:t>
            </a:r>
            <a:r>
              <a:rPr lang="en-US" altLang="en-US" sz="2400" smtClean="0">
                <a:latin typeface="Times New Roman" panose="02020603050405020304" pitchFamily="18" charset="0"/>
                <a:cs typeface="Times New Roman" panose="02020603050405020304" pitchFamily="18" charset="0"/>
              </a:rPr>
              <a:t> </a:t>
            </a:r>
            <a:r>
              <a:rPr lang="vi-VN" altLang="en-US" sz="2400" smtClean="0">
                <a:latin typeface="Times New Roman" panose="02020603050405020304" pitchFamily="18" charset="0"/>
                <a:cs typeface="Times New Roman" panose="02020603050405020304" pitchFamily="18" charset="0"/>
              </a:rPr>
              <a:t>Tiến </a:t>
            </a:r>
            <a:r>
              <a:rPr lang="vi-VN" altLang="en-US" sz="2400">
                <a:latin typeface="Times New Roman" panose="02020603050405020304" pitchFamily="18" charset="0"/>
                <a:cs typeface="Times New Roman" panose="02020603050405020304" pitchFamily="18" charset="0"/>
              </a:rPr>
              <a:t>hành sắp xếp các phần tử trong cùng dãy con sẽ làm cho các phần tử  được đưa về vị trí đúng tương đối ;</a:t>
            </a:r>
          </a:p>
          <a:p>
            <a:pPr marL="0" indent="0">
              <a:lnSpc>
                <a:spcPct val="120000"/>
              </a:lnSpc>
              <a:spcBef>
                <a:spcPts val="0"/>
              </a:spcBef>
              <a:buNone/>
            </a:pPr>
            <a:r>
              <a:rPr lang="vi-VN" altLang="en-US" sz="2400" smtClean="0">
                <a:latin typeface="Times New Roman" panose="02020603050405020304" pitchFamily="18" charset="0"/>
                <a:cs typeface="Times New Roman" panose="02020603050405020304" pitchFamily="18" charset="0"/>
              </a:rPr>
              <a:t>•</a:t>
            </a:r>
            <a:r>
              <a:rPr lang="en-US" altLang="en-US" sz="2400" smtClean="0">
                <a:latin typeface="Times New Roman" panose="02020603050405020304" pitchFamily="18" charset="0"/>
                <a:cs typeface="Times New Roman" panose="02020603050405020304" pitchFamily="18" charset="0"/>
              </a:rPr>
              <a:t> </a:t>
            </a:r>
            <a:r>
              <a:rPr lang="vi-VN" altLang="en-US" sz="2400" smtClean="0">
                <a:latin typeface="Times New Roman" panose="02020603050405020304" pitchFamily="18" charset="0"/>
                <a:cs typeface="Times New Roman" panose="02020603050405020304" pitchFamily="18" charset="0"/>
              </a:rPr>
              <a:t>Giảm </a:t>
            </a:r>
            <a:r>
              <a:rPr lang="vi-VN" altLang="en-US" sz="2400">
                <a:latin typeface="Times New Roman" panose="02020603050405020304" pitchFamily="18" charset="0"/>
                <a:cs typeface="Times New Roman" panose="02020603050405020304" pitchFamily="18" charset="0"/>
              </a:rPr>
              <a:t>khoảng cách h để tạo thành các dãy con mới ;</a:t>
            </a:r>
          </a:p>
          <a:p>
            <a:pPr marL="0" indent="0">
              <a:lnSpc>
                <a:spcPct val="120000"/>
              </a:lnSpc>
              <a:spcBef>
                <a:spcPts val="0"/>
              </a:spcBef>
              <a:buNone/>
            </a:pPr>
            <a:r>
              <a:rPr lang="vi-VN" altLang="en-US" sz="2400" smtClean="0">
                <a:latin typeface="Times New Roman" panose="02020603050405020304" pitchFamily="18" charset="0"/>
                <a:cs typeface="Times New Roman" panose="02020603050405020304" pitchFamily="18" charset="0"/>
              </a:rPr>
              <a:t>•</a:t>
            </a:r>
            <a:r>
              <a:rPr lang="en-US" altLang="en-US" sz="2400" smtClean="0">
                <a:latin typeface="Times New Roman" panose="02020603050405020304" pitchFamily="18" charset="0"/>
                <a:cs typeface="Times New Roman" panose="02020603050405020304" pitchFamily="18" charset="0"/>
              </a:rPr>
              <a:t> </a:t>
            </a:r>
            <a:r>
              <a:rPr lang="vi-VN" altLang="en-US" sz="2400" smtClean="0">
                <a:latin typeface="Times New Roman" panose="02020603050405020304" pitchFamily="18" charset="0"/>
                <a:cs typeface="Times New Roman" panose="02020603050405020304" pitchFamily="18" charset="0"/>
              </a:rPr>
              <a:t>Dừng </a:t>
            </a:r>
            <a:r>
              <a:rPr lang="vi-VN" altLang="en-US" sz="2400">
                <a:latin typeface="Times New Roman" panose="02020603050405020304" pitchFamily="18" charset="0"/>
                <a:cs typeface="Times New Roman" panose="02020603050405020304" pitchFamily="18" charset="0"/>
              </a:rPr>
              <a:t>khi h=1</a:t>
            </a:r>
          </a:p>
          <a:p>
            <a:pPr marL="0" indent="0">
              <a:lnSpc>
                <a:spcPct val="120000"/>
              </a:lnSpc>
              <a:spcBef>
                <a:spcPts val="0"/>
              </a:spcBef>
              <a:buNone/>
            </a:pPr>
            <a:endParaRPr lang="vi-VN"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66</a:t>
            </a:fld>
            <a:endParaRPr lang="en-US" altLang="en-US"/>
          </a:p>
        </p:txBody>
      </p:sp>
    </p:spTree>
    <p:extLst>
      <p:ext uri="{BB962C8B-B14F-4D97-AF65-F5344CB8AC3E}">
        <p14:creationId xmlns:p14="http://schemas.microsoft.com/office/powerpoint/2010/main" val="366368462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Các bước tiến hành</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292725"/>
          </a:xfrm>
        </p:spPr>
        <p:txBody>
          <a:bodyPr/>
          <a:lstStyle/>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Chọn </a:t>
            </a:r>
            <a:r>
              <a:rPr lang="en-US" altLang="en-US" sz="2800" b="1" dirty="0">
                <a:latin typeface="Times New Roman" panose="02020603050405020304" pitchFamily="18" charset="0"/>
                <a:cs typeface="Times New Roman" panose="02020603050405020304" pitchFamily="18" charset="0"/>
              </a:rPr>
              <a:t>k</a:t>
            </a:r>
            <a:r>
              <a:rPr lang="en-US" altLang="en-US" sz="2800" dirty="0">
                <a:latin typeface="Times New Roman" panose="02020603050405020304" pitchFamily="18" charset="0"/>
                <a:cs typeface="Times New Roman" panose="02020603050405020304" pitchFamily="18" charset="0"/>
              </a:rPr>
              <a:t> khoảng cách h[1], h[2], ..., h[k]; </a:t>
            </a:r>
          </a:p>
          <a:p>
            <a:pPr>
              <a:lnSpc>
                <a:spcPct val="120000"/>
              </a:lnSpc>
              <a:spcBef>
                <a:spcPts val="4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i = 1;</a:t>
            </a:r>
          </a:p>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Phân chia dãy ban đầu thành các dãy con  			cách nhau h[i] khoảng cách. </a:t>
            </a:r>
          </a:p>
          <a:p>
            <a:pPr>
              <a:lnSpc>
                <a:spcPct val="120000"/>
              </a:lnSpc>
              <a:spcBef>
                <a:spcPts val="4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Sắp xếp từng dãy con bằng phương pháp  			chèn trực tiếp;</a:t>
            </a:r>
          </a:p>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3</a:t>
            </a:r>
            <a:r>
              <a:rPr lang="en-US" altLang="en-US" sz="2800" dirty="0">
                <a:latin typeface="Times New Roman" panose="02020603050405020304" pitchFamily="18" charset="0"/>
                <a:cs typeface="Times New Roman" panose="02020603050405020304" pitchFamily="18" charset="0"/>
              </a:rPr>
              <a:t>	: i = i+1;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Nếu  i &gt; k : Dừng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Ngược lại : Lặp lại Bước 2.       </a:t>
            </a:r>
          </a:p>
          <a:p>
            <a:pPr>
              <a:spcBef>
                <a:spcPts val="400"/>
              </a:spcBef>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67</a:t>
            </a:fld>
            <a:endParaRPr lang="en-US" altLang="en-US"/>
          </a:p>
        </p:txBody>
      </p:sp>
    </p:spTree>
    <p:extLst>
      <p:ext uri="{BB962C8B-B14F-4D97-AF65-F5344CB8AC3E}">
        <p14:creationId xmlns:p14="http://schemas.microsoft.com/office/powerpoint/2010/main" val="222390152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smtClean="0">
                <a:latin typeface="Times New Roman" panose="02020603050405020304" pitchFamily="18" charset="0"/>
                <a:cs typeface="Times New Roman" panose="02020603050405020304" pitchFamily="18" charset="0"/>
              </a:rPr>
              <a:t>Cài đặt Shell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68</a:t>
            </a:fld>
            <a:endParaRPr lang="en-US" altLang="en-US"/>
          </a:p>
        </p:txBody>
      </p:sp>
      <p:sp>
        <p:nvSpPr>
          <p:cNvPr id="6" name="Text Box 2"/>
          <p:cNvSpPr txBox="1">
            <a:spLocks noChangeArrowheads="1"/>
          </p:cNvSpPr>
          <p:nvPr/>
        </p:nvSpPr>
        <p:spPr bwMode="auto">
          <a:xfrm>
            <a:off x="457200" y="1066800"/>
            <a:ext cx="7198360" cy="52165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ShellSort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98598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69</a:t>
            </a:fld>
            <a:endParaRPr lang="en-US" altLang="en-US"/>
          </a:p>
        </p:txBody>
      </p:sp>
      <p:sp>
        <p:nvSpPr>
          <p:cNvPr id="5" name="Oval 2"/>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61950" y="28829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0"/>
          <p:cNvGrpSpPr>
            <a:grpSpLocks/>
          </p:cNvGrpSpPr>
          <p:nvPr/>
        </p:nvGrpSpPr>
        <p:grpSpPr bwMode="auto">
          <a:xfrm>
            <a:off x="361950"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chemeClr val="bg1"/>
                </a:solidFill>
                <a:latin typeface="VNI-Helve" pitchFamily="2" charset="0"/>
              </a:rPr>
              <a:t>h = (5, 3, 1); k = 3</a:t>
            </a:r>
          </a:p>
        </p:txBody>
      </p:sp>
      <p:sp>
        <p:nvSpPr>
          <p:cNvPr id="23" name="Text Box 21"/>
          <p:cNvSpPr txBox="1">
            <a:spLocks noChangeArrowheads="1"/>
          </p:cNvSpPr>
          <p:nvPr/>
        </p:nvSpPr>
        <p:spPr bwMode="auto">
          <a:xfrm>
            <a:off x="354013" y="1493838"/>
            <a:ext cx="17002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b="1">
                <a:solidFill>
                  <a:schemeClr val="bg1"/>
                </a:solidFill>
                <a:latin typeface="VNI-Helve" pitchFamily="2" charset="0"/>
              </a:rPr>
              <a:t>len = 5</a:t>
            </a:r>
          </a:p>
        </p:txBody>
      </p:sp>
      <p:sp>
        <p:nvSpPr>
          <p:cNvPr id="24" name="AutoShape 22"/>
          <p:cNvSpPr>
            <a:spLocks noChangeArrowheads="1"/>
          </p:cNvSpPr>
          <p:nvPr/>
        </p:nvSpPr>
        <p:spPr bwMode="auto">
          <a:xfrm>
            <a:off x="5791200"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25" name="AutoShape 23"/>
          <p:cNvSpPr>
            <a:spLocks noChangeArrowheads="1"/>
          </p:cNvSpPr>
          <p:nvPr/>
        </p:nvSpPr>
        <p:spPr bwMode="auto">
          <a:xfrm>
            <a:off x="228600"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2014265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1.11111E-6 2.59259E-6 L -0.31007 0.36666 " pathEditMode="relative" rAng="0" ptsTypes="AA">
                                      <p:cBhvr>
                                        <p:cTn id="21" dur="2000" fill="hold"/>
                                        <p:tgtEl>
                                          <p:spTgt spid="9"/>
                                        </p:tgtEl>
                                        <p:attrNameLst>
                                          <p:attrName>ppt_x</p:attrName>
                                          <p:attrName>ppt_y</p:attrName>
                                        </p:attrNameLst>
                                      </p:cBhvr>
                                      <p:rCtr x="-15503" y="18333"/>
                                    </p:animMotion>
                                  </p:childTnLst>
                                </p:cTn>
                              </p:par>
                            </p:childTnLst>
                          </p:cTn>
                        </p:par>
                        <p:par>
                          <p:cTn id="22" fill="hold">
                            <p:stCondLst>
                              <p:cond delay="2000"/>
                            </p:stCondLst>
                            <p:childTnLst>
                              <p:par>
                                <p:cTn id="23" presetID="63" presetClass="path" presetSubtype="0" accel="50000" decel="50000" fill="hold" grpId="0" nodeType="afterEffect">
                                  <p:stCondLst>
                                    <p:cond delay="0"/>
                                  </p:stCondLst>
                                  <p:childTnLst>
                                    <p:animMotion origin="layout" path="M 0.00104 0.00208 L 0.60591 -0.00162 " pathEditMode="relative" rAng="0" ptsTypes="AA">
                                      <p:cBhvr>
                                        <p:cTn id="24" dur="2000" fill="hold"/>
                                        <p:tgtEl>
                                          <p:spTgt spid="12"/>
                                        </p:tgtEl>
                                        <p:attrNameLst>
                                          <p:attrName>ppt_x</p:attrName>
                                          <p:attrName>ppt_y</p:attrName>
                                        </p:attrNameLst>
                                      </p:cBhvr>
                                      <p:rCtr x="30382" y="-602"/>
                                    </p:animMotion>
                                  </p:childTnLst>
                                </p:cTn>
                              </p:par>
                            </p:childTnLst>
                          </p:cTn>
                        </p:par>
                        <p:par>
                          <p:cTn id="25" fill="hold">
                            <p:stCondLst>
                              <p:cond delay="4000"/>
                            </p:stCondLst>
                            <p:childTnLst>
                              <p:par>
                                <p:cTn id="26" presetID="64" presetClass="path" presetSubtype="0" accel="50000" decel="50000" fill="hold" grpId="1" nodeType="afterEffect">
                                  <p:stCondLst>
                                    <p:cond delay="0"/>
                                  </p:stCondLst>
                                  <p:childTnLst>
                                    <p:animMotion origin="layout" path="M -0.31007 0.36666 L -0.60486 0.00371 " pathEditMode="relative" rAng="0" ptsTypes="AA">
                                      <p:cBhvr>
                                        <p:cTn id="27" dur="2000" fill="hold"/>
                                        <p:tgtEl>
                                          <p:spTgt spid="9"/>
                                        </p:tgtEl>
                                        <p:attrNameLst>
                                          <p:attrName>ppt_x</p:attrName>
                                          <p:attrName>ppt_y</p:attrName>
                                        </p:attrNameLst>
                                      </p:cBhvr>
                                      <p:rCtr x="-14774" y="-18194"/>
                                    </p:animMotion>
                                  </p:childTnLst>
                                </p:cTn>
                              </p:par>
                            </p:childTnLst>
                          </p:cTn>
                        </p:par>
                        <p:par>
                          <p:cTn id="28" fill="hold">
                            <p:stCondLst>
                              <p:cond delay="6000"/>
                            </p:stCondLst>
                            <p:childTnLst>
                              <p:par>
                                <p:cTn id="29" presetID="3" presetClass="exit" presetSubtype="10" fill="hold" grpId="1" nodeType="afterEffect">
                                  <p:stCondLst>
                                    <p:cond delay="0"/>
                                  </p:stCondLst>
                                  <p:childTnLst>
                                    <p:animEffect transition="out" filter="blinds(horizontal)">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grpId="1" nodeType="clickEffect">
                                  <p:stCondLst>
                                    <p:cond delay="0"/>
                                  </p:stCondLst>
                                  <p:childTnLst>
                                    <p:animMotion origin="layout" path="M 1.56125E-16 4.44444E-6 L 0.12083 4.81481E-6 " pathEditMode="relative" rAng="0" ptsTypes="AA">
                                      <p:cBhvr>
                                        <p:cTn id="35" dur="2000" fill="hold"/>
                                        <p:tgtEl>
                                          <p:spTgt spid="24"/>
                                        </p:tgtEl>
                                        <p:attrNameLst>
                                          <p:attrName>ppt_x</p:attrName>
                                          <p:attrName>ppt_y</p:attrName>
                                        </p:attrNameLst>
                                      </p:cBhvr>
                                      <p:rCtr x="6667" y="-93"/>
                                    </p:animMotion>
                                  </p:childTnLst>
                                </p:cTn>
                              </p:par>
                              <p:par>
                                <p:cTn id="36" presetID="63" presetClass="path" presetSubtype="0" accel="50000" decel="50000" fill="hold" grpId="2" nodeType="withEffect">
                                  <p:stCondLst>
                                    <p:cond delay="0"/>
                                  </p:stCondLst>
                                  <p:childTnLst>
                                    <p:animMotion origin="layout" path="M -3.33333E-6 2.96296E-6 L 0.12916 4.81481E-6 " pathEditMode="relative" rAng="0" ptsTypes="AA">
                                      <p:cBhvr>
                                        <p:cTn id="37" dur="2000" fill="hold"/>
                                        <p:tgtEl>
                                          <p:spTgt spid="25"/>
                                        </p:tgtEl>
                                        <p:attrNameLst>
                                          <p:attrName>ppt_x</p:attrName>
                                          <p:attrName>ppt_y</p:attrName>
                                        </p:attrNameLst>
                                      </p:cBhvr>
                                      <p:rCtr x="6250" y="-93"/>
                                    </p:animMotion>
                                  </p:childTnLst>
                                </p:cTn>
                              </p:par>
                            </p:childTnLst>
                          </p:cTn>
                        </p:par>
                        <p:par>
                          <p:cTn id="38" fill="hold">
                            <p:stCondLst>
                              <p:cond delay="2000"/>
                            </p:stCondLst>
                            <p:childTnLst>
                              <p:par>
                                <p:cTn id="39" presetID="4" presetClass="entr" presetSubtype="16" fill="hold" grpId="3"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ox(in)">
                                      <p:cBhvr>
                                        <p:cTn id="41" dur="500"/>
                                        <p:tgtEl>
                                          <p:spTgt spid="25"/>
                                        </p:tgtEl>
                                      </p:cBhvr>
                                    </p:animEffect>
                                  </p:childTnLst>
                                </p:cTn>
                              </p:par>
                            </p:childTnLst>
                          </p:cTn>
                        </p:par>
                        <p:par>
                          <p:cTn id="42" fill="hold">
                            <p:stCondLst>
                              <p:cond delay="2500"/>
                            </p:stCondLst>
                            <p:childTnLst>
                              <p:par>
                                <p:cTn id="43" presetID="4" presetClass="exit" presetSubtype="16" fill="hold" grpId="4" nodeType="afterEffect">
                                  <p:stCondLst>
                                    <p:cond delay="0"/>
                                  </p:stCondLst>
                                  <p:childTnLst>
                                    <p:animEffect transition="out" filter="box(in)">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par>
                          <p:cTn id="46" fill="hold">
                            <p:stCondLst>
                              <p:cond delay="3000"/>
                            </p:stCondLst>
                            <p:childTnLst>
                              <p:par>
                                <p:cTn id="47" presetID="63" presetClass="path" presetSubtype="0" accel="50000" decel="50000" fill="hold" grpId="2" nodeType="afterEffect">
                                  <p:stCondLst>
                                    <p:cond delay="0"/>
                                  </p:stCondLst>
                                  <p:childTnLst>
                                    <p:animMotion origin="layout" path="M 0.12083 4.81481E-6 L 0.2375 0.00162 " pathEditMode="relative" rAng="0" ptsTypes="AA">
                                      <p:cBhvr>
                                        <p:cTn id="48" dur="2000" fill="hold"/>
                                        <p:tgtEl>
                                          <p:spTgt spid="24"/>
                                        </p:tgtEl>
                                        <p:attrNameLst>
                                          <p:attrName>ppt_x</p:attrName>
                                          <p:attrName>ppt_y</p:attrName>
                                        </p:attrNameLst>
                                      </p:cBhvr>
                                      <p:rCtr x="5833" y="69"/>
                                    </p:animMotion>
                                  </p:childTnLst>
                                </p:cTn>
                              </p:par>
                              <p:par>
                                <p:cTn id="49" presetID="63" presetClass="path" presetSubtype="0" accel="50000" decel="50000" fill="hold" grpId="5" nodeType="withEffect">
                                  <p:stCondLst>
                                    <p:cond delay="0"/>
                                  </p:stCondLst>
                                  <p:childTnLst>
                                    <p:animMotion origin="layout" path="M 0.12916 2.96296E-6 L 0.25416 4.81481E-6 " pathEditMode="relative" rAng="0" ptsTypes="AA">
                                      <p:cBhvr>
                                        <p:cTn id="50" dur="2000" fill="hold"/>
                                        <p:tgtEl>
                                          <p:spTgt spid="25"/>
                                        </p:tgtEl>
                                        <p:attrNameLst>
                                          <p:attrName>ppt_x</p:attrName>
                                          <p:attrName>ppt_y</p:attrName>
                                        </p:attrNameLst>
                                      </p:cBhvr>
                                      <p:rCtr x="6250" y="-93"/>
                                    </p:animMotion>
                                  </p:childTnLst>
                                </p:cTn>
                              </p:par>
                            </p:childTnLst>
                          </p:cTn>
                        </p:par>
                        <p:par>
                          <p:cTn id="51" fill="hold">
                            <p:stCondLst>
                              <p:cond delay="5000"/>
                            </p:stCondLst>
                            <p:childTnLst>
                              <p:par>
                                <p:cTn id="52" presetID="3" presetClass="entr" presetSubtype="10" fill="hold" grpId="6"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3" nodeType="clickEffect">
                                  <p:stCondLst>
                                    <p:cond delay="0"/>
                                  </p:stCondLst>
                                  <p:childTnLst>
                                    <p:animEffect transition="out" filter="blinds(horizontal)">
                                      <p:cBhvr>
                                        <p:cTn id="58" dur="500"/>
                                        <p:tgtEl>
                                          <p:spTgt spid="24"/>
                                        </p:tgtEl>
                                      </p:cBhvr>
                                    </p:animEffect>
                                    <p:set>
                                      <p:cBhvr>
                                        <p:cTn id="5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23" grpId="0" animBg="1"/>
      <p:bldP spid="24" grpId="0" animBg="1"/>
      <p:bldP spid="24" grpId="1" animBg="1"/>
      <p:bldP spid="24" grpId="2" animBg="1"/>
      <p:bldP spid="24" grpId="3" animBg="1"/>
      <p:bldP spid="25" grpId="0" animBg="1"/>
      <p:bldP spid="25" grpId="1" animBg="1"/>
      <p:bldP spid="25" grpId="2" animBg="1"/>
      <p:bldP spid="25" grpId="3" animBg="1"/>
      <p:bldP spid="25" grpId="4" animBg="1"/>
      <p:bldP spid="25" grpId="5" animBg="1"/>
      <p:bldP spid="25" grpId="6"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sp>
        <p:nvSpPr>
          <p:cNvPr id="5" name="Oval 3"/>
          <p:cNvSpPr>
            <a:spLocks noChangeArrowheads="1"/>
          </p:cNvSpPr>
          <p:nvPr/>
        </p:nvSpPr>
        <p:spPr bwMode="auto">
          <a:xfrm>
            <a:off x="1479550" y="2871788"/>
            <a:ext cx="80962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6050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7131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8053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911850"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215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9"/>
          <p:cNvSpPr>
            <a:spLocks noChangeArrowheads="1"/>
          </p:cNvSpPr>
          <p:nvPr/>
        </p:nvSpPr>
        <p:spPr bwMode="auto">
          <a:xfrm>
            <a:off x="81486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889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1"/>
          <p:cNvGrpSpPr>
            <a:grpSpLocks/>
          </p:cNvGrpSpPr>
          <p:nvPr/>
        </p:nvGrpSpPr>
        <p:grpSpPr bwMode="auto">
          <a:xfrm>
            <a:off x="388937" y="342582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0</a:t>
              </a:r>
            </a:p>
          </p:txBody>
        </p:sp>
      </p:grpSp>
      <p:sp>
        <p:nvSpPr>
          <p:cNvPr id="22" name="Oval 20"/>
          <p:cNvSpPr>
            <a:spLocks noChangeArrowheads="1"/>
          </p:cNvSpPr>
          <p:nvPr/>
        </p:nvSpPr>
        <p:spPr bwMode="auto">
          <a:xfrm>
            <a:off x="38100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3" name="AutoShape 21"/>
          <p:cNvSpPr>
            <a:spLocks noChangeArrowheads="1"/>
          </p:cNvSpPr>
          <p:nvPr/>
        </p:nvSpPr>
        <p:spPr bwMode="auto">
          <a:xfrm>
            <a:off x="403225" y="355441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a:latin typeface="Times New Roman" panose="02020603050405020304" pitchFamily="18" charset="0"/>
            </a:endParaRPr>
          </a:p>
          <a:p>
            <a:pPr algn="ctr" eaLnBrk="0" hangingPunct="0">
              <a:spcBef>
                <a:spcPct val="50000"/>
              </a:spcBef>
            </a:pPr>
            <a:r>
              <a:rPr lang="en-US" altLang="en-US" sz="2400">
                <a:latin typeface="Times New Roman" panose="02020603050405020304" pitchFamily="18" charset="0"/>
              </a:rPr>
              <a:t>i</a:t>
            </a:r>
          </a:p>
        </p:txBody>
      </p:sp>
      <p:sp>
        <p:nvSpPr>
          <p:cNvPr id="24" name="AutoShape 22"/>
          <p:cNvSpPr>
            <a:spLocks noChangeArrowheads="1"/>
          </p:cNvSpPr>
          <p:nvPr/>
        </p:nvSpPr>
        <p:spPr bwMode="auto">
          <a:xfrm>
            <a:off x="1570037" y="2133600"/>
            <a:ext cx="576263" cy="60801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algn="ctr"/>
            <a:r>
              <a:rPr lang="en-US" altLang="en-US" sz="2800"/>
              <a:t>j</a:t>
            </a:r>
          </a:p>
        </p:txBody>
      </p:sp>
    </p:spTree>
    <p:extLst>
      <p:ext uri="{BB962C8B-B14F-4D97-AF65-F5344CB8AC3E}">
        <p14:creationId xmlns:p14="http://schemas.microsoft.com/office/powerpoint/2010/main" val="785355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5"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1000"/>
                                        <p:tgtEl>
                                          <p:spTgt spid="24"/>
                                        </p:tgtEl>
                                      </p:cBhvr>
                                    </p:animEffect>
                                  </p:childTnLst>
                                </p:cTn>
                              </p:par>
                            </p:childTnLst>
                          </p:cTn>
                        </p:par>
                        <p:par>
                          <p:cTn id="13" fill="hold">
                            <p:stCondLst>
                              <p:cond delay="1000"/>
                            </p:stCondLst>
                            <p:childTnLst>
                              <p:par>
                                <p:cTn id="14" presetID="26" presetClass="emph" presetSubtype="0" fill="hold" grpId="0" nodeType="afterEffect">
                                  <p:stCondLst>
                                    <p:cond delay="0"/>
                                  </p:stCondLst>
                                  <p:childTnLst>
                                    <p:animEffect transition="out" filter="fade">
                                      <p:cBhvr>
                                        <p:cTn id="15" dur="1000" tmFilter="0, 0; .2, .5; .8, .5; 1, 0"/>
                                        <p:tgtEl>
                                          <p:spTgt spid="5"/>
                                        </p:tgtEl>
                                      </p:cBhvr>
                                    </p:animEffect>
                                    <p:animScale>
                                      <p:cBhvr>
                                        <p:cTn id="16" dur="500" autoRev="1" fill="hold"/>
                                        <p:tgtEl>
                                          <p:spTgt spid="5"/>
                                        </p:tgtEl>
                                      </p:cBhvr>
                                      <p:by x="105000" y="105000"/>
                                    </p:animScale>
                                  </p:childTnLst>
                                </p:cTn>
                              </p:par>
                              <p:par>
                                <p:cTn id="17" presetID="26" presetClass="emph" presetSubtype="0" fill="hold" grpId="0" nodeType="withEffect">
                                  <p:stCondLst>
                                    <p:cond delay="0"/>
                                  </p:stCondLst>
                                  <p:childTnLst>
                                    <p:animEffect transition="out" filter="fade">
                                      <p:cBhvr>
                                        <p:cTn id="18" dur="1000" tmFilter="0, 0; .2, .5; .8, .5; 1, 0"/>
                                        <p:tgtEl>
                                          <p:spTgt spid="12"/>
                                        </p:tgtEl>
                                      </p:cBhvr>
                                    </p:animEffect>
                                    <p:animScale>
                                      <p:cBhvr>
                                        <p:cTn id="19" dur="500" autoRev="1" fill="hold"/>
                                        <p:tgtEl>
                                          <p:spTgt spid="12"/>
                                        </p:tgtEl>
                                      </p:cBhvr>
                                      <p:by x="105000" y="105000"/>
                                    </p:animScale>
                                  </p:childTnLst>
                                </p:cTn>
                              </p:par>
                            </p:childTnLst>
                          </p:cTn>
                        </p:par>
                        <p:par>
                          <p:cTn id="20" fill="hold">
                            <p:stCondLst>
                              <p:cond delay="2000"/>
                            </p:stCondLst>
                            <p:childTnLst>
                              <p:par>
                                <p:cTn id="21" presetID="42" presetClass="path" presetSubtype="0" accel="50000" decel="50000" fill="hold" grpId="1" nodeType="afterEffect">
                                  <p:stCondLst>
                                    <p:cond delay="0"/>
                                  </p:stCondLst>
                                  <p:childTnLst>
                                    <p:animMotion origin="layout" path="M -0.00105 2.59259E-6 L -0.05261 0.20879 " pathEditMode="relative" rAng="0" ptsTypes="AA">
                                      <p:cBhvr>
                                        <p:cTn id="22" dur="1000" fill="hold"/>
                                        <p:tgtEl>
                                          <p:spTgt spid="5"/>
                                        </p:tgtEl>
                                        <p:attrNameLst>
                                          <p:attrName>ppt_x</p:attrName>
                                          <p:attrName>ppt_y</p:attrName>
                                        </p:attrNameLst>
                                      </p:cBhvr>
                                      <p:rCtr x="-2587" y="10440"/>
                                    </p:animMotion>
                                  </p:childTnLst>
                                </p:cTn>
                              </p:par>
                            </p:childTnLst>
                          </p:cTn>
                        </p:par>
                        <p:par>
                          <p:cTn id="23" fill="hold">
                            <p:stCondLst>
                              <p:cond delay="3000"/>
                            </p:stCondLst>
                            <p:childTnLst>
                              <p:par>
                                <p:cTn id="24" presetID="63" presetClass="path" presetSubtype="0" accel="50000" decel="50000" fill="hold" grpId="1" nodeType="afterEffect">
                                  <p:stCondLst>
                                    <p:cond delay="0"/>
                                  </p:stCondLst>
                                  <p:childTnLst>
                                    <p:animMotion origin="layout" path="M 0.00105 -0.00023 L 0.11927 3.33333E-6 " pathEditMode="relative" rAng="0" ptsTypes="AA">
                                      <p:cBhvr>
                                        <p:cTn id="25" dur="1000" fill="hold"/>
                                        <p:tgtEl>
                                          <p:spTgt spid="12"/>
                                        </p:tgtEl>
                                        <p:attrNameLst>
                                          <p:attrName>ppt_x</p:attrName>
                                          <p:attrName>ppt_y</p:attrName>
                                        </p:attrNameLst>
                                      </p:cBhvr>
                                      <p:rCtr x="6076" y="162"/>
                                    </p:animMotion>
                                  </p:childTnLst>
                                </p:cTn>
                              </p:par>
                            </p:childTnLst>
                          </p:cTn>
                        </p:par>
                        <p:par>
                          <p:cTn id="26" fill="hold">
                            <p:stCondLst>
                              <p:cond delay="4000"/>
                            </p:stCondLst>
                            <p:childTnLst>
                              <p:par>
                                <p:cTn id="27" presetID="64" presetClass="path" presetSubtype="0" accel="50000" decel="50000" fill="hold" grpId="2" nodeType="afterEffect">
                                  <p:stCondLst>
                                    <p:cond delay="0"/>
                                  </p:stCondLst>
                                  <p:childTnLst>
                                    <p:animMotion origin="layout" path="M -0.05261 0.20879 L -0.11927 -0.00023 " pathEditMode="relative" rAng="0" ptsTypes="AA">
                                      <p:cBhvr>
                                        <p:cTn id="28" dur="1000" fill="hold"/>
                                        <p:tgtEl>
                                          <p:spTgt spid="5"/>
                                        </p:tgtEl>
                                        <p:attrNameLst>
                                          <p:attrName>ppt_x</p:attrName>
                                          <p:attrName>ppt_y</p:attrName>
                                        </p:attrNameLst>
                                      </p:cBhvr>
                                      <p:rCtr x="-3507" y="-10856"/>
                                    </p:animMotion>
                                  </p:childTnLst>
                                </p:cTn>
                              </p:par>
                            </p:childTnLst>
                          </p:cTn>
                        </p:par>
                        <p:par>
                          <p:cTn id="29" fill="hold">
                            <p:stCondLst>
                              <p:cond delay="5000"/>
                            </p:stCondLst>
                            <p:childTnLst>
                              <p:par>
                                <p:cTn id="30" presetID="63" presetClass="path" presetSubtype="0" accel="50000" decel="50000" fill="hold" grpId="0" nodeType="afterEffect">
                                  <p:stCondLst>
                                    <p:cond delay="0"/>
                                  </p:stCondLst>
                                  <p:childTnLst>
                                    <p:animMotion origin="layout" path="M -0.00278 0.00232 L 0.12691 0.00463 " pathEditMode="relative" rAng="0" ptsTypes="AA">
                                      <p:cBhvr>
                                        <p:cTn id="31" dur="1000" fill="hold"/>
                                        <p:tgtEl>
                                          <p:spTgt spid="24"/>
                                        </p:tgtEl>
                                        <p:attrNameLst>
                                          <p:attrName>ppt_x</p:attrName>
                                          <p:attrName>ppt_y</p:attrName>
                                        </p:attrNameLst>
                                      </p:cBhvr>
                                      <p:rCtr x="6649" y="440"/>
                                    </p:animMotion>
                                  </p:childTnLst>
                                </p:cTn>
                              </p:par>
                            </p:childTnLst>
                          </p:cTn>
                        </p:par>
                        <p:par>
                          <p:cTn id="32" fill="hold">
                            <p:stCondLst>
                              <p:cond delay="6000"/>
                            </p:stCondLst>
                            <p:childTnLst>
                              <p:par>
                                <p:cTn id="33" presetID="26" presetClass="emph" presetSubtype="0" fill="hold" grpId="0" nodeType="afterEffect">
                                  <p:stCondLst>
                                    <p:cond delay="0"/>
                                  </p:stCondLst>
                                  <p:childTnLst>
                                    <p:animEffect transition="out" filter="fade">
                                      <p:cBhvr>
                                        <p:cTn id="34" dur="1000" tmFilter="0, 0; .2, .5; .8, .5; 1, 0"/>
                                        <p:tgtEl>
                                          <p:spTgt spid="6"/>
                                        </p:tgtEl>
                                      </p:cBhvr>
                                    </p:animEffect>
                                    <p:animScale>
                                      <p:cBhvr>
                                        <p:cTn id="35" dur="500" autoRev="1" fill="hold"/>
                                        <p:tgtEl>
                                          <p:spTgt spid="6"/>
                                        </p:tgtEl>
                                      </p:cBhvr>
                                      <p:by x="105000" y="105000"/>
                                    </p:animScale>
                                  </p:childTnLst>
                                </p:cTn>
                              </p:par>
                              <p:par>
                                <p:cTn id="36" presetID="26" presetClass="emph" presetSubtype="0" fill="hold" grpId="3" nodeType="withEffect">
                                  <p:stCondLst>
                                    <p:cond delay="0"/>
                                  </p:stCondLst>
                                  <p:childTnLst>
                                    <p:animEffect transition="out" filter="fade">
                                      <p:cBhvr>
                                        <p:cTn id="37" dur="1000" tmFilter="0, 0; .2, .5; .8, .5; 1, 0"/>
                                        <p:tgtEl>
                                          <p:spTgt spid="5"/>
                                        </p:tgtEl>
                                      </p:cBhvr>
                                    </p:animEffect>
                                    <p:animScale>
                                      <p:cBhvr>
                                        <p:cTn id="38" dur="500" autoRev="1" fill="hold"/>
                                        <p:tgtEl>
                                          <p:spTgt spid="5"/>
                                        </p:tgtEl>
                                      </p:cBhvr>
                                      <p:by x="105000" y="105000"/>
                                    </p:animScale>
                                  </p:childTnLst>
                                </p:cTn>
                              </p:par>
                            </p:childTnLst>
                          </p:cTn>
                        </p:par>
                        <p:par>
                          <p:cTn id="39" fill="hold">
                            <p:stCondLst>
                              <p:cond delay="7000"/>
                            </p:stCondLst>
                            <p:childTnLst>
                              <p:par>
                                <p:cTn id="40" presetID="63" presetClass="path" presetSubtype="0" accel="50000" decel="50000" fill="hold" grpId="1" nodeType="afterEffect">
                                  <p:stCondLst>
                                    <p:cond delay="0"/>
                                  </p:stCondLst>
                                  <p:childTnLst>
                                    <p:animMotion origin="layout" path="M 0.12691 0.00463 L 0.25451 0.00811 " pathEditMode="relative" rAng="0" ptsTypes="AA">
                                      <p:cBhvr>
                                        <p:cTn id="41" dur="1000" fill="hold"/>
                                        <p:tgtEl>
                                          <p:spTgt spid="24"/>
                                        </p:tgtEl>
                                        <p:attrNameLst>
                                          <p:attrName>ppt_x</p:attrName>
                                          <p:attrName>ppt_y</p:attrName>
                                        </p:attrNameLst>
                                      </p:cBhvr>
                                      <p:rCtr x="6406" y="324"/>
                                    </p:animMotion>
                                  </p:childTnLst>
                                </p:cTn>
                              </p:par>
                            </p:childTnLst>
                          </p:cTn>
                        </p:par>
                        <p:par>
                          <p:cTn id="42" fill="hold">
                            <p:stCondLst>
                              <p:cond delay="8000"/>
                            </p:stCondLst>
                            <p:childTnLst>
                              <p:par>
                                <p:cTn id="43" presetID="26" presetClass="emph" presetSubtype="0" fill="hold" grpId="4" nodeType="afterEffect">
                                  <p:stCondLst>
                                    <p:cond delay="0"/>
                                  </p:stCondLst>
                                  <p:childTnLst>
                                    <p:animEffect transition="out" filter="fade">
                                      <p:cBhvr>
                                        <p:cTn id="44" dur="1000" tmFilter="0, 0; .2, .5; .8, .5; 1, 0"/>
                                        <p:tgtEl>
                                          <p:spTgt spid="5"/>
                                        </p:tgtEl>
                                      </p:cBhvr>
                                    </p:animEffect>
                                    <p:animScale>
                                      <p:cBhvr>
                                        <p:cTn id="45" dur="500" autoRev="1" fill="hold"/>
                                        <p:tgtEl>
                                          <p:spTgt spid="5"/>
                                        </p:tgtEl>
                                      </p:cBhvr>
                                      <p:by x="105000" y="105000"/>
                                    </p:animScale>
                                  </p:childTnLst>
                                </p:cTn>
                              </p:par>
                              <p:par>
                                <p:cTn id="46" presetID="26" presetClass="emph" presetSubtype="0" fill="hold" grpId="0" nodeType="withEffect">
                                  <p:stCondLst>
                                    <p:cond delay="0"/>
                                  </p:stCondLst>
                                  <p:childTnLst>
                                    <p:animEffect transition="out" filter="fade">
                                      <p:cBhvr>
                                        <p:cTn id="47" dur="1000" tmFilter="0, 0; .2, .5; .8, .5; 1, 0"/>
                                        <p:tgtEl>
                                          <p:spTgt spid="7"/>
                                        </p:tgtEl>
                                      </p:cBhvr>
                                    </p:animEffect>
                                    <p:animScale>
                                      <p:cBhvr>
                                        <p:cTn id="48" dur="500" autoRev="1" fill="hold"/>
                                        <p:tgtEl>
                                          <p:spTgt spid="7"/>
                                        </p:tgtEl>
                                      </p:cBhvr>
                                      <p:by x="105000" y="105000"/>
                                    </p:animScale>
                                  </p:childTnLst>
                                </p:cTn>
                              </p:par>
                            </p:childTnLst>
                          </p:cTn>
                        </p:par>
                        <p:par>
                          <p:cTn id="49" fill="hold">
                            <p:stCondLst>
                              <p:cond delay="9000"/>
                            </p:stCondLst>
                            <p:childTnLst>
                              <p:par>
                                <p:cTn id="50" presetID="63" presetClass="path" presetSubtype="0" accel="50000" decel="50000" fill="hold" grpId="7" nodeType="afterEffect">
                                  <p:stCondLst>
                                    <p:cond delay="0"/>
                                  </p:stCondLst>
                                  <p:childTnLst>
                                    <p:animMotion origin="layout" path="M 0.25452 0.00811 L 0.36355 0.00811 " pathEditMode="relative" rAng="0" ptsTypes="AA">
                                      <p:cBhvr>
                                        <p:cTn id="51" dur="1000" fill="hold"/>
                                        <p:tgtEl>
                                          <p:spTgt spid="24"/>
                                        </p:tgtEl>
                                        <p:attrNameLst>
                                          <p:attrName>ppt_x</p:attrName>
                                          <p:attrName>ppt_y</p:attrName>
                                        </p:attrNameLst>
                                      </p:cBhvr>
                                      <p:rCtr x="5451" y="0"/>
                                    </p:animMotion>
                                  </p:childTnLst>
                                </p:cTn>
                              </p:par>
                            </p:childTnLst>
                          </p:cTn>
                        </p:par>
                        <p:par>
                          <p:cTn id="52" fill="hold">
                            <p:stCondLst>
                              <p:cond delay="10000"/>
                            </p:stCondLst>
                            <p:childTnLst>
                              <p:par>
                                <p:cTn id="53" presetID="26" presetClass="emph" presetSubtype="0" fill="hold" grpId="0" nodeType="afterEffect">
                                  <p:stCondLst>
                                    <p:cond delay="0"/>
                                  </p:stCondLst>
                                  <p:childTnLst>
                                    <p:animEffect transition="out" filter="fade">
                                      <p:cBhvr>
                                        <p:cTn id="54" dur="1000" tmFilter="0, 0; .2, .5; .8, .5; 1, 0"/>
                                        <p:tgtEl>
                                          <p:spTgt spid="8"/>
                                        </p:tgtEl>
                                      </p:cBhvr>
                                    </p:animEffect>
                                    <p:animScale>
                                      <p:cBhvr>
                                        <p:cTn id="55" dur="500" autoRev="1" fill="hold"/>
                                        <p:tgtEl>
                                          <p:spTgt spid="8"/>
                                        </p:tgtEl>
                                      </p:cBhvr>
                                      <p:by x="105000" y="105000"/>
                                    </p:animScale>
                                  </p:childTnLst>
                                </p:cTn>
                              </p:par>
                              <p:par>
                                <p:cTn id="56" presetID="26" presetClass="emph" presetSubtype="0" fill="hold" grpId="5" nodeType="withEffect">
                                  <p:stCondLst>
                                    <p:cond delay="0"/>
                                  </p:stCondLst>
                                  <p:childTnLst>
                                    <p:animEffect transition="out" filter="fade">
                                      <p:cBhvr>
                                        <p:cTn id="57" dur="1000" tmFilter="0, 0; .2, .5; .8, .5; 1, 0"/>
                                        <p:tgtEl>
                                          <p:spTgt spid="5"/>
                                        </p:tgtEl>
                                      </p:cBhvr>
                                    </p:animEffect>
                                    <p:animScale>
                                      <p:cBhvr>
                                        <p:cTn id="58" dur="500" autoRev="1" fill="hold"/>
                                        <p:tgtEl>
                                          <p:spTgt spid="5"/>
                                        </p:tgtEl>
                                      </p:cBhvr>
                                      <p:by x="105000" y="105000"/>
                                    </p:animScale>
                                  </p:childTnLst>
                                </p:cTn>
                              </p:par>
                            </p:childTnLst>
                          </p:cTn>
                        </p:par>
                        <p:par>
                          <p:cTn id="59" fill="hold">
                            <p:stCondLst>
                              <p:cond delay="11000"/>
                            </p:stCondLst>
                            <p:childTnLst>
                              <p:par>
                                <p:cTn id="60" presetID="42" presetClass="path" presetSubtype="0" accel="50000" decel="50000" fill="hold" grpId="1" nodeType="afterEffect">
                                  <p:stCondLst>
                                    <p:cond delay="0"/>
                                  </p:stCondLst>
                                  <p:childTnLst>
                                    <p:animMotion origin="layout" path="M 0.00035 2.59259E-6 L -0.22153 0.20879 " pathEditMode="relative" rAng="0" ptsTypes="AA">
                                      <p:cBhvr>
                                        <p:cTn id="61" dur="1000" fill="hold"/>
                                        <p:tgtEl>
                                          <p:spTgt spid="8"/>
                                        </p:tgtEl>
                                        <p:attrNameLst>
                                          <p:attrName>ppt_x</p:attrName>
                                          <p:attrName>ppt_y</p:attrName>
                                        </p:attrNameLst>
                                      </p:cBhvr>
                                      <p:rCtr x="-11094" y="10440"/>
                                    </p:animMotion>
                                  </p:childTnLst>
                                </p:cTn>
                              </p:par>
                            </p:childTnLst>
                          </p:cTn>
                        </p:par>
                        <p:par>
                          <p:cTn id="62" fill="hold">
                            <p:stCondLst>
                              <p:cond delay="12000"/>
                            </p:stCondLst>
                            <p:childTnLst>
                              <p:par>
                                <p:cTn id="63" presetID="63" presetClass="path" presetSubtype="0" accel="50000" decel="50000" fill="hold" grpId="6" nodeType="afterEffect">
                                  <p:stCondLst>
                                    <p:cond delay="0"/>
                                  </p:stCondLst>
                                  <p:childTnLst>
                                    <p:animMotion origin="layout" path="M -0.11094 -0.00023 L 0.36302 3.33333E-6 " pathEditMode="relative" rAng="0" ptsTypes="AA">
                                      <p:cBhvr>
                                        <p:cTn id="64" dur="1000" fill="hold"/>
                                        <p:tgtEl>
                                          <p:spTgt spid="5"/>
                                        </p:tgtEl>
                                        <p:attrNameLst>
                                          <p:attrName>ppt_x</p:attrName>
                                          <p:attrName>ppt_y</p:attrName>
                                        </p:attrNameLst>
                                      </p:cBhvr>
                                      <p:rCtr x="23576" y="162"/>
                                    </p:animMotion>
                                  </p:childTnLst>
                                </p:cTn>
                              </p:par>
                            </p:childTnLst>
                          </p:cTn>
                        </p:par>
                        <p:par>
                          <p:cTn id="65" fill="hold">
                            <p:stCondLst>
                              <p:cond delay="13000"/>
                            </p:stCondLst>
                            <p:childTnLst>
                              <p:par>
                                <p:cTn id="66" presetID="64" presetClass="path" presetSubtype="0" accel="50000" decel="50000" fill="hold" grpId="2" nodeType="afterEffect">
                                  <p:stCondLst>
                                    <p:cond delay="0"/>
                                  </p:stCondLst>
                                  <p:childTnLst>
                                    <p:animMotion origin="layout" path="M -0.22153 0.20879 L -0.48195 -0.00023 " pathEditMode="relative" rAng="0" ptsTypes="AA">
                                      <p:cBhvr>
                                        <p:cTn id="67" dur="1000" fill="hold"/>
                                        <p:tgtEl>
                                          <p:spTgt spid="8"/>
                                        </p:tgtEl>
                                        <p:attrNameLst>
                                          <p:attrName>ppt_x</p:attrName>
                                          <p:attrName>ppt_y</p:attrName>
                                        </p:attrNameLst>
                                      </p:cBhvr>
                                      <p:rCtr x="-13194" y="-10856"/>
                                    </p:animMotion>
                                  </p:childTnLst>
                                </p:cTn>
                              </p:par>
                            </p:childTnLst>
                          </p:cTn>
                        </p:par>
                        <p:par>
                          <p:cTn id="68" fill="hold">
                            <p:stCondLst>
                              <p:cond delay="14000"/>
                            </p:stCondLst>
                            <p:childTnLst>
                              <p:par>
                                <p:cTn id="69" presetID="63" presetClass="path" presetSubtype="0" accel="50000" decel="50000" fill="hold" grpId="8" nodeType="afterEffect">
                                  <p:stCondLst>
                                    <p:cond delay="0"/>
                                  </p:stCondLst>
                                  <p:childTnLst>
                                    <p:animMotion origin="layout" path="M 0.37119 0.00811 L 0.48021 0.00811 " pathEditMode="relative" rAng="0" ptsTypes="AA">
                                      <p:cBhvr>
                                        <p:cTn id="70" dur="1000" fill="hold"/>
                                        <p:tgtEl>
                                          <p:spTgt spid="24"/>
                                        </p:tgtEl>
                                        <p:attrNameLst>
                                          <p:attrName>ppt_x</p:attrName>
                                          <p:attrName>ppt_y</p:attrName>
                                        </p:attrNameLst>
                                      </p:cBhvr>
                                      <p:rCtr x="5868" y="-394"/>
                                    </p:animMotion>
                                  </p:childTnLst>
                                </p:cTn>
                              </p:par>
                            </p:childTnLst>
                          </p:cTn>
                        </p:par>
                        <p:par>
                          <p:cTn id="71" fill="hold">
                            <p:stCondLst>
                              <p:cond delay="15000"/>
                            </p:stCondLst>
                            <p:childTnLst>
                              <p:par>
                                <p:cTn id="72" presetID="26" presetClass="emph" presetSubtype="0" fill="hold" grpId="0" nodeType="after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par>
                                <p:cTn id="75" presetID="26" presetClass="emph" presetSubtype="0" fill="hold" grpId="3" nodeType="withEffect">
                                  <p:stCondLst>
                                    <p:cond delay="0"/>
                                  </p:stCondLst>
                                  <p:childTnLst>
                                    <p:animEffect transition="out" filter="fade">
                                      <p:cBhvr>
                                        <p:cTn id="76" dur="1000" tmFilter="0, 0; .2, .5; .8, .5; 1, 0"/>
                                        <p:tgtEl>
                                          <p:spTgt spid="8"/>
                                        </p:tgtEl>
                                      </p:cBhvr>
                                    </p:animEffect>
                                    <p:animScale>
                                      <p:cBhvr>
                                        <p:cTn id="77" dur="500" autoRev="1" fill="hold"/>
                                        <p:tgtEl>
                                          <p:spTgt spid="8"/>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2" nodeType="clickEffect">
                                  <p:stCondLst>
                                    <p:cond delay="0"/>
                                  </p:stCondLst>
                                  <p:childTnLst>
                                    <p:animMotion origin="layout" path="M 0.48021 0.00811 L 0.61511 0.00232 " pathEditMode="relative" rAng="0" ptsTypes="AA">
                                      <p:cBhvr>
                                        <p:cTn id="81" dur="1000" fill="hold"/>
                                        <p:tgtEl>
                                          <p:spTgt spid="24"/>
                                        </p:tgtEl>
                                        <p:attrNameLst>
                                          <p:attrName>ppt_x</p:attrName>
                                          <p:attrName>ppt_y</p:attrName>
                                        </p:attrNameLst>
                                      </p:cBhvr>
                                      <p:rCtr x="5903" y="-463"/>
                                    </p:animMotion>
                                  </p:childTnLst>
                                </p:cTn>
                              </p:par>
                            </p:childTnLst>
                          </p:cTn>
                        </p:par>
                        <p:par>
                          <p:cTn id="82" fill="hold">
                            <p:stCondLst>
                              <p:cond delay="1000"/>
                            </p:stCondLst>
                            <p:childTnLst>
                              <p:par>
                                <p:cTn id="83" presetID="26" presetClass="emph" presetSubtype="0" fill="hold" grpId="0" nodeType="afterEffect">
                                  <p:stCondLst>
                                    <p:cond delay="0"/>
                                  </p:stCondLst>
                                  <p:childTnLst>
                                    <p:animEffect transition="out" filter="fade">
                                      <p:cBhvr>
                                        <p:cTn id="84" dur="1000" tmFilter="0, 0; .2, .5; .8, .5; 1, 0"/>
                                        <p:tgtEl>
                                          <p:spTgt spid="10"/>
                                        </p:tgtEl>
                                      </p:cBhvr>
                                    </p:animEffect>
                                    <p:animScale>
                                      <p:cBhvr>
                                        <p:cTn id="85" dur="500" autoRev="1" fill="hold"/>
                                        <p:tgtEl>
                                          <p:spTgt spid="10"/>
                                        </p:tgtEl>
                                      </p:cBhvr>
                                      <p:by x="105000" y="105000"/>
                                    </p:animScale>
                                  </p:childTnLst>
                                </p:cTn>
                              </p:par>
                              <p:par>
                                <p:cTn id="86" presetID="26" presetClass="emph" presetSubtype="0" fill="hold" grpId="4" nodeType="withEffect">
                                  <p:stCondLst>
                                    <p:cond delay="0"/>
                                  </p:stCondLst>
                                  <p:childTnLst>
                                    <p:animEffect transition="out" filter="fade">
                                      <p:cBhvr>
                                        <p:cTn id="87" dur="1000" tmFilter="0, 0; .2, .5; .8, .5; 1, 0"/>
                                        <p:tgtEl>
                                          <p:spTgt spid="8"/>
                                        </p:tgtEl>
                                      </p:cBhvr>
                                    </p:animEffect>
                                    <p:animScale>
                                      <p:cBhvr>
                                        <p:cTn id="88" dur="500" autoRev="1" fill="hold"/>
                                        <p:tgtEl>
                                          <p:spTgt spid="8"/>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grpId="3" nodeType="clickEffect">
                                  <p:stCondLst>
                                    <p:cond delay="0"/>
                                  </p:stCondLst>
                                  <p:childTnLst>
                                    <p:animMotion origin="layout" path="M 0.61511 0.00232 L 0.73855 0.00232 " pathEditMode="relative" rAng="0" ptsTypes="AA">
                                      <p:cBhvr>
                                        <p:cTn id="92" dur="1000" fill="hold"/>
                                        <p:tgtEl>
                                          <p:spTgt spid="24"/>
                                        </p:tgtEl>
                                        <p:attrNameLst>
                                          <p:attrName>ppt_x</p:attrName>
                                          <p:attrName>ppt_y</p:attrName>
                                        </p:attrNameLst>
                                      </p:cBhvr>
                                      <p:rCtr x="6163" y="0"/>
                                    </p:animMotion>
                                  </p:childTnLst>
                                </p:cTn>
                              </p:par>
                            </p:childTnLst>
                          </p:cTn>
                        </p:par>
                        <p:par>
                          <p:cTn id="93" fill="hold">
                            <p:stCondLst>
                              <p:cond delay="1000"/>
                            </p:stCondLst>
                            <p:childTnLst>
                              <p:par>
                                <p:cTn id="94" presetID="26" presetClass="emph" presetSubtype="0" fill="hold" grpId="5" nodeType="afterEffect">
                                  <p:stCondLst>
                                    <p:cond delay="0"/>
                                  </p:stCondLst>
                                  <p:childTnLst>
                                    <p:animEffect transition="out" filter="fade">
                                      <p:cBhvr>
                                        <p:cTn id="95" dur="1000" tmFilter="0, 0; .2, .5; .8, .5; 1, 0"/>
                                        <p:tgtEl>
                                          <p:spTgt spid="8"/>
                                        </p:tgtEl>
                                      </p:cBhvr>
                                    </p:animEffect>
                                    <p:animScale>
                                      <p:cBhvr>
                                        <p:cTn id="96" dur="500" autoRev="1" fill="hold"/>
                                        <p:tgtEl>
                                          <p:spTgt spid="8"/>
                                        </p:tgtEl>
                                      </p:cBhvr>
                                      <p:by x="105000" y="105000"/>
                                    </p:animScale>
                                  </p:childTnLst>
                                </p:cTn>
                              </p:par>
                              <p:par>
                                <p:cTn id="97" presetID="26" presetClass="emph" presetSubtype="0" fill="hold" grpId="0" nodeType="withEffect">
                                  <p:stCondLst>
                                    <p:cond delay="0"/>
                                  </p:stCondLst>
                                  <p:childTnLst>
                                    <p:animEffect transition="out" filter="fade">
                                      <p:cBhvr>
                                        <p:cTn id="98" dur="1000" tmFilter="0, 0; .2, .5; .8, .5; 1, 0"/>
                                        <p:tgtEl>
                                          <p:spTgt spid="11"/>
                                        </p:tgtEl>
                                      </p:cBhvr>
                                    </p:animEffect>
                                    <p:animScale>
                                      <p:cBhvr>
                                        <p:cTn id="99" dur="500" autoRev="1" fill="hold"/>
                                        <p:tgtEl>
                                          <p:spTgt spid="11"/>
                                        </p:tgtEl>
                                      </p:cBhvr>
                                      <p:by x="105000" y="105000"/>
                                    </p:animScale>
                                  </p:childTnLst>
                                </p:cTn>
                              </p:par>
                            </p:childTnLst>
                          </p:cTn>
                        </p:par>
                        <p:par>
                          <p:cTn id="100" fill="hold">
                            <p:stCondLst>
                              <p:cond delay="2000"/>
                            </p:stCondLst>
                            <p:childTnLst>
                              <p:par>
                                <p:cTn id="101" presetID="8" presetClass="exit" presetSubtype="16" fill="hold" grpId="6" nodeType="afterEffect">
                                  <p:stCondLst>
                                    <p:cond delay="0"/>
                                  </p:stCondLst>
                                  <p:childTnLst>
                                    <p:animEffect transition="out" filter="diamond(in)">
                                      <p:cBhvr>
                                        <p:cTn id="102" dur="1000"/>
                                        <p:tgtEl>
                                          <p:spTgt spid="8"/>
                                        </p:tgtEl>
                                      </p:cBhvr>
                                    </p:animEffect>
                                    <p:set>
                                      <p:cBhvr>
                                        <p:cTn id="103" dur="1" fill="hold">
                                          <p:stCondLst>
                                            <p:cond delay="999"/>
                                          </p:stCondLst>
                                        </p:cTn>
                                        <p:tgtEl>
                                          <p:spTgt spid="8"/>
                                        </p:tgtEl>
                                        <p:attrNameLst>
                                          <p:attrName>style.visibility</p:attrName>
                                        </p:attrNameLst>
                                      </p:cBhvr>
                                      <p:to>
                                        <p:strVal val="hidden"/>
                                      </p:to>
                                    </p:set>
                                  </p:childTnLst>
                                </p:cTn>
                              </p:par>
                              <p:par>
                                <p:cTn id="104" presetID="8" presetClass="entr" presetSubtype="16"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diamond(in)">
                                      <p:cBhvr>
                                        <p:cTn id="106" dur="10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grpId="4" nodeType="clickEffect">
                                  <p:stCondLst>
                                    <p:cond delay="0"/>
                                  </p:stCondLst>
                                  <p:childTnLst>
                                    <p:animEffect transition="out" filter="blinds(horizontal)">
                                      <p:cBhvr>
                                        <p:cTn id="110" dur="1000"/>
                                        <p:tgtEl>
                                          <p:spTgt spid="24"/>
                                        </p:tgtEl>
                                      </p:cBhvr>
                                    </p:animEffect>
                                    <p:set>
                                      <p:cBhvr>
                                        <p:cTn id="111" dur="1" fill="hold">
                                          <p:stCondLst>
                                            <p:cond delay="999"/>
                                          </p:stCondLst>
                                        </p:cTn>
                                        <p:tgtEl>
                                          <p:spTgt spid="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6"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blinds(horizontal)">
                                      <p:cBhvr>
                                        <p:cTn id="11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6" grpId="0" animBg="1"/>
      <p:bldP spid="7" grpId="0" animBg="1"/>
      <p:bldP spid="8" grpId="0" animBg="1"/>
      <p:bldP spid="8" grpId="1" animBg="1"/>
      <p:bldP spid="8" grpId="2" animBg="1"/>
      <p:bldP spid="8" grpId="3" animBg="1"/>
      <p:bldP spid="8" grpId="4" animBg="1"/>
      <p:bldP spid="8" grpId="5" animBg="1"/>
      <p:bldP spid="8" grpId="6" animBg="1"/>
      <p:bldP spid="9" grpId="0" animBg="1"/>
      <p:bldP spid="10" grpId="0" animBg="1"/>
      <p:bldP spid="11" grpId="0" animBg="1"/>
      <p:bldP spid="12" grpId="0" animBg="1"/>
      <p:bldP spid="12" grpId="1" animBg="1"/>
      <p:bldP spid="22" grpId="0" animBg="1"/>
      <p:bldP spid="23" grpId="0" animBg="1"/>
      <p:bldP spid="24" grpId="0" animBg="1"/>
      <p:bldP spid="24" grpId="1" animBg="1"/>
      <p:bldP spid="24" grpId="2" animBg="1"/>
      <p:bldP spid="24" grpId="3" animBg="1"/>
      <p:bldP spid="24" grpId="4" animBg="1"/>
      <p:bldP spid="24" grpId="5" animBg="1"/>
      <p:bldP spid="24" grpId="6" animBg="1"/>
      <p:bldP spid="24" grpId="7" animBg="1"/>
      <p:bldP spid="24" grpId="8"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70</a:t>
            </a:fld>
            <a:endParaRPr lang="en-US" altLang="en-US"/>
          </a:p>
        </p:txBody>
      </p:sp>
      <p:sp>
        <p:nvSpPr>
          <p:cNvPr id="26"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8"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0"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grpSp>
        <p:nvGrpSpPr>
          <p:cNvPr id="34" name="Group 10"/>
          <p:cNvGrpSpPr>
            <a:grpSpLocks/>
          </p:cNvGrpSpPr>
          <p:nvPr/>
        </p:nvGrpSpPr>
        <p:grpSpPr bwMode="auto">
          <a:xfrm>
            <a:off x="365125" y="3397250"/>
            <a:ext cx="8550275" cy="608013"/>
            <a:chOff x="644" y="1153"/>
            <a:chExt cx="4972" cy="383"/>
          </a:xfrm>
        </p:grpSpPr>
        <p:sp>
          <p:nvSpPr>
            <p:cNvPr id="3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Text Box 20"/>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4" name="Text Box 21"/>
          <p:cNvSpPr txBox="1">
            <a:spLocks noChangeArrowheads="1"/>
          </p:cNvSpPr>
          <p:nvPr/>
        </p:nvSpPr>
        <p:spPr bwMode="auto">
          <a:xfrm>
            <a:off x="357188" y="1493838"/>
            <a:ext cx="1684337"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b="1">
                <a:solidFill>
                  <a:srgbClr val="FFFF00"/>
                </a:solidFill>
                <a:latin typeface="VNI-Helve" pitchFamily="2" charset="0"/>
              </a:rPr>
              <a:t>len = 5;</a:t>
            </a:r>
          </a:p>
        </p:txBody>
      </p:sp>
    </p:spTree>
    <p:extLst>
      <p:ext uri="{BB962C8B-B14F-4D97-AF65-F5344CB8AC3E}">
        <p14:creationId xmlns:p14="http://schemas.microsoft.com/office/powerpoint/2010/main" val="4106154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44"/>
                                        </p:tgtEl>
                                        <p:attrNameLst>
                                          <p:attrName>ppt_x</p:attrName>
                                        </p:attrNameLst>
                                      </p:cBhvr>
                                      <p:tavLst>
                                        <p:tav tm="0">
                                          <p:val>
                                            <p:strVal val="ppt_x"/>
                                          </p:val>
                                        </p:tav>
                                        <p:tav tm="100000">
                                          <p:val>
                                            <p:strVal val="0-ppt_w/2"/>
                                          </p:val>
                                        </p:tav>
                                      </p:tavLst>
                                    </p:anim>
                                    <p:anim calcmode="lin" valueType="num">
                                      <p:cBhvr additive="base">
                                        <p:cTn id="7" dur="500"/>
                                        <p:tgtEl>
                                          <p:spTgt spid="44"/>
                                        </p:tgtEl>
                                        <p:attrNameLst>
                                          <p:attrName>ppt_y</p:attrName>
                                        </p:attrNameLst>
                                      </p:cBhvr>
                                      <p:tavLst>
                                        <p:tav tm="0">
                                          <p:val>
                                            <p:strVal val="ppt_y"/>
                                          </p:val>
                                        </p:tav>
                                        <p:tav tm="100000">
                                          <p:val>
                                            <p:strVal val="ppt_y"/>
                                          </p:val>
                                        </p:tav>
                                      </p:tavLst>
                                    </p:anim>
                                    <p:set>
                                      <p:cBhvr>
                                        <p:cTn id="8"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71</a:t>
            </a:fld>
            <a:endParaRPr lang="en-US" altLang="en-US"/>
          </a:p>
        </p:txBody>
      </p:sp>
      <p:sp>
        <p:nvSpPr>
          <p:cNvPr id="23" name="Oval 2"/>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4" name="Oval 3"/>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25" name="Oval 4"/>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5" name="Oval 5"/>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6" name="Oval 6"/>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7"/>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8"/>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9"/>
          <p:cNvSpPr>
            <a:spLocks noChangeArrowheads="1"/>
          </p:cNvSpPr>
          <p:nvPr/>
        </p:nvSpPr>
        <p:spPr bwMode="auto">
          <a:xfrm>
            <a:off x="361950" y="2924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grpSp>
        <p:nvGrpSpPr>
          <p:cNvPr id="50" name="Group 10"/>
          <p:cNvGrpSpPr>
            <a:grpSpLocks/>
          </p:cNvGrpSpPr>
          <p:nvPr/>
        </p:nvGrpSpPr>
        <p:grpSpPr bwMode="auto">
          <a:xfrm>
            <a:off x="361950" y="3468688"/>
            <a:ext cx="8550275" cy="608012"/>
            <a:chOff x="644" y="1153"/>
            <a:chExt cx="4972" cy="383"/>
          </a:xfrm>
        </p:grpSpPr>
        <p:sp>
          <p:nvSpPr>
            <p:cNvPr id="51"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3"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4"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5"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6"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7"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8"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59" name="Text Box 20"/>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60" name="Text Box 21"/>
          <p:cNvSpPr txBox="1">
            <a:spLocks noChangeArrowheads="1"/>
          </p:cNvSpPr>
          <p:nvPr/>
        </p:nvSpPr>
        <p:spPr bwMode="auto">
          <a:xfrm>
            <a:off x="354013"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sp>
        <p:nvSpPr>
          <p:cNvPr id="61" name="AutoShape 22"/>
          <p:cNvSpPr>
            <a:spLocks noChangeArrowheads="1"/>
          </p:cNvSpPr>
          <p:nvPr/>
        </p:nvSpPr>
        <p:spPr bwMode="auto">
          <a:xfrm>
            <a:off x="3589338"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62" name="AutoShape 23"/>
          <p:cNvSpPr>
            <a:spLocks noChangeArrowheads="1"/>
          </p:cNvSpPr>
          <p:nvPr/>
        </p:nvSpPr>
        <p:spPr bwMode="auto">
          <a:xfrm>
            <a:off x="228600"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158912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blinds(horizontal)">
                                      <p:cBhvr>
                                        <p:cTn id="16" dur="500"/>
                                        <p:tgtEl>
                                          <p:spTgt spid="62"/>
                                        </p:tgtEl>
                                      </p:cBhvr>
                                    </p:animEffect>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3.61111E-6 2.59259E-6 L -0.18004 0.33102 " pathEditMode="relative" rAng="0" ptsTypes="AA">
                                      <p:cBhvr>
                                        <p:cTn id="19" dur="2000" fill="hold"/>
                                        <p:tgtEl>
                                          <p:spTgt spid="25"/>
                                        </p:tgtEl>
                                        <p:attrNameLst>
                                          <p:attrName>ppt_x</p:attrName>
                                          <p:attrName>ppt_y</p:attrName>
                                        </p:attrNameLst>
                                      </p:cBhvr>
                                      <p:rCtr x="-9010" y="16551"/>
                                    </p:animMotion>
                                  </p:childTnLst>
                                </p:cTn>
                              </p:par>
                            </p:childTnLst>
                          </p:cTn>
                        </p:par>
                        <p:par>
                          <p:cTn id="20" fill="hold">
                            <p:stCondLst>
                              <p:cond delay="3500"/>
                            </p:stCondLst>
                            <p:childTnLst>
                              <p:par>
                                <p:cTn id="21" presetID="63" presetClass="path" presetSubtype="0" accel="50000" decel="50000" fill="hold" grpId="0" nodeType="afterEffect">
                                  <p:stCondLst>
                                    <p:cond delay="0"/>
                                  </p:stCondLst>
                                  <p:childTnLst>
                                    <p:animMotion origin="layout" path="M 0.0007 -0.00024 L 0.36355 -0.00764 " pathEditMode="relative" rAng="0" ptsTypes="AA">
                                      <p:cBhvr>
                                        <p:cTn id="22" dur="2000" fill="hold"/>
                                        <p:tgtEl>
                                          <p:spTgt spid="49"/>
                                        </p:tgtEl>
                                        <p:attrNameLst>
                                          <p:attrName>ppt_x</p:attrName>
                                          <p:attrName>ppt_y</p:attrName>
                                        </p:attrNameLst>
                                      </p:cBhvr>
                                      <p:rCtr x="17899" y="-231"/>
                                    </p:animMotion>
                                  </p:childTnLst>
                                </p:cTn>
                              </p:par>
                            </p:childTnLst>
                          </p:cTn>
                        </p:par>
                        <p:par>
                          <p:cTn id="23" fill="hold">
                            <p:stCondLst>
                              <p:cond delay="5500"/>
                            </p:stCondLst>
                            <p:childTnLst>
                              <p:par>
                                <p:cTn id="24" presetID="64" presetClass="path" presetSubtype="0" accel="50000" decel="50000" fill="hold" grpId="1" nodeType="afterEffect">
                                  <p:stCondLst>
                                    <p:cond delay="0"/>
                                  </p:stCondLst>
                                  <p:childTnLst>
                                    <p:animMotion origin="layout" path="M -0.18003 0.33102 L -0.36285 0.00741 " pathEditMode="relative" rAng="0" ptsTypes="AA">
                                      <p:cBhvr>
                                        <p:cTn id="25" dur="2000" fill="hold"/>
                                        <p:tgtEl>
                                          <p:spTgt spid="25"/>
                                        </p:tgtEl>
                                        <p:attrNameLst>
                                          <p:attrName>ppt_x</p:attrName>
                                          <p:attrName>ppt_y</p:attrName>
                                        </p:attrNameLst>
                                      </p:cBhvr>
                                      <p:rCtr x="-9149" y="-16412"/>
                                    </p:animMotion>
                                  </p:childTnLst>
                                </p:cTn>
                              </p:par>
                            </p:childTnLst>
                          </p:cTn>
                        </p:par>
                        <p:par>
                          <p:cTn id="26" fill="hold">
                            <p:stCondLst>
                              <p:cond delay="7500"/>
                            </p:stCondLst>
                            <p:childTnLst>
                              <p:par>
                                <p:cTn id="27" presetID="4" presetClass="exit" presetSubtype="16" fill="hold" grpId="1" nodeType="afterEffect">
                                  <p:stCondLst>
                                    <p:cond delay="0"/>
                                  </p:stCondLst>
                                  <p:childTnLst>
                                    <p:animEffect transition="out" filter="box(in)">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childTnLst>
                          </p:cTn>
                        </p:par>
                        <p:par>
                          <p:cTn id="30" fill="hold">
                            <p:stCondLst>
                              <p:cond delay="8000"/>
                            </p:stCondLst>
                            <p:childTnLst>
                              <p:par>
                                <p:cTn id="31" presetID="63" presetClass="path" presetSubtype="0" accel="50000" decel="50000" fill="hold" grpId="1" nodeType="afterEffect">
                                  <p:stCondLst>
                                    <p:cond delay="0"/>
                                  </p:stCondLst>
                                  <p:childTnLst>
                                    <p:animMotion origin="layout" path="M 1.60462E-17 -3.7037E-6 L 0.11997 4.81481E-6 " pathEditMode="relative" rAng="0" ptsTypes="AA">
                                      <p:cBhvr>
                                        <p:cTn id="32" dur="2000" fill="hold"/>
                                        <p:tgtEl>
                                          <p:spTgt spid="61"/>
                                        </p:tgtEl>
                                        <p:attrNameLst>
                                          <p:attrName>ppt_x</p:attrName>
                                          <p:attrName>ppt_y</p:attrName>
                                        </p:attrNameLst>
                                      </p:cBhvr>
                                      <p:rCtr x="5833" y="0"/>
                                    </p:animMotion>
                                  </p:childTnLst>
                                </p:cTn>
                              </p:par>
                              <p:par>
                                <p:cTn id="33" presetID="63" presetClass="path" presetSubtype="0" accel="50000" decel="50000" fill="hold" grpId="2" nodeType="withEffect">
                                  <p:stCondLst>
                                    <p:cond delay="0"/>
                                  </p:stCondLst>
                                  <p:childTnLst>
                                    <p:animMotion origin="layout" path="M -3.33333E-6 2.96296E-6 L 0.12916 4.81481E-6 " pathEditMode="relative" rAng="0" ptsTypes="AA">
                                      <p:cBhvr>
                                        <p:cTn id="34" dur="2000" fill="hold"/>
                                        <p:tgtEl>
                                          <p:spTgt spid="62"/>
                                        </p:tgtEl>
                                        <p:attrNameLst>
                                          <p:attrName>ppt_x</p:attrName>
                                          <p:attrName>ppt_y</p:attrName>
                                        </p:attrNameLst>
                                      </p:cBhvr>
                                      <p:rCtr x="6250" y="-93"/>
                                    </p:animMotion>
                                  </p:childTnLst>
                                </p:cTn>
                              </p:par>
                            </p:childTnLst>
                          </p:cTn>
                        </p:par>
                        <p:par>
                          <p:cTn id="35" fill="hold">
                            <p:stCondLst>
                              <p:cond delay="10000"/>
                            </p:stCondLst>
                            <p:childTnLst>
                              <p:par>
                                <p:cTn id="36" presetID="3" presetClass="entr" presetSubtype="10" fill="hold" grpId="3"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blinds(horizontal)">
                                      <p:cBhvr>
                                        <p:cTn id="38" dur="500"/>
                                        <p:tgtEl>
                                          <p:spTgt spid="62"/>
                                        </p:tgtEl>
                                      </p:cBhvr>
                                    </p:animEffect>
                                  </p:childTnLst>
                                </p:cTn>
                              </p:par>
                            </p:childTnLst>
                          </p:cTn>
                        </p:par>
                        <p:par>
                          <p:cTn id="39" fill="hold">
                            <p:stCondLst>
                              <p:cond delay="10500"/>
                            </p:stCondLst>
                            <p:childTnLst>
                              <p:par>
                                <p:cTn id="40" presetID="42" presetClass="path" presetSubtype="0" accel="50000" decel="50000" fill="hold" grpId="0" nodeType="afterEffect">
                                  <p:stCondLst>
                                    <p:cond delay="0"/>
                                  </p:stCondLst>
                                  <p:childTnLst>
                                    <p:animMotion origin="layout" path="M 4.44444E-6 2.59259E-6 L -0.17153 0.32893 " pathEditMode="relative" rAng="0" ptsTypes="AA">
                                      <p:cBhvr>
                                        <p:cTn id="41" dur="2000" fill="hold"/>
                                        <p:tgtEl>
                                          <p:spTgt spid="45"/>
                                        </p:tgtEl>
                                        <p:attrNameLst>
                                          <p:attrName>ppt_x</p:attrName>
                                          <p:attrName>ppt_y</p:attrName>
                                        </p:attrNameLst>
                                      </p:cBhvr>
                                      <p:rCtr x="-8576" y="16435"/>
                                    </p:animMotion>
                                  </p:childTnLst>
                                </p:cTn>
                              </p:par>
                            </p:childTnLst>
                          </p:cTn>
                        </p:par>
                        <p:par>
                          <p:cTn id="42" fill="hold">
                            <p:stCondLst>
                              <p:cond delay="12500"/>
                            </p:stCondLst>
                            <p:childTnLst>
                              <p:par>
                                <p:cTn id="43" presetID="63" presetClass="path" presetSubtype="0" accel="50000" decel="50000" fill="hold" grpId="0" nodeType="afterEffect">
                                  <p:stCondLst>
                                    <p:cond delay="0"/>
                                  </p:stCondLst>
                                  <p:childTnLst>
                                    <p:animMotion origin="layout" path="M 0.00399 2.59259E-6 L 0.36389 3.33333E-6 " pathEditMode="relative" rAng="0" ptsTypes="AA">
                                      <p:cBhvr>
                                        <p:cTn id="44" dur="2000" fill="hold"/>
                                        <p:tgtEl>
                                          <p:spTgt spid="23"/>
                                        </p:tgtEl>
                                        <p:attrNameLst>
                                          <p:attrName>ppt_x</p:attrName>
                                          <p:attrName>ppt_y</p:attrName>
                                        </p:attrNameLst>
                                      </p:cBhvr>
                                      <p:rCtr x="17934" y="139"/>
                                    </p:animMotion>
                                  </p:childTnLst>
                                </p:cTn>
                              </p:par>
                            </p:childTnLst>
                          </p:cTn>
                        </p:par>
                        <p:par>
                          <p:cTn id="45" fill="hold">
                            <p:stCondLst>
                              <p:cond delay="14500"/>
                            </p:stCondLst>
                            <p:childTnLst>
                              <p:par>
                                <p:cTn id="46" presetID="64" presetClass="path" presetSubtype="0" accel="50000" decel="50000" fill="hold" grpId="1" nodeType="afterEffect">
                                  <p:stCondLst>
                                    <p:cond delay="0"/>
                                  </p:stCondLst>
                                  <p:childTnLst>
                                    <p:animMotion origin="layout" path="M -0.17153 0.32893 L -0.3599 4.44444E-6 " pathEditMode="relative" rAng="0" ptsTypes="AA">
                                      <p:cBhvr>
                                        <p:cTn id="47" dur="2000" fill="hold"/>
                                        <p:tgtEl>
                                          <p:spTgt spid="45"/>
                                        </p:tgtEl>
                                        <p:attrNameLst>
                                          <p:attrName>ppt_x</p:attrName>
                                          <p:attrName>ppt_y</p:attrName>
                                        </p:attrNameLst>
                                      </p:cBhvr>
                                      <p:rCtr x="-9757" y="-16852"/>
                                    </p:animMotion>
                                  </p:childTnLst>
                                </p:cTn>
                              </p:par>
                            </p:childTnLst>
                          </p:cTn>
                        </p:par>
                        <p:par>
                          <p:cTn id="48" fill="hold">
                            <p:stCondLst>
                              <p:cond delay="16500"/>
                            </p:stCondLst>
                            <p:childTnLst>
                              <p:par>
                                <p:cTn id="49" presetID="3" presetClass="exit" presetSubtype="10" fill="hold" grpId="4" nodeType="afterEffect">
                                  <p:stCondLst>
                                    <p:cond delay="0"/>
                                  </p:stCondLst>
                                  <p:childTnLst>
                                    <p:animEffect transition="out" filter="blinds(horizontal)">
                                      <p:cBhvr>
                                        <p:cTn id="50" dur="500"/>
                                        <p:tgtEl>
                                          <p:spTgt spid="62"/>
                                        </p:tgtEl>
                                      </p:cBhvr>
                                    </p:animEffect>
                                    <p:set>
                                      <p:cBhvr>
                                        <p:cTn id="51" dur="1" fill="hold">
                                          <p:stCondLst>
                                            <p:cond delay="499"/>
                                          </p:stCondLst>
                                        </p:cTn>
                                        <p:tgtEl>
                                          <p:spTgt spid="62"/>
                                        </p:tgtEl>
                                        <p:attrNameLst>
                                          <p:attrName>style.visibility</p:attrName>
                                        </p:attrNameLst>
                                      </p:cBhvr>
                                      <p:to>
                                        <p:strVal val="hidden"/>
                                      </p:to>
                                    </p:set>
                                  </p:childTnLst>
                                </p:cTn>
                              </p:par>
                            </p:childTnLst>
                          </p:cTn>
                        </p:par>
                        <p:par>
                          <p:cTn id="52" fill="hold">
                            <p:stCondLst>
                              <p:cond delay="17000"/>
                            </p:stCondLst>
                            <p:childTnLst>
                              <p:par>
                                <p:cTn id="53" presetID="63" presetClass="path" presetSubtype="0" accel="50000" decel="50000" fill="hold" grpId="2" nodeType="afterEffect">
                                  <p:stCondLst>
                                    <p:cond delay="0"/>
                                  </p:stCondLst>
                                  <p:childTnLst>
                                    <p:animMotion origin="layout" path="M 0.11997 -3.7037E-6 L 0.24497 4.81481E-6 " pathEditMode="relative" rAng="0" ptsTypes="AA">
                                      <p:cBhvr>
                                        <p:cTn id="54" dur="2000" fill="hold"/>
                                        <p:tgtEl>
                                          <p:spTgt spid="61"/>
                                        </p:tgtEl>
                                        <p:attrNameLst>
                                          <p:attrName>ppt_x</p:attrName>
                                          <p:attrName>ppt_y</p:attrName>
                                        </p:attrNameLst>
                                      </p:cBhvr>
                                      <p:rCtr x="6250" y="0"/>
                                    </p:animMotion>
                                  </p:childTnLst>
                                </p:cTn>
                              </p:par>
                              <p:par>
                                <p:cTn id="55" presetID="63" presetClass="path" presetSubtype="0" accel="50000" decel="50000" fill="hold" grpId="5" nodeType="withEffect">
                                  <p:stCondLst>
                                    <p:cond delay="0"/>
                                  </p:stCondLst>
                                  <p:childTnLst>
                                    <p:animMotion origin="layout" path="M 0.12916 4.44444E-6 L 0.25416 0.00208 " pathEditMode="relative" rAng="0" ptsTypes="AA">
                                      <p:cBhvr>
                                        <p:cTn id="56" dur="2000" fill="hold"/>
                                        <p:tgtEl>
                                          <p:spTgt spid="62"/>
                                        </p:tgtEl>
                                        <p:attrNameLst>
                                          <p:attrName>ppt_x</p:attrName>
                                          <p:attrName>ppt_y</p:attrName>
                                        </p:attrNameLst>
                                      </p:cBhvr>
                                      <p:rCtr x="6250" y="23"/>
                                    </p:animMotion>
                                  </p:childTnLst>
                                </p:cTn>
                              </p:par>
                            </p:childTnLst>
                          </p:cTn>
                        </p:par>
                        <p:par>
                          <p:cTn id="57" fill="hold">
                            <p:stCondLst>
                              <p:cond delay="19000"/>
                            </p:stCondLst>
                            <p:childTnLst>
                              <p:par>
                                <p:cTn id="58" presetID="3" presetClass="entr" presetSubtype="10" fill="hold" grpId="6"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blinds(horizontal)">
                                      <p:cBhvr>
                                        <p:cTn id="60" dur="500"/>
                                        <p:tgtEl>
                                          <p:spTgt spid="62"/>
                                        </p:tgtEl>
                                      </p:cBhvr>
                                    </p:animEffect>
                                  </p:childTnLst>
                                </p:cTn>
                              </p:par>
                            </p:childTnLst>
                          </p:cTn>
                        </p:par>
                        <p:par>
                          <p:cTn id="61" fill="hold">
                            <p:stCondLst>
                              <p:cond delay="19500"/>
                            </p:stCondLst>
                            <p:childTnLst>
                              <p:par>
                                <p:cTn id="62" presetID="42" presetClass="path" presetSubtype="0" accel="50000" decel="50000" fill="hold" grpId="0" nodeType="afterEffect">
                                  <p:stCondLst>
                                    <p:cond delay="0"/>
                                  </p:stCondLst>
                                  <p:childTnLst>
                                    <p:animMotion origin="layout" path="M -1.11111E-6 2.59259E-6 L -0.16163 0.33125 " pathEditMode="relative" rAng="0" ptsTypes="AA">
                                      <p:cBhvr>
                                        <p:cTn id="63" dur="2000" fill="hold"/>
                                        <p:tgtEl>
                                          <p:spTgt spid="46"/>
                                        </p:tgtEl>
                                        <p:attrNameLst>
                                          <p:attrName>ppt_x</p:attrName>
                                          <p:attrName>ppt_y</p:attrName>
                                        </p:attrNameLst>
                                      </p:cBhvr>
                                      <p:rCtr x="-8090" y="16551"/>
                                    </p:animMotion>
                                  </p:childTnLst>
                                </p:cTn>
                              </p:par>
                            </p:childTnLst>
                          </p:cTn>
                        </p:par>
                        <p:par>
                          <p:cTn id="64" fill="hold">
                            <p:stCondLst>
                              <p:cond delay="21500"/>
                            </p:stCondLst>
                            <p:childTnLst>
                              <p:par>
                                <p:cTn id="65" presetID="63" presetClass="path" presetSubtype="0" accel="50000" decel="50000" fill="hold" grpId="0" nodeType="afterEffect">
                                  <p:stCondLst>
                                    <p:cond delay="0"/>
                                  </p:stCondLst>
                                  <p:childTnLst>
                                    <p:animMotion origin="layout" path="M 0.00052 0.00208 L 0.36354 3.33333E-6 " pathEditMode="relative" rAng="0" ptsTypes="AA">
                                      <p:cBhvr>
                                        <p:cTn id="66" dur="2000" fill="hold"/>
                                        <p:tgtEl>
                                          <p:spTgt spid="24"/>
                                        </p:tgtEl>
                                        <p:attrNameLst>
                                          <p:attrName>ppt_x</p:attrName>
                                          <p:attrName>ppt_y</p:attrName>
                                        </p:attrNameLst>
                                      </p:cBhvr>
                                      <p:rCtr x="17882" y="46"/>
                                    </p:animMotion>
                                  </p:childTnLst>
                                </p:cTn>
                              </p:par>
                            </p:childTnLst>
                          </p:cTn>
                        </p:par>
                        <p:par>
                          <p:cTn id="67" fill="hold">
                            <p:stCondLst>
                              <p:cond delay="23500"/>
                            </p:stCondLst>
                            <p:childTnLst>
                              <p:par>
                                <p:cTn id="68" presetID="64" presetClass="path" presetSubtype="0" accel="50000" decel="50000" fill="hold" grpId="1" nodeType="afterEffect">
                                  <p:stCondLst>
                                    <p:cond delay="0"/>
                                  </p:stCondLst>
                                  <p:childTnLst>
                                    <p:animMotion origin="layout" path="M -0.16164 0.33125 L -0.36302 0.00209 " pathEditMode="relative" rAng="0" ptsTypes="AA">
                                      <p:cBhvr>
                                        <p:cTn id="69" dur="2000" fill="hold"/>
                                        <p:tgtEl>
                                          <p:spTgt spid="46"/>
                                        </p:tgtEl>
                                        <p:attrNameLst>
                                          <p:attrName>ppt_x</p:attrName>
                                          <p:attrName>ppt_y</p:attrName>
                                        </p:attrNameLst>
                                      </p:cBhvr>
                                      <p:rCtr x="-10104" y="-16412"/>
                                    </p:animMotion>
                                  </p:childTnLst>
                                </p:cTn>
                              </p:par>
                            </p:childTnLst>
                          </p:cTn>
                        </p:par>
                        <p:par>
                          <p:cTn id="70" fill="hold">
                            <p:stCondLst>
                              <p:cond delay="25500"/>
                            </p:stCondLst>
                            <p:childTnLst>
                              <p:par>
                                <p:cTn id="71" presetID="63" presetClass="path" presetSubtype="0" accel="50000" decel="50000" fill="hold" grpId="3" nodeType="afterEffect">
                                  <p:stCondLst>
                                    <p:cond delay="0"/>
                                  </p:stCondLst>
                                  <p:childTnLst>
                                    <p:animMotion origin="layout" path="M 0.25 4.81481E-6 L 0.36163 4.81481E-6 " pathEditMode="relative" rAng="0" ptsTypes="AA">
                                      <p:cBhvr>
                                        <p:cTn id="72" dur="2000" fill="hold"/>
                                        <p:tgtEl>
                                          <p:spTgt spid="61"/>
                                        </p:tgtEl>
                                        <p:attrNameLst>
                                          <p:attrName>ppt_x</p:attrName>
                                          <p:attrName>ppt_y</p:attrName>
                                        </p:attrNameLst>
                                      </p:cBhvr>
                                      <p:rCtr x="55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5" grpId="1" animBg="1"/>
      <p:bldP spid="45" grpId="0" animBg="1"/>
      <p:bldP spid="45" grpId="1" animBg="1"/>
      <p:bldP spid="46" grpId="0" animBg="1"/>
      <p:bldP spid="46" grpId="1" animBg="1"/>
      <p:bldP spid="49" grpId="0" animBg="1"/>
      <p:bldP spid="60" grpId="0" animBg="1"/>
      <p:bldP spid="61" grpId="0" animBg="1"/>
      <p:bldP spid="61" grpId="1" animBg="1"/>
      <p:bldP spid="61" grpId="2" animBg="1"/>
      <p:bldP spid="61" grpId="3" animBg="1"/>
      <p:bldP spid="62" grpId="0" animBg="1"/>
      <p:bldP spid="62" grpId="1" animBg="1"/>
      <p:bldP spid="62" grpId="2" animBg="1"/>
      <p:bldP spid="62" grpId="3" animBg="1"/>
      <p:bldP spid="62" grpId="4" animBg="1"/>
      <p:bldP spid="62" grpId="5" animBg="1"/>
      <p:bldP spid="62" grpId="6"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72</a:t>
            </a:fld>
            <a:endParaRPr lang="en-US" altLang="en-US"/>
          </a:p>
        </p:txBody>
      </p:sp>
      <p:sp>
        <p:nvSpPr>
          <p:cNvPr id="26"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7"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9"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0"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1"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grpSp>
        <p:nvGrpSpPr>
          <p:cNvPr id="34" name="Group 10"/>
          <p:cNvGrpSpPr>
            <a:grpSpLocks/>
          </p:cNvGrpSpPr>
          <p:nvPr/>
        </p:nvGrpSpPr>
        <p:grpSpPr bwMode="auto">
          <a:xfrm>
            <a:off x="365125" y="3397250"/>
            <a:ext cx="8550275" cy="608013"/>
            <a:chOff x="644" y="1153"/>
            <a:chExt cx="4972" cy="383"/>
          </a:xfrm>
        </p:grpSpPr>
        <p:sp>
          <p:nvSpPr>
            <p:cNvPr id="3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Text Box 20"/>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4" name="Text Box 21"/>
          <p:cNvSpPr txBox="1">
            <a:spLocks noChangeArrowheads="1"/>
          </p:cNvSpPr>
          <p:nvPr/>
        </p:nvSpPr>
        <p:spPr bwMode="auto">
          <a:xfrm>
            <a:off x="35718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sp>
        <p:nvSpPr>
          <p:cNvPr id="63" name="AutoShape 22"/>
          <p:cNvSpPr>
            <a:spLocks noChangeArrowheads="1"/>
          </p:cNvSpPr>
          <p:nvPr/>
        </p:nvSpPr>
        <p:spPr bwMode="auto">
          <a:xfrm>
            <a:off x="6899275"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64" name="AutoShape 23"/>
          <p:cNvSpPr>
            <a:spLocks noChangeArrowheads="1"/>
          </p:cNvSpPr>
          <p:nvPr/>
        </p:nvSpPr>
        <p:spPr bwMode="auto">
          <a:xfrm>
            <a:off x="23177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5" name="AutoShape 25"/>
          <p:cNvSpPr>
            <a:spLocks noChangeArrowheads="1"/>
          </p:cNvSpPr>
          <p:nvPr/>
        </p:nvSpPr>
        <p:spPr bwMode="auto">
          <a:xfrm>
            <a:off x="358457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3845485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2.77778E-7 2.59259E-6 L -0.3599 0.35115 " pathEditMode="relative" rAng="0" ptsTypes="AA">
                                      <p:cBhvr>
                                        <p:cTn id="13" dur="2000" fill="hold"/>
                                        <p:tgtEl>
                                          <p:spTgt spid="31"/>
                                        </p:tgtEl>
                                        <p:attrNameLst>
                                          <p:attrName>ppt_x</p:attrName>
                                          <p:attrName>ppt_y</p:attrName>
                                        </p:attrNameLst>
                                      </p:cBhvr>
                                      <p:rCtr x="-18003" y="17546"/>
                                    </p:animMotion>
                                  </p:childTnLst>
                                </p:cTn>
                              </p:par>
                            </p:childTnLst>
                          </p:cTn>
                        </p:par>
                        <p:par>
                          <p:cTn id="14" fill="hold">
                            <p:stCondLst>
                              <p:cond delay="2500"/>
                            </p:stCondLst>
                            <p:childTnLst>
                              <p:par>
                                <p:cTn id="15" presetID="63" presetClass="path" presetSubtype="0" accel="50000" decel="50000" fill="hold" grpId="0" nodeType="afterEffect">
                                  <p:stCondLst>
                                    <p:cond delay="0"/>
                                  </p:stCondLst>
                                  <p:childTnLst>
                                    <p:animMotion origin="layout" path="M 0.00087 0.00208 L 0.36371 3.33333E-6 " pathEditMode="relative" rAng="0" ptsTypes="AA">
                                      <p:cBhvr>
                                        <p:cTn id="16" dur="2000" fill="hold"/>
                                        <p:tgtEl>
                                          <p:spTgt spid="28"/>
                                        </p:tgtEl>
                                        <p:attrNameLst>
                                          <p:attrName>ppt_x</p:attrName>
                                          <p:attrName>ppt_y</p:attrName>
                                        </p:attrNameLst>
                                      </p:cBhvr>
                                      <p:rCtr x="18038" y="46"/>
                                    </p:animMotion>
                                  </p:childTnLst>
                                </p:cTn>
                              </p:par>
                            </p:childTnLst>
                          </p:cTn>
                        </p:par>
                        <p:par>
                          <p:cTn id="17" fill="hold">
                            <p:stCondLst>
                              <p:cond delay="4500"/>
                            </p:stCondLst>
                            <p:childTnLst>
                              <p:par>
                                <p:cTn id="18" presetID="63" presetClass="path" presetSubtype="0" accel="50000" decel="50000" fill="hold" grpId="0" nodeType="afterEffect">
                                  <p:stCondLst>
                                    <p:cond delay="0"/>
                                  </p:stCondLst>
                                  <p:childTnLst>
                                    <p:animMotion origin="layout" path="M 0.00139 0.00208 L 0.36441 0.00209 " pathEditMode="relative" rAng="0" ptsTypes="AA">
                                      <p:cBhvr>
                                        <p:cTn id="19" dur="2000" fill="hold"/>
                                        <p:tgtEl>
                                          <p:spTgt spid="33"/>
                                        </p:tgtEl>
                                        <p:attrNameLst>
                                          <p:attrName>ppt_x</p:attrName>
                                          <p:attrName>ppt_y</p:attrName>
                                        </p:attrNameLst>
                                      </p:cBhvr>
                                      <p:rCtr x="17847" y="46"/>
                                    </p:animMotion>
                                  </p:childTnLst>
                                </p:cTn>
                              </p:par>
                            </p:childTnLst>
                          </p:cTn>
                        </p:par>
                        <p:par>
                          <p:cTn id="20" fill="hold">
                            <p:stCondLst>
                              <p:cond delay="6500"/>
                            </p:stCondLst>
                            <p:childTnLst>
                              <p:par>
                                <p:cTn id="21" presetID="64" presetClass="path" presetSubtype="0" accel="50000" decel="50000" fill="hold" grpId="1" nodeType="afterEffect">
                                  <p:stCondLst>
                                    <p:cond delay="0"/>
                                  </p:stCondLst>
                                  <p:childTnLst>
                                    <p:animMotion origin="layout" path="M -0.3599 0.35115 L -0.72587 0.00209 " pathEditMode="relative" rAng="0" ptsTypes="AA">
                                      <p:cBhvr>
                                        <p:cTn id="22" dur="2000" fill="hold"/>
                                        <p:tgtEl>
                                          <p:spTgt spid="31"/>
                                        </p:tgtEl>
                                        <p:attrNameLst>
                                          <p:attrName>ppt_x</p:attrName>
                                          <p:attrName>ppt_y</p:attrName>
                                        </p:attrNameLst>
                                      </p:cBhvr>
                                      <p:rCtr x="-18368" y="-17407"/>
                                    </p:animMotion>
                                  </p:childTnLst>
                                </p:cTn>
                              </p:par>
                            </p:childTnLst>
                          </p:cTn>
                        </p:par>
                        <p:par>
                          <p:cTn id="23" fill="hold">
                            <p:stCondLst>
                              <p:cond delay="8500"/>
                            </p:stCondLst>
                            <p:childTnLst>
                              <p:par>
                                <p:cTn id="24" presetID="3" presetClass="exit" presetSubtype="10" fill="hold" grpId="1" nodeType="afterEffect">
                                  <p:stCondLst>
                                    <p:cond delay="0"/>
                                  </p:stCondLst>
                                  <p:childTnLst>
                                    <p:animEffect transition="out" filter="blinds(horizontal)">
                                      <p:cBhvr>
                                        <p:cTn id="25" dur="500"/>
                                        <p:tgtEl>
                                          <p:spTgt spid="65"/>
                                        </p:tgtEl>
                                      </p:cBhvr>
                                    </p:animEffect>
                                    <p:set>
                                      <p:cBhvr>
                                        <p:cTn id="26" dur="1" fill="hold">
                                          <p:stCondLst>
                                            <p:cond delay="499"/>
                                          </p:stCondLst>
                                        </p:cTn>
                                        <p:tgtEl>
                                          <p:spTgt spid="65"/>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par>
                          <p:cTn id="30" fill="hold">
                            <p:stCondLst>
                              <p:cond delay="9000"/>
                            </p:stCondLst>
                            <p:childTnLst>
                              <p:par>
                                <p:cTn id="31" presetID="63" presetClass="path" presetSubtype="0" accel="50000" decel="50000" fill="hold" grpId="0" nodeType="afterEffect">
                                  <p:stCondLst>
                                    <p:cond delay="0"/>
                                  </p:stCondLst>
                                  <p:childTnLst>
                                    <p:animMotion origin="layout" path="M -0.00035 4.81481E-6 L 0.11597 0.00046 " pathEditMode="relative" rAng="0" ptsTypes="AA">
                                      <p:cBhvr>
                                        <p:cTn id="32" dur="2000" fill="hold"/>
                                        <p:tgtEl>
                                          <p:spTgt spid="63"/>
                                        </p:tgtEl>
                                        <p:attrNameLst>
                                          <p:attrName>ppt_x</p:attrName>
                                          <p:attrName>ppt_y</p:attrName>
                                        </p:attrNameLst>
                                      </p:cBhvr>
                                      <p:rCtr x="5816" y="23"/>
                                    </p:animMotion>
                                  </p:childTnLst>
                                </p:cTn>
                              </p:par>
                              <p:par>
                                <p:cTn id="33" presetID="63" presetClass="path" presetSubtype="0" accel="50000" decel="50000" fill="hold" grpId="2" nodeType="withEffect">
                                  <p:stCondLst>
                                    <p:cond delay="0"/>
                                  </p:stCondLst>
                                  <p:childTnLst>
                                    <p:animMotion origin="layout" path="M -5.55556E-7 4.81481E-6 L 0.12049 0.00046 " pathEditMode="relative" rAng="0" ptsTypes="AA">
                                      <p:cBhvr>
                                        <p:cTn id="34" dur="2000" fill="hold"/>
                                        <p:tgtEl>
                                          <p:spTgt spid="65"/>
                                        </p:tgtEl>
                                        <p:attrNameLst>
                                          <p:attrName>ppt_x</p:attrName>
                                          <p:attrName>ppt_y</p:attrName>
                                        </p:attrNameLst>
                                      </p:cBhvr>
                                      <p:rCtr x="6024" y="23"/>
                                    </p:animMotion>
                                  </p:childTnLst>
                                </p:cTn>
                              </p:par>
                              <p:par>
                                <p:cTn id="35" presetID="63" presetClass="path" presetSubtype="0" accel="50000" decel="50000" fill="hold" grpId="2" nodeType="withEffect">
                                  <p:stCondLst>
                                    <p:cond delay="0"/>
                                  </p:stCondLst>
                                  <p:childTnLst>
                                    <p:animMotion origin="layout" path="M -3.88889E-6 4.81481E-6 L 0.12188 0.00185 " pathEditMode="relative" rAng="0" ptsTypes="AA">
                                      <p:cBhvr>
                                        <p:cTn id="36" dur="2000" fill="hold"/>
                                        <p:tgtEl>
                                          <p:spTgt spid="64"/>
                                        </p:tgtEl>
                                        <p:attrNameLst>
                                          <p:attrName>ppt_x</p:attrName>
                                          <p:attrName>ppt_y</p:attrName>
                                        </p:attrNameLst>
                                      </p:cBhvr>
                                      <p:rCtr x="6094" y="93"/>
                                    </p:animMotion>
                                  </p:childTnLst>
                                </p:cTn>
                              </p:par>
                            </p:childTnLst>
                          </p:cTn>
                        </p:par>
                        <p:par>
                          <p:cTn id="37" fill="hold">
                            <p:stCondLst>
                              <p:cond delay="11000"/>
                            </p:stCondLst>
                            <p:childTnLst>
                              <p:par>
                                <p:cTn id="38" presetID="3" presetClass="entr" presetSubtype="10" fill="hold" grpId="3"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blinds(horizontal)">
                                      <p:cBhvr>
                                        <p:cTn id="40" dur="500"/>
                                        <p:tgtEl>
                                          <p:spTgt spid="65"/>
                                        </p:tgtEl>
                                      </p:cBhvr>
                                    </p:animEffect>
                                  </p:childTnLst>
                                </p:cTn>
                              </p:par>
                              <p:par>
                                <p:cTn id="41" presetID="3" presetClass="entr" presetSubtype="10" fill="hold" grpId="3"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linds(horizontal)">
                                      <p:cBhvr>
                                        <p:cTn id="43" dur="500"/>
                                        <p:tgtEl>
                                          <p:spTgt spid="6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4" nodeType="clickEffect">
                                  <p:stCondLst>
                                    <p:cond delay="0"/>
                                  </p:stCondLst>
                                  <p:childTnLst>
                                    <p:animEffect transition="out" filter="blinds(horizontal)">
                                      <p:cBhvr>
                                        <p:cTn id="47" dur="500"/>
                                        <p:tgtEl>
                                          <p:spTgt spid="65"/>
                                        </p:tgtEl>
                                      </p:cBhvr>
                                    </p:animEffect>
                                    <p:set>
                                      <p:cBhvr>
                                        <p:cTn id="48" dur="1" fill="hold">
                                          <p:stCondLst>
                                            <p:cond delay="499"/>
                                          </p:stCondLst>
                                        </p:cTn>
                                        <p:tgtEl>
                                          <p:spTgt spid="65"/>
                                        </p:tgtEl>
                                        <p:attrNameLst>
                                          <p:attrName>style.visibility</p:attrName>
                                        </p:attrNameLst>
                                      </p:cBhvr>
                                      <p:to>
                                        <p:strVal val="hidden"/>
                                      </p:to>
                                    </p:set>
                                  </p:childTnLst>
                                </p:cTn>
                              </p:par>
                              <p:par>
                                <p:cTn id="49" presetID="3" presetClass="exit" presetSubtype="10" fill="hold" grpId="4" nodeType="withEffect">
                                  <p:stCondLst>
                                    <p:cond delay="0"/>
                                  </p:stCondLst>
                                  <p:childTnLst>
                                    <p:animEffect transition="out" filter="blinds(horizontal)">
                                      <p:cBhvr>
                                        <p:cTn id="50" dur="500"/>
                                        <p:tgtEl>
                                          <p:spTgt spid="64"/>
                                        </p:tgtEl>
                                      </p:cBhvr>
                                    </p:animEffect>
                                    <p:set>
                                      <p:cBhvr>
                                        <p:cTn id="51"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1" grpId="1" animBg="1"/>
      <p:bldP spid="33" grpId="0" animBg="1"/>
      <p:bldP spid="63" grpId="0" animBg="1"/>
      <p:bldP spid="64" grpId="0" animBg="1"/>
      <p:bldP spid="64" grpId="1" animBg="1"/>
      <p:bldP spid="64" grpId="2" animBg="1"/>
      <p:bldP spid="64" grpId="3" animBg="1"/>
      <p:bldP spid="64" grpId="4" animBg="1"/>
      <p:bldP spid="65" grpId="0" animBg="1"/>
      <p:bldP spid="65" grpId="1" animBg="1"/>
      <p:bldP spid="65" grpId="2" animBg="1"/>
      <p:bldP spid="65" grpId="3" animBg="1"/>
      <p:bldP spid="65" grpId="4"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73</a:t>
            </a:fld>
            <a:endParaRPr lang="en-US" altLang="en-US"/>
          </a:p>
        </p:txBody>
      </p:sp>
      <p:sp>
        <p:nvSpPr>
          <p:cNvPr id="45" name="Oval 2"/>
          <p:cNvSpPr>
            <a:spLocks noChangeArrowheads="1"/>
          </p:cNvSpPr>
          <p:nvPr/>
        </p:nvSpPr>
        <p:spPr bwMode="auto">
          <a:xfrm>
            <a:off x="1495425"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6" name="Oval 3"/>
          <p:cNvSpPr>
            <a:spLocks noChangeArrowheads="1"/>
          </p:cNvSpPr>
          <p:nvPr/>
        </p:nvSpPr>
        <p:spPr bwMode="auto">
          <a:xfrm>
            <a:off x="2605087"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4"/>
          <p:cNvSpPr>
            <a:spLocks noChangeArrowheads="1"/>
          </p:cNvSpPr>
          <p:nvPr/>
        </p:nvSpPr>
        <p:spPr bwMode="auto">
          <a:xfrm>
            <a:off x="37131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8" name="Oval 5"/>
          <p:cNvSpPr>
            <a:spLocks noChangeArrowheads="1"/>
          </p:cNvSpPr>
          <p:nvPr/>
        </p:nvSpPr>
        <p:spPr bwMode="auto">
          <a:xfrm>
            <a:off x="482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9" name="Oval 6"/>
          <p:cNvSpPr>
            <a:spLocks noChangeArrowheads="1"/>
          </p:cNvSpPr>
          <p:nvPr/>
        </p:nvSpPr>
        <p:spPr bwMode="auto">
          <a:xfrm>
            <a:off x="5929312"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0" name="Oval 7"/>
          <p:cNvSpPr>
            <a:spLocks noChangeArrowheads="1"/>
          </p:cNvSpPr>
          <p:nvPr/>
        </p:nvSpPr>
        <p:spPr bwMode="auto">
          <a:xfrm>
            <a:off x="70389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81486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2" name="Oval 9"/>
          <p:cNvSpPr>
            <a:spLocks noChangeArrowheads="1"/>
          </p:cNvSpPr>
          <p:nvPr/>
        </p:nvSpPr>
        <p:spPr bwMode="auto">
          <a:xfrm>
            <a:off x="3889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3" name="Text Box 20"/>
          <p:cNvSpPr txBox="1">
            <a:spLocks noChangeArrowheads="1"/>
          </p:cNvSpPr>
          <p:nvPr/>
        </p:nvSpPr>
        <p:spPr bwMode="auto">
          <a:xfrm>
            <a:off x="5076825"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54" name="Text Box 21"/>
          <p:cNvSpPr txBox="1">
            <a:spLocks noChangeArrowheads="1"/>
          </p:cNvSpPr>
          <p:nvPr/>
        </p:nvSpPr>
        <p:spPr bwMode="auto">
          <a:xfrm>
            <a:off x="381000"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grpSp>
        <p:nvGrpSpPr>
          <p:cNvPr id="55" name="Group 22"/>
          <p:cNvGrpSpPr>
            <a:grpSpLocks/>
          </p:cNvGrpSpPr>
          <p:nvPr/>
        </p:nvGrpSpPr>
        <p:grpSpPr bwMode="auto">
          <a:xfrm>
            <a:off x="406400" y="3414713"/>
            <a:ext cx="8550275" cy="608012"/>
            <a:chOff x="644" y="1153"/>
            <a:chExt cx="4972" cy="383"/>
          </a:xfrm>
        </p:grpSpPr>
        <p:sp>
          <p:nvSpPr>
            <p:cNvPr id="56"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7"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8"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9"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0"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1"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2"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908662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54"/>
                                        </p:tgtEl>
                                        <p:attrNameLst>
                                          <p:attrName>ppt_x</p:attrName>
                                        </p:attrNameLst>
                                      </p:cBhvr>
                                      <p:tavLst>
                                        <p:tav tm="0">
                                          <p:val>
                                            <p:strVal val="ppt_x"/>
                                          </p:val>
                                        </p:tav>
                                        <p:tav tm="100000">
                                          <p:val>
                                            <p:strVal val="0-ppt_w/2"/>
                                          </p:val>
                                        </p:tav>
                                      </p:tavLst>
                                    </p:anim>
                                    <p:anim calcmode="lin" valueType="num">
                                      <p:cBhvr additive="base">
                                        <p:cTn id="7" dur="500"/>
                                        <p:tgtEl>
                                          <p:spTgt spid="54"/>
                                        </p:tgtEl>
                                        <p:attrNameLst>
                                          <p:attrName>ppt_y</p:attrName>
                                        </p:attrNameLst>
                                      </p:cBhvr>
                                      <p:tavLst>
                                        <p:tav tm="0">
                                          <p:val>
                                            <p:strVal val="ppt_y"/>
                                          </p:val>
                                        </p:tav>
                                        <p:tav tm="100000">
                                          <p:val>
                                            <p:strVal val="ppt_y"/>
                                          </p:val>
                                        </p:tav>
                                      </p:tavLst>
                                    </p:anim>
                                    <p:set>
                                      <p:cBhvr>
                                        <p:cTn id="8"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74</a:t>
            </a:fld>
            <a:endParaRPr lang="en-US" altLang="en-US"/>
          </a:p>
        </p:txBody>
      </p:sp>
      <p:sp>
        <p:nvSpPr>
          <p:cNvPr id="23" name="AutoShape 2"/>
          <p:cNvSpPr>
            <a:spLocks noChangeArrowheads="1"/>
          </p:cNvSpPr>
          <p:nvPr/>
        </p:nvSpPr>
        <p:spPr bwMode="auto">
          <a:xfrm>
            <a:off x="1373188"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24" name="AutoShape 3"/>
          <p:cNvSpPr>
            <a:spLocks noChangeArrowheads="1"/>
          </p:cNvSpPr>
          <p:nvPr/>
        </p:nvSpPr>
        <p:spPr bwMode="auto">
          <a:xfrm>
            <a:off x="1370013"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25" name="Oval 4"/>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6" name="Oval 5"/>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7" name="Oval 6"/>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7"/>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9" name="Oval 8"/>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0" name="Oval 9"/>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10"/>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2" name="Oval 11"/>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33" name="Group 12"/>
          <p:cNvGrpSpPr>
            <a:grpSpLocks/>
          </p:cNvGrpSpPr>
          <p:nvPr/>
        </p:nvGrpSpPr>
        <p:grpSpPr bwMode="auto">
          <a:xfrm>
            <a:off x="365125" y="3397250"/>
            <a:ext cx="8550275" cy="608013"/>
            <a:chOff x="644" y="1153"/>
            <a:chExt cx="4972" cy="383"/>
          </a:xfrm>
        </p:grpSpPr>
        <p:sp>
          <p:nvSpPr>
            <p:cNvPr id="34"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Text Box 22"/>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3" name="Text Box 23"/>
          <p:cNvSpPr txBox="1">
            <a:spLocks noChangeArrowheads="1"/>
          </p:cNvSpPr>
          <p:nvPr/>
        </p:nvSpPr>
        <p:spPr bwMode="auto">
          <a:xfrm>
            <a:off x="35718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1</a:t>
            </a:r>
          </a:p>
        </p:txBody>
      </p:sp>
      <p:sp>
        <p:nvSpPr>
          <p:cNvPr id="44" name="AutoShape 24"/>
          <p:cNvSpPr>
            <a:spLocks noChangeArrowheads="1"/>
          </p:cNvSpPr>
          <p:nvPr/>
        </p:nvSpPr>
        <p:spPr bwMode="auto">
          <a:xfrm>
            <a:off x="23177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3" name="AutoShape 26"/>
          <p:cNvSpPr>
            <a:spLocks noChangeArrowheads="1"/>
          </p:cNvSpPr>
          <p:nvPr/>
        </p:nvSpPr>
        <p:spPr bwMode="auto">
          <a:xfrm>
            <a:off x="24780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1293157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0 0  L 0 0.33333  E" pathEditMode="relative" ptsTypes="">
                                      <p:cBhvr>
                                        <p:cTn id="19" dur="2000" fill="hold"/>
                                        <p:tgtEl>
                                          <p:spTgt spid="25"/>
                                        </p:tgtEl>
                                        <p:attrNameLst>
                                          <p:attrName>ppt_x</p:attrName>
                                          <p:attrName>ppt_y</p:attrName>
                                        </p:attrNameLst>
                                      </p:cBhvr>
                                    </p:animMotion>
                                  </p:childTnLst>
                                </p:cTn>
                              </p:par>
                            </p:childTnLst>
                          </p:cTn>
                        </p:par>
                        <p:par>
                          <p:cTn id="20" fill="hold">
                            <p:stCondLst>
                              <p:cond delay="3500"/>
                            </p:stCondLst>
                            <p:childTnLst>
                              <p:par>
                                <p:cTn id="21" presetID="63" presetClass="path" presetSubtype="0" accel="50000" decel="50000" fill="hold" grpId="0" nodeType="afterEffect">
                                  <p:stCondLst>
                                    <p:cond delay="0"/>
                                  </p:stCondLst>
                                  <p:childTnLst>
                                    <p:animMotion origin="layout" path="M 2.77778E-7 2.59259E-6 L 0.12101 3.33333E-6 " pathEditMode="relative" rAng="0" ptsTypes="AA">
                                      <p:cBhvr>
                                        <p:cTn id="22" dur="2000" fill="hold"/>
                                        <p:tgtEl>
                                          <p:spTgt spid="32"/>
                                        </p:tgtEl>
                                        <p:attrNameLst>
                                          <p:attrName>ppt_x</p:attrName>
                                          <p:attrName>ppt_y</p:attrName>
                                        </p:attrNameLst>
                                      </p:cBhvr>
                                      <p:rCtr x="5903" y="139"/>
                                    </p:animMotion>
                                  </p:childTnLst>
                                </p:cTn>
                              </p:par>
                            </p:childTnLst>
                          </p:cTn>
                        </p:par>
                        <p:par>
                          <p:cTn id="23" fill="hold">
                            <p:stCondLst>
                              <p:cond delay="5500"/>
                            </p:stCondLst>
                            <p:childTnLst>
                              <p:par>
                                <p:cTn id="24" presetID="64" presetClass="path" presetSubtype="0" accel="50000" decel="50000" fill="hold" grpId="1" nodeType="afterEffect">
                                  <p:stCondLst>
                                    <p:cond delay="0"/>
                                  </p:stCondLst>
                                  <p:childTnLst>
                                    <p:animMotion origin="layout" path="M 3.33333E-6 0.33333 L -0.12101 3.33333E-6 " pathEditMode="relative" rAng="0" ptsTypes="AA">
                                      <p:cBhvr>
                                        <p:cTn id="25" dur="2000" fill="hold"/>
                                        <p:tgtEl>
                                          <p:spTgt spid="25"/>
                                        </p:tgtEl>
                                        <p:attrNameLst>
                                          <p:attrName>ppt_x</p:attrName>
                                          <p:attrName>ppt_y</p:attrName>
                                        </p:attrNameLst>
                                      </p:cBhvr>
                                      <p:rCtr x="-6042" y="-16528"/>
                                    </p:animMotion>
                                  </p:childTnLst>
                                </p:cTn>
                              </p:par>
                            </p:childTnLst>
                          </p:cTn>
                        </p:par>
                        <p:par>
                          <p:cTn id="26" fill="hold">
                            <p:stCondLst>
                              <p:cond delay="7500"/>
                            </p:stCondLst>
                            <p:childTnLst>
                              <p:par>
                                <p:cTn id="27" presetID="3" presetClass="exit" presetSubtype="10" fill="hold" grpId="1" nodeType="afterEffect">
                                  <p:stCondLst>
                                    <p:cond delay="0"/>
                                  </p:stCondLst>
                                  <p:childTnLst>
                                    <p:animEffect transition="out" filter="blinds(horizontal)">
                                      <p:cBhvr>
                                        <p:cTn id="28" dur="500"/>
                                        <p:tgtEl>
                                          <p:spTgt spid="44"/>
                                        </p:tgtEl>
                                      </p:cBhvr>
                                    </p:animEffect>
                                    <p:set>
                                      <p:cBhvr>
                                        <p:cTn id="29" dur="1" fill="hold">
                                          <p:stCondLst>
                                            <p:cond delay="499"/>
                                          </p:stCondLst>
                                        </p:cTn>
                                        <p:tgtEl>
                                          <p:spTgt spid="44"/>
                                        </p:tgtEl>
                                        <p:attrNameLst>
                                          <p:attrName>style.visibility</p:attrName>
                                        </p:attrNameLst>
                                      </p:cBhvr>
                                      <p:to>
                                        <p:strVal val="hidden"/>
                                      </p:to>
                                    </p:set>
                                  </p:childTnLst>
                                </p:cTn>
                              </p:par>
                            </p:childTnLst>
                          </p:cTn>
                        </p:par>
                        <p:par>
                          <p:cTn id="30" fill="hold">
                            <p:stCondLst>
                              <p:cond delay="8000"/>
                            </p:stCondLst>
                            <p:childTnLst>
                              <p:par>
                                <p:cTn id="31" presetID="63" presetClass="path" presetSubtype="0" accel="50000" decel="50000" fill="hold" grpId="1" nodeType="afterEffect">
                                  <p:stCondLst>
                                    <p:cond delay="0"/>
                                  </p:stCondLst>
                                  <p:childTnLst>
                                    <p:animMotion origin="layout" path="M 1.11111E-6 2.96296E-6 L 0.12934 -4.81481E-6 " pathEditMode="relative" rAng="0" ptsTypes="AA">
                                      <p:cBhvr>
                                        <p:cTn id="32" dur="2000" fill="hold"/>
                                        <p:tgtEl>
                                          <p:spTgt spid="24"/>
                                        </p:tgtEl>
                                        <p:attrNameLst>
                                          <p:attrName>ppt_x</p:attrName>
                                          <p:attrName>ppt_y</p:attrName>
                                        </p:attrNameLst>
                                      </p:cBhvr>
                                      <p:rCtr x="6597" y="-185"/>
                                    </p:animMotion>
                                  </p:childTnLst>
                                </p:cTn>
                              </p:par>
                            </p:childTnLst>
                          </p:cTn>
                        </p:par>
                        <p:par>
                          <p:cTn id="33" fill="hold">
                            <p:stCondLst>
                              <p:cond delay="10000"/>
                            </p:stCondLst>
                            <p:childTnLst>
                              <p:par>
                                <p:cTn id="34" presetID="3" presetClass="entr" presetSubtype="1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grpId="2"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horizontal)">
                                      <p:cBhvr>
                                        <p:cTn id="39" dur="500"/>
                                        <p:tgtEl>
                                          <p:spTgt spid="44"/>
                                        </p:tgtEl>
                                      </p:cBhvr>
                                    </p:animEffect>
                                  </p:childTnLst>
                                </p:cTn>
                              </p:par>
                            </p:childTnLst>
                          </p:cTn>
                        </p:par>
                        <p:par>
                          <p:cTn id="40" fill="hold">
                            <p:stCondLst>
                              <p:cond delay="10500"/>
                            </p:stCondLst>
                            <p:childTnLst>
                              <p:par>
                                <p:cTn id="41" presetID="3" presetClass="exit" presetSubtype="10" fill="hold" grpId="1" nodeType="afterEffect">
                                  <p:stCondLst>
                                    <p:cond delay="0"/>
                                  </p:stCondLst>
                                  <p:childTnLst>
                                    <p:animEffect transition="out" filter="blinds(horizontal)">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3" presetClass="exit" presetSubtype="10" fill="hold" grpId="3" nodeType="withEffect">
                                  <p:stCondLst>
                                    <p:cond delay="0"/>
                                  </p:stCondLst>
                                  <p:childTnLst>
                                    <p:animEffect transition="out" filter="blinds(horizontal)">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childTnLst>
                          </p:cTn>
                        </p:par>
                        <p:par>
                          <p:cTn id="47" fill="hold">
                            <p:stCondLst>
                              <p:cond delay="11000"/>
                            </p:stCondLst>
                            <p:childTnLst>
                              <p:par>
                                <p:cTn id="48" presetID="63" presetClass="path" presetSubtype="0" accel="50000" decel="50000" fill="hold" grpId="2" nodeType="afterEffect">
                                  <p:stCondLst>
                                    <p:cond delay="0"/>
                                  </p:stCondLst>
                                  <p:childTnLst>
                                    <p:animMotion origin="layout" path="M 0.12934 3.33333E-6 L 0.24601 -4.81481E-6 " pathEditMode="relative" rAng="0" ptsTypes="AA">
                                      <p:cBhvr>
                                        <p:cTn id="49" dur="2000" fill="hold"/>
                                        <p:tgtEl>
                                          <p:spTgt spid="24"/>
                                        </p:tgtEl>
                                        <p:attrNameLst>
                                          <p:attrName>ppt_x</p:attrName>
                                          <p:attrName>ppt_y</p:attrName>
                                        </p:attrNameLst>
                                      </p:cBhvr>
                                      <p:rCtr x="6667" y="-718"/>
                                    </p:animMotion>
                                  </p:childTnLst>
                                </p:cTn>
                              </p:par>
                            </p:childTnLst>
                          </p:cTn>
                        </p:par>
                        <p:par>
                          <p:cTn id="50" fill="hold">
                            <p:stCondLst>
                              <p:cond delay="13000"/>
                            </p:stCondLst>
                            <p:childTnLst>
                              <p:par>
                                <p:cTn id="51" presetID="3" presetClass="entr" presetSubtype="10" fill="hold" grpId="2"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linds(horizontal)">
                                      <p:cBhvr>
                                        <p:cTn id="53" dur="500"/>
                                        <p:tgtEl>
                                          <p:spTgt spid="23"/>
                                        </p:tgtEl>
                                      </p:cBhvr>
                                    </p:animEffect>
                                  </p:childTnLst>
                                </p:cTn>
                              </p:par>
                              <p:par>
                                <p:cTn id="54" presetID="3" presetClass="entr" presetSubtype="10" fill="hold" grpId="4"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linds(horizontal)">
                                      <p:cBhvr>
                                        <p:cTn id="56" dur="500"/>
                                        <p:tgtEl>
                                          <p:spTgt spid="4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blinds(horizontal)">
                                      <p:cBhvr>
                                        <p:cTn id="59" dur="500"/>
                                        <p:tgtEl>
                                          <p:spTgt spid="63"/>
                                        </p:tgtEl>
                                      </p:cBhvr>
                                    </p:animEffect>
                                  </p:childTnLst>
                                </p:cTn>
                              </p:par>
                            </p:childTnLst>
                          </p:cTn>
                        </p:par>
                        <p:par>
                          <p:cTn id="60" fill="hold">
                            <p:stCondLst>
                              <p:cond delay="13500"/>
                            </p:stCondLst>
                            <p:childTnLst>
                              <p:par>
                                <p:cTn id="61" presetID="42" presetClass="path" presetSubtype="0" accel="50000" decel="50000" fill="hold" grpId="0" nodeType="afterEffect">
                                  <p:stCondLst>
                                    <p:cond delay="0"/>
                                  </p:stCondLst>
                                  <p:childTnLst>
                                    <p:animMotion origin="layout" path="M 0 0  L 0 0.33333  E" pathEditMode="relative" ptsTypes="">
                                      <p:cBhvr>
                                        <p:cTn id="62" dur="2000" fill="hold"/>
                                        <p:tgtEl>
                                          <p:spTgt spid="27"/>
                                        </p:tgtEl>
                                        <p:attrNameLst>
                                          <p:attrName>ppt_x</p:attrName>
                                          <p:attrName>ppt_y</p:attrName>
                                        </p:attrNameLst>
                                      </p:cBhvr>
                                    </p:animMotion>
                                  </p:childTnLst>
                                </p:cTn>
                              </p:par>
                            </p:childTnLst>
                          </p:cTn>
                        </p:par>
                        <p:par>
                          <p:cTn id="63" fill="hold">
                            <p:stCondLst>
                              <p:cond delay="15500"/>
                            </p:stCondLst>
                            <p:childTnLst>
                              <p:par>
                                <p:cTn id="64" presetID="63" presetClass="path" presetSubtype="0" accel="50000" decel="50000" fill="hold" grpId="0" nodeType="afterEffect">
                                  <p:stCondLst>
                                    <p:cond delay="0"/>
                                  </p:stCondLst>
                                  <p:childTnLst>
                                    <p:animMotion origin="layout" path="M 1.66667E-6 2.59259E-6 L 0.11337 2.59259E-6 " pathEditMode="relative" rAng="0" ptsTypes="AA">
                                      <p:cBhvr>
                                        <p:cTn id="65" dur="2000" fill="hold"/>
                                        <p:tgtEl>
                                          <p:spTgt spid="26"/>
                                        </p:tgtEl>
                                        <p:attrNameLst>
                                          <p:attrName>ppt_x</p:attrName>
                                          <p:attrName>ppt_y</p:attrName>
                                        </p:attrNameLst>
                                      </p:cBhvr>
                                      <p:rCtr x="5660" y="0"/>
                                    </p:animMotion>
                                  </p:childTnLst>
                                </p:cTn>
                              </p:par>
                            </p:childTnLst>
                          </p:cTn>
                        </p:par>
                        <p:par>
                          <p:cTn id="66" fill="hold">
                            <p:stCondLst>
                              <p:cond delay="17500"/>
                            </p:stCondLst>
                            <p:childTnLst>
                              <p:par>
                                <p:cTn id="67" presetID="64" presetClass="path" presetSubtype="0" accel="50000" decel="50000" fill="hold" grpId="1" nodeType="afterEffect">
                                  <p:stCondLst>
                                    <p:cond delay="0"/>
                                  </p:stCondLst>
                                  <p:childTnLst>
                                    <p:animMotion origin="layout" path="M -1.38889E-6 0.33333 L -0.12118 3.33333E-6 " pathEditMode="relative" rAng="0" ptsTypes="AA">
                                      <p:cBhvr>
                                        <p:cTn id="68" dur="2000" fill="hold"/>
                                        <p:tgtEl>
                                          <p:spTgt spid="27"/>
                                        </p:tgtEl>
                                        <p:attrNameLst>
                                          <p:attrName>ppt_x</p:attrName>
                                          <p:attrName>ppt_y</p:attrName>
                                        </p:attrNameLst>
                                      </p:cBhvr>
                                      <p:rCtr x="-5260" y="-16528"/>
                                    </p:animMotion>
                                  </p:childTnLst>
                                </p:cTn>
                              </p:par>
                            </p:childTnLst>
                          </p:cTn>
                        </p:par>
                        <p:par>
                          <p:cTn id="69" fill="hold">
                            <p:stCondLst>
                              <p:cond delay="19500"/>
                            </p:stCondLst>
                            <p:childTnLst>
                              <p:par>
                                <p:cTn id="70" presetID="3" presetClass="exit" presetSubtype="10" fill="hold" grpId="3" nodeType="afterEffect">
                                  <p:stCondLst>
                                    <p:cond delay="0"/>
                                  </p:stCondLst>
                                  <p:childTnLst>
                                    <p:animEffect transition="out" filter="blinds(horizontal)">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par>
                                <p:cTn id="76" presetID="3" presetClass="exit" presetSubtype="10" fill="hold" grpId="5" nodeType="withEffect">
                                  <p:stCondLst>
                                    <p:cond delay="0"/>
                                  </p:stCondLst>
                                  <p:childTnLst>
                                    <p:animEffect transition="out" filter="blinds(horizontal)">
                                      <p:cBhvr>
                                        <p:cTn id="77" dur="500"/>
                                        <p:tgtEl>
                                          <p:spTgt spid="44"/>
                                        </p:tgtEl>
                                      </p:cBhvr>
                                    </p:animEffect>
                                    <p:set>
                                      <p:cBhvr>
                                        <p:cTn id="78" dur="1" fill="hold">
                                          <p:stCondLst>
                                            <p:cond delay="499"/>
                                          </p:stCondLst>
                                        </p:cTn>
                                        <p:tgtEl>
                                          <p:spTgt spid="44"/>
                                        </p:tgtEl>
                                        <p:attrNameLst>
                                          <p:attrName>style.visibility</p:attrName>
                                        </p:attrNameLst>
                                      </p:cBhvr>
                                      <p:to>
                                        <p:strVal val="hidden"/>
                                      </p:to>
                                    </p:set>
                                  </p:childTnLst>
                                </p:cTn>
                              </p:par>
                            </p:childTnLst>
                          </p:cTn>
                        </p:par>
                        <p:par>
                          <p:cTn id="79" fill="hold">
                            <p:stCondLst>
                              <p:cond delay="20000"/>
                            </p:stCondLst>
                            <p:childTnLst>
                              <p:par>
                                <p:cTn id="80" presetID="63" presetClass="path" presetSubtype="0" accel="50000" decel="50000" fill="hold" grpId="3" nodeType="afterEffect">
                                  <p:stCondLst>
                                    <p:cond delay="0"/>
                                  </p:stCondLst>
                                  <p:childTnLst>
                                    <p:animMotion origin="layout" path="M 0.24601 4.44444E-6 L 0.36268 -4.81481E-6 " pathEditMode="relative" rAng="0" ptsTypes="AA">
                                      <p:cBhvr>
                                        <p:cTn id="81" dur="2000" fill="hold"/>
                                        <p:tgtEl>
                                          <p:spTgt spid="24"/>
                                        </p:tgtEl>
                                        <p:attrNameLst>
                                          <p:attrName>ppt_x</p:attrName>
                                          <p:attrName>ppt_y</p:attrName>
                                        </p:attrNameLst>
                                      </p:cBhvr>
                                      <p:rCtr x="583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3" grpId="3" animBg="1"/>
      <p:bldP spid="24" grpId="0" animBg="1"/>
      <p:bldP spid="24" grpId="1" animBg="1"/>
      <p:bldP spid="24" grpId="2" animBg="1"/>
      <p:bldP spid="24" grpId="3" animBg="1"/>
      <p:bldP spid="25" grpId="0" animBg="1"/>
      <p:bldP spid="25" grpId="1" animBg="1"/>
      <p:bldP spid="26" grpId="0" animBg="1"/>
      <p:bldP spid="27" grpId="0" animBg="1"/>
      <p:bldP spid="27" grpId="1" animBg="1"/>
      <p:bldP spid="32" grpId="0" animBg="1"/>
      <p:bldP spid="43" grpId="0" animBg="1"/>
      <p:bldP spid="44" grpId="0" animBg="1"/>
      <p:bldP spid="44" grpId="1" animBg="1"/>
      <p:bldP spid="44" grpId="2" animBg="1"/>
      <p:bldP spid="44" grpId="3" animBg="1"/>
      <p:bldP spid="44" grpId="4" animBg="1"/>
      <p:bldP spid="44" grpId="5" animBg="1"/>
      <p:bldP spid="63" grpId="0" animBg="1"/>
      <p:bldP spid="63"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75</a:t>
            </a:fld>
            <a:endParaRPr lang="en-US" altLang="en-US"/>
          </a:p>
        </p:txBody>
      </p:sp>
      <p:sp>
        <p:nvSpPr>
          <p:cNvPr id="45" name="AutoShape 2"/>
          <p:cNvSpPr>
            <a:spLocks noChangeArrowheads="1"/>
          </p:cNvSpPr>
          <p:nvPr/>
        </p:nvSpPr>
        <p:spPr bwMode="auto">
          <a:xfrm>
            <a:off x="46751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46" name="AutoShape 3"/>
          <p:cNvSpPr>
            <a:spLocks noChangeArrowheads="1"/>
          </p:cNvSpPr>
          <p:nvPr/>
        </p:nvSpPr>
        <p:spPr bwMode="auto">
          <a:xfrm>
            <a:off x="4668838"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47" name="AutoShape 4"/>
          <p:cNvSpPr>
            <a:spLocks noChangeArrowheads="1"/>
          </p:cNvSpPr>
          <p:nvPr/>
        </p:nvSpPr>
        <p:spPr bwMode="auto">
          <a:xfrm>
            <a:off x="1370013"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48" name="Oval 5"/>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9" name="Oval 6"/>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0" name="Oval 7"/>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1" name="Oval 8"/>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Oval 9"/>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4" name="Oval 11"/>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5" name="Oval 12"/>
          <p:cNvSpPr>
            <a:spLocks noChangeArrowheads="1"/>
          </p:cNvSpPr>
          <p:nvPr/>
        </p:nvSpPr>
        <p:spPr bwMode="auto">
          <a:xfrm>
            <a:off x="361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6" name="Group 13"/>
          <p:cNvGrpSpPr>
            <a:grpSpLocks/>
          </p:cNvGrpSpPr>
          <p:nvPr/>
        </p:nvGrpSpPr>
        <p:grpSpPr bwMode="auto">
          <a:xfrm>
            <a:off x="361950" y="3468688"/>
            <a:ext cx="8523288" cy="608012"/>
            <a:chOff x="644" y="1154"/>
            <a:chExt cx="4971" cy="376"/>
          </a:xfrm>
        </p:grpSpPr>
        <p:sp>
          <p:nvSpPr>
            <p:cNvPr id="57" name="Oval 14"/>
            <p:cNvSpPr>
              <a:spLocks noChangeArrowheads="1"/>
            </p:cNvSpPr>
            <p:nvPr/>
          </p:nvSpPr>
          <p:spPr bwMode="auto">
            <a:xfrm>
              <a:off x="1288"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4" name="Oval 20"/>
            <p:cNvSpPr>
              <a:spLocks noChangeArrowheads="1"/>
            </p:cNvSpPr>
            <p:nvPr/>
          </p:nvSpPr>
          <p:spPr bwMode="auto">
            <a:xfrm>
              <a:off x="515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5" name="Oval 21"/>
            <p:cNvSpPr>
              <a:spLocks noChangeArrowheads="1"/>
            </p:cNvSpPr>
            <p:nvPr/>
          </p:nvSpPr>
          <p:spPr bwMode="auto">
            <a:xfrm>
              <a:off x="644"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6" name="Text Box 23"/>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67" name="Text Box 24"/>
          <p:cNvSpPr txBox="1">
            <a:spLocks noChangeArrowheads="1"/>
          </p:cNvSpPr>
          <p:nvPr/>
        </p:nvSpPr>
        <p:spPr bwMode="auto">
          <a:xfrm>
            <a:off x="354013"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1</a:t>
            </a:r>
          </a:p>
        </p:txBody>
      </p:sp>
      <p:sp>
        <p:nvSpPr>
          <p:cNvPr id="68" name="AutoShape 25"/>
          <p:cNvSpPr>
            <a:spLocks noChangeArrowheads="1"/>
          </p:cNvSpPr>
          <p:nvPr/>
        </p:nvSpPr>
        <p:spPr bwMode="auto">
          <a:xfrm>
            <a:off x="228600" y="2060575"/>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9" name="AutoShape 27"/>
          <p:cNvSpPr>
            <a:spLocks noChangeArrowheads="1"/>
          </p:cNvSpPr>
          <p:nvPr/>
        </p:nvSpPr>
        <p:spPr bwMode="auto">
          <a:xfrm>
            <a:off x="2474913"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0" name="AutoShape 28"/>
          <p:cNvSpPr>
            <a:spLocks noChangeArrowheads="1"/>
          </p:cNvSpPr>
          <p:nvPr/>
        </p:nvSpPr>
        <p:spPr bwMode="auto">
          <a:xfrm>
            <a:off x="3581400"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1" name="AutoShape 29"/>
          <p:cNvSpPr>
            <a:spLocks noChangeArrowheads="1"/>
          </p:cNvSpPr>
          <p:nvPr/>
        </p:nvSpPr>
        <p:spPr bwMode="auto">
          <a:xfrm>
            <a:off x="3581400"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2" name="AutoShape 30"/>
          <p:cNvSpPr>
            <a:spLocks noChangeArrowheads="1"/>
          </p:cNvSpPr>
          <p:nvPr/>
        </p:nvSpPr>
        <p:spPr bwMode="auto">
          <a:xfrm>
            <a:off x="57800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3" name="AutoShape 31"/>
          <p:cNvSpPr>
            <a:spLocks noChangeArrowheads="1"/>
          </p:cNvSpPr>
          <p:nvPr/>
        </p:nvSpPr>
        <p:spPr bwMode="auto">
          <a:xfrm>
            <a:off x="688657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2040421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blinds(horizontal)">
                                      <p:cBhvr>
                                        <p:cTn id="10" dur="500"/>
                                        <p:tgtEl>
                                          <p:spTgt spid="6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blinds(horizontal)">
                                      <p:cBhvr>
                                        <p:cTn id="13" dur="500"/>
                                        <p:tgtEl>
                                          <p:spTgt spid="6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par>
                          <p:cTn id="17" fill="hold">
                            <p:stCondLst>
                              <p:cond delay="500"/>
                            </p:stCondLst>
                            <p:childTnLst>
                              <p:par>
                                <p:cTn id="18" presetID="42" presetClass="path" presetSubtype="0" accel="50000" decel="50000" fill="hold" grpId="0" nodeType="afterEffect">
                                  <p:stCondLst>
                                    <p:cond delay="0"/>
                                  </p:stCondLst>
                                  <p:childTnLst>
                                    <p:animMotion origin="layout" path="M 4.44444E-6 2.59259E-6 L -0.24167 0.32893 " pathEditMode="relative" rAng="0" ptsTypes="AA">
                                      <p:cBhvr>
                                        <p:cTn id="19" dur="2000" fill="hold"/>
                                        <p:tgtEl>
                                          <p:spTgt spid="51"/>
                                        </p:tgtEl>
                                        <p:attrNameLst>
                                          <p:attrName>ppt_x</p:attrName>
                                          <p:attrName>ppt_y</p:attrName>
                                        </p:attrNameLst>
                                      </p:cBhvr>
                                      <p:rCtr x="-12083" y="16435"/>
                                    </p:animMotion>
                                  </p:childTnLst>
                                </p:cTn>
                              </p:par>
                            </p:childTnLst>
                          </p:cTn>
                        </p:par>
                        <p:par>
                          <p:cTn id="20" fill="hold">
                            <p:stCondLst>
                              <p:cond delay="2500"/>
                            </p:stCondLst>
                            <p:childTnLst>
                              <p:par>
                                <p:cTn id="21" presetID="63" presetClass="path" presetSubtype="0" accel="50000" decel="50000" fill="hold" grpId="0" nodeType="afterEffect">
                                  <p:stCondLst>
                                    <p:cond delay="0"/>
                                  </p:stCondLst>
                                  <p:childTnLst>
                                    <p:animMotion origin="layout" path="M 0.00209 2.59259E-6 L 0.12136 4.44444E-6 " pathEditMode="relative" rAng="0" ptsTypes="AA">
                                      <p:cBhvr>
                                        <p:cTn id="22" dur="2000" fill="hold"/>
                                        <p:tgtEl>
                                          <p:spTgt spid="50"/>
                                        </p:tgtEl>
                                        <p:attrNameLst>
                                          <p:attrName>ppt_x</p:attrName>
                                          <p:attrName>ppt_y</p:attrName>
                                        </p:attrNameLst>
                                      </p:cBhvr>
                                      <p:rCtr x="5903" y="-417"/>
                                    </p:animMotion>
                                  </p:childTnLst>
                                </p:cTn>
                              </p:par>
                            </p:childTnLst>
                          </p:cTn>
                        </p:par>
                        <p:par>
                          <p:cTn id="23" fill="hold">
                            <p:stCondLst>
                              <p:cond delay="4500"/>
                            </p:stCondLst>
                            <p:childTnLst>
                              <p:par>
                                <p:cTn id="24" presetID="63" presetClass="path" presetSubtype="0" accel="50000" decel="50000" fill="hold" grpId="0" nodeType="afterEffect">
                                  <p:stCondLst>
                                    <p:cond delay="0"/>
                                  </p:stCondLst>
                                  <p:childTnLst>
                                    <p:animMotion origin="layout" path="M 0.00226 2.59259E-6 L 0.12326 3.33333E-6 " pathEditMode="relative" rAng="0" ptsTypes="AA">
                                      <p:cBhvr>
                                        <p:cTn id="25" dur="2000" fill="hold"/>
                                        <p:tgtEl>
                                          <p:spTgt spid="49"/>
                                        </p:tgtEl>
                                        <p:attrNameLst>
                                          <p:attrName>ppt_x</p:attrName>
                                          <p:attrName>ppt_y</p:attrName>
                                        </p:attrNameLst>
                                      </p:cBhvr>
                                      <p:rCtr x="6128" y="139"/>
                                    </p:animMotion>
                                  </p:childTnLst>
                                </p:cTn>
                              </p:par>
                            </p:childTnLst>
                          </p:cTn>
                        </p:par>
                        <p:par>
                          <p:cTn id="26" fill="hold">
                            <p:stCondLst>
                              <p:cond delay="6500"/>
                            </p:stCondLst>
                            <p:childTnLst>
                              <p:par>
                                <p:cTn id="27" presetID="63" presetClass="path" presetSubtype="0" accel="50000" decel="50000" fill="hold" grpId="0" nodeType="afterEffect">
                                  <p:stCondLst>
                                    <p:cond delay="0"/>
                                  </p:stCondLst>
                                  <p:childTnLst>
                                    <p:animMotion origin="layout" path="M 0.0026 2.59259E-6 L 0.12361 3.33333E-6 " pathEditMode="relative" rAng="0" ptsTypes="AA">
                                      <p:cBhvr>
                                        <p:cTn id="28" dur="2000" fill="hold"/>
                                        <p:tgtEl>
                                          <p:spTgt spid="48"/>
                                        </p:tgtEl>
                                        <p:attrNameLst>
                                          <p:attrName>ppt_x</p:attrName>
                                          <p:attrName>ppt_y</p:attrName>
                                        </p:attrNameLst>
                                      </p:cBhvr>
                                      <p:rCtr x="5920" y="139"/>
                                    </p:animMotion>
                                  </p:childTnLst>
                                </p:cTn>
                              </p:par>
                            </p:childTnLst>
                          </p:cTn>
                        </p:par>
                        <p:par>
                          <p:cTn id="29" fill="hold">
                            <p:stCondLst>
                              <p:cond delay="8500"/>
                            </p:stCondLst>
                            <p:childTnLst>
                              <p:par>
                                <p:cTn id="30" presetID="64" presetClass="path" presetSubtype="0" accel="50000" decel="50000" fill="hold" grpId="1" nodeType="afterEffect">
                                  <p:stCondLst>
                                    <p:cond delay="0"/>
                                  </p:stCondLst>
                                  <p:childTnLst>
                                    <p:animMotion origin="layout" path="M -0.24167 0.32893 L -0.36129 3.33333E-6 " pathEditMode="relative" rAng="0" ptsTypes="AA">
                                      <p:cBhvr>
                                        <p:cTn id="31" dur="2000" fill="hold"/>
                                        <p:tgtEl>
                                          <p:spTgt spid="51"/>
                                        </p:tgtEl>
                                        <p:attrNameLst>
                                          <p:attrName>ppt_x</p:attrName>
                                          <p:attrName>ppt_y</p:attrName>
                                        </p:attrNameLst>
                                      </p:cBhvr>
                                      <p:rCtr x="-6250" y="-16296"/>
                                    </p:animMotion>
                                  </p:childTnLst>
                                </p:cTn>
                              </p:par>
                            </p:childTnLst>
                          </p:cTn>
                        </p:par>
                        <p:par>
                          <p:cTn id="32" fill="hold">
                            <p:stCondLst>
                              <p:cond delay="10500"/>
                            </p:stCondLst>
                            <p:childTnLst>
                              <p:par>
                                <p:cTn id="33" presetID="3" presetClass="exit" presetSubtype="10" fill="hold" grpId="1" nodeType="afterEffect">
                                  <p:stCondLst>
                                    <p:cond delay="0"/>
                                  </p:stCondLst>
                                  <p:childTnLst>
                                    <p:animEffect transition="out" filter="blinds(horizontal)">
                                      <p:cBhvr>
                                        <p:cTn id="34" dur="500"/>
                                        <p:tgtEl>
                                          <p:spTgt spid="70"/>
                                        </p:tgtEl>
                                      </p:cBhvr>
                                    </p:animEffect>
                                    <p:set>
                                      <p:cBhvr>
                                        <p:cTn id="35" dur="1" fill="hold">
                                          <p:stCondLst>
                                            <p:cond delay="499"/>
                                          </p:stCondLst>
                                        </p:cTn>
                                        <p:tgtEl>
                                          <p:spTgt spid="70"/>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69"/>
                                        </p:tgtEl>
                                      </p:cBhvr>
                                    </p:animEffect>
                                    <p:set>
                                      <p:cBhvr>
                                        <p:cTn id="38" dur="1" fill="hold">
                                          <p:stCondLst>
                                            <p:cond delay="499"/>
                                          </p:stCondLst>
                                        </p:cTn>
                                        <p:tgtEl>
                                          <p:spTgt spid="69"/>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68"/>
                                        </p:tgtEl>
                                      </p:cBhvr>
                                    </p:animEffect>
                                    <p:set>
                                      <p:cBhvr>
                                        <p:cTn id="44" dur="1" fill="hold">
                                          <p:stCondLst>
                                            <p:cond delay="499"/>
                                          </p:stCondLst>
                                        </p:cTn>
                                        <p:tgtEl>
                                          <p:spTgt spid="68"/>
                                        </p:tgtEl>
                                        <p:attrNameLst>
                                          <p:attrName>style.visibility</p:attrName>
                                        </p:attrNameLst>
                                      </p:cBhvr>
                                      <p:to>
                                        <p:strVal val="hidden"/>
                                      </p:to>
                                    </p:set>
                                  </p:childTnLst>
                                </p:cTn>
                              </p:par>
                            </p:childTnLst>
                          </p:cTn>
                        </p:par>
                        <p:par>
                          <p:cTn id="45" fill="hold">
                            <p:stCondLst>
                              <p:cond delay="11000"/>
                            </p:stCondLst>
                            <p:childTnLst>
                              <p:par>
                                <p:cTn id="46" presetID="63" presetClass="path" presetSubtype="0" accel="50000" decel="50000" fill="hold" grpId="0" nodeType="afterEffect">
                                  <p:stCondLst>
                                    <p:cond delay="0"/>
                                  </p:stCondLst>
                                  <p:childTnLst>
                                    <p:animMotion origin="layout" path="M 3.33333E-6 -3.7037E-6 L 0.12691 -4.81481E-6 " pathEditMode="relative" rAng="0" ptsTypes="AA">
                                      <p:cBhvr>
                                        <p:cTn id="47" dur="2000" fill="hold"/>
                                        <p:tgtEl>
                                          <p:spTgt spid="46"/>
                                        </p:tgtEl>
                                        <p:attrNameLst>
                                          <p:attrName>ppt_x</p:attrName>
                                          <p:attrName>ppt_y</p:attrName>
                                        </p:attrNameLst>
                                      </p:cBhvr>
                                      <p:rCtr x="6250" y="-69"/>
                                    </p:animMotion>
                                  </p:childTnLst>
                                </p:cTn>
                              </p:par>
                            </p:childTnLst>
                          </p:cTn>
                        </p:par>
                        <p:par>
                          <p:cTn id="48" fill="hold">
                            <p:stCondLst>
                              <p:cond delay="13000"/>
                            </p:stCondLst>
                            <p:childTnLst>
                              <p:par>
                                <p:cTn id="49" presetID="3" presetClass="entr" presetSubtype="1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blinds(horizontal)">
                                      <p:cBhvr>
                                        <p:cTn id="51" dur="500"/>
                                        <p:tgtEl>
                                          <p:spTgt spid="71"/>
                                        </p:tgtEl>
                                      </p:cBhvr>
                                    </p:animEffect>
                                  </p:childTnLst>
                                </p:cTn>
                              </p:par>
                              <p:par>
                                <p:cTn id="52" presetID="3" presetClass="entr" presetSubtype="10" fill="hold" grpId="2"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2"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linds(horizontal)">
                                      <p:cBhvr>
                                        <p:cTn id="57" dur="500"/>
                                        <p:tgtEl>
                                          <p:spTgt spid="47"/>
                                        </p:tgtEl>
                                      </p:cBhvr>
                                    </p:animEffect>
                                  </p:childTnLst>
                                </p:cTn>
                              </p:par>
                              <p:par>
                                <p:cTn id="58" presetID="3" presetClass="entr" presetSubtype="10" fill="hold" grpId="2"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blinds(horizontal)">
                                      <p:cBhvr>
                                        <p:cTn id="60" dur="500"/>
                                        <p:tgtEl>
                                          <p:spTgt spid="6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childTnLst>
                          </p:cTn>
                        </p:par>
                        <p:par>
                          <p:cTn id="64" fill="hold">
                            <p:stCondLst>
                              <p:cond delay="13500"/>
                            </p:stCondLst>
                            <p:childTnLst>
                              <p:par>
                                <p:cTn id="65" presetID="3" presetClass="exit" presetSubtype="10" fill="hold" grpId="1" nodeType="afterEffect">
                                  <p:stCondLst>
                                    <p:cond delay="0"/>
                                  </p:stCondLst>
                                  <p:childTnLst>
                                    <p:animEffect transition="out" filter="blinds(horizontal)">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par>
                                <p:cTn id="71" presetID="3" presetClass="exit" presetSubtype="10" fill="hold" grpId="3" nodeType="withEffect">
                                  <p:stCondLst>
                                    <p:cond delay="0"/>
                                  </p:stCondLst>
                                  <p:childTnLst>
                                    <p:animEffect transition="out" filter="blinds(horizontal)">
                                      <p:cBhvr>
                                        <p:cTn id="72" dur="500"/>
                                        <p:tgtEl>
                                          <p:spTgt spid="69"/>
                                        </p:tgtEl>
                                      </p:cBhvr>
                                    </p:animEffect>
                                    <p:set>
                                      <p:cBhvr>
                                        <p:cTn id="73" dur="1" fill="hold">
                                          <p:stCondLst>
                                            <p:cond delay="499"/>
                                          </p:stCondLst>
                                        </p:cTn>
                                        <p:tgtEl>
                                          <p:spTgt spid="69"/>
                                        </p:tgtEl>
                                        <p:attrNameLst>
                                          <p:attrName>style.visibility</p:attrName>
                                        </p:attrNameLst>
                                      </p:cBhvr>
                                      <p:to>
                                        <p:strVal val="hidden"/>
                                      </p:to>
                                    </p:set>
                                  </p:childTnLst>
                                </p:cTn>
                              </p:par>
                              <p:par>
                                <p:cTn id="74" presetID="3" presetClass="exit" presetSubtype="10" fill="hold" grpId="3" nodeType="withEffect">
                                  <p:stCondLst>
                                    <p:cond delay="0"/>
                                  </p:stCondLst>
                                  <p:childTnLst>
                                    <p:animEffect transition="out" filter="blinds(horizontal)">
                                      <p:cBhvr>
                                        <p:cTn id="75" dur="500"/>
                                        <p:tgtEl>
                                          <p:spTgt spid="47"/>
                                        </p:tgtEl>
                                      </p:cBhvr>
                                    </p:animEffect>
                                    <p:set>
                                      <p:cBhvr>
                                        <p:cTn id="76" dur="1" fill="hold">
                                          <p:stCondLst>
                                            <p:cond delay="499"/>
                                          </p:stCondLst>
                                        </p:cTn>
                                        <p:tgtEl>
                                          <p:spTgt spid="47"/>
                                        </p:tgtEl>
                                        <p:attrNameLst>
                                          <p:attrName>style.visibility</p:attrName>
                                        </p:attrNameLst>
                                      </p:cBhvr>
                                      <p:to>
                                        <p:strVal val="hidden"/>
                                      </p:to>
                                    </p:set>
                                  </p:childTnLst>
                                </p:cTn>
                              </p:par>
                              <p:par>
                                <p:cTn id="77" presetID="3" presetClass="exit" presetSubtype="10" fill="hold" grpId="3" nodeType="withEffect">
                                  <p:stCondLst>
                                    <p:cond delay="0"/>
                                  </p:stCondLst>
                                  <p:childTnLst>
                                    <p:animEffect transition="out" filter="blinds(horizontal)">
                                      <p:cBhvr>
                                        <p:cTn id="78" dur="500"/>
                                        <p:tgtEl>
                                          <p:spTgt spid="68"/>
                                        </p:tgtEl>
                                      </p:cBhvr>
                                    </p:animEffect>
                                    <p:set>
                                      <p:cBhvr>
                                        <p:cTn id="79" dur="1" fill="hold">
                                          <p:stCondLst>
                                            <p:cond delay="499"/>
                                          </p:stCondLst>
                                        </p:cTn>
                                        <p:tgtEl>
                                          <p:spTgt spid="68"/>
                                        </p:tgtEl>
                                        <p:attrNameLst>
                                          <p:attrName>style.visibility</p:attrName>
                                        </p:attrNameLst>
                                      </p:cBhvr>
                                      <p:to>
                                        <p:strVal val="hidden"/>
                                      </p:to>
                                    </p:set>
                                  </p:childTnLst>
                                </p:cTn>
                              </p:par>
                            </p:childTnLst>
                          </p:cTn>
                        </p:par>
                        <p:par>
                          <p:cTn id="80" fill="hold">
                            <p:stCondLst>
                              <p:cond delay="14000"/>
                            </p:stCondLst>
                            <p:childTnLst>
                              <p:par>
                                <p:cTn id="81" presetID="63" presetClass="path" presetSubtype="0" accel="50000" decel="50000" fill="hold" grpId="1" nodeType="afterEffect">
                                  <p:stCondLst>
                                    <p:cond delay="0"/>
                                  </p:stCondLst>
                                  <p:childTnLst>
                                    <p:animMotion origin="layout" path="M 0.12691 -3.7037E-6 L 0.24531 -4.81481E-6 " pathEditMode="relative" rAng="0" ptsTypes="AA">
                                      <p:cBhvr>
                                        <p:cTn id="82" dur="2000" fill="hold"/>
                                        <p:tgtEl>
                                          <p:spTgt spid="46"/>
                                        </p:tgtEl>
                                        <p:attrNameLst>
                                          <p:attrName>ppt_x</p:attrName>
                                          <p:attrName>ppt_y</p:attrName>
                                        </p:attrNameLst>
                                      </p:cBhvr>
                                      <p:rCtr x="5920" y="-69"/>
                                    </p:animMotion>
                                  </p:childTnLst>
                                </p:cTn>
                              </p:par>
                            </p:childTnLst>
                          </p:cTn>
                        </p:par>
                        <p:par>
                          <p:cTn id="83" fill="hold">
                            <p:stCondLst>
                              <p:cond delay="16000"/>
                            </p:stCondLst>
                            <p:childTnLst>
                              <p:par>
                                <p:cTn id="84" presetID="3" presetClass="entr" presetSubtype="10" fill="hold" grpId="2"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blinds(horizontal)">
                                      <p:cBhvr>
                                        <p:cTn id="86" dur="500"/>
                                        <p:tgtEl>
                                          <p:spTgt spid="45"/>
                                        </p:tgtEl>
                                      </p:cBhvr>
                                    </p:animEffect>
                                  </p:childTnLst>
                                </p:cTn>
                              </p:par>
                              <p:par>
                                <p:cTn id="87" presetID="3" presetClass="entr" presetSubtype="10" fill="hold" grpId="2"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blinds(horizontal)">
                                      <p:cBhvr>
                                        <p:cTn id="89" dur="500"/>
                                        <p:tgtEl>
                                          <p:spTgt spid="71"/>
                                        </p:tgtEl>
                                      </p:cBhvr>
                                    </p:animEffect>
                                  </p:childTnLst>
                                </p:cTn>
                              </p:par>
                              <p:par>
                                <p:cTn id="90" presetID="3" presetClass="entr" presetSubtype="10" fill="hold" grpId="4"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blinds(horizontal)">
                                      <p:cBhvr>
                                        <p:cTn id="92" dur="500"/>
                                        <p:tgtEl>
                                          <p:spTgt spid="69"/>
                                        </p:tgtEl>
                                      </p:cBhvr>
                                    </p:animEffect>
                                  </p:childTnLst>
                                </p:cTn>
                              </p:par>
                              <p:par>
                                <p:cTn id="93" presetID="3" presetClass="entr" presetSubtype="10" fill="hold" grpId="4"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blinds(horizontal)">
                                      <p:cBhvr>
                                        <p:cTn id="95" dur="500"/>
                                        <p:tgtEl>
                                          <p:spTgt spid="47"/>
                                        </p:tgtEl>
                                      </p:cBhvr>
                                    </p:animEffect>
                                  </p:childTnLst>
                                </p:cTn>
                              </p:par>
                              <p:par>
                                <p:cTn id="96" presetID="3" presetClass="entr" presetSubtype="10" fill="hold" grpId="4"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blinds(horizontal)">
                                      <p:cBhvr>
                                        <p:cTn id="98" dur="500"/>
                                        <p:tgtEl>
                                          <p:spTgt spid="6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blinds(horizontal)">
                                      <p:cBhvr>
                                        <p:cTn id="101" dur="500"/>
                                        <p:tgtEl>
                                          <p:spTgt spid="72"/>
                                        </p:tgtEl>
                                      </p:cBhvr>
                                    </p:animEffect>
                                  </p:childTnLst>
                                </p:cTn>
                              </p:par>
                            </p:childTnLst>
                          </p:cTn>
                        </p:par>
                        <p:par>
                          <p:cTn id="102" fill="hold">
                            <p:stCondLst>
                              <p:cond delay="16500"/>
                            </p:stCondLst>
                            <p:childTnLst>
                              <p:par>
                                <p:cTn id="103" presetID="42" presetClass="path" presetSubtype="0" accel="50000" decel="50000" fill="hold" grpId="0" nodeType="afterEffect">
                                  <p:stCondLst>
                                    <p:cond delay="0"/>
                                  </p:stCondLst>
                                  <p:childTnLst>
                                    <p:animMotion origin="layout" path="M -2.77778E-7 2.59259E-6 L -0.1184 0.34004 " pathEditMode="relative" rAng="0" ptsTypes="AA">
                                      <p:cBhvr>
                                        <p:cTn id="104" dur="2000" fill="hold"/>
                                        <p:tgtEl>
                                          <p:spTgt spid="53"/>
                                        </p:tgtEl>
                                        <p:attrNameLst>
                                          <p:attrName>ppt_x</p:attrName>
                                          <p:attrName>ppt_y</p:attrName>
                                        </p:attrNameLst>
                                      </p:cBhvr>
                                      <p:rCtr x="-5920" y="16991"/>
                                    </p:animMotion>
                                  </p:childTnLst>
                                </p:cTn>
                              </p:par>
                            </p:childTnLst>
                          </p:cTn>
                        </p:par>
                        <p:par>
                          <p:cTn id="105" fill="hold">
                            <p:stCondLst>
                              <p:cond delay="18500"/>
                            </p:stCondLst>
                            <p:childTnLst>
                              <p:par>
                                <p:cTn id="106" presetID="63" presetClass="path" presetSubtype="0" accel="50000" decel="50000" fill="hold" grpId="0" nodeType="afterEffect">
                                  <p:stCondLst>
                                    <p:cond delay="0"/>
                                  </p:stCondLst>
                                  <p:childTnLst>
                                    <p:animMotion origin="layout" path="M 0.00035 2.59259E-6 L 0.11198 2.59259E-6 " pathEditMode="relative" rAng="0" ptsTypes="AA">
                                      <p:cBhvr>
                                        <p:cTn id="107" dur="2000" fill="hold"/>
                                        <p:tgtEl>
                                          <p:spTgt spid="52"/>
                                        </p:tgtEl>
                                        <p:attrNameLst>
                                          <p:attrName>ppt_x</p:attrName>
                                          <p:attrName>ppt_y</p:attrName>
                                        </p:attrNameLst>
                                      </p:cBhvr>
                                      <p:rCtr x="5573" y="0"/>
                                    </p:animMotion>
                                  </p:childTnLst>
                                </p:cTn>
                              </p:par>
                            </p:childTnLst>
                          </p:cTn>
                        </p:par>
                        <p:par>
                          <p:cTn id="108" fill="hold">
                            <p:stCondLst>
                              <p:cond delay="20500"/>
                            </p:stCondLst>
                            <p:childTnLst>
                              <p:par>
                                <p:cTn id="109" presetID="63" presetClass="path" presetSubtype="0" accel="50000" decel="50000" fill="hold" grpId="1" nodeType="afterEffect">
                                  <p:stCondLst>
                                    <p:cond delay="0"/>
                                  </p:stCondLst>
                                  <p:childTnLst>
                                    <p:animMotion origin="layout" path="M 0.11198 2.59259E-6 L 0.24271 4.44444E-6 " pathEditMode="relative" rAng="0" ptsTypes="AA">
                                      <p:cBhvr>
                                        <p:cTn id="110" dur="2000" fill="hold"/>
                                        <p:tgtEl>
                                          <p:spTgt spid="50"/>
                                        </p:tgtEl>
                                        <p:attrNameLst>
                                          <p:attrName>ppt_x</p:attrName>
                                          <p:attrName>ppt_y</p:attrName>
                                        </p:attrNameLst>
                                      </p:cBhvr>
                                      <p:rCtr x="6667" y="-417"/>
                                    </p:animMotion>
                                  </p:childTnLst>
                                </p:cTn>
                              </p:par>
                            </p:childTnLst>
                          </p:cTn>
                        </p:par>
                        <p:par>
                          <p:cTn id="111" fill="hold">
                            <p:stCondLst>
                              <p:cond delay="22500"/>
                            </p:stCondLst>
                            <p:childTnLst>
                              <p:par>
                                <p:cTn id="112" presetID="64" presetClass="path" presetSubtype="0" accel="50000" decel="50000" fill="hold" grpId="1" nodeType="afterEffect">
                                  <p:stCondLst>
                                    <p:cond delay="0"/>
                                  </p:stCondLst>
                                  <p:childTnLst>
                                    <p:animMotion origin="layout" path="M -0.1184 0.34004 L -0.24236 3.33333E-6 " pathEditMode="relative" rAng="0" ptsTypes="AA">
                                      <p:cBhvr>
                                        <p:cTn id="113" dur="2000" fill="hold"/>
                                        <p:tgtEl>
                                          <p:spTgt spid="53"/>
                                        </p:tgtEl>
                                        <p:attrNameLst>
                                          <p:attrName>ppt_x</p:attrName>
                                          <p:attrName>ppt_y</p:attrName>
                                        </p:attrNameLst>
                                      </p:cBhvr>
                                      <p:rCtr x="-5833" y="-16852"/>
                                    </p:animMotion>
                                  </p:childTnLst>
                                </p:cTn>
                              </p:par>
                            </p:childTnLst>
                          </p:cTn>
                        </p:par>
                        <p:par>
                          <p:cTn id="114" fill="hold">
                            <p:stCondLst>
                              <p:cond delay="24500"/>
                            </p:stCondLst>
                            <p:childTnLst>
                              <p:par>
                                <p:cTn id="115" presetID="3" presetClass="exit" presetSubtype="10" fill="hold" grpId="1" nodeType="afterEffect">
                                  <p:stCondLst>
                                    <p:cond delay="0"/>
                                  </p:stCondLst>
                                  <p:childTnLst>
                                    <p:animEffect transition="out" filter="blinds(horizontal)">
                                      <p:cBhvr>
                                        <p:cTn id="116" dur="500"/>
                                        <p:tgtEl>
                                          <p:spTgt spid="72"/>
                                        </p:tgtEl>
                                      </p:cBhvr>
                                    </p:animEffect>
                                    <p:set>
                                      <p:cBhvr>
                                        <p:cTn id="117" dur="1" fill="hold">
                                          <p:stCondLst>
                                            <p:cond delay="499"/>
                                          </p:stCondLst>
                                        </p:cTn>
                                        <p:tgtEl>
                                          <p:spTgt spid="72"/>
                                        </p:tgtEl>
                                        <p:attrNameLst>
                                          <p:attrName>style.visibility</p:attrName>
                                        </p:attrNameLst>
                                      </p:cBhvr>
                                      <p:to>
                                        <p:strVal val="hidden"/>
                                      </p:to>
                                    </p:set>
                                  </p:childTnLst>
                                </p:cTn>
                              </p:par>
                              <p:par>
                                <p:cTn id="118" presetID="3" presetClass="exit" presetSubtype="10" fill="hold" grpId="3" nodeType="withEffect">
                                  <p:stCondLst>
                                    <p:cond delay="0"/>
                                  </p:stCondLst>
                                  <p:childTnLst>
                                    <p:animEffect transition="out" filter="blinds(horizontal)">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3" presetClass="exit" presetSubtype="10" fill="hold" grpId="3" nodeType="withEffect">
                                  <p:stCondLst>
                                    <p:cond delay="0"/>
                                  </p:stCondLst>
                                  <p:childTnLst>
                                    <p:animEffect transition="out" filter="blinds(horizontal)">
                                      <p:cBhvr>
                                        <p:cTn id="122" dur="500"/>
                                        <p:tgtEl>
                                          <p:spTgt spid="71"/>
                                        </p:tgtEl>
                                      </p:cBhvr>
                                    </p:animEffect>
                                    <p:set>
                                      <p:cBhvr>
                                        <p:cTn id="123" dur="1" fill="hold">
                                          <p:stCondLst>
                                            <p:cond delay="499"/>
                                          </p:stCondLst>
                                        </p:cTn>
                                        <p:tgtEl>
                                          <p:spTgt spid="71"/>
                                        </p:tgtEl>
                                        <p:attrNameLst>
                                          <p:attrName>style.visibility</p:attrName>
                                        </p:attrNameLst>
                                      </p:cBhvr>
                                      <p:to>
                                        <p:strVal val="hidden"/>
                                      </p:to>
                                    </p:set>
                                  </p:childTnLst>
                                </p:cTn>
                              </p:par>
                              <p:par>
                                <p:cTn id="124" presetID="3" presetClass="exit" presetSubtype="10" fill="hold" grpId="5" nodeType="withEffect">
                                  <p:stCondLst>
                                    <p:cond delay="0"/>
                                  </p:stCondLst>
                                  <p:childTnLst>
                                    <p:animEffect transition="out" filter="blinds(horizontal)">
                                      <p:cBhvr>
                                        <p:cTn id="125" dur="500"/>
                                        <p:tgtEl>
                                          <p:spTgt spid="69"/>
                                        </p:tgtEl>
                                      </p:cBhvr>
                                    </p:animEffect>
                                    <p:set>
                                      <p:cBhvr>
                                        <p:cTn id="126" dur="1" fill="hold">
                                          <p:stCondLst>
                                            <p:cond delay="499"/>
                                          </p:stCondLst>
                                        </p:cTn>
                                        <p:tgtEl>
                                          <p:spTgt spid="69"/>
                                        </p:tgtEl>
                                        <p:attrNameLst>
                                          <p:attrName>style.visibility</p:attrName>
                                        </p:attrNameLst>
                                      </p:cBhvr>
                                      <p:to>
                                        <p:strVal val="hidden"/>
                                      </p:to>
                                    </p:set>
                                  </p:childTnLst>
                                </p:cTn>
                              </p:par>
                              <p:par>
                                <p:cTn id="127" presetID="3" presetClass="exit" presetSubtype="10" fill="hold" grpId="5" nodeType="withEffect">
                                  <p:stCondLst>
                                    <p:cond delay="0"/>
                                  </p:stCondLst>
                                  <p:childTnLst>
                                    <p:animEffect transition="out" filter="blinds(horizontal)">
                                      <p:cBhvr>
                                        <p:cTn id="128" dur="500"/>
                                        <p:tgtEl>
                                          <p:spTgt spid="47"/>
                                        </p:tgtEl>
                                      </p:cBhvr>
                                    </p:animEffect>
                                    <p:set>
                                      <p:cBhvr>
                                        <p:cTn id="129" dur="1" fill="hold">
                                          <p:stCondLst>
                                            <p:cond delay="499"/>
                                          </p:stCondLst>
                                        </p:cTn>
                                        <p:tgtEl>
                                          <p:spTgt spid="47"/>
                                        </p:tgtEl>
                                        <p:attrNameLst>
                                          <p:attrName>style.visibility</p:attrName>
                                        </p:attrNameLst>
                                      </p:cBhvr>
                                      <p:to>
                                        <p:strVal val="hidden"/>
                                      </p:to>
                                    </p:set>
                                  </p:childTnLst>
                                </p:cTn>
                              </p:par>
                              <p:par>
                                <p:cTn id="130" presetID="3" presetClass="exit" presetSubtype="10" fill="hold" grpId="5" nodeType="withEffect">
                                  <p:stCondLst>
                                    <p:cond delay="0"/>
                                  </p:stCondLst>
                                  <p:childTnLst>
                                    <p:animEffect transition="out" filter="blinds(horizontal)">
                                      <p:cBhvr>
                                        <p:cTn id="131" dur="500"/>
                                        <p:tgtEl>
                                          <p:spTgt spid="68"/>
                                        </p:tgtEl>
                                      </p:cBhvr>
                                    </p:animEffect>
                                    <p:set>
                                      <p:cBhvr>
                                        <p:cTn id="132" dur="1" fill="hold">
                                          <p:stCondLst>
                                            <p:cond delay="499"/>
                                          </p:stCondLst>
                                        </p:cTn>
                                        <p:tgtEl>
                                          <p:spTgt spid="68"/>
                                        </p:tgtEl>
                                        <p:attrNameLst>
                                          <p:attrName>style.visibility</p:attrName>
                                        </p:attrNameLst>
                                      </p:cBhvr>
                                      <p:to>
                                        <p:strVal val="hidden"/>
                                      </p:to>
                                    </p:set>
                                  </p:childTnLst>
                                </p:cTn>
                              </p:par>
                            </p:childTnLst>
                          </p:cTn>
                        </p:par>
                        <p:par>
                          <p:cTn id="133" fill="hold">
                            <p:stCondLst>
                              <p:cond delay="25000"/>
                            </p:stCondLst>
                            <p:childTnLst>
                              <p:par>
                                <p:cTn id="134" presetID="63" presetClass="path" presetSubtype="0" accel="50000" decel="50000" fill="hold" grpId="2" nodeType="afterEffect">
                                  <p:stCondLst>
                                    <p:cond delay="0"/>
                                  </p:stCondLst>
                                  <p:childTnLst>
                                    <p:animMotion origin="layout" path="M 0.24531 -3.7037E-6 L 0.36857 -0.00046 " pathEditMode="relative" rAng="0" ptsTypes="AA">
                                      <p:cBhvr>
                                        <p:cTn id="135" dur="2000" fill="hold"/>
                                        <p:tgtEl>
                                          <p:spTgt spid="46"/>
                                        </p:tgtEl>
                                        <p:attrNameLst>
                                          <p:attrName>ppt_x</p:attrName>
                                          <p:attrName>ppt_y</p:attrName>
                                        </p:attrNameLst>
                                      </p:cBhvr>
                                      <p:rCtr x="6250" y="-93"/>
                                    </p:animMotion>
                                  </p:childTnLst>
                                </p:cTn>
                              </p:par>
                            </p:childTnLst>
                          </p:cTn>
                        </p:par>
                        <p:par>
                          <p:cTn id="136" fill="hold">
                            <p:stCondLst>
                              <p:cond delay="27000"/>
                            </p:stCondLst>
                            <p:childTnLst>
                              <p:par>
                                <p:cTn id="137" presetID="3" presetClass="entr" presetSubtype="10" fill="hold" grpId="0"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blinds(horizontal)">
                                      <p:cBhvr>
                                        <p:cTn id="139" dur="500"/>
                                        <p:tgtEl>
                                          <p:spTgt spid="73"/>
                                        </p:tgtEl>
                                      </p:cBhvr>
                                    </p:animEffect>
                                  </p:childTnLst>
                                </p:cTn>
                              </p:par>
                              <p:par>
                                <p:cTn id="140" presetID="3" presetClass="entr" presetSubtype="10" fill="hold" grpId="2"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blinds(horizontal)">
                                      <p:cBhvr>
                                        <p:cTn id="142" dur="500"/>
                                        <p:tgtEl>
                                          <p:spTgt spid="72"/>
                                        </p:tgtEl>
                                      </p:cBhvr>
                                    </p:animEffect>
                                  </p:childTnLst>
                                </p:cTn>
                              </p:par>
                              <p:par>
                                <p:cTn id="143" presetID="3" presetClass="entr" presetSubtype="10" fill="hold" grpId="4" nodeType="with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blinds(horizontal)">
                                      <p:cBhvr>
                                        <p:cTn id="145" dur="500"/>
                                        <p:tgtEl>
                                          <p:spTgt spid="45"/>
                                        </p:tgtEl>
                                      </p:cBhvr>
                                    </p:animEffect>
                                  </p:childTnLst>
                                </p:cTn>
                              </p:par>
                              <p:par>
                                <p:cTn id="146" presetID="3" presetClass="entr" presetSubtype="10" fill="hold" grpId="4" nodeType="withEffect">
                                  <p:stCondLst>
                                    <p:cond delay="0"/>
                                  </p:stCondLst>
                                  <p:childTnLst>
                                    <p:set>
                                      <p:cBhvr>
                                        <p:cTn id="147" dur="1" fill="hold">
                                          <p:stCondLst>
                                            <p:cond delay="0"/>
                                          </p:stCondLst>
                                        </p:cTn>
                                        <p:tgtEl>
                                          <p:spTgt spid="71"/>
                                        </p:tgtEl>
                                        <p:attrNameLst>
                                          <p:attrName>style.visibility</p:attrName>
                                        </p:attrNameLst>
                                      </p:cBhvr>
                                      <p:to>
                                        <p:strVal val="visible"/>
                                      </p:to>
                                    </p:set>
                                    <p:animEffect transition="in" filter="blinds(horizontal)">
                                      <p:cBhvr>
                                        <p:cTn id="148" dur="500"/>
                                        <p:tgtEl>
                                          <p:spTgt spid="71"/>
                                        </p:tgtEl>
                                      </p:cBhvr>
                                    </p:animEffect>
                                  </p:childTnLst>
                                </p:cTn>
                              </p:par>
                              <p:par>
                                <p:cTn id="149" presetID="3" presetClass="entr" presetSubtype="10" fill="hold" grpId="6"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blinds(horizontal)">
                                      <p:cBhvr>
                                        <p:cTn id="151" dur="500"/>
                                        <p:tgtEl>
                                          <p:spTgt spid="69"/>
                                        </p:tgtEl>
                                      </p:cBhvr>
                                    </p:animEffect>
                                  </p:childTnLst>
                                </p:cTn>
                              </p:par>
                              <p:par>
                                <p:cTn id="152" presetID="3" presetClass="entr" presetSubtype="10" fill="hold" grpId="6"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par>
                                <p:cTn id="155" presetID="3" presetClass="entr" presetSubtype="10" fill="hold" grpId="6" nodeType="with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blinds(horizontal)">
                                      <p:cBhvr>
                                        <p:cTn id="157" dur="500"/>
                                        <p:tgtEl>
                                          <p:spTgt spid="68"/>
                                        </p:tgtEl>
                                      </p:cBhvr>
                                    </p:animEffect>
                                  </p:childTnLst>
                                </p:cTn>
                              </p:par>
                            </p:childTnLst>
                          </p:cTn>
                        </p:par>
                        <p:par>
                          <p:cTn id="158" fill="hold">
                            <p:stCondLst>
                              <p:cond delay="27500"/>
                            </p:stCondLst>
                            <p:childTnLst>
                              <p:par>
                                <p:cTn id="159" presetID="42" presetClass="path" presetSubtype="0" accel="50000" decel="50000" fill="hold" grpId="0" nodeType="afterEffect">
                                  <p:stCondLst>
                                    <p:cond delay="0"/>
                                  </p:stCondLst>
                                  <p:childTnLst>
                                    <p:animMotion origin="layout" path="M 5.55556E-7 2.59259E-6 L -0.1 0.33125 " pathEditMode="relative" rAng="0" ptsTypes="AA">
                                      <p:cBhvr>
                                        <p:cTn id="160" dur="2000" fill="hold"/>
                                        <p:tgtEl>
                                          <p:spTgt spid="54"/>
                                        </p:tgtEl>
                                        <p:attrNameLst>
                                          <p:attrName>ppt_x</p:attrName>
                                          <p:attrName>ppt_y</p:attrName>
                                        </p:attrNameLst>
                                      </p:cBhvr>
                                      <p:rCtr x="-5000" y="16551"/>
                                    </p:animMotion>
                                  </p:childTnLst>
                                </p:cTn>
                              </p:par>
                            </p:childTnLst>
                          </p:cTn>
                        </p:par>
                        <p:par>
                          <p:cTn id="161" fill="hold">
                            <p:stCondLst>
                              <p:cond delay="29500"/>
                            </p:stCondLst>
                            <p:childTnLst>
                              <p:par>
                                <p:cTn id="162" presetID="63" presetClass="path" presetSubtype="0" accel="50000" decel="50000" fill="hold" grpId="1" nodeType="afterEffect">
                                  <p:stCondLst>
                                    <p:cond delay="0"/>
                                  </p:stCondLst>
                                  <p:childTnLst>
                                    <p:animMotion origin="layout" path="M 0.11197 2.59259E-6 L 0.24271 3.33333E-6 " pathEditMode="relative" rAng="0" ptsTypes="AA">
                                      <p:cBhvr>
                                        <p:cTn id="163" dur="2000" fill="hold"/>
                                        <p:tgtEl>
                                          <p:spTgt spid="52"/>
                                        </p:tgtEl>
                                        <p:attrNameLst>
                                          <p:attrName>ppt_x</p:attrName>
                                          <p:attrName>ppt_y</p:attrName>
                                        </p:attrNameLst>
                                      </p:cBhvr>
                                      <p:rCtr x="6632" y="139"/>
                                    </p:animMotion>
                                  </p:childTnLst>
                                </p:cTn>
                              </p:par>
                            </p:childTnLst>
                          </p:cTn>
                        </p:par>
                        <p:par>
                          <p:cTn id="164" fill="hold">
                            <p:stCondLst>
                              <p:cond delay="31500"/>
                            </p:stCondLst>
                            <p:childTnLst>
                              <p:par>
                                <p:cTn id="165" presetID="63" presetClass="path" presetSubtype="0" accel="50000" decel="50000" fill="hold" grpId="2" nodeType="afterEffect">
                                  <p:stCondLst>
                                    <p:cond delay="0"/>
                                  </p:stCondLst>
                                  <p:childTnLst>
                                    <p:animMotion origin="layout" path="M 0.22362 2.59259E-6 L 0.36371 4.44444E-6 " pathEditMode="relative" rAng="0" ptsTypes="AA">
                                      <p:cBhvr>
                                        <p:cTn id="166" dur="2000" fill="hold"/>
                                        <p:tgtEl>
                                          <p:spTgt spid="50"/>
                                        </p:tgtEl>
                                        <p:attrNameLst>
                                          <p:attrName>ppt_x</p:attrName>
                                          <p:attrName>ppt_y</p:attrName>
                                        </p:attrNameLst>
                                      </p:cBhvr>
                                      <p:rCtr x="6910" y="-417"/>
                                    </p:animMotion>
                                  </p:childTnLst>
                                </p:cTn>
                              </p:par>
                            </p:childTnLst>
                          </p:cTn>
                        </p:par>
                        <p:par>
                          <p:cTn id="167" fill="hold">
                            <p:stCondLst>
                              <p:cond delay="33500"/>
                            </p:stCondLst>
                            <p:childTnLst>
                              <p:par>
                                <p:cTn id="168" presetID="64" presetClass="path" presetSubtype="0" accel="50000" decel="50000" fill="hold" grpId="1" nodeType="afterEffect">
                                  <p:stCondLst>
                                    <p:cond delay="0"/>
                                  </p:stCondLst>
                                  <p:childTnLst>
                                    <p:animMotion origin="layout" path="M -0.1 0.33125 L -0.24236 3.33333E-6 " pathEditMode="relative" rAng="0" ptsTypes="AA">
                                      <p:cBhvr>
                                        <p:cTn id="169" dur="2000" fill="hold"/>
                                        <p:tgtEl>
                                          <p:spTgt spid="54"/>
                                        </p:tgtEl>
                                        <p:attrNameLst>
                                          <p:attrName>ppt_x</p:attrName>
                                          <p:attrName>ppt_y</p:attrName>
                                        </p:attrNameLst>
                                      </p:cBhvr>
                                      <p:rCtr x="-6580" y="-16412"/>
                                    </p:animMotion>
                                  </p:childTnLst>
                                </p:cTn>
                              </p:par>
                            </p:childTnLst>
                          </p:cTn>
                        </p:par>
                        <p:par>
                          <p:cTn id="170" fill="hold">
                            <p:stCondLst>
                              <p:cond delay="35500"/>
                            </p:stCondLst>
                            <p:childTnLst>
                              <p:par>
                                <p:cTn id="171" presetID="3" presetClass="exit" presetSubtype="10" fill="hold" grpId="1" nodeType="afterEffect">
                                  <p:stCondLst>
                                    <p:cond delay="0"/>
                                  </p:stCondLst>
                                  <p:childTnLst>
                                    <p:animEffect transition="out" filter="blinds(horizontal)">
                                      <p:cBhvr>
                                        <p:cTn id="172" dur="500"/>
                                        <p:tgtEl>
                                          <p:spTgt spid="73"/>
                                        </p:tgtEl>
                                      </p:cBhvr>
                                    </p:animEffect>
                                    <p:set>
                                      <p:cBhvr>
                                        <p:cTn id="173" dur="1" fill="hold">
                                          <p:stCondLst>
                                            <p:cond delay="499"/>
                                          </p:stCondLst>
                                        </p:cTn>
                                        <p:tgtEl>
                                          <p:spTgt spid="73"/>
                                        </p:tgtEl>
                                        <p:attrNameLst>
                                          <p:attrName>style.visibility</p:attrName>
                                        </p:attrNameLst>
                                      </p:cBhvr>
                                      <p:to>
                                        <p:strVal val="hidden"/>
                                      </p:to>
                                    </p:set>
                                  </p:childTnLst>
                                </p:cTn>
                              </p:par>
                              <p:par>
                                <p:cTn id="174" presetID="3" presetClass="exit" presetSubtype="10" fill="hold" grpId="3" nodeType="withEffect">
                                  <p:stCondLst>
                                    <p:cond delay="0"/>
                                  </p:stCondLst>
                                  <p:childTnLst>
                                    <p:animEffect transition="out" filter="blinds(horizontal)">
                                      <p:cBhvr>
                                        <p:cTn id="175" dur="500"/>
                                        <p:tgtEl>
                                          <p:spTgt spid="72"/>
                                        </p:tgtEl>
                                      </p:cBhvr>
                                    </p:animEffect>
                                    <p:set>
                                      <p:cBhvr>
                                        <p:cTn id="176" dur="1" fill="hold">
                                          <p:stCondLst>
                                            <p:cond delay="499"/>
                                          </p:stCondLst>
                                        </p:cTn>
                                        <p:tgtEl>
                                          <p:spTgt spid="72"/>
                                        </p:tgtEl>
                                        <p:attrNameLst>
                                          <p:attrName>style.visibility</p:attrName>
                                        </p:attrNameLst>
                                      </p:cBhvr>
                                      <p:to>
                                        <p:strVal val="hidden"/>
                                      </p:to>
                                    </p:set>
                                  </p:childTnLst>
                                </p:cTn>
                              </p:par>
                              <p:par>
                                <p:cTn id="177" presetID="3" presetClass="exit" presetSubtype="10" fill="hold" grpId="5" nodeType="withEffect">
                                  <p:stCondLst>
                                    <p:cond delay="0"/>
                                  </p:stCondLst>
                                  <p:childTnLst>
                                    <p:animEffect transition="out" filter="blinds(horizontal)">
                                      <p:cBhvr>
                                        <p:cTn id="178" dur="500"/>
                                        <p:tgtEl>
                                          <p:spTgt spid="45"/>
                                        </p:tgtEl>
                                      </p:cBhvr>
                                    </p:animEffect>
                                    <p:set>
                                      <p:cBhvr>
                                        <p:cTn id="179" dur="1" fill="hold">
                                          <p:stCondLst>
                                            <p:cond delay="499"/>
                                          </p:stCondLst>
                                        </p:cTn>
                                        <p:tgtEl>
                                          <p:spTgt spid="45"/>
                                        </p:tgtEl>
                                        <p:attrNameLst>
                                          <p:attrName>style.visibility</p:attrName>
                                        </p:attrNameLst>
                                      </p:cBhvr>
                                      <p:to>
                                        <p:strVal val="hidden"/>
                                      </p:to>
                                    </p:set>
                                  </p:childTnLst>
                                </p:cTn>
                              </p:par>
                              <p:par>
                                <p:cTn id="180" presetID="3" presetClass="exit" presetSubtype="10" fill="hold" grpId="5" nodeType="withEffect">
                                  <p:stCondLst>
                                    <p:cond delay="0"/>
                                  </p:stCondLst>
                                  <p:childTnLst>
                                    <p:animEffect transition="out" filter="blinds(horizontal)">
                                      <p:cBhvr>
                                        <p:cTn id="181" dur="500"/>
                                        <p:tgtEl>
                                          <p:spTgt spid="71"/>
                                        </p:tgtEl>
                                      </p:cBhvr>
                                    </p:animEffect>
                                    <p:set>
                                      <p:cBhvr>
                                        <p:cTn id="182" dur="1" fill="hold">
                                          <p:stCondLst>
                                            <p:cond delay="499"/>
                                          </p:stCondLst>
                                        </p:cTn>
                                        <p:tgtEl>
                                          <p:spTgt spid="71"/>
                                        </p:tgtEl>
                                        <p:attrNameLst>
                                          <p:attrName>style.visibility</p:attrName>
                                        </p:attrNameLst>
                                      </p:cBhvr>
                                      <p:to>
                                        <p:strVal val="hidden"/>
                                      </p:to>
                                    </p:set>
                                  </p:childTnLst>
                                </p:cTn>
                              </p:par>
                              <p:par>
                                <p:cTn id="183" presetID="3" presetClass="exit" presetSubtype="10" fill="hold" grpId="7" nodeType="withEffect">
                                  <p:stCondLst>
                                    <p:cond delay="0"/>
                                  </p:stCondLst>
                                  <p:childTnLst>
                                    <p:animEffect transition="out" filter="blinds(horizontal)">
                                      <p:cBhvr>
                                        <p:cTn id="184" dur="500"/>
                                        <p:tgtEl>
                                          <p:spTgt spid="69"/>
                                        </p:tgtEl>
                                      </p:cBhvr>
                                    </p:animEffect>
                                    <p:set>
                                      <p:cBhvr>
                                        <p:cTn id="185" dur="1" fill="hold">
                                          <p:stCondLst>
                                            <p:cond delay="499"/>
                                          </p:stCondLst>
                                        </p:cTn>
                                        <p:tgtEl>
                                          <p:spTgt spid="69"/>
                                        </p:tgtEl>
                                        <p:attrNameLst>
                                          <p:attrName>style.visibility</p:attrName>
                                        </p:attrNameLst>
                                      </p:cBhvr>
                                      <p:to>
                                        <p:strVal val="hidden"/>
                                      </p:to>
                                    </p:set>
                                  </p:childTnLst>
                                </p:cTn>
                              </p:par>
                              <p:par>
                                <p:cTn id="186" presetID="3" presetClass="exit" presetSubtype="10" fill="hold" grpId="7" nodeType="withEffect">
                                  <p:stCondLst>
                                    <p:cond delay="0"/>
                                  </p:stCondLst>
                                  <p:childTnLst>
                                    <p:animEffect transition="out" filter="blinds(horizontal)">
                                      <p:cBhvr>
                                        <p:cTn id="187" dur="500"/>
                                        <p:tgtEl>
                                          <p:spTgt spid="47"/>
                                        </p:tgtEl>
                                      </p:cBhvr>
                                    </p:animEffect>
                                    <p:set>
                                      <p:cBhvr>
                                        <p:cTn id="188" dur="1" fill="hold">
                                          <p:stCondLst>
                                            <p:cond delay="499"/>
                                          </p:stCondLst>
                                        </p:cTn>
                                        <p:tgtEl>
                                          <p:spTgt spid="47"/>
                                        </p:tgtEl>
                                        <p:attrNameLst>
                                          <p:attrName>style.visibility</p:attrName>
                                        </p:attrNameLst>
                                      </p:cBhvr>
                                      <p:to>
                                        <p:strVal val="hidden"/>
                                      </p:to>
                                    </p:set>
                                  </p:childTnLst>
                                </p:cTn>
                              </p:par>
                              <p:par>
                                <p:cTn id="189" presetID="3" presetClass="exit" presetSubtype="10" fill="hold" grpId="7" nodeType="withEffect">
                                  <p:stCondLst>
                                    <p:cond delay="0"/>
                                  </p:stCondLst>
                                  <p:childTnLst>
                                    <p:animEffect transition="out" filter="blinds(horizontal)">
                                      <p:cBhvr>
                                        <p:cTn id="190" dur="500"/>
                                        <p:tgtEl>
                                          <p:spTgt spid="68"/>
                                        </p:tgtEl>
                                      </p:cBhvr>
                                    </p:animEffect>
                                    <p:set>
                                      <p:cBhvr>
                                        <p:cTn id="191" dur="1" fill="hold">
                                          <p:stCondLst>
                                            <p:cond delay="499"/>
                                          </p:stCondLst>
                                        </p:cTn>
                                        <p:tgtEl>
                                          <p:spTgt spid="68"/>
                                        </p:tgtEl>
                                        <p:attrNameLst>
                                          <p:attrName>style.visibility</p:attrName>
                                        </p:attrNameLst>
                                      </p:cBhvr>
                                      <p:to>
                                        <p:strVal val="hidden"/>
                                      </p:to>
                                    </p:set>
                                  </p:childTnLst>
                                </p:cTn>
                              </p:par>
                            </p:childTnLst>
                          </p:cTn>
                        </p:par>
                        <p:par>
                          <p:cTn id="192" fill="hold">
                            <p:stCondLst>
                              <p:cond delay="36000"/>
                            </p:stCondLst>
                            <p:childTnLst>
                              <p:par>
                                <p:cTn id="193" presetID="2" presetClass="exit" presetSubtype="8" fill="hold" grpId="0" nodeType="afterEffect">
                                  <p:stCondLst>
                                    <p:cond delay="0"/>
                                  </p:stCondLst>
                                  <p:childTnLst>
                                    <p:anim calcmode="lin" valueType="num">
                                      <p:cBhvr additive="base">
                                        <p:cTn id="194" dur="500"/>
                                        <p:tgtEl>
                                          <p:spTgt spid="67"/>
                                        </p:tgtEl>
                                        <p:attrNameLst>
                                          <p:attrName>ppt_x</p:attrName>
                                        </p:attrNameLst>
                                      </p:cBhvr>
                                      <p:tavLst>
                                        <p:tav tm="0">
                                          <p:val>
                                            <p:strVal val="ppt_x"/>
                                          </p:val>
                                        </p:tav>
                                        <p:tav tm="100000">
                                          <p:val>
                                            <p:strVal val="0-ppt_w/2"/>
                                          </p:val>
                                        </p:tav>
                                      </p:tavLst>
                                    </p:anim>
                                    <p:anim calcmode="lin" valueType="num">
                                      <p:cBhvr additive="base">
                                        <p:cTn id="195" dur="500"/>
                                        <p:tgtEl>
                                          <p:spTgt spid="67"/>
                                        </p:tgtEl>
                                        <p:attrNameLst>
                                          <p:attrName>ppt_y</p:attrName>
                                        </p:attrNameLst>
                                      </p:cBhvr>
                                      <p:tavLst>
                                        <p:tav tm="0">
                                          <p:val>
                                            <p:strVal val="ppt_y"/>
                                          </p:val>
                                        </p:tav>
                                        <p:tav tm="100000">
                                          <p:val>
                                            <p:strVal val="ppt_y"/>
                                          </p:val>
                                        </p:tav>
                                      </p:tavLst>
                                    </p:anim>
                                    <p:set>
                                      <p:cBhvr>
                                        <p:cTn id="196" dur="1" fill="hold">
                                          <p:stCondLst>
                                            <p:cond delay="499"/>
                                          </p:stCondLst>
                                        </p:cTn>
                                        <p:tgtEl>
                                          <p:spTgt spid="67"/>
                                        </p:tgtEl>
                                        <p:attrNameLst>
                                          <p:attrName>style.visibility</p:attrName>
                                        </p:attrNameLst>
                                      </p:cBhvr>
                                      <p:to>
                                        <p:strVal val="hidden"/>
                                      </p:to>
                                    </p:set>
                                  </p:childTnLst>
                                </p:cTn>
                              </p:par>
                              <p:par>
                                <p:cTn id="197" presetID="2" presetClass="exit" presetSubtype="2" fill="hold" grpId="0" nodeType="withEffect">
                                  <p:stCondLst>
                                    <p:cond delay="0"/>
                                  </p:stCondLst>
                                  <p:childTnLst>
                                    <p:anim calcmode="lin" valueType="num">
                                      <p:cBhvr additive="base">
                                        <p:cTn id="198" dur="500"/>
                                        <p:tgtEl>
                                          <p:spTgt spid="66"/>
                                        </p:tgtEl>
                                        <p:attrNameLst>
                                          <p:attrName>ppt_x</p:attrName>
                                        </p:attrNameLst>
                                      </p:cBhvr>
                                      <p:tavLst>
                                        <p:tav tm="0">
                                          <p:val>
                                            <p:strVal val="ppt_x"/>
                                          </p:val>
                                        </p:tav>
                                        <p:tav tm="100000">
                                          <p:val>
                                            <p:strVal val="1+ppt_w/2"/>
                                          </p:val>
                                        </p:tav>
                                      </p:tavLst>
                                    </p:anim>
                                    <p:anim calcmode="lin" valueType="num">
                                      <p:cBhvr additive="base">
                                        <p:cTn id="199" dur="500"/>
                                        <p:tgtEl>
                                          <p:spTgt spid="66"/>
                                        </p:tgtEl>
                                        <p:attrNameLst>
                                          <p:attrName>ppt_y</p:attrName>
                                        </p:attrNameLst>
                                      </p:cBhvr>
                                      <p:tavLst>
                                        <p:tav tm="0">
                                          <p:val>
                                            <p:strVal val="ppt_y"/>
                                          </p:val>
                                        </p:tav>
                                        <p:tav tm="100000">
                                          <p:val>
                                            <p:strVal val="ppt_y"/>
                                          </p:val>
                                        </p:tav>
                                      </p:tavLst>
                                    </p:anim>
                                    <p:set>
                                      <p:cBhvr>
                                        <p:cTn id="200"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5" grpId="3" animBg="1"/>
      <p:bldP spid="45" grpId="4" animBg="1"/>
      <p:bldP spid="45" grpId="5" animBg="1"/>
      <p:bldP spid="46" grpId="0" animBg="1"/>
      <p:bldP spid="46" grpId="1" animBg="1"/>
      <p:bldP spid="46" grpId="2" animBg="1"/>
      <p:bldP spid="47" grpId="0" animBg="1"/>
      <p:bldP spid="47" grpId="1" animBg="1"/>
      <p:bldP spid="47" grpId="2" animBg="1"/>
      <p:bldP spid="47" grpId="3" animBg="1"/>
      <p:bldP spid="47" grpId="4" animBg="1"/>
      <p:bldP spid="47" grpId="5" animBg="1"/>
      <p:bldP spid="47" grpId="6" animBg="1"/>
      <p:bldP spid="47" grpId="7" animBg="1"/>
      <p:bldP spid="48" grpId="0" animBg="1"/>
      <p:bldP spid="49" grpId="0" animBg="1"/>
      <p:bldP spid="50" grpId="0" animBg="1"/>
      <p:bldP spid="50" grpId="1" animBg="1"/>
      <p:bldP spid="50" grpId="2" animBg="1"/>
      <p:bldP spid="51" grpId="0" animBg="1"/>
      <p:bldP spid="51" grpId="1" animBg="1"/>
      <p:bldP spid="52" grpId="0" animBg="1"/>
      <p:bldP spid="52" grpId="1" animBg="1"/>
      <p:bldP spid="53" grpId="0" animBg="1"/>
      <p:bldP spid="53" grpId="1" animBg="1"/>
      <p:bldP spid="54" grpId="0" animBg="1"/>
      <p:bldP spid="54" grpId="1" animBg="1"/>
      <p:bldP spid="66" grpId="0" animBg="1"/>
      <p:bldP spid="67" grpId="0" animBg="1"/>
      <p:bldP spid="68" grpId="0" animBg="1"/>
      <p:bldP spid="68" grpId="1" animBg="1"/>
      <p:bldP spid="68" grpId="2" animBg="1"/>
      <p:bldP spid="68" grpId="3" animBg="1"/>
      <p:bldP spid="68" grpId="4" animBg="1"/>
      <p:bldP spid="68" grpId="5" animBg="1"/>
      <p:bldP spid="68" grpId="6" animBg="1"/>
      <p:bldP spid="68" grpId="7" animBg="1"/>
      <p:bldP spid="69" grpId="0" animBg="1"/>
      <p:bldP spid="69" grpId="1" animBg="1"/>
      <p:bldP spid="69" grpId="2" animBg="1"/>
      <p:bldP spid="69" grpId="3" animBg="1"/>
      <p:bldP spid="69" grpId="4" animBg="1"/>
      <p:bldP spid="69" grpId="5" animBg="1"/>
      <p:bldP spid="69" grpId="6" animBg="1"/>
      <p:bldP spid="69" grpId="7" animBg="1"/>
      <p:bldP spid="70" grpId="0" animBg="1"/>
      <p:bldP spid="70" grpId="1" animBg="1"/>
      <p:bldP spid="71" grpId="0" animBg="1"/>
      <p:bldP spid="71" grpId="1" animBg="1"/>
      <p:bldP spid="71" grpId="2" animBg="1"/>
      <p:bldP spid="71" grpId="3" animBg="1"/>
      <p:bldP spid="71" grpId="4" animBg="1"/>
      <p:bldP spid="71" grpId="5" animBg="1"/>
      <p:bldP spid="72" grpId="0" animBg="1"/>
      <p:bldP spid="72" grpId="1" animBg="1"/>
      <p:bldP spid="72" grpId="2" animBg="1"/>
      <p:bldP spid="72" grpId="3" animBg="1"/>
      <p:bldP spid="73" grpId="0" animBg="1"/>
      <p:bldP spid="73"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Ví dụ</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76</a:t>
            </a:fld>
            <a:endParaRPr lang="en-US" altLang="en-US"/>
          </a:p>
        </p:txBody>
      </p:sp>
      <p:grpSp>
        <p:nvGrpSpPr>
          <p:cNvPr id="32" name="Group 2"/>
          <p:cNvGrpSpPr>
            <a:grpSpLocks/>
          </p:cNvGrpSpPr>
          <p:nvPr/>
        </p:nvGrpSpPr>
        <p:grpSpPr bwMode="auto">
          <a:xfrm>
            <a:off x="381000" y="2871788"/>
            <a:ext cx="8550275" cy="617537"/>
            <a:chOff x="644" y="1809"/>
            <a:chExt cx="4972" cy="389"/>
          </a:xfrm>
        </p:grpSpPr>
        <p:sp>
          <p:nvSpPr>
            <p:cNvPr id="33"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5"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6"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7"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8"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9"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0"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grpSp>
        <p:nvGrpSpPr>
          <p:cNvPr id="41" name="Group 22"/>
          <p:cNvGrpSpPr>
            <a:grpSpLocks/>
          </p:cNvGrpSpPr>
          <p:nvPr/>
        </p:nvGrpSpPr>
        <p:grpSpPr bwMode="auto">
          <a:xfrm>
            <a:off x="381000" y="3397250"/>
            <a:ext cx="8550275" cy="608013"/>
            <a:chOff x="644" y="1153"/>
            <a:chExt cx="4972" cy="383"/>
          </a:xfrm>
        </p:grpSpPr>
        <p:sp>
          <p:nvSpPr>
            <p:cNvPr id="42"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3"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4"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3"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4"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75"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76"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77"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3831505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Right)">
                                      <p:cBhvr>
                                        <p:cTn id="7" dur="3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302375" cy="1143000"/>
          </a:xfrm>
        </p:spPr>
        <p:txBody>
          <a:bodyPr/>
          <a:lstStyle/>
          <a:p>
            <a:r>
              <a:rPr lang="en-US" sz="3200" smtClean="0">
                <a:latin typeface="Times New Roman" panose="02020603050405020304" pitchFamily="18" charset="0"/>
                <a:cs typeface="Times New Roman" panose="02020603050405020304" pitchFamily="18" charset="0"/>
              </a:rPr>
              <a:t>3.9 </a:t>
            </a:r>
            <a:r>
              <a:rPr lang="en-US" sz="3200" dirty="0" smtClean="0">
                <a:latin typeface="Times New Roman" panose="02020603050405020304" pitchFamily="18" charset="0"/>
                <a:cs typeface="Times New Roman" panose="02020603050405020304" pitchFamily="18" charset="0"/>
              </a:rPr>
              <a:t>Trộn trực tiếp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77</a:t>
            </a:fld>
            <a:endParaRPr lang="en-US" altLang="en-US"/>
          </a:p>
        </p:txBody>
      </p:sp>
      <p:sp>
        <p:nvSpPr>
          <p:cNvPr id="5" name="Content Placeholder 4"/>
          <p:cNvSpPr>
            <a:spLocks noGrp="1"/>
          </p:cNvSpPr>
          <p:nvPr>
            <p:ph idx="1"/>
          </p:nvPr>
        </p:nvSpPr>
        <p:spPr>
          <a:xfrm>
            <a:off x="457200" y="1219200"/>
            <a:ext cx="8229600" cy="4906963"/>
          </a:xfrm>
        </p:spPr>
        <p:txBody>
          <a:bodyPr/>
          <a:lstStyle/>
          <a:p>
            <a:pPr marL="0" indent="0">
              <a:buNone/>
            </a:pPr>
            <a:r>
              <a:rPr lang="en-US" sz="2800" b="1" smtClean="0">
                <a:latin typeface="Times New Roman" panose="02020603050405020304" pitchFamily="18" charset="0"/>
                <a:cs typeface="Times New Roman" panose="02020603050405020304" pitchFamily="18" charset="0"/>
              </a:rPr>
              <a:t>Ý tưởng</a:t>
            </a:r>
            <a:r>
              <a:rPr lang="en-US" sz="2800" smtClean="0">
                <a:latin typeface="Times New Roman" panose="02020603050405020304" pitchFamily="18" charset="0"/>
                <a:cs typeface="Times New Roman" panose="02020603050405020304" pitchFamily="18" charset="0"/>
              </a:rPr>
              <a:t>:</a:t>
            </a:r>
          </a:p>
          <a:p>
            <a:pPr marL="0" indent="0">
              <a:buNone/>
            </a:pPr>
            <a:r>
              <a:rPr lang="vi-VN" sz="2800">
                <a:latin typeface="Times New Roman" panose="02020603050405020304" pitchFamily="18" charset="0"/>
                <a:cs typeface="Times New Roman" panose="02020603050405020304" pitchFamily="18" charset="0"/>
              </a:rPr>
              <a:t>Ý tưởng của giải thuật là trộn 2 dãy đã được sắp xếp thành 1 dãy mới cũng được sắp xếp.</a:t>
            </a:r>
          </a:p>
          <a:p>
            <a:pPr marL="0" indent="0">
              <a:buNone/>
            </a:pPr>
            <a:r>
              <a:rPr lang="vi-VN" sz="2800">
                <a:latin typeface="Times New Roman" panose="02020603050405020304" pitchFamily="18" charset="0"/>
                <a:cs typeface="Times New Roman" panose="02020603050405020304" pitchFamily="18" charset="0"/>
              </a:rPr>
              <a:t>Đầu tiên ta coi mỗi phần tử của dãy là 1 danh sách con gồm 1 phần tử đã được sắp. Tiếp theo tiến hành trộn từng cặp 2 dãy con 1 phần tử kề nhau để tạo thành các dãy con 2 phần tử được sắp. Các dãy con 2 phần tử được sắp này lại được trộn với nhau tạo thành dãy con 4 phần tử được sắp. Quá trình tiếp tục đến khi chỉ còn 1 dãy con duy nhất được sắp, đó chính là dãy ban đầu.</a:t>
            </a: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724684"/>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68313"/>
            <a:ext cx="6302375" cy="563562"/>
          </a:xfrm>
        </p:spPr>
        <p:txBody>
          <a:bodyPr/>
          <a:lstStyle/>
          <a:p>
            <a:r>
              <a:rPr lang="en-US" sz="3200" smtClean="0">
                <a:latin typeface="Times New Roman" panose="02020603050405020304" pitchFamily="18" charset="0"/>
                <a:cs typeface="Times New Roman" panose="02020603050405020304" pitchFamily="18" charset="0"/>
              </a:rPr>
              <a:t>Các bước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029200"/>
          </a:xfrm>
        </p:spPr>
        <p:txBody>
          <a:bodyPr/>
          <a:lstStyle/>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b="1" smtClean="0">
                <a:latin typeface="Times New Roman" panose="02020603050405020304" pitchFamily="18" charset="0"/>
                <a:cs typeface="Times New Roman" panose="02020603050405020304" pitchFamily="18" charset="0"/>
              </a:rPr>
              <a:t>Bước </a:t>
            </a:r>
            <a:r>
              <a:rPr lang="vi-VN" sz="2800" b="1">
                <a:latin typeface="Times New Roman" panose="02020603050405020304" pitchFamily="18" charset="0"/>
                <a:cs typeface="Times New Roman" panose="02020603050405020304" pitchFamily="18" charset="0"/>
              </a:rPr>
              <a:t>1</a:t>
            </a:r>
            <a:r>
              <a:rPr lang="vi-VN" sz="2800">
                <a:latin typeface="Times New Roman" panose="02020603050405020304" pitchFamily="18" charset="0"/>
                <a:cs typeface="Times New Roman" panose="02020603050405020304" pitchFamily="18" charset="0"/>
              </a:rPr>
              <a:t>: Chuẩn </a:t>
            </a:r>
            <a:r>
              <a:rPr lang="vi-VN" sz="2800" smtClean="0">
                <a:latin typeface="Times New Roman" panose="02020603050405020304" pitchFamily="18" charset="0"/>
                <a:cs typeface="Times New Roman" panose="02020603050405020304" pitchFamily="18" charset="0"/>
              </a:rPr>
              <a:t>bị</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k </a:t>
            </a:r>
            <a:r>
              <a:rPr lang="vi-VN" sz="2800">
                <a:latin typeface="Times New Roman" panose="02020603050405020304" pitchFamily="18" charset="0"/>
                <a:cs typeface="Times New Roman" panose="02020603050405020304" pitchFamily="18" charset="0"/>
              </a:rPr>
              <a:t>= 1; // k là chiều dài của dãy con trong bước hiện hành</a:t>
            </a:r>
          </a:p>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b="1" smtClean="0">
                <a:latin typeface="Times New Roman" panose="02020603050405020304" pitchFamily="18" charset="0"/>
                <a:cs typeface="Times New Roman" panose="02020603050405020304" pitchFamily="18" charset="0"/>
              </a:rPr>
              <a:t>Bước 2</a:t>
            </a: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Tách </a:t>
            </a:r>
            <a:r>
              <a:rPr lang="vi-VN" sz="2800">
                <a:latin typeface="Times New Roman" panose="02020603050405020304" pitchFamily="18" charset="0"/>
                <a:cs typeface="Times New Roman" panose="02020603050405020304" pitchFamily="18" charset="0"/>
              </a:rPr>
              <a:t>dãy </a:t>
            </a:r>
            <a:r>
              <a:rPr lang="vi-VN" sz="2800" smtClean="0">
                <a:latin typeface="Times New Roman" panose="02020603050405020304" pitchFamily="18" charset="0"/>
                <a:cs typeface="Times New Roman" panose="02020603050405020304" pitchFamily="18" charset="0"/>
              </a:rPr>
              <a:t>a</a:t>
            </a:r>
            <a:r>
              <a:rPr lang="en-US" sz="2800" smtClean="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n-1</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thành 2 dãy b, c theo nguyên tắc luân phiên từng nhóm k phần tử:</a:t>
            </a:r>
          </a:p>
          <a:p>
            <a:pPr marL="0" indent="0" algn="just">
              <a:buNone/>
            </a:pPr>
            <a:r>
              <a:rPr lang="vi-VN" sz="2800">
                <a:latin typeface="Times New Roman" panose="02020603050405020304" pitchFamily="18" charset="0"/>
                <a:cs typeface="Times New Roman" panose="02020603050405020304" pitchFamily="18" charset="0"/>
              </a:rPr>
              <a:t>	b = </a:t>
            </a:r>
            <a:r>
              <a:rPr lang="vi-VN" sz="2800" smtClean="0">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2k</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3k</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a:t>
            </a:r>
          </a:p>
          <a:p>
            <a:pPr marL="0" indent="0" algn="just">
              <a:buNone/>
            </a:pPr>
            <a:r>
              <a:rPr lang="vi-VN" sz="2800">
                <a:latin typeface="Times New Roman" panose="02020603050405020304" pitchFamily="18" charset="0"/>
                <a:cs typeface="Times New Roman" panose="02020603050405020304" pitchFamily="18" charset="0"/>
              </a:rPr>
              <a:t>	c = </a:t>
            </a:r>
            <a:r>
              <a:rPr lang="vi-VN" sz="2800" smtClean="0">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k+1</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2k+1</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3k+1</a:t>
            </a:r>
            <a:r>
              <a:rPr lang="en-US" sz="280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 </a:t>
            </a:r>
          </a:p>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b="1" smtClean="0">
                <a:latin typeface="Times New Roman" panose="02020603050405020304" pitchFamily="18" charset="0"/>
                <a:cs typeface="Times New Roman" panose="02020603050405020304" pitchFamily="18" charset="0"/>
              </a:rPr>
              <a:t>Bước 3</a:t>
            </a: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Trộn </a:t>
            </a:r>
            <a:r>
              <a:rPr lang="vi-VN" sz="2800">
                <a:latin typeface="Times New Roman" panose="02020603050405020304" pitchFamily="18" charset="0"/>
                <a:cs typeface="Times New Roman" panose="02020603050405020304" pitchFamily="18" charset="0"/>
              </a:rPr>
              <a:t>từng cặp dãy con gồm k phần tử của 2 dãy b, c vào a. </a:t>
            </a:r>
          </a:p>
          <a:p>
            <a:pPr marL="0" indent="0" algn="just">
              <a:buNone/>
            </a:pP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b="1" smtClean="0">
                <a:latin typeface="Times New Roman" panose="02020603050405020304" pitchFamily="18" charset="0"/>
                <a:cs typeface="Times New Roman" panose="02020603050405020304" pitchFamily="18" charset="0"/>
              </a:rPr>
              <a:t>Bước </a:t>
            </a:r>
            <a:r>
              <a:rPr lang="vi-VN" sz="2800" b="1">
                <a:latin typeface="Times New Roman" panose="02020603050405020304" pitchFamily="18" charset="0"/>
                <a:cs typeface="Times New Roman" panose="02020603050405020304" pitchFamily="18" charset="0"/>
              </a:rPr>
              <a:t>4</a:t>
            </a:r>
            <a:r>
              <a:rPr lang="vi-VN" sz="2800">
                <a:latin typeface="Times New Roman" panose="02020603050405020304" pitchFamily="18" charset="0"/>
                <a:cs typeface="Times New Roman" panose="02020603050405020304" pitchFamily="18" charset="0"/>
              </a:rPr>
              <a:t>:</a:t>
            </a:r>
          </a:p>
          <a:p>
            <a:pPr marL="0" indent="0" algn="just">
              <a:buNone/>
            </a:pPr>
            <a:r>
              <a:rPr lang="vi-VN" sz="2800">
                <a:latin typeface="Times New Roman" panose="02020603050405020304" pitchFamily="18" charset="0"/>
                <a:cs typeface="Times New Roman" panose="02020603050405020304" pitchFamily="18" charset="0"/>
              </a:rPr>
              <a:t>	k = k*2;</a:t>
            </a:r>
          </a:p>
          <a:p>
            <a:pPr marL="0" indent="0" algn="just">
              <a:buNone/>
            </a:pPr>
            <a:r>
              <a:rPr lang="vi-VN" sz="2800">
                <a:latin typeface="Times New Roman" panose="02020603050405020304" pitchFamily="18" charset="0"/>
                <a:cs typeface="Times New Roman" panose="02020603050405020304" pitchFamily="18" charset="0"/>
              </a:rPr>
              <a:t>	Nếu k &lt; n thì trở lại bước 2. Ngược lại: Dừng.</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78</a:t>
            </a:fld>
            <a:endParaRPr lang="en-US" altLang="en-US"/>
          </a:p>
        </p:txBody>
      </p:sp>
    </p:spTree>
    <p:extLst>
      <p:ext uri="{BB962C8B-B14F-4D97-AF65-F5344CB8AC3E}">
        <p14:creationId xmlns:p14="http://schemas.microsoft.com/office/powerpoint/2010/main" val="2035405938"/>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79</a:t>
            </a:fld>
            <a:endParaRPr lang="en-US" altLang="en-US"/>
          </a:p>
        </p:txBody>
      </p:sp>
      <p:sp>
        <p:nvSpPr>
          <p:cNvPr id="5" name="Oval 2"/>
          <p:cNvSpPr>
            <a:spLocks noChangeArrowheads="1"/>
          </p:cNvSpPr>
          <p:nvPr/>
        </p:nvSpPr>
        <p:spPr bwMode="auto">
          <a:xfrm>
            <a:off x="1395413" y="2887662"/>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0507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3613150"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22813"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829300" y="2887662"/>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6938963"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04862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28892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0"/>
          <p:cNvGrpSpPr>
            <a:grpSpLocks/>
          </p:cNvGrpSpPr>
          <p:nvPr/>
        </p:nvGrpSpPr>
        <p:grpSpPr bwMode="auto">
          <a:xfrm>
            <a:off x="288925" y="2303462"/>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15267725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sp>
        <p:nvSpPr>
          <p:cNvPr id="25" name="Oval 3"/>
          <p:cNvSpPr>
            <a:spLocks noChangeArrowheads="1"/>
          </p:cNvSpPr>
          <p:nvPr/>
        </p:nvSpPr>
        <p:spPr bwMode="auto">
          <a:xfrm>
            <a:off x="14557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6" name="Oval 4"/>
          <p:cNvSpPr>
            <a:spLocks noChangeArrowheads="1"/>
          </p:cNvSpPr>
          <p:nvPr/>
        </p:nvSpPr>
        <p:spPr bwMode="auto">
          <a:xfrm>
            <a:off x="2581275" y="28829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7" name="Oval 5"/>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6"/>
          <p:cNvSpPr>
            <a:spLocks noChangeArrowheads="1"/>
          </p:cNvSpPr>
          <p:nvPr/>
        </p:nvSpPr>
        <p:spPr bwMode="auto">
          <a:xfrm>
            <a:off x="47815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9" name="Oval 7"/>
          <p:cNvSpPr>
            <a:spLocks noChangeArrowheads="1"/>
          </p:cNvSpPr>
          <p:nvPr/>
        </p:nvSpPr>
        <p:spPr bwMode="auto">
          <a:xfrm>
            <a:off x="58880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8"/>
          <p:cNvSpPr>
            <a:spLocks noChangeArrowheads="1"/>
          </p:cNvSpPr>
          <p:nvPr/>
        </p:nvSpPr>
        <p:spPr bwMode="auto">
          <a:xfrm>
            <a:off x="69977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1" name="Oval 9"/>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65125" y="3468688"/>
            <a:ext cx="8550275" cy="608012"/>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Oval 20"/>
          <p:cNvSpPr>
            <a:spLocks noChangeArrowheads="1"/>
          </p:cNvSpPr>
          <p:nvPr/>
        </p:nvSpPr>
        <p:spPr bwMode="auto">
          <a:xfrm>
            <a:off x="14557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3" name="AutoShape 21"/>
          <p:cNvSpPr>
            <a:spLocks noChangeArrowheads="1"/>
          </p:cNvSpPr>
          <p:nvPr/>
        </p:nvSpPr>
        <p:spPr bwMode="auto">
          <a:xfrm>
            <a:off x="393700" y="3581400"/>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b="1" dirty="0">
              <a:solidFill>
                <a:srgbClr val="0000F0"/>
              </a:solidFill>
              <a:latin typeface="Times New Roman" panose="02020603050405020304" pitchFamily="18" charset="0"/>
            </a:endParaRPr>
          </a:p>
          <a:p>
            <a:pPr algn="ctr" eaLnBrk="0" hangingPunct="0">
              <a:spcBef>
                <a:spcPct val="50000"/>
              </a:spcBef>
            </a:pPr>
            <a:r>
              <a:rPr lang="en-US" altLang="en-US" sz="2400" b="1" dirty="0">
                <a:solidFill>
                  <a:srgbClr val="0000F0"/>
                </a:solidFill>
                <a:latin typeface="Times New Roman" panose="02020603050405020304" pitchFamily="18" charset="0"/>
              </a:rPr>
              <a:t>i</a:t>
            </a:r>
          </a:p>
        </p:txBody>
      </p:sp>
      <p:sp>
        <p:nvSpPr>
          <p:cNvPr id="44" name="AutoShape 22"/>
          <p:cNvSpPr>
            <a:spLocks noChangeArrowheads="1"/>
          </p:cNvSpPr>
          <p:nvPr/>
        </p:nvSpPr>
        <p:spPr bwMode="auto">
          <a:xfrm>
            <a:off x="2625725" y="1989138"/>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algn="ctr"/>
            <a:r>
              <a:rPr lang="en-US" altLang="en-US" sz="2800"/>
              <a:t>j</a:t>
            </a:r>
          </a:p>
        </p:txBody>
      </p:sp>
    </p:spTree>
    <p:extLst>
      <p:ext uri="{BB962C8B-B14F-4D97-AF65-F5344CB8AC3E}">
        <p14:creationId xmlns:p14="http://schemas.microsoft.com/office/powerpoint/2010/main" val="202884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1000"/>
                                        <p:tgtEl>
                                          <p:spTgt spid="43"/>
                                        </p:tgtEl>
                                      </p:cBhvr>
                                    </p:animEffect>
                                  </p:childTnLst>
                                </p:cTn>
                              </p:par>
                            </p:childTnLst>
                          </p:cTn>
                        </p:par>
                        <p:par>
                          <p:cTn id="8" fill="hold">
                            <p:stCondLst>
                              <p:cond delay="1000"/>
                            </p:stCondLst>
                            <p:childTnLst>
                              <p:par>
                                <p:cTn id="9" presetID="63" presetClass="path" presetSubtype="0" accel="50000" decel="50000" fill="hold" grpId="2" nodeType="afterEffect">
                                  <p:stCondLst>
                                    <p:cond delay="0"/>
                                  </p:stCondLst>
                                  <p:childTnLst>
                                    <p:animMotion origin="layout" path="M 4.72222E-6 -2.96296E-6 L 0.12586 -0.00694 " pathEditMode="relative" rAng="0" ptsTypes="AA">
                                      <p:cBhvr>
                                        <p:cTn id="10" dur="1000" fill="hold"/>
                                        <p:tgtEl>
                                          <p:spTgt spid="43"/>
                                        </p:tgtEl>
                                        <p:attrNameLst>
                                          <p:attrName>ppt_x</p:attrName>
                                          <p:attrName>ppt_y</p:attrName>
                                        </p:attrNameLst>
                                      </p:cBhvr>
                                      <p:rCtr x="6285" y="-347"/>
                                    </p:animMotion>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blinds(horizontal)">
                                      <p:cBhvr>
                                        <p:cTn id="15" dur="1000"/>
                                        <p:tgtEl>
                                          <p:spTgt spid="44"/>
                                        </p:tgtEl>
                                      </p:cBhvr>
                                    </p:animEffect>
                                  </p:childTnLst>
                                </p:cTn>
                              </p:par>
                            </p:childTnLst>
                          </p:cTn>
                        </p:par>
                        <p:par>
                          <p:cTn id="16" fill="hold">
                            <p:stCondLst>
                              <p:cond delay="1000"/>
                            </p:stCondLst>
                            <p:childTnLst>
                              <p:par>
                                <p:cTn id="17" presetID="3" presetClass="entr" presetSubtype="10" fill="hold" grpId="1"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1000"/>
                                        <p:tgtEl>
                                          <p:spTgt spid="43"/>
                                        </p:tgtEl>
                                      </p:cBhvr>
                                    </p:animEffect>
                                  </p:childTnLst>
                                </p:cTn>
                              </p:par>
                            </p:childTnLst>
                          </p:cTn>
                        </p:par>
                        <p:par>
                          <p:cTn id="20" fill="hold">
                            <p:stCondLst>
                              <p:cond delay="2000"/>
                            </p:stCondLst>
                            <p:childTnLst>
                              <p:par>
                                <p:cTn id="21" presetID="26" presetClass="emph" presetSubtype="0" fill="hold" grpId="0" nodeType="afterEffect">
                                  <p:stCondLst>
                                    <p:cond delay="0"/>
                                  </p:stCondLst>
                                  <p:childTnLst>
                                    <p:animEffect transition="out" filter="fade">
                                      <p:cBhvr>
                                        <p:cTn id="22" dur="1000" tmFilter="0, 0; .2, .5; .8, .5; 1, 0"/>
                                        <p:tgtEl>
                                          <p:spTgt spid="26"/>
                                        </p:tgtEl>
                                      </p:cBhvr>
                                    </p:animEffect>
                                    <p:animScale>
                                      <p:cBhvr>
                                        <p:cTn id="23" dur="500" autoRev="1" fill="hold"/>
                                        <p:tgtEl>
                                          <p:spTgt spid="26"/>
                                        </p:tgtEl>
                                      </p:cBhvr>
                                      <p:by x="105000" y="105000"/>
                                    </p:animScale>
                                  </p:childTnLst>
                                </p:cTn>
                              </p:par>
                              <p:par>
                                <p:cTn id="24" presetID="26" presetClass="emph" presetSubtype="0" fill="hold" grpId="0" nodeType="withEffect">
                                  <p:stCondLst>
                                    <p:cond delay="0"/>
                                  </p:stCondLst>
                                  <p:childTnLst>
                                    <p:animEffect transition="out" filter="fade">
                                      <p:cBhvr>
                                        <p:cTn id="25" dur="1000" tmFilter="0, 0; .2, .5; .8, .5; 1, 0"/>
                                        <p:tgtEl>
                                          <p:spTgt spid="25"/>
                                        </p:tgtEl>
                                      </p:cBhvr>
                                    </p:animEffect>
                                    <p:animScale>
                                      <p:cBhvr>
                                        <p:cTn id="26" dur="500" autoRev="1" fill="hold"/>
                                        <p:tgtEl>
                                          <p:spTgt spid="25"/>
                                        </p:tgtEl>
                                      </p:cBhvr>
                                      <p:by x="105000" y="105000"/>
                                    </p:animScale>
                                  </p:childTnLst>
                                </p:cTn>
                              </p:par>
                            </p:childTnLst>
                          </p:cTn>
                        </p:par>
                        <p:par>
                          <p:cTn id="27" fill="hold">
                            <p:stCondLst>
                              <p:cond delay="3000"/>
                            </p:stCondLst>
                            <p:childTnLst>
                              <p:par>
                                <p:cTn id="28" presetID="42" presetClass="path" presetSubtype="0" accel="50000" decel="50000" fill="hold" grpId="1" nodeType="afterEffect">
                                  <p:stCondLst>
                                    <p:cond delay="0"/>
                                  </p:stCondLst>
                                  <p:childTnLst>
                                    <p:animMotion origin="layout" path="M -8.33333E-7 2.22222E-6 L -0.0566 0.21111 " pathEditMode="relative" rAng="0" ptsTypes="AA">
                                      <p:cBhvr>
                                        <p:cTn id="29" dur="1000" fill="hold"/>
                                        <p:tgtEl>
                                          <p:spTgt spid="26"/>
                                        </p:tgtEl>
                                        <p:attrNameLst>
                                          <p:attrName>ppt_x</p:attrName>
                                          <p:attrName>ppt_y</p:attrName>
                                        </p:attrNameLst>
                                      </p:cBhvr>
                                      <p:rCtr x="-2830" y="10556"/>
                                    </p:animMotion>
                                  </p:childTnLst>
                                </p:cTn>
                              </p:par>
                            </p:childTnLst>
                          </p:cTn>
                        </p:par>
                        <p:par>
                          <p:cTn id="30" fill="hold">
                            <p:stCondLst>
                              <p:cond delay="4000"/>
                            </p:stCondLst>
                            <p:childTnLst>
                              <p:par>
                                <p:cTn id="31" presetID="63" presetClass="path" presetSubtype="0" accel="50000" decel="50000" fill="hold" grpId="1" nodeType="afterEffect">
                                  <p:stCondLst>
                                    <p:cond delay="0"/>
                                  </p:stCondLst>
                                  <p:childTnLst>
                                    <p:animMotion origin="layout" path="M 0.00208 2.59259E-6 L 0.12309 0.00162 " pathEditMode="relative" rAng="0" ptsTypes="AA">
                                      <p:cBhvr>
                                        <p:cTn id="32" dur="1000" fill="hold"/>
                                        <p:tgtEl>
                                          <p:spTgt spid="25"/>
                                        </p:tgtEl>
                                        <p:attrNameLst>
                                          <p:attrName>ppt_x</p:attrName>
                                          <p:attrName>ppt_y</p:attrName>
                                        </p:attrNameLst>
                                      </p:cBhvr>
                                      <p:rCtr x="6024" y="23"/>
                                    </p:animMotion>
                                  </p:childTnLst>
                                </p:cTn>
                              </p:par>
                            </p:childTnLst>
                          </p:cTn>
                        </p:par>
                        <p:par>
                          <p:cTn id="33" fill="hold">
                            <p:stCondLst>
                              <p:cond delay="5000"/>
                            </p:stCondLst>
                            <p:childTnLst>
                              <p:par>
                                <p:cTn id="34" presetID="64" presetClass="path" presetSubtype="0" accel="50000" decel="50000" fill="hold" grpId="2" nodeType="afterEffect">
                                  <p:stCondLst>
                                    <p:cond delay="0"/>
                                  </p:stCondLst>
                                  <p:childTnLst>
                                    <p:animMotion origin="layout" path="M -0.0566 0.21111 L -0.12101 -0.00162 " pathEditMode="relative" rAng="0" ptsTypes="AA">
                                      <p:cBhvr>
                                        <p:cTn id="35" dur="1000" fill="hold"/>
                                        <p:tgtEl>
                                          <p:spTgt spid="26"/>
                                        </p:tgtEl>
                                        <p:attrNameLst>
                                          <p:attrName>ppt_x</p:attrName>
                                          <p:attrName>ppt_y</p:attrName>
                                        </p:attrNameLst>
                                      </p:cBhvr>
                                      <p:rCtr x="-3455" y="-10486"/>
                                    </p:animMotion>
                                  </p:childTnLst>
                                </p:cTn>
                              </p:par>
                            </p:childTnLst>
                          </p:cTn>
                        </p:par>
                        <p:par>
                          <p:cTn id="36" fill="hold">
                            <p:stCondLst>
                              <p:cond delay="6000"/>
                            </p:stCondLst>
                            <p:childTnLst>
                              <p:par>
                                <p:cTn id="37" presetID="63" presetClass="path" presetSubtype="0" accel="50000" decel="50000" fill="hold" grpId="4" nodeType="afterEffect">
                                  <p:stCondLst>
                                    <p:cond delay="0"/>
                                  </p:stCondLst>
                                  <p:childTnLst>
                                    <p:animMotion origin="layout" path="M 5.55556E-7 7.40741E-7 L 0.13142 -2.22222E-6 " pathEditMode="relative" rAng="0" ptsTypes="AA">
                                      <p:cBhvr>
                                        <p:cTn id="38" dur="1000" fill="hold"/>
                                        <p:tgtEl>
                                          <p:spTgt spid="44"/>
                                        </p:tgtEl>
                                        <p:attrNameLst>
                                          <p:attrName>ppt_x</p:attrName>
                                          <p:attrName>ppt_y</p:attrName>
                                        </p:attrNameLst>
                                      </p:cBhvr>
                                      <p:rCtr x="6372" y="23"/>
                                    </p:animMotion>
                                  </p:childTnLst>
                                </p:cTn>
                              </p:par>
                            </p:childTnLst>
                          </p:cTn>
                        </p:par>
                        <p:par>
                          <p:cTn id="39" fill="hold">
                            <p:stCondLst>
                              <p:cond delay="7000"/>
                            </p:stCondLst>
                            <p:childTnLst>
                              <p:par>
                                <p:cTn id="40" presetID="26" presetClass="emph" presetSubtype="0" fill="hold" grpId="0" nodeType="afterEffect">
                                  <p:stCondLst>
                                    <p:cond delay="0"/>
                                  </p:stCondLst>
                                  <p:childTnLst>
                                    <p:animEffect transition="out" filter="fade">
                                      <p:cBhvr>
                                        <p:cTn id="41" dur="1000" tmFilter="0, 0; .2, .5; .8, .5; 1, 0"/>
                                        <p:tgtEl>
                                          <p:spTgt spid="27"/>
                                        </p:tgtEl>
                                      </p:cBhvr>
                                    </p:animEffect>
                                    <p:animScale>
                                      <p:cBhvr>
                                        <p:cTn id="42" dur="500" autoRev="1" fill="hold"/>
                                        <p:tgtEl>
                                          <p:spTgt spid="27"/>
                                        </p:tgtEl>
                                      </p:cBhvr>
                                      <p:by x="105000" y="105000"/>
                                    </p:animScale>
                                  </p:childTnLst>
                                </p:cTn>
                              </p:par>
                              <p:par>
                                <p:cTn id="43" presetID="26" presetClass="emph" presetSubtype="0" fill="hold" grpId="3" nodeType="withEffect">
                                  <p:stCondLst>
                                    <p:cond delay="0"/>
                                  </p:stCondLst>
                                  <p:childTnLst>
                                    <p:animEffect transition="out" filter="fade">
                                      <p:cBhvr>
                                        <p:cTn id="44" dur="1000" tmFilter="0, 0; .2, .5; .8, .5; 1, 0"/>
                                        <p:tgtEl>
                                          <p:spTgt spid="26"/>
                                        </p:tgtEl>
                                      </p:cBhvr>
                                    </p:animEffect>
                                    <p:animScale>
                                      <p:cBhvr>
                                        <p:cTn id="45" dur="500" autoRev="1" fill="hold"/>
                                        <p:tgtEl>
                                          <p:spTgt spid="26"/>
                                        </p:tgtEl>
                                      </p:cBhvr>
                                      <p:by x="105000" y="105000"/>
                                    </p:animScale>
                                  </p:childTnLst>
                                </p:cTn>
                              </p:par>
                            </p:childTnLst>
                          </p:cTn>
                        </p:par>
                        <p:par>
                          <p:cTn id="46" fill="hold">
                            <p:stCondLst>
                              <p:cond delay="8000"/>
                            </p:stCondLst>
                            <p:childTnLst>
                              <p:par>
                                <p:cTn id="47" presetID="42" presetClass="path" presetSubtype="0" accel="50000" decel="50000" fill="hold" grpId="1" nodeType="afterEffect">
                                  <p:stCondLst>
                                    <p:cond delay="0"/>
                                  </p:stCondLst>
                                  <p:childTnLst>
                                    <p:animMotion origin="layout" path="M -1.38889E-6 2.59259E-6 L -0.11007 0.21319 " pathEditMode="relative" rAng="0" ptsTypes="AA">
                                      <p:cBhvr>
                                        <p:cTn id="48" dur="1000" fill="hold"/>
                                        <p:tgtEl>
                                          <p:spTgt spid="27"/>
                                        </p:tgtEl>
                                        <p:attrNameLst>
                                          <p:attrName>ppt_x</p:attrName>
                                          <p:attrName>ppt_y</p:attrName>
                                        </p:attrNameLst>
                                      </p:cBhvr>
                                      <p:rCtr x="-5503" y="10648"/>
                                    </p:animMotion>
                                  </p:childTnLst>
                                </p:cTn>
                              </p:par>
                            </p:childTnLst>
                          </p:cTn>
                        </p:par>
                        <p:par>
                          <p:cTn id="49" fill="hold">
                            <p:stCondLst>
                              <p:cond delay="9000"/>
                            </p:stCondLst>
                            <p:childTnLst>
                              <p:par>
                                <p:cTn id="50" presetID="63" presetClass="path" presetSubtype="0" accel="50000" decel="50000" fill="hold" grpId="4" nodeType="afterEffect">
                                  <p:stCondLst>
                                    <p:cond delay="0"/>
                                  </p:stCondLst>
                                  <p:childTnLst>
                                    <p:animMotion origin="layout" path="M -0.11319 -0.00023 L 0.12118 -0.00162 " pathEditMode="relative" rAng="0" ptsTypes="AA">
                                      <p:cBhvr>
                                        <p:cTn id="51" dur="1000" fill="hold"/>
                                        <p:tgtEl>
                                          <p:spTgt spid="26"/>
                                        </p:tgtEl>
                                        <p:attrNameLst>
                                          <p:attrName>ppt_x</p:attrName>
                                          <p:attrName>ppt_y</p:attrName>
                                        </p:attrNameLst>
                                      </p:cBhvr>
                                      <p:rCtr x="11458" y="-46"/>
                                    </p:animMotion>
                                  </p:childTnLst>
                                </p:cTn>
                              </p:par>
                            </p:childTnLst>
                          </p:cTn>
                        </p:par>
                        <p:par>
                          <p:cTn id="52" fill="hold">
                            <p:stCondLst>
                              <p:cond delay="10000"/>
                            </p:stCondLst>
                            <p:childTnLst>
                              <p:par>
                                <p:cTn id="53" presetID="64" presetClass="path" presetSubtype="0" accel="50000" decel="50000" fill="hold" grpId="2" nodeType="afterEffect">
                                  <p:stCondLst>
                                    <p:cond delay="0"/>
                                  </p:stCondLst>
                                  <p:childTnLst>
                                    <p:animMotion origin="layout" path="M -0.11007 0.21319 L -0.24219 4.44444E-6 " pathEditMode="relative" rAng="0" ptsTypes="AA">
                                      <p:cBhvr>
                                        <p:cTn id="54" dur="1000" fill="hold"/>
                                        <p:tgtEl>
                                          <p:spTgt spid="27"/>
                                        </p:tgtEl>
                                        <p:attrNameLst>
                                          <p:attrName>ppt_x</p:attrName>
                                          <p:attrName>ppt_y</p:attrName>
                                        </p:attrNameLst>
                                      </p:cBhvr>
                                      <p:rCtr x="-6840" y="-11065"/>
                                    </p:animMotion>
                                  </p:childTnLst>
                                </p:cTn>
                              </p:par>
                            </p:childTnLst>
                          </p:cTn>
                        </p:par>
                        <p:par>
                          <p:cTn id="55" fill="hold">
                            <p:stCondLst>
                              <p:cond delay="11000"/>
                            </p:stCondLst>
                            <p:childTnLst>
                              <p:par>
                                <p:cTn id="56" presetID="63" presetClass="path" presetSubtype="0" accel="50000" decel="50000" fill="hold" grpId="5" nodeType="afterEffect">
                                  <p:stCondLst>
                                    <p:cond delay="0"/>
                                  </p:stCondLst>
                                  <p:childTnLst>
                                    <p:animMotion origin="layout" path="M 0.13142 7.40741E-7 L 0.2441 -0.00232 " pathEditMode="relative" rAng="0" ptsTypes="AA">
                                      <p:cBhvr>
                                        <p:cTn id="57" dur="1000" fill="hold"/>
                                        <p:tgtEl>
                                          <p:spTgt spid="44"/>
                                        </p:tgtEl>
                                        <p:attrNameLst>
                                          <p:attrName>ppt_x</p:attrName>
                                          <p:attrName>ppt_y</p:attrName>
                                        </p:attrNameLst>
                                      </p:cBhvr>
                                      <p:rCtr x="5625" y="-116"/>
                                    </p:animMotion>
                                  </p:childTnLst>
                                </p:cTn>
                              </p:par>
                            </p:childTnLst>
                          </p:cTn>
                        </p:par>
                        <p:par>
                          <p:cTn id="58" fill="hold">
                            <p:stCondLst>
                              <p:cond delay="12000"/>
                            </p:stCondLst>
                            <p:childTnLst>
                              <p:par>
                                <p:cTn id="59" presetID="26" presetClass="emph" presetSubtype="0" fill="hold" grpId="0" nodeType="afterEffect">
                                  <p:stCondLst>
                                    <p:cond delay="0"/>
                                  </p:stCondLst>
                                  <p:childTnLst>
                                    <p:animEffect transition="out" filter="fade">
                                      <p:cBhvr>
                                        <p:cTn id="60" dur="1000" tmFilter="0, 0; .2, .5; .8, .5; 1, 0"/>
                                        <p:tgtEl>
                                          <p:spTgt spid="28"/>
                                        </p:tgtEl>
                                      </p:cBhvr>
                                    </p:animEffect>
                                    <p:animScale>
                                      <p:cBhvr>
                                        <p:cTn id="61" dur="500" autoRev="1" fill="hold"/>
                                        <p:tgtEl>
                                          <p:spTgt spid="28"/>
                                        </p:tgtEl>
                                      </p:cBhvr>
                                      <p:by x="105000" y="105000"/>
                                    </p:animScale>
                                  </p:childTnLst>
                                </p:cTn>
                              </p:par>
                              <p:par>
                                <p:cTn id="62" presetID="26" presetClass="emph" presetSubtype="0" fill="hold" grpId="3" nodeType="withEffect">
                                  <p:stCondLst>
                                    <p:cond delay="0"/>
                                  </p:stCondLst>
                                  <p:childTnLst>
                                    <p:animEffect transition="out" filter="fade">
                                      <p:cBhvr>
                                        <p:cTn id="63" dur="1000" tmFilter="0, 0; .2, .5; .8, .5; 1, 0"/>
                                        <p:tgtEl>
                                          <p:spTgt spid="27"/>
                                        </p:tgtEl>
                                      </p:cBhvr>
                                    </p:animEffect>
                                    <p:animScale>
                                      <p:cBhvr>
                                        <p:cTn id="64" dur="500" autoRev="1" fill="hold"/>
                                        <p:tgtEl>
                                          <p:spTgt spid="27"/>
                                        </p:tgtEl>
                                      </p:cBhvr>
                                      <p:by x="105000" y="105000"/>
                                    </p:animScale>
                                  </p:childTnLst>
                                </p:cTn>
                              </p:par>
                            </p:childTnLst>
                          </p:cTn>
                        </p:par>
                        <p:par>
                          <p:cTn id="65" fill="hold">
                            <p:stCondLst>
                              <p:cond delay="13000"/>
                            </p:stCondLst>
                            <p:childTnLst>
                              <p:par>
                                <p:cTn id="66" presetID="42" presetClass="path" presetSubtype="0" accel="50000" decel="50000" fill="hold" grpId="1" nodeType="afterEffect">
                                  <p:stCondLst>
                                    <p:cond delay="0"/>
                                  </p:stCondLst>
                                  <p:childTnLst>
                                    <p:animMotion origin="layout" path="M 4.16667E-6 2.59259E-6 L -0.16337 0.20879 " pathEditMode="relative" rAng="0" ptsTypes="AA">
                                      <p:cBhvr>
                                        <p:cTn id="67" dur="1000" fill="hold"/>
                                        <p:tgtEl>
                                          <p:spTgt spid="28"/>
                                        </p:tgtEl>
                                        <p:attrNameLst>
                                          <p:attrName>ppt_x</p:attrName>
                                          <p:attrName>ppt_y</p:attrName>
                                        </p:attrNameLst>
                                      </p:cBhvr>
                                      <p:rCtr x="-8177" y="10440"/>
                                    </p:animMotion>
                                  </p:childTnLst>
                                </p:cTn>
                              </p:par>
                            </p:childTnLst>
                          </p:cTn>
                        </p:par>
                        <p:par>
                          <p:cTn id="68" fill="hold">
                            <p:stCondLst>
                              <p:cond delay="14000"/>
                            </p:stCondLst>
                            <p:childTnLst>
                              <p:par>
                                <p:cTn id="69" presetID="63" presetClass="path" presetSubtype="0" accel="50000" decel="50000" fill="hold" grpId="4" nodeType="afterEffect">
                                  <p:stCondLst>
                                    <p:cond delay="0"/>
                                  </p:stCondLst>
                                  <p:childTnLst>
                                    <p:animMotion origin="layout" path="M -0.23437 0.00139 L 0.11163 -0.00023 " pathEditMode="relative" rAng="0" ptsTypes="AA">
                                      <p:cBhvr>
                                        <p:cTn id="70" dur="1000" fill="hold"/>
                                        <p:tgtEl>
                                          <p:spTgt spid="27"/>
                                        </p:tgtEl>
                                        <p:attrNameLst>
                                          <p:attrName>ppt_x</p:attrName>
                                          <p:attrName>ppt_y</p:attrName>
                                        </p:attrNameLst>
                                      </p:cBhvr>
                                      <p:rCtr x="17292" y="-93"/>
                                    </p:animMotion>
                                  </p:childTnLst>
                                </p:cTn>
                              </p:par>
                            </p:childTnLst>
                          </p:cTn>
                        </p:par>
                        <p:par>
                          <p:cTn id="71" fill="hold">
                            <p:stCondLst>
                              <p:cond delay="15000"/>
                            </p:stCondLst>
                            <p:childTnLst>
                              <p:par>
                                <p:cTn id="72" presetID="64" presetClass="path" presetSubtype="0" accel="50000" decel="50000" fill="hold" grpId="2" nodeType="afterEffect">
                                  <p:stCondLst>
                                    <p:cond delay="0"/>
                                  </p:stCondLst>
                                  <p:childTnLst>
                                    <p:animMotion origin="layout" path="M -0.16337 0.20879 L -0.36164 3.33333E-6 " pathEditMode="relative" rAng="0" ptsTypes="AA">
                                      <p:cBhvr>
                                        <p:cTn id="73" dur="1000" fill="hold"/>
                                        <p:tgtEl>
                                          <p:spTgt spid="28"/>
                                        </p:tgtEl>
                                        <p:attrNameLst>
                                          <p:attrName>ppt_x</p:attrName>
                                          <p:attrName>ppt_y</p:attrName>
                                        </p:attrNameLst>
                                      </p:cBhvr>
                                      <p:rCtr x="-9722" y="-10301"/>
                                    </p:animMotion>
                                  </p:childTnLst>
                                </p:cTn>
                              </p:par>
                            </p:childTnLst>
                          </p:cTn>
                        </p:par>
                      </p:childTnLst>
                    </p:cTn>
                  </p:par>
                  <p:par>
                    <p:cTn id="74" fill="hold">
                      <p:stCondLst>
                        <p:cond delay="indefinite"/>
                      </p:stCondLst>
                      <p:childTnLst>
                        <p:par>
                          <p:cTn id="75" fill="hold">
                            <p:stCondLst>
                              <p:cond delay="0"/>
                            </p:stCondLst>
                            <p:childTnLst>
                              <p:par>
                                <p:cTn id="76" presetID="63" presetClass="path" presetSubtype="0" accel="50000" decel="50000" fill="hold" grpId="1" nodeType="clickEffect">
                                  <p:stCondLst>
                                    <p:cond delay="0"/>
                                  </p:stCondLst>
                                  <p:childTnLst>
                                    <p:animMotion origin="layout" path="M 0.24479 -0.00232 L 0.36076 -0.00232 " pathEditMode="relative" rAng="0" ptsTypes="AA">
                                      <p:cBhvr>
                                        <p:cTn id="77" dur="1000" fill="hold"/>
                                        <p:tgtEl>
                                          <p:spTgt spid="44"/>
                                        </p:tgtEl>
                                        <p:attrNameLst>
                                          <p:attrName>ppt_x</p:attrName>
                                          <p:attrName>ppt_y</p:attrName>
                                        </p:attrNameLst>
                                      </p:cBhvr>
                                      <p:rCtr x="5799" y="0"/>
                                    </p:animMotion>
                                  </p:childTnLst>
                                </p:cTn>
                              </p:par>
                            </p:childTnLst>
                          </p:cTn>
                        </p:par>
                        <p:par>
                          <p:cTn id="78" fill="hold">
                            <p:stCondLst>
                              <p:cond delay="1000"/>
                            </p:stCondLst>
                            <p:childTnLst>
                              <p:par>
                                <p:cTn id="79" presetID="26" presetClass="emph" presetSubtype="0" fill="hold" grpId="0" nodeType="afterEffect">
                                  <p:stCondLst>
                                    <p:cond delay="0"/>
                                  </p:stCondLst>
                                  <p:childTnLst>
                                    <p:animEffect transition="out" filter="fade">
                                      <p:cBhvr>
                                        <p:cTn id="80" dur="1000" tmFilter="0, 0; .2, .5; .8, .5; 1, 0"/>
                                        <p:tgtEl>
                                          <p:spTgt spid="29"/>
                                        </p:tgtEl>
                                      </p:cBhvr>
                                    </p:animEffect>
                                    <p:animScale>
                                      <p:cBhvr>
                                        <p:cTn id="81" dur="500" autoRev="1" fill="hold"/>
                                        <p:tgtEl>
                                          <p:spTgt spid="29"/>
                                        </p:tgtEl>
                                      </p:cBhvr>
                                      <p:by x="105000" y="105000"/>
                                    </p:animScale>
                                  </p:childTnLst>
                                </p:cTn>
                              </p:par>
                              <p:par>
                                <p:cTn id="82" presetID="26" presetClass="emph" presetSubtype="0" fill="hold" grpId="3" nodeType="withEffect">
                                  <p:stCondLst>
                                    <p:cond delay="0"/>
                                  </p:stCondLst>
                                  <p:childTnLst>
                                    <p:animEffect transition="out" filter="fade">
                                      <p:cBhvr>
                                        <p:cTn id="83" dur="1000" tmFilter="0, 0; .2, .5; .8, .5; 1, 0"/>
                                        <p:tgtEl>
                                          <p:spTgt spid="28"/>
                                        </p:tgtEl>
                                      </p:cBhvr>
                                    </p:animEffect>
                                    <p:animScale>
                                      <p:cBhvr>
                                        <p:cTn id="84" dur="500" autoRev="1" fill="hold"/>
                                        <p:tgtEl>
                                          <p:spTgt spid="28"/>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grpId="2" nodeType="clickEffect">
                                  <p:stCondLst>
                                    <p:cond delay="0"/>
                                  </p:stCondLst>
                                  <p:childTnLst>
                                    <p:animMotion origin="layout" path="M 0.36007 -0.00232 L 0.48732 -0.00232 " pathEditMode="relative" rAng="0" ptsTypes="AA">
                                      <p:cBhvr>
                                        <p:cTn id="88" dur="1000" fill="hold"/>
                                        <p:tgtEl>
                                          <p:spTgt spid="44"/>
                                        </p:tgtEl>
                                        <p:attrNameLst>
                                          <p:attrName>ppt_x</p:attrName>
                                          <p:attrName>ppt_y</p:attrName>
                                        </p:attrNameLst>
                                      </p:cBhvr>
                                      <p:rCtr x="6285" y="46"/>
                                    </p:animMotion>
                                  </p:childTnLst>
                                </p:cTn>
                              </p:par>
                            </p:childTnLst>
                          </p:cTn>
                        </p:par>
                        <p:par>
                          <p:cTn id="89" fill="hold">
                            <p:stCondLst>
                              <p:cond delay="1000"/>
                            </p:stCondLst>
                            <p:childTnLst>
                              <p:par>
                                <p:cTn id="90" presetID="26" presetClass="emph" presetSubtype="0" fill="hold" grpId="0" nodeType="afterEffect">
                                  <p:stCondLst>
                                    <p:cond delay="0"/>
                                  </p:stCondLst>
                                  <p:childTnLst>
                                    <p:animEffect transition="out" filter="fade">
                                      <p:cBhvr>
                                        <p:cTn id="91" dur="1000" tmFilter="0, 0; .2, .5; .8, .5; 1, 0"/>
                                        <p:tgtEl>
                                          <p:spTgt spid="30"/>
                                        </p:tgtEl>
                                      </p:cBhvr>
                                    </p:animEffect>
                                    <p:animScale>
                                      <p:cBhvr>
                                        <p:cTn id="92" dur="500" autoRev="1" fill="hold"/>
                                        <p:tgtEl>
                                          <p:spTgt spid="30"/>
                                        </p:tgtEl>
                                      </p:cBhvr>
                                      <p:by x="105000" y="105000"/>
                                    </p:animScale>
                                  </p:childTnLst>
                                </p:cTn>
                              </p:par>
                              <p:par>
                                <p:cTn id="93" presetID="26" presetClass="emph" presetSubtype="0" fill="hold" nodeType="withEffect">
                                  <p:stCondLst>
                                    <p:cond delay="0"/>
                                  </p:stCondLst>
                                  <p:childTnLst>
                                    <p:animEffect transition="out" filter="fade">
                                      <p:cBhvr>
                                        <p:cTn id="94" dur="1000" tmFilter="0, 0; .2, .5; .8, .5; 1, 0"/>
                                        <p:tgtEl>
                                          <p:spTgt spid="28"/>
                                        </p:tgtEl>
                                      </p:cBhvr>
                                    </p:animEffect>
                                    <p:animScale>
                                      <p:cBhvr>
                                        <p:cTn id="95" dur="500" autoRev="1" fill="hold"/>
                                        <p:tgtEl>
                                          <p:spTgt spid="28"/>
                                        </p:tgtEl>
                                      </p:cBhvr>
                                      <p:by x="105000" y="105000"/>
                                    </p:animScale>
                                  </p:childTnLst>
                                </p:cTn>
                              </p:par>
                            </p:childTnLst>
                          </p:cTn>
                        </p:par>
                      </p:childTnLst>
                    </p:cTn>
                  </p:par>
                  <p:par>
                    <p:cTn id="96" fill="hold">
                      <p:stCondLst>
                        <p:cond delay="indefinite"/>
                      </p:stCondLst>
                      <p:childTnLst>
                        <p:par>
                          <p:cTn id="97" fill="hold">
                            <p:stCondLst>
                              <p:cond delay="0"/>
                            </p:stCondLst>
                            <p:childTnLst>
                              <p:par>
                                <p:cTn id="98" presetID="63" presetClass="path" presetSubtype="0" accel="50000" decel="50000" fill="hold" grpId="3" nodeType="clickEffect">
                                  <p:stCondLst>
                                    <p:cond delay="0"/>
                                  </p:stCondLst>
                                  <p:childTnLst>
                                    <p:animMotion origin="layout" path="M 0.48733 -0.00232 L 0.61076 -0.00232 " pathEditMode="relative" rAng="0" ptsTypes="AA">
                                      <p:cBhvr>
                                        <p:cTn id="99" dur="1000" fill="hold"/>
                                        <p:tgtEl>
                                          <p:spTgt spid="44"/>
                                        </p:tgtEl>
                                        <p:attrNameLst>
                                          <p:attrName>ppt_x</p:attrName>
                                          <p:attrName>ppt_y</p:attrName>
                                        </p:attrNameLst>
                                      </p:cBhvr>
                                      <p:rCtr x="6163" y="0"/>
                                    </p:animMotion>
                                  </p:childTnLst>
                                </p:cTn>
                              </p:par>
                            </p:childTnLst>
                          </p:cTn>
                        </p:par>
                        <p:par>
                          <p:cTn id="100" fill="hold">
                            <p:stCondLst>
                              <p:cond delay="1000"/>
                            </p:stCondLst>
                            <p:childTnLst>
                              <p:par>
                                <p:cTn id="101" presetID="26" presetClass="emph" presetSubtype="0" fill="hold" grpId="0" nodeType="afterEffect">
                                  <p:stCondLst>
                                    <p:cond delay="0"/>
                                  </p:stCondLst>
                                  <p:childTnLst>
                                    <p:animEffect transition="out" filter="fade">
                                      <p:cBhvr>
                                        <p:cTn id="102" dur="1000" tmFilter="0, 0; .2, .5; .8, .5; 1, 0"/>
                                        <p:tgtEl>
                                          <p:spTgt spid="31"/>
                                        </p:tgtEl>
                                      </p:cBhvr>
                                    </p:animEffect>
                                    <p:animScale>
                                      <p:cBhvr>
                                        <p:cTn id="103" dur="500" autoRev="1" fill="hold"/>
                                        <p:tgtEl>
                                          <p:spTgt spid="31"/>
                                        </p:tgtEl>
                                      </p:cBhvr>
                                      <p:by x="105000" y="105000"/>
                                    </p:animScale>
                                  </p:childTnLst>
                                </p:cTn>
                              </p:par>
                              <p:par>
                                <p:cTn id="104" presetID="26" presetClass="emph" presetSubtype="0" fill="hold" nodeType="withEffect">
                                  <p:stCondLst>
                                    <p:cond delay="0"/>
                                  </p:stCondLst>
                                  <p:childTnLst>
                                    <p:animEffect transition="out" filter="fade">
                                      <p:cBhvr>
                                        <p:cTn id="105" dur="1000" tmFilter="0, 0; .2, .5; .8, .5; 1, 0"/>
                                        <p:tgtEl>
                                          <p:spTgt spid="28"/>
                                        </p:tgtEl>
                                      </p:cBhvr>
                                    </p:animEffect>
                                    <p:animScale>
                                      <p:cBhvr>
                                        <p:cTn id="106" dur="500" autoRev="1" fill="hold"/>
                                        <p:tgtEl>
                                          <p:spTgt spid="28"/>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blinds(horizontal)">
                                      <p:cBhvr>
                                        <p:cTn id="111" dur="1000"/>
                                        <p:tgtEl>
                                          <p:spTgt spid="44"/>
                                        </p:tgtEl>
                                      </p:cBhvr>
                                    </p:animEffect>
                                  </p:childTnLst>
                                </p:cTn>
                              </p:par>
                            </p:childTnLst>
                          </p:cTn>
                        </p:par>
                        <p:par>
                          <p:cTn id="112" fill="hold">
                            <p:stCondLst>
                              <p:cond delay="1000"/>
                            </p:stCondLst>
                            <p:childTnLst>
                              <p:par>
                                <p:cTn id="113" presetID="8" presetClass="exit" presetSubtype="16" fill="hold" grpId="4" nodeType="afterEffect">
                                  <p:stCondLst>
                                    <p:cond delay="0"/>
                                  </p:stCondLst>
                                  <p:childTnLst>
                                    <p:animEffect transition="out" filter="diamond(in)">
                                      <p:cBhvr>
                                        <p:cTn id="114" dur="1000"/>
                                        <p:tgtEl>
                                          <p:spTgt spid="28"/>
                                        </p:tgtEl>
                                      </p:cBhvr>
                                    </p:animEffect>
                                    <p:set>
                                      <p:cBhvr>
                                        <p:cTn id="115" dur="1" fill="hold">
                                          <p:stCondLst>
                                            <p:cond delay="999"/>
                                          </p:stCondLst>
                                        </p:cTn>
                                        <p:tgtEl>
                                          <p:spTgt spid="28"/>
                                        </p:tgtEl>
                                        <p:attrNameLst>
                                          <p:attrName>style.visibility</p:attrName>
                                        </p:attrNameLst>
                                      </p:cBhvr>
                                      <p:to>
                                        <p:strVal val="hidden"/>
                                      </p:to>
                                    </p:set>
                                  </p:childTnLst>
                                </p:cTn>
                              </p:par>
                              <p:par>
                                <p:cTn id="116" presetID="8" presetClass="entr" presetSubtype="16"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diamond(in)">
                                      <p:cBhvr>
                                        <p:cTn id="118"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6" grpId="2" animBg="1"/>
      <p:bldP spid="26" grpId="3" animBg="1"/>
      <p:bldP spid="26" grpId="4" animBg="1"/>
      <p:bldP spid="27" grpId="0" animBg="1"/>
      <p:bldP spid="27" grpId="1" animBg="1"/>
      <p:bldP spid="27" grpId="2" animBg="1"/>
      <p:bldP spid="27" grpId="3" animBg="1"/>
      <p:bldP spid="27" grpId="4" animBg="1"/>
      <p:bldP spid="28" grpId="0" animBg="1"/>
      <p:bldP spid="28" grpId="1" animBg="1"/>
      <p:bldP spid="28" grpId="2" animBg="1"/>
      <p:bldP spid="28" grpId="3" animBg="1"/>
      <p:bldP spid="28" grpId="4" animBg="1"/>
      <p:bldP spid="29" grpId="0" animBg="1"/>
      <p:bldP spid="30" grpId="0" animBg="1"/>
      <p:bldP spid="31" grpId="0" animBg="1"/>
      <p:bldP spid="42" grpId="0" animBg="1"/>
      <p:bldP spid="43" grpId="0" animBg="1"/>
      <p:bldP spid="43" grpId="1" animBg="1"/>
      <p:bldP spid="43" grpId="2" animBg="1"/>
      <p:bldP spid="44" grpId="0" animBg="1"/>
      <p:bldP spid="44" grpId="1" animBg="1"/>
      <p:bldP spid="44" grpId="2" animBg="1"/>
      <p:bldP spid="44" grpId="3" animBg="1"/>
      <p:bldP spid="44" grpId="4" animBg="1"/>
      <p:bldP spid="44" grpId="5"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80</a:t>
            </a:fld>
            <a:endParaRPr lang="en-US" altLang="en-US"/>
          </a:p>
        </p:txBody>
      </p:sp>
      <p:sp>
        <p:nvSpPr>
          <p:cNvPr id="5" name="Oval 2"/>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0507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2281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693896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11" name="Oval 8"/>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2889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2889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2460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k </a:t>
            </a:r>
            <a:r>
              <a:rPr lang="en-US" altLang="en-US" sz="3200" dirty="0">
                <a:solidFill>
                  <a:srgbClr val="008200"/>
                </a:solidFill>
                <a:latin typeface="Times New Roman" panose="02020603050405020304" pitchFamily="18" charset="0"/>
                <a:cs typeface="Times New Roman" panose="02020603050405020304" pitchFamily="18" charset="0"/>
              </a:rPr>
              <a:t>= 1</a:t>
            </a:r>
          </a:p>
        </p:txBody>
      </p:sp>
      <p:sp>
        <p:nvSpPr>
          <p:cNvPr id="23" name="Text Box 22"/>
          <p:cNvSpPr txBox="1">
            <a:spLocks noChangeArrowheads="1"/>
          </p:cNvSpPr>
          <p:nvPr/>
        </p:nvSpPr>
        <p:spPr bwMode="auto">
          <a:xfrm>
            <a:off x="3702050" y="1412875"/>
            <a:ext cx="4970463"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Phân </a:t>
            </a:r>
            <a:r>
              <a:rPr lang="en-US" altLang="en-US" sz="3200" dirty="0">
                <a:solidFill>
                  <a:srgbClr val="008200"/>
                </a:solidFill>
                <a:latin typeface="Times New Roman" panose="02020603050405020304" pitchFamily="18" charset="0"/>
                <a:cs typeface="Times New Roman" panose="02020603050405020304" pitchFamily="18" charset="0"/>
              </a:rPr>
              <a:t>phối luân phiên</a:t>
            </a:r>
          </a:p>
        </p:txBody>
      </p:sp>
    </p:spTree>
    <p:extLst>
      <p:ext uri="{BB962C8B-B14F-4D97-AF65-F5344CB8AC3E}">
        <p14:creationId xmlns:p14="http://schemas.microsoft.com/office/powerpoint/2010/main" val="923519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000" fill="hold"/>
                                        <p:tgtEl>
                                          <p:spTgt spid="12"/>
                                        </p:tgtEl>
                                        <p:attrNameLst>
                                          <p:attrName>r</p:attrName>
                                        </p:attrNameLst>
                                      </p:cBhvr>
                                    </p:animRot>
                                  </p:childTnLst>
                                </p:cTn>
                              </p:par>
                            </p:childTnLst>
                          </p:cTn>
                        </p:par>
                        <p:par>
                          <p:cTn id="7" fill="hold">
                            <p:stCondLst>
                              <p:cond delay="1000"/>
                            </p:stCondLst>
                            <p:childTnLst>
                              <p:par>
                                <p:cTn id="8" presetID="42" presetClass="path" presetSubtype="0" accel="50000" decel="50000" fill="hold" grpId="1" nodeType="afterEffect">
                                  <p:stCondLst>
                                    <p:cond delay="0"/>
                                  </p:stCondLst>
                                  <p:childTnLst>
                                    <p:animMotion origin="layout" path="M 3.88889E-6 2.59259E-6 L 3.88889E-6 0.21111 " pathEditMode="relative" rAng="0" ptsTypes="AA">
                                      <p:cBhvr>
                                        <p:cTn id="9" dur="1000" fill="hold"/>
                                        <p:tgtEl>
                                          <p:spTgt spid="12"/>
                                        </p:tgtEl>
                                        <p:attrNameLst>
                                          <p:attrName>ppt_x</p:attrName>
                                          <p:attrName>ppt_y</p:attrName>
                                        </p:attrNameLst>
                                      </p:cBhvr>
                                      <p:rCtr x="0" y="10556"/>
                                    </p:animMotion>
                                  </p:childTnLst>
                                </p:cTn>
                              </p:par>
                            </p:childTnLst>
                          </p:cTn>
                        </p:par>
                        <p:par>
                          <p:cTn id="10" fill="hold">
                            <p:stCondLst>
                              <p:cond delay="2000"/>
                            </p:stCondLst>
                            <p:childTnLst>
                              <p:par>
                                <p:cTn id="11" presetID="8" presetClass="emph" presetSubtype="0" fill="hold" grpId="0" nodeType="afterEffect">
                                  <p:stCondLst>
                                    <p:cond delay="0"/>
                                  </p:stCondLst>
                                  <p:childTnLst>
                                    <p:animRot by="21600000">
                                      <p:cBhvr>
                                        <p:cTn id="12" dur="1000" fill="hold"/>
                                        <p:tgtEl>
                                          <p:spTgt spid="5"/>
                                        </p:tgtEl>
                                        <p:attrNameLst>
                                          <p:attrName>r</p:attrName>
                                        </p:attrNameLst>
                                      </p:cBhvr>
                                    </p:animRot>
                                  </p:childTnLst>
                                </p:cTn>
                              </p:par>
                            </p:childTnLst>
                          </p:cTn>
                        </p:par>
                        <p:par>
                          <p:cTn id="13" fill="hold">
                            <p:stCondLst>
                              <p:cond delay="3000"/>
                            </p:stCondLst>
                            <p:childTnLst>
                              <p:par>
                                <p:cTn id="14" presetID="42" presetClass="path" presetSubtype="0" accel="50000" decel="50000" fill="hold" grpId="1" nodeType="afterEffect">
                                  <p:stCondLst>
                                    <p:cond delay="0"/>
                                  </p:stCondLst>
                                  <p:childTnLst>
                                    <p:animMotion origin="layout" path="M -3.33333E-6 2.59259E-6 L -0.12083 0.33634 " pathEditMode="relative" rAng="0" ptsTypes="AA">
                                      <p:cBhvr>
                                        <p:cTn id="15" dur="1000" fill="hold"/>
                                        <p:tgtEl>
                                          <p:spTgt spid="5"/>
                                        </p:tgtEl>
                                        <p:attrNameLst>
                                          <p:attrName>ppt_x</p:attrName>
                                          <p:attrName>ppt_y</p:attrName>
                                        </p:attrNameLst>
                                      </p:cBhvr>
                                      <p:rCtr x="-6042" y="16806"/>
                                    </p:animMotion>
                                  </p:childTnLst>
                                </p:cTn>
                              </p:par>
                            </p:childTnLst>
                          </p:cTn>
                        </p:par>
                        <p:par>
                          <p:cTn id="16" fill="hold">
                            <p:stCondLst>
                              <p:cond delay="4000"/>
                            </p:stCondLst>
                            <p:childTnLst>
                              <p:par>
                                <p:cTn id="17" presetID="8" presetClass="emph" presetSubtype="0" fill="hold" grpId="0" nodeType="afterEffect">
                                  <p:stCondLst>
                                    <p:cond delay="0"/>
                                  </p:stCondLst>
                                  <p:childTnLst>
                                    <p:animRot by="21600000">
                                      <p:cBhvr>
                                        <p:cTn id="18" dur="1000" fill="hold"/>
                                        <p:tgtEl>
                                          <p:spTgt spid="6"/>
                                        </p:tgtEl>
                                        <p:attrNameLst>
                                          <p:attrName>r</p:attrName>
                                        </p:attrNameLst>
                                      </p:cBhvr>
                                    </p:animRot>
                                  </p:childTnLst>
                                </p:cTn>
                              </p:par>
                            </p:childTnLst>
                          </p:cTn>
                        </p:par>
                        <p:par>
                          <p:cTn id="19" fill="hold">
                            <p:stCondLst>
                              <p:cond delay="5000"/>
                            </p:stCondLst>
                            <p:childTnLst>
                              <p:par>
                                <p:cTn id="20" presetID="42" presetClass="path" presetSubtype="0" accel="50000" decel="50000" fill="hold" grpId="1" nodeType="afterEffect">
                                  <p:stCondLst>
                                    <p:cond delay="0"/>
                                  </p:stCondLst>
                                  <p:childTnLst>
                                    <p:animMotion origin="layout" path="M -8.33333E-7 2.59259E-6 L -0.11493 0.21088 " pathEditMode="relative" rAng="0" ptsTypes="AA">
                                      <p:cBhvr>
                                        <p:cTn id="21" dur="1000" fill="hold"/>
                                        <p:tgtEl>
                                          <p:spTgt spid="6"/>
                                        </p:tgtEl>
                                        <p:attrNameLst>
                                          <p:attrName>ppt_x</p:attrName>
                                          <p:attrName>ppt_y</p:attrName>
                                        </p:attrNameLst>
                                      </p:cBhvr>
                                      <p:rCtr x="-5747" y="10532"/>
                                    </p:animMotion>
                                  </p:childTnLst>
                                </p:cTn>
                              </p:par>
                            </p:childTnLst>
                          </p:cTn>
                        </p:par>
                        <p:par>
                          <p:cTn id="22" fill="hold">
                            <p:stCondLst>
                              <p:cond delay="6000"/>
                            </p:stCondLst>
                            <p:childTnLst>
                              <p:par>
                                <p:cTn id="23" presetID="8" presetClass="emph" presetSubtype="0" fill="hold" grpId="0" nodeType="afterEffect">
                                  <p:stCondLst>
                                    <p:cond delay="0"/>
                                  </p:stCondLst>
                                  <p:childTnLst>
                                    <p:animRot by="21600000">
                                      <p:cBhvr>
                                        <p:cTn id="24" dur="1000" fill="hold"/>
                                        <p:tgtEl>
                                          <p:spTgt spid="7"/>
                                        </p:tgtEl>
                                        <p:attrNameLst>
                                          <p:attrName>r</p:attrName>
                                        </p:attrNameLst>
                                      </p:cBhvr>
                                    </p:animRot>
                                  </p:childTnLst>
                                </p:cTn>
                              </p:par>
                            </p:childTnLst>
                          </p:cTn>
                        </p:par>
                        <p:par>
                          <p:cTn id="25" fill="hold">
                            <p:stCondLst>
                              <p:cond delay="7000"/>
                            </p:stCondLst>
                            <p:childTnLst>
                              <p:par>
                                <p:cTn id="26" presetID="42" presetClass="path" presetSubtype="0" accel="50000" decel="50000" fill="hold" grpId="1" nodeType="afterEffect">
                                  <p:stCondLst>
                                    <p:cond delay="0"/>
                                  </p:stCondLst>
                                  <p:childTnLst>
                                    <p:animMotion origin="layout" path="M 1.94444E-6 2.59259E-6 L -0.23837 0.32523 " pathEditMode="relative" rAng="0" ptsTypes="AA">
                                      <p:cBhvr>
                                        <p:cTn id="27" dur="1000" fill="hold"/>
                                        <p:tgtEl>
                                          <p:spTgt spid="7"/>
                                        </p:tgtEl>
                                        <p:attrNameLst>
                                          <p:attrName>ppt_x</p:attrName>
                                          <p:attrName>ppt_y</p:attrName>
                                        </p:attrNameLst>
                                      </p:cBhvr>
                                      <p:rCtr x="-11927" y="16250"/>
                                    </p:animMotion>
                                  </p:childTnLst>
                                </p:cTn>
                              </p:par>
                            </p:childTnLst>
                          </p:cTn>
                        </p:par>
                        <p:par>
                          <p:cTn id="28" fill="hold">
                            <p:stCondLst>
                              <p:cond delay="8000"/>
                            </p:stCondLst>
                            <p:childTnLst>
                              <p:par>
                                <p:cTn id="29" presetID="8" presetClass="emph" presetSubtype="0" fill="hold" grpId="0" nodeType="afterEffect">
                                  <p:stCondLst>
                                    <p:cond delay="0"/>
                                  </p:stCondLst>
                                  <p:childTnLst>
                                    <p:animRot by="21600000">
                                      <p:cBhvr>
                                        <p:cTn id="30" dur="1000" fill="hold"/>
                                        <p:tgtEl>
                                          <p:spTgt spid="8"/>
                                        </p:tgtEl>
                                        <p:attrNameLst>
                                          <p:attrName>r</p:attrName>
                                        </p:attrNameLst>
                                      </p:cBhvr>
                                    </p:animRot>
                                  </p:childTnLst>
                                </p:cTn>
                              </p:par>
                            </p:childTnLst>
                          </p:cTn>
                        </p:par>
                        <p:par>
                          <p:cTn id="31" fill="hold">
                            <p:stCondLst>
                              <p:cond delay="9000"/>
                            </p:stCondLst>
                            <p:childTnLst>
                              <p:par>
                                <p:cTn id="32" presetID="42" presetClass="path" presetSubtype="0" accel="50000" decel="50000" fill="hold" grpId="1" nodeType="afterEffect">
                                  <p:stCondLst>
                                    <p:cond delay="0"/>
                                  </p:stCondLst>
                                  <p:childTnLst>
                                    <p:animMotion origin="layout" path="M 4.44444E-6 2.59259E-6 L -0.225 0.21088 " pathEditMode="relative" rAng="0" ptsTypes="AA">
                                      <p:cBhvr>
                                        <p:cTn id="33" dur="1000" fill="hold"/>
                                        <p:tgtEl>
                                          <p:spTgt spid="8"/>
                                        </p:tgtEl>
                                        <p:attrNameLst>
                                          <p:attrName>ppt_x</p:attrName>
                                          <p:attrName>ppt_y</p:attrName>
                                        </p:attrNameLst>
                                      </p:cBhvr>
                                      <p:rCtr x="-11250" y="10532"/>
                                    </p:animMotion>
                                  </p:childTnLst>
                                </p:cTn>
                              </p:par>
                            </p:childTnLst>
                          </p:cTn>
                        </p:par>
                        <p:par>
                          <p:cTn id="34" fill="hold">
                            <p:stCondLst>
                              <p:cond delay="10000"/>
                            </p:stCondLst>
                            <p:childTnLst>
                              <p:par>
                                <p:cTn id="35" presetID="8" presetClass="emph" presetSubtype="0" fill="hold" grpId="0" nodeType="afterEffect">
                                  <p:stCondLst>
                                    <p:cond delay="0"/>
                                  </p:stCondLst>
                                  <p:childTnLst>
                                    <p:animRot by="21600000">
                                      <p:cBhvr>
                                        <p:cTn id="36" dur="1000" fill="hold"/>
                                        <p:tgtEl>
                                          <p:spTgt spid="9"/>
                                        </p:tgtEl>
                                        <p:attrNameLst>
                                          <p:attrName>r</p:attrName>
                                        </p:attrNameLst>
                                      </p:cBhvr>
                                    </p:animRot>
                                  </p:childTnLst>
                                </p:cTn>
                              </p:par>
                            </p:childTnLst>
                          </p:cTn>
                        </p:par>
                        <p:par>
                          <p:cTn id="37" fill="hold">
                            <p:stCondLst>
                              <p:cond delay="11000"/>
                            </p:stCondLst>
                            <p:childTnLst>
                              <p:par>
                                <p:cTn id="38" presetID="42" presetClass="path" presetSubtype="0" accel="50000" decel="50000" fill="hold" grpId="1" nodeType="afterEffect">
                                  <p:stCondLst>
                                    <p:cond delay="0"/>
                                  </p:stCondLst>
                                  <p:childTnLst>
                                    <p:animMotion origin="layout" path="M -1.11111E-6 2.59259E-6 L -0.33837 0.32453 " pathEditMode="relative" rAng="0" ptsTypes="AA">
                                      <p:cBhvr>
                                        <p:cTn id="39" dur="1000" fill="hold"/>
                                        <p:tgtEl>
                                          <p:spTgt spid="9"/>
                                        </p:tgtEl>
                                        <p:attrNameLst>
                                          <p:attrName>ppt_x</p:attrName>
                                          <p:attrName>ppt_y</p:attrName>
                                        </p:attrNameLst>
                                      </p:cBhvr>
                                      <p:rCtr x="-16927" y="16227"/>
                                    </p:animMotion>
                                  </p:childTnLst>
                                </p:cTn>
                              </p:par>
                            </p:childTnLst>
                          </p:cTn>
                        </p:par>
                        <p:par>
                          <p:cTn id="40" fill="hold">
                            <p:stCondLst>
                              <p:cond delay="12000"/>
                            </p:stCondLst>
                            <p:childTnLst>
                              <p:par>
                                <p:cTn id="41" presetID="8" presetClass="emph" presetSubtype="0" fill="hold" grpId="0" nodeType="afterEffect">
                                  <p:stCondLst>
                                    <p:cond delay="0"/>
                                  </p:stCondLst>
                                  <p:childTnLst>
                                    <p:animRot by="21600000">
                                      <p:cBhvr>
                                        <p:cTn id="42" dur="1000" fill="hold"/>
                                        <p:tgtEl>
                                          <p:spTgt spid="10"/>
                                        </p:tgtEl>
                                        <p:attrNameLst>
                                          <p:attrName>r</p:attrName>
                                        </p:attrNameLst>
                                      </p:cBhvr>
                                    </p:animRot>
                                  </p:childTnLst>
                                </p:cTn>
                              </p:par>
                            </p:childTnLst>
                          </p:cTn>
                        </p:par>
                        <p:par>
                          <p:cTn id="43" fill="hold">
                            <p:stCondLst>
                              <p:cond delay="13000"/>
                            </p:stCondLst>
                            <p:childTnLst>
                              <p:par>
                                <p:cTn id="44" presetID="42" presetClass="path" presetSubtype="0" accel="50000" decel="50000" fill="hold" grpId="1" nodeType="afterEffect">
                                  <p:stCondLst>
                                    <p:cond delay="0"/>
                                  </p:stCondLst>
                                  <p:childTnLst>
                                    <p:animMotion origin="layout" path="M -2.77778E-7 2.59259E-6 L -0.33628 0.20879 " pathEditMode="relative" rAng="0" ptsTypes="AA">
                                      <p:cBhvr>
                                        <p:cTn id="45" dur="1000" fill="hold"/>
                                        <p:tgtEl>
                                          <p:spTgt spid="10"/>
                                        </p:tgtEl>
                                        <p:attrNameLst>
                                          <p:attrName>ppt_x</p:attrName>
                                          <p:attrName>ppt_y</p:attrName>
                                        </p:attrNameLst>
                                      </p:cBhvr>
                                      <p:rCtr x="-16823" y="10440"/>
                                    </p:animMotion>
                                  </p:childTnLst>
                                </p:cTn>
                              </p:par>
                            </p:childTnLst>
                          </p:cTn>
                        </p:par>
                        <p:par>
                          <p:cTn id="46" fill="hold">
                            <p:stCondLst>
                              <p:cond delay="14000"/>
                            </p:stCondLst>
                            <p:childTnLst>
                              <p:par>
                                <p:cTn id="47" presetID="8" presetClass="emph" presetSubtype="0" fill="hold" grpId="0" nodeType="afterEffect">
                                  <p:stCondLst>
                                    <p:cond delay="0"/>
                                  </p:stCondLst>
                                  <p:childTnLst>
                                    <p:animRot by="21600000">
                                      <p:cBhvr>
                                        <p:cTn id="48" dur="1000" fill="hold"/>
                                        <p:tgtEl>
                                          <p:spTgt spid="11"/>
                                        </p:tgtEl>
                                        <p:attrNameLst>
                                          <p:attrName>r</p:attrName>
                                        </p:attrNameLst>
                                      </p:cBhvr>
                                    </p:animRot>
                                  </p:childTnLst>
                                </p:cTn>
                              </p:par>
                            </p:childTnLst>
                          </p:cTn>
                        </p:par>
                        <p:par>
                          <p:cTn id="49" fill="hold">
                            <p:stCondLst>
                              <p:cond delay="15000"/>
                            </p:stCondLst>
                            <p:childTnLst>
                              <p:par>
                                <p:cTn id="50" presetID="42" presetClass="path" presetSubtype="0" accel="50000" decel="50000" fill="hold" grpId="1" nodeType="afterEffect">
                                  <p:stCondLst>
                                    <p:cond delay="0"/>
                                  </p:stCondLst>
                                  <p:childTnLst>
                                    <p:animMotion origin="layout" path="M 2.5E-6 2.59259E-6 L -0.45677 0.32523 " pathEditMode="relative" rAng="0" ptsTypes="AA">
                                      <p:cBhvr>
                                        <p:cTn id="51" dur="1000" fill="hold"/>
                                        <p:tgtEl>
                                          <p:spTgt spid="11"/>
                                        </p:tgtEl>
                                        <p:attrNameLst>
                                          <p:attrName>ppt_x</p:attrName>
                                          <p:attrName>ppt_y</p:attrName>
                                        </p:attrNameLst>
                                      </p:cBhvr>
                                      <p:rCtr x="-22847" y="16250"/>
                                    </p:animMotion>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1500" fill="hold"/>
                                        <p:tgtEl>
                                          <p:spTgt spid="23"/>
                                        </p:tgtEl>
                                        <p:attrNameLst>
                                          <p:attrName>ppt_x</p:attrName>
                                        </p:attrNameLst>
                                      </p:cBhvr>
                                      <p:tavLst>
                                        <p:tav tm="0">
                                          <p:val>
                                            <p:strVal val="#ppt_x"/>
                                          </p:val>
                                        </p:tav>
                                        <p:tav tm="100000">
                                          <p:val>
                                            <p:strVal val="#ppt_x"/>
                                          </p:val>
                                        </p:tav>
                                      </p:tavLst>
                                    </p:anim>
                                    <p:anim calcmode="lin" valueType="num">
                                      <p:cBhvr additive="base">
                                        <p:cTn id="57" dur="1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81</a:t>
            </a:fld>
            <a:endParaRPr lang="en-US" altLang="en-US"/>
          </a:p>
        </p:txBody>
      </p:sp>
      <p:sp>
        <p:nvSpPr>
          <p:cNvPr id="5" name="Oval 2"/>
          <p:cNvSpPr>
            <a:spLocks noChangeArrowheads="1"/>
          </p:cNvSpPr>
          <p:nvPr/>
        </p:nvSpPr>
        <p:spPr bwMode="auto">
          <a:xfrm>
            <a:off x="381000"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1474788"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1476375"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2586038"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586038"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695700"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11" name="Oval 8"/>
          <p:cNvSpPr>
            <a:spLocks noChangeArrowheads="1"/>
          </p:cNvSpPr>
          <p:nvPr/>
        </p:nvSpPr>
        <p:spPr bwMode="auto">
          <a:xfrm>
            <a:off x="3697288"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81000"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381000"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481013" y="1268413"/>
            <a:ext cx="60515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4001218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82</a:t>
            </a:fld>
            <a:endParaRPr lang="en-US" altLang="en-US"/>
          </a:p>
        </p:txBody>
      </p:sp>
      <p:sp>
        <p:nvSpPr>
          <p:cNvPr id="5" name="Oval 2"/>
          <p:cNvSpPr>
            <a:spLocks noChangeArrowheads="1"/>
          </p:cNvSpPr>
          <p:nvPr/>
        </p:nvSpPr>
        <p:spPr bwMode="auto">
          <a:xfrm>
            <a:off x="395287"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sp>
        <p:nvSpPr>
          <p:cNvPr id="6" name="Oval 3"/>
          <p:cNvSpPr>
            <a:spLocks noChangeArrowheads="1"/>
          </p:cNvSpPr>
          <p:nvPr/>
        </p:nvSpPr>
        <p:spPr bwMode="auto">
          <a:xfrm>
            <a:off x="1489075" y="4319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1490662"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26003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600325"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709987"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3711575"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95287"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395287"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387350" y="141287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k </a:t>
            </a:r>
            <a:r>
              <a:rPr lang="en-US" altLang="en-US" sz="3200" dirty="0">
                <a:solidFill>
                  <a:srgbClr val="008200"/>
                </a:solidFill>
                <a:latin typeface="Times New Roman" panose="02020603050405020304" pitchFamily="18" charset="0"/>
                <a:cs typeface="Times New Roman" panose="02020603050405020304" pitchFamily="18" charset="0"/>
              </a:rPr>
              <a:t>= 1</a:t>
            </a:r>
          </a:p>
        </p:txBody>
      </p:sp>
      <p:sp>
        <p:nvSpPr>
          <p:cNvPr id="23" name="Text Box 22"/>
          <p:cNvSpPr txBox="1">
            <a:spLocks noChangeArrowheads="1"/>
          </p:cNvSpPr>
          <p:nvPr/>
        </p:nvSpPr>
        <p:spPr bwMode="auto">
          <a:xfrm>
            <a:off x="3016250" y="1412875"/>
            <a:ext cx="55943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908295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childTnLst>
                          </p:cTn>
                        </p:par>
                        <p:par>
                          <p:cTn id="11" fill="hold">
                            <p:stCondLst>
                              <p:cond delay="1000"/>
                            </p:stCondLst>
                            <p:childTnLst>
                              <p:par>
                                <p:cTn id="12" presetID="64" presetClass="path" presetSubtype="0" accel="50000" decel="50000" fill="hold" grpId="1" nodeType="afterEffect">
                                  <p:stCondLst>
                                    <p:cond delay="0"/>
                                  </p:stCondLst>
                                  <p:childTnLst>
                                    <p:animMotion origin="layout" path="M 3.88889E-6 -4.44444E-6 L 3.88889E-6 -0.32453 " pathEditMode="relative" rAng="0" ptsTypes="AA">
                                      <p:cBhvr>
                                        <p:cTn id="13" dur="1000" fill="hold"/>
                                        <p:tgtEl>
                                          <p:spTgt spid="5"/>
                                        </p:tgtEl>
                                        <p:attrNameLst>
                                          <p:attrName>ppt_x</p:attrName>
                                          <p:attrName>ppt_y</p:attrName>
                                        </p:attrNameLst>
                                      </p:cBhvr>
                                      <p:rCtr x="0" y="-16227"/>
                                    </p:animMotion>
                                  </p:childTnLst>
                                </p:cTn>
                              </p:par>
                            </p:childTnLst>
                          </p:cTn>
                        </p:par>
                        <p:par>
                          <p:cTn id="14" fill="hold">
                            <p:stCondLst>
                              <p:cond delay="2000"/>
                            </p:stCondLst>
                            <p:childTnLst>
                              <p:par>
                                <p:cTn id="15" presetID="64" presetClass="path" presetSubtype="0" accel="50000" decel="50000" fill="hold" grpId="1" nodeType="afterEffect">
                                  <p:stCondLst>
                                    <p:cond delay="0"/>
                                  </p:stCondLst>
                                  <p:childTnLst>
                                    <p:animMotion origin="layout" path="M 1.66667E-6 -1.48148E-6 L 0.11354 -0.21065 " pathEditMode="relative" rAng="0" ptsTypes="AA">
                                      <p:cBhvr>
                                        <p:cTn id="16" dur="1000" fill="hold"/>
                                        <p:tgtEl>
                                          <p:spTgt spid="12"/>
                                        </p:tgtEl>
                                        <p:attrNameLst>
                                          <p:attrName>ppt_x</p:attrName>
                                          <p:attrName>ppt_y</p:attrName>
                                        </p:attrNameLst>
                                      </p:cBhvr>
                                      <p:rCtr x="5677" y="-10532"/>
                                    </p:animMotion>
                                  </p:childTnLst>
                                </p:cTn>
                              </p:par>
                            </p:childTnLst>
                          </p:cTn>
                        </p:par>
                        <p:par>
                          <p:cTn id="17" fill="hold">
                            <p:stCondLst>
                              <p:cond delay="3000"/>
                            </p:stCondLst>
                            <p:childTnLst>
                              <p:par>
                                <p:cTn id="18" presetID="26" presetClass="emph" presetSubtype="0" fill="hold" grpId="0" nodeType="afterEffect">
                                  <p:stCondLst>
                                    <p:cond delay="0"/>
                                  </p:stCondLst>
                                  <p:childTnLst>
                                    <p:animEffect transition="out" filter="fade">
                                      <p:cBhvr>
                                        <p:cTn id="19" dur="1000" tmFilter="0, 0; .2, .5; .8, .5; 1, 0"/>
                                        <p:tgtEl>
                                          <p:spTgt spid="6"/>
                                        </p:tgtEl>
                                      </p:cBhvr>
                                    </p:animEffect>
                                    <p:animScale>
                                      <p:cBhvr>
                                        <p:cTn id="20" dur="500" autoRev="1" fill="hold"/>
                                        <p:tgtEl>
                                          <p:spTgt spid="6"/>
                                        </p:tgtEl>
                                      </p:cBhvr>
                                      <p:by x="105000" y="105000"/>
                                    </p:animScale>
                                  </p:childTnLst>
                                </p:cTn>
                              </p:par>
                              <p:par>
                                <p:cTn id="21" presetID="26" presetClass="emph" presetSubtype="0" fill="hold" grpId="0" nodeType="withEffect">
                                  <p:stCondLst>
                                    <p:cond delay="0"/>
                                  </p:stCondLst>
                                  <p:childTnLst>
                                    <p:animEffect transition="out" filter="fade">
                                      <p:cBhvr>
                                        <p:cTn id="22" dur="1000" tmFilter="0, 0; .2, .5; .8, .5; 1, 0"/>
                                        <p:tgtEl>
                                          <p:spTgt spid="7"/>
                                        </p:tgtEl>
                                      </p:cBhvr>
                                    </p:animEffect>
                                    <p:animScale>
                                      <p:cBhvr>
                                        <p:cTn id="23" dur="500" autoRev="1" fill="hold"/>
                                        <p:tgtEl>
                                          <p:spTgt spid="7"/>
                                        </p:tgtEl>
                                      </p:cBhvr>
                                      <p:by x="105000" y="105000"/>
                                    </p:animScale>
                                  </p:childTnLst>
                                </p:cTn>
                              </p:par>
                            </p:childTnLst>
                          </p:cTn>
                        </p:par>
                        <p:par>
                          <p:cTn id="24" fill="hold">
                            <p:stCondLst>
                              <p:cond delay="4000"/>
                            </p:stCondLst>
                            <p:childTnLst>
                              <p:par>
                                <p:cTn id="25" presetID="64" presetClass="path" presetSubtype="0" accel="50000" decel="50000" fill="hold" grpId="1" nodeType="afterEffect">
                                  <p:stCondLst>
                                    <p:cond delay="0"/>
                                  </p:stCondLst>
                                  <p:childTnLst>
                                    <p:animMotion origin="layout" path="M 0 -2.96296E-6 L 0.12361 -0.32338 " pathEditMode="relative" rAng="0" ptsTypes="AA">
                                      <p:cBhvr>
                                        <p:cTn id="26" dur="1000" fill="hold"/>
                                        <p:tgtEl>
                                          <p:spTgt spid="7"/>
                                        </p:tgtEl>
                                        <p:attrNameLst>
                                          <p:attrName>ppt_x</p:attrName>
                                          <p:attrName>ppt_y</p:attrName>
                                        </p:attrNameLst>
                                      </p:cBhvr>
                                      <p:rCtr x="6181" y="-16181"/>
                                    </p:animMotion>
                                  </p:childTnLst>
                                </p:cTn>
                              </p:par>
                            </p:childTnLst>
                          </p:cTn>
                        </p:par>
                        <p:par>
                          <p:cTn id="27" fill="hold">
                            <p:stCondLst>
                              <p:cond delay="5000"/>
                            </p:stCondLst>
                            <p:childTnLst>
                              <p:par>
                                <p:cTn id="28" presetID="64" presetClass="path" presetSubtype="0" accel="50000" decel="50000" fill="hold" grpId="1" nodeType="afterEffect">
                                  <p:stCondLst>
                                    <p:cond delay="0"/>
                                  </p:stCondLst>
                                  <p:childTnLst>
                                    <p:animMotion origin="layout" path="M 3.61111E-6 1.48148E-6 L 0.24392 -0.21019 " pathEditMode="relative" rAng="0" ptsTypes="AA">
                                      <p:cBhvr>
                                        <p:cTn id="29" dur="1000" fill="hold"/>
                                        <p:tgtEl>
                                          <p:spTgt spid="6"/>
                                        </p:tgtEl>
                                        <p:attrNameLst>
                                          <p:attrName>ppt_x</p:attrName>
                                          <p:attrName>ppt_y</p:attrName>
                                        </p:attrNameLst>
                                      </p:cBhvr>
                                      <p:rCtr x="12188" y="-10509"/>
                                    </p:animMotion>
                                  </p:childTnLst>
                                </p:cTn>
                              </p:par>
                            </p:childTnLst>
                          </p:cTn>
                        </p:par>
                        <p:par>
                          <p:cTn id="30" fill="hold">
                            <p:stCondLst>
                              <p:cond delay="6000"/>
                            </p:stCondLst>
                            <p:childTnLst>
                              <p:par>
                                <p:cTn id="31" presetID="26" presetClass="emph" presetSubtype="0" fill="hold" grpId="0" nodeType="afterEffect">
                                  <p:stCondLst>
                                    <p:cond delay="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par>
                                <p:cTn id="34" presetID="26" presetClass="emph" presetSubtype="0" fill="hold" grpId="0" nodeType="withEffect">
                                  <p:stCondLst>
                                    <p:cond delay="0"/>
                                  </p:stCondLst>
                                  <p:childTnLst>
                                    <p:animEffect transition="out" filter="fade">
                                      <p:cBhvr>
                                        <p:cTn id="35" dur="1000" tmFilter="0, 0; .2, .5; .8, .5; 1, 0"/>
                                        <p:tgtEl>
                                          <p:spTgt spid="9"/>
                                        </p:tgtEl>
                                      </p:cBhvr>
                                    </p:animEffect>
                                    <p:animScale>
                                      <p:cBhvr>
                                        <p:cTn id="36" dur="500" autoRev="1" fill="hold"/>
                                        <p:tgtEl>
                                          <p:spTgt spid="9"/>
                                        </p:tgtEl>
                                      </p:cBhvr>
                                      <p:by x="105000" y="105000"/>
                                    </p:animScale>
                                  </p:childTnLst>
                                </p:cTn>
                              </p:par>
                            </p:childTnLst>
                          </p:cTn>
                        </p:par>
                        <p:par>
                          <p:cTn id="37" fill="hold">
                            <p:stCondLst>
                              <p:cond delay="7000"/>
                            </p:stCondLst>
                            <p:childTnLst>
                              <p:par>
                                <p:cTn id="38" presetID="64" presetClass="path" presetSubtype="0" accel="50000" decel="50000" fill="hold" grpId="1" nodeType="afterEffect">
                                  <p:stCondLst>
                                    <p:cond delay="0"/>
                                  </p:stCondLst>
                                  <p:childTnLst>
                                    <p:animMotion origin="layout" path="M -4.16667E-6 -1.48148E-6 L 0.2474 -0.21065 " pathEditMode="relative" rAng="0" ptsTypes="AA">
                                      <p:cBhvr>
                                        <p:cTn id="39" dur="1000" fill="hold"/>
                                        <p:tgtEl>
                                          <p:spTgt spid="8"/>
                                        </p:tgtEl>
                                        <p:attrNameLst>
                                          <p:attrName>ppt_x</p:attrName>
                                          <p:attrName>ppt_y</p:attrName>
                                        </p:attrNameLst>
                                      </p:cBhvr>
                                      <p:rCtr x="12361" y="-10532"/>
                                    </p:animMotion>
                                  </p:childTnLst>
                                </p:cTn>
                              </p:par>
                            </p:childTnLst>
                          </p:cTn>
                        </p:par>
                        <p:par>
                          <p:cTn id="40" fill="hold">
                            <p:stCondLst>
                              <p:cond delay="8000"/>
                            </p:stCondLst>
                            <p:childTnLst>
                              <p:par>
                                <p:cTn id="41" presetID="64" presetClass="path" presetSubtype="0" accel="50000" decel="50000" fill="hold" grpId="1" nodeType="afterEffect">
                                  <p:stCondLst>
                                    <p:cond delay="0"/>
                                  </p:stCondLst>
                                  <p:childTnLst>
                                    <p:animMotion origin="layout" path="M -4.16667E-6 4.07407E-6 L 0.36407 -0.32385 " pathEditMode="relative" rAng="0" ptsTypes="AA">
                                      <p:cBhvr>
                                        <p:cTn id="42" dur="1000" fill="hold"/>
                                        <p:tgtEl>
                                          <p:spTgt spid="9"/>
                                        </p:tgtEl>
                                        <p:attrNameLst>
                                          <p:attrName>ppt_x</p:attrName>
                                          <p:attrName>ppt_y</p:attrName>
                                        </p:attrNameLst>
                                      </p:cBhvr>
                                      <p:rCtr x="18194" y="-16204"/>
                                    </p:animMotion>
                                  </p:childTnLst>
                                </p:cTn>
                              </p:par>
                            </p:childTnLst>
                          </p:cTn>
                        </p:par>
                        <p:par>
                          <p:cTn id="43" fill="hold">
                            <p:stCondLst>
                              <p:cond delay="9000"/>
                            </p:stCondLst>
                            <p:childTnLst>
                              <p:par>
                                <p:cTn id="44" presetID="26" presetClass="emph" presetSubtype="0" fill="hold" grpId="0" nodeType="afterEffect">
                                  <p:stCondLst>
                                    <p:cond delay="0"/>
                                  </p:stCondLst>
                                  <p:childTnLst>
                                    <p:animEffect transition="out" filter="fade">
                                      <p:cBhvr>
                                        <p:cTn id="45" dur="1000" tmFilter="0, 0; .2, .5; .8, .5; 1, 0"/>
                                        <p:tgtEl>
                                          <p:spTgt spid="10"/>
                                        </p:tgtEl>
                                      </p:cBhvr>
                                    </p:animEffect>
                                    <p:animScale>
                                      <p:cBhvr>
                                        <p:cTn id="46" dur="500" autoRev="1" fill="hold"/>
                                        <p:tgtEl>
                                          <p:spTgt spid="10"/>
                                        </p:tgtEl>
                                      </p:cBhvr>
                                      <p:by x="105000" y="105000"/>
                                    </p:animScale>
                                  </p:childTnLst>
                                </p:cTn>
                              </p:par>
                              <p:par>
                                <p:cTn id="47" presetID="26" presetClass="emph" presetSubtype="0" fill="hold" grpId="0" nodeType="withEffect">
                                  <p:stCondLst>
                                    <p:cond delay="0"/>
                                  </p:stCondLst>
                                  <p:childTnLst>
                                    <p:animEffect transition="out" filter="fade">
                                      <p:cBhvr>
                                        <p:cTn id="48" dur="1000" tmFilter="0, 0; .2, .5; .8, .5; 1, 0"/>
                                        <p:tgtEl>
                                          <p:spTgt spid="11"/>
                                        </p:tgtEl>
                                      </p:cBhvr>
                                    </p:animEffect>
                                    <p:animScale>
                                      <p:cBhvr>
                                        <p:cTn id="49" dur="500" autoRev="1" fill="hold"/>
                                        <p:tgtEl>
                                          <p:spTgt spid="11"/>
                                        </p:tgtEl>
                                      </p:cBhvr>
                                      <p:by x="105000" y="105000"/>
                                    </p:animScale>
                                  </p:childTnLst>
                                </p:cTn>
                              </p:par>
                            </p:childTnLst>
                          </p:cTn>
                        </p:par>
                        <p:par>
                          <p:cTn id="50" fill="hold">
                            <p:stCondLst>
                              <p:cond delay="10000"/>
                            </p:stCondLst>
                            <p:childTnLst>
                              <p:par>
                                <p:cTn id="51" presetID="64" presetClass="path" presetSubtype="0" accel="50000" decel="50000" fill="hold" grpId="1" nodeType="afterEffect">
                                  <p:stCondLst>
                                    <p:cond delay="0"/>
                                  </p:stCondLst>
                                  <p:childTnLst>
                                    <p:animMotion origin="layout" path="M 1.66667E-6 2.96296E-6 L 0.36771 -0.20996 " pathEditMode="relative" rAng="0" ptsTypes="AA">
                                      <p:cBhvr>
                                        <p:cTn id="52" dur="1000" fill="hold"/>
                                        <p:tgtEl>
                                          <p:spTgt spid="10"/>
                                        </p:tgtEl>
                                        <p:attrNameLst>
                                          <p:attrName>ppt_x</p:attrName>
                                          <p:attrName>ppt_y</p:attrName>
                                        </p:attrNameLst>
                                      </p:cBhvr>
                                      <p:rCtr x="18385" y="-10509"/>
                                    </p:animMotion>
                                  </p:childTnLst>
                                </p:cTn>
                              </p:par>
                            </p:childTnLst>
                          </p:cTn>
                        </p:par>
                        <p:par>
                          <p:cTn id="53" fill="hold">
                            <p:stCondLst>
                              <p:cond delay="11000"/>
                            </p:stCondLst>
                            <p:childTnLst>
                              <p:par>
                                <p:cTn id="54" presetID="64" presetClass="path" presetSubtype="0" accel="50000" decel="50000" fill="hold" grpId="1" nodeType="afterEffect">
                                  <p:stCondLst>
                                    <p:cond delay="0"/>
                                  </p:stCondLst>
                                  <p:childTnLst>
                                    <p:animMotion origin="layout" path="M -1.94444E-6 4.07407E-6 L 0.47587 -0.32385 " pathEditMode="relative" rAng="0" ptsTypes="AA">
                                      <p:cBhvr>
                                        <p:cTn id="55" dur="1000" fill="hold"/>
                                        <p:tgtEl>
                                          <p:spTgt spid="11"/>
                                        </p:tgtEl>
                                        <p:attrNameLst>
                                          <p:attrName>ppt_x</p:attrName>
                                          <p:attrName>ppt_y</p:attrName>
                                        </p:attrNameLst>
                                      </p:cBhvr>
                                      <p:rCtr x="23785" y="-16204"/>
                                    </p:animMotion>
                                  </p:childTnLst>
                                </p:cTn>
                              </p:par>
                            </p:childTnLst>
                          </p:cTn>
                        </p:par>
                        <p:par>
                          <p:cTn id="56" fill="hold">
                            <p:stCondLst>
                              <p:cond delay="12000"/>
                            </p:stCondLst>
                            <p:childTnLst>
                              <p:par>
                                <p:cTn id="57" presetID="2" presetClass="exit" presetSubtype="8" fill="hold" grpId="0" nodeType="afterEffect">
                                  <p:stCondLst>
                                    <p:cond delay="0"/>
                                  </p:stCondLst>
                                  <p:childTnLst>
                                    <p:anim calcmode="lin" valueType="num">
                                      <p:cBhvr additive="base">
                                        <p:cTn id="58" dur="1000"/>
                                        <p:tgtEl>
                                          <p:spTgt spid="22"/>
                                        </p:tgtEl>
                                        <p:attrNameLst>
                                          <p:attrName>ppt_x</p:attrName>
                                        </p:attrNameLst>
                                      </p:cBhvr>
                                      <p:tavLst>
                                        <p:tav tm="0">
                                          <p:val>
                                            <p:strVal val="ppt_x"/>
                                          </p:val>
                                        </p:tav>
                                        <p:tav tm="100000">
                                          <p:val>
                                            <p:strVal val="0-ppt_w/2"/>
                                          </p:val>
                                        </p:tav>
                                      </p:tavLst>
                                    </p:anim>
                                    <p:anim calcmode="lin" valueType="num">
                                      <p:cBhvr additive="base">
                                        <p:cTn id="59" dur="1000"/>
                                        <p:tgtEl>
                                          <p:spTgt spid="22"/>
                                        </p:tgtEl>
                                        <p:attrNameLst>
                                          <p:attrName>ppt_y</p:attrName>
                                        </p:attrNameLst>
                                      </p:cBhvr>
                                      <p:tavLst>
                                        <p:tav tm="0">
                                          <p:val>
                                            <p:strVal val="ppt_y"/>
                                          </p:val>
                                        </p:tav>
                                        <p:tav tm="100000">
                                          <p:val>
                                            <p:strVal val="ppt_y"/>
                                          </p:val>
                                        </p:tav>
                                      </p:tavLst>
                                    </p:anim>
                                    <p:set>
                                      <p:cBhvr>
                                        <p:cTn id="60" dur="1" fill="hold">
                                          <p:stCondLst>
                                            <p:cond delay="999"/>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1"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83</a:t>
            </a:fld>
            <a:endParaRPr lang="en-US" altLang="en-US"/>
          </a:p>
        </p:txBody>
      </p:sp>
      <p:sp>
        <p:nvSpPr>
          <p:cNvPr id="5" name="Oval 2"/>
          <p:cNvSpPr>
            <a:spLocks noChangeArrowheads="1"/>
          </p:cNvSpPr>
          <p:nvPr/>
        </p:nvSpPr>
        <p:spPr bwMode="auto">
          <a:xfrm>
            <a:off x="1419225"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6" name="Oval 3"/>
          <p:cNvSpPr>
            <a:spLocks noChangeArrowheads="1"/>
          </p:cNvSpPr>
          <p:nvPr/>
        </p:nvSpPr>
        <p:spPr bwMode="auto">
          <a:xfrm>
            <a:off x="25288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7" name="Oval 4"/>
          <p:cNvSpPr>
            <a:spLocks noChangeArrowheads="1"/>
          </p:cNvSpPr>
          <p:nvPr/>
        </p:nvSpPr>
        <p:spPr bwMode="auto">
          <a:xfrm>
            <a:off x="36369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47466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5853112" y="2871788"/>
            <a:ext cx="792163"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6962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0724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1273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2737"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304800" y="14938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k </a:t>
            </a:r>
            <a:r>
              <a:rPr lang="en-US" altLang="en-US" sz="3200" dirty="0">
                <a:solidFill>
                  <a:srgbClr val="008200"/>
                </a:solidFill>
                <a:latin typeface="Times New Roman" panose="02020603050405020304" pitchFamily="18" charset="0"/>
                <a:cs typeface="Times New Roman" panose="02020603050405020304" pitchFamily="18" charset="0"/>
              </a:rPr>
              <a:t>= 2</a:t>
            </a:r>
          </a:p>
        </p:txBody>
      </p:sp>
      <p:sp>
        <p:nvSpPr>
          <p:cNvPr id="23" name="Text Box 23"/>
          <p:cNvSpPr txBox="1">
            <a:spLocks noChangeArrowheads="1"/>
          </p:cNvSpPr>
          <p:nvPr/>
        </p:nvSpPr>
        <p:spPr bwMode="auto">
          <a:xfrm>
            <a:off x="3581400" y="1557338"/>
            <a:ext cx="497046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Phân </a:t>
            </a:r>
            <a:r>
              <a:rPr lang="en-US" altLang="en-US" sz="3200" dirty="0">
                <a:solidFill>
                  <a:srgbClr val="008200"/>
                </a:solidFill>
                <a:latin typeface="Times New Roman" panose="02020603050405020304" pitchFamily="18" charset="0"/>
                <a:cs typeface="Times New Roman" panose="02020603050405020304" pitchFamily="18" charset="0"/>
              </a:rPr>
              <a:t>phối luân phiên</a:t>
            </a:r>
          </a:p>
        </p:txBody>
      </p:sp>
    </p:spTree>
    <p:extLst>
      <p:ext uri="{BB962C8B-B14F-4D97-AF65-F5344CB8AC3E}">
        <p14:creationId xmlns:p14="http://schemas.microsoft.com/office/powerpoint/2010/main" val="1701160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8" presetClass="emph" presetSubtype="0" fill="hold" grpId="1" nodeType="afterEffect">
                                  <p:stCondLst>
                                    <p:cond delay="0"/>
                                  </p:stCondLst>
                                  <p:childTnLst>
                                    <p:animRot by="21600000">
                                      <p:cBhvr>
                                        <p:cTn id="11" dur="1000" fill="hold"/>
                                        <p:tgtEl>
                                          <p:spTgt spid="12"/>
                                        </p:tgtEl>
                                        <p:attrNameLst>
                                          <p:attrName>r</p:attrName>
                                        </p:attrNameLst>
                                      </p:cBhvr>
                                    </p:animRot>
                                  </p:childTnLst>
                                </p:cTn>
                              </p:par>
                              <p:par>
                                <p:cTn id="12" presetID="8" presetClass="emph" presetSubtype="0" fill="hold" grpId="1" nodeType="withEffect">
                                  <p:stCondLst>
                                    <p:cond delay="0"/>
                                  </p:stCondLst>
                                  <p:childTnLst>
                                    <p:animRot by="21600000">
                                      <p:cBhvr>
                                        <p:cTn id="13" dur="1000" fill="hold"/>
                                        <p:tgtEl>
                                          <p:spTgt spid="5"/>
                                        </p:tgtEl>
                                        <p:attrNameLst>
                                          <p:attrName>r</p:attrName>
                                        </p:attrNameLst>
                                      </p:cBhvr>
                                    </p:animRot>
                                  </p:childTnLst>
                                </p:cTn>
                              </p:par>
                            </p:childTnLst>
                          </p:cTn>
                        </p:par>
                        <p:par>
                          <p:cTn id="14" fill="hold">
                            <p:stCondLst>
                              <p:cond delay="2000"/>
                            </p:stCondLst>
                            <p:childTnLst>
                              <p:par>
                                <p:cTn id="15" presetID="42" presetClass="path" presetSubtype="0" accel="50000" decel="50000" fill="hold" grpId="0" nodeType="afterEffect">
                                  <p:stCondLst>
                                    <p:cond delay="0"/>
                                  </p:stCondLst>
                                  <p:childTnLst>
                                    <p:animMotion origin="layout" path="M 3.88889E-6 2.59259E-6 L 3.88889E-6 0.21319 " pathEditMode="relative" rAng="0" ptsTypes="AA">
                                      <p:cBhvr>
                                        <p:cTn id="16" dur="1000" fill="hold"/>
                                        <p:tgtEl>
                                          <p:spTgt spid="12"/>
                                        </p:tgtEl>
                                        <p:attrNameLst>
                                          <p:attrName>ppt_x</p:attrName>
                                          <p:attrName>ppt_y</p:attrName>
                                        </p:attrNameLst>
                                      </p:cBhvr>
                                      <p:rCtr x="0" y="10648"/>
                                    </p:animMotion>
                                  </p:childTnLst>
                                </p:cTn>
                              </p:par>
                              <p:par>
                                <p:cTn id="17" presetID="42" presetClass="path" presetSubtype="0" accel="50000" decel="50000" fill="hold" grpId="0" nodeType="withEffect">
                                  <p:stCondLst>
                                    <p:cond delay="0"/>
                                  </p:stCondLst>
                                  <p:childTnLst>
                                    <p:animMotion origin="layout" path="M -1.66667E-6 2.59259E-6 L -1.66667E-6 0.21111 " pathEditMode="relative" rAng="0" ptsTypes="AA">
                                      <p:cBhvr>
                                        <p:cTn id="18" dur="1000" fill="hold"/>
                                        <p:tgtEl>
                                          <p:spTgt spid="5"/>
                                        </p:tgtEl>
                                        <p:attrNameLst>
                                          <p:attrName>ppt_x</p:attrName>
                                          <p:attrName>ppt_y</p:attrName>
                                        </p:attrNameLst>
                                      </p:cBhvr>
                                      <p:rCtr x="0" y="10556"/>
                                    </p:animMotion>
                                  </p:childTnLst>
                                </p:cTn>
                              </p:par>
                            </p:childTnLst>
                          </p:cTn>
                        </p:par>
                        <p:par>
                          <p:cTn id="19" fill="hold">
                            <p:stCondLst>
                              <p:cond delay="3000"/>
                            </p:stCondLst>
                            <p:childTnLst>
                              <p:par>
                                <p:cTn id="20" presetID="8" presetClass="emph" presetSubtype="0" fill="hold" grpId="1" nodeType="afterEffect">
                                  <p:stCondLst>
                                    <p:cond delay="0"/>
                                  </p:stCondLst>
                                  <p:childTnLst>
                                    <p:animRot by="21600000">
                                      <p:cBhvr>
                                        <p:cTn id="21" dur="1000" fill="hold"/>
                                        <p:tgtEl>
                                          <p:spTgt spid="6"/>
                                        </p:tgtEl>
                                        <p:attrNameLst>
                                          <p:attrName>r</p:attrName>
                                        </p:attrNameLst>
                                      </p:cBhvr>
                                    </p:animRot>
                                  </p:childTnLst>
                                </p:cTn>
                              </p:par>
                              <p:par>
                                <p:cTn id="22" presetID="8" presetClass="emph" presetSubtype="0" fill="hold" grpId="1" nodeType="withEffect">
                                  <p:stCondLst>
                                    <p:cond delay="0"/>
                                  </p:stCondLst>
                                  <p:childTnLst>
                                    <p:animRot by="21600000">
                                      <p:cBhvr>
                                        <p:cTn id="23" dur="1000" fill="hold"/>
                                        <p:tgtEl>
                                          <p:spTgt spid="7"/>
                                        </p:tgtEl>
                                        <p:attrNameLst>
                                          <p:attrName>r</p:attrName>
                                        </p:attrNameLst>
                                      </p:cBhvr>
                                    </p:animRot>
                                  </p:childTnLst>
                                </p:cTn>
                              </p:par>
                            </p:childTnLst>
                          </p:cTn>
                        </p:par>
                        <p:par>
                          <p:cTn id="24" fill="hold">
                            <p:stCondLst>
                              <p:cond delay="4000"/>
                            </p:stCondLst>
                            <p:childTnLst>
                              <p:par>
                                <p:cTn id="25" presetID="42" presetClass="path" presetSubtype="0" accel="50000" decel="50000" fill="hold" grpId="0" nodeType="afterEffect">
                                  <p:stCondLst>
                                    <p:cond delay="0"/>
                                  </p:stCondLst>
                                  <p:childTnLst>
                                    <p:animMotion origin="layout" path="M -1.66667E-6 2.59259E-6 L -0.25312 0.33634 " pathEditMode="relative" rAng="0" ptsTypes="AA">
                                      <p:cBhvr>
                                        <p:cTn id="26" dur="1000" fill="hold"/>
                                        <p:tgtEl>
                                          <p:spTgt spid="6"/>
                                        </p:tgtEl>
                                        <p:attrNameLst>
                                          <p:attrName>ppt_x</p:attrName>
                                          <p:attrName>ppt_y</p:attrName>
                                        </p:attrNameLst>
                                      </p:cBhvr>
                                      <p:rCtr x="-12656" y="16806"/>
                                    </p:animMotion>
                                  </p:childTnLst>
                                </p:cTn>
                              </p:par>
                              <p:par>
                                <p:cTn id="27" presetID="42" presetClass="path" presetSubtype="0" accel="50000" decel="50000" fill="hold" grpId="0" nodeType="withEffect">
                                  <p:stCondLst>
                                    <p:cond delay="0"/>
                                  </p:stCondLst>
                                  <p:childTnLst>
                                    <p:animMotion origin="layout" path="M -2.22222E-6 2.59259E-6 L -0.2493 0.32523 " pathEditMode="relative" rAng="0" ptsTypes="AA">
                                      <p:cBhvr>
                                        <p:cTn id="28" dur="1000" fill="hold"/>
                                        <p:tgtEl>
                                          <p:spTgt spid="7"/>
                                        </p:tgtEl>
                                        <p:attrNameLst>
                                          <p:attrName>ppt_x</p:attrName>
                                          <p:attrName>ppt_y</p:attrName>
                                        </p:attrNameLst>
                                      </p:cBhvr>
                                      <p:rCtr x="-12465" y="16250"/>
                                    </p:animMotion>
                                  </p:childTnLst>
                                </p:cTn>
                              </p:par>
                            </p:childTnLst>
                          </p:cTn>
                        </p:par>
                        <p:par>
                          <p:cTn id="29" fill="hold">
                            <p:stCondLst>
                              <p:cond delay="5000"/>
                            </p:stCondLst>
                            <p:childTnLst>
                              <p:par>
                                <p:cTn id="30" presetID="8" presetClass="emph" presetSubtype="0" fill="hold" grpId="1" nodeType="afterEffect">
                                  <p:stCondLst>
                                    <p:cond delay="0"/>
                                  </p:stCondLst>
                                  <p:childTnLst>
                                    <p:animRot by="21600000">
                                      <p:cBhvr>
                                        <p:cTn id="31" dur="1000" fill="hold"/>
                                        <p:tgtEl>
                                          <p:spTgt spid="8"/>
                                        </p:tgtEl>
                                        <p:attrNameLst>
                                          <p:attrName>r</p:attrName>
                                        </p:attrNameLst>
                                      </p:cBhvr>
                                    </p:animRot>
                                  </p:childTnLst>
                                </p:cTn>
                              </p:par>
                              <p:par>
                                <p:cTn id="32" presetID="8" presetClass="emph" presetSubtype="0" fill="hold" grpId="1" nodeType="withEffect">
                                  <p:stCondLst>
                                    <p:cond delay="0"/>
                                  </p:stCondLst>
                                  <p:childTnLst>
                                    <p:animRot by="21600000">
                                      <p:cBhvr>
                                        <p:cTn id="33" dur="1000" fill="hold"/>
                                        <p:tgtEl>
                                          <p:spTgt spid="9"/>
                                        </p:tgtEl>
                                        <p:attrNameLst>
                                          <p:attrName>r</p:attrName>
                                        </p:attrNameLst>
                                      </p:cBhvr>
                                    </p:animRot>
                                  </p:childTnLst>
                                </p:cTn>
                              </p:par>
                            </p:childTnLst>
                          </p:cTn>
                        </p:par>
                        <p:par>
                          <p:cTn id="34" fill="hold">
                            <p:stCondLst>
                              <p:cond delay="6000"/>
                            </p:stCondLst>
                            <p:childTnLst>
                              <p:par>
                                <p:cTn id="35" presetID="42" presetClass="path" presetSubtype="0" accel="50000" decel="50000" fill="hold" grpId="0" nodeType="afterEffect">
                                  <p:stCondLst>
                                    <p:cond delay="0"/>
                                  </p:stCondLst>
                                  <p:childTnLst>
                                    <p:animMotion origin="layout" path="M 3.61111E-6 2.59259E-6 L -0.229 0.21412 " pathEditMode="relative" rAng="0" ptsTypes="AA">
                                      <p:cBhvr>
                                        <p:cTn id="36" dur="1000" fill="hold"/>
                                        <p:tgtEl>
                                          <p:spTgt spid="8"/>
                                        </p:tgtEl>
                                        <p:attrNameLst>
                                          <p:attrName>ppt_x</p:attrName>
                                          <p:attrName>ppt_y</p:attrName>
                                        </p:attrNameLst>
                                      </p:cBhvr>
                                      <p:rCtr x="-11458" y="10694"/>
                                    </p:animMotion>
                                  </p:childTnLst>
                                </p:cTn>
                              </p:par>
                              <p:par>
                                <p:cTn id="37" presetID="42" presetClass="path" presetSubtype="0" accel="50000" decel="50000" fill="hold" grpId="0" nodeType="withEffect">
                                  <p:stCondLst>
                                    <p:cond delay="0"/>
                                  </p:stCondLst>
                                  <p:childTnLst>
                                    <p:animMotion origin="layout" path="M -3.33333E-6 2.59259E-6 L -0.21666 0.20301 " pathEditMode="relative" rAng="0" ptsTypes="AA">
                                      <p:cBhvr>
                                        <p:cTn id="38" dur="1000" fill="hold"/>
                                        <p:tgtEl>
                                          <p:spTgt spid="9"/>
                                        </p:tgtEl>
                                        <p:attrNameLst>
                                          <p:attrName>ppt_x</p:attrName>
                                          <p:attrName>ppt_y</p:attrName>
                                        </p:attrNameLst>
                                      </p:cBhvr>
                                      <p:rCtr x="-10833" y="10139"/>
                                    </p:animMotion>
                                  </p:childTnLst>
                                </p:cTn>
                              </p:par>
                            </p:childTnLst>
                          </p:cTn>
                        </p:par>
                        <p:par>
                          <p:cTn id="39" fill="hold">
                            <p:stCondLst>
                              <p:cond delay="7000"/>
                            </p:stCondLst>
                            <p:childTnLst>
                              <p:par>
                                <p:cTn id="40" presetID="8" presetClass="emph" presetSubtype="0" fill="hold" grpId="1" nodeType="afterEffect">
                                  <p:stCondLst>
                                    <p:cond delay="0"/>
                                  </p:stCondLst>
                                  <p:childTnLst>
                                    <p:animRot by="21600000">
                                      <p:cBhvr>
                                        <p:cTn id="41" dur="1000" fill="hold"/>
                                        <p:tgtEl>
                                          <p:spTgt spid="10"/>
                                        </p:tgtEl>
                                        <p:attrNameLst>
                                          <p:attrName>r</p:attrName>
                                        </p:attrNameLst>
                                      </p:cBhvr>
                                    </p:animRot>
                                  </p:childTnLst>
                                </p:cTn>
                              </p:par>
                              <p:par>
                                <p:cTn id="42" presetID="8" presetClass="emph" presetSubtype="0" fill="hold" grpId="1" nodeType="withEffect">
                                  <p:stCondLst>
                                    <p:cond delay="0"/>
                                  </p:stCondLst>
                                  <p:childTnLst>
                                    <p:animRot by="21600000">
                                      <p:cBhvr>
                                        <p:cTn id="43" dur="1000" fill="hold"/>
                                        <p:tgtEl>
                                          <p:spTgt spid="11"/>
                                        </p:tgtEl>
                                        <p:attrNameLst>
                                          <p:attrName>r</p:attrName>
                                        </p:attrNameLst>
                                      </p:cBhvr>
                                    </p:animRot>
                                  </p:childTnLst>
                                </p:cTn>
                              </p:par>
                            </p:childTnLst>
                          </p:cTn>
                        </p:par>
                        <p:par>
                          <p:cTn id="44" fill="hold">
                            <p:stCondLst>
                              <p:cond delay="8000"/>
                            </p:stCondLst>
                            <p:childTnLst>
                              <p:par>
                                <p:cTn id="45" presetID="42" presetClass="path" presetSubtype="0" accel="50000" decel="50000" fill="hold" grpId="0" nodeType="afterEffect">
                                  <p:stCondLst>
                                    <p:cond delay="0"/>
                                  </p:stCondLst>
                                  <p:childTnLst>
                                    <p:animMotion origin="layout" path="M 2.5E-6 2.59259E-6 L -0.47136 0.32523 " pathEditMode="relative" rAng="0" ptsTypes="AA">
                                      <p:cBhvr>
                                        <p:cTn id="46" dur="1000" fill="hold"/>
                                        <p:tgtEl>
                                          <p:spTgt spid="10"/>
                                        </p:tgtEl>
                                        <p:attrNameLst>
                                          <p:attrName>ppt_x</p:attrName>
                                          <p:attrName>ppt_y</p:attrName>
                                        </p:attrNameLst>
                                      </p:cBhvr>
                                      <p:rCtr x="-23576" y="16250"/>
                                    </p:animMotion>
                                  </p:childTnLst>
                                </p:cTn>
                              </p:par>
                              <p:par>
                                <p:cTn id="47" presetID="42" presetClass="path" presetSubtype="0" accel="50000" decel="50000" fill="hold" grpId="0" nodeType="withEffect">
                                  <p:stCondLst>
                                    <p:cond delay="0"/>
                                  </p:stCondLst>
                                  <p:childTnLst>
                                    <p:animMotion origin="layout" path="M -1.66667E-6 2.59259E-6 L -0.45937 0.32523 " pathEditMode="relative" rAng="0" ptsTypes="AA">
                                      <p:cBhvr>
                                        <p:cTn id="48" dur="1000" fill="hold"/>
                                        <p:tgtEl>
                                          <p:spTgt spid="11"/>
                                        </p:tgtEl>
                                        <p:attrNameLst>
                                          <p:attrName>ppt_x</p:attrName>
                                          <p:attrName>ppt_y</p:attrName>
                                        </p:attrNameLst>
                                      </p:cBhvr>
                                      <p:rCtr x="-22969" y="16250"/>
                                    </p:animMotion>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84</a:t>
            </a:fld>
            <a:endParaRPr lang="en-US" altLang="en-US"/>
          </a:p>
        </p:txBody>
      </p:sp>
      <p:sp>
        <p:nvSpPr>
          <p:cNvPr id="5" name="Oval 2"/>
          <p:cNvSpPr>
            <a:spLocks noChangeArrowheads="1"/>
          </p:cNvSpPr>
          <p:nvPr/>
        </p:nvSpPr>
        <p:spPr bwMode="auto">
          <a:xfrm>
            <a:off x="388937"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 name="Oval 3"/>
          <p:cNvSpPr>
            <a:spLocks noChangeArrowheads="1"/>
          </p:cNvSpPr>
          <p:nvPr/>
        </p:nvSpPr>
        <p:spPr bwMode="auto">
          <a:xfrm>
            <a:off x="1482725"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7" name="Oval 4"/>
          <p:cNvSpPr>
            <a:spLocks noChangeArrowheads="1"/>
          </p:cNvSpPr>
          <p:nvPr/>
        </p:nvSpPr>
        <p:spPr bwMode="auto">
          <a:xfrm>
            <a:off x="1484312"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25939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593975"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3703637"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1" name="Oval 8"/>
          <p:cNvSpPr>
            <a:spLocks noChangeArrowheads="1"/>
          </p:cNvSpPr>
          <p:nvPr/>
        </p:nvSpPr>
        <p:spPr bwMode="auto">
          <a:xfrm>
            <a:off x="3705225"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88937"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88937"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81000" y="139642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2</a:t>
            </a:r>
          </a:p>
        </p:txBody>
      </p:sp>
      <p:sp>
        <p:nvSpPr>
          <p:cNvPr id="23" name="Text Box 23"/>
          <p:cNvSpPr txBox="1">
            <a:spLocks noChangeArrowheads="1"/>
          </p:cNvSpPr>
          <p:nvPr/>
        </p:nvSpPr>
        <p:spPr bwMode="auto">
          <a:xfrm>
            <a:off x="3009900" y="1371600"/>
            <a:ext cx="537210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2642604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85</a:t>
            </a:fld>
            <a:endParaRPr lang="en-US" altLang="en-US"/>
          </a:p>
        </p:txBody>
      </p:sp>
      <p:sp>
        <p:nvSpPr>
          <p:cNvPr id="5" name="Oval 2"/>
          <p:cNvSpPr>
            <a:spLocks noChangeArrowheads="1"/>
          </p:cNvSpPr>
          <p:nvPr/>
        </p:nvSpPr>
        <p:spPr bwMode="auto">
          <a:xfrm>
            <a:off x="39052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6" name="Oval 3"/>
          <p:cNvSpPr>
            <a:spLocks noChangeArrowheads="1"/>
          </p:cNvSpPr>
          <p:nvPr/>
        </p:nvSpPr>
        <p:spPr bwMode="auto">
          <a:xfrm>
            <a:off x="148431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7" name="Oval 4"/>
          <p:cNvSpPr>
            <a:spLocks noChangeArrowheads="1"/>
          </p:cNvSpPr>
          <p:nvPr/>
        </p:nvSpPr>
        <p:spPr bwMode="auto">
          <a:xfrm>
            <a:off x="148590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8" name="Oval 5"/>
          <p:cNvSpPr>
            <a:spLocks noChangeArrowheads="1"/>
          </p:cNvSpPr>
          <p:nvPr/>
        </p:nvSpPr>
        <p:spPr bwMode="auto">
          <a:xfrm>
            <a:off x="2595563" y="43227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2595563"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3705225"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370681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905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905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476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k </a:t>
            </a:r>
            <a:r>
              <a:rPr lang="en-US" altLang="en-US" sz="3200" dirty="0">
                <a:solidFill>
                  <a:srgbClr val="008200"/>
                </a:solidFill>
                <a:latin typeface="Times New Roman" panose="02020603050405020304" pitchFamily="18" charset="0"/>
                <a:cs typeface="Times New Roman" panose="02020603050405020304" pitchFamily="18" charset="0"/>
              </a:rPr>
              <a:t>= 2</a:t>
            </a:r>
          </a:p>
        </p:txBody>
      </p:sp>
      <p:sp>
        <p:nvSpPr>
          <p:cNvPr id="23" name="Text Box 23"/>
          <p:cNvSpPr txBox="1">
            <a:spLocks noChangeArrowheads="1"/>
          </p:cNvSpPr>
          <p:nvPr/>
        </p:nvSpPr>
        <p:spPr bwMode="auto">
          <a:xfrm>
            <a:off x="2940050" y="1341438"/>
            <a:ext cx="55943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542088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par>
                          <p:cTn id="11" fill="hold">
                            <p:stCondLst>
                              <p:cond delay="500"/>
                            </p:stCondLst>
                            <p:childTnLst>
                              <p:par>
                                <p:cTn id="12" presetID="64" presetClass="path" presetSubtype="0" accel="50000" decel="50000" fill="hold" grpId="1" nodeType="afterEffect">
                                  <p:stCondLst>
                                    <p:cond delay="0"/>
                                  </p:stCondLst>
                                  <p:childTnLst>
                                    <p:animMotion origin="layout" path="M 2.5E-6 -1.48148E-6 L -0.00261 -0.20023 " pathEditMode="relative" rAng="0" ptsTypes="AA">
                                      <p:cBhvr>
                                        <p:cTn id="13" dur="2000" fill="hold"/>
                                        <p:tgtEl>
                                          <p:spTgt spid="12"/>
                                        </p:tgtEl>
                                        <p:attrNameLst>
                                          <p:attrName>ppt_x</p:attrName>
                                          <p:attrName>ppt_y</p:attrName>
                                        </p:attrNameLst>
                                      </p:cBhvr>
                                      <p:rCtr x="-139" y="-10023"/>
                                    </p:animMotion>
                                  </p:childTnLst>
                                </p:cTn>
                              </p:par>
                            </p:childTnLst>
                          </p:cTn>
                        </p:par>
                        <p:par>
                          <p:cTn id="14" fill="hold">
                            <p:stCondLst>
                              <p:cond delay="2500"/>
                            </p:stCondLst>
                            <p:childTnLst>
                              <p:par>
                                <p:cTn id="15" presetID="26" presetClass="emph" presetSubtype="0" fill="hold" grpId="1" nodeType="afterEffect">
                                  <p:stCondLst>
                                    <p:cond delay="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par>
                          <p:cTn id="21" fill="hold">
                            <p:stCondLst>
                              <p:cond delay="3000"/>
                            </p:stCondLst>
                            <p:childTnLst>
                              <p:par>
                                <p:cTn id="22" presetID="64" presetClass="path" presetSubtype="0" accel="50000" decel="50000" fill="hold" grpId="2" nodeType="afterEffect">
                                  <p:stCondLst>
                                    <p:cond delay="0"/>
                                  </p:stCondLst>
                                  <p:childTnLst>
                                    <p:animMotion origin="layout" path="M 2.5E-6 -4.44444E-6 L 0.11406 -0.31319 " pathEditMode="relative" rAng="0" ptsTypes="AA">
                                      <p:cBhvr>
                                        <p:cTn id="23" dur="2000" fill="hold"/>
                                        <p:tgtEl>
                                          <p:spTgt spid="5"/>
                                        </p:tgtEl>
                                        <p:attrNameLst>
                                          <p:attrName>ppt_x</p:attrName>
                                          <p:attrName>ppt_y</p:attrName>
                                        </p:attrNameLst>
                                      </p:cBhvr>
                                      <p:rCtr x="5694" y="-15671"/>
                                    </p:animMotion>
                                  </p:childTnLst>
                                </p:cTn>
                              </p:par>
                            </p:childTnLst>
                          </p:cTn>
                        </p:par>
                        <p:par>
                          <p:cTn id="24" fill="hold">
                            <p:stCondLst>
                              <p:cond delay="5000"/>
                            </p:stCondLst>
                            <p:childTnLst>
                              <p:par>
                                <p:cTn id="25" presetID="26" presetClass="emph" presetSubtype="0" fill="hold" grpId="1" nodeType="afterEffect">
                                  <p:stCondLst>
                                    <p:cond delay="0"/>
                                  </p:stCondLst>
                                  <p:childTnLst>
                                    <p:animEffect transition="out" filter="fade">
                                      <p:cBhvr>
                                        <p:cTn id="26" dur="500" tmFilter="0, 0; .2, .5; .8, .5; 1, 0"/>
                                        <p:tgtEl>
                                          <p:spTgt spid="6"/>
                                        </p:tgtEl>
                                      </p:cBhvr>
                                    </p:animEffect>
                                    <p:animScale>
                                      <p:cBhvr>
                                        <p:cTn id="27" dur="250" autoRev="1" fill="hold"/>
                                        <p:tgtEl>
                                          <p:spTgt spid="6"/>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par>
                          <p:cTn id="31" fill="hold">
                            <p:stCondLst>
                              <p:cond delay="5500"/>
                            </p:stCondLst>
                            <p:childTnLst>
                              <p:par>
                                <p:cTn id="32" presetID="64" presetClass="path" presetSubtype="0" accel="50000" decel="50000" fill="hold" grpId="1" nodeType="afterEffect">
                                  <p:stCondLst>
                                    <p:cond delay="0"/>
                                  </p:stCondLst>
                                  <p:childTnLst>
                                    <p:animMotion origin="layout" path="M 8.33333E-7 -2.96296E-6 L 0.1158 -0.31296 " pathEditMode="relative" rAng="0" ptsTypes="AA">
                                      <p:cBhvr>
                                        <p:cTn id="33" dur="2000" fill="hold"/>
                                        <p:tgtEl>
                                          <p:spTgt spid="7"/>
                                        </p:tgtEl>
                                        <p:attrNameLst>
                                          <p:attrName>ppt_x</p:attrName>
                                          <p:attrName>ppt_y</p:attrName>
                                        </p:attrNameLst>
                                      </p:cBhvr>
                                      <p:rCtr x="5781" y="-15648"/>
                                    </p:animMotion>
                                  </p:childTnLst>
                                </p:cTn>
                              </p:par>
                            </p:childTnLst>
                          </p:cTn>
                        </p:par>
                        <p:par>
                          <p:cTn id="34" fill="hold">
                            <p:stCondLst>
                              <p:cond delay="7500"/>
                            </p:stCondLst>
                            <p:childTnLst>
                              <p:par>
                                <p:cTn id="35" presetID="64" presetClass="path" presetSubtype="0" accel="50000" decel="50000" fill="hold" grpId="2" nodeType="afterEffect">
                                  <p:stCondLst>
                                    <p:cond delay="0"/>
                                  </p:stCondLst>
                                  <p:childTnLst>
                                    <p:animMotion origin="layout" path="M 4.44444E-6 1.48148E-6 L 0.23611 -0.2081 " pathEditMode="relative" rAng="0" ptsTypes="AA">
                                      <p:cBhvr>
                                        <p:cTn id="36" dur="2000" fill="hold"/>
                                        <p:tgtEl>
                                          <p:spTgt spid="6"/>
                                        </p:tgtEl>
                                        <p:attrNameLst>
                                          <p:attrName>ppt_x</p:attrName>
                                          <p:attrName>ppt_y</p:attrName>
                                        </p:attrNameLst>
                                      </p:cBhvr>
                                      <p:rCtr x="11806" y="-10417"/>
                                    </p:animMotion>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9"/>
                                        </p:tgtEl>
                                      </p:cBhvr>
                                    </p:animEffect>
                                    <p:animScale>
                                      <p:cBhvr>
                                        <p:cTn id="44" dur="250" autoRev="1" fill="hold"/>
                                        <p:tgtEl>
                                          <p:spTgt spid="9"/>
                                        </p:tgtEl>
                                      </p:cBhvr>
                                      <p:by x="105000" y="105000"/>
                                    </p:animScale>
                                  </p:childTnLst>
                                </p:cTn>
                              </p:par>
                            </p:childTnLst>
                          </p:cTn>
                        </p:par>
                        <p:par>
                          <p:cTn id="45" fill="hold">
                            <p:stCondLst>
                              <p:cond delay="500"/>
                            </p:stCondLst>
                            <p:childTnLst>
                              <p:par>
                                <p:cTn id="46" presetID="64" presetClass="path" presetSubtype="0" accel="50000" decel="50000" fill="hold" grpId="1" nodeType="afterEffect">
                                  <p:stCondLst>
                                    <p:cond delay="0"/>
                                  </p:stCondLst>
                                  <p:childTnLst>
                                    <p:animMotion origin="layout" path="M -3.33333E-6 -1.48148E-6 L 0.23959 -0.20856 " pathEditMode="relative" rAng="0" ptsTypes="AA">
                                      <p:cBhvr>
                                        <p:cTn id="47" dur="2000" fill="hold"/>
                                        <p:tgtEl>
                                          <p:spTgt spid="8"/>
                                        </p:tgtEl>
                                        <p:attrNameLst>
                                          <p:attrName>ppt_x</p:attrName>
                                          <p:attrName>ppt_y</p:attrName>
                                        </p:attrNameLst>
                                      </p:cBhvr>
                                      <p:rCtr x="11979" y="-10440"/>
                                    </p:animMotion>
                                  </p:childTnLst>
                                </p:cTn>
                              </p:par>
                            </p:childTnLst>
                          </p:cTn>
                        </p:par>
                        <p:par>
                          <p:cTn id="48" fill="hold">
                            <p:stCondLst>
                              <p:cond delay="2500"/>
                            </p:stCondLst>
                            <p:childTnLst>
                              <p:par>
                                <p:cTn id="49" presetID="26" presetClass="emph" presetSubtype="0" fill="hold" grpId="0" nodeType="afterEffect">
                                  <p:stCondLst>
                                    <p:cond delay="0"/>
                                  </p:stCondLst>
                                  <p:childTnLst>
                                    <p:animEffect transition="out" filter="fade">
                                      <p:cBhvr>
                                        <p:cTn id="50" dur="500" tmFilter="0, 0; .2, .5; .8, .5; 1, 0"/>
                                        <p:tgtEl>
                                          <p:spTgt spid="10"/>
                                        </p:tgtEl>
                                      </p:cBhvr>
                                    </p:animEffect>
                                    <p:animScale>
                                      <p:cBhvr>
                                        <p:cTn id="51" dur="250" autoRev="1" fill="hold"/>
                                        <p:tgtEl>
                                          <p:spTgt spid="10"/>
                                        </p:tgtEl>
                                      </p:cBhvr>
                                      <p:by x="105000" y="105000"/>
                                    </p:animScale>
                                  </p:childTnLst>
                                </p:cTn>
                              </p:par>
                              <p:par>
                                <p:cTn id="52" presetID="26" presetClass="emph" presetSubtype="0" fill="hold" grpId="1" nodeType="withEffect">
                                  <p:stCondLst>
                                    <p:cond delay="0"/>
                                  </p:stCondLst>
                                  <p:childTnLst>
                                    <p:animEffect transition="out" filter="fade">
                                      <p:cBhvr>
                                        <p:cTn id="53" dur="500" tmFilter="0, 0; .2, .5; .8, .5; 1, 0"/>
                                        <p:tgtEl>
                                          <p:spTgt spid="9"/>
                                        </p:tgtEl>
                                      </p:cBhvr>
                                    </p:animEffect>
                                    <p:animScale>
                                      <p:cBhvr>
                                        <p:cTn id="54" dur="250" autoRev="1" fill="hold"/>
                                        <p:tgtEl>
                                          <p:spTgt spid="9"/>
                                        </p:tgtEl>
                                      </p:cBhvr>
                                      <p:by x="105000" y="105000"/>
                                    </p:animScale>
                                  </p:childTnLst>
                                </p:cTn>
                              </p:par>
                            </p:childTnLst>
                          </p:cTn>
                        </p:par>
                        <p:par>
                          <p:cTn id="55" fill="hold">
                            <p:stCondLst>
                              <p:cond delay="3000"/>
                            </p:stCondLst>
                            <p:childTnLst>
                              <p:par>
                                <p:cTn id="56" presetID="64" presetClass="path" presetSubtype="0" accel="50000" decel="50000" fill="hold" grpId="2" nodeType="afterEffect">
                                  <p:stCondLst>
                                    <p:cond delay="0"/>
                                  </p:stCondLst>
                                  <p:childTnLst>
                                    <p:animMotion origin="layout" path="M -3.33333E-6 4.07407E-6 L 0.36459 -0.32176 " pathEditMode="relative" rAng="0" ptsTypes="AA">
                                      <p:cBhvr>
                                        <p:cTn id="57" dur="2000" fill="hold"/>
                                        <p:tgtEl>
                                          <p:spTgt spid="9"/>
                                        </p:tgtEl>
                                        <p:attrNameLst>
                                          <p:attrName>ppt_x</p:attrName>
                                          <p:attrName>ppt_y</p:attrName>
                                        </p:attrNameLst>
                                      </p:cBhvr>
                                      <p:rCtr x="18229" y="-16088"/>
                                    </p:animMotion>
                                  </p:childTnLst>
                                </p:cTn>
                              </p:par>
                            </p:childTnLst>
                          </p:cTn>
                        </p:par>
                        <p:par>
                          <p:cTn id="58" fill="hold">
                            <p:stCondLst>
                              <p:cond delay="5000"/>
                            </p:stCondLst>
                            <p:childTnLst>
                              <p:par>
                                <p:cTn id="59" presetID="26" presetClass="emph" presetSubtype="0" fill="hold" grpId="1" nodeType="after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par>
                                <p:cTn id="62" presetID="26" presetClass="emph" presetSubtype="0" fill="hold" grpId="0" nodeType="withEffect">
                                  <p:stCondLst>
                                    <p:cond delay="0"/>
                                  </p:stCondLst>
                                  <p:childTnLst>
                                    <p:animEffect transition="out" filter="fade">
                                      <p:cBhvr>
                                        <p:cTn id="63" dur="500" tmFilter="0, 0; .2, .5; .8, .5; 1, 0"/>
                                        <p:tgtEl>
                                          <p:spTgt spid="11"/>
                                        </p:tgtEl>
                                      </p:cBhvr>
                                    </p:animEffect>
                                    <p:animScale>
                                      <p:cBhvr>
                                        <p:cTn id="64" dur="250" autoRev="1" fill="hold"/>
                                        <p:tgtEl>
                                          <p:spTgt spid="11"/>
                                        </p:tgtEl>
                                      </p:cBhvr>
                                      <p:by x="105000" y="105000"/>
                                    </p:animScale>
                                  </p:childTnLst>
                                </p:cTn>
                              </p:par>
                            </p:childTnLst>
                          </p:cTn>
                        </p:par>
                        <p:par>
                          <p:cTn id="65" fill="hold">
                            <p:stCondLst>
                              <p:cond delay="5500"/>
                            </p:stCondLst>
                            <p:childTnLst>
                              <p:par>
                                <p:cTn id="66" presetID="64" presetClass="path" presetSubtype="0" accel="50000" decel="50000" fill="hold" grpId="2" nodeType="afterEffect">
                                  <p:stCondLst>
                                    <p:cond delay="0"/>
                                  </p:stCondLst>
                                  <p:childTnLst>
                                    <p:animMotion origin="layout" path="M 2.5E-6 2.96296E-6 L 0.35989 -0.20787 " pathEditMode="relative" rAng="0" ptsTypes="AA">
                                      <p:cBhvr>
                                        <p:cTn id="67" dur="2000" fill="hold"/>
                                        <p:tgtEl>
                                          <p:spTgt spid="10"/>
                                        </p:tgtEl>
                                        <p:attrNameLst>
                                          <p:attrName>ppt_x</p:attrName>
                                          <p:attrName>ppt_y</p:attrName>
                                        </p:attrNameLst>
                                      </p:cBhvr>
                                      <p:rCtr x="17986" y="-10394"/>
                                    </p:animMotion>
                                  </p:childTnLst>
                                </p:cTn>
                              </p:par>
                            </p:childTnLst>
                          </p:cTn>
                        </p:par>
                        <p:par>
                          <p:cTn id="68" fill="hold">
                            <p:stCondLst>
                              <p:cond delay="7500"/>
                            </p:stCondLst>
                            <p:childTnLst>
                              <p:par>
                                <p:cTn id="69" presetID="64" presetClass="path" presetSubtype="0" accel="50000" decel="50000" fill="hold" grpId="1" nodeType="afterEffect">
                                  <p:stCondLst>
                                    <p:cond delay="0"/>
                                  </p:stCondLst>
                                  <p:childTnLst>
                                    <p:animMotion origin="layout" path="M -1.11111E-6 4.07407E-6 L 0.48472 -0.32176 " pathEditMode="relative" rAng="0" ptsTypes="AA">
                                      <p:cBhvr>
                                        <p:cTn id="70" dur="2000" fill="hold"/>
                                        <p:tgtEl>
                                          <p:spTgt spid="11"/>
                                        </p:tgtEl>
                                        <p:attrNameLst>
                                          <p:attrName>ppt_x</p:attrName>
                                          <p:attrName>ppt_y</p:attrName>
                                        </p:attrNameLst>
                                      </p:cBhvr>
                                      <p:rCtr x="24236" y="-16088"/>
                                    </p:animMotion>
                                  </p:childTnLst>
                                </p:cTn>
                              </p:par>
                            </p:childTnLst>
                          </p:cTn>
                        </p:par>
                        <p:par>
                          <p:cTn id="71" fill="hold">
                            <p:stCondLst>
                              <p:cond delay="9500"/>
                            </p:stCondLst>
                            <p:childTnLst>
                              <p:par>
                                <p:cTn id="72" presetID="2" presetClass="entr" presetSubtype="8"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1000" fill="hold"/>
                                        <p:tgtEl>
                                          <p:spTgt spid="22"/>
                                        </p:tgtEl>
                                        <p:attrNameLst>
                                          <p:attrName>ppt_x</p:attrName>
                                        </p:attrNameLst>
                                      </p:cBhvr>
                                      <p:tavLst>
                                        <p:tav tm="0">
                                          <p:val>
                                            <p:strVal val="0-#ppt_w/2"/>
                                          </p:val>
                                        </p:tav>
                                        <p:tav tm="100000">
                                          <p:val>
                                            <p:strVal val="#ppt_x"/>
                                          </p:val>
                                        </p:tav>
                                      </p:tavLst>
                                    </p:anim>
                                    <p:anim calcmode="lin" valueType="num">
                                      <p:cBhvr additive="base">
                                        <p:cTn id="7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fill="hold"/>
                                        <p:tgtEl>
                                          <p:spTgt spid="23"/>
                                        </p:tgtEl>
                                        <p:attrNameLst>
                                          <p:attrName>ppt_x</p:attrName>
                                        </p:attrNameLst>
                                      </p:cBhvr>
                                      <p:tavLst>
                                        <p:tav tm="0">
                                          <p:val>
                                            <p:strVal val="#ppt_x"/>
                                          </p:val>
                                        </p:tav>
                                        <p:tav tm="100000">
                                          <p:val>
                                            <p:strVal val="#ppt_x"/>
                                          </p:val>
                                        </p:tav>
                                      </p:tavLst>
                                    </p:anim>
                                    <p:anim calcmode="lin" valueType="num">
                                      <p:cBhvr additive="base">
                                        <p:cTn id="81"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8" grpId="0" animBg="1"/>
      <p:bldP spid="8" grpId="1" animBg="1"/>
      <p:bldP spid="9" grpId="0" animBg="1"/>
      <p:bldP spid="9" grpId="1" animBg="1"/>
      <p:bldP spid="9" grpId="2" animBg="1"/>
      <p:bldP spid="10" grpId="0" animBg="1"/>
      <p:bldP spid="10" grpId="1" animBg="1"/>
      <p:bldP spid="10" grpId="2" animBg="1"/>
      <p:bldP spid="11" grpId="0" animBg="1"/>
      <p:bldP spid="11" grpId="1" animBg="1"/>
      <p:bldP spid="12" grpId="0" animBg="1"/>
      <p:bldP spid="12" grpId="1" animBg="1"/>
      <p:bldP spid="22" grpId="0" animBg="1"/>
      <p:bldP spid="2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86</a:t>
            </a:fld>
            <a:endParaRPr lang="en-US" altLang="en-US"/>
          </a:p>
        </p:txBody>
      </p:sp>
      <p:sp>
        <p:nvSpPr>
          <p:cNvPr id="5" name="Oval 2"/>
          <p:cNvSpPr>
            <a:spLocks noChangeArrowheads="1"/>
          </p:cNvSpPr>
          <p:nvPr/>
        </p:nvSpPr>
        <p:spPr bwMode="auto">
          <a:xfrm>
            <a:off x="1419225"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6" name="Oval 3"/>
          <p:cNvSpPr>
            <a:spLocks noChangeArrowheads="1"/>
          </p:cNvSpPr>
          <p:nvPr/>
        </p:nvSpPr>
        <p:spPr bwMode="auto">
          <a:xfrm>
            <a:off x="252888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3636962"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8" name="Oval 5"/>
          <p:cNvSpPr>
            <a:spLocks noChangeArrowheads="1"/>
          </p:cNvSpPr>
          <p:nvPr/>
        </p:nvSpPr>
        <p:spPr bwMode="auto">
          <a:xfrm>
            <a:off x="4746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85311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6962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80724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1273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2737"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04800" y="154882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k </a:t>
            </a:r>
            <a:r>
              <a:rPr lang="en-US" altLang="en-US" sz="3200" dirty="0">
                <a:solidFill>
                  <a:srgbClr val="008200"/>
                </a:solidFill>
                <a:latin typeface="Times New Roman" panose="02020603050405020304" pitchFamily="18" charset="0"/>
                <a:cs typeface="Times New Roman" panose="02020603050405020304" pitchFamily="18" charset="0"/>
              </a:rPr>
              <a:t>= 4</a:t>
            </a:r>
          </a:p>
        </p:txBody>
      </p:sp>
      <p:sp>
        <p:nvSpPr>
          <p:cNvPr id="23" name="Text Box 23"/>
          <p:cNvSpPr txBox="1">
            <a:spLocks noChangeArrowheads="1"/>
          </p:cNvSpPr>
          <p:nvPr/>
        </p:nvSpPr>
        <p:spPr bwMode="auto">
          <a:xfrm>
            <a:off x="3581400" y="1557338"/>
            <a:ext cx="497046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smtClean="0">
                <a:solidFill>
                  <a:srgbClr val="008200"/>
                </a:solidFill>
                <a:latin typeface="Times New Roman" panose="02020603050405020304" pitchFamily="18" charset="0"/>
                <a:cs typeface="Times New Roman" panose="02020603050405020304" pitchFamily="18" charset="0"/>
              </a:rPr>
              <a:t> Phân </a:t>
            </a:r>
            <a:r>
              <a:rPr lang="en-US" altLang="en-US" sz="3200" dirty="0">
                <a:solidFill>
                  <a:srgbClr val="008200"/>
                </a:solidFill>
                <a:latin typeface="Times New Roman" panose="02020603050405020304" pitchFamily="18" charset="0"/>
                <a:cs typeface="Times New Roman" panose="02020603050405020304" pitchFamily="18" charset="0"/>
              </a:rPr>
              <a:t>phối luân phiên</a:t>
            </a:r>
          </a:p>
        </p:txBody>
      </p:sp>
    </p:spTree>
    <p:extLst>
      <p:ext uri="{BB962C8B-B14F-4D97-AF65-F5344CB8AC3E}">
        <p14:creationId xmlns:p14="http://schemas.microsoft.com/office/powerpoint/2010/main" val="2405486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6"/>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7"/>
                                        </p:tgtEl>
                                        <p:attrNameLst>
                                          <p:attrName>r</p:attrName>
                                        </p:attrNameLst>
                                      </p:cBhvr>
                                    </p:animRot>
                                  </p:childTnLst>
                                </p:cTn>
                              </p:par>
                            </p:childTnLst>
                          </p:cTn>
                        </p:par>
                        <p:par>
                          <p:cTn id="13" fill="hold">
                            <p:stCondLst>
                              <p:cond delay="2000"/>
                            </p:stCondLst>
                            <p:childTnLst>
                              <p:par>
                                <p:cTn id="14" presetID="42" presetClass="path" presetSubtype="0" accel="50000" decel="50000" fill="hold" grpId="1" nodeType="afterEffect">
                                  <p:stCondLst>
                                    <p:cond delay="0"/>
                                  </p:stCondLst>
                                  <p:childTnLst>
                                    <p:animMotion origin="layout" path="M 3.88889E-6 2.59259E-6 L 3.88889E-6 0.21088 " pathEditMode="relative" rAng="0" ptsTypes="AA">
                                      <p:cBhvr>
                                        <p:cTn id="15" dur="2000" fill="hold"/>
                                        <p:tgtEl>
                                          <p:spTgt spid="12"/>
                                        </p:tgtEl>
                                        <p:attrNameLst>
                                          <p:attrName>ppt_x</p:attrName>
                                          <p:attrName>ppt_y</p:attrName>
                                        </p:attrNameLst>
                                      </p:cBhvr>
                                      <p:rCtr x="0" y="10532"/>
                                    </p:animMotion>
                                  </p:childTnLst>
                                </p:cTn>
                              </p:par>
                              <p:par>
                                <p:cTn id="16" presetID="42" presetClass="path" presetSubtype="0" accel="50000" decel="50000" fill="hold" grpId="1" nodeType="withEffect">
                                  <p:stCondLst>
                                    <p:cond delay="0"/>
                                  </p:stCondLst>
                                  <p:childTnLst>
                                    <p:animMotion origin="layout" path="M -1.66667E-6 2.59259E-6 L -1.66667E-6 0.21319 " pathEditMode="relative" rAng="0" ptsTypes="AA">
                                      <p:cBhvr>
                                        <p:cTn id="17" dur="2000" fill="hold"/>
                                        <p:tgtEl>
                                          <p:spTgt spid="5"/>
                                        </p:tgtEl>
                                        <p:attrNameLst>
                                          <p:attrName>ppt_x</p:attrName>
                                          <p:attrName>ppt_y</p:attrName>
                                        </p:attrNameLst>
                                      </p:cBhvr>
                                      <p:rCtr x="0" y="10648"/>
                                    </p:animMotion>
                                  </p:childTnLst>
                                </p:cTn>
                              </p:par>
                              <p:par>
                                <p:cTn id="18" presetID="42" presetClass="path" presetSubtype="0" accel="50000" decel="50000" fill="hold" grpId="1" nodeType="withEffect">
                                  <p:stCondLst>
                                    <p:cond delay="0"/>
                                  </p:stCondLst>
                                  <p:childTnLst>
                                    <p:animMotion origin="layout" path="M -8.33333E-7 2.59259E-6 L -8.33333E-7 0.21088 " pathEditMode="relative" rAng="0" ptsTypes="AA">
                                      <p:cBhvr>
                                        <p:cTn id="19" dur="2000" fill="hold"/>
                                        <p:tgtEl>
                                          <p:spTgt spid="6"/>
                                        </p:tgtEl>
                                        <p:attrNameLst>
                                          <p:attrName>ppt_x</p:attrName>
                                          <p:attrName>ppt_y</p:attrName>
                                        </p:attrNameLst>
                                      </p:cBhvr>
                                      <p:rCtr x="0" y="10532"/>
                                    </p:animMotion>
                                  </p:childTnLst>
                                </p:cTn>
                              </p:par>
                              <p:par>
                                <p:cTn id="20" presetID="42" presetClass="path" presetSubtype="0" accel="50000" decel="50000" fill="hold" grpId="1" nodeType="withEffect">
                                  <p:stCondLst>
                                    <p:cond delay="0"/>
                                  </p:stCondLst>
                                  <p:childTnLst>
                                    <p:animMotion origin="layout" path="M 3.61111E-6 2.59259E-6 L 3.61111E-6 0.21111 " pathEditMode="relative" rAng="0" ptsTypes="AA">
                                      <p:cBhvr>
                                        <p:cTn id="21" dur="2000" fill="hold"/>
                                        <p:tgtEl>
                                          <p:spTgt spid="7"/>
                                        </p:tgtEl>
                                        <p:attrNameLst>
                                          <p:attrName>ppt_x</p:attrName>
                                          <p:attrName>ppt_y</p:attrName>
                                        </p:attrNameLst>
                                      </p:cBhvr>
                                      <p:rCtr x="0" y="10556"/>
                                    </p:animMotion>
                                  </p:childTnLst>
                                </p:cTn>
                              </p:par>
                            </p:childTnLst>
                          </p:cTn>
                        </p:par>
                        <p:par>
                          <p:cTn id="22" fill="hold">
                            <p:stCondLst>
                              <p:cond delay="4000"/>
                            </p:stCondLst>
                            <p:childTnLst>
                              <p:par>
                                <p:cTn id="23" presetID="8" presetClass="emph" presetSubtype="0" fill="hold" grpId="0" nodeType="afterEffect">
                                  <p:stCondLst>
                                    <p:cond delay="0"/>
                                  </p:stCondLst>
                                  <p:childTnLst>
                                    <p:animRot by="21600000">
                                      <p:cBhvr>
                                        <p:cTn id="24" dur="2000" fill="hold"/>
                                        <p:tgtEl>
                                          <p:spTgt spid="8"/>
                                        </p:tgtEl>
                                        <p:attrNameLst>
                                          <p:attrName>r</p:attrName>
                                        </p:attrNameLst>
                                      </p:cBhvr>
                                    </p:animRot>
                                  </p:childTnLst>
                                </p:cTn>
                              </p:par>
                              <p:par>
                                <p:cTn id="25" presetID="8" presetClass="emph" presetSubtype="0" fill="hold" grpId="0" nodeType="withEffect">
                                  <p:stCondLst>
                                    <p:cond delay="0"/>
                                  </p:stCondLst>
                                  <p:childTnLst>
                                    <p:animRot by="21600000">
                                      <p:cBhvr>
                                        <p:cTn id="26" dur="2000" fill="hold"/>
                                        <p:tgtEl>
                                          <p:spTgt spid="9"/>
                                        </p:tgtEl>
                                        <p:attrNameLst>
                                          <p:attrName>r</p:attrName>
                                        </p:attrNameLst>
                                      </p:cBhvr>
                                    </p:animRot>
                                  </p:childTnLst>
                                </p:cTn>
                              </p:par>
                              <p:par>
                                <p:cTn id="27" presetID="8" presetClass="emph" presetSubtype="0" fill="hold" grpId="0" nodeType="withEffect">
                                  <p:stCondLst>
                                    <p:cond delay="0"/>
                                  </p:stCondLst>
                                  <p:childTnLst>
                                    <p:animRot by="21600000">
                                      <p:cBhvr>
                                        <p:cTn id="28" dur="2000" fill="hold"/>
                                        <p:tgtEl>
                                          <p:spTgt spid="10"/>
                                        </p:tgtEl>
                                        <p:attrNameLst>
                                          <p:attrName>r</p:attrName>
                                        </p:attrNameLst>
                                      </p:cBhvr>
                                    </p:animRot>
                                  </p:childTnLst>
                                </p:cTn>
                              </p:par>
                              <p:par>
                                <p:cTn id="29" presetID="8" presetClass="emph" presetSubtype="0" fill="hold" grpId="0" nodeType="withEffect">
                                  <p:stCondLst>
                                    <p:cond delay="0"/>
                                  </p:stCondLst>
                                  <p:childTnLst>
                                    <p:animRot by="21600000">
                                      <p:cBhvr>
                                        <p:cTn id="30" dur="2000" fill="hold"/>
                                        <p:tgtEl>
                                          <p:spTgt spid="11"/>
                                        </p:tgtEl>
                                        <p:attrNameLst>
                                          <p:attrName>r</p:attrName>
                                        </p:attrNameLst>
                                      </p:cBhvr>
                                    </p:animRot>
                                  </p:childTnLst>
                                </p:cTn>
                              </p:par>
                            </p:childTnLst>
                          </p:cTn>
                        </p:par>
                        <p:par>
                          <p:cTn id="31" fill="hold">
                            <p:stCondLst>
                              <p:cond delay="6000"/>
                            </p:stCondLst>
                            <p:childTnLst>
                              <p:par>
                                <p:cTn id="32" presetID="42" presetClass="path" presetSubtype="0" accel="50000" decel="50000" fill="hold" grpId="1" nodeType="afterEffect">
                                  <p:stCondLst>
                                    <p:cond delay="0"/>
                                  </p:stCondLst>
                                  <p:childTnLst>
                                    <p:animMotion origin="layout" path="M 3.61111E-6 2.59259E-6 L -0.48733 0.33634 " pathEditMode="relative" rAng="0" ptsTypes="AA">
                                      <p:cBhvr>
                                        <p:cTn id="33" dur="2000" fill="hold"/>
                                        <p:tgtEl>
                                          <p:spTgt spid="8"/>
                                        </p:tgtEl>
                                        <p:attrNameLst>
                                          <p:attrName>ppt_x</p:attrName>
                                          <p:attrName>ppt_y</p:attrName>
                                        </p:attrNameLst>
                                      </p:cBhvr>
                                      <p:rCtr x="-24375" y="16806"/>
                                    </p:animMotion>
                                  </p:childTnLst>
                                </p:cTn>
                              </p:par>
                              <p:par>
                                <p:cTn id="34" presetID="42" presetClass="path" presetSubtype="0" accel="50000" decel="50000" fill="hold" grpId="1" nodeType="withEffect">
                                  <p:stCondLst>
                                    <p:cond delay="0"/>
                                  </p:stCondLst>
                                  <p:childTnLst>
                                    <p:animMotion origin="layout" path="M -3.33333E-6 2.59259E-6 L -0.49166 0.33634 " pathEditMode="relative" rAng="0" ptsTypes="AA">
                                      <p:cBhvr>
                                        <p:cTn id="35" dur="2000" fill="hold"/>
                                        <p:tgtEl>
                                          <p:spTgt spid="9"/>
                                        </p:tgtEl>
                                        <p:attrNameLst>
                                          <p:attrName>ppt_x</p:attrName>
                                          <p:attrName>ppt_y</p:attrName>
                                        </p:attrNameLst>
                                      </p:cBhvr>
                                      <p:rCtr x="-24583" y="16806"/>
                                    </p:animMotion>
                                  </p:childTnLst>
                                </p:cTn>
                              </p:par>
                              <p:par>
                                <p:cTn id="36" presetID="42" presetClass="path" presetSubtype="0" accel="50000" decel="50000" fill="hold" grpId="1" nodeType="withEffect">
                                  <p:stCondLst>
                                    <p:cond delay="0"/>
                                  </p:stCondLst>
                                  <p:childTnLst>
                                    <p:animMotion origin="layout" path="M 2.5E-6 2.59259E-6 L -0.48802 0.32523 " pathEditMode="relative" rAng="0" ptsTypes="AA">
                                      <p:cBhvr>
                                        <p:cTn id="37" dur="2000" fill="hold"/>
                                        <p:tgtEl>
                                          <p:spTgt spid="10"/>
                                        </p:tgtEl>
                                        <p:attrNameLst>
                                          <p:attrName>ppt_x</p:attrName>
                                          <p:attrName>ppt_y</p:attrName>
                                        </p:attrNameLst>
                                      </p:cBhvr>
                                      <p:rCtr x="-24410" y="16250"/>
                                    </p:animMotion>
                                  </p:childTnLst>
                                </p:cTn>
                              </p:par>
                              <p:par>
                                <p:cTn id="38" presetID="42" presetClass="path" presetSubtype="0" accel="50000" decel="50000" fill="hold" grpId="1" nodeType="withEffect">
                                  <p:stCondLst>
                                    <p:cond delay="0"/>
                                  </p:stCondLst>
                                  <p:childTnLst>
                                    <p:animMotion origin="layout" path="M -1.66667E-6 2.59259E-6 L -0.48437 0.32523 " pathEditMode="relative" rAng="0" ptsTypes="AA">
                                      <p:cBhvr>
                                        <p:cTn id="39" dur="2000" fill="hold"/>
                                        <p:tgtEl>
                                          <p:spTgt spid="11"/>
                                        </p:tgtEl>
                                        <p:attrNameLst>
                                          <p:attrName>ppt_x</p:attrName>
                                          <p:attrName>ppt_y</p:attrName>
                                        </p:attrNameLst>
                                      </p:cBhvr>
                                      <p:rCtr x="-24219" y="16250"/>
                                    </p:animMotion>
                                  </p:childTnLst>
                                </p:cTn>
                              </p:par>
                            </p:childTnLst>
                          </p:cTn>
                        </p:par>
                        <p:par>
                          <p:cTn id="40" fill="hold">
                            <p:stCondLst>
                              <p:cond delay="8000"/>
                            </p:stCondLst>
                            <p:childTnLst>
                              <p:par>
                                <p:cTn id="41" presetID="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1000" fill="hold"/>
                                        <p:tgtEl>
                                          <p:spTgt spid="22"/>
                                        </p:tgtEl>
                                        <p:attrNameLst>
                                          <p:attrName>ppt_x</p:attrName>
                                        </p:attrNameLst>
                                      </p:cBhvr>
                                      <p:tavLst>
                                        <p:tav tm="0">
                                          <p:val>
                                            <p:strVal val="0-#ppt_w/2"/>
                                          </p:val>
                                        </p:tav>
                                        <p:tav tm="100000">
                                          <p:val>
                                            <p:strVal val="#ppt_x"/>
                                          </p:val>
                                        </p:tav>
                                      </p:tavLst>
                                    </p:anim>
                                    <p:anim calcmode="lin" valueType="num">
                                      <p:cBhvr additive="base">
                                        <p:cTn id="44"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87</a:t>
            </a:fld>
            <a:endParaRPr lang="en-US" altLang="en-US"/>
          </a:p>
        </p:txBody>
      </p:sp>
      <p:sp>
        <p:nvSpPr>
          <p:cNvPr id="5" name="Oval 2"/>
          <p:cNvSpPr>
            <a:spLocks noChangeArrowheads="1"/>
          </p:cNvSpPr>
          <p:nvPr/>
        </p:nvSpPr>
        <p:spPr bwMode="auto">
          <a:xfrm>
            <a:off x="347662"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6" name="Oval 3"/>
          <p:cNvSpPr>
            <a:spLocks noChangeArrowheads="1"/>
          </p:cNvSpPr>
          <p:nvPr/>
        </p:nvSpPr>
        <p:spPr bwMode="auto">
          <a:xfrm>
            <a:off x="1441450"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7" name="Oval 4"/>
          <p:cNvSpPr>
            <a:spLocks noChangeArrowheads="1"/>
          </p:cNvSpPr>
          <p:nvPr/>
        </p:nvSpPr>
        <p:spPr bwMode="auto">
          <a:xfrm>
            <a:off x="1443037"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8" name="Oval 5"/>
          <p:cNvSpPr>
            <a:spLocks noChangeArrowheads="1"/>
          </p:cNvSpPr>
          <p:nvPr/>
        </p:nvSpPr>
        <p:spPr bwMode="auto">
          <a:xfrm>
            <a:off x="2552700"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9" name="Oval 6"/>
          <p:cNvSpPr>
            <a:spLocks noChangeArrowheads="1"/>
          </p:cNvSpPr>
          <p:nvPr/>
        </p:nvSpPr>
        <p:spPr bwMode="auto">
          <a:xfrm>
            <a:off x="2552700"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662362"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1" name="Oval 8"/>
          <p:cNvSpPr>
            <a:spLocks noChangeArrowheads="1"/>
          </p:cNvSpPr>
          <p:nvPr/>
        </p:nvSpPr>
        <p:spPr bwMode="auto">
          <a:xfrm>
            <a:off x="3663950"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47662"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47662"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04800"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4</a:t>
            </a:r>
          </a:p>
        </p:txBody>
      </p:sp>
      <p:sp>
        <p:nvSpPr>
          <p:cNvPr id="23" name="Text Box 23"/>
          <p:cNvSpPr txBox="1">
            <a:spLocks noChangeArrowheads="1"/>
          </p:cNvSpPr>
          <p:nvPr/>
        </p:nvSpPr>
        <p:spPr bwMode="auto">
          <a:xfrm>
            <a:off x="2897187" y="1341438"/>
            <a:ext cx="5789613"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608951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88</a:t>
            </a:fld>
            <a:endParaRPr lang="en-US" altLang="en-US"/>
          </a:p>
        </p:txBody>
      </p:sp>
      <p:sp>
        <p:nvSpPr>
          <p:cNvPr id="5" name="Oval 2"/>
          <p:cNvSpPr>
            <a:spLocks noChangeArrowheads="1"/>
          </p:cNvSpPr>
          <p:nvPr/>
        </p:nvSpPr>
        <p:spPr bwMode="auto">
          <a:xfrm>
            <a:off x="31432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6" name="Oval 3"/>
          <p:cNvSpPr>
            <a:spLocks noChangeArrowheads="1"/>
          </p:cNvSpPr>
          <p:nvPr/>
        </p:nvSpPr>
        <p:spPr bwMode="auto">
          <a:xfrm>
            <a:off x="140811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7" name="Oval 4"/>
          <p:cNvSpPr>
            <a:spLocks noChangeArrowheads="1"/>
          </p:cNvSpPr>
          <p:nvPr/>
        </p:nvSpPr>
        <p:spPr bwMode="auto">
          <a:xfrm>
            <a:off x="140970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8" name="Oval 5"/>
          <p:cNvSpPr>
            <a:spLocks noChangeArrowheads="1"/>
          </p:cNvSpPr>
          <p:nvPr/>
        </p:nvSpPr>
        <p:spPr bwMode="auto">
          <a:xfrm>
            <a:off x="251936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9" name="Oval 6"/>
          <p:cNvSpPr>
            <a:spLocks noChangeArrowheads="1"/>
          </p:cNvSpPr>
          <p:nvPr/>
        </p:nvSpPr>
        <p:spPr bwMode="auto">
          <a:xfrm>
            <a:off x="2519363"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629025"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1" name="Oval 8"/>
          <p:cNvSpPr>
            <a:spLocks noChangeArrowheads="1"/>
          </p:cNvSpPr>
          <p:nvPr/>
        </p:nvSpPr>
        <p:spPr bwMode="auto">
          <a:xfrm>
            <a:off x="3630613" y="5099050"/>
            <a:ext cx="792162"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15</a:t>
            </a:r>
          </a:p>
        </p:txBody>
      </p:sp>
      <p:sp>
        <p:nvSpPr>
          <p:cNvPr id="12" name="Oval 9"/>
          <p:cNvSpPr>
            <a:spLocks noChangeArrowheads="1"/>
          </p:cNvSpPr>
          <p:nvPr/>
        </p:nvSpPr>
        <p:spPr bwMode="auto">
          <a:xfrm>
            <a:off x="3143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43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2714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4</a:t>
            </a:r>
          </a:p>
        </p:txBody>
      </p:sp>
      <p:sp>
        <p:nvSpPr>
          <p:cNvPr id="23" name="Text Box 23"/>
          <p:cNvSpPr txBox="1">
            <a:spLocks noChangeArrowheads="1"/>
          </p:cNvSpPr>
          <p:nvPr/>
        </p:nvSpPr>
        <p:spPr bwMode="auto">
          <a:xfrm>
            <a:off x="2863850" y="1341438"/>
            <a:ext cx="60515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271230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childTnLst>
                          </p:cTn>
                        </p:par>
                        <p:par>
                          <p:cTn id="11" fill="hold">
                            <p:stCondLst>
                              <p:cond delay="1000"/>
                            </p:stCondLst>
                            <p:childTnLst>
                              <p:par>
                                <p:cTn id="12" presetID="64" presetClass="path" presetSubtype="0" accel="50000" decel="50000" fill="hold" grpId="1" nodeType="afterEffect">
                                  <p:stCondLst>
                                    <p:cond delay="0"/>
                                  </p:stCondLst>
                                  <p:childTnLst>
                                    <p:animMotion origin="layout" path="M 3.88889E-6 -4.44444E-6 L 3.88889E-6 -0.32453 " pathEditMode="relative" rAng="0" ptsTypes="AA">
                                      <p:cBhvr>
                                        <p:cTn id="13" dur="1000" fill="hold"/>
                                        <p:tgtEl>
                                          <p:spTgt spid="5"/>
                                        </p:tgtEl>
                                        <p:attrNameLst>
                                          <p:attrName>ppt_x</p:attrName>
                                          <p:attrName>ppt_y</p:attrName>
                                        </p:attrNameLst>
                                      </p:cBhvr>
                                      <p:rCtr x="0" y="-16227"/>
                                    </p:animMotion>
                                  </p:childTnLst>
                                </p:cTn>
                              </p:par>
                            </p:childTnLst>
                          </p:cTn>
                        </p:par>
                        <p:par>
                          <p:cTn id="14" fill="hold">
                            <p:stCondLst>
                              <p:cond delay="2000"/>
                            </p:stCondLst>
                            <p:childTnLst>
                              <p:par>
                                <p:cTn id="15" presetID="26" presetClass="emph" presetSubtype="0" fill="hold" grpId="1" nodeType="afterEffect">
                                  <p:stCondLst>
                                    <p:cond delay="0"/>
                                  </p:stCondLst>
                                  <p:childTnLst>
                                    <p:animEffect transition="out" filter="fade">
                                      <p:cBhvr>
                                        <p:cTn id="16" dur="1000" tmFilter="0, 0; .2, .5; .8, .5; 1, 0"/>
                                        <p:tgtEl>
                                          <p:spTgt spid="12"/>
                                        </p:tgtEl>
                                      </p:cBhvr>
                                    </p:animEffect>
                                    <p:animScale>
                                      <p:cBhvr>
                                        <p:cTn id="17" dur="500" autoRev="1" fill="hold"/>
                                        <p:tgtEl>
                                          <p:spTgt spid="12"/>
                                        </p:tgtEl>
                                      </p:cBhvr>
                                      <p:by x="105000" y="105000"/>
                                    </p:animScale>
                                  </p:childTnLst>
                                </p:cTn>
                              </p:par>
                              <p:par>
                                <p:cTn id="18" presetID="26" presetClass="emph" presetSubtype="0" fill="hold" grpId="0" nodeType="withEffect">
                                  <p:stCondLst>
                                    <p:cond delay="0"/>
                                  </p:stCondLst>
                                  <p:childTnLst>
                                    <p:animEffect transition="out" filter="fade">
                                      <p:cBhvr>
                                        <p:cTn id="19" dur="1000" tmFilter="0, 0; .2, .5; .8, .5; 1, 0"/>
                                        <p:tgtEl>
                                          <p:spTgt spid="7"/>
                                        </p:tgtEl>
                                      </p:cBhvr>
                                    </p:animEffect>
                                    <p:animScale>
                                      <p:cBhvr>
                                        <p:cTn id="20" dur="500" autoRev="1" fill="hold"/>
                                        <p:tgtEl>
                                          <p:spTgt spid="7"/>
                                        </p:tgtEl>
                                      </p:cBhvr>
                                      <p:by x="105000" y="105000"/>
                                    </p:animScale>
                                  </p:childTnLst>
                                </p:cTn>
                              </p:par>
                            </p:childTnLst>
                          </p:cTn>
                        </p:par>
                        <p:par>
                          <p:cTn id="21" fill="hold">
                            <p:stCondLst>
                              <p:cond delay="3000"/>
                            </p:stCondLst>
                            <p:childTnLst>
                              <p:par>
                                <p:cTn id="22" presetID="64" presetClass="path" presetSubtype="0" accel="50000" decel="50000" fill="hold" grpId="2" nodeType="afterEffect">
                                  <p:stCondLst>
                                    <p:cond delay="0"/>
                                  </p:stCondLst>
                                  <p:childTnLst>
                                    <p:animMotion origin="layout" path="M -4.16667E-6 -1.48148E-6 L 0.1224 -0.20856 " pathEditMode="relative" rAng="0" ptsTypes="AA">
                                      <p:cBhvr>
                                        <p:cTn id="23" dur="1000" fill="hold"/>
                                        <p:tgtEl>
                                          <p:spTgt spid="12"/>
                                        </p:tgtEl>
                                        <p:attrNameLst>
                                          <p:attrName>ppt_x</p:attrName>
                                          <p:attrName>ppt_y</p:attrName>
                                        </p:attrNameLst>
                                      </p:cBhvr>
                                      <p:rCtr x="6111" y="-10440"/>
                                    </p:animMotion>
                                  </p:childTnLst>
                                </p:cTn>
                              </p:par>
                            </p:childTnLst>
                          </p:cTn>
                        </p:par>
                        <p:par>
                          <p:cTn id="24" fill="hold">
                            <p:stCondLst>
                              <p:cond delay="4000"/>
                            </p:stCondLst>
                            <p:childTnLst>
                              <p:par>
                                <p:cTn id="25" presetID="26" presetClass="emph" presetSubtype="0" fill="hold" grpId="0" nodeType="afterEffect">
                                  <p:stCondLst>
                                    <p:cond delay="0"/>
                                  </p:stCondLst>
                                  <p:childTnLst>
                                    <p:animEffect transition="out" filter="fade">
                                      <p:cBhvr>
                                        <p:cTn id="26" dur="1000" tmFilter="0, 0; .2, .5; .8, .5; 1, 0"/>
                                        <p:tgtEl>
                                          <p:spTgt spid="6"/>
                                        </p:tgtEl>
                                      </p:cBhvr>
                                    </p:animEffect>
                                    <p:animScale>
                                      <p:cBhvr>
                                        <p:cTn id="27" dur="500" autoRev="1" fill="hold"/>
                                        <p:tgtEl>
                                          <p:spTgt spid="6"/>
                                        </p:tgtEl>
                                      </p:cBhvr>
                                      <p:by x="105000" y="105000"/>
                                    </p:animScale>
                                  </p:childTnLst>
                                </p:cTn>
                              </p:par>
                              <p:par>
                                <p:cTn id="28" presetID="26" presetClass="emph" presetSubtype="0" fill="hold" grpId="1" nodeType="withEffect">
                                  <p:stCondLst>
                                    <p:cond delay="0"/>
                                  </p:stCondLst>
                                  <p:childTnLst>
                                    <p:animEffect transition="out" filter="fade">
                                      <p:cBhvr>
                                        <p:cTn id="29" dur="1000" tmFilter="0, 0; .2, .5; .8, .5; 1, 0"/>
                                        <p:tgtEl>
                                          <p:spTgt spid="7"/>
                                        </p:tgtEl>
                                      </p:cBhvr>
                                    </p:animEffect>
                                    <p:animScale>
                                      <p:cBhvr>
                                        <p:cTn id="30" dur="500" autoRev="1" fill="hold"/>
                                        <p:tgtEl>
                                          <p:spTgt spid="7"/>
                                        </p:tgtEl>
                                      </p:cBhvr>
                                      <p:by x="105000" y="105000"/>
                                    </p:animScale>
                                  </p:childTnLst>
                                </p:cTn>
                              </p:par>
                            </p:childTnLst>
                          </p:cTn>
                        </p:par>
                        <p:par>
                          <p:cTn id="31" fill="hold">
                            <p:stCondLst>
                              <p:cond delay="5000"/>
                            </p:stCondLst>
                            <p:childTnLst>
                              <p:par>
                                <p:cTn id="32" presetID="64" presetClass="path" presetSubtype="0" accel="50000" decel="50000" fill="hold" grpId="2" nodeType="afterEffect">
                                  <p:stCondLst>
                                    <p:cond delay="0"/>
                                  </p:stCondLst>
                                  <p:childTnLst>
                                    <p:animMotion origin="layout" path="M 4.16667E-6 -2.96296E-6 L 0.1276 -0.31296 " pathEditMode="relative" rAng="0" ptsTypes="AA">
                                      <p:cBhvr>
                                        <p:cTn id="33" dur="1000" fill="hold"/>
                                        <p:tgtEl>
                                          <p:spTgt spid="7"/>
                                        </p:tgtEl>
                                        <p:attrNameLst>
                                          <p:attrName>ppt_x</p:attrName>
                                          <p:attrName>ppt_y</p:attrName>
                                        </p:attrNameLst>
                                      </p:cBhvr>
                                      <p:rCtr x="6372" y="-15648"/>
                                    </p:animMotion>
                                  </p:childTnLst>
                                </p:cTn>
                              </p:par>
                            </p:childTnLst>
                          </p:cTn>
                        </p:par>
                        <p:par>
                          <p:cTn id="34" fill="hold">
                            <p:stCondLst>
                              <p:cond delay="6000"/>
                            </p:stCondLst>
                            <p:childTnLst>
                              <p:par>
                                <p:cTn id="35" presetID="26" presetClass="emph" presetSubtype="0" fill="hold" grpId="1" nodeType="afterEffect">
                                  <p:stCondLst>
                                    <p:cond delay="0"/>
                                  </p:stCondLst>
                                  <p:childTnLst>
                                    <p:animEffect transition="out" filter="fade">
                                      <p:cBhvr>
                                        <p:cTn id="36" dur="1000" tmFilter="0, 0; .2, .5; .8, .5; 1, 0"/>
                                        <p:tgtEl>
                                          <p:spTgt spid="6"/>
                                        </p:tgtEl>
                                      </p:cBhvr>
                                    </p:animEffect>
                                    <p:animScale>
                                      <p:cBhvr>
                                        <p:cTn id="37" dur="500" autoRev="1" fill="hold"/>
                                        <p:tgtEl>
                                          <p:spTgt spid="6"/>
                                        </p:tgtEl>
                                      </p:cBhvr>
                                      <p:by x="105000" y="105000"/>
                                    </p:animScale>
                                  </p:childTnLst>
                                </p:cTn>
                              </p:par>
                              <p:par>
                                <p:cTn id="38" presetID="26" presetClass="emph" presetSubtype="0" fill="hold" grpId="0" nodeType="withEffect">
                                  <p:stCondLst>
                                    <p:cond delay="0"/>
                                  </p:stCondLst>
                                  <p:childTnLst>
                                    <p:animEffect transition="out" filter="fade">
                                      <p:cBhvr>
                                        <p:cTn id="39" dur="1000" tmFilter="0, 0; .2, .5; .8, .5; 1, 0"/>
                                        <p:tgtEl>
                                          <p:spTgt spid="9"/>
                                        </p:tgtEl>
                                      </p:cBhvr>
                                    </p:animEffect>
                                    <p:animScale>
                                      <p:cBhvr>
                                        <p:cTn id="40" dur="500" autoRev="1" fill="hold"/>
                                        <p:tgtEl>
                                          <p:spTgt spid="9"/>
                                        </p:tgtEl>
                                      </p:cBhvr>
                                      <p:by x="105000" y="105000"/>
                                    </p:animScale>
                                  </p:childTnLst>
                                </p:cTn>
                              </p:par>
                            </p:childTnLst>
                          </p:cTn>
                        </p:par>
                        <p:par>
                          <p:cTn id="41" fill="hold">
                            <p:stCondLst>
                              <p:cond delay="7000"/>
                            </p:stCondLst>
                            <p:childTnLst>
                              <p:par>
                                <p:cTn id="42" presetID="64" presetClass="path" presetSubtype="0" accel="50000" decel="50000" fill="hold" grpId="2" nodeType="afterEffect">
                                  <p:stCondLst>
                                    <p:cond delay="0"/>
                                  </p:stCondLst>
                                  <p:childTnLst>
                                    <p:animMotion origin="layout" path="M -2.22222E-6 1.48148E-6 L 0.23611 -0.19977 " pathEditMode="relative" rAng="0" ptsTypes="AA">
                                      <p:cBhvr>
                                        <p:cTn id="43" dur="1000" fill="hold"/>
                                        <p:tgtEl>
                                          <p:spTgt spid="6"/>
                                        </p:tgtEl>
                                        <p:attrNameLst>
                                          <p:attrName>ppt_x</p:attrName>
                                          <p:attrName>ppt_y</p:attrName>
                                        </p:attrNameLst>
                                      </p:cBhvr>
                                      <p:rCtr x="11806" y="-10000"/>
                                    </p:animMotion>
                                  </p:childTnLst>
                                </p:cTn>
                              </p:par>
                            </p:childTnLst>
                          </p:cTn>
                        </p:par>
                        <p:par>
                          <p:cTn id="44" fill="hold">
                            <p:stCondLst>
                              <p:cond delay="8000"/>
                            </p:stCondLst>
                            <p:childTnLst>
                              <p:par>
                                <p:cTn id="45" presetID="26" presetClass="emph" presetSubtype="0" fill="hold" grpId="0" nodeType="afterEffect">
                                  <p:stCondLst>
                                    <p:cond delay="0"/>
                                  </p:stCondLst>
                                  <p:childTnLst>
                                    <p:animEffect transition="out" filter="fade">
                                      <p:cBhvr>
                                        <p:cTn id="46" dur="1000" tmFilter="0, 0; .2, .5; .8, .5; 1, 0"/>
                                        <p:tgtEl>
                                          <p:spTgt spid="8"/>
                                        </p:tgtEl>
                                      </p:cBhvr>
                                    </p:animEffect>
                                    <p:animScale>
                                      <p:cBhvr>
                                        <p:cTn id="47" dur="500" autoRev="1" fill="hold"/>
                                        <p:tgtEl>
                                          <p:spTgt spid="8"/>
                                        </p:tgtEl>
                                      </p:cBhvr>
                                      <p:by x="105000" y="105000"/>
                                    </p:animScale>
                                  </p:childTnLst>
                                </p:cTn>
                              </p:par>
                              <p:par>
                                <p:cTn id="48" presetID="26" presetClass="emph" presetSubtype="0" fill="hold" grpId="1" nodeType="withEffect">
                                  <p:stCondLst>
                                    <p:cond delay="0"/>
                                  </p:stCondLst>
                                  <p:childTnLst>
                                    <p:animEffect transition="out" filter="fade">
                                      <p:cBhvr>
                                        <p:cTn id="49" dur="1000" tmFilter="0, 0; .2, .5; .8, .5; 1, 0"/>
                                        <p:tgtEl>
                                          <p:spTgt spid="9"/>
                                        </p:tgtEl>
                                      </p:cBhvr>
                                    </p:animEffect>
                                    <p:animScale>
                                      <p:cBhvr>
                                        <p:cTn id="50" dur="500" autoRev="1" fill="hold"/>
                                        <p:tgtEl>
                                          <p:spTgt spid="9"/>
                                        </p:tgtEl>
                                      </p:cBhvr>
                                      <p:by x="105000" y="105000"/>
                                    </p:animScale>
                                  </p:childTnLst>
                                </p:cTn>
                              </p:par>
                            </p:childTnLst>
                          </p:cTn>
                        </p:par>
                        <p:par>
                          <p:cTn id="51" fill="hold">
                            <p:stCondLst>
                              <p:cond delay="9000"/>
                            </p:stCondLst>
                            <p:childTnLst>
                              <p:par>
                                <p:cTn id="52" presetID="64" presetClass="path" presetSubtype="0" accel="50000" decel="50000" fill="hold" grpId="2" nodeType="afterEffect">
                                  <p:stCondLst>
                                    <p:cond delay="0"/>
                                  </p:stCondLst>
                                  <p:childTnLst>
                                    <p:animMotion origin="layout" path="M 0 4.07407E-6 L 0.23958 -0.31343 " pathEditMode="relative" rAng="0" ptsTypes="AA">
                                      <p:cBhvr>
                                        <p:cTn id="53" dur="1000" fill="hold"/>
                                        <p:tgtEl>
                                          <p:spTgt spid="9"/>
                                        </p:tgtEl>
                                        <p:attrNameLst>
                                          <p:attrName>ppt_x</p:attrName>
                                          <p:attrName>ppt_y</p:attrName>
                                        </p:attrNameLst>
                                      </p:cBhvr>
                                      <p:rCtr x="11979" y="-15671"/>
                                    </p:animMotion>
                                  </p:childTnLst>
                                </p:cTn>
                              </p:par>
                            </p:childTnLst>
                          </p:cTn>
                        </p:par>
                        <p:par>
                          <p:cTn id="54" fill="hold">
                            <p:stCondLst>
                              <p:cond delay="10000"/>
                            </p:stCondLst>
                            <p:childTnLst>
                              <p:par>
                                <p:cTn id="55" presetID="26" presetClass="emph" presetSubtype="0" fill="hold" grpId="1" nodeType="afterEffect">
                                  <p:stCondLst>
                                    <p:cond delay="0"/>
                                  </p:stCondLst>
                                  <p:childTnLst>
                                    <p:animEffect transition="out" filter="fade">
                                      <p:cBhvr>
                                        <p:cTn id="56" dur="1000" tmFilter="0, 0; .2, .5; .8, .5; 1, 0"/>
                                        <p:tgtEl>
                                          <p:spTgt spid="8"/>
                                        </p:tgtEl>
                                      </p:cBhvr>
                                    </p:animEffect>
                                    <p:animScale>
                                      <p:cBhvr>
                                        <p:cTn id="57" dur="500" autoRev="1" fill="hold"/>
                                        <p:tgtEl>
                                          <p:spTgt spid="8"/>
                                        </p:tgtEl>
                                      </p:cBhvr>
                                      <p:by x="105000" y="105000"/>
                                    </p:animScale>
                                  </p:childTnLst>
                                </p:cTn>
                              </p:par>
                              <p:par>
                                <p:cTn id="58" presetID="26" presetClass="emph" presetSubtype="0" fill="hold" grpId="0" nodeType="withEffect">
                                  <p:stCondLst>
                                    <p:cond delay="0"/>
                                  </p:stCondLst>
                                  <p:childTnLst>
                                    <p:animEffect transition="out" filter="fade">
                                      <p:cBhvr>
                                        <p:cTn id="59" dur="1000" tmFilter="0, 0; .2, .5; .8, .5; 1, 0"/>
                                        <p:tgtEl>
                                          <p:spTgt spid="11"/>
                                        </p:tgtEl>
                                      </p:cBhvr>
                                    </p:animEffect>
                                    <p:animScale>
                                      <p:cBhvr>
                                        <p:cTn id="60" dur="500" autoRev="1" fill="hold"/>
                                        <p:tgtEl>
                                          <p:spTgt spid="11"/>
                                        </p:tgtEl>
                                      </p:cBhvr>
                                      <p:by x="105000" y="105000"/>
                                    </p:animScale>
                                  </p:childTnLst>
                                </p:cTn>
                              </p:par>
                            </p:childTnLst>
                          </p:cTn>
                        </p:par>
                        <p:par>
                          <p:cTn id="61" fill="hold">
                            <p:stCondLst>
                              <p:cond delay="11000"/>
                            </p:stCondLst>
                            <p:childTnLst>
                              <p:par>
                                <p:cTn id="62" presetID="64" presetClass="path" presetSubtype="0" accel="50000" decel="50000" fill="hold" grpId="2" nodeType="afterEffect">
                                  <p:stCondLst>
                                    <p:cond delay="0"/>
                                  </p:stCondLst>
                                  <p:childTnLst>
                                    <p:animMotion origin="layout" path="M 0 -1.48148E-6 L 0.35625 -0.20023 " pathEditMode="relative" rAng="0" ptsTypes="AA">
                                      <p:cBhvr>
                                        <p:cTn id="63" dur="1000" fill="hold"/>
                                        <p:tgtEl>
                                          <p:spTgt spid="8"/>
                                        </p:tgtEl>
                                        <p:attrNameLst>
                                          <p:attrName>ppt_x</p:attrName>
                                          <p:attrName>ppt_y</p:attrName>
                                        </p:attrNameLst>
                                      </p:cBhvr>
                                      <p:rCtr x="17812" y="-10023"/>
                                    </p:animMotion>
                                  </p:childTnLst>
                                </p:cTn>
                              </p:par>
                            </p:childTnLst>
                          </p:cTn>
                        </p:par>
                        <p:par>
                          <p:cTn id="64" fill="hold">
                            <p:stCondLst>
                              <p:cond delay="12000"/>
                            </p:stCondLst>
                            <p:childTnLst>
                              <p:par>
                                <p:cTn id="65" presetID="26" presetClass="emph" presetSubtype="0" fill="hold" grpId="0" nodeType="afterEffect">
                                  <p:stCondLst>
                                    <p:cond delay="0"/>
                                  </p:stCondLst>
                                  <p:childTnLst>
                                    <p:animEffect transition="out" filter="fade">
                                      <p:cBhvr>
                                        <p:cTn id="66" dur="1000" tmFilter="0, 0; .2, .5; .8, .5; 1, 0"/>
                                        <p:tgtEl>
                                          <p:spTgt spid="10"/>
                                        </p:tgtEl>
                                      </p:cBhvr>
                                    </p:animEffect>
                                    <p:animScale>
                                      <p:cBhvr>
                                        <p:cTn id="67" dur="500" autoRev="1" fill="hold"/>
                                        <p:tgtEl>
                                          <p:spTgt spid="10"/>
                                        </p:tgtEl>
                                      </p:cBhvr>
                                      <p:by x="105000" y="105000"/>
                                    </p:animScale>
                                  </p:childTnLst>
                                </p:cTn>
                              </p:par>
                              <p:par>
                                <p:cTn id="68" presetID="26" presetClass="emph" presetSubtype="0" fill="hold" grpId="1" nodeType="withEffect">
                                  <p:stCondLst>
                                    <p:cond delay="0"/>
                                  </p:stCondLst>
                                  <p:childTnLst>
                                    <p:animEffect transition="out" filter="fade">
                                      <p:cBhvr>
                                        <p:cTn id="69" dur="1000" tmFilter="0, 0; .2, .5; .8, .5; 1, 0"/>
                                        <p:tgtEl>
                                          <p:spTgt spid="11"/>
                                        </p:tgtEl>
                                      </p:cBhvr>
                                    </p:animEffect>
                                    <p:animScale>
                                      <p:cBhvr>
                                        <p:cTn id="70" dur="500" autoRev="1" fill="hold"/>
                                        <p:tgtEl>
                                          <p:spTgt spid="11"/>
                                        </p:tgtEl>
                                      </p:cBhvr>
                                      <p:by x="105000" y="105000"/>
                                    </p:animScale>
                                  </p:childTnLst>
                                </p:cTn>
                              </p:par>
                            </p:childTnLst>
                          </p:cTn>
                        </p:par>
                        <p:par>
                          <p:cTn id="71" fill="hold">
                            <p:stCondLst>
                              <p:cond delay="13000"/>
                            </p:stCondLst>
                            <p:childTnLst>
                              <p:par>
                                <p:cTn id="72" presetID="64" presetClass="path" presetSubtype="0" accel="50000" decel="50000" fill="hold" grpId="1" nodeType="afterEffect">
                                  <p:stCondLst>
                                    <p:cond delay="0"/>
                                  </p:stCondLst>
                                  <p:childTnLst>
                                    <p:animMotion origin="layout" path="M -4.16667E-6 2.96296E-6 L 0.36823 -0.19954 " pathEditMode="relative" rAng="0" ptsTypes="AA">
                                      <p:cBhvr>
                                        <p:cTn id="73" dur="1000" fill="hold"/>
                                        <p:tgtEl>
                                          <p:spTgt spid="10"/>
                                        </p:tgtEl>
                                        <p:attrNameLst>
                                          <p:attrName>ppt_x</p:attrName>
                                          <p:attrName>ppt_y</p:attrName>
                                        </p:attrNameLst>
                                      </p:cBhvr>
                                      <p:rCtr x="18403" y="-9977"/>
                                    </p:animMotion>
                                  </p:childTnLst>
                                </p:cTn>
                              </p:par>
                            </p:childTnLst>
                          </p:cTn>
                        </p:par>
                        <p:par>
                          <p:cTn id="74" fill="hold">
                            <p:stCondLst>
                              <p:cond delay="14000"/>
                            </p:stCondLst>
                            <p:childTnLst>
                              <p:par>
                                <p:cTn id="75" presetID="64" presetClass="path" presetSubtype="0" accel="50000" decel="50000" fill="hold" grpId="2" nodeType="afterEffect">
                                  <p:stCondLst>
                                    <p:cond delay="0"/>
                                  </p:stCondLst>
                                  <p:childTnLst>
                                    <p:animMotion origin="layout" path="M 2.22222E-6 4.07407E-6 L 0.48472 -0.31343 " pathEditMode="relative" rAng="0" ptsTypes="AA">
                                      <p:cBhvr>
                                        <p:cTn id="76" dur="1000" fill="hold"/>
                                        <p:tgtEl>
                                          <p:spTgt spid="11"/>
                                        </p:tgtEl>
                                        <p:attrNameLst>
                                          <p:attrName>ppt_x</p:attrName>
                                          <p:attrName>ppt_y</p:attrName>
                                        </p:attrNameLst>
                                      </p:cBhvr>
                                      <p:rCtr x="24236" y="-15671"/>
                                    </p:animMotion>
                                  </p:childTnLst>
                                </p:cTn>
                              </p:par>
                            </p:childTnLst>
                          </p:cTn>
                        </p:par>
                        <p:par>
                          <p:cTn id="77" fill="hold">
                            <p:stCondLst>
                              <p:cond delay="15000"/>
                            </p:stCondLst>
                            <p:childTnLst>
                              <p:par>
                                <p:cTn id="78" presetID="2" presetClass="entr" presetSubtype="8"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1000" fill="hold"/>
                                        <p:tgtEl>
                                          <p:spTgt spid="22"/>
                                        </p:tgtEl>
                                        <p:attrNameLst>
                                          <p:attrName>ppt_x</p:attrName>
                                        </p:attrNameLst>
                                      </p:cBhvr>
                                      <p:tavLst>
                                        <p:tav tm="0">
                                          <p:val>
                                            <p:strVal val="0-#ppt_w/2"/>
                                          </p:val>
                                        </p:tav>
                                        <p:tav tm="100000">
                                          <p:val>
                                            <p:strVal val="#ppt_x"/>
                                          </p:val>
                                        </p:tav>
                                      </p:tavLst>
                                    </p:anim>
                                    <p:anim calcmode="lin" valueType="num">
                                      <p:cBhvr additive="base">
                                        <p:cTn id="81" dur="1000" fill="hold"/>
                                        <p:tgtEl>
                                          <p:spTgt spid="22"/>
                                        </p:tgtEl>
                                        <p:attrNameLst>
                                          <p:attrName>ppt_y</p:attrName>
                                        </p:attrNameLst>
                                      </p:cBhvr>
                                      <p:tavLst>
                                        <p:tav tm="0">
                                          <p:val>
                                            <p:strVal val="#ppt_y"/>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fill="hold"/>
                                        <p:tgtEl>
                                          <p:spTgt spid="23"/>
                                        </p:tgtEl>
                                        <p:attrNameLst>
                                          <p:attrName>ppt_x</p:attrName>
                                        </p:attrNameLst>
                                      </p:cBhvr>
                                      <p:tavLst>
                                        <p:tav tm="0">
                                          <p:val>
                                            <p:strVal val="#ppt_x"/>
                                          </p:val>
                                        </p:tav>
                                        <p:tav tm="100000">
                                          <p:val>
                                            <p:strVal val="#ppt_x"/>
                                          </p:val>
                                        </p:tav>
                                      </p:tavLst>
                                    </p:anim>
                                    <p:anim calcmode="lin" valueType="num">
                                      <p:cBhvr additive="base">
                                        <p:cTn id="85"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1" grpId="0" animBg="1"/>
      <p:bldP spid="11" grpId="1" animBg="1"/>
      <p:bldP spid="11" grpId="2" animBg="1"/>
      <p:bldP spid="12" grpId="0" animBg="1"/>
      <p:bldP spid="12" grpId="1" animBg="1"/>
      <p:bldP spid="12" grpId="2" animBg="1"/>
      <p:bldP spid="22" grpId="0" animBg="1"/>
      <p:bldP spid="2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89</a:t>
            </a:fld>
            <a:endParaRPr lang="en-US" altLang="en-US"/>
          </a:p>
        </p:txBody>
      </p:sp>
      <p:grpSp>
        <p:nvGrpSpPr>
          <p:cNvPr id="5" name="Group 2"/>
          <p:cNvGrpSpPr>
            <a:grpSpLocks/>
          </p:cNvGrpSpPr>
          <p:nvPr/>
        </p:nvGrpSpPr>
        <p:grpSpPr bwMode="auto">
          <a:xfrm>
            <a:off x="346075" y="2871788"/>
            <a:ext cx="8550275" cy="617537"/>
            <a:chOff x="644" y="1809"/>
            <a:chExt cx="4972" cy="389"/>
          </a:xfrm>
        </p:grpSpPr>
        <p:sp>
          <p:nvSpPr>
            <p:cNvPr id="6" name="Oval 3"/>
            <p:cNvSpPr>
              <a:spLocks noChangeArrowheads="1"/>
            </p:cNvSpPr>
            <p:nvPr/>
          </p:nvSpPr>
          <p:spPr bwMode="auto">
            <a:xfrm>
              <a:off x="1288"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sp>
          <p:nvSpPr>
            <p:cNvPr id="7" name="Oval 4"/>
            <p:cNvSpPr>
              <a:spLocks noChangeArrowheads="1"/>
            </p:cNvSpPr>
            <p:nvPr/>
          </p:nvSpPr>
          <p:spPr bwMode="auto">
            <a:xfrm>
              <a:off x="1933"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8" name="Oval 5"/>
            <p:cNvSpPr>
              <a:spLocks noChangeArrowheads="1"/>
            </p:cNvSpPr>
            <p:nvPr/>
          </p:nvSpPr>
          <p:spPr bwMode="auto">
            <a:xfrm>
              <a:off x="2577"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9" name="Oval 6"/>
            <p:cNvSpPr>
              <a:spLocks noChangeArrowheads="1"/>
            </p:cNvSpPr>
            <p:nvPr/>
          </p:nvSpPr>
          <p:spPr bwMode="auto">
            <a:xfrm>
              <a:off x="3222"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86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11" name="Oval 8"/>
            <p:cNvSpPr>
              <a:spLocks noChangeArrowheads="1"/>
            </p:cNvSpPr>
            <p:nvPr/>
          </p:nvSpPr>
          <p:spPr bwMode="auto">
            <a:xfrm>
              <a:off x="4511"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2" name="Oval 9"/>
            <p:cNvSpPr>
              <a:spLocks noChangeArrowheads="1"/>
            </p:cNvSpPr>
            <p:nvPr/>
          </p:nvSpPr>
          <p:spPr bwMode="auto">
            <a:xfrm>
              <a:off x="515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15</a:t>
              </a:r>
            </a:p>
          </p:txBody>
        </p:sp>
        <p:sp>
          <p:nvSpPr>
            <p:cNvPr id="13" name="Oval 10"/>
            <p:cNvSpPr>
              <a:spLocks noChangeArrowheads="1"/>
            </p:cNvSpPr>
            <p:nvPr/>
          </p:nvSpPr>
          <p:spPr bwMode="auto">
            <a:xfrm>
              <a:off x="644"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grpSp>
      <p:grpSp>
        <p:nvGrpSpPr>
          <p:cNvPr id="14" name="Group 11"/>
          <p:cNvGrpSpPr>
            <a:grpSpLocks/>
          </p:cNvGrpSpPr>
          <p:nvPr/>
        </p:nvGrpSpPr>
        <p:grpSpPr bwMode="auto">
          <a:xfrm>
            <a:off x="346075" y="228758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4" name="Text Box 21"/>
          <p:cNvSpPr txBox="1">
            <a:spLocks noChangeArrowheads="1"/>
          </p:cNvSpPr>
          <p:nvPr/>
        </p:nvSpPr>
        <p:spPr bwMode="auto">
          <a:xfrm>
            <a:off x="338138" y="14938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k = 8</a:t>
            </a:r>
          </a:p>
        </p:txBody>
      </p:sp>
    </p:spTree>
    <p:extLst>
      <p:ext uri="{BB962C8B-B14F-4D97-AF65-F5344CB8AC3E}">
        <p14:creationId xmlns:p14="http://schemas.microsoft.com/office/powerpoint/2010/main" val="141013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Minh họa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
        <p:nvSpPr>
          <p:cNvPr id="24"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6"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7"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8"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304800" y="3468688"/>
            <a:ext cx="8550275" cy="608012"/>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Oval 20"/>
          <p:cNvSpPr>
            <a:spLocks noChangeArrowheads="1"/>
          </p:cNvSpPr>
          <p:nvPr/>
        </p:nvSpPr>
        <p:spPr bwMode="auto">
          <a:xfrm>
            <a:off x="2530475" y="2870200"/>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2" name="AutoShape 21"/>
          <p:cNvSpPr>
            <a:spLocks noChangeArrowheads="1"/>
          </p:cNvSpPr>
          <p:nvPr/>
        </p:nvSpPr>
        <p:spPr bwMode="auto">
          <a:xfrm>
            <a:off x="1412875" y="35734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smtClean="0">
              <a:latin typeface="Times New Roman" panose="02020603050405020304" pitchFamily="18" charset="0"/>
            </a:endParaRPr>
          </a:p>
          <a:p>
            <a:pPr algn="ctr" eaLnBrk="0" hangingPunct="0">
              <a:spcBef>
                <a:spcPct val="50000"/>
              </a:spcBef>
            </a:pPr>
            <a:r>
              <a:rPr lang="en-US" altLang="en-US" sz="2400" dirty="0" smtClean="0">
                <a:latin typeface="Times New Roman" panose="02020603050405020304" pitchFamily="18" charset="0"/>
              </a:rPr>
              <a:t>i</a:t>
            </a:r>
            <a:endParaRPr lang="en-US" altLang="en-US" sz="2400" dirty="0">
              <a:latin typeface="Times New Roman" panose="02020603050405020304" pitchFamily="18" charset="0"/>
            </a:endParaRPr>
          </a:p>
        </p:txBody>
      </p:sp>
      <p:sp>
        <p:nvSpPr>
          <p:cNvPr id="63" name="AutoShape 22"/>
          <p:cNvSpPr>
            <a:spLocks noChangeArrowheads="1"/>
          </p:cNvSpPr>
          <p:nvPr/>
        </p:nvSpPr>
        <p:spPr bwMode="auto">
          <a:xfrm>
            <a:off x="3717925"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Tree>
    <p:extLst>
      <p:ext uri="{BB962C8B-B14F-4D97-AF65-F5344CB8AC3E}">
        <p14:creationId xmlns:p14="http://schemas.microsoft.com/office/powerpoint/2010/main" val="1325563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4.44444E-6 L 0.12275 -0.00278 " pathEditMode="relative" rAng="0" ptsTypes="AA">
                                      <p:cBhvr>
                                        <p:cTn id="6" dur="500" fill="hold"/>
                                        <p:tgtEl>
                                          <p:spTgt spid="62"/>
                                        </p:tgtEl>
                                        <p:attrNameLst>
                                          <p:attrName>ppt_x</p:attrName>
                                          <p:attrName>ppt_y</p:attrName>
                                        </p:attrNameLst>
                                      </p:cBhvr>
                                      <p:rCtr x="6128" y="-139"/>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3" nodeType="click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blinds(horizontal)">
                                      <p:cBhvr>
                                        <p:cTn id="11" dur="500"/>
                                        <p:tgtEl>
                                          <p:spTgt spid="63"/>
                                        </p:tgtEl>
                                      </p:cBhvr>
                                    </p:animEffect>
                                  </p:childTnLst>
                                </p:cTn>
                              </p:par>
                            </p:childTnLst>
                          </p:cTn>
                        </p:par>
                        <p:par>
                          <p:cTn id="12" fill="hold">
                            <p:stCondLst>
                              <p:cond delay="500"/>
                            </p:stCondLst>
                            <p:childTnLst>
                              <p:par>
                                <p:cTn id="13" presetID="26" presetClass="emph" presetSubtype="0" fill="hold" grpId="0" nodeType="afterEffect">
                                  <p:stCondLst>
                                    <p:cond delay="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45"/>
                                        </p:tgtEl>
                                      </p:cBhvr>
                                    </p:animEffect>
                                    <p:animScale>
                                      <p:cBhvr>
                                        <p:cTn id="18" dur="250" autoRev="1" fill="hold"/>
                                        <p:tgtEl>
                                          <p:spTgt spid="45"/>
                                        </p:tgtEl>
                                      </p:cBhvr>
                                      <p:by x="105000" y="105000"/>
                                    </p:animScale>
                                  </p:childTnLst>
                                </p:cTn>
                              </p:par>
                            </p:childTnLst>
                          </p:cTn>
                        </p:par>
                        <p:par>
                          <p:cTn id="19" fill="hold">
                            <p:stCondLst>
                              <p:cond delay="1000"/>
                            </p:stCondLst>
                            <p:childTnLst>
                              <p:par>
                                <p:cTn id="20" presetID="42" presetClass="path" presetSubtype="0" accel="50000" decel="50000" fill="hold" grpId="1" nodeType="afterEffect">
                                  <p:stCondLst>
                                    <p:cond delay="0"/>
                                  </p:stCondLst>
                                  <p:childTnLst>
                                    <p:animMotion origin="layout" path="M -4.16667E-6 2.59259E-6 L -0.05347 0.21319 " pathEditMode="relative" rAng="0" ptsTypes="AA">
                                      <p:cBhvr>
                                        <p:cTn id="21" dur="500" fill="hold"/>
                                        <p:tgtEl>
                                          <p:spTgt spid="46"/>
                                        </p:tgtEl>
                                        <p:attrNameLst>
                                          <p:attrName>ppt_x</p:attrName>
                                          <p:attrName>ppt_y</p:attrName>
                                        </p:attrNameLst>
                                      </p:cBhvr>
                                      <p:rCtr x="-2674" y="10648"/>
                                    </p:animMotion>
                                  </p:childTnLst>
                                </p:cTn>
                              </p:par>
                            </p:childTnLst>
                          </p:cTn>
                        </p:par>
                        <p:par>
                          <p:cTn id="22" fill="hold">
                            <p:stCondLst>
                              <p:cond delay="1500"/>
                            </p:stCondLst>
                            <p:childTnLst>
                              <p:par>
                                <p:cTn id="23" presetID="63" presetClass="path" presetSubtype="0" accel="50000" decel="50000" fill="hold" grpId="1" nodeType="afterEffect">
                                  <p:stCondLst>
                                    <p:cond delay="0"/>
                                  </p:stCondLst>
                                  <p:childTnLst>
                                    <p:animMotion origin="layout" path="M -0.00156 2.59259E-6 L 0.12118 3.33333E-6 " pathEditMode="relative" rAng="0" ptsTypes="AA">
                                      <p:cBhvr>
                                        <p:cTn id="24" dur="500" fill="hold"/>
                                        <p:tgtEl>
                                          <p:spTgt spid="45"/>
                                        </p:tgtEl>
                                        <p:attrNameLst>
                                          <p:attrName>ppt_x</p:attrName>
                                          <p:attrName>ppt_y</p:attrName>
                                        </p:attrNameLst>
                                      </p:cBhvr>
                                      <p:rCtr x="6215" y="139"/>
                                    </p:animMotion>
                                  </p:childTnLst>
                                </p:cTn>
                              </p:par>
                            </p:childTnLst>
                          </p:cTn>
                        </p:par>
                        <p:par>
                          <p:cTn id="25" fill="hold">
                            <p:stCondLst>
                              <p:cond delay="2000"/>
                            </p:stCondLst>
                            <p:childTnLst>
                              <p:par>
                                <p:cTn id="26" presetID="64" presetClass="path" presetSubtype="0" accel="50000" decel="50000" fill="hold" grpId="2" nodeType="afterEffect">
                                  <p:stCondLst>
                                    <p:cond delay="0"/>
                                  </p:stCondLst>
                                  <p:childTnLst>
                                    <p:animMotion origin="layout" path="M -0.05347 0.21319 L -0.12274 3.33333E-6 " pathEditMode="relative" rAng="0" ptsTypes="AA">
                                      <p:cBhvr>
                                        <p:cTn id="27" dur="500" fill="hold"/>
                                        <p:tgtEl>
                                          <p:spTgt spid="46"/>
                                        </p:tgtEl>
                                        <p:attrNameLst>
                                          <p:attrName>ppt_x</p:attrName>
                                          <p:attrName>ppt_y</p:attrName>
                                        </p:attrNameLst>
                                      </p:cBhvr>
                                      <p:rCtr x="-3507" y="-10509"/>
                                    </p:animMotion>
                                  </p:childTnLst>
                                </p:cTn>
                              </p:par>
                            </p:childTnLst>
                          </p:cTn>
                        </p:par>
                        <p:par>
                          <p:cTn id="28" fill="hold">
                            <p:stCondLst>
                              <p:cond delay="2500"/>
                            </p:stCondLst>
                            <p:childTnLst>
                              <p:par>
                                <p:cTn id="29" presetID="63" presetClass="path" presetSubtype="0" accel="50000" decel="50000" fill="hold" nodeType="afterEffect">
                                  <p:stCondLst>
                                    <p:cond delay="0"/>
                                  </p:stCondLst>
                                  <p:childTnLst>
                                    <p:animMotion origin="layout" path="M -3.88889E-6 -2.96296E-6 L 0.12379 -0.00232 " pathEditMode="relative" rAng="0" ptsTypes="AA">
                                      <p:cBhvr>
                                        <p:cTn id="30" dur="500" fill="hold"/>
                                        <p:tgtEl>
                                          <p:spTgt spid="63"/>
                                        </p:tgtEl>
                                        <p:attrNameLst>
                                          <p:attrName>ppt_x</p:attrName>
                                          <p:attrName>ppt_y</p:attrName>
                                        </p:attrNameLst>
                                      </p:cBhvr>
                                      <p:rCtr x="6233" y="-301"/>
                                    </p:animMotion>
                                  </p:childTnLst>
                                </p:cTn>
                              </p:par>
                            </p:childTnLst>
                          </p:cTn>
                        </p:par>
                        <p:par>
                          <p:cTn id="31" fill="hold">
                            <p:stCondLst>
                              <p:cond delay="3000"/>
                            </p:stCondLst>
                            <p:childTnLst>
                              <p:par>
                                <p:cTn id="32" presetID="26" presetClass="emph" presetSubtype="0" fill="hold" grpId="0" nodeType="afterEffect">
                                  <p:stCondLst>
                                    <p:cond delay="0"/>
                                  </p:stCondLst>
                                  <p:childTnLst>
                                    <p:animEffect transition="out" filter="fade">
                                      <p:cBhvr>
                                        <p:cTn id="33" dur="500" tmFilter="0, 0; .2, .5; .8, .5; 1, 0"/>
                                        <p:tgtEl>
                                          <p:spTgt spid="47"/>
                                        </p:tgtEl>
                                      </p:cBhvr>
                                    </p:animEffect>
                                    <p:animScale>
                                      <p:cBhvr>
                                        <p:cTn id="34" dur="250" autoRev="1" fill="hold"/>
                                        <p:tgtEl>
                                          <p:spTgt spid="47"/>
                                        </p:tgtEl>
                                      </p:cBhvr>
                                      <p:by x="105000" y="105000"/>
                                    </p:animScale>
                                  </p:childTnLst>
                                </p:cTn>
                              </p:par>
                              <p:par>
                                <p:cTn id="35" presetID="26" presetClass="emph" presetSubtype="0" fill="hold" grpId="3" nodeType="withEffect">
                                  <p:stCondLst>
                                    <p:cond delay="0"/>
                                  </p:stCondLst>
                                  <p:childTnLst>
                                    <p:animEffect transition="out" filter="fade">
                                      <p:cBhvr>
                                        <p:cTn id="36" dur="500" tmFilter="0, 0; .2, .5; .8, .5; 1, 0"/>
                                        <p:tgtEl>
                                          <p:spTgt spid="46"/>
                                        </p:tgtEl>
                                      </p:cBhvr>
                                    </p:animEffect>
                                    <p:animScale>
                                      <p:cBhvr>
                                        <p:cTn id="37" dur="250" autoRev="1" fill="hold"/>
                                        <p:tgtEl>
                                          <p:spTgt spid="46"/>
                                        </p:tgtEl>
                                      </p:cBhvr>
                                      <p:by x="105000" y="105000"/>
                                    </p:animScale>
                                  </p:childTnLst>
                                </p:cTn>
                              </p:par>
                            </p:childTnLst>
                          </p:cTn>
                        </p:par>
                        <p:par>
                          <p:cTn id="38" fill="hold">
                            <p:stCondLst>
                              <p:cond delay="3500"/>
                            </p:stCondLst>
                            <p:childTnLst>
                              <p:par>
                                <p:cTn id="39" presetID="42" presetClass="path" presetSubtype="0" accel="50000" decel="50000" fill="hold" grpId="1" nodeType="afterEffect">
                                  <p:stCondLst>
                                    <p:cond delay="0"/>
                                  </p:stCondLst>
                                  <p:childTnLst>
                                    <p:animMotion origin="layout" path="M 1.38889E-6 2.59259E-6 L -0.11163 0.21551 " pathEditMode="relative" rAng="0" ptsTypes="AA">
                                      <p:cBhvr>
                                        <p:cTn id="40" dur="500" fill="hold"/>
                                        <p:tgtEl>
                                          <p:spTgt spid="47"/>
                                        </p:tgtEl>
                                        <p:attrNameLst>
                                          <p:attrName>ppt_x</p:attrName>
                                          <p:attrName>ppt_y</p:attrName>
                                        </p:attrNameLst>
                                      </p:cBhvr>
                                      <p:rCtr x="-5590" y="10764"/>
                                    </p:animMotion>
                                  </p:childTnLst>
                                </p:cTn>
                              </p:par>
                            </p:childTnLst>
                          </p:cTn>
                        </p:par>
                        <p:par>
                          <p:cTn id="41" fill="hold">
                            <p:stCondLst>
                              <p:cond delay="4000"/>
                            </p:stCondLst>
                            <p:childTnLst>
                              <p:par>
                                <p:cTn id="42" presetID="63" presetClass="path" presetSubtype="0" accel="50000" decel="50000" fill="hold" grpId="4" nodeType="afterEffect">
                                  <p:stCondLst>
                                    <p:cond delay="0"/>
                                  </p:stCondLst>
                                  <p:childTnLst>
                                    <p:animMotion origin="layout" path="M -0.1118 0.00208 L 0.1132 0.00208 " pathEditMode="relative" rAng="0" ptsTypes="AA">
                                      <p:cBhvr>
                                        <p:cTn id="43" dur="500" fill="hold"/>
                                        <p:tgtEl>
                                          <p:spTgt spid="46"/>
                                        </p:tgtEl>
                                        <p:attrNameLst>
                                          <p:attrName>ppt_x</p:attrName>
                                          <p:attrName>ppt_y</p:attrName>
                                        </p:attrNameLst>
                                      </p:cBhvr>
                                      <p:rCtr x="11250" y="0"/>
                                    </p:animMotion>
                                  </p:childTnLst>
                                </p:cTn>
                              </p:par>
                            </p:childTnLst>
                          </p:cTn>
                        </p:par>
                        <p:par>
                          <p:cTn id="44" fill="hold">
                            <p:stCondLst>
                              <p:cond delay="4500"/>
                            </p:stCondLst>
                            <p:childTnLst>
                              <p:par>
                                <p:cTn id="45" presetID="64" presetClass="path" presetSubtype="0" accel="50000" decel="50000" fill="hold" grpId="2" nodeType="afterEffect">
                                  <p:stCondLst>
                                    <p:cond delay="0"/>
                                  </p:stCondLst>
                                  <p:childTnLst>
                                    <p:animMotion origin="layout" path="M -0.11163 0.21551 L -0.24218 3.33333E-6 " pathEditMode="relative" rAng="0" ptsTypes="AA">
                                      <p:cBhvr>
                                        <p:cTn id="46" dur="500" fill="hold"/>
                                        <p:tgtEl>
                                          <p:spTgt spid="47"/>
                                        </p:tgtEl>
                                        <p:attrNameLst>
                                          <p:attrName>ppt_x</p:attrName>
                                          <p:attrName>ppt_y</p:attrName>
                                        </p:attrNameLst>
                                      </p:cBhvr>
                                      <p:rCtr x="-6562" y="-10625"/>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0" nodeType="clickEffect">
                                  <p:stCondLst>
                                    <p:cond delay="0"/>
                                  </p:stCondLst>
                                  <p:childTnLst>
                                    <p:animMotion origin="layout" path="M 0.12379 -0.00231 L 0.25035 -0.00232 " pathEditMode="relative" rAng="0" ptsTypes="AA">
                                      <p:cBhvr>
                                        <p:cTn id="50" dur="500" fill="hold"/>
                                        <p:tgtEl>
                                          <p:spTgt spid="63"/>
                                        </p:tgtEl>
                                        <p:attrNameLst>
                                          <p:attrName>ppt_x</p:attrName>
                                          <p:attrName>ppt_y</p:attrName>
                                        </p:attrNameLst>
                                      </p:cBhvr>
                                      <p:rCtr x="6285" y="-185"/>
                                    </p:animMotion>
                                  </p:childTnLst>
                                </p:cTn>
                              </p:par>
                            </p:childTnLst>
                          </p:cTn>
                        </p:par>
                        <p:par>
                          <p:cTn id="51" fill="hold">
                            <p:stCondLst>
                              <p:cond delay="500"/>
                            </p:stCondLst>
                            <p:childTnLst>
                              <p:par>
                                <p:cTn id="52" presetID="26" presetClass="emph" presetSubtype="0" fill="hold" grpId="0" nodeType="afterEffect">
                                  <p:stCondLst>
                                    <p:cond delay="0"/>
                                  </p:stCondLst>
                                  <p:childTnLst>
                                    <p:animEffect transition="out" filter="fade">
                                      <p:cBhvr>
                                        <p:cTn id="53" dur="500" tmFilter="0, 0; .2, .5; .8, .5; 1, 0"/>
                                        <p:tgtEl>
                                          <p:spTgt spid="48"/>
                                        </p:tgtEl>
                                      </p:cBhvr>
                                    </p:animEffect>
                                    <p:animScale>
                                      <p:cBhvr>
                                        <p:cTn id="54" dur="250" autoRev="1" fill="hold"/>
                                        <p:tgtEl>
                                          <p:spTgt spid="48"/>
                                        </p:tgtEl>
                                      </p:cBhvr>
                                      <p:by x="105000" y="105000"/>
                                    </p:animScale>
                                  </p:childTnLst>
                                </p:cTn>
                              </p:par>
                              <p:par>
                                <p:cTn id="55" presetID="26" presetClass="emph" presetSubtype="0" fill="hold" grpId="3" nodeType="withEffect">
                                  <p:stCondLst>
                                    <p:cond delay="0"/>
                                  </p:stCondLst>
                                  <p:childTnLst>
                                    <p:animEffect transition="out" filter="fade">
                                      <p:cBhvr>
                                        <p:cTn id="56" dur="500" tmFilter="0, 0; .2, .5; .8, .5; 1, 0"/>
                                        <p:tgtEl>
                                          <p:spTgt spid="47"/>
                                        </p:tgtEl>
                                      </p:cBhvr>
                                    </p:animEffect>
                                    <p:animScale>
                                      <p:cBhvr>
                                        <p:cTn id="57" dur="250" autoRev="1" fill="hold"/>
                                        <p:tgtEl>
                                          <p:spTgt spid="47"/>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grpId="1" nodeType="clickEffect">
                                  <p:stCondLst>
                                    <p:cond delay="0"/>
                                  </p:stCondLst>
                                  <p:childTnLst>
                                    <p:animMotion origin="layout" path="M 0.25035 -0.00231 L 0.36632 -0.00231 " pathEditMode="relative" rAng="0" ptsTypes="AA">
                                      <p:cBhvr>
                                        <p:cTn id="61" dur="500" fill="hold"/>
                                        <p:tgtEl>
                                          <p:spTgt spid="63"/>
                                        </p:tgtEl>
                                        <p:attrNameLst>
                                          <p:attrName>ppt_x</p:attrName>
                                          <p:attrName>ppt_y</p:attrName>
                                        </p:attrNameLst>
                                      </p:cBhvr>
                                      <p:rCtr x="5799" y="0"/>
                                    </p:animMotion>
                                  </p:childTnLst>
                                </p:cTn>
                              </p:par>
                            </p:childTnLst>
                          </p:cTn>
                        </p:par>
                        <p:par>
                          <p:cTn id="62" fill="hold">
                            <p:stCondLst>
                              <p:cond delay="500"/>
                            </p:stCondLst>
                            <p:childTnLst>
                              <p:par>
                                <p:cTn id="63" presetID="26" presetClass="emph" presetSubtype="0" fill="hold" grpId="0" nodeType="afterEffect">
                                  <p:stCondLst>
                                    <p:cond delay="0"/>
                                  </p:stCondLst>
                                  <p:childTnLst>
                                    <p:animEffect transition="out" filter="fade">
                                      <p:cBhvr>
                                        <p:cTn id="64" dur="500" tmFilter="0, 0; .2, .5; .8, .5; 1, 0"/>
                                        <p:tgtEl>
                                          <p:spTgt spid="49"/>
                                        </p:tgtEl>
                                      </p:cBhvr>
                                    </p:animEffect>
                                    <p:animScale>
                                      <p:cBhvr>
                                        <p:cTn id="65" dur="250" autoRev="1" fill="hold"/>
                                        <p:tgtEl>
                                          <p:spTgt spid="49"/>
                                        </p:tgtEl>
                                      </p:cBhvr>
                                      <p:by x="105000" y="105000"/>
                                    </p:animScale>
                                  </p:childTnLst>
                                </p:cTn>
                              </p:par>
                              <p:par>
                                <p:cTn id="66" presetID="26" presetClass="emph" presetSubtype="0" fill="hold" grpId="4" nodeType="withEffect">
                                  <p:stCondLst>
                                    <p:cond delay="0"/>
                                  </p:stCondLst>
                                  <p:childTnLst>
                                    <p:animEffect transition="out" filter="fade">
                                      <p:cBhvr>
                                        <p:cTn id="67" dur="500" tmFilter="0, 0; .2, .5; .8, .5; 1, 0"/>
                                        <p:tgtEl>
                                          <p:spTgt spid="47"/>
                                        </p:tgtEl>
                                      </p:cBhvr>
                                    </p:animEffect>
                                    <p:animScale>
                                      <p:cBhvr>
                                        <p:cTn id="68" dur="250" autoRev="1" fill="hold"/>
                                        <p:tgtEl>
                                          <p:spTgt spid="47"/>
                                        </p:tgtEl>
                                      </p:cBhvr>
                                      <p:by x="105000" y="105000"/>
                                    </p:animScale>
                                  </p:childTnLst>
                                </p:cTn>
                              </p:par>
                            </p:childTnLst>
                          </p:cTn>
                        </p:par>
                        <p:par>
                          <p:cTn id="69" fill="hold">
                            <p:stCondLst>
                              <p:cond delay="1000"/>
                            </p:stCondLst>
                            <p:childTnLst>
                              <p:par>
                                <p:cTn id="70" presetID="42" presetClass="path" presetSubtype="0" accel="50000" decel="50000" fill="hold" grpId="1" nodeType="afterEffect">
                                  <p:stCondLst>
                                    <p:cond delay="0"/>
                                  </p:stCondLst>
                                  <p:childTnLst>
                                    <p:animMotion origin="layout" path="M 2.77778E-7 2.59259E-6 L -0.22014 0.21319 " pathEditMode="relative" rAng="0" ptsTypes="AA">
                                      <p:cBhvr>
                                        <p:cTn id="71" dur="500" fill="hold"/>
                                        <p:tgtEl>
                                          <p:spTgt spid="49"/>
                                        </p:tgtEl>
                                        <p:attrNameLst>
                                          <p:attrName>ppt_x</p:attrName>
                                          <p:attrName>ppt_y</p:attrName>
                                        </p:attrNameLst>
                                      </p:cBhvr>
                                      <p:rCtr x="-11007" y="10648"/>
                                    </p:animMotion>
                                  </p:childTnLst>
                                </p:cTn>
                              </p:par>
                            </p:childTnLst>
                          </p:cTn>
                        </p:par>
                        <p:par>
                          <p:cTn id="72" fill="hold">
                            <p:stCondLst>
                              <p:cond delay="1500"/>
                            </p:stCondLst>
                            <p:childTnLst>
                              <p:par>
                                <p:cTn id="73" presetID="63" presetClass="path" presetSubtype="0" accel="50000" decel="50000" fill="hold" grpId="5" nodeType="afterEffect">
                                  <p:stCondLst>
                                    <p:cond delay="0"/>
                                  </p:stCondLst>
                                  <p:childTnLst>
                                    <p:animMotion origin="layout" path="M -0.23125 0.00208 L 0.24236 3.33333E-6 " pathEditMode="relative" rAng="0" ptsTypes="AA">
                                      <p:cBhvr>
                                        <p:cTn id="74" dur="500" fill="hold"/>
                                        <p:tgtEl>
                                          <p:spTgt spid="47"/>
                                        </p:tgtEl>
                                        <p:attrNameLst>
                                          <p:attrName>ppt_x</p:attrName>
                                          <p:attrName>ppt_y</p:attrName>
                                        </p:attrNameLst>
                                      </p:cBhvr>
                                      <p:rCtr x="23576" y="46"/>
                                    </p:animMotion>
                                  </p:childTnLst>
                                </p:cTn>
                              </p:par>
                            </p:childTnLst>
                          </p:cTn>
                        </p:par>
                        <p:par>
                          <p:cTn id="75" fill="hold">
                            <p:stCondLst>
                              <p:cond delay="2000"/>
                            </p:stCondLst>
                            <p:childTnLst>
                              <p:par>
                                <p:cTn id="76" presetID="64" presetClass="path" presetSubtype="0" accel="50000" decel="50000" fill="hold" grpId="2" nodeType="afterEffect">
                                  <p:stCondLst>
                                    <p:cond delay="0"/>
                                  </p:stCondLst>
                                  <p:childTnLst>
                                    <p:animMotion origin="layout" path="M -0.22014 0.21319 L -0.48455 3.33333E-6 " pathEditMode="relative" rAng="0" ptsTypes="AA">
                                      <p:cBhvr>
                                        <p:cTn id="77" dur="500" fill="hold"/>
                                        <p:tgtEl>
                                          <p:spTgt spid="49"/>
                                        </p:tgtEl>
                                        <p:attrNameLst>
                                          <p:attrName>ppt_x</p:attrName>
                                          <p:attrName>ppt_y</p:attrName>
                                        </p:attrNameLst>
                                      </p:cBhvr>
                                      <p:rCtr x="-13264" y="-10509"/>
                                    </p:animMotion>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2" nodeType="clickEffect">
                                  <p:stCondLst>
                                    <p:cond delay="0"/>
                                  </p:stCondLst>
                                  <p:childTnLst>
                                    <p:animMotion origin="layout" path="M 0.35799 -0.00231 L 0.49132 -0.00602 " pathEditMode="relative" rAng="0" ptsTypes="AA">
                                      <p:cBhvr>
                                        <p:cTn id="81" dur="500" fill="hold"/>
                                        <p:tgtEl>
                                          <p:spTgt spid="63"/>
                                        </p:tgtEl>
                                        <p:attrNameLst>
                                          <p:attrName>ppt_x</p:attrName>
                                          <p:attrName>ppt_y</p:attrName>
                                        </p:attrNameLst>
                                      </p:cBhvr>
                                      <p:rCtr x="6667" y="-185"/>
                                    </p:animMotion>
                                  </p:childTnLst>
                                </p:cTn>
                              </p:par>
                            </p:childTnLst>
                          </p:cTn>
                        </p:par>
                        <p:par>
                          <p:cTn id="82" fill="hold">
                            <p:stCondLst>
                              <p:cond delay="500"/>
                            </p:stCondLst>
                            <p:childTnLst>
                              <p:par>
                                <p:cTn id="83" presetID="26" presetClass="emph" presetSubtype="0" fill="hold" grpId="0" nodeType="afterEffect">
                                  <p:stCondLst>
                                    <p:cond delay="0"/>
                                  </p:stCondLst>
                                  <p:childTnLst>
                                    <p:animEffect transition="out" filter="fade">
                                      <p:cBhvr>
                                        <p:cTn id="84" dur="500" tmFilter="0, 0; .2, .5; .8, .5; 1, 0"/>
                                        <p:tgtEl>
                                          <p:spTgt spid="50"/>
                                        </p:tgtEl>
                                      </p:cBhvr>
                                    </p:animEffect>
                                    <p:animScale>
                                      <p:cBhvr>
                                        <p:cTn id="85" dur="250" autoRev="1" fill="hold"/>
                                        <p:tgtEl>
                                          <p:spTgt spid="50"/>
                                        </p:tgtEl>
                                      </p:cBhvr>
                                      <p:by x="105000" y="105000"/>
                                    </p:animScale>
                                  </p:childTnLst>
                                </p:cTn>
                              </p:par>
                              <p:par>
                                <p:cTn id="86" presetID="26" presetClass="emph" presetSubtype="0" fill="hold" grpId="3" nodeType="withEffect">
                                  <p:stCondLst>
                                    <p:cond delay="0"/>
                                  </p:stCondLst>
                                  <p:childTnLst>
                                    <p:animEffect transition="out" filter="fade">
                                      <p:cBhvr>
                                        <p:cTn id="87" dur="500" tmFilter="0, 0; .2, .5; .8, .5; 1, 0"/>
                                        <p:tgtEl>
                                          <p:spTgt spid="49"/>
                                        </p:tgtEl>
                                      </p:cBhvr>
                                    </p:animEffect>
                                    <p:animScale>
                                      <p:cBhvr>
                                        <p:cTn id="88" dur="250" autoRev="1" fill="hold"/>
                                        <p:tgtEl>
                                          <p:spTgt spid="49"/>
                                        </p:tgtEl>
                                      </p:cBhvr>
                                      <p:by x="105000" y="105000"/>
                                    </p:animScale>
                                  </p:childTnLst>
                                </p:cTn>
                              </p:par>
                            </p:childTnLst>
                          </p:cTn>
                        </p:par>
                        <p:par>
                          <p:cTn id="89" fill="hold">
                            <p:stCondLst>
                              <p:cond delay="1000"/>
                            </p:stCondLst>
                            <p:childTnLst>
                              <p:par>
                                <p:cTn id="90" presetID="8" presetClass="exit" presetSubtype="16" fill="hold" grpId="4" nodeType="afterEffect">
                                  <p:stCondLst>
                                    <p:cond delay="0"/>
                                  </p:stCondLst>
                                  <p:childTnLst>
                                    <p:animEffect transition="out" filter="diamond(in)">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8" presetClass="entr" presetSubtype="16"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diamond(in)">
                                      <p:cBhvr>
                                        <p:cTn id="9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P spid="46" grpId="2" animBg="1"/>
      <p:bldP spid="46" grpId="3" animBg="1"/>
      <p:bldP spid="46" grpId="4" animBg="1"/>
      <p:bldP spid="47" grpId="0" animBg="1"/>
      <p:bldP spid="47" grpId="1" animBg="1"/>
      <p:bldP spid="47" grpId="2" animBg="1"/>
      <p:bldP spid="47" grpId="3" animBg="1"/>
      <p:bldP spid="47" grpId="4" animBg="1"/>
      <p:bldP spid="47" grpId="5" animBg="1"/>
      <p:bldP spid="48" grpId="0" animBg="1"/>
      <p:bldP spid="49" grpId="0" animBg="1"/>
      <p:bldP spid="49" grpId="1" animBg="1"/>
      <p:bldP spid="49" grpId="2" animBg="1"/>
      <p:bldP spid="49" grpId="3" animBg="1"/>
      <p:bldP spid="49" grpId="4" animBg="1"/>
      <p:bldP spid="50" grpId="0" animBg="1"/>
      <p:bldP spid="61" grpId="0" animBg="1"/>
      <p:bldP spid="62" grpId="0" animBg="1"/>
      <p:bldP spid="63" grpId="0" animBg="1"/>
      <p:bldP spid="63" grpId="1" animBg="1"/>
      <p:bldP spid="63" grpId="2" animBg="1"/>
      <p:bldP spid="63" grpId="3"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smtClean="0">
                <a:latin typeface="Times New Roman" panose="02020603050405020304" pitchFamily="18" charset="0"/>
                <a:cs typeface="Times New Roman" panose="02020603050405020304" pitchFamily="18" charset="0"/>
              </a:rPr>
              <a:t>Ví dụ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90</a:t>
            </a:fld>
            <a:endParaRPr lang="en-US" altLang="en-US"/>
          </a:p>
        </p:txBody>
      </p:sp>
      <p:grpSp>
        <p:nvGrpSpPr>
          <p:cNvPr id="5" name="Group 2"/>
          <p:cNvGrpSpPr>
            <a:grpSpLocks/>
          </p:cNvGrpSpPr>
          <p:nvPr/>
        </p:nvGrpSpPr>
        <p:grpSpPr bwMode="auto">
          <a:xfrm>
            <a:off x="304800" y="2871788"/>
            <a:ext cx="8550275" cy="617537"/>
            <a:chOff x="644" y="1809"/>
            <a:chExt cx="4972" cy="389"/>
          </a:xfrm>
        </p:grpSpPr>
        <p:sp>
          <p:nvSpPr>
            <p:cNvPr id="6"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7"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8"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9"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1"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2"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3"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grpSp>
        <p:nvGrpSpPr>
          <p:cNvPr id="14" name="Group 11"/>
          <p:cNvGrpSpPr>
            <a:grpSpLocks/>
          </p:cNvGrpSpPr>
          <p:nvPr/>
        </p:nvGrpSpPr>
        <p:grpSpPr bwMode="auto">
          <a:xfrm>
            <a:off x="304800" y="228758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Tree>
    <p:extLst>
      <p:ext uri="{BB962C8B-B14F-4D97-AF65-F5344CB8AC3E}">
        <p14:creationId xmlns:p14="http://schemas.microsoft.com/office/powerpoint/2010/main" val="1892761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smtClean="0">
                <a:latin typeface="Times New Roman" panose="02020603050405020304" pitchFamily="18" charset="0"/>
                <a:cs typeface="Times New Roman" panose="02020603050405020304" pitchFamily="18" charset="0"/>
              </a:rPr>
              <a:t>Cài đặt – Merge Sort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112837"/>
            <a:ext cx="8382000" cy="5059363"/>
          </a:xfrm>
        </p:spPr>
        <p:txBody>
          <a:bodyPr/>
          <a:lstStyle/>
          <a:p>
            <a:pPr algn="just">
              <a:lnSpc>
                <a:spcPct val="90000"/>
              </a:lnSpc>
            </a:pPr>
            <a:r>
              <a:rPr lang="en-US" altLang="en-US" sz="2400" b="1" smtClean="0">
                <a:latin typeface="Times New Roman" panose="02020603050405020304" pitchFamily="18" charset="0"/>
                <a:cs typeface="Times New Roman" panose="02020603050405020304" pitchFamily="18" charset="0"/>
              </a:rPr>
              <a:t>Hàm phân phối luôn phiên từ a vào b và c:</a:t>
            </a:r>
          </a:p>
          <a:p>
            <a:pPr marL="0" indent="0"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91</a:t>
            </a:fld>
            <a:endParaRPr lang="en-US" altLang="en-US"/>
          </a:p>
        </p:txBody>
      </p:sp>
      <p:sp>
        <p:nvSpPr>
          <p:cNvPr id="5" name="Text Box 2"/>
          <p:cNvSpPr txBox="1">
            <a:spLocks noChangeArrowheads="1"/>
          </p:cNvSpPr>
          <p:nvPr/>
        </p:nvSpPr>
        <p:spPr bwMode="auto">
          <a:xfrm>
            <a:off x="533400" y="1524000"/>
            <a:ext cx="8153400" cy="49879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Distribute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 </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&amp;&amp;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&amp;&amp;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4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5926408"/>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pPr algn="just">
              <a:lnSpc>
                <a:spcPct val="90000"/>
              </a:lnSpc>
            </a:pPr>
            <a:r>
              <a:rPr lang="en-US" altLang="en-US" sz="3200">
                <a:latin typeface="Times New Roman" panose="02020603050405020304" pitchFamily="18" charset="0"/>
                <a:cs typeface="Times New Roman" panose="02020603050405020304" pitchFamily="18" charset="0"/>
              </a:rPr>
              <a:t>Hàm trộn b và c vào a:</a:t>
            </a:r>
          </a:p>
        </p:txBody>
      </p:sp>
      <p:sp>
        <p:nvSpPr>
          <p:cNvPr id="3" name="Content Placeholder 2"/>
          <p:cNvSpPr>
            <a:spLocks noGrp="1"/>
          </p:cNvSpPr>
          <p:nvPr>
            <p:ph idx="1"/>
          </p:nvPr>
        </p:nvSpPr>
        <p:spPr>
          <a:xfrm>
            <a:off x="381000" y="1112837"/>
            <a:ext cx="8382000" cy="5059363"/>
          </a:xfrm>
        </p:spPr>
        <p:txBody>
          <a:bodyPr/>
          <a:lstStyle/>
          <a:p>
            <a:pPr marL="0" indent="0"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92</a:t>
            </a:fld>
            <a:endParaRPr lang="en-US" altLang="en-US"/>
          </a:p>
        </p:txBody>
      </p:sp>
      <p:sp>
        <p:nvSpPr>
          <p:cNvPr id="6" name="Text Box 2"/>
          <p:cNvSpPr txBox="1">
            <a:spLocks noChangeArrowheads="1"/>
          </p:cNvSpPr>
          <p:nvPr/>
        </p:nvSpPr>
        <p:spPr bwMode="auto">
          <a:xfrm>
            <a:off x="349624" y="990601"/>
            <a:ext cx="8565776" cy="5292724"/>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Merge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9144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//min(k,nc)</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3716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762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8288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762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sz="2000" i="1" kern="0" noProof="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smtClean="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143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116013" eaLnBrk="1" fontAlgn="auto" latinLnBrk="0" hangingPunct="1">
              <a:lnSpc>
                <a:spcPct val="107000"/>
              </a:lnSpc>
              <a:spcBef>
                <a:spcPts val="0"/>
              </a:spcBef>
              <a:spcAft>
                <a:spcPts val="60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else </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8288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0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8001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0668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smtClean="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smtClean="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lang="en-US" sz="20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0668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smtClean="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785336"/>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smtClean="0">
                <a:latin typeface="Times New Roman" panose="02020603050405020304" pitchFamily="18" charset="0"/>
                <a:cs typeface="Times New Roman" panose="02020603050405020304" pitchFamily="18" charset="0"/>
              </a:rPr>
              <a:t>Cài đặt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93</a:t>
            </a:fld>
            <a:endParaRPr lang="en-US" altLang="en-US"/>
          </a:p>
        </p:txBody>
      </p:sp>
      <p:sp>
        <p:nvSpPr>
          <p:cNvPr id="6" name="Text Box 2"/>
          <p:cNvSpPr txBox="1">
            <a:spLocks noChangeArrowheads="1"/>
          </p:cNvSpPr>
          <p:nvPr/>
        </p:nvSpPr>
        <p:spPr bwMode="auto">
          <a:xfrm>
            <a:off x="390562" y="1066800"/>
            <a:ext cx="8296238" cy="4876800"/>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MergeSort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1;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2)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Distribute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Merge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2304664"/>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1143000"/>
          </a:xfrm>
        </p:spPr>
        <p:txBody>
          <a:bodyPr/>
          <a:lstStyle/>
          <a:p>
            <a:r>
              <a:rPr lang="en-US" sz="3200" smtClean="0">
                <a:latin typeface="Times New Roman" panose="02020603050405020304" pitchFamily="18" charset="0"/>
                <a:cs typeface="Times New Roman" panose="02020603050405020304" pitchFamily="18" charset="0"/>
              </a:rPr>
              <a:t>3.10 </a:t>
            </a:r>
            <a:r>
              <a:rPr lang="en-US" sz="3200" dirty="0" smtClean="0">
                <a:latin typeface="Times New Roman" panose="02020603050405020304" pitchFamily="18" charset="0"/>
                <a:cs typeface="Times New Roman" panose="02020603050405020304" pitchFamily="18" charset="0"/>
              </a:rPr>
              <a:t>Sắp xếp theo cơ số - Radix Sort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4906963"/>
          </a:xfrm>
        </p:spPr>
        <p:txBody>
          <a:bodyPr/>
          <a:lstStyle/>
          <a:p>
            <a:pPr algn="just"/>
            <a:r>
              <a:rPr lang="en-US" altLang="en-US" sz="2400" dirty="0">
                <a:latin typeface="Times New Roman" panose="02020603050405020304" pitchFamily="18" charset="0"/>
                <a:cs typeface="Times New Roman" panose="02020603050405020304" pitchFamily="18" charset="0"/>
              </a:rPr>
              <a:t>Radix Sort là một thuật toán tiếp cận theo một hướng hoàn toàn khác. </a:t>
            </a:r>
          </a:p>
          <a:p>
            <a:pPr algn="just"/>
            <a:r>
              <a:rPr lang="en-US" altLang="en-US" sz="2400" dirty="0">
                <a:latin typeface="Times New Roman" panose="02020603050405020304" pitchFamily="18" charset="0"/>
                <a:cs typeface="Times New Roman" panose="02020603050405020304" pitchFamily="18" charset="0"/>
              </a:rPr>
              <a:t>Nếu như trong các thuật toán khác, cơ sở để sắp xếp luôn là việc so sánh giá trị của 2 phần tử thì Radix Sort lại dựa trên nguyên tắc phân loại thư của bưu điện. Vì lý do đó Radix Sort còn có tên là Postman’s Sort. </a:t>
            </a:r>
          </a:p>
          <a:p>
            <a:pPr algn="just"/>
            <a:r>
              <a:rPr lang="en-US" altLang="en-US" sz="2400" dirty="0">
                <a:latin typeface="Times New Roman" panose="02020603050405020304" pitchFamily="18" charset="0"/>
                <a:cs typeface="Times New Roman" panose="02020603050405020304" pitchFamily="18" charset="0"/>
              </a:rPr>
              <a:t>Radix Sort không hề quan tâm đến việc so sánh giá trị của phần tử mà bản thân việc phân loại và trình tự phân loại sẽ tạo ra thứ tự cho các phần tử. </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94</a:t>
            </a:fld>
            <a:endParaRPr lang="en-US" altLang="en-US"/>
          </a:p>
        </p:txBody>
      </p:sp>
    </p:spTree>
    <p:extLst>
      <p:ext uri="{BB962C8B-B14F-4D97-AF65-F5344CB8AC3E}">
        <p14:creationId xmlns:p14="http://schemas.microsoft.com/office/powerpoint/2010/main" val="427575600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1143000"/>
          </a:xfrm>
        </p:spPr>
        <p:txBody>
          <a:bodyPr/>
          <a:lstStyle/>
          <a:p>
            <a:r>
              <a:rPr lang="en-US" sz="3200" smtClean="0">
                <a:latin typeface="Times New Roman" panose="02020603050405020304" pitchFamily="18" charset="0"/>
                <a:cs typeface="Times New Roman" panose="02020603050405020304" pitchFamily="18" charset="0"/>
              </a:rPr>
              <a:t>3.10 </a:t>
            </a:r>
            <a:r>
              <a:rPr lang="en-US" sz="3200" dirty="0" smtClean="0">
                <a:latin typeface="Times New Roman" panose="02020603050405020304" pitchFamily="18" charset="0"/>
                <a:cs typeface="Times New Roman" panose="02020603050405020304" pitchFamily="18" charset="0"/>
              </a:rPr>
              <a:t>Sắp xếp theo cơ số - Radix Sort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4906963"/>
          </a:xfrm>
        </p:spPr>
        <p:txBody>
          <a:bodyPr/>
          <a:lstStyle/>
          <a:p>
            <a:pPr algn="just"/>
            <a:r>
              <a:rPr lang="en-US" altLang="en-US" sz="2400" dirty="0">
                <a:latin typeface="Times New Roman" panose="02020603050405020304" pitchFamily="18" charset="0"/>
                <a:cs typeface="Times New Roman" panose="02020603050405020304" pitchFamily="18" charset="0"/>
              </a:rPr>
              <a:t>Mô phỏng lại qui trình trên, để sắp xếp dãy 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a</a:t>
            </a:r>
            <a:r>
              <a:rPr lang="en-US" altLang="en-US" sz="2400"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giải thuật Radix Sort thực hiện như sau:</a:t>
            </a:r>
          </a:p>
          <a:p>
            <a:pPr lvl="1" algn="just"/>
            <a:r>
              <a:rPr lang="en-US" altLang="en-US" sz="2400" dirty="0">
                <a:latin typeface="Times New Roman" panose="02020603050405020304" pitchFamily="18" charset="0"/>
                <a:cs typeface="Times New Roman" panose="02020603050405020304" pitchFamily="18" charset="0"/>
              </a:rPr>
              <a:t>Trước tiên, ta có thể giả sử mỗi phần tử a</a:t>
            </a:r>
            <a:r>
              <a:rPr lang="en-US" altLang="en-US" sz="2400"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trong dãy 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a</a:t>
            </a:r>
            <a:r>
              <a:rPr lang="en-US" altLang="en-US" sz="2400"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là một số nguyên có tối đa m chữ số.</a:t>
            </a:r>
          </a:p>
          <a:p>
            <a:pPr lvl="1" algn="just"/>
            <a:r>
              <a:rPr lang="en-US" altLang="en-US" sz="2400" dirty="0">
                <a:latin typeface="Times New Roman" panose="02020603050405020304" pitchFamily="18" charset="0"/>
                <a:cs typeface="Times New Roman" panose="02020603050405020304" pitchFamily="18" charset="0"/>
              </a:rPr>
              <a:t>Ta phân loại các phần tử lần lượt theo các chữ số hàng đơn vị, hàng chục, hàng trăm, … tương tự việc phân loại thư theo tỉnh thành, quận huyện, phường xã, ….</a:t>
            </a:r>
          </a:p>
          <a:p>
            <a:pPr algn="just"/>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95</a:t>
            </a:fld>
            <a:endParaRPr lang="en-US" altLang="en-US"/>
          </a:p>
        </p:txBody>
      </p:sp>
    </p:spTree>
    <p:extLst>
      <p:ext uri="{BB962C8B-B14F-4D97-AF65-F5344CB8AC3E}">
        <p14:creationId xmlns:p14="http://schemas.microsoft.com/office/powerpoint/2010/main" val="2768928715"/>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543800" cy="838200"/>
          </a:xfrm>
        </p:spPr>
        <p:txBody>
          <a:bodyPr/>
          <a:lstStyle/>
          <a:p>
            <a:r>
              <a:rPr lang="en-US" sz="3200" dirty="0" smtClean="0">
                <a:latin typeface="Times New Roman" panose="02020603050405020304" pitchFamily="18" charset="0"/>
                <a:cs typeface="Times New Roman" panose="02020603050405020304" pitchFamily="18" charset="0"/>
              </a:rPr>
              <a:t>Thuật toán Radix Sort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4906963"/>
          </a:xfrm>
        </p:spPr>
        <p:txBody>
          <a:bodyPr/>
          <a:lstStyle/>
          <a:p>
            <a:pPr>
              <a:lnSpc>
                <a:spcPct val="90000"/>
              </a:lnSpc>
            </a:pPr>
            <a:r>
              <a:rPr lang="en-US" altLang="en-US" sz="2400" dirty="0">
                <a:latin typeface="Times New Roman" panose="02020603050405020304" pitchFamily="18" charset="0"/>
                <a:cs typeface="Times New Roman" panose="02020603050405020304" pitchFamily="18" charset="0"/>
              </a:rPr>
              <a:t>Bước 1 :// k cho biết chữ số dùng để phân loại hiện hành</a:t>
            </a:r>
          </a:p>
          <a:p>
            <a:pPr lvl="1">
              <a:lnSpc>
                <a:spcPct val="90000"/>
              </a:lnSpc>
            </a:pPr>
            <a:r>
              <a:rPr lang="en-US" altLang="en-US" sz="2400" dirty="0">
                <a:latin typeface="Times New Roman" panose="02020603050405020304" pitchFamily="18" charset="0"/>
                <a:cs typeface="Times New Roman" panose="02020603050405020304" pitchFamily="18" charset="0"/>
              </a:rPr>
              <a:t>k = 0;	// k = 0: hàng đơn vị; k = 1: hàng chục; …</a:t>
            </a:r>
          </a:p>
          <a:p>
            <a:pPr>
              <a:lnSpc>
                <a:spcPct val="90000"/>
              </a:lnSpc>
            </a:pPr>
            <a:r>
              <a:rPr lang="en-US" altLang="en-US" sz="2400" dirty="0">
                <a:latin typeface="Times New Roman" panose="02020603050405020304" pitchFamily="18" charset="0"/>
                <a:cs typeface="Times New Roman" panose="02020603050405020304" pitchFamily="18" charset="0"/>
              </a:rPr>
              <a:t>Bước 2 : //Tạo các lô chứa các loại phần tử khác nhau</a:t>
            </a:r>
          </a:p>
          <a:p>
            <a:pPr lvl="1">
              <a:lnSpc>
                <a:spcPct val="90000"/>
              </a:lnSpc>
            </a:pPr>
            <a:r>
              <a:rPr lang="en-US" altLang="en-US" sz="2400" dirty="0">
                <a:latin typeface="Times New Roman" panose="02020603050405020304" pitchFamily="18" charset="0"/>
                <a:cs typeface="Times New Roman" panose="02020603050405020304" pitchFamily="18" charset="0"/>
              </a:rPr>
              <a:t>Khởi tạo 10 lô B</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B</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B</a:t>
            </a:r>
            <a:r>
              <a:rPr lang="en-US" altLang="en-US" sz="2400" baseline="-25000" dirty="0">
                <a:latin typeface="Times New Roman" panose="02020603050405020304" pitchFamily="18" charset="0"/>
                <a:cs typeface="Times New Roman" panose="02020603050405020304" pitchFamily="18" charset="0"/>
              </a:rPr>
              <a:t>9</a:t>
            </a:r>
            <a:r>
              <a:rPr lang="en-US" altLang="en-US" sz="2400" dirty="0">
                <a:latin typeface="Times New Roman" panose="02020603050405020304" pitchFamily="18" charset="0"/>
                <a:cs typeface="Times New Roman" panose="02020603050405020304" pitchFamily="18" charset="0"/>
              </a:rPr>
              <a:t> rỗng; </a:t>
            </a:r>
          </a:p>
          <a:p>
            <a:r>
              <a:rPr lang="en-US" altLang="en-US" sz="2400" dirty="0">
                <a:latin typeface="Times New Roman" panose="02020603050405020304" pitchFamily="18" charset="0"/>
                <a:cs typeface="Times New Roman" panose="02020603050405020304" pitchFamily="18" charset="0"/>
              </a:rPr>
              <a:t>Bước 3 : </a:t>
            </a:r>
          </a:p>
          <a:p>
            <a:pPr lvl="1"/>
            <a:r>
              <a:rPr lang="en-US" altLang="en-US" sz="2400" dirty="0">
                <a:latin typeface="Times New Roman" panose="02020603050405020304" pitchFamily="18" charset="0"/>
                <a:cs typeface="Times New Roman" panose="02020603050405020304" pitchFamily="18" charset="0"/>
              </a:rPr>
              <a:t>For i = 1 .. n do</a:t>
            </a:r>
          </a:p>
          <a:p>
            <a:pPr lvl="2"/>
            <a:r>
              <a:rPr lang="en-US" altLang="en-US" dirty="0">
                <a:latin typeface="Times New Roman" panose="02020603050405020304" pitchFamily="18" charset="0"/>
                <a:cs typeface="Times New Roman" panose="02020603050405020304" pitchFamily="18" charset="0"/>
              </a:rPr>
              <a:t>Đặt a</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vào lô B</a:t>
            </a:r>
            <a:r>
              <a:rPr lang="en-US" altLang="en-US" baseline="-25000" dirty="0">
                <a:latin typeface="Times New Roman" panose="02020603050405020304" pitchFamily="18" charset="0"/>
                <a:cs typeface="Times New Roman" panose="02020603050405020304" pitchFamily="18" charset="0"/>
              </a:rPr>
              <a:t>t</a:t>
            </a:r>
            <a:r>
              <a:rPr lang="en-US" altLang="en-US" dirty="0">
                <a:latin typeface="Times New Roman" panose="02020603050405020304" pitchFamily="18" charset="0"/>
                <a:cs typeface="Times New Roman" panose="02020603050405020304" pitchFamily="18" charset="0"/>
              </a:rPr>
              <a:t> với t: chữ số thứ k của a</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Bước 4 : </a:t>
            </a:r>
          </a:p>
          <a:p>
            <a:pPr lvl="1"/>
            <a:r>
              <a:rPr lang="en-US" altLang="en-US" sz="2400" dirty="0">
                <a:latin typeface="Times New Roman" panose="02020603050405020304" pitchFamily="18" charset="0"/>
                <a:cs typeface="Times New Roman" panose="02020603050405020304" pitchFamily="18" charset="0"/>
              </a:rPr>
              <a:t>Nối B</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B</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B</a:t>
            </a:r>
            <a:r>
              <a:rPr lang="en-US" altLang="en-US" sz="2400" baseline="-25000" dirty="0">
                <a:latin typeface="Times New Roman" panose="02020603050405020304" pitchFamily="18" charset="0"/>
                <a:cs typeface="Times New Roman" panose="02020603050405020304" pitchFamily="18" charset="0"/>
              </a:rPr>
              <a:t>9</a:t>
            </a:r>
            <a:r>
              <a:rPr lang="en-US" altLang="en-US" sz="2400" dirty="0">
                <a:latin typeface="Times New Roman" panose="02020603050405020304" pitchFamily="18" charset="0"/>
                <a:cs typeface="Times New Roman" panose="02020603050405020304" pitchFamily="18" charset="0"/>
              </a:rPr>
              <a:t> lại (theo đúng trình tự) thành a.</a:t>
            </a:r>
          </a:p>
          <a:p>
            <a:r>
              <a:rPr lang="en-US" altLang="en-US" sz="2400" dirty="0">
                <a:latin typeface="Times New Roman" panose="02020603050405020304" pitchFamily="18" charset="0"/>
                <a:cs typeface="Times New Roman" panose="02020603050405020304" pitchFamily="18" charset="0"/>
              </a:rPr>
              <a:t>Bước 5 : </a:t>
            </a:r>
          </a:p>
          <a:p>
            <a:pPr lvl="1"/>
            <a:r>
              <a:rPr lang="en-US" altLang="en-US" sz="2400" dirty="0">
                <a:latin typeface="Times New Roman" panose="02020603050405020304" pitchFamily="18" charset="0"/>
                <a:cs typeface="Times New Roman" panose="02020603050405020304" pitchFamily="18" charset="0"/>
              </a:rPr>
              <a:t>k = k+1;Nếu k &lt; m thì trở lại bước 2. Ngược lại: Dừng</a:t>
            </a:r>
          </a:p>
          <a:p>
            <a:endParaRPr lang="en-US" altLang="en-US" sz="2400" dirty="0">
              <a:latin typeface="Times New Roman" panose="02020603050405020304" pitchFamily="18" charset="0"/>
              <a:cs typeface="Times New Roman" panose="02020603050405020304" pitchFamily="18" charset="0"/>
            </a:endParaRPr>
          </a:p>
          <a:p>
            <a:pPr marL="342900" lvl="1" indent="-342900">
              <a:lnSpc>
                <a:spcPct val="90000"/>
              </a:lnSpc>
              <a:buFont typeface="Arial" panose="020B0604020202020204" pitchFamily="34" charset="0"/>
              <a:buChar char="•"/>
            </a:pPr>
            <a:endParaRPr lang="en-US" alt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96</a:t>
            </a:fld>
            <a:endParaRPr lang="en-US" altLang="en-US"/>
          </a:p>
        </p:txBody>
      </p:sp>
    </p:spTree>
    <p:extLst>
      <p:ext uri="{BB962C8B-B14F-4D97-AF65-F5344CB8AC3E}">
        <p14:creationId xmlns:p14="http://schemas.microsoft.com/office/powerpoint/2010/main" val="123151068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97</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4069648977"/>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8" name="TextBox 7"/>
          <p:cNvSpPr txBox="1"/>
          <p:nvPr/>
        </p:nvSpPr>
        <p:spPr>
          <a:xfrm>
            <a:off x="990600" y="5410200"/>
            <a:ext cx="697627" cy="369332"/>
          </a:xfrm>
          <a:prstGeom prst="rect">
            <a:avLst/>
          </a:prstGeom>
          <a:noFill/>
        </p:spPr>
        <p:txBody>
          <a:bodyPr wrap="none" rtlCol="0">
            <a:spAutoFit/>
          </a:bodyPr>
          <a:lstStyle/>
          <a:p>
            <a:r>
              <a:rPr lang="en-US" dirty="0" smtClean="0"/>
              <a:t>701</a:t>
            </a:r>
            <a:r>
              <a:rPr lang="en-US" b="1" u="sng" dirty="0" smtClean="0">
                <a:solidFill>
                  <a:srgbClr val="3333FF"/>
                </a:solidFill>
              </a:rPr>
              <a:t>3</a:t>
            </a:r>
            <a:endParaRPr lang="en-US" b="1" u="sng" dirty="0">
              <a:solidFill>
                <a:srgbClr val="3333FF"/>
              </a:solidFill>
            </a:endParaRPr>
          </a:p>
        </p:txBody>
      </p:sp>
      <p:sp>
        <p:nvSpPr>
          <p:cNvPr id="9" name="TextBox 8"/>
          <p:cNvSpPr txBox="1"/>
          <p:nvPr/>
        </p:nvSpPr>
        <p:spPr>
          <a:xfrm>
            <a:off x="990600" y="5061188"/>
            <a:ext cx="697627" cy="369332"/>
          </a:xfrm>
          <a:prstGeom prst="rect">
            <a:avLst/>
          </a:prstGeom>
          <a:noFill/>
        </p:spPr>
        <p:txBody>
          <a:bodyPr wrap="none" rtlCol="0">
            <a:spAutoFit/>
          </a:bodyPr>
          <a:lstStyle/>
          <a:p>
            <a:r>
              <a:rPr lang="en-US" dirty="0" smtClean="0"/>
              <a:t>842</a:t>
            </a:r>
            <a:r>
              <a:rPr lang="en-US" b="1" u="sng" dirty="0" smtClean="0">
                <a:solidFill>
                  <a:srgbClr val="3333FF"/>
                </a:solidFill>
              </a:rPr>
              <a:t>5</a:t>
            </a:r>
            <a:endParaRPr lang="en-US" b="1" u="sng" dirty="0">
              <a:solidFill>
                <a:srgbClr val="3333FF"/>
              </a:solidFill>
            </a:endParaRPr>
          </a:p>
        </p:txBody>
      </p:sp>
      <p:sp>
        <p:nvSpPr>
          <p:cNvPr id="10" name="TextBox 9"/>
          <p:cNvSpPr txBox="1"/>
          <p:nvPr/>
        </p:nvSpPr>
        <p:spPr>
          <a:xfrm>
            <a:off x="990600" y="4681696"/>
            <a:ext cx="697627" cy="369332"/>
          </a:xfrm>
          <a:prstGeom prst="rect">
            <a:avLst/>
          </a:prstGeom>
          <a:noFill/>
        </p:spPr>
        <p:txBody>
          <a:bodyPr wrap="none" rtlCol="0">
            <a:spAutoFit/>
          </a:bodyPr>
          <a:lstStyle/>
          <a:p>
            <a:r>
              <a:rPr lang="en-US" dirty="0" smtClean="0"/>
              <a:t>123</a:t>
            </a:r>
            <a:r>
              <a:rPr lang="en-US" b="1" u="sng" dirty="0" smtClean="0">
                <a:solidFill>
                  <a:srgbClr val="3333FF"/>
                </a:solidFill>
              </a:rPr>
              <a:t>9</a:t>
            </a:r>
            <a:endParaRPr lang="en-US" b="1" u="sng" dirty="0">
              <a:solidFill>
                <a:srgbClr val="3333FF"/>
              </a:solidFill>
            </a:endParaRPr>
          </a:p>
        </p:txBody>
      </p:sp>
      <p:sp>
        <p:nvSpPr>
          <p:cNvPr id="11" name="TextBox 10"/>
          <p:cNvSpPr txBox="1"/>
          <p:nvPr/>
        </p:nvSpPr>
        <p:spPr>
          <a:xfrm>
            <a:off x="990600" y="4301013"/>
            <a:ext cx="697627" cy="369332"/>
          </a:xfrm>
          <a:prstGeom prst="rect">
            <a:avLst/>
          </a:prstGeom>
          <a:noFill/>
        </p:spPr>
        <p:txBody>
          <a:bodyPr wrap="none" rtlCol="0">
            <a:spAutoFit/>
          </a:bodyPr>
          <a:lstStyle/>
          <a:p>
            <a:r>
              <a:rPr lang="en-US" dirty="0" smtClean="0"/>
              <a:t>042</a:t>
            </a:r>
            <a:r>
              <a:rPr lang="en-US" b="1" dirty="0" smtClean="0">
                <a:solidFill>
                  <a:srgbClr val="3333FF"/>
                </a:solidFill>
              </a:rPr>
              <a:t>8</a:t>
            </a:r>
            <a:endParaRPr lang="en-US" b="1" dirty="0">
              <a:solidFill>
                <a:srgbClr val="3333FF"/>
              </a:solidFill>
            </a:endParaRPr>
          </a:p>
        </p:txBody>
      </p:sp>
      <p:sp>
        <p:nvSpPr>
          <p:cNvPr id="12" name="TextBox 11"/>
          <p:cNvSpPr txBox="1"/>
          <p:nvPr/>
        </p:nvSpPr>
        <p:spPr>
          <a:xfrm>
            <a:off x="990599" y="3920330"/>
            <a:ext cx="697627" cy="369332"/>
          </a:xfrm>
          <a:prstGeom prst="rect">
            <a:avLst/>
          </a:prstGeom>
          <a:noFill/>
        </p:spPr>
        <p:txBody>
          <a:bodyPr wrap="none" rtlCol="0">
            <a:spAutoFit/>
          </a:bodyPr>
          <a:lstStyle/>
          <a:p>
            <a:r>
              <a:rPr lang="en-US" dirty="0" smtClean="0"/>
              <a:t>142</a:t>
            </a:r>
            <a:r>
              <a:rPr lang="en-US" b="1" u="sng" dirty="0" smtClean="0">
                <a:solidFill>
                  <a:srgbClr val="3333FF"/>
                </a:solidFill>
              </a:rPr>
              <a:t>4</a:t>
            </a:r>
            <a:endParaRPr lang="en-US" b="1" u="sng" dirty="0">
              <a:solidFill>
                <a:srgbClr val="3333FF"/>
              </a:solidFill>
            </a:endParaRPr>
          </a:p>
        </p:txBody>
      </p:sp>
      <p:sp>
        <p:nvSpPr>
          <p:cNvPr id="13" name="TextBox 12"/>
          <p:cNvSpPr txBox="1"/>
          <p:nvPr/>
        </p:nvSpPr>
        <p:spPr>
          <a:xfrm>
            <a:off x="990599" y="3550998"/>
            <a:ext cx="697627" cy="369332"/>
          </a:xfrm>
          <a:prstGeom prst="rect">
            <a:avLst/>
          </a:prstGeom>
          <a:noFill/>
        </p:spPr>
        <p:txBody>
          <a:bodyPr wrap="none" rtlCol="0">
            <a:spAutoFit/>
          </a:bodyPr>
          <a:lstStyle/>
          <a:p>
            <a:r>
              <a:rPr lang="en-US" dirty="0" smtClean="0"/>
              <a:t>700</a:t>
            </a:r>
            <a:r>
              <a:rPr lang="en-US" b="1" u="sng" dirty="0" smtClean="0">
                <a:solidFill>
                  <a:srgbClr val="3333FF"/>
                </a:solidFill>
              </a:rPr>
              <a:t>9</a:t>
            </a:r>
            <a:endParaRPr lang="en-US" b="1" u="sng" dirty="0">
              <a:solidFill>
                <a:srgbClr val="3333FF"/>
              </a:solidFill>
            </a:endParaRPr>
          </a:p>
        </p:txBody>
      </p:sp>
      <p:sp>
        <p:nvSpPr>
          <p:cNvPr id="14" name="TextBox 13"/>
          <p:cNvSpPr txBox="1"/>
          <p:nvPr/>
        </p:nvSpPr>
        <p:spPr>
          <a:xfrm>
            <a:off x="990599" y="3148804"/>
            <a:ext cx="697627" cy="369332"/>
          </a:xfrm>
          <a:prstGeom prst="rect">
            <a:avLst/>
          </a:prstGeom>
          <a:noFill/>
        </p:spPr>
        <p:txBody>
          <a:bodyPr wrap="none" rtlCol="0">
            <a:spAutoFit/>
          </a:bodyPr>
          <a:lstStyle/>
          <a:p>
            <a:r>
              <a:rPr lang="en-US" dirty="0" smtClean="0"/>
              <a:t>451</a:t>
            </a:r>
            <a:r>
              <a:rPr lang="en-US" b="1" u="sng" dirty="0" smtClean="0">
                <a:solidFill>
                  <a:srgbClr val="3333FF"/>
                </a:solidFill>
              </a:rPr>
              <a:t>8</a:t>
            </a:r>
            <a:endParaRPr lang="en-US" b="1" u="sng" dirty="0">
              <a:solidFill>
                <a:srgbClr val="3333FF"/>
              </a:solidFill>
            </a:endParaRPr>
          </a:p>
        </p:txBody>
      </p:sp>
      <p:sp>
        <p:nvSpPr>
          <p:cNvPr id="15" name="TextBox 14"/>
          <p:cNvSpPr txBox="1"/>
          <p:nvPr/>
        </p:nvSpPr>
        <p:spPr>
          <a:xfrm>
            <a:off x="990599" y="2756770"/>
            <a:ext cx="697627" cy="369332"/>
          </a:xfrm>
          <a:prstGeom prst="rect">
            <a:avLst/>
          </a:prstGeom>
          <a:noFill/>
        </p:spPr>
        <p:txBody>
          <a:bodyPr wrap="none" rtlCol="0">
            <a:spAutoFit/>
          </a:bodyPr>
          <a:lstStyle/>
          <a:p>
            <a:r>
              <a:rPr lang="en-US" dirty="0" smtClean="0"/>
              <a:t>325</a:t>
            </a:r>
            <a:r>
              <a:rPr lang="en-US" b="1" u="sng" dirty="0" smtClean="0">
                <a:solidFill>
                  <a:srgbClr val="3333FF"/>
                </a:solidFill>
              </a:rPr>
              <a:t>2</a:t>
            </a:r>
            <a:endParaRPr lang="en-US" b="1" u="sng" dirty="0">
              <a:solidFill>
                <a:srgbClr val="3333FF"/>
              </a:solidFill>
            </a:endParaRPr>
          </a:p>
        </p:txBody>
      </p:sp>
      <p:sp>
        <p:nvSpPr>
          <p:cNvPr id="16" name="TextBox 15"/>
          <p:cNvSpPr txBox="1"/>
          <p:nvPr/>
        </p:nvSpPr>
        <p:spPr>
          <a:xfrm>
            <a:off x="1000124" y="2364101"/>
            <a:ext cx="697627" cy="369332"/>
          </a:xfrm>
          <a:prstGeom prst="rect">
            <a:avLst/>
          </a:prstGeom>
          <a:noFill/>
        </p:spPr>
        <p:txBody>
          <a:bodyPr wrap="none" rtlCol="0">
            <a:spAutoFit/>
          </a:bodyPr>
          <a:lstStyle/>
          <a:p>
            <a:r>
              <a:rPr lang="en-US" dirty="0" smtClean="0"/>
              <a:t>917</a:t>
            </a:r>
            <a:r>
              <a:rPr lang="en-US" b="1" u="sng" dirty="0" smtClean="0">
                <a:solidFill>
                  <a:srgbClr val="3333FF"/>
                </a:solidFill>
              </a:rPr>
              <a:t>0</a:t>
            </a:r>
            <a:endParaRPr lang="en-US" b="1" u="sng" dirty="0">
              <a:solidFill>
                <a:srgbClr val="3333FF"/>
              </a:solidFill>
            </a:endParaRPr>
          </a:p>
        </p:txBody>
      </p:sp>
      <p:sp>
        <p:nvSpPr>
          <p:cNvPr id="17" name="TextBox 16"/>
          <p:cNvSpPr txBox="1"/>
          <p:nvPr/>
        </p:nvSpPr>
        <p:spPr>
          <a:xfrm>
            <a:off x="1000124" y="1961907"/>
            <a:ext cx="697627" cy="369332"/>
          </a:xfrm>
          <a:prstGeom prst="rect">
            <a:avLst/>
          </a:prstGeom>
          <a:noFill/>
        </p:spPr>
        <p:txBody>
          <a:bodyPr wrap="none" rtlCol="0">
            <a:spAutoFit/>
          </a:bodyPr>
          <a:lstStyle/>
          <a:p>
            <a:r>
              <a:rPr lang="en-US" dirty="0" smtClean="0"/>
              <a:t>099</a:t>
            </a:r>
            <a:r>
              <a:rPr lang="en-US" b="1" u="sng" dirty="0" smtClean="0">
                <a:solidFill>
                  <a:srgbClr val="3333FF"/>
                </a:solidFill>
              </a:rPr>
              <a:t>9</a:t>
            </a:r>
            <a:endParaRPr lang="en-US" b="1" u="sng" dirty="0">
              <a:solidFill>
                <a:srgbClr val="3333FF"/>
              </a:solidFill>
            </a:endParaRPr>
          </a:p>
        </p:txBody>
      </p:sp>
      <p:sp>
        <p:nvSpPr>
          <p:cNvPr id="18" name="TextBox 17"/>
          <p:cNvSpPr txBox="1"/>
          <p:nvPr/>
        </p:nvSpPr>
        <p:spPr>
          <a:xfrm>
            <a:off x="990598" y="1579398"/>
            <a:ext cx="697627" cy="369332"/>
          </a:xfrm>
          <a:prstGeom prst="rect">
            <a:avLst/>
          </a:prstGeom>
          <a:noFill/>
        </p:spPr>
        <p:txBody>
          <a:bodyPr wrap="none" rtlCol="0">
            <a:spAutoFit/>
          </a:bodyPr>
          <a:lstStyle/>
          <a:p>
            <a:r>
              <a:rPr lang="en-US" dirty="0" smtClean="0"/>
              <a:t>172</a:t>
            </a:r>
            <a:r>
              <a:rPr lang="en-US" b="1" u="sng" dirty="0" smtClean="0">
                <a:solidFill>
                  <a:srgbClr val="3333FF"/>
                </a:solidFill>
              </a:rPr>
              <a:t>5</a:t>
            </a:r>
            <a:endParaRPr lang="en-US" b="1" u="sng" dirty="0">
              <a:solidFill>
                <a:srgbClr val="3333FF"/>
              </a:solidFill>
            </a:endParaRPr>
          </a:p>
        </p:txBody>
      </p:sp>
      <p:sp>
        <p:nvSpPr>
          <p:cNvPr id="19" name="TextBox 18"/>
          <p:cNvSpPr txBox="1"/>
          <p:nvPr/>
        </p:nvSpPr>
        <p:spPr>
          <a:xfrm>
            <a:off x="1000124" y="1201137"/>
            <a:ext cx="697627" cy="369332"/>
          </a:xfrm>
          <a:prstGeom prst="rect">
            <a:avLst/>
          </a:prstGeom>
          <a:noFill/>
        </p:spPr>
        <p:txBody>
          <a:bodyPr wrap="none" rtlCol="0">
            <a:spAutoFit/>
          </a:bodyPr>
          <a:lstStyle/>
          <a:p>
            <a:r>
              <a:rPr lang="en-US" dirty="0" smtClean="0"/>
              <a:t>070</a:t>
            </a:r>
            <a:r>
              <a:rPr lang="en-US" b="1" u="sng" dirty="0" smtClean="0">
                <a:solidFill>
                  <a:srgbClr val="3333FF"/>
                </a:solidFill>
              </a:rPr>
              <a:t>1</a:t>
            </a:r>
            <a:endParaRPr lang="en-US" b="1" u="sng" dirty="0">
              <a:solidFill>
                <a:srgbClr val="3333FF"/>
              </a:solidFill>
            </a:endParaRPr>
          </a:p>
        </p:txBody>
      </p:sp>
    </p:spTree>
    <p:extLst>
      <p:ext uri="{BB962C8B-B14F-4D97-AF65-F5344CB8AC3E}">
        <p14:creationId xmlns:p14="http://schemas.microsoft.com/office/powerpoint/2010/main" val="3469866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16667E-6 -7.40741E-7 L 0.31198 0.00648 " pathEditMode="relative" rAng="0" ptsTypes="AA">
                                      <p:cBhvr>
                                        <p:cTn id="11" dur="2000" fill="hold"/>
                                        <p:tgtEl>
                                          <p:spTgt spid="8"/>
                                        </p:tgtEl>
                                        <p:attrNameLst>
                                          <p:attrName>ppt_x</p:attrName>
                                          <p:attrName>ppt_y</p:attrName>
                                        </p:attrNameLst>
                                      </p:cBhvr>
                                      <p:rCtr x="15590" y="324"/>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4.16667E-6 -4.81481E-6 L 0.47032 0.05741 " pathEditMode="relative" rAng="0" ptsTypes="AA">
                                      <p:cBhvr>
                                        <p:cTn id="20" dur="2000" fill="hold"/>
                                        <p:tgtEl>
                                          <p:spTgt spid="9"/>
                                        </p:tgtEl>
                                        <p:attrNameLst>
                                          <p:attrName>ppt_x</p:attrName>
                                          <p:attrName>ppt_y</p:attrName>
                                        </p:attrNameLst>
                                      </p:cBhvr>
                                      <p:rCtr x="23507" y="2870"/>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0"/>
                                        </p:tgtEl>
                                      </p:cBhvr>
                                    </p:animEffect>
                                    <p:animScale>
                                      <p:cBhvr>
                                        <p:cTn id="25" dur="250" autoRev="1" fill="hold"/>
                                        <p:tgtEl>
                                          <p:spTgt spid="10"/>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4.16667E-6 -7.40741E-7 L 0.38924 -7.40741E-7 C 0.56389 -7.40741E-7 0.77865 0.03102 0.77865 0.05625 L 0.77865 0.11273 " pathEditMode="relative" rAng="0" ptsTypes="AAAA">
                                      <p:cBhvr>
                                        <p:cTn id="29" dur="2000" fill="hold"/>
                                        <p:tgtEl>
                                          <p:spTgt spid="10"/>
                                        </p:tgtEl>
                                        <p:attrNameLst>
                                          <p:attrName>ppt_x</p:attrName>
                                          <p:attrName>ppt_y</p:attrName>
                                        </p:attrNameLst>
                                      </p:cBhvr>
                                      <p:rCtr x="38924" y="5625"/>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11"/>
                                        </p:tgtEl>
                                      </p:cBhvr>
                                    </p:animEffect>
                                    <p:animScale>
                                      <p:cBhvr>
                                        <p:cTn id="34" dur="250" autoRev="1" fill="hold"/>
                                        <p:tgtEl>
                                          <p:spTgt spid="11"/>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4.16667E-6 4.81481E-6 L 0.35174 4.81481E-6 C 0.50955 4.81481E-6 0.70365 0.04629 0.70365 0.08402 L 0.70365 0.16828 " pathEditMode="relative" rAng="0" ptsTypes="AAAA">
                                      <p:cBhvr>
                                        <p:cTn id="38" dur="2000" fill="hold"/>
                                        <p:tgtEl>
                                          <p:spTgt spid="11"/>
                                        </p:tgtEl>
                                        <p:attrNameLst>
                                          <p:attrName>ppt_x</p:attrName>
                                          <p:attrName>ppt_y</p:attrName>
                                        </p:attrNameLst>
                                      </p:cBhvr>
                                      <p:rCtr x="35174" y="840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16667E-6 3.7037E-7 L 0.19757 3.7037E-7 C 0.28629 3.7037E-7 0.39532 0.06157 0.39532 0.11181 L 0.39532 0.22384 " pathEditMode="relative" rAng="0" ptsTypes="AAAA">
                                      <p:cBhvr>
                                        <p:cTn id="47" dur="2000" fill="hold"/>
                                        <p:tgtEl>
                                          <p:spTgt spid="12"/>
                                        </p:tgtEl>
                                        <p:attrNameLst>
                                          <p:attrName>ppt_x</p:attrName>
                                          <p:attrName>ppt_y</p:attrName>
                                        </p:attrNameLst>
                                      </p:cBhvr>
                                      <p:rCtr x="19757" y="11181"/>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3"/>
                                        </p:tgtEl>
                                      </p:cBhvr>
                                    </p:animEffect>
                                    <p:animScale>
                                      <p:cBhvr>
                                        <p:cTn id="52" dur="250" autoRev="1" fill="hold"/>
                                        <p:tgtEl>
                                          <p:spTgt spid="13"/>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16667E-6 4.07407E-6 L 0.38924 4.07407E-6 C 0.56389 4.07407E-6 0.77865 0.06111 0.77865 0.11088 L 0.77865 0.22199 " pathEditMode="relative" rAng="0" ptsTypes="AAAA">
                                      <p:cBhvr>
                                        <p:cTn id="56" dur="2000" fill="hold"/>
                                        <p:tgtEl>
                                          <p:spTgt spid="13"/>
                                        </p:tgtEl>
                                        <p:attrNameLst>
                                          <p:attrName>ppt_x</p:attrName>
                                          <p:attrName>ppt_y</p:attrName>
                                        </p:attrNameLst>
                                      </p:cBhvr>
                                      <p:rCtr x="38924" y="11088"/>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4"/>
                                        </p:tgtEl>
                                      </p:cBhvr>
                                    </p:animEffect>
                                    <p:animScale>
                                      <p:cBhvr>
                                        <p:cTn id="61" dur="250" autoRev="1" fill="hold"/>
                                        <p:tgtEl>
                                          <p:spTgt spid="14"/>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3.7037E-7 L 0.35174 3.7037E-7 C 0.50955 3.7037E-7 0.70365 0.07731 0.70365 0.14028 L 0.70365 0.28079 " pathEditMode="relative" rAng="0" ptsTypes="AAAA">
                                      <p:cBhvr>
                                        <p:cTn id="65" dur="2000" fill="hold"/>
                                        <p:tgtEl>
                                          <p:spTgt spid="14"/>
                                        </p:tgtEl>
                                        <p:attrNameLst>
                                          <p:attrName>ppt_x</p:attrName>
                                          <p:attrName>ppt_y</p:attrName>
                                        </p:attrNameLst>
                                      </p:cBhvr>
                                      <p:rCtr x="35174" y="14028"/>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15"/>
                                        </p:tgtEl>
                                      </p:cBhvr>
                                    </p:animEffect>
                                    <p:animScale>
                                      <p:cBhvr>
                                        <p:cTn id="70" dur="250" autoRev="1" fill="hold"/>
                                        <p:tgtEl>
                                          <p:spTgt spid="15"/>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4.81481E-6 L 0.11841 4.81481E-6 C 0.17153 4.81481E-6 0.23698 0.10833 0.23698 0.19652 L 0.23698 0.39328 " pathEditMode="relative" rAng="0" ptsTypes="AAAA">
                                      <p:cBhvr>
                                        <p:cTn id="74" dur="2000" fill="hold"/>
                                        <p:tgtEl>
                                          <p:spTgt spid="15"/>
                                        </p:tgtEl>
                                        <p:attrNameLst>
                                          <p:attrName>ppt_x</p:attrName>
                                          <p:attrName>ppt_y</p:attrName>
                                        </p:attrNameLst>
                                      </p:cBhvr>
                                      <p:rCtr x="11840" y="19653"/>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16"/>
                                        </p:tgtEl>
                                      </p:cBhvr>
                                    </p:animEffect>
                                    <p:animScale>
                                      <p:cBhvr>
                                        <p:cTn id="79" dur="250" autoRev="1" fill="hold"/>
                                        <p:tgtEl>
                                          <p:spTgt spid="16"/>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2.22222E-6 L 0.03871 2.22222E-6 C 0.05607 2.22222E-6 0.0776 0.1243 0.0776 0.22523 L 0.0776 0.45069 " pathEditMode="relative" rAng="0" ptsTypes="AAAA">
                                      <p:cBhvr>
                                        <p:cTn id="83" dur="2000" fill="hold"/>
                                        <p:tgtEl>
                                          <p:spTgt spid="16"/>
                                        </p:tgtEl>
                                        <p:attrNameLst>
                                          <p:attrName>ppt_x</p:attrName>
                                          <p:attrName>ppt_y</p:attrName>
                                        </p:attrNameLst>
                                      </p:cBhvr>
                                      <p:rCtr x="3872" y="22523"/>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7"/>
                                        </p:tgtEl>
                                      </p:cBhvr>
                                    </p:animEffect>
                                    <p:animScale>
                                      <p:cBhvr>
                                        <p:cTn id="88" dur="250" autoRev="1" fill="hold"/>
                                        <p:tgtEl>
                                          <p:spTgt spid="17"/>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2.96296E-6 L 0.38871 -2.96296E-6 C 0.56319 -2.96296E-6 0.7776 0.10973 0.7776 0.19908 L 0.7776 0.39815 " pathEditMode="relative" rAng="0" ptsTypes="AAAA">
                                      <p:cBhvr>
                                        <p:cTn id="92" dur="2000" fill="hold"/>
                                        <p:tgtEl>
                                          <p:spTgt spid="17"/>
                                        </p:tgtEl>
                                        <p:attrNameLst>
                                          <p:attrName>ppt_x</p:attrName>
                                          <p:attrName>ppt_y</p:attrName>
                                        </p:attrNameLst>
                                      </p:cBhvr>
                                      <p:rCtr x="38872" y="19907"/>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8"/>
                                        </p:tgtEl>
                                      </p:cBhvr>
                                    </p:animEffect>
                                    <p:animScale>
                                      <p:cBhvr>
                                        <p:cTn id="97" dur="250" autoRev="1" fill="hold"/>
                                        <p:tgtEl>
                                          <p:spTgt spid="18"/>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4.07407E-6 L 0.23507 4.07407E-6 C 0.34063 4.07407E-6 0.47032 0.1375 0.47032 0.24907 L 0.47032 0.49838 " pathEditMode="relative" rAng="0" ptsTypes="AAAA">
                                      <p:cBhvr>
                                        <p:cTn id="101" dur="2000" fill="hold"/>
                                        <p:tgtEl>
                                          <p:spTgt spid="18"/>
                                        </p:tgtEl>
                                        <p:attrNameLst>
                                          <p:attrName>ppt_x</p:attrName>
                                          <p:attrName>ppt_y</p:attrName>
                                        </p:attrNameLst>
                                      </p:cBhvr>
                                      <p:rCtr x="23507" y="24907"/>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9"/>
                                        </p:tgtEl>
                                      </p:cBhvr>
                                    </p:animEffect>
                                    <p:animScale>
                                      <p:cBhvr>
                                        <p:cTn id="106" dur="250" autoRev="1" fill="hold"/>
                                        <p:tgtEl>
                                          <p:spTgt spid="19"/>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3.33333E-6 L 0.08038 -3.33333E-6 C 0.11649 -3.33333E-6 0.16093 0.17107 0.16093 0.30996 L 0.16093 0.62014 " pathEditMode="relative" rAng="0" ptsTypes="AAAA">
                                      <p:cBhvr>
                                        <p:cTn id="110" dur="2000" fill="hold"/>
                                        <p:tgtEl>
                                          <p:spTgt spid="19"/>
                                        </p:tgtEl>
                                        <p:attrNameLst>
                                          <p:attrName>ppt_x</p:attrName>
                                          <p:attrName>ppt_y</p:attrName>
                                        </p:attrNameLst>
                                      </p:cBhvr>
                                      <p:rCtr x="8038" y="30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98</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3711166812"/>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b="1" u="sng" dirty="0">
                        <a:solidFill>
                          <a:srgbClr val="3333FF"/>
                        </a:solidFill>
                      </a:endParaRPr>
                    </a:p>
                  </a:txBody>
                  <a:tcPr/>
                </a:tc>
                <a:tc>
                  <a:txBody>
                    <a:bodyPr/>
                    <a:lstStyle/>
                    <a:p>
                      <a:endParaRPr lang="en-US" dirty="0"/>
                    </a:p>
                  </a:txBody>
                  <a:tcPr/>
                </a:tc>
                <a:tc>
                  <a:txBody>
                    <a:bodyPr/>
                    <a:lstStyle/>
                    <a:p>
                      <a:endParaRPr lang="en-US" dirty="0"/>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dirty="0"/>
                    </a:p>
                  </a:txBody>
                  <a:tcPr/>
                </a:tc>
                <a:tc>
                  <a:txBody>
                    <a:bodyPr/>
                    <a:lstStyle/>
                    <a:p>
                      <a:endParaRPr lang="en-US" dirty="0"/>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6" name="TextBox 5"/>
          <p:cNvSpPr txBox="1"/>
          <p:nvPr/>
        </p:nvSpPr>
        <p:spPr>
          <a:xfrm>
            <a:off x="1752600" y="5410200"/>
            <a:ext cx="697627" cy="369332"/>
          </a:xfrm>
          <a:prstGeom prst="rect">
            <a:avLst/>
          </a:prstGeom>
          <a:noFill/>
        </p:spPr>
        <p:txBody>
          <a:bodyPr wrap="none" rtlCol="0">
            <a:spAutoFit/>
          </a:bodyPr>
          <a:lstStyle/>
          <a:p>
            <a:r>
              <a:rPr lang="en-US" dirty="0" smtClean="0"/>
              <a:t>917</a:t>
            </a:r>
            <a:r>
              <a:rPr lang="en-US" b="1" u="sng" dirty="0" smtClean="0">
                <a:solidFill>
                  <a:srgbClr val="3333FF"/>
                </a:solidFill>
              </a:rPr>
              <a:t>0</a:t>
            </a:r>
            <a:endParaRPr lang="en-US" b="1" u="sng" dirty="0">
              <a:solidFill>
                <a:srgbClr val="3333FF"/>
              </a:solidFill>
            </a:endParaRPr>
          </a:p>
        </p:txBody>
      </p:sp>
      <p:sp>
        <p:nvSpPr>
          <p:cNvPr id="7" name="TextBox 6"/>
          <p:cNvSpPr txBox="1"/>
          <p:nvPr/>
        </p:nvSpPr>
        <p:spPr>
          <a:xfrm>
            <a:off x="2440702" y="5410200"/>
            <a:ext cx="697627" cy="369332"/>
          </a:xfrm>
          <a:prstGeom prst="rect">
            <a:avLst/>
          </a:prstGeom>
          <a:noFill/>
        </p:spPr>
        <p:txBody>
          <a:bodyPr wrap="none" rtlCol="0">
            <a:spAutoFit/>
          </a:bodyPr>
          <a:lstStyle/>
          <a:p>
            <a:r>
              <a:rPr lang="en-US" dirty="0" smtClean="0"/>
              <a:t>070</a:t>
            </a:r>
            <a:r>
              <a:rPr lang="en-US" b="1" u="sng" dirty="0" smtClean="0">
                <a:solidFill>
                  <a:srgbClr val="3333FF"/>
                </a:solidFill>
              </a:rPr>
              <a:t>1</a:t>
            </a:r>
            <a:endParaRPr lang="en-US" dirty="0"/>
          </a:p>
        </p:txBody>
      </p:sp>
      <p:sp>
        <p:nvSpPr>
          <p:cNvPr id="8" name="TextBox 7"/>
          <p:cNvSpPr txBox="1"/>
          <p:nvPr/>
        </p:nvSpPr>
        <p:spPr>
          <a:xfrm>
            <a:off x="3128804" y="5429250"/>
            <a:ext cx="697627" cy="369332"/>
          </a:xfrm>
          <a:prstGeom prst="rect">
            <a:avLst/>
          </a:prstGeom>
          <a:noFill/>
        </p:spPr>
        <p:txBody>
          <a:bodyPr wrap="none" rtlCol="0">
            <a:spAutoFit/>
          </a:bodyPr>
          <a:lstStyle/>
          <a:p>
            <a:r>
              <a:rPr lang="en-US" dirty="0" smtClean="0"/>
              <a:t>325</a:t>
            </a:r>
            <a:r>
              <a:rPr lang="en-US" b="1" u="sng" dirty="0" smtClean="0">
                <a:solidFill>
                  <a:srgbClr val="3333FF"/>
                </a:solidFill>
              </a:rPr>
              <a:t>2</a:t>
            </a:r>
            <a:endParaRPr lang="en-US" b="1" u="sng" dirty="0">
              <a:solidFill>
                <a:srgbClr val="3333FF"/>
              </a:solidFill>
            </a:endParaRPr>
          </a:p>
        </p:txBody>
      </p:sp>
      <p:sp>
        <p:nvSpPr>
          <p:cNvPr id="9" name="TextBox 8"/>
          <p:cNvSpPr txBox="1"/>
          <p:nvPr/>
        </p:nvSpPr>
        <p:spPr>
          <a:xfrm>
            <a:off x="3826431" y="5429250"/>
            <a:ext cx="697627" cy="369332"/>
          </a:xfrm>
          <a:prstGeom prst="rect">
            <a:avLst/>
          </a:prstGeom>
          <a:noFill/>
        </p:spPr>
        <p:txBody>
          <a:bodyPr wrap="none" rtlCol="0">
            <a:spAutoFit/>
          </a:bodyPr>
          <a:lstStyle/>
          <a:p>
            <a:r>
              <a:rPr lang="en-US" dirty="0"/>
              <a:t>701</a:t>
            </a:r>
            <a:r>
              <a:rPr lang="en-US" b="1" u="sng" dirty="0">
                <a:solidFill>
                  <a:srgbClr val="3333FF"/>
                </a:solidFill>
              </a:rPr>
              <a:t>3</a:t>
            </a:r>
            <a:endParaRPr lang="en-US" dirty="0"/>
          </a:p>
        </p:txBody>
      </p:sp>
      <p:sp>
        <p:nvSpPr>
          <p:cNvPr id="11" name="TextBox 10"/>
          <p:cNvSpPr txBox="1"/>
          <p:nvPr/>
        </p:nvSpPr>
        <p:spPr>
          <a:xfrm>
            <a:off x="4562158" y="5410200"/>
            <a:ext cx="697627" cy="369332"/>
          </a:xfrm>
          <a:prstGeom prst="rect">
            <a:avLst/>
          </a:prstGeom>
          <a:noFill/>
        </p:spPr>
        <p:txBody>
          <a:bodyPr wrap="none" rtlCol="0">
            <a:spAutoFit/>
          </a:bodyPr>
          <a:lstStyle/>
          <a:p>
            <a:r>
              <a:rPr lang="en-US" dirty="0" smtClean="0"/>
              <a:t>142</a:t>
            </a:r>
            <a:r>
              <a:rPr lang="en-US" b="1" u="sng" dirty="0" smtClean="0">
                <a:solidFill>
                  <a:srgbClr val="3333FF"/>
                </a:solidFill>
              </a:rPr>
              <a:t>4</a:t>
            </a:r>
            <a:endParaRPr lang="en-US" b="1" u="sng" dirty="0">
              <a:solidFill>
                <a:srgbClr val="3333FF"/>
              </a:solidFill>
            </a:endParaRPr>
          </a:p>
        </p:txBody>
      </p:sp>
      <p:sp>
        <p:nvSpPr>
          <p:cNvPr id="12" name="TextBox 11"/>
          <p:cNvSpPr txBox="1"/>
          <p:nvPr/>
        </p:nvSpPr>
        <p:spPr>
          <a:xfrm>
            <a:off x="5297885" y="5429250"/>
            <a:ext cx="697627" cy="369332"/>
          </a:xfrm>
          <a:prstGeom prst="rect">
            <a:avLst/>
          </a:prstGeom>
          <a:noFill/>
        </p:spPr>
        <p:txBody>
          <a:bodyPr wrap="none" rtlCol="0">
            <a:spAutoFit/>
          </a:bodyPr>
          <a:lstStyle/>
          <a:p>
            <a:r>
              <a:rPr lang="en-US" dirty="0" smtClean="0"/>
              <a:t>842</a:t>
            </a:r>
            <a:r>
              <a:rPr lang="en-US" b="1" u="sng" dirty="0" smtClean="0">
                <a:solidFill>
                  <a:srgbClr val="3333FF"/>
                </a:solidFill>
              </a:rPr>
              <a:t>5</a:t>
            </a:r>
            <a:endParaRPr lang="en-US" b="1" u="sng" dirty="0">
              <a:solidFill>
                <a:srgbClr val="3333FF"/>
              </a:solidFill>
            </a:endParaRPr>
          </a:p>
        </p:txBody>
      </p:sp>
      <p:sp>
        <p:nvSpPr>
          <p:cNvPr id="13" name="TextBox 12"/>
          <p:cNvSpPr txBox="1"/>
          <p:nvPr/>
        </p:nvSpPr>
        <p:spPr>
          <a:xfrm>
            <a:off x="5300424" y="5049758"/>
            <a:ext cx="697627" cy="369332"/>
          </a:xfrm>
          <a:prstGeom prst="rect">
            <a:avLst/>
          </a:prstGeom>
          <a:noFill/>
        </p:spPr>
        <p:txBody>
          <a:bodyPr wrap="none" rtlCol="0">
            <a:spAutoFit/>
          </a:bodyPr>
          <a:lstStyle/>
          <a:p>
            <a:r>
              <a:rPr lang="en-US" dirty="0" smtClean="0"/>
              <a:t>172</a:t>
            </a:r>
            <a:r>
              <a:rPr lang="en-US" b="1" u="sng" dirty="0" smtClean="0">
                <a:solidFill>
                  <a:srgbClr val="3333FF"/>
                </a:solidFill>
              </a:rPr>
              <a:t>5</a:t>
            </a:r>
            <a:endParaRPr lang="en-US" b="1" u="sng" dirty="0">
              <a:solidFill>
                <a:srgbClr val="3333FF"/>
              </a:solidFill>
            </a:endParaRPr>
          </a:p>
        </p:txBody>
      </p:sp>
      <p:sp>
        <p:nvSpPr>
          <p:cNvPr id="14" name="TextBox 13"/>
          <p:cNvSpPr txBox="1"/>
          <p:nvPr/>
        </p:nvSpPr>
        <p:spPr>
          <a:xfrm>
            <a:off x="7391400" y="5412740"/>
            <a:ext cx="697627" cy="369332"/>
          </a:xfrm>
          <a:prstGeom prst="rect">
            <a:avLst/>
          </a:prstGeom>
          <a:noFill/>
        </p:spPr>
        <p:txBody>
          <a:bodyPr wrap="none" rtlCol="0">
            <a:spAutoFit/>
          </a:bodyPr>
          <a:lstStyle/>
          <a:p>
            <a:r>
              <a:rPr lang="en-US" dirty="0" smtClean="0"/>
              <a:t>042</a:t>
            </a:r>
            <a:r>
              <a:rPr lang="en-US" b="1" u="sng" dirty="0" smtClean="0">
                <a:solidFill>
                  <a:srgbClr val="3333FF"/>
                </a:solidFill>
              </a:rPr>
              <a:t>8</a:t>
            </a:r>
            <a:endParaRPr lang="en-US" b="1" u="sng" dirty="0">
              <a:solidFill>
                <a:srgbClr val="3333FF"/>
              </a:solidFill>
            </a:endParaRPr>
          </a:p>
        </p:txBody>
      </p:sp>
      <p:sp>
        <p:nvSpPr>
          <p:cNvPr id="15" name="TextBox 14"/>
          <p:cNvSpPr txBox="1"/>
          <p:nvPr/>
        </p:nvSpPr>
        <p:spPr>
          <a:xfrm>
            <a:off x="7391400" y="5059918"/>
            <a:ext cx="697627" cy="369332"/>
          </a:xfrm>
          <a:prstGeom prst="rect">
            <a:avLst/>
          </a:prstGeom>
          <a:noFill/>
        </p:spPr>
        <p:txBody>
          <a:bodyPr wrap="none" rtlCol="0">
            <a:spAutoFit/>
          </a:bodyPr>
          <a:lstStyle/>
          <a:p>
            <a:r>
              <a:rPr lang="en-US" dirty="0" smtClean="0"/>
              <a:t>451</a:t>
            </a:r>
            <a:r>
              <a:rPr lang="en-US" b="1" u="sng" dirty="0" smtClean="0">
                <a:solidFill>
                  <a:srgbClr val="3333FF"/>
                </a:solidFill>
              </a:rPr>
              <a:t>8</a:t>
            </a:r>
            <a:endParaRPr lang="en-US" b="1" u="sng" dirty="0">
              <a:solidFill>
                <a:srgbClr val="3333FF"/>
              </a:solidFill>
            </a:endParaRPr>
          </a:p>
        </p:txBody>
      </p:sp>
      <p:sp>
        <p:nvSpPr>
          <p:cNvPr id="16" name="TextBox 15"/>
          <p:cNvSpPr txBox="1"/>
          <p:nvPr/>
        </p:nvSpPr>
        <p:spPr>
          <a:xfrm>
            <a:off x="8127127" y="5410200"/>
            <a:ext cx="697627" cy="369332"/>
          </a:xfrm>
          <a:prstGeom prst="rect">
            <a:avLst/>
          </a:prstGeom>
          <a:noFill/>
        </p:spPr>
        <p:txBody>
          <a:bodyPr wrap="none" rtlCol="0">
            <a:spAutoFit/>
          </a:bodyPr>
          <a:lstStyle/>
          <a:p>
            <a:r>
              <a:rPr lang="en-US" dirty="0" smtClean="0"/>
              <a:t>123</a:t>
            </a:r>
            <a:r>
              <a:rPr lang="en-US" b="1" u="sng" dirty="0" smtClean="0">
                <a:solidFill>
                  <a:srgbClr val="3333FF"/>
                </a:solidFill>
              </a:rPr>
              <a:t>9</a:t>
            </a:r>
            <a:endParaRPr lang="en-US" b="1" u="sng" dirty="0">
              <a:solidFill>
                <a:srgbClr val="3333FF"/>
              </a:solidFill>
            </a:endParaRPr>
          </a:p>
        </p:txBody>
      </p:sp>
      <p:sp>
        <p:nvSpPr>
          <p:cNvPr id="17" name="TextBox 16"/>
          <p:cNvSpPr txBox="1"/>
          <p:nvPr/>
        </p:nvSpPr>
        <p:spPr>
          <a:xfrm>
            <a:off x="8127127" y="5072102"/>
            <a:ext cx="697627" cy="369332"/>
          </a:xfrm>
          <a:prstGeom prst="rect">
            <a:avLst/>
          </a:prstGeom>
          <a:noFill/>
        </p:spPr>
        <p:txBody>
          <a:bodyPr wrap="none" rtlCol="0">
            <a:spAutoFit/>
          </a:bodyPr>
          <a:lstStyle/>
          <a:p>
            <a:r>
              <a:rPr lang="en-US" dirty="0" smtClean="0"/>
              <a:t>700</a:t>
            </a:r>
            <a:r>
              <a:rPr lang="en-US" b="1" u="sng" dirty="0" smtClean="0">
                <a:solidFill>
                  <a:srgbClr val="3333FF"/>
                </a:solidFill>
              </a:rPr>
              <a:t>9</a:t>
            </a:r>
            <a:endParaRPr lang="en-US" b="1" u="sng" dirty="0">
              <a:solidFill>
                <a:srgbClr val="3333FF"/>
              </a:solidFill>
            </a:endParaRPr>
          </a:p>
        </p:txBody>
      </p:sp>
      <p:sp>
        <p:nvSpPr>
          <p:cNvPr id="18" name="TextBox 17"/>
          <p:cNvSpPr txBox="1"/>
          <p:nvPr/>
        </p:nvSpPr>
        <p:spPr>
          <a:xfrm>
            <a:off x="8127127" y="4655225"/>
            <a:ext cx="697627" cy="369332"/>
          </a:xfrm>
          <a:prstGeom prst="rect">
            <a:avLst/>
          </a:prstGeom>
          <a:noFill/>
        </p:spPr>
        <p:txBody>
          <a:bodyPr wrap="none" rtlCol="0">
            <a:spAutoFit/>
          </a:bodyPr>
          <a:lstStyle/>
          <a:p>
            <a:r>
              <a:rPr lang="en-US" dirty="0" smtClean="0"/>
              <a:t>099</a:t>
            </a:r>
            <a:r>
              <a:rPr lang="en-US" b="1" u="sng" dirty="0" smtClean="0">
                <a:solidFill>
                  <a:srgbClr val="3333FF"/>
                </a:solidFill>
              </a:rPr>
              <a:t>9</a:t>
            </a:r>
            <a:endParaRPr lang="en-US" b="1" u="sng" dirty="0">
              <a:solidFill>
                <a:srgbClr val="3333FF"/>
              </a:solidFill>
            </a:endParaRPr>
          </a:p>
        </p:txBody>
      </p:sp>
    </p:spTree>
    <p:extLst>
      <p:ext uri="{BB962C8B-B14F-4D97-AF65-F5344CB8AC3E}">
        <p14:creationId xmlns:p14="http://schemas.microsoft.com/office/powerpoint/2010/main" val="56305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5E-6 -7.40741E-7 L -0.07969 -0.00463 " pathEditMode="relative" rAng="0" ptsTypes="AA">
                                      <p:cBhvr>
                                        <p:cTn id="11" dur="2000" fill="hold"/>
                                        <p:tgtEl>
                                          <p:spTgt spid="6"/>
                                        </p:tgtEl>
                                        <p:attrNameLst>
                                          <p:attrName>ppt_x</p:attrName>
                                          <p:attrName>ppt_y</p:attrName>
                                        </p:attrNameLst>
                                      </p:cBhvr>
                                      <p:rCtr x="-3993" y="-23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1" nodeType="clickEffect">
                                  <p:stCondLst>
                                    <p:cond delay="0"/>
                                  </p:stCondLst>
                                  <p:childTnLst>
                                    <p:animMotion origin="layout" path="M -4.72222E-6 -7.40741E-7 L -0.0776 -7.40741E-7 C -0.11232 -7.40741E-7 -0.15503 -0.01366 -0.15503 -0.02454 L -0.15503 -0.04907 " pathEditMode="relative" rAng="0" ptsTypes="AAAA">
                                      <p:cBhvr>
                                        <p:cTn id="20" dur="2000" fill="hold"/>
                                        <p:tgtEl>
                                          <p:spTgt spid="7"/>
                                        </p:tgtEl>
                                        <p:attrNameLst>
                                          <p:attrName>ppt_x</p:attrName>
                                          <p:attrName>ppt_y</p:attrName>
                                        </p:attrNameLst>
                                      </p:cBhvr>
                                      <p:rCtr x="-7760" y="-2454"/>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1.66667E-6 1.48148E-6 L -0.11511 1.48148E-6 C -0.16684 1.48148E-6 -0.23021 -0.02986 -0.23021 -0.05371 L -0.23021 -0.10741 " pathEditMode="relative" rAng="0" ptsTypes="AAAA">
                                      <p:cBhvr>
                                        <p:cTn id="29" dur="2000" fill="hold"/>
                                        <p:tgtEl>
                                          <p:spTgt spid="8"/>
                                        </p:tgtEl>
                                        <p:attrNameLst>
                                          <p:attrName>ppt_x</p:attrName>
                                          <p:attrName>ppt_y</p:attrName>
                                        </p:attrNameLst>
                                      </p:cBhvr>
                                      <p:rCtr x="-11510" y="-5370"/>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77778E-6 1.48148E-6 L -0.1533 1.48148E-6 C -0.22222 1.48148E-6 -0.3066 -0.04514 -0.3066 -0.08148 L -0.3066 -0.16296 " pathEditMode="relative" rAng="0" ptsTypes="AAAA">
                                      <p:cBhvr>
                                        <p:cTn id="38" dur="2000" fill="hold"/>
                                        <p:tgtEl>
                                          <p:spTgt spid="9"/>
                                        </p:tgtEl>
                                        <p:attrNameLst>
                                          <p:attrName>ppt_x</p:attrName>
                                          <p:attrName>ppt_y</p:attrName>
                                        </p:attrNameLst>
                                      </p:cBhvr>
                                      <p:rCtr x="-15330" y="-8148"/>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1"/>
                                        </p:tgtEl>
                                      </p:cBhvr>
                                    </p:animEffect>
                                    <p:animScale>
                                      <p:cBhvr>
                                        <p:cTn id="43" dur="250" autoRev="1" fill="hold"/>
                                        <p:tgtEl>
                                          <p:spTgt spid="1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8.33333E-7 -7.40741E-7 L -0.19358 -7.40741E-7 C -0.28038 -7.40741E-7 -0.38698 -0.05972 -0.38698 -0.10787 L -0.38698 -0.21574 " pathEditMode="relative" rAng="0" ptsTypes="AAAA">
                                      <p:cBhvr>
                                        <p:cTn id="47" dur="2000" fill="hold"/>
                                        <p:tgtEl>
                                          <p:spTgt spid="11"/>
                                        </p:tgtEl>
                                        <p:attrNameLst>
                                          <p:attrName>ppt_x</p:attrName>
                                          <p:attrName>ppt_y</p:attrName>
                                        </p:attrNameLst>
                                      </p:cBhvr>
                                      <p:rCtr x="-19358" y="-10787"/>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72222E-6 1.48148E-6 L -0.23524 1.48148E-6 C -0.34027 1.48148E-6 -0.46961 -0.07685 -0.46961 -0.13866 L -0.46961 -0.27708 " pathEditMode="relative" rAng="0" ptsTypes="AAAA">
                                      <p:cBhvr>
                                        <p:cTn id="56" dur="2000" fill="hold"/>
                                        <p:tgtEl>
                                          <p:spTgt spid="12"/>
                                        </p:tgtEl>
                                        <p:attrNameLst>
                                          <p:attrName>ppt_x</p:attrName>
                                          <p:attrName>ppt_y</p:attrName>
                                        </p:attrNameLst>
                                      </p:cBhvr>
                                      <p:rCtr x="-23490" y="-13866"/>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3"/>
                                        </p:tgtEl>
                                      </p:cBhvr>
                                    </p:animEffect>
                                    <p:animScale>
                                      <p:cBhvr>
                                        <p:cTn id="61" dur="250" autoRev="1" fill="hold"/>
                                        <p:tgtEl>
                                          <p:spTgt spid="13"/>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0.00018 -4.44444E-6 L -0.23386 -4.44444E-6 C -0.33889 -4.44444E-6 -0.46771 -0.07592 -0.46771 -0.13726 L -0.46771 -0.2743 " pathEditMode="relative" rAng="0" ptsTypes="AAAA">
                                      <p:cBhvr>
                                        <p:cTn id="65" dur="2000" fill="hold"/>
                                        <p:tgtEl>
                                          <p:spTgt spid="13"/>
                                        </p:tgtEl>
                                        <p:attrNameLst>
                                          <p:attrName>ppt_x</p:attrName>
                                          <p:attrName>ppt_y</p:attrName>
                                        </p:attrNameLst>
                                      </p:cBhvr>
                                      <p:rCtr x="-23385" y="-13727"/>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14"/>
                                        </p:tgtEl>
                                      </p:cBhvr>
                                    </p:animEffect>
                                    <p:animScale>
                                      <p:cBhvr>
                                        <p:cTn id="70" dur="250" autoRev="1" fill="hold"/>
                                        <p:tgtEl>
                                          <p:spTgt spid="14"/>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3.7037E-6 L -0.34843 -3.7037E-6 C -0.50451 -3.7037E-6 -0.69635 -0.10578 -0.69635 -0.19143 L -0.69635 -0.38287 " pathEditMode="relative" rAng="0" ptsTypes="AAAA">
                                      <p:cBhvr>
                                        <p:cTn id="74" dur="2000" fill="hold"/>
                                        <p:tgtEl>
                                          <p:spTgt spid="14"/>
                                        </p:tgtEl>
                                        <p:attrNameLst>
                                          <p:attrName>ppt_x</p:attrName>
                                          <p:attrName>ppt_y</p:attrName>
                                        </p:attrNameLst>
                                      </p:cBhvr>
                                      <p:rCtr x="-34826" y="-19144"/>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15"/>
                                        </p:tgtEl>
                                      </p:cBhvr>
                                    </p:animEffect>
                                    <p:animScale>
                                      <p:cBhvr>
                                        <p:cTn id="79" dur="250" autoRev="1" fill="hold"/>
                                        <p:tgtEl>
                                          <p:spTgt spid="15"/>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3.33333E-6 L -0.34843 -3.33333E-6 C -0.50451 -3.33333E-6 -0.69635 -0.10694 -0.69635 -0.19375 L -0.69635 -0.3868 " pathEditMode="relative" rAng="0" ptsTypes="AAAA">
                                      <p:cBhvr>
                                        <p:cTn id="83" dur="2000" fill="hold"/>
                                        <p:tgtEl>
                                          <p:spTgt spid="15"/>
                                        </p:tgtEl>
                                        <p:attrNameLst>
                                          <p:attrName>ppt_x</p:attrName>
                                          <p:attrName>ppt_y</p:attrName>
                                        </p:attrNameLst>
                                      </p:cBhvr>
                                      <p:rCtr x="-34826" y="-19352"/>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6"/>
                                        </p:tgtEl>
                                      </p:cBhvr>
                                    </p:animEffect>
                                    <p:animScale>
                                      <p:cBhvr>
                                        <p:cTn id="88" dur="250" autoRev="1" fill="hold"/>
                                        <p:tgtEl>
                                          <p:spTgt spid="16"/>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77778E-7 -7.40741E-7 L -0.38872 -7.40741E-7 C -0.56285 -7.40741E-7 -0.77691 -0.13958 -0.77691 -0.25231 L -0.77691 -0.50463 " pathEditMode="relative" rAng="0" ptsTypes="AAAA">
                                      <p:cBhvr>
                                        <p:cTn id="92" dur="2000" fill="hold"/>
                                        <p:tgtEl>
                                          <p:spTgt spid="16"/>
                                        </p:tgtEl>
                                        <p:attrNameLst>
                                          <p:attrName>ppt_x</p:attrName>
                                          <p:attrName>ppt_y</p:attrName>
                                        </p:attrNameLst>
                                      </p:cBhvr>
                                      <p:rCtr x="-38854" y="-252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7"/>
                                        </p:tgtEl>
                                      </p:cBhvr>
                                    </p:animEffect>
                                    <p:animScale>
                                      <p:cBhvr>
                                        <p:cTn id="97" dur="250" autoRev="1" fill="hold"/>
                                        <p:tgtEl>
                                          <p:spTgt spid="17"/>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2.77778E-7 4.81481E-6 L -0.38872 4.81481E-6 C -0.56285 4.81481E-6 -0.77691 -0.14144 -0.77691 -0.25579 L -0.77691 -0.51088 " pathEditMode="relative" rAng="0" ptsTypes="AAAA">
                                      <p:cBhvr>
                                        <p:cTn id="101" dur="2000" fill="hold"/>
                                        <p:tgtEl>
                                          <p:spTgt spid="17"/>
                                        </p:tgtEl>
                                        <p:attrNameLst>
                                          <p:attrName>ppt_x</p:attrName>
                                          <p:attrName>ppt_y</p:attrName>
                                        </p:attrNameLst>
                                      </p:cBhvr>
                                      <p:rCtr x="-38854" y="-25556"/>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8"/>
                                        </p:tgtEl>
                                      </p:cBhvr>
                                    </p:animEffect>
                                    <p:animScale>
                                      <p:cBhvr>
                                        <p:cTn id="106" dur="250" autoRev="1" fill="hold"/>
                                        <p:tgtEl>
                                          <p:spTgt spid="18"/>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2.77778E-7 4.44444E-6 L -0.38854 4.44444E-6 C -0.56302 4.44444E-6 -0.77691 -0.14098 -0.77691 -0.25487 L -0.77691 -0.50973 " pathEditMode="relative" rAng="0" ptsTypes="AAAA">
                                      <p:cBhvr>
                                        <p:cTn id="110" dur="2000" fill="hold"/>
                                        <p:tgtEl>
                                          <p:spTgt spid="18"/>
                                        </p:tgtEl>
                                        <p:attrNameLst>
                                          <p:attrName>ppt_x</p:attrName>
                                          <p:attrName>ppt_y</p:attrName>
                                        </p:attrNameLst>
                                      </p:cBhvr>
                                      <p:rCtr x="-38854" y="-25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smtClean="0">
                <a:latin typeface="Times New Roman" panose="02020603050405020304" pitchFamily="18" charset="0"/>
                <a:cs typeface="Times New Roman" panose="02020603050405020304" pitchFamily="18" charset="0"/>
              </a:rPr>
              <a:t>Ví dụ - Radix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99</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smtClean="0"/>
                        <a:t>12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smtClean="0"/>
                        <a:t>11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smtClean="0"/>
                        <a:t>10</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smtClean="0"/>
                        <a:t>9</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smtClean="0"/>
                        <a:t>8</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smtClean="0"/>
                        <a:t>7</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smtClean="0"/>
                        <a:t>6</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smtClean="0"/>
                        <a:t>5</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smtClean="0"/>
                        <a:t>4</a:t>
                      </a:r>
                      <a:endParaRPr lang="en-US" dirty="0"/>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smtClean="0"/>
                        <a:t>3</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smtClean="0"/>
                        <a:t>2</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smtClean="0"/>
                        <a:t>1</a:t>
                      </a:r>
                      <a:endParaRPr lang="en-US" dirty="0"/>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smtClean="0"/>
                        <a:t>CS</a:t>
                      </a:r>
                      <a:endParaRPr lang="en-US" dirty="0"/>
                    </a:p>
                  </a:txBody>
                  <a:tcPr>
                    <a:solidFill>
                      <a:srgbClr val="00B050"/>
                    </a:solidFill>
                  </a:tcPr>
                </a:tc>
                <a:tc>
                  <a:txBody>
                    <a:bodyPr/>
                    <a:lstStyle/>
                    <a:p>
                      <a:r>
                        <a:rPr lang="en-US" dirty="0" smtClean="0"/>
                        <a:t>A</a:t>
                      </a:r>
                      <a:endParaRPr lang="en-US" dirty="0"/>
                    </a:p>
                  </a:txBody>
                  <a:tcPr>
                    <a:solidFill>
                      <a:srgbClr val="00B050"/>
                    </a:solidFill>
                  </a:tcPr>
                </a:tc>
                <a:tc>
                  <a:txBody>
                    <a:bodyPr/>
                    <a:lstStyle/>
                    <a:p>
                      <a:r>
                        <a:rPr lang="en-US" dirty="0" smtClean="0"/>
                        <a:t>0</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2</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4</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6</a:t>
                      </a:r>
                      <a:endParaRPr lang="en-US" dirty="0"/>
                    </a:p>
                  </a:txBody>
                  <a:tcPr>
                    <a:solidFill>
                      <a:srgbClr val="00B050"/>
                    </a:solidFill>
                  </a:tcPr>
                </a:tc>
                <a:tc>
                  <a:txBody>
                    <a:bodyPr/>
                    <a:lstStyle/>
                    <a:p>
                      <a:r>
                        <a:rPr lang="en-US" dirty="0" smtClean="0"/>
                        <a:t>7</a:t>
                      </a:r>
                      <a:endParaRPr lang="en-US" dirty="0"/>
                    </a:p>
                  </a:txBody>
                  <a:tcPr>
                    <a:solidFill>
                      <a:srgbClr val="00B050"/>
                    </a:solidFill>
                  </a:tcPr>
                </a:tc>
                <a:tc>
                  <a:txBody>
                    <a:bodyPr/>
                    <a:lstStyle/>
                    <a:p>
                      <a:r>
                        <a:rPr lang="en-US" dirty="0" smtClean="0"/>
                        <a:t>8</a:t>
                      </a:r>
                      <a:endParaRPr lang="en-US" dirty="0"/>
                    </a:p>
                  </a:txBody>
                  <a:tcPr>
                    <a:solidFill>
                      <a:srgbClr val="00B050"/>
                    </a:solidFill>
                  </a:tcPr>
                </a:tc>
                <a:tc>
                  <a:txBody>
                    <a:bodyPr/>
                    <a:lstStyle/>
                    <a:p>
                      <a:r>
                        <a:rPr lang="en-US" dirty="0" smtClean="0"/>
                        <a:t>9</a:t>
                      </a:r>
                      <a:endParaRPr lang="en-US" dirty="0"/>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990600" y="1154668"/>
            <a:ext cx="697627" cy="369332"/>
          </a:xfrm>
          <a:prstGeom prst="rect">
            <a:avLst/>
          </a:prstGeom>
          <a:noFill/>
        </p:spPr>
        <p:txBody>
          <a:bodyPr wrap="none" rtlCol="0">
            <a:spAutoFit/>
          </a:bodyPr>
          <a:lstStyle/>
          <a:p>
            <a:r>
              <a:rPr lang="en-US" dirty="0" smtClean="0"/>
              <a:t>09</a:t>
            </a:r>
            <a:r>
              <a:rPr lang="en-US" b="1" u="sng" dirty="0" smtClean="0">
                <a:solidFill>
                  <a:srgbClr val="3333FF"/>
                </a:solidFill>
              </a:rPr>
              <a:t>9</a:t>
            </a:r>
            <a:r>
              <a:rPr lang="en-US" dirty="0" smtClean="0"/>
              <a:t>9</a:t>
            </a:r>
            <a:endParaRPr lang="en-US" b="1" u="sng" dirty="0">
              <a:solidFill>
                <a:srgbClr val="3333FF"/>
              </a:solidFill>
            </a:endParaRPr>
          </a:p>
        </p:txBody>
      </p:sp>
      <p:sp>
        <p:nvSpPr>
          <p:cNvPr id="6" name="TextBox 5"/>
          <p:cNvSpPr txBox="1"/>
          <p:nvPr/>
        </p:nvSpPr>
        <p:spPr>
          <a:xfrm>
            <a:off x="1010047" y="1600200"/>
            <a:ext cx="697627" cy="369332"/>
          </a:xfrm>
          <a:prstGeom prst="rect">
            <a:avLst/>
          </a:prstGeom>
          <a:noFill/>
        </p:spPr>
        <p:txBody>
          <a:bodyPr wrap="none" rtlCol="0">
            <a:spAutoFit/>
          </a:bodyPr>
          <a:lstStyle/>
          <a:p>
            <a:r>
              <a:rPr lang="en-US" dirty="0" smtClean="0"/>
              <a:t>70</a:t>
            </a:r>
            <a:r>
              <a:rPr lang="en-US" b="1" u="sng" dirty="0" smtClean="0">
                <a:solidFill>
                  <a:srgbClr val="3333FF"/>
                </a:solidFill>
              </a:rPr>
              <a:t>0</a:t>
            </a:r>
            <a:r>
              <a:rPr lang="en-US" dirty="0" smtClean="0"/>
              <a:t>9</a:t>
            </a:r>
            <a:endParaRPr lang="en-US" b="1" u="sng" dirty="0">
              <a:solidFill>
                <a:srgbClr val="3333FF"/>
              </a:solidFill>
            </a:endParaRPr>
          </a:p>
        </p:txBody>
      </p:sp>
      <p:sp>
        <p:nvSpPr>
          <p:cNvPr id="7" name="TextBox 6"/>
          <p:cNvSpPr txBox="1"/>
          <p:nvPr/>
        </p:nvSpPr>
        <p:spPr>
          <a:xfrm>
            <a:off x="1005840" y="1977152"/>
            <a:ext cx="697627" cy="369332"/>
          </a:xfrm>
          <a:prstGeom prst="rect">
            <a:avLst/>
          </a:prstGeom>
          <a:noFill/>
        </p:spPr>
        <p:txBody>
          <a:bodyPr wrap="none" rtlCol="0">
            <a:spAutoFit/>
          </a:bodyPr>
          <a:lstStyle/>
          <a:p>
            <a:r>
              <a:rPr lang="en-US" dirty="0" smtClean="0"/>
              <a:t>12</a:t>
            </a:r>
            <a:r>
              <a:rPr lang="en-US" b="1" u="sng" dirty="0" smtClean="0">
                <a:solidFill>
                  <a:srgbClr val="3333FF"/>
                </a:solidFill>
              </a:rPr>
              <a:t>3</a:t>
            </a:r>
            <a:r>
              <a:rPr lang="en-US" dirty="0" smtClean="0"/>
              <a:t>9</a:t>
            </a:r>
            <a:endParaRPr lang="en-US" b="1" u="sng" dirty="0">
              <a:solidFill>
                <a:srgbClr val="3333FF"/>
              </a:solidFill>
            </a:endParaRPr>
          </a:p>
        </p:txBody>
      </p:sp>
      <p:sp>
        <p:nvSpPr>
          <p:cNvPr id="8" name="TextBox 7"/>
          <p:cNvSpPr txBox="1"/>
          <p:nvPr/>
        </p:nvSpPr>
        <p:spPr>
          <a:xfrm>
            <a:off x="1005840" y="2354104"/>
            <a:ext cx="697627" cy="369332"/>
          </a:xfrm>
          <a:prstGeom prst="rect">
            <a:avLst/>
          </a:prstGeom>
          <a:noFill/>
        </p:spPr>
        <p:txBody>
          <a:bodyPr wrap="none" rtlCol="0">
            <a:spAutoFit/>
          </a:bodyPr>
          <a:lstStyle/>
          <a:p>
            <a:r>
              <a:rPr lang="en-US" dirty="0" smtClean="0"/>
              <a:t>45</a:t>
            </a:r>
            <a:r>
              <a:rPr lang="en-US" b="1" u="sng" dirty="0" smtClean="0">
                <a:solidFill>
                  <a:srgbClr val="3333FF"/>
                </a:solidFill>
              </a:rPr>
              <a:t>1</a:t>
            </a:r>
            <a:r>
              <a:rPr lang="en-US" dirty="0" smtClean="0"/>
              <a:t>8</a:t>
            </a:r>
            <a:endParaRPr lang="en-US" b="1" u="sng" dirty="0">
              <a:solidFill>
                <a:srgbClr val="3333FF"/>
              </a:solidFill>
            </a:endParaRPr>
          </a:p>
        </p:txBody>
      </p:sp>
      <p:sp>
        <p:nvSpPr>
          <p:cNvPr id="9" name="TextBox 8"/>
          <p:cNvSpPr txBox="1"/>
          <p:nvPr/>
        </p:nvSpPr>
        <p:spPr>
          <a:xfrm>
            <a:off x="990599" y="2738676"/>
            <a:ext cx="697627" cy="369332"/>
          </a:xfrm>
          <a:prstGeom prst="rect">
            <a:avLst/>
          </a:prstGeom>
          <a:noFill/>
        </p:spPr>
        <p:txBody>
          <a:bodyPr wrap="none" rtlCol="0">
            <a:spAutoFit/>
          </a:bodyPr>
          <a:lstStyle/>
          <a:p>
            <a:r>
              <a:rPr lang="en-US" dirty="0" smtClean="0"/>
              <a:t>04</a:t>
            </a:r>
            <a:r>
              <a:rPr lang="en-US" b="1" u="sng" dirty="0" smtClean="0">
                <a:solidFill>
                  <a:srgbClr val="3333FF"/>
                </a:solidFill>
              </a:rPr>
              <a:t>2</a:t>
            </a:r>
            <a:r>
              <a:rPr lang="en-US" dirty="0" smtClean="0"/>
              <a:t>8</a:t>
            </a:r>
            <a:endParaRPr lang="en-US" b="1" u="sng" dirty="0">
              <a:solidFill>
                <a:srgbClr val="3333FF"/>
              </a:solidFill>
            </a:endParaRPr>
          </a:p>
        </p:txBody>
      </p:sp>
      <p:sp>
        <p:nvSpPr>
          <p:cNvPr id="10" name="TextBox 9"/>
          <p:cNvSpPr txBox="1"/>
          <p:nvPr/>
        </p:nvSpPr>
        <p:spPr>
          <a:xfrm>
            <a:off x="990598" y="3115628"/>
            <a:ext cx="697627" cy="369332"/>
          </a:xfrm>
          <a:prstGeom prst="rect">
            <a:avLst/>
          </a:prstGeom>
          <a:noFill/>
        </p:spPr>
        <p:txBody>
          <a:bodyPr wrap="none" rtlCol="0">
            <a:spAutoFit/>
          </a:bodyPr>
          <a:lstStyle/>
          <a:p>
            <a:r>
              <a:rPr lang="en-US" dirty="0" smtClean="0"/>
              <a:t>17</a:t>
            </a:r>
            <a:r>
              <a:rPr lang="en-US" b="1" u="sng" dirty="0" smtClean="0">
                <a:solidFill>
                  <a:srgbClr val="3333FF"/>
                </a:solidFill>
              </a:rPr>
              <a:t>2</a:t>
            </a:r>
            <a:r>
              <a:rPr lang="en-US" dirty="0" smtClean="0"/>
              <a:t>5</a:t>
            </a:r>
            <a:endParaRPr lang="en-US" b="1" u="sng" dirty="0">
              <a:solidFill>
                <a:srgbClr val="3333FF"/>
              </a:solidFill>
            </a:endParaRPr>
          </a:p>
        </p:txBody>
      </p:sp>
      <p:sp>
        <p:nvSpPr>
          <p:cNvPr id="11" name="TextBox 10"/>
          <p:cNvSpPr txBox="1"/>
          <p:nvPr/>
        </p:nvSpPr>
        <p:spPr>
          <a:xfrm>
            <a:off x="1005838" y="3507820"/>
            <a:ext cx="697627" cy="369332"/>
          </a:xfrm>
          <a:prstGeom prst="rect">
            <a:avLst/>
          </a:prstGeom>
          <a:noFill/>
        </p:spPr>
        <p:txBody>
          <a:bodyPr wrap="none" rtlCol="0">
            <a:spAutoFit/>
          </a:bodyPr>
          <a:lstStyle/>
          <a:p>
            <a:r>
              <a:rPr lang="en-US" dirty="0" smtClean="0"/>
              <a:t>84</a:t>
            </a:r>
            <a:r>
              <a:rPr lang="en-US" b="1" u="sng" dirty="0" smtClean="0">
                <a:solidFill>
                  <a:srgbClr val="3333FF"/>
                </a:solidFill>
              </a:rPr>
              <a:t>2</a:t>
            </a:r>
            <a:r>
              <a:rPr lang="en-US" dirty="0" smtClean="0"/>
              <a:t>5</a:t>
            </a:r>
            <a:endParaRPr lang="en-US" b="1" u="sng" dirty="0">
              <a:solidFill>
                <a:srgbClr val="3333FF"/>
              </a:solidFill>
            </a:endParaRPr>
          </a:p>
        </p:txBody>
      </p:sp>
      <p:sp>
        <p:nvSpPr>
          <p:cNvPr id="12" name="TextBox 11"/>
          <p:cNvSpPr txBox="1"/>
          <p:nvPr/>
        </p:nvSpPr>
        <p:spPr>
          <a:xfrm>
            <a:off x="1005837" y="3902632"/>
            <a:ext cx="697627" cy="369332"/>
          </a:xfrm>
          <a:prstGeom prst="rect">
            <a:avLst/>
          </a:prstGeom>
          <a:noFill/>
        </p:spPr>
        <p:txBody>
          <a:bodyPr wrap="none" rtlCol="0">
            <a:spAutoFit/>
          </a:bodyPr>
          <a:lstStyle/>
          <a:p>
            <a:r>
              <a:rPr lang="en-US" dirty="0" smtClean="0"/>
              <a:t>14</a:t>
            </a:r>
            <a:r>
              <a:rPr lang="en-US" b="1" u="sng" dirty="0" smtClean="0">
                <a:solidFill>
                  <a:srgbClr val="3333FF"/>
                </a:solidFill>
              </a:rPr>
              <a:t>2</a:t>
            </a:r>
            <a:r>
              <a:rPr lang="en-US" dirty="0" smtClean="0"/>
              <a:t>4</a:t>
            </a:r>
            <a:endParaRPr lang="en-US" b="1" u="sng" dirty="0">
              <a:solidFill>
                <a:srgbClr val="3333FF"/>
              </a:solidFill>
            </a:endParaRPr>
          </a:p>
        </p:txBody>
      </p:sp>
      <p:sp>
        <p:nvSpPr>
          <p:cNvPr id="13" name="TextBox 12"/>
          <p:cNvSpPr txBox="1"/>
          <p:nvPr/>
        </p:nvSpPr>
        <p:spPr>
          <a:xfrm>
            <a:off x="1005836" y="4283156"/>
            <a:ext cx="697627" cy="369332"/>
          </a:xfrm>
          <a:prstGeom prst="rect">
            <a:avLst/>
          </a:prstGeom>
          <a:noFill/>
        </p:spPr>
        <p:txBody>
          <a:bodyPr wrap="none" rtlCol="0">
            <a:spAutoFit/>
          </a:bodyPr>
          <a:lstStyle/>
          <a:p>
            <a:r>
              <a:rPr lang="en-US" dirty="0" smtClean="0"/>
              <a:t>70</a:t>
            </a:r>
            <a:r>
              <a:rPr lang="en-US" b="1" u="sng" dirty="0" smtClean="0">
                <a:solidFill>
                  <a:srgbClr val="3333FF"/>
                </a:solidFill>
              </a:rPr>
              <a:t>1</a:t>
            </a:r>
            <a:r>
              <a:rPr lang="en-US" dirty="0" smtClean="0"/>
              <a:t>3</a:t>
            </a:r>
            <a:endParaRPr lang="en-US" b="1" dirty="0">
              <a:solidFill>
                <a:srgbClr val="3333FF"/>
              </a:solidFill>
            </a:endParaRPr>
          </a:p>
        </p:txBody>
      </p:sp>
      <p:sp>
        <p:nvSpPr>
          <p:cNvPr id="14" name="TextBox 13"/>
          <p:cNvSpPr txBox="1"/>
          <p:nvPr/>
        </p:nvSpPr>
        <p:spPr>
          <a:xfrm>
            <a:off x="1005836" y="4652488"/>
            <a:ext cx="697627" cy="369332"/>
          </a:xfrm>
          <a:prstGeom prst="rect">
            <a:avLst/>
          </a:prstGeom>
          <a:noFill/>
        </p:spPr>
        <p:txBody>
          <a:bodyPr wrap="none" rtlCol="0">
            <a:spAutoFit/>
          </a:bodyPr>
          <a:lstStyle/>
          <a:p>
            <a:r>
              <a:rPr lang="en-US" dirty="0" smtClean="0"/>
              <a:t>32</a:t>
            </a:r>
            <a:r>
              <a:rPr lang="en-US" b="1" u="sng" dirty="0" smtClean="0">
                <a:solidFill>
                  <a:srgbClr val="3333FF"/>
                </a:solidFill>
              </a:rPr>
              <a:t>5</a:t>
            </a:r>
            <a:r>
              <a:rPr lang="en-US" dirty="0" smtClean="0"/>
              <a:t>2</a:t>
            </a:r>
            <a:endParaRPr lang="en-US" b="1" u="sng" dirty="0">
              <a:solidFill>
                <a:srgbClr val="3333FF"/>
              </a:solidFill>
            </a:endParaRPr>
          </a:p>
        </p:txBody>
      </p:sp>
      <p:sp>
        <p:nvSpPr>
          <p:cNvPr id="15" name="TextBox 14"/>
          <p:cNvSpPr txBox="1"/>
          <p:nvPr/>
        </p:nvSpPr>
        <p:spPr>
          <a:xfrm>
            <a:off x="1005836" y="5043252"/>
            <a:ext cx="697627" cy="369332"/>
          </a:xfrm>
          <a:prstGeom prst="rect">
            <a:avLst/>
          </a:prstGeom>
          <a:noFill/>
        </p:spPr>
        <p:txBody>
          <a:bodyPr wrap="none" rtlCol="0">
            <a:spAutoFit/>
          </a:bodyPr>
          <a:lstStyle/>
          <a:p>
            <a:r>
              <a:rPr lang="en-US" dirty="0" smtClean="0"/>
              <a:t>07</a:t>
            </a:r>
            <a:r>
              <a:rPr lang="en-US" b="1" u="sng" dirty="0" smtClean="0">
                <a:solidFill>
                  <a:srgbClr val="3333FF"/>
                </a:solidFill>
              </a:rPr>
              <a:t>0</a:t>
            </a:r>
            <a:r>
              <a:rPr lang="en-US" dirty="0" smtClean="0"/>
              <a:t>1</a:t>
            </a:r>
            <a:endParaRPr lang="en-US" b="1" u="sng" dirty="0">
              <a:solidFill>
                <a:srgbClr val="3333FF"/>
              </a:solidFill>
            </a:endParaRPr>
          </a:p>
        </p:txBody>
      </p:sp>
      <p:sp>
        <p:nvSpPr>
          <p:cNvPr id="16" name="TextBox 15"/>
          <p:cNvSpPr txBox="1"/>
          <p:nvPr/>
        </p:nvSpPr>
        <p:spPr>
          <a:xfrm>
            <a:off x="1005836" y="5441636"/>
            <a:ext cx="697627" cy="369332"/>
          </a:xfrm>
          <a:prstGeom prst="rect">
            <a:avLst/>
          </a:prstGeom>
          <a:noFill/>
        </p:spPr>
        <p:txBody>
          <a:bodyPr wrap="none" rtlCol="0">
            <a:spAutoFit/>
          </a:bodyPr>
          <a:lstStyle/>
          <a:p>
            <a:r>
              <a:rPr lang="en-US" dirty="0" smtClean="0"/>
              <a:t>91</a:t>
            </a:r>
            <a:r>
              <a:rPr lang="en-US" b="1" u="sng" dirty="0" smtClean="0">
                <a:solidFill>
                  <a:srgbClr val="3333FF"/>
                </a:solidFill>
              </a:rPr>
              <a:t>7</a:t>
            </a:r>
            <a:r>
              <a:rPr lang="en-US" dirty="0" smtClean="0"/>
              <a:t>0</a:t>
            </a:r>
            <a:endParaRPr lang="en-US" b="1" u="sng" dirty="0">
              <a:solidFill>
                <a:srgbClr val="3333FF"/>
              </a:solidFill>
            </a:endParaRPr>
          </a:p>
        </p:txBody>
      </p:sp>
    </p:spTree>
    <p:extLst>
      <p:ext uri="{BB962C8B-B14F-4D97-AF65-F5344CB8AC3E}">
        <p14:creationId xmlns:p14="http://schemas.microsoft.com/office/powerpoint/2010/main" val="2990992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grpId="1" nodeType="clickEffect">
                                  <p:stCondLst>
                                    <p:cond delay="0"/>
                                  </p:stCondLst>
                                  <p:childTnLst>
                                    <p:animMotion origin="layout" path="M -2.77778E-7 -3.7037E-7 L 0.31337 -3.7037E-7 C 0.45399 -3.7037E-7 0.62691 -0.00185 0.62691 -0.00324 L 0.62691 -0.00671 " pathEditMode="relative" rAng="0" ptsTypes="AAAA">
                                      <p:cBhvr>
                                        <p:cTn id="11" dur="2000" fill="hold"/>
                                        <p:tgtEl>
                                          <p:spTgt spid="16"/>
                                        </p:tgtEl>
                                        <p:attrNameLst>
                                          <p:attrName>ppt_x</p:attrName>
                                          <p:attrName>ppt_y</p:attrName>
                                        </p:attrNameLst>
                                      </p:cBhvr>
                                      <p:rCtr x="31337" y="-347"/>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1" nodeType="clickEffect">
                                  <p:stCondLst>
                                    <p:cond delay="0"/>
                                  </p:stCondLst>
                                  <p:childTnLst>
                                    <p:animMotion origin="layout" path="M -2.77778E-7 1.48148E-6 L 0.03837 1.48148E-6 C 0.05556 1.48148E-6 0.07691 0.01528 0.07691 0.02778 L 0.07691 0.05579 " pathEditMode="relative" rAng="0" ptsTypes="AAAA">
                                      <p:cBhvr>
                                        <p:cTn id="20" dur="2000" fill="hold"/>
                                        <p:tgtEl>
                                          <p:spTgt spid="15"/>
                                        </p:tgtEl>
                                        <p:attrNameLst>
                                          <p:attrName>ppt_x</p:attrName>
                                          <p:attrName>ppt_y</p:attrName>
                                        </p:attrNameLst>
                                      </p:cBhvr>
                                      <p:rCtr x="3837" y="2778"/>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4"/>
                                        </p:tgtEl>
                                      </p:cBhvr>
                                    </p:animEffect>
                                    <p:animScale>
                                      <p:cBhvr>
                                        <p:cTn id="25" dur="250" autoRev="1" fill="hold"/>
                                        <p:tgtEl>
                                          <p:spTgt spid="14"/>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2.77778E-7 -4.07407E-6 L 0.23403 -4.07407E-6 C 0.33924 -4.07407E-6 0.46858 0.03102 0.46858 0.05625 L 0.46858 0.11274 " pathEditMode="relative" rAng="0" ptsTypes="AAAA">
                                      <p:cBhvr>
                                        <p:cTn id="29" dur="2000" fill="hold"/>
                                        <p:tgtEl>
                                          <p:spTgt spid="14"/>
                                        </p:tgtEl>
                                        <p:attrNameLst>
                                          <p:attrName>ppt_x</p:attrName>
                                          <p:attrName>ppt_y</p:attrName>
                                        </p:attrNameLst>
                                      </p:cBhvr>
                                      <p:rCtr x="23420" y="5625"/>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13"/>
                                        </p:tgtEl>
                                      </p:cBhvr>
                                    </p:animEffect>
                                    <p:animScale>
                                      <p:cBhvr>
                                        <p:cTn id="34" dur="250" autoRev="1" fill="hold"/>
                                        <p:tgtEl>
                                          <p:spTgt spid="13"/>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77778E-7 1.11111E-6 L 0.08004 1.11111E-6 C 0.11597 1.11111E-6 0.16024 0.0456 0.16024 0.08333 L 0.16024 0.16667 " pathEditMode="relative" rAng="0" ptsTypes="AAAA">
                                      <p:cBhvr>
                                        <p:cTn id="38" dur="2000" fill="hold"/>
                                        <p:tgtEl>
                                          <p:spTgt spid="13"/>
                                        </p:tgtEl>
                                        <p:attrNameLst>
                                          <p:attrName>ppt_x</p:attrName>
                                          <p:attrName>ppt_y</p:attrName>
                                        </p:attrNameLst>
                                      </p:cBhvr>
                                      <p:rCtr x="8003" y="833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77778E-7 -3.33333E-6 L 0.11754 -3.33333E-6 C 0.17031 -3.33333E-6 0.23524 0.06111 0.23524 0.11111 L 0.23524 0.22223 " pathEditMode="relative" rAng="0" ptsTypes="AAAA">
                                      <p:cBhvr>
                                        <p:cTn id="47" dur="2000" fill="hold"/>
                                        <p:tgtEl>
                                          <p:spTgt spid="12"/>
                                        </p:tgtEl>
                                        <p:attrNameLst>
                                          <p:attrName>ppt_x</p:attrName>
                                          <p:attrName>ppt_y</p:attrName>
                                        </p:attrNameLst>
                                      </p:cBhvr>
                                      <p:rCtr x="11753" y="11111"/>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77778E-7 4.07407E-6 L 0.11754 4.07407E-6 C 0.17031 4.07407E-6 0.23524 0.06296 0.23524 0.11412 L 0.23524 0.22824 " pathEditMode="relative" rAng="0" ptsTypes="AAAA">
                                      <p:cBhvr>
                                        <p:cTn id="56" dur="2000" fill="hold"/>
                                        <p:tgtEl>
                                          <p:spTgt spid="11"/>
                                        </p:tgtEl>
                                        <p:attrNameLst>
                                          <p:attrName>ppt_x</p:attrName>
                                          <p:attrName>ppt_y</p:attrName>
                                        </p:attrNameLst>
                                      </p:cBhvr>
                                      <p:rCtr x="11753" y="11412"/>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0 L 0.11841 0 C 0.17153 0 0.23698 0.0625 0.23698 0.11343 L 0.23698 0.22685 " pathEditMode="relative" rAng="0" ptsTypes="AAAA">
                                      <p:cBhvr>
                                        <p:cTn id="65" dur="2000" fill="hold"/>
                                        <p:tgtEl>
                                          <p:spTgt spid="10"/>
                                        </p:tgtEl>
                                        <p:attrNameLst>
                                          <p:attrName>ppt_x</p:attrName>
                                          <p:attrName>ppt_y</p:attrName>
                                        </p:attrNameLst>
                                      </p:cBhvr>
                                      <p:rCtr x="11840" y="11343"/>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2.59259E-6 L 0.11841 2.59259E-6 C 0.17153 2.59259E-6 0.23698 0.06227 0.23698 0.11296 L 0.23698 0.22592 " pathEditMode="relative" rAng="0" ptsTypes="AAAA">
                                      <p:cBhvr>
                                        <p:cTn id="74" dur="2000" fill="hold"/>
                                        <p:tgtEl>
                                          <p:spTgt spid="9"/>
                                        </p:tgtEl>
                                        <p:attrNameLst>
                                          <p:attrName>ppt_x</p:attrName>
                                          <p:attrName>ppt_y</p:attrName>
                                        </p:attrNameLst>
                                      </p:cBhvr>
                                      <p:rCtr x="11840" y="11296"/>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2.77778E-7 1.11111E-6 L 0.07986 1.11111E-6 C 0.11563 1.11111E-6 0.16024 0.10926 0.16024 0.19815 L 0.16024 0.39653 " pathEditMode="relative" rAng="0" ptsTypes="AAAA">
                                      <p:cBhvr>
                                        <p:cTn id="83" dur="2000" fill="hold"/>
                                        <p:tgtEl>
                                          <p:spTgt spid="8"/>
                                        </p:tgtEl>
                                        <p:attrNameLst>
                                          <p:attrName>ppt_x</p:attrName>
                                          <p:attrName>ppt_y</p:attrName>
                                        </p:attrNameLst>
                                      </p:cBhvr>
                                      <p:rCtr x="8003" y="19815"/>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7"/>
                                        </p:tgtEl>
                                      </p:cBhvr>
                                    </p:animEffect>
                                    <p:animScale>
                                      <p:cBhvr>
                                        <p:cTn id="88" dur="250" autoRev="1" fill="hold"/>
                                        <p:tgtEl>
                                          <p:spTgt spid="7"/>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77778E-7 3.7037E-6 L 0.15504 3.7037E-6 C 0.22465 3.7037E-6 0.31024 0.13981 0.31024 0.25347 L 0.31024 0.50717 " pathEditMode="relative" rAng="0" ptsTypes="AAAA">
                                      <p:cBhvr>
                                        <p:cTn id="92" dur="2000" fill="hold"/>
                                        <p:tgtEl>
                                          <p:spTgt spid="7"/>
                                        </p:tgtEl>
                                        <p:attrNameLst>
                                          <p:attrName>ppt_x</p:attrName>
                                          <p:attrName>ppt_y</p:attrName>
                                        </p:attrNameLst>
                                      </p:cBhvr>
                                      <p:rCtr x="15503" y="25347"/>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6"/>
                                        </p:tgtEl>
                                      </p:cBhvr>
                                    </p:animEffect>
                                    <p:animScale>
                                      <p:cBhvr>
                                        <p:cTn id="97" dur="250" autoRev="1" fill="hold"/>
                                        <p:tgtEl>
                                          <p:spTgt spid="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1.11111E-6 4.81481E-6 L 0.0382 4.81481E-6 C 0.05521 4.81481E-6 0.07639 0.13958 0.07639 0.25324 L 0.07639 0.50648 " pathEditMode="relative" rAng="0" ptsTypes="AAAA">
                                      <p:cBhvr>
                                        <p:cTn id="101" dur="2000" fill="hold"/>
                                        <p:tgtEl>
                                          <p:spTgt spid="6"/>
                                        </p:tgtEl>
                                        <p:attrNameLst>
                                          <p:attrName>ppt_x</p:attrName>
                                          <p:attrName>ppt_y</p:attrName>
                                        </p:attrNameLst>
                                      </p:cBhvr>
                                      <p:rCtr x="3819" y="25324"/>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1.11111E-6 L 0.38924 1.11111E-6 C 0.56389 1.11111E-6 0.77865 0.17292 0.77865 0.31342 L 0.77865 0.62708 " pathEditMode="relative" rAng="0" ptsTypes="AAAA">
                                      <p:cBhvr>
                                        <p:cTn id="110" dur="2000" fill="hold"/>
                                        <p:tgtEl>
                                          <p:spTgt spid="5"/>
                                        </p:tgtEl>
                                        <p:attrNameLst>
                                          <p:attrName>ppt_x</p:attrName>
                                          <p:attrName>ppt_y</p:attrName>
                                        </p:attrNameLst>
                                      </p:cBhvr>
                                      <p:rCtr x="38924" y="3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576TGp_report_light</Template>
  <TotalTime>5167</TotalTime>
  <Words>3967</Words>
  <Application>Microsoft Office PowerPoint</Application>
  <PresentationFormat>On-screen Show (4:3)</PresentationFormat>
  <Paragraphs>1983</Paragraphs>
  <Slides>108</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17" baseType="lpstr">
      <vt:lpstr>Arial</vt:lpstr>
      <vt:lpstr>Arial Black</vt:lpstr>
      <vt:lpstr>Calibri</vt:lpstr>
      <vt:lpstr>Symbol</vt:lpstr>
      <vt:lpstr>Times New Roman</vt:lpstr>
      <vt:lpstr>VNI-Helve</vt:lpstr>
      <vt:lpstr>Wingdings</vt:lpstr>
      <vt:lpstr>Default Design</vt:lpstr>
      <vt:lpstr>Visio</vt:lpstr>
      <vt:lpstr>PowerPoint Presentation</vt:lpstr>
      <vt:lpstr>3.1 Bài toán sắp xếp</vt:lpstr>
      <vt:lpstr>Các giải thuật sắp xếp thông dụng</vt:lpstr>
      <vt:lpstr>3.2 Đổi chỗ trực tiếp</vt:lpstr>
      <vt:lpstr>Các bước tiến hành</vt:lpstr>
      <vt:lpstr>Cài đặt thuật toán</vt:lpstr>
      <vt:lpstr>Minh họa</vt:lpstr>
      <vt:lpstr>Minh họa</vt:lpstr>
      <vt:lpstr>Minh họa</vt:lpstr>
      <vt:lpstr>Minh họa</vt:lpstr>
      <vt:lpstr>Minh họa</vt:lpstr>
      <vt:lpstr>Minh họa</vt:lpstr>
      <vt:lpstr>Minh họa</vt:lpstr>
      <vt:lpstr>Minh họa</vt:lpstr>
      <vt:lpstr>3.3 Chọn trực tiếp</vt:lpstr>
      <vt:lpstr>3.3 Chọn trực tiếp</vt:lpstr>
      <vt:lpstr>Cài đặt thuật toán</vt:lpstr>
      <vt:lpstr>Minh họa</vt:lpstr>
      <vt:lpstr>Minh họa</vt:lpstr>
      <vt:lpstr>Minh họa</vt:lpstr>
      <vt:lpstr>Minh họa</vt:lpstr>
      <vt:lpstr>Minh họa</vt:lpstr>
      <vt:lpstr>Minh họa</vt:lpstr>
      <vt:lpstr>3.4 Chèn trực tiếp</vt:lpstr>
      <vt:lpstr>Các bước thực hiện</vt:lpstr>
      <vt:lpstr>Cài đặt thuật toán</vt:lpstr>
      <vt:lpstr>Minh họa</vt:lpstr>
      <vt:lpstr>Minh họa</vt:lpstr>
      <vt:lpstr>Minh họa</vt:lpstr>
      <vt:lpstr>Minh họa</vt:lpstr>
      <vt:lpstr>Minh họa</vt:lpstr>
      <vt:lpstr>Minh họa</vt:lpstr>
      <vt:lpstr>Minh họa</vt:lpstr>
      <vt:lpstr>Minh họa</vt:lpstr>
      <vt:lpstr>Minh họa</vt:lpstr>
      <vt:lpstr>3.5 Nổi bọt -  Bubble Sort</vt:lpstr>
      <vt:lpstr>Các bước thực hiện</vt:lpstr>
      <vt:lpstr>Cài đặt thuật toán</vt:lpstr>
      <vt:lpstr>Minh họa</vt:lpstr>
      <vt:lpstr>Minh họa</vt:lpstr>
      <vt:lpstr>Minh họa</vt:lpstr>
      <vt:lpstr>Minh họa</vt:lpstr>
      <vt:lpstr>Minh họa</vt:lpstr>
      <vt:lpstr>Minh họa</vt:lpstr>
      <vt:lpstr>Minh họa</vt:lpstr>
      <vt:lpstr>3.6 Quick Sort</vt:lpstr>
      <vt:lpstr>Các bước thực hiện</vt:lpstr>
      <vt:lpstr>Cài đặt thuật toán Quick Sort</vt:lpstr>
      <vt:lpstr>Ví dụ</vt:lpstr>
      <vt:lpstr>Ví dụ</vt:lpstr>
      <vt:lpstr>Ví dụ</vt:lpstr>
      <vt:lpstr>Ví dụ</vt:lpstr>
      <vt:lpstr>Ví dụ</vt:lpstr>
      <vt:lpstr>Ví dụ</vt:lpstr>
      <vt:lpstr>Ví dụ</vt:lpstr>
      <vt:lpstr>Ví dụ</vt:lpstr>
      <vt:lpstr>3.7 Sắp xếp theo cây – Heap Sort</vt:lpstr>
      <vt:lpstr>Các bước thực hiện</vt:lpstr>
      <vt:lpstr>Hàm hiệu chỉnh heap</vt:lpstr>
      <vt:lpstr>Hàm tạo heap từ dãy ban đầu</vt:lpstr>
      <vt:lpstr>Hàm Heap Sort</vt:lpstr>
      <vt:lpstr>Minh họa</vt:lpstr>
      <vt:lpstr>Minh họa</vt:lpstr>
      <vt:lpstr>Minh họa</vt:lpstr>
      <vt:lpstr>3.8 Shell Sort</vt:lpstr>
      <vt:lpstr>Cách thực hiện</vt:lpstr>
      <vt:lpstr>Các bước tiến hành</vt:lpstr>
      <vt:lpstr>Cài đặt Shell Sort</vt:lpstr>
      <vt:lpstr>Ví dụ</vt:lpstr>
      <vt:lpstr>Ví dụ</vt:lpstr>
      <vt:lpstr>Ví dụ</vt:lpstr>
      <vt:lpstr>Ví dụ</vt:lpstr>
      <vt:lpstr>Ví dụ</vt:lpstr>
      <vt:lpstr>Ví dụ</vt:lpstr>
      <vt:lpstr>Ví dụ</vt:lpstr>
      <vt:lpstr>Ví dụ</vt:lpstr>
      <vt:lpstr>3.9 Trộn trực tiếp – Merge Sort</vt:lpstr>
      <vt:lpstr>Các bước thực hiện</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Cài đặt – Merge Sort</vt:lpstr>
      <vt:lpstr>Hàm trộn b và c vào a:</vt:lpstr>
      <vt:lpstr>Cài đặt – Merge Sort</vt:lpstr>
      <vt:lpstr>3.10 Sắp xếp theo cơ số - Radix Sort</vt:lpstr>
      <vt:lpstr>3.10 Sắp xếp theo cơ số - Radix Sort</vt:lpstr>
      <vt:lpstr>Thuật toán Radix Sort</vt:lpstr>
      <vt:lpstr>Ví dụ - Radix Sort</vt:lpstr>
      <vt:lpstr>Ví dụ - Radix Sort</vt:lpstr>
      <vt:lpstr>Ví dụ - Radix Sort</vt:lpstr>
      <vt:lpstr>Ví dụ - Radix Sort</vt:lpstr>
      <vt:lpstr>Ví dụ - Radix Sort</vt:lpstr>
      <vt:lpstr>Ví dụ - Radix Sort</vt:lpstr>
      <vt:lpstr>Ví dụ - Radix Sort</vt:lpstr>
      <vt:lpstr>Ví dụ - Radix Sort</vt:lpstr>
      <vt:lpstr>Ví dụ - Radix Sort</vt:lpstr>
      <vt:lpstr>Bài tập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Nguyen Huy</cp:lastModifiedBy>
  <cp:revision>124</cp:revision>
  <dcterms:created xsi:type="dcterms:W3CDTF">2014-09-19T04:24:28Z</dcterms:created>
  <dcterms:modified xsi:type="dcterms:W3CDTF">2020-08-08T00:54:09Z</dcterms:modified>
</cp:coreProperties>
</file>