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18.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9144000"/>
  <p:notesSz cx="6858000" cy="9144000"/>
  <p:embeddedFontLst>
    <p:embeddedFont>
      <p:font typeface="Tahoma"/>
      <p:regular r:id="rId74"/>
      <p:bold r:id="rId75"/>
    </p:embeddedFont>
    <p:embeddedFont>
      <p:font typeface="Arial Black"/>
      <p:regular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7" roundtripDataSignature="AMtx7mjSnBy8M22Vuq52d6lMdF78e4fU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Tahoma-bold.fntdata"/><Relationship Id="rId30" Type="http://schemas.openxmlformats.org/officeDocument/2006/relationships/slide" Target="slides/slide25.xml"/><Relationship Id="rId74" Type="http://schemas.openxmlformats.org/officeDocument/2006/relationships/font" Target="fonts/Tahoma-regular.fntdata"/><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font" Target="fonts/ArialBlack-regular.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1.png"/><Relationship Id="rId3"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0.png"/><Relationship Id="rId3"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6.png"/><Relationship Id="rId3"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3.png"/><Relationship Id="rId3"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9.png"/><Relationship Id="rId3"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 name="Google Shape;12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6" name="Google Shape;30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5" name="Google Shape;31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9" name="Google Shape;3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5" name="Google Shape;37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5" name="Google Shape;40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2" name="Google Shape;41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9" name="Google Shape;41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6" name="Google Shape;4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0" name="Google Shape;44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7" name="Google Shape;44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4" name="Google Shape;45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1" name="Google Shape;46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6" name="Google Shape;4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3" name="Google Shape;48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0" name="Google Shape;49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7" name="Google Shape;49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4" name="Google Shape;50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1" name="Google Shape;51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8" name="Google Shape;51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5" name="Google Shape;52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2" name="Google Shape;53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9" name="Google Shape;53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6" name="Google Shape;54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3" name="Google Shape;55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1" name="Google Shape;56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8" name="Google Shape;56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5" name="Google Shape;57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2" name="Google Shape;58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9" name="Google Shape;58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6" name="Google Shape;59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5" name="Google Shape;60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2" name="Google Shape;61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9" name="Google Shape;61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7" name="Google Shape;62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5" name="Google Shape;63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2" name="Google Shape;64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9" name="Google Shape;64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9" name="Shape 29"/>
        <p:cNvGrpSpPr/>
        <p:nvPr/>
      </p:nvGrpSpPr>
      <p:grpSpPr>
        <a:xfrm>
          <a:off x="0" y="0"/>
          <a:ext cx="0" cy="0"/>
          <a:chOff x="0" y="0"/>
          <a:chExt cx="0" cy="0"/>
        </a:xfrm>
      </p:grpSpPr>
      <p:sp>
        <p:nvSpPr>
          <p:cNvPr id="30" name="Google Shape;30;p70"/>
          <p:cNvSpPr/>
          <p:nvPr/>
        </p:nvSpPr>
        <p:spPr>
          <a:xfrm>
            <a:off x="-9525" y="2997200"/>
            <a:ext cx="2205038" cy="2663825"/>
          </a:xfrm>
          <a:custGeom>
            <a:rect b="b" l="l" r="r" t="t"/>
            <a:pathLst>
              <a:path extrusionOk="0" h="1678" w="1406">
                <a:moveTo>
                  <a:pt x="0" y="1678"/>
                </a:moveTo>
                <a:lnTo>
                  <a:pt x="0" y="1134"/>
                </a:lnTo>
                <a:lnTo>
                  <a:pt x="1406" y="0"/>
                </a:lnTo>
                <a:lnTo>
                  <a:pt x="1406" y="91"/>
                </a:lnTo>
                <a:lnTo>
                  <a:pt x="0" y="1678"/>
                </a:lnTo>
                <a:close/>
              </a:path>
            </a:pathLst>
          </a:custGeom>
          <a:solidFill>
            <a:srgbClr val="E0E0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9" id="31" name="Google Shape;31;p70"/>
          <p:cNvPicPr preferRelativeResize="0"/>
          <p:nvPr/>
        </p:nvPicPr>
        <p:blipFill rotWithShape="1">
          <a:blip r:embed="rId2">
            <a:alphaModFix/>
          </a:blip>
          <a:srcRect b="0" l="0" r="0" t="0"/>
          <a:stretch/>
        </p:blipFill>
        <p:spPr>
          <a:xfrm>
            <a:off x="1447800" y="1782763"/>
            <a:ext cx="7359650" cy="1609725"/>
          </a:xfrm>
          <a:prstGeom prst="rect">
            <a:avLst/>
          </a:prstGeom>
          <a:noFill/>
          <a:ln>
            <a:noFill/>
          </a:ln>
        </p:spPr>
      </p:pic>
      <p:sp>
        <p:nvSpPr>
          <p:cNvPr id="32" name="Google Shape;32;p70"/>
          <p:cNvSpPr/>
          <p:nvPr/>
        </p:nvSpPr>
        <p:spPr>
          <a:xfrm>
            <a:off x="568325" y="-9525"/>
            <a:ext cx="1784350" cy="6875463"/>
          </a:xfrm>
          <a:custGeom>
            <a:rect b="b" l="l" r="r" t="t"/>
            <a:pathLst>
              <a:path extrusionOk="0" h="4343" w="1124">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70"/>
          <p:cNvSpPr/>
          <p:nvPr/>
        </p:nvSpPr>
        <p:spPr>
          <a:xfrm>
            <a:off x="-12700" y="-9525"/>
            <a:ext cx="2392363" cy="6880225"/>
          </a:xfrm>
          <a:custGeom>
            <a:rect b="b" l="l" r="r" t="t"/>
            <a:pathLst>
              <a:path extrusionOk="0" h="4334" w="1507">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70"/>
          <p:cNvSpPr/>
          <p:nvPr/>
        </p:nvSpPr>
        <p:spPr>
          <a:xfrm>
            <a:off x="2557463" y="0"/>
            <a:ext cx="3022600" cy="6858000"/>
          </a:xfrm>
          <a:custGeom>
            <a:rect b="b" l="l" r="r" t="t"/>
            <a:pathLst>
              <a:path extrusionOk="0" h="4354" w="190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70"/>
          <p:cNvSpPr/>
          <p:nvPr/>
        </p:nvSpPr>
        <p:spPr>
          <a:xfrm>
            <a:off x="2959100" y="-14288"/>
            <a:ext cx="2711450" cy="1887538"/>
          </a:xfrm>
          <a:custGeom>
            <a:rect b="b" l="l" r="r" t="t"/>
            <a:pathLst>
              <a:path extrusionOk="0" h="1189" w="1708">
                <a:moveTo>
                  <a:pt x="1708" y="1"/>
                </a:moveTo>
                <a:lnTo>
                  <a:pt x="1379" y="0"/>
                </a:lnTo>
                <a:lnTo>
                  <a:pt x="0" y="1189"/>
                </a:lnTo>
                <a:lnTo>
                  <a:pt x="1708" y="1"/>
                </a:lnTo>
                <a:close/>
              </a:path>
            </a:pathLst>
          </a:custGeom>
          <a:solidFill>
            <a:srgbClr val="FFFFFF">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70"/>
          <p:cNvSpPr/>
          <p:nvPr/>
        </p:nvSpPr>
        <p:spPr>
          <a:xfrm>
            <a:off x="2498725" y="-9525"/>
            <a:ext cx="6105525" cy="6867525"/>
          </a:xfrm>
          <a:custGeom>
            <a:rect b="b" l="l" r="r" t="t"/>
            <a:pathLst>
              <a:path extrusionOk="0" h="4354" w="3846">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70"/>
          <p:cNvSpPr/>
          <p:nvPr/>
        </p:nvSpPr>
        <p:spPr>
          <a:xfrm>
            <a:off x="-9525" y="185738"/>
            <a:ext cx="2246313" cy="5984875"/>
          </a:xfrm>
          <a:custGeom>
            <a:rect b="b" l="l" r="r" t="t"/>
            <a:pathLst>
              <a:path extrusionOk="0" h="3770" w="1415">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70"/>
          <p:cNvSpPr/>
          <p:nvPr/>
        </p:nvSpPr>
        <p:spPr>
          <a:xfrm>
            <a:off x="2608263" y="642938"/>
            <a:ext cx="6540500" cy="6215062"/>
          </a:xfrm>
          <a:custGeom>
            <a:rect b="b" l="l" r="r" t="t"/>
            <a:pathLst>
              <a:path extrusionOk="0" h="3915" w="4120">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70"/>
          <p:cNvSpPr/>
          <p:nvPr/>
        </p:nvSpPr>
        <p:spPr>
          <a:xfrm>
            <a:off x="2586038" y="-17463"/>
            <a:ext cx="6557962" cy="6875463"/>
          </a:xfrm>
          <a:custGeom>
            <a:rect b="b" l="l" r="r" t="t"/>
            <a:pathLst>
              <a:path extrusionOk="0" h="4348" w="4131">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70"/>
          <p:cNvSpPr/>
          <p:nvPr/>
        </p:nvSpPr>
        <p:spPr>
          <a:xfrm>
            <a:off x="2771775" y="-26988"/>
            <a:ext cx="5761038" cy="2087563"/>
          </a:xfrm>
          <a:custGeom>
            <a:rect b="b" l="l" r="r" t="t"/>
            <a:pathLst>
              <a:path extrusionOk="0" h="1315" w="3629">
                <a:moveTo>
                  <a:pt x="0" y="1315"/>
                </a:moveTo>
                <a:lnTo>
                  <a:pt x="2858" y="0"/>
                </a:lnTo>
                <a:lnTo>
                  <a:pt x="3629" y="0"/>
                </a:lnTo>
                <a:lnTo>
                  <a:pt x="0" y="1315"/>
                </a:lnTo>
                <a:close/>
              </a:path>
            </a:pathLst>
          </a:custGeom>
          <a:solidFill>
            <a:srgbClr val="FFFFFF">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70"/>
          <p:cNvSpPr/>
          <p:nvPr/>
        </p:nvSpPr>
        <p:spPr>
          <a:xfrm>
            <a:off x="2555875" y="2924175"/>
            <a:ext cx="3384550" cy="3944938"/>
          </a:xfrm>
          <a:custGeom>
            <a:rect b="b" l="l" r="r" t="t"/>
            <a:pathLst>
              <a:path extrusionOk="0" h="2495" w="2132">
                <a:moveTo>
                  <a:pt x="0" y="0"/>
                </a:moveTo>
                <a:lnTo>
                  <a:pt x="2132" y="2495"/>
                </a:lnTo>
                <a:lnTo>
                  <a:pt x="1814" y="2495"/>
                </a:lnTo>
                <a:lnTo>
                  <a:pt x="0" y="0"/>
                </a:lnTo>
                <a:close/>
              </a:path>
            </a:pathLst>
          </a:custGeom>
          <a:solidFill>
            <a:srgbClr val="FFFFFF">
              <a:alpha val="3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70"/>
          <p:cNvSpPr/>
          <p:nvPr/>
        </p:nvSpPr>
        <p:spPr>
          <a:xfrm>
            <a:off x="-19050" y="180975"/>
            <a:ext cx="2262188" cy="1914525"/>
          </a:xfrm>
          <a:custGeom>
            <a:rect b="b" l="l" r="r" t="t"/>
            <a:pathLst>
              <a:path extrusionOk="0" h="1206" w="1425">
                <a:moveTo>
                  <a:pt x="1425" y="1206"/>
                </a:moveTo>
                <a:lnTo>
                  <a:pt x="0" y="0"/>
                </a:lnTo>
                <a:lnTo>
                  <a:pt x="0" y="186"/>
                </a:lnTo>
                <a:lnTo>
                  <a:pt x="1425" y="1206"/>
                </a:lnTo>
                <a:close/>
              </a:path>
            </a:pathLst>
          </a:custGeom>
          <a:solidFill>
            <a:srgbClr val="333333">
              <a:alpha val="3960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70"/>
          <p:cNvSpPr/>
          <p:nvPr/>
        </p:nvSpPr>
        <p:spPr>
          <a:xfrm>
            <a:off x="-12700" y="3105150"/>
            <a:ext cx="2327275" cy="3762375"/>
          </a:xfrm>
          <a:custGeom>
            <a:rect b="b" l="l" r="r" t="t"/>
            <a:pathLst>
              <a:path extrusionOk="0" h="2370" w="1466">
                <a:moveTo>
                  <a:pt x="0" y="2248"/>
                </a:moveTo>
                <a:lnTo>
                  <a:pt x="1466" y="0"/>
                </a:lnTo>
                <a:lnTo>
                  <a:pt x="194" y="2370"/>
                </a:lnTo>
                <a:lnTo>
                  <a:pt x="4" y="2364"/>
                </a:lnTo>
                <a:lnTo>
                  <a:pt x="0" y="2248"/>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70"/>
          <p:cNvSpPr/>
          <p:nvPr/>
        </p:nvSpPr>
        <p:spPr>
          <a:xfrm>
            <a:off x="-9525" y="1403350"/>
            <a:ext cx="2317750" cy="5265738"/>
          </a:xfrm>
          <a:custGeom>
            <a:rect b="b" l="l" r="r" t="t"/>
            <a:pathLst>
              <a:path extrusionOk="0" h="3317" w="1460">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5" name="Google Shape;45;p70"/>
          <p:cNvGrpSpPr/>
          <p:nvPr/>
        </p:nvGrpSpPr>
        <p:grpSpPr>
          <a:xfrm>
            <a:off x="0" y="-19050"/>
            <a:ext cx="9153525" cy="6886575"/>
            <a:chOff x="0" y="0"/>
            <a:chExt cx="5760" cy="4326"/>
          </a:xfrm>
        </p:grpSpPr>
        <p:pic>
          <p:nvPicPr>
            <p:cNvPr descr="11" id="46" name="Google Shape;46;p70"/>
            <p:cNvPicPr preferRelativeResize="0"/>
            <p:nvPr/>
          </p:nvPicPr>
          <p:blipFill rotWithShape="1">
            <a:blip r:embed="rId3">
              <a:alphaModFix/>
            </a:blip>
            <a:srcRect b="0" l="0" r="0" t="0"/>
            <a:stretch/>
          </p:blipFill>
          <p:spPr>
            <a:xfrm>
              <a:off x="0" y="0"/>
              <a:ext cx="5760" cy="4326"/>
            </a:xfrm>
            <a:prstGeom prst="rect">
              <a:avLst/>
            </a:prstGeom>
            <a:noFill/>
            <a:ln>
              <a:noFill/>
            </a:ln>
          </p:spPr>
        </p:pic>
        <p:sp>
          <p:nvSpPr>
            <p:cNvPr id="47" name="Google Shape;47;p70"/>
            <p:cNvSpPr/>
            <p:nvPr/>
          </p:nvSpPr>
          <p:spPr>
            <a:xfrm>
              <a:off x="212" y="462"/>
              <a:ext cx="5334" cy="340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descr="2" id="48" name="Google Shape;48;p70"/>
          <p:cNvPicPr preferRelativeResize="0"/>
          <p:nvPr/>
        </p:nvPicPr>
        <p:blipFill rotWithShape="1">
          <a:blip r:embed="rId4">
            <a:alphaModFix/>
          </a:blip>
          <a:srcRect b="0" l="0" r="0" t="0"/>
          <a:stretch/>
        </p:blipFill>
        <p:spPr>
          <a:xfrm>
            <a:off x="4141788" y="4041775"/>
            <a:ext cx="415925" cy="415925"/>
          </a:xfrm>
          <a:prstGeom prst="rect">
            <a:avLst/>
          </a:prstGeom>
          <a:noFill/>
          <a:ln>
            <a:noFill/>
          </a:ln>
        </p:spPr>
      </p:pic>
      <p:sp>
        <p:nvSpPr>
          <p:cNvPr id="49" name="Google Shape;49;p7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0"/>
          <p:cNvSpPr txBox="1"/>
          <p:nvPr>
            <p:ph type="ctrTitle"/>
          </p:nvPr>
        </p:nvSpPr>
        <p:spPr>
          <a:xfrm>
            <a:off x="985838" y="3787775"/>
            <a:ext cx="7772400" cy="885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0"/>
          <p:cNvSpPr txBox="1"/>
          <p:nvPr>
            <p:ph idx="1" type="subTitle"/>
          </p:nvPr>
        </p:nvSpPr>
        <p:spPr>
          <a:xfrm>
            <a:off x="4629150" y="3505200"/>
            <a:ext cx="4129088" cy="457200"/>
          </a:xfrm>
          <a:prstGeom prst="rect">
            <a:avLst/>
          </a:prstGeom>
          <a:noFill/>
          <a:ln>
            <a:noFill/>
          </a:ln>
        </p:spPr>
        <p:txBody>
          <a:bodyPr anchorCtr="0" anchor="t" bIns="45700" lIns="91425" spcFirstLastPara="1" rIns="91425" wrap="square" tIns="45700">
            <a:noAutofit/>
          </a:bodyPr>
          <a:lstStyle>
            <a:lvl1pPr lvl="0" algn="just">
              <a:spcBef>
                <a:spcPts val="400"/>
              </a:spcBef>
              <a:spcAft>
                <a:spcPts val="0"/>
              </a:spcAft>
              <a:buClr>
                <a:srgbClr val="777777"/>
              </a:buClr>
              <a:buSzPts val="2000"/>
              <a:buFont typeface="Arial"/>
              <a:buNone/>
              <a:defRPr b="1" sz="2000">
                <a:solidFill>
                  <a:srgbClr val="777777"/>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2" name="Google Shape;52;p70"/>
          <p:cNvSpPr txBox="1"/>
          <p:nvPr/>
        </p:nvSpPr>
        <p:spPr>
          <a:xfrm>
            <a:off x="7561263" y="5476875"/>
            <a:ext cx="1196975" cy="3968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rgbClr val="FF7F00"/>
                </a:solidFill>
                <a:latin typeface="Arial Black"/>
                <a:ea typeface="Arial Black"/>
                <a:cs typeface="Arial Black"/>
                <a:sym typeface="Arial Black"/>
              </a:rPr>
              <a:t>L/O/G/O</a:t>
            </a:r>
            <a:endParaRPr/>
          </a:p>
        </p:txBody>
      </p:sp>
      <p:sp>
        <p:nvSpPr>
          <p:cNvPr id="53" name="Google Shape;53;p70"/>
          <p:cNvSpPr txBox="1"/>
          <p:nvPr/>
        </p:nvSpPr>
        <p:spPr>
          <a:xfrm>
            <a:off x="6618288" y="5781675"/>
            <a:ext cx="2139950" cy="33655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chemeClr val="dk1"/>
                </a:solidFill>
                <a:latin typeface="Times New Roman"/>
                <a:ea typeface="Times New Roman"/>
                <a:cs typeface="Times New Roman"/>
                <a:sym typeface="Times New Roman"/>
              </a:rPr>
              <a:t>www.themegallery.com</a:t>
            </a:r>
            <a:endParaRPr/>
          </a:p>
        </p:txBody>
      </p:sp>
      <p:sp>
        <p:nvSpPr>
          <p:cNvPr id="54" name="Google Shape;54;p7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0"/>
          <p:cNvSpPr/>
          <p:nvPr/>
        </p:nvSpPr>
        <p:spPr>
          <a:xfrm>
            <a:off x="341313" y="722313"/>
            <a:ext cx="8478837" cy="5410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79"/>
          <p:cNvSpPr txBox="1"/>
          <p:nvPr>
            <p:ph type="title"/>
          </p:nvPr>
        </p:nvSpPr>
        <p:spPr>
          <a:xfrm>
            <a:off x="903288" y="198438"/>
            <a:ext cx="6302375"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7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79"/>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79"/>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79"/>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80"/>
          <p:cNvSpPr txBox="1"/>
          <p:nvPr>
            <p:ph type="title"/>
          </p:nvPr>
        </p:nvSpPr>
        <p:spPr>
          <a:xfrm rot="5400000">
            <a:off x="4694238" y="2133601"/>
            <a:ext cx="59277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80"/>
          <p:cNvSpPr txBox="1"/>
          <p:nvPr>
            <p:ph idx="1" type="body"/>
          </p:nvPr>
        </p:nvSpPr>
        <p:spPr>
          <a:xfrm rot="5400000">
            <a:off x="503238" y="152400"/>
            <a:ext cx="59277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80"/>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80"/>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80"/>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120" name="Shape 120"/>
        <p:cNvGrpSpPr/>
        <p:nvPr/>
      </p:nvGrpSpPr>
      <p:grpSpPr>
        <a:xfrm>
          <a:off x="0" y="0"/>
          <a:ext cx="0" cy="0"/>
          <a:chOff x="0" y="0"/>
          <a:chExt cx="0" cy="0"/>
        </a:xfrm>
      </p:grpSpPr>
      <p:sp>
        <p:nvSpPr>
          <p:cNvPr id="121" name="Google Shape;121;p81"/>
          <p:cNvSpPr txBox="1"/>
          <p:nvPr>
            <p:ph type="title"/>
          </p:nvPr>
        </p:nvSpPr>
        <p:spPr>
          <a:xfrm>
            <a:off x="903288" y="198438"/>
            <a:ext cx="6302375"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81"/>
          <p:cNvSpPr/>
          <p:nvPr>
            <p:ph idx="2" type="chart"/>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3" name="Google Shape;123;p81"/>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81"/>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81"/>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71"/>
          <p:cNvSpPr txBox="1"/>
          <p:nvPr>
            <p:ph type="title"/>
          </p:nvPr>
        </p:nvSpPr>
        <p:spPr>
          <a:xfrm>
            <a:off x="903288" y="198438"/>
            <a:ext cx="6302375"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1"/>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1"/>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1"/>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72"/>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2"/>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66" name="Google Shape;66;p72"/>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2"/>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2"/>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73"/>
          <p:cNvSpPr txBox="1"/>
          <p:nvPr>
            <p:ph type="title"/>
          </p:nvPr>
        </p:nvSpPr>
        <p:spPr>
          <a:xfrm>
            <a:off x="903288" y="198438"/>
            <a:ext cx="6302375"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7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73"/>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3"/>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3"/>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74"/>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4"/>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74"/>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74"/>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74"/>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74"/>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4"/>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4"/>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75"/>
          <p:cNvSpPr txBox="1"/>
          <p:nvPr>
            <p:ph type="title"/>
          </p:nvPr>
        </p:nvSpPr>
        <p:spPr>
          <a:xfrm>
            <a:off x="903288" y="198438"/>
            <a:ext cx="6302375"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5"/>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5"/>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5"/>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76"/>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6"/>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6"/>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p7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7"/>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7" name="Google Shape;97;p77"/>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77"/>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77"/>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77"/>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1" name="Shape 101"/>
        <p:cNvGrpSpPr/>
        <p:nvPr/>
      </p:nvGrpSpPr>
      <p:grpSpPr>
        <a:xfrm>
          <a:off x="0" y="0"/>
          <a:ext cx="0" cy="0"/>
          <a:chOff x="0" y="0"/>
          <a:chExt cx="0" cy="0"/>
        </a:xfrm>
      </p:grpSpPr>
      <p:sp>
        <p:nvSpPr>
          <p:cNvPr id="102" name="Google Shape;102;p7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78"/>
          <p:cNvSpPr/>
          <p:nvPr>
            <p:ph idx="2" type="pic"/>
          </p:nvPr>
        </p:nvSpPr>
        <p:spPr>
          <a:xfrm>
            <a:off x="3887788" y="987425"/>
            <a:ext cx="4629150" cy="4873625"/>
          </a:xfrm>
          <a:prstGeom prst="rect">
            <a:avLst/>
          </a:prstGeom>
          <a:noFill/>
          <a:ln>
            <a:noFill/>
          </a:ln>
        </p:spPr>
      </p:sp>
      <p:sp>
        <p:nvSpPr>
          <p:cNvPr id="104" name="Google Shape;104;p78"/>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5" name="Google Shape;105;p78"/>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78"/>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78"/>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69"/>
          <p:cNvSpPr/>
          <p:nvPr/>
        </p:nvSpPr>
        <p:spPr>
          <a:xfrm>
            <a:off x="7658100" y="0"/>
            <a:ext cx="1104900" cy="6848475"/>
          </a:xfrm>
          <a:custGeom>
            <a:rect b="b" l="l" r="r" t="t"/>
            <a:pathLst>
              <a:path extrusionOk="0" h="4314" w="696">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 name="Google Shape;11;p69"/>
          <p:cNvSpPr/>
          <p:nvPr/>
        </p:nvSpPr>
        <p:spPr>
          <a:xfrm>
            <a:off x="1066800" y="0"/>
            <a:ext cx="7543800" cy="6858000"/>
          </a:xfrm>
          <a:custGeom>
            <a:rect b="b" l="l" r="r" t="t"/>
            <a:pathLst>
              <a:path extrusionOk="0" h="4320" w="4752">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 name="Google Shape;12;p69"/>
          <p:cNvSpPr/>
          <p:nvPr/>
        </p:nvSpPr>
        <p:spPr>
          <a:xfrm>
            <a:off x="5486400" y="1657350"/>
            <a:ext cx="2990850" cy="5200650"/>
          </a:xfrm>
          <a:custGeom>
            <a:rect b="b" l="l" r="r" t="t"/>
            <a:pathLst>
              <a:path extrusionOk="0" h="3276" w="1884">
                <a:moveTo>
                  <a:pt x="384" y="3276"/>
                </a:moveTo>
                <a:lnTo>
                  <a:pt x="1884" y="0"/>
                </a:lnTo>
                <a:lnTo>
                  <a:pt x="0" y="3276"/>
                </a:lnTo>
                <a:lnTo>
                  <a:pt x="384" y="3276"/>
                </a:lnTo>
                <a:close/>
              </a:path>
            </a:pathLst>
          </a:custGeom>
          <a:solidFill>
            <a:srgbClr val="E0E0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69"/>
          <p:cNvSpPr/>
          <p:nvPr/>
        </p:nvSpPr>
        <p:spPr>
          <a:xfrm>
            <a:off x="3429000" y="0"/>
            <a:ext cx="5172075" cy="6858000"/>
          </a:xfrm>
          <a:custGeom>
            <a:rect b="b" l="l" r="r" t="t"/>
            <a:pathLst>
              <a:path extrusionOk="0" h="4320" w="3258">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69"/>
          <p:cNvSpPr/>
          <p:nvPr/>
        </p:nvSpPr>
        <p:spPr>
          <a:xfrm>
            <a:off x="8382000" y="0"/>
            <a:ext cx="762000" cy="1143000"/>
          </a:xfrm>
          <a:custGeom>
            <a:rect b="b" l="l" r="r" t="t"/>
            <a:pathLst>
              <a:path extrusionOk="0" h="720" w="480">
                <a:moveTo>
                  <a:pt x="48" y="0"/>
                </a:moveTo>
                <a:lnTo>
                  <a:pt x="0" y="96"/>
                </a:lnTo>
                <a:lnTo>
                  <a:pt x="354" y="690"/>
                </a:lnTo>
                <a:lnTo>
                  <a:pt x="480" y="720"/>
                </a:lnTo>
                <a:lnTo>
                  <a:pt x="480" y="576"/>
                </a:lnTo>
                <a:lnTo>
                  <a:pt x="48" y="96"/>
                </a:lnTo>
                <a:lnTo>
                  <a:pt x="89" y="0"/>
                </a:lnTo>
                <a:lnTo>
                  <a:pt x="4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69"/>
          <p:cNvSpPr/>
          <p:nvPr/>
        </p:nvSpPr>
        <p:spPr>
          <a:xfrm>
            <a:off x="8610600" y="228600"/>
            <a:ext cx="533400" cy="533400"/>
          </a:xfrm>
          <a:custGeom>
            <a:rect b="b" l="l" r="r" t="t"/>
            <a:pathLst>
              <a:path extrusionOk="0" h="336" w="336">
                <a:moveTo>
                  <a:pt x="336" y="336"/>
                </a:moveTo>
                <a:lnTo>
                  <a:pt x="0" y="0"/>
                </a:lnTo>
                <a:lnTo>
                  <a:pt x="336" y="240"/>
                </a:lnTo>
                <a:lnTo>
                  <a:pt x="336" y="33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6" name="Google Shape;16;p69"/>
          <p:cNvGrpSpPr/>
          <p:nvPr/>
        </p:nvGrpSpPr>
        <p:grpSpPr>
          <a:xfrm>
            <a:off x="5562600" y="0"/>
            <a:ext cx="3267075" cy="6858000"/>
            <a:chOff x="3504" y="0"/>
            <a:chExt cx="2058" cy="4320"/>
          </a:xfrm>
        </p:grpSpPr>
        <p:sp>
          <p:nvSpPr>
            <p:cNvPr id="17" name="Google Shape;17;p69"/>
            <p:cNvSpPr/>
            <p:nvPr/>
          </p:nvSpPr>
          <p:spPr>
            <a:xfrm>
              <a:off x="3504" y="0"/>
              <a:ext cx="2058" cy="4320"/>
            </a:xfrm>
            <a:custGeom>
              <a:rect b="b" l="l" r="r" t="t"/>
              <a:pathLst>
                <a:path extrusionOk="0" h="4320" w="2058">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69"/>
            <p:cNvSpPr/>
            <p:nvPr/>
          </p:nvSpPr>
          <p:spPr>
            <a:xfrm>
              <a:off x="4217" y="1056"/>
              <a:ext cx="1152" cy="3264"/>
            </a:xfrm>
            <a:custGeom>
              <a:rect b="b" l="l" r="r" t="t"/>
              <a:pathLst>
                <a:path extrusionOk="0" h="3264" w="1152">
                  <a:moveTo>
                    <a:pt x="0" y="3264"/>
                  </a:moveTo>
                  <a:lnTo>
                    <a:pt x="1152" y="0"/>
                  </a:lnTo>
                  <a:lnTo>
                    <a:pt x="96" y="3264"/>
                  </a:lnTo>
                  <a:lnTo>
                    <a:pt x="0" y="3264"/>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9" name="Google Shape;19;p69"/>
          <p:cNvGrpSpPr/>
          <p:nvPr/>
        </p:nvGrpSpPr>
        <p:grpSpPr>
          <a:xfrm>
            <a:off x="142875" y="765175"/>
            <a:ext cx="8858250" cy="5943600"/>
            <a:chOff x="90" y="480"/>
            <a:chExt cx="5580" cy="3744"/>
          </a:xfrm>
        </p:grpSpPr>
        <p:sp>
          <p:nvSpPr>
            <p:cNvPr id="20" name="Google Shape;20;p69"/>
            <p:cNvSpPr/>
            <p:nvPr/>
          </p:nvSpPr>
          <p:spPr>
            <a:xfrm>
              <a:off x="90" y="480"/>
              <a:ext cx="5580" cy="3744"/>
            </a:xfrm>
            <a:prstGeom prst="rect">
              <a:avLst/>
            </a:prstGeom>
            <a:solidFill>
              <a:srgbClr val="FFFFFF">
                <a:alpha val="68627"/>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69"/>
            <p:cNvSpPr/>
            <p:nvPr/>
          </p:nvSpPr>
          <p:spPr>
            <a:xfrm>
              <a:off x="90" y="480"/>
              <a:ext cx="5580" cy="3744"/>
            </a:xfrm>
            <a:prstGeom prst="rect">
              <a:avLst/>
            </a:prstGeom>
            <a:solidFill>
              <a:srgbClr val="FFFFFF">
                <a:alpha val="68627"/>
              </a:srgbClr>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2" name="Google Shape;22;p69"/>
          <p:cNvSpPr/>
          <p:nvPr/>
        </p:nvSpPr>
        <p:spPr>
          <a:xfrm>
            <a:off x="381000" y="676275"/>
            <a:ext cx="62484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2" id="23" name="Google Shape;23;p69"/>
          <p:cNvPicPr preferRelativeResize="0"/>
          <p:nvPr/>
        </p:nvPicPr>
        <p:blipFill rotWithShape="1">
          <a:blip r:embed="rId1">
            <a:alphaModFix/>
          </a:blip>
          <a:srcRect b="0" l="0" r="0" t="0"/>
          <a:stretch/>
        </p:blipFill>
        <p:spPr>
          <a:xfrm>
            <a:off x="500063" y="577850"/>
            <a:ext cx="371475" cy="371475"/>
          </a:xfrm>
          <a:prstGeom prst="rect">
            <a:avLst/>
          </a:prstGeom>
          <a:noFill/>
          <a:ln>
            <a:noFill/>
          </a:ln>
        </p:spPr>
      </p:pic>
      <p:sp>
        <p:nvSpPr>
          <p:cNvPr id="24" name="Google Shape;24;p69"/>
          <p:cNvSpPr txBox="1"/>
          <p:nvPr>
            <p:ph type="title"/>
          </p:nvPr>
        </p:nvSpPr>
        <p:spPr>
          <a:xfrm>
            <a:off x="903288" y="198438"/>
            <a:ext cx="6302375"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2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1" i="0" sz="42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1" i="0" sz="42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1" i="0" sz="42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1" i="0" sz="4200" u="none" cap="none" strike="noStrike">
                <a:solidFill>
                  <a:srgbClr val="000000"/>
                </a:solidFill>
                <a:latin typeface="Arial"/>
                <a:ea typeface="Arial"/>
                <a:cs typeface="Arial"/>
                <a:sym typeface="Arial"/>
              </a:defRPr>
            </a:lvl5pPr>
            <a:lvl6pPr lvl="5" marR="0" rtl="0" algn="l">
              <a:spcBef>
                <a:spcPts val="0"/>
              </a:spcBef>
              <a:spcAft>
                <a:spcPts val="0"/>
              </a:spcAft>
              <a:buSzPts val="1400"/>
              <a:buNone/>
              <a:defRPr b="1" i="0" sz="4200" u="none" cap="none" strike="noStrike">
                <a:solidFill>
                  <a:srgbClr val="000000"/>
                </a:solidFill>
                <a:latin typeface="Arial"/>
                <a:ea typeface="Arial"/>
                <a:cs typeface="Arial"/>
                <a:sym typeface="Arial"/>
              </a:defRPr>
            </a:lvl6pPr>
            <a:lvl7pPr lvl="6" marR="0" rtl="0" algn="l">
              <a:spcBef>
                <a:spcPts val="0"/>
              </a:spcBef>
              <a:spcAft>
                <a:spcPts val="0"/>
              </a:spcAft>
              <a:buSzPts val="1400"/>
              <a:buNone/>
              <a:defRPr b="1" i="0" sz="4200" u="none" cap="none" strike="noStrike">
                <a:solidFill>
                  <a:srgbClr val="000000"/>
                </a:solidFill>
                <a:latin typeface="Arial"/>
                <a:ea typeface="Arial"/>
                <a:cs typeface="Arial"/>
                <a:sym typeface="Arial"/>
              </a:defRPr>
            </a:lvl7pPr>
            <a:lvl8pPr lvl="7" marR="0" rtl="0" algn="l">
              <a:spcBef>
                <a:spcPts val="0"/>
              </a:spcBef>
              <a:spcAft>
                <a:spcPts val="0"/>
              </a:spcAft>
              <a:buSzPts val="1400"/>
              <a:buNone/>
              <a:defRPr b="1" i="0" sz="4200" u="none" cap="none" strike="noStrike">
                <a:solidFill>
                  <a:srgbClr val="000000"/>
                </a:solidFill>
                <a:latin typeface="Arial"/>
                <a:ea typeface="Arial"/>
                <a:cs typeface="Arial"/>
                <a:sym typeface="Arial"/>
              </a:defRPr>
            </a:lvl8pPr>
            <a:lvl9pPr lvl="8" marR="0" rtl="0" algn="l">
              <a:spcBef>
                <a:spcPts val="0"/>
              </a:spcBef>
              <a:spcAft>
                <a:spcPts val="0"/>
              </a:spcAft>
              <a:buSzPts val="1400"/>
              <a:buNone/>
              <a:defRPr b="1" i="0" sz="4200" u="none" cap="none" strike="noStrike">
                <a:solidFill>
                  <a:srgbClr val="000000"/>
                </a:solidFill>
                <a:latin typeface="Arial"/>
                <a:ea typeface="Arial"/>
                <a:cs typeface="Arial"/>
                <a:sym typeface="Arial"/>
              </a:defRPr>
            </a:lvl9pPr>
          </a:lstStyle>
          <a:p/>
        </p:txBody>
      </p:sp>
      <p:sp>
        <p:nvSpPr>
          <p:cNvPr id="25" name="Google Shape;25;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69"/>
          <p:cNvSpPr txBox="1"/>
          <p:nvPr>
            <p:ph idx="10" type="dt"/>
          </p:nvPr>
        </p:nvSpPr>
        <p:spPr>
          <a:xfrm>
            <a:off x="457200" y="6283325"/>
            <a:ext cx="21336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69"/>
          <p:cNvSpPr txBox="1"/>
          <p:nvPr>
            <p:ph idx="11" type="ftr"/>
          </p:nvPr>
        </p:nvSpPr>
        <p:spPr>
          <a:xfrm>
            <a:off x="3124200" y="6283325"/>
            <a:ext cx="2895600" cy="304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69"/>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sz="1400" u="none">
                <a:solidFill>
                  <a:schemeClr val="dk1"/>
                </a:solidFill>
                <a:latin typeface="Arial"/>
                <a:ea typeface="Arial"/>
                <a:cs typeface="Arial"/>
                <a:sym typeface="Arial"/>
              </a:defRPr>
            </a:lvl1pPr>
            <a:lvl2pPr indent="0" lvl="1" marL="0" marR="0" rtl="0" algn="r">
              <a:spcBef>
                <a:spcPts val="0"/>
              </a:spcBef>
              <a:spcAft>
                <a:spcPts val="0"/>
              </a:spcAft>
              <a:buNone/>
              <a:defRPr b="0" sz="1400" u="none">
                <a:solidFill>
                  <a:schemeClr val="dk1"/>
                </a:solidFill>
                <a:latin typeface="Arial"/>
                <a:ea typeface="Arial"/>
                <a:cs typeface="Arial"/>
                <a:sym typeface="Arial"/>
              </a:defRPr>
            </a:lvl2pPr>
            <a:lvl3pPr indent="0" lvl="2" marL="0" marR="0" rtl="0" algn="r">
              <a:spcBef>
                <a:spcPts val="0"/>
              </a:spcBef>
              <a:spcAft>
                <a:spcPts val="0"/>
              </a:spcAft>
              <a:buNone/>
              <a:defRPr b="0" sz="1400" u="none">
                <a:solidFill>
                  <a:schemeClr val="dk1"/>
                </a:solidFill>
                <a:latin typeface="Arial"/>
                <a:ea typeface="Arial"/>
                <a:cs typeface="Arial"/>
                <a:sym typeface="Arial"/>
              </a:defRPr>
            </a:lvl3pPr>
            <a:lvl4pPr indent="0" lvl="3" marL="0" marR="0" rtl="0" algn="r">
              <a:spcBef>
                <a:spcPts val="0"/>
              </a:spcBef>
              <a:spcAft>
                <a:spcPts val="0"/>
              </a:spcAft>
              <a:buNone/>
              <a:defRPr b="0" sz="1400" u="none">
                <a:solidFill>
                  <a:schemeClr val="dk1"/>
                </a:solidFill>
                <a:latin typeface="Arial"/>
                <a:ea typeface="Arial"/>
                <a:cs typeface="Arial"/>
                <a:sym typeface="Arial"/>
              </a:defRPr>
            </a:lvl4pPr>
            <a:lvl5pPr indent="0" lvl="4" marL="0" marR="0" rtl="0" algn="r">
              <a:spcBef>
                <a:spcPts val="0"/>
              </a:spcBef>
              <a:spcAft>
                <a:spcPts val="0"/>
              </a:spcAft>
              <a:buNone/>
              <a:defRPr b="0" sz="1400" u="none">
                <a:solidFill>
                  <a:schemeClr val="dk1"/>
                </a:solidFill>
                <a:latin typeface="Arial"/>
                <a:ea typeface="Arial"/>
                <a:cs typeface="Arial"/>
                <a:sym typeface="Arial"/>
              </a:defRPr>
            </a:lvl5pPr>
            <a:lvl6pPr indent="0" lvl="5" marL="0" marR="0" rtl="0" algn="r">
              <a:spcBef>
                <a:spcPts val="0"/>
              </a:spcBef>
              <a:spcAft>
                <a:spcPts val="0"/>
              </a:spcAft>
              <a:buNone/>
              <a:defRPr b="0" sz="1400" u="none">
                <a:solidFill>
                  <a:schemeClr val="dk1"/>
                </a:solidFill>
                <a:latin typeface="Arial"/>
                <a:ea typeface="Arial"/>
                <a:cs typeface="Arial"/>
                <a:sym typeface="Arial"/>
              </a:defRPr>
            </a:lvl6pPr>
            <a:lvl7pPr indent="0" lvl="6" marL="0" marR="0" rtl="0" algn="r">
              <a:spcBef>
                <a:spcPts val="0"/>
              </a:spcBef>
              <a:spcAft>
                <a:spcPts val="0"/>
              </a:spcAft>
              <a:buNone/>
              <a:defRPr b="0" sz="1400" u="none">
                <a:solidFill>
                  <a:schemeClr val="dk1"/>
                </a:solidFill>
                <a:latin typeface="Arial"/>
                <a:ea typeface="Arial"/>
                <a:cs typeface="Arial"/>
                <a:sym typeface="Arial"/>
              </a:defRPr>
            </a:lvl7pPr>
            <a:lvl8pPr indent="0" lvl="7" marL="0" marR="0" rtl="0" algn="r">
              <a:spcBef>
                <a:spcPts val="0"/>
              </a:spcBef>
              <a:spcAft>
                <a:spcPts val="0"/>
              </a:spcAft>
              <a:buNone/>
              <a:defRPr b="0" sz="1400" u="none">
                <a:solidFill>
                  <a:schemeClr val="dk1"/>
                </a:solidFill>
                <a:latin typeface="Arial"/>
                <a:ea typeface="Arial"/>
                <a:cs typeface="Arial"/>
                <a:sym typeface="Arial"/>
              </a:defRPr>
            </a:lvl8pPr>
            <a:lvl9pPr indent="0" lvl="8" marL="0" marR="0" rtl="0" algn="r">
              <a:spcBef>
                <a:spcPts val="0"/>
              </a:spcBef>
              <a:spcAft>
                <a:spcPts val="0"/>
              </a:spcAft>
              <a:buNone/>
              <a:defRPr b="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oleObject" Target="../embeddings/oleObject5.bin"/><Relationship Id="rId10" Type="http://schemas.openxmlformats.org/officeDocument/2006/relationships/oleObject" Target="../embeddings/oleObject5.bin"/><Relationship Id="rId12"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3.vml"/><Relationship Id="rId4" Type="http://schemas.openxmlformats.org/officeDocument/2006/relationships/oleObject" Target="../embeddings/oleObject3.bin"/><Relationship Id="rId9" Type="http://schemas.openxmlformats.org/officeDocument/2006/relationships/image" Target="../media/image11.png"/><Relationship Id="rId5" Type="http://schemas.openxmlformats.org/officeDocument/2006/relationships/oleObject" Target="../embeddings/oleObject3.bin"/><Relationship Id="rId6" Type="http://schemas.openxmlformats.org/officeDocument/2006/relationships/image" Target="../media/image5.png"/><Relationship Id="rId7" Type="http://schemas.openxmlformats.org/officeDocument/2006/relationships/oleObject" Target="../embeddings/oleObject4.bin"/><Relationship Id="rId8"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1" Type="http://schemas.openxmlformats.org/officeDocument/2006/relationships/oleObject" Target="../embeddings/oleObject8.bin"/><Relationship Id="rId10" Type="http://schemas.openxmlformats.org/officeDocument/2006/relationships/oleObject" Target="../embeddings/oleObject8.bin"/><Relationship Id="rId12"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4.vml"/><Relationship Id="rId4" Type="http://schemas.openxmlformats.org/officeDocument/2006/relationships/oleObject" Target="../embeddings/oleObject6.bin"/><Relationship Id="rId9" Type="http://schemas.openxmlformats.org/officeDocument/2006/relationships/image" Target="../media/image10.png"/><Relationship Id="rId5" Type="http://schemas.openxmlformats.org/officeDocument/2006/relationships/oleObject" Target="../embeddings/oleObject6.bin"/><Relationship Id="rId6" Type="http://schemas.openxmlformats.org/officeDocument/2006/relationships/image" Target="../media/image8.png"/><Relationship Id="rId7" Type="http://schemas.openxmlformats.org/officeDocument/2006/relationships/oleObject" Target="../embeddings/oleObject7.bin"/><Relationship Id="rId8"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oleObject" Target="../embeddings/oleObject11.bin"/><Relationship Id="rId10" Type="http://schemas.openxmlformats.org/officeDocument/2006/relationships/oleObject" Target="../embeddings/oleObject11.bin"/><Relationship Id="rId12"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vmlDrawing" Target="../drawings/vmlDrawing5.vml"/><Relationship Id="rId4" Type="http://schemas.openxmlformats.org/officeDocument/2006/relationships/oleObject" Target="../embeddings/oleObject9.bin"/><Relationship Id="rId9" Type="http://schemas.openxmlformats.org/officeDocument/2006/relationships/image" Target="../media/image16.png"/><Relationship Id="rId5" Type="http://schemas.openxmlformats.org/officeDocument/2006/relationships/oleObject" Target="../embeddings/oleObject9.bin"/><Relationship Id="rId6" Type="http://schemas.openxmlformats.org/officeDocument/2006/relationships/image" Target="../media/image7.png"/><Relationship Id="rId7" Type="http://schemas.openxmlformats.org/officeDocument/2006/relationships/oleObject" Target="../embeddings/oleObject10.bin"/><Relationship Id="rId8"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vmlDrawing" Target="../drawings/vmlDrawing6.vml"/><Relationship Id="rId4" Type="http://schemas.openxmlformats.org/officeDocument/2006/relationships/oleObject" Target="../embeddings/oleObject12.bin"/><Relationship Id="rId5" Type="http://schemas.openxmlformats.org/officeDocument/2006/relationships/oleObject" Target="../embeddings/oleObject12.bin"/><Relationship Id="rId6"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1" Type="http://schemas.openxmlformats.org/officeDocument/2006/relationships/oleObject" Target="../embeddings/oleObject15.bin"/><Relationship Id="rId10" Type="http://schemas.openxmlformats.org/officeDocument/2006/relationships/oleObject" Target="../embeddings/oleObject15.bin"/><Relationship Id="rId12"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vmlDrawing" Target="../drawings/vmlDrawing7.vml"/><Relationship Id="rId4" Type="http://schemas.openxmlformats.org/officeDocument/2006/relationships/oleObject" Target="../embeddings/oleObject13.bin"/><Relationship Id="rId9" Type="http://schemas.openxmlformats.org/officeDocument/2006/relationships/image" Target="../media/image13.png"/><Relationship Id="rId5" Type="http://schemas.openxmlformats.org/officeDocument/2006/relationships/oleObject" Target="../embeddings/oleObject13.bin"/><Relationship Id="rId6" Type="http://schemas.openxmlformats.org/officeDocument/2006/relationships/image" Target="../media/image9.png"/><Relationship Id="rId7" Type="http://schemas.openxmlformats.org/officeDocument/2006/relationships/oleObject" Target="../embeddings/oleObject14.bin"/><Relationship Id="rId8"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oleObject" Target="../embeddings/oleObject18.bin"/><Relationship Id="rId10" Type="http://schemas.openxmlformats.org/officeDocument/2006/relationships/oleObject" Target="../embeddings/oleObject18.bin"/><Relationship Id="rId12"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vmlDrawing" Target="../drawings/vmlDrawing8.vml"/><Relationship Id="rId4" Type="http://schemas.openxmlformats.org/officeDocument/2006/relationships/oleObject" Target="../embeddings/oleObject16.bin"/><Relationship Id="rId9" Type="http://schemas.openxmlformats.org/officeDocument/2006/relationships/image" Target="../media/image19.png"/><Relationship Id="rId5" Type="http://schemas.openxmlformats.org/officeDocument/2006/relationships/oleObject" Target="../embeddings/oleObject16.bin"/><Relationship Id="rId6" Type="http://schemas.openxmlformats.org/officeDocument/2006/relationships/image" Target="../media/image17.png"/><Relationship Id="rId7" Type="http://schemas.openxmlformats.org/officeDocument/2006/relationships/oleObject" Target="../embeddings/oleObject17.bin"/><Relationship Id="rId8"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7.png"/><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p:nvPr/>
        </p:nvSpPr>
        <p:spPr>
          <a:xfrm>
            <a:off x="5943600" y="5029200"/>
            <a:ext cx="2814638" cy="106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1"/>
          <p:cNvSpPr/>
          <p:nvPr/>
        </p:nvSpPr>
        <p:spPr>
          <a:xfrm>
            <a:off x="4038600" y="3505200"/>
            <a:ext cx="2814638" cy="106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1"/>
          <p:cNvSpPr txBox="1"/>
          <p:nvPr/>
        </p:nvSpPr>
        <p:spPr>
          <a:xfrm>
            <a:off x="4191000" y="3441854"/>
            <a:ext cx="4724400" cy="158734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3F3F3F"/>
                </a:solidFill>
                <a:latin typeface="Times New Roman"/>
                <a:ea typeface="Times New Roman"/>
                <a:cs typeface="Times New Roman"/>
                <a:sym typeface="Times New Roman"/>
              </a:rPr>
              <a:t>CHƯƠNG IV</a:t>
            </a:r>
            <a:endParaRPr b="1" sz="3200">
              <a:solidFill>
                <a:srgbClr val="3F3F3F"/>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4200">
                <a:solidFill>
                  <a:srgbClr val="3F3F3F"/>
                </a:solidFill>
                <a:latin typeface="Times New Roman"/>
                <a:ea typeface="Times New Roman"/>
                <a:cs typeface="Times New Roman"/>
                <a:sym typeface="Times New Roman"/>
              </a:rPr>
              <a:t>DANH SÁCH </a:t>
            </a:r>
            <a:endParaRPr/>
          </a:p>
          <a:p>
            <a:pPr indent="0" lvl="0" marL="0" marR="0" rtl="0" algn="ctr">
              <a:spcBef>
                <a:spcPts val="0"/>
              </a:spcBef>
              <a:spcAft>
                <a:spcPts val="0"/>
              </a:spcAft>
              <a:buNone/>
            </a:pPr>
            <a:r>
              <a:rPr b="1" lang="en-US" sz="4200">
                <a:solidFill>
                  <a:srgbClr val="3F3F3F"/>
                </a:solidFill>
                <a:latin typeface="Times New Roman"/>
                <a:ea typeface="Times New Roman"/>
                <a:cs typeface="Times New Roman"/>
                <a:sym typeface="Times New Roman"/>
              </a:rPr>
              <a:t>LIÊN KẾT</a:t>
            </a:r>
            <a:endParaRPr b="1" sz="4200">
              <a:solidFill>
                <a:srgbClr val="3F3F3F"/>
              </a:solidFill>
              <a:latin typeface="Times New Roman"/>
              <a:ea typeface="Times New Roman"/>
              <a:cs typeface="Times New Roman"/>
              <a:sym typeface="Times New Roman"/>
            </a:endParaRPr>
          </a:p>
        </p:txBody>
      </p:sp>
      <p:sp>
        <p:nvSpPr>
          <p:cNvPr id="134" name="Google Shape;13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wheelReverse spokes="1"/>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VD: DSLK đơn trong bộ nhớ</a:t>
            </a:r>
            <a:endParaRPr sz="3200">
              <a:latin typeface="Times New Roman"/>
              <a:ea typeface="Times New Roman"/>
              <a:cs typeface="Times New Roman"/>
              <a:sym typeface="Times New Roman"/>
            </a:endParaRPr>
          </a:p>
        </p:txBody>
      </p:sp>
      <p:sp>
        <p:nvSpPr>
          <p:cNvPr id="198" name="Google Shape;198;p10"/>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99" name="Google Shape;199;p10"/>
          <p:cNvGrpSpPr/>
          <p:nvPr/>
        </p:nvGrpSpPr>
        <p:grpSpPr>
          <a:xfrm>
            <a:off x="641186" y="1447800"/>
            <a:ext cx="7488238" cy="1831975"/>
            <a:chOff x="716" y="663"/>
            <a:chExt cx="4717" cy="1154"/>
          </a:xfrm>
        </p:grpSpPr>
        <p:grpSp>
          <p:nvGrpSpPr>
            <p:cNvPr id="200" name="Google Shape;200;p10"/>
            <p:cNvGrpSpPr/>
            <p:nvPr/>
          </p:nvGrpSpPr>
          <p:grpSpPr>
            <a:xfrm>
              <a:off x="1017" y="1143"/>
              <a:ext cx="4416" cy="674"/>
              <a:chOff x="864" y="1966"/>
              <a:chExt cx="4416" cy="674"/>
            </a:xfrm>
          </p:grpSpPr>
          <p:sp>
            <p:nvSpPr>
              <p:cNvPr id="201" name="Google Shape;201;p10"/>
              <p:cNvSpPr/>
              <p:nvPr/>
            </p:nvSpPr>
            <p:spPr>
              <a:xfrm>
                <a:off x="1344" y="2304"/>
                <a:ext cx="480" cy="33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4f</a:t>
                </a:r>
                <a:endParaRPr/>
              </a:p>
            </p:txBody>
          </p:sp>
          <p:sp>
            <p:nvSpPr>
              <p:cNvPr id="202" name="Google Shape;202;p10"/>
              <p:cNvSpPr/>
              <p:nvPr/>
            </p:nvSpPr>
            <p:spPr>
              <a:xfrm>
                <a:off x="864" y="2304"/>
                <a:ext cx="480" cy="3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4</a:t>
                </a:r>
                <a:endParaRPr/>
              </a:p>
            </p:txBody>
          </p:sp>
          <p:cxnSp>
            <p:nvCxnSpPr>
              <p:cNvPr id="203" name="Google Shape;203;p10"/>
              <p:cNvCxnSpPr/>
              <p:nvPr/>
            </p:nvCxnSpPr>
            <p:spPr>
              <a:xfrm>
                <a:off x="864" y="2304"/>
                <a:ext cx="960" cy="0"/>
              </a:xfrm>
              <a:prstGeom prst="straightConnector1">
                <a:avLst/>
              </a:prstGeom>
              <a:noFill/>
              <a:ln cap="sq" cmpd="sng" w="28575">
                <a:solidFill>
                  <a:schemeClr val="dk1"/>
                </a:solidFill>
                <a:prstDash val="solid"/>
                <a:miter lim="800000"/>
                <a:headEnd len="med" w="med" type="none"/>
                <a:tailEnd len="med" w="med" type="none"/>
              </a:ln>
            </p:spPr>
          </p:cxnSp>
          <p:cxnSp>
            <p:nvCxnSpPr>
              <p:cNvPr id="204" name="Google Shape;204;p10"/>
              <p:cNvCxnSpPr/>
              <p:nvPr/>
            </p:nvCxnSpPr>
            <p:spPr>
              <a:xfrm>
                <a:off x="864" y="2640"/>
                <a:ext cx="960" cy="0"/>
              </a:xfrm>
              <a:prstGeom prst="straightConnector1">
                <a:avLst/>
              </a:prstGeom>
              <a:noFill/>
              <a:ln cap="sq" cmpd="sng" w="28575">
                <a:solidFill>
                  <a:schemeClr val="dk1"/>
                </a:solidFill>
                <a:prstDash val="solid"/>
                <a:miter lim="800000"/>
                <a:headEnd len="med" w="med" type="none"/>
                <a:tailEnd len="med" w="med" type="none"/>
              </a:ln>
            </p:spPr>
          </p:cxnSp>
          <p:cxnSp>
            <p:nvCxnSpPr>
              <p:cNvPr id="205" name="Google Shape;205;p10"/>
              <p:cNvCxnSpPr/>
              <p:nvPr/>
            </p:nvCxnSpPr>
            <p:spPr>
              <a:xfrm>
                <a:off x="864" y="2304"/>
                <a:ext cx="0" cy="336"/>
              </a:xfrm>
              <a:prstGeom prst="straightConnector1">
                <a:avLst/>
              </a:prstGeom>
              <a:noFill/>
              <a:ln cap="sq" cmpd="sng" w="28575">
                <a:solidFill>
                  <a:schemeClr val="dk1"/>
                </a:solidFill>
                <a:prstDash val="solid"/>
                <a:miter lim="800000"/>
                <a:headEnd len="med" w="med" type="none"/>
                <a:tailEnd len="med" w="med" type="none"/>
              </a:ln>
            </p:spPr>
          </p:cxnSp>
          <p:cxnSp>
            <p:nvCxnSpPr>
              <p:cNvPr id="206" name="Google Shape;206;p10"/>
              <p:cNvCxnSpPr/>
              <p:nvPr/>
            </p:nvCxnSpPr>
            <p:spPr>
              <a:xfrm>
                <a:off x="1344" y="2304"/>
                <a:ext cx="0" cy="336"/>
              </a:xfrm>
              <a:prstGeom prst="straightConnector1">
                <a:avLst/>
              </a:prstGeom>
              <a:noFill/>
              <a:ln cap="flat" cmpd="sng" w="12700">
                <a:solidFill>
                  <a:schemeClr val="dk1"/>
                </a:solidFill>
                <a:prstDash val="solid"/>
                <a:miter lim="800000"/>
                <a:headEnd len="med" w="med" type="none"/>
                <a:tailEnd len="med" w="med" type="none"/>
              </a:ln>
            </p:spPr>
          </p:cxnSp>
          <p:cxnSp>
            <p:nvCxnSpPr>
              <p:cNvPr id="207" name="Google Shape;207;p10"/>
              <p:cNvCxnSpPr/>
              <p:nvPr/>
            </p:nvCxnSpPr>
            <p:spPr>
              <a:xfrm>
                <a:off x="1824" y="2304"/>
                <a:ext cx="0" cy="336"/>
              </a:xfrm>
              <a:prstGeom prst="straightConnector1">
                <a:avLst/>
              </a:prstGeom>
              <a:noFill/>
              <a:ln cap="sq" cmpd="sng" w="28575">
                <a:solidFill>
                  <a:schemeClr val="dk1"/>
                </a:solidFill>
                <a:prstDash val="solid"/>
                <a:miter lim="800000"/>
                <a:headEnd len="med" w="med" type="none"/>
                <a:tailEnd len="med" w="med" type="none"/>
              </a:ln>
            </p:spPr>
          </p:cxnSp>
          <p:sp>
            <p:nvSpPr>
              <p:cNvPr id="208" name="Google Shape;208;p10"/>
              <p:cNvSpPr txBox="1"/>
              <p:nvPr/>
            </p:nvSpPr>
            <p:spPr>
              <a:xfrm>
                <a:off x="912" y="1976"/>
                <a:ext cx="432" cy="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1548EB"/>
                    </a:solidFill>
                    <a:latin typeface="Times New Roman"/>
                    <a:ea typeface="Times New Roman"/>
                    <a:cs typeface="Times New Roman"/>
                    <a:sym typeface="Times New Roman"/>
                  </a:rPr>
                  <a:t>3f</a:t>
                </a:r>
                <a:endParaRPr/>
              </a:p>
            </p:txBody>
          </p:sp>
          <p:sp>
            <p:nvSpPr>
              <p:cNvPr id="209" name="Google Shape;209;p10"/>
              <p:cNvSpPr/>
              <p:nvPr/>
            </p:nvSpPr>
            <p:spPr>
              <a:xfrm>
                <a:off x="4560" y="2304"/>
                <a:ext cx="720" cy="33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NULL</a:t>
                </a:r>
                <a:endParaRPr/>
              </a:p>
            </p:txBody>
          </p:sp>
          <p:sp>
            <p:nvSpPr>
              <p:cNvPr id="210" name="Google Shape;210;p10"/>
              <p:cNvSpPr/>
              <p:nvPr/>
            </p:nvSpPr>
            <p:spPr>
              <a:xfrm>
                <a:off x="4128" y="2304"/>
                <a:ext cx="432" cy="3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6</a:t>
                </a:r>
                <a:endParaRPr/>
              </a:p>
            </p:txBody>
          </p:sp>
          <p:cxnSp>
            <p:nvCxnSpPr>
              <p:cNvPr id="211" name="Google Shape;211;p10"/>
              <p:cNvCxnSpPr/>
              <p:nvPr/>
            </p:nvCxnSpPr>
            <p:spPr>
              <a:xfrm>
                <a:off x="4128" y="2304"/>
                <a:ext cx="1152" cy="0"/>
              </a:xfrm>
              <a:prstGeom prst="straightConnector1">
                <a:avLst/>
              </a:prstGeom>
              <a:noFill/>
              <a:ln cap="sq" cmpd="sng" w="28575">
                <a:solidFill>
                  <a:schemeClr val="dk1"/>
                </a:solidFill>
                <a:prstDash val="solid"/>
                <a:miter lim="800000"/>
                <a:headEnd len="med" w="med" type="none"/>
                <a:tailEnd len="med" w="med" type="none"/>
              </a:ln>
            </p:spPr>
          </p:cxnSp>
          <p:cxnSp>
            <p:nvCxnSpPr>
              <p:cNvPr id="212" name="Google Shape;212;p10"/>
              <p:cNvCxnSpPr/>
              <p:nvPr/>
            </p:nvCxnSpPr>
            <p:spPr>
              <a:xfrm>
                <a:off x="4128" y="2640"/>
                <a:ext cx="1152" cy="0"/>
              </a:xfrm>
              <a:prstGeom prst="straightConnector1">
                <a:avLst/>
              </a:prstGeom>
              <a:noFill/>
              <a:ln cap="sq" cmpd="sng" w="28575">
                <a:solidFill>
                  <a:schemeClr val="dk1"/>
                </a:solidFill>
                <a:prstDash val="solid"/>
                <a:miter lim="800000"/>
                <a:headEnd len="med" w="med" type="none"/>
                <a:tailEnd len="med" w="med" type="none"/>
              </a:ln>
            </p:spPr>
          </p:cxnSp>
          <p:cxnSp>
            <p:nvCxnSpPr>
              <p:cNvPr id="213" name="Google Shape;213;p10"/>
              <p:cNvCxnSpPr/>
              <p:nvPr/>
            </p:nvCxnSpPr>
            <p:spPr>
              <a:xfrm>
                <a:off x="4128" y="2304"/>
                <a:ext cx="0" cy="336"/>
              </a:xfrm>
              <a:prstGeom prst="straightConnector1">
                <a:avLst/>
              </a:prstGeom>
              <a:noFill/>
              <a:ln cap="sq" cmpd="sng" w="28575">
                <a:solidFill>
                  <a:schemeClr val="dk1"/>
                </a:solidFill>
                <a:prstDash val="solid"/>
                <a:miter lim="800000"/>
                <a:headEnd len="med" w="med" type="none"/>
                <a:tailEnd len="med" w="med" type="none"/>
              </a:ln>
            </p:spPr>
          </p:cxnSp>
          <p:cxnSp>
            <p:nvCxnSpPr>
              <p:cNvPr id="214" name="Google Shape;214;p10"/>
              <p:cNvCxnSpPr/>
              <p:nvPr/>
            </p:nvCxnSpPr>
            <p:spPr>
              <a:xfrm>
                <a:off x="4560" y="2304"/>
                <a:ext cx="0" cy="336"/>
              </a:xfrm>
              <a:prstGeom prst="straightConnector1">
                <a:avLst/>
              </a:prstGeom>
              <a:noFill/>
              <a:ln cap="flat" cmpd="sng" w="12700">
                <a:solidFill>
                  <a:schemeClr val="dk1"/>
                </a:solidFill>
                <a:prstDash val="solid"/>
                <a:miter lim="800000"/>
                <a:headEnd len="med" w="med" type="none"/>
                <a:tailEnd len="med" w="med" type="none"/>
              </a:ln>
            </p:spPr>
          </p:cxnSp>
          <p:cxnSp>
            <p:nvCxnSpPr>
              <p:cNvPr id="215" name="Google Shape;215;p10"/>
              <p:cNvCxnSpPr/>
              <p:nvPr/>
            </p:nvCxnSpPr>
            <p:spPr>
              <a:xfrm>
                <a:off x="5280" y="2304"/>
                <a:ext cx="0" cy="336"/>
              </a:xfrm>
              <a:prstGeom prst="straightConnector1">
                <a:avLst/>
              </a:prstGeom>
              <a:noFill/>
              <a:ln cap="sq" cmpd="sng" w="28575">
                <a:solidFill>
                  <a:schemeClr val="dk1"/>
                </a:solidFill>
                <a:prstDash val="solid"/>
                <a:miter lim="800000"/>
                <a:headEnd len="med" w="med" type="none"/>
                <a:tailEnd len="med" w="med" type="none"/>
              </a:ln>
            </p:spPr>
          </p:cxnSp>
          <p:sp>
            <p:nvSpPr>
              <p:cNvPr id="216" name="Google Shape;216;p10"/>
              <p:cNvSpPr/>
              <p:nvPr/>
            </p:nvSpPr>
            <p:spPr>
              <a:xfrm>
                <a:off x="2976" y="2304"/>
                <a:ext cx="480" cy="33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5f</a:t>
                </a:r>
                <a:endParaRPr/>
              </a:p>
            </p:txBody>
          </p:sp>
          <p:sp>
            <p:nvSpPr>
              <p:cNvPr id="217" name="Google Shape;217;p10"/>
              <p:cNvSpPr/>
              <p:nvPr/>
            </p:nvSpPr>
            <p:spPr>
              <a:xfrm>
                <a:off x="2496" y="2304"/>
                <a:ext cx="480" cy="3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7</a:t>
                </a:r>
                <a:endParaRPr/>
              </a:p>
            </p:txBody>
          </p:sp>
          <p:cxnSp>
            <p:nvCxnSpPr>
              <p:cNvPr id="218" name="Google Shape;218;p10"/>
              <p:cNvCxnSpPr/>
              <p:nvPr/>
            </p:nvCxnSpPr>
            <p:spPr>
              <a:xfrm>
                <a:off x="2496" y="2304"/>
                <a:ext cx="960" cy="0"/>
              </a:xfrm>
              <a:prstGeom prst="straightConnector1">
                <a:avLst/>
              </a:prstGeom>
              <a:noFill/>
              <a:ln cap="sq" cmpd="sng" w="28575">
                <a:solidFill>
                  <a:schemeClr val="dk1"/>
                </a:solidFill>
                <a:prstDash val="solid"/>
                <a:miter lim="800000"/>
                <a:headEnd len="med" w="med" type="none"/>
                <a:tailEnd len="med" w="med" type="none"/>
              </a:ln>
            </p:spPr>
          </p:cxnSp>
          <p:cxnSp>
            <p:nvCxnSpPr>
              <p:cNvPr id="219" name="Google Shape;219;p10"/>
              <p:cNvCxnSpPr/>
              <p:nvPr/>
            </p:nvCxnSpPr>
            <p:spPr>
              <a:xfrm>
                <a:off x="2496" y="2640"/>
                <a:ext cx="960" cy="0"/>
              </a:xfrm>
              <a:prstGeom prst="straightConnector1">
                <a:avLst/>
              </a:prstGeom>
              <a:noFill/>
              <a:ln cap="sq" cmpd="sng" w="28575">
                <a:solidFill>
                  <a:schemeClr val="dk1"/>
                </a:solidFill>
                <a:prstDash val="solid"/>
                <a:miter lim="800000"/>
                <a:headEnd len="med" w="med" type="none"/>
                <a:tailEnd len="med" w="med" type="none"/>
              </a:ln>
            </p:spPr>
          </p:cxnSp>
          <p:cxnSp>
            <p:nvCxnSpPr>
              <p:cNvPr id="220" name="Google Shape;220;p10"/>
              <p:cNvCxnSpPr/>
              <p:nvPr/>
            </p:nvCxnSpPr>
            <p:spPr>
              <a:xfrm>
                <a:off x="2496" y="2304"/>
                <a:ext cx="0" cy="336"/>
              </a:xfrm>
              <a:prstGeom prst="straightConnector1">
                <a:avLst/>
              </a:prstGeom>
              <a:noFill/>
              <a:ln cap="sq" cmpd="sng" w="28575">
                <a:solidFill>
                  <a:schemeClr val="dk1"/>
                </a:solidFill>
                <a:prstDash val="solid"/>
                <a:miter lim="800000"/>
                <a:headEnd len="med" w="med" type="none"/>
                <a:tailEnd len="med" w="med" type="none"/>
              </a:ln>
            </p:spPr>
          </p:cxnSp>
          <p:cxnSp>
            <p:nvCxnSpPr>
              <p:cNvPr id="221" name="Google Shape;221;p10"/>
              <p:cNvCxnSpPr/>
              <p:nvPr/>
            </p:nvCxnSpPr>
            <p:spPr>
              <a:xfrm>
                <a:off x="2976" y="2304"/>
                <a:ext cx="0" cy="336"/>
              </a:xfrm>
              <a:prstGeom prst="straightConnector1">
                <a:avLst/>
              </a:prstGeom>
              <a:noFill/>
              <a:ln cap="flat" cmpd="sng" w="12700">
                <a:solidFill>
                  <a:schemeClr val="dk1"/>
                </a:solidFill>
                <a:prstDash val="solid"/>
                <a:miter lim="800000"/>
                <a:headEnd len="med" w="med" type="none"/>
                <a:tailEnd len="med" w="med" type="none"/>
              </a:ln>
            </p:spPr>
          </p:cxnSp>
          <p:cxnSp>
            <p:nvCxnSpPr>
              <p:cNvPr id="222" name="Google Shape;222;p10"/>
              <p:cNvCxnSpPr/>
              <p:nvPr/>
            </p:nvCxnSpPr>
            <p:spPr>
              <a:xfrm>
                <a:off x="3456" y="2304"/>
                <a:ext cx="0" cy="336"/>
              </a:xfrm>
              <a:prstGeom prst="straightConnector1">
                <a:avLst/>
              </a:prstGeom>
              <a:noFill/>
              <a:ln cap="sq" cmpd="sng" w="28575">
                <a:solidFill>
                  <a:schemeClr val="dk1"/>
                </a:solidFill>
                <a:prstDash val="solid"/>
                <a:miter lim="800000"/>
                <a:headEnd len="med" w="med" type="none"/>
                <a:tailEnd len="med" w="med" type="none"/>
              </a:ln>
            </p:spPr>
          </p:cxnSp>
          <p:sp>
            <p:nvSpPr>
              <p:cNvPr id="223" name="Google Shape;223;p10"/>
              <p:cNvSpPr txBox="1"/>
              <p:nvPr/>
            </p:nvSpPr>
            <p:spPr>
              <a:xfrm>
                <a:off x="2496" y="1966"/>
                <a:ext cx="432" cy="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1548EB"/>
                    </a:solidFill>
                    <a:latin typeface="Times New Roman"/>
                    <a:ea typeface="Times New Roman"/>
                    <a:cs typeface="Times New Roman"/>
                    <a:sym typeface="Times New Roman"/>
                  </a:rPr>
                  <a:t>4f</a:t>
                </a:r>
                <a:endParaRPr/>
              </a:p>
            </p:txBody>
          </p:sp>
          <p:sp>
            <p:nvSpPr>
              <p:cNvPr id="224" name="Google Shape;224;p10"/>
              <p:cNvSpPr txBox="1"/>
              <p:nvPr/>
            </p:nvSpPr>
            <p:spPr>
              <a:xfrm>
                <a:off x="4128" y="1976"/>
                <a:ext cx="432" cy="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1548EB"/>
                    </a:solidFill>
                    <a:latin typeface="Times New Roman"/>
                    <a:ea typeface="Times New Roman"/>
                    <a:cs typeface="Times New Roman"/>
                    <a:sym typeface="Times New Roman"/>
                  </a:rPr>
                  <a:t>5f</a:t>
                </a:r>
                <a:endParaRPr/>
              </a:p>
            </p:txBody>
          </p:sp>
          <p:cxnSp>
            <p:nvCxnSpPr>
              <p:cNvPr id="225" name="Google Shape;225;p10"/>
              <p:cNvCxnSpPr/>
              <p:nvPr/>
            </p:nvCxnSpPr>
            <p:spPr>
              <a:xfrm>
                <a:off x="1824" y="2496"/>
                <a:ext cx="67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26" name="Google Shape;226;p10"/>
              <p:cNvCxnSpPr/>
              <p:nvPr/>
            </p:nvCxnSpPr>
            <p:spPr>
              <a:xfrm>
                <a:off x="3456" y="2487"/>
                <a:ext cx="672"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27" name="Google Shape;227;p10"/>
            <p:cNvSpPr txBox="1"/>
            <p:nvPr/>
          </p:nvSpPr>
          <p:spPr>
            <a:xfrm>
              <a:off x="716" y="663"/>
              <a:ext cx="67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dau</a:t>
              </a:r>
              <a:endParaRPr b="1" sz="2000">
                <a:solidFill>
                  <a:schemeClr val="dk1"/>
                </a:solidFill>
                <a:latin typeface="Tahoma"/>
                <a:ea typeface="Tahoma"/>
                <a:cs typeface="Tahoma"/>
                <a:sym typeface="Tahoma"/>
              </a:endParaRPr>
            </a:p>
          </p:txBody>
        </p:sp>
        <p:sp>
          <p:nvSpPr>
            <p:cNvPr id="228" name="Google Shape;228;p10"/>
            <p:cNvSpPr txBox="1"/>
            <p:nvPr/>
          </p:nvSpPr>
          <p:spPr>
            <a:xfrm>
              <a:off x="4056" y="711"/>
              <a:ext cx="67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cuoi</a:t>
              </a:r>
              <a:endParaRPr b="1" sz="2000">
                <a:solidFill>
                  <a:schemeClr val="dk1"/>
                </a:solidFill>
                <a:latin typeface="Tahoma"/>
                <a:ea typeface="Tahoma"/>
                <a:cs typeface="Tahoma"/>
                <a:sym typeface="Tahoma"/>
              </a:endParaRPr>
            </a:p>
          </p:txBody>
        </p:sp>
        <p:cxnSp>
          <p:nvCxnSpPr>
            <p:cNvPr id="229" name="Google Shape;229;p10"/>
            <p:cNvCxnSpPr/>
            <p:nvPr/>
          </p:nvCxnSpPr>
          <p:spPr>
            <a:xfrm>
              <a:off x="1176" y="807"/>
              <a:ext cx="0" cy="432"/>
            </a:xfrm>
            <a:prstGeom prst="straightConnector1">
              <a:avLst/>
            </a:prstGeom>
            <a:noFill/>
            <a:ln cap="flat" cmpd="sng" w="57150">
              <a:solidFill>
                <a:schemeClr val="hlink"/>
              </a:solidFill>
              <a:prstDash val="solid"/>
              <a:miter lim="800000"/>
              <a:headEnd len="med" w="med" type="none"/>
              <a:tailEnd len="med" w="med" type="triangle"/>
            </a:ln>
          </p:spPr>
        </p:cxnSp>
        <p:cxnSp>
          <p:nvCxnSpPr>
            <p:cNvPr id="230" name="Google Shape;230;p10"/>
            <p:cNvCxnSpPr/>
            <p:nvPr/>
          </p:nvCxnSpPr>
          <p:spPr>
            <a:xfrm>
              <a:off x="4526" y="855"/>
              <a:ext cx="0" cy="384"/>
            </a:xfrm>
            <a:prstGeom prst="straightConnector1">
              <a:avLst/>
            </a:prstGeom>
            <a:noFill/>
            <a:ln cap="flat" cmpd="sng" w="57150">
              <a:solidFill>
                <a:schemeClr val="hlink"/>
              </a:solidFill>
              <a:prstDash val="solid"/>
              <a:miter lim="800000"/>
              <a:headEnd len="med" w="med" type="none"/>
              <a:tailEnd len="med" w="med" type="triangle"/>
            </a:ln>
          </p:spPr>
        </p:cxnSp>
      </p:grpSp>
      <p:sp>
        <p:nvSpPr>
          <p:cNvPr id="231" name="Google Shape;231;p10"/>
          <p:cNvSpPr txBox="1"/>
          <p:nvPr/>
        </p:nvSpPr>
        <p:spPr>
          <a:xfrm>
            <a:off x="914400" y="3798888"/>
            <a:ext cx="7499514"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Trong ví dụ trên thành phần dữ liệu là 1 số nguyên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Các giải thuật trên DSLK đơn</a:t>
            </a:r>
            <a:endParaRPr sz="3200">
              <a:latin typeface="Times New Roman"/>
              <a:ea typeface="Times New Roman"/>
              <a:cs typeface="Times New Roman"/>
              <a:sym typeface="Times New Roman"/>
            </a:endParaRPr>
          </a:p>
        </p:txBody>
      </p:sp>
      <p:sp>
        <p:nvSpPr>
          <p:cNvPr id="237" name="Google Shape;237;p11"/>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11"/>
          <p:cNvSpPr txBox="1"/>
          <p:nvPr/>
        </p:nvSpPr>
        <p:spPr>
          <a:xfrm>
            <a:off x="468198" y="1096962"/>
            <a:ext cx="8229600" cy="54006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rgbClr val="080808"/>
              </a:buClr>
              <a:buSzPts val="2800"/>
              <a:buFont typeface="Noto Sans Symbols"/>
              <a:buChar char="⮚"/>
            </a:pPr>
            <a:r>
              <a:rPr b="0" i="0" lang="en-US" sz="2800" u="none" cap="none" strike="noStrike">
                <a:solidFill>
                  <a:srgbClr val="080808"/>
                </a:solidFill>
                <a:latin typeface="Times New Roman"/>
                <a:ea typeface="Times New Roman"/>
                <a:cs typeface="Times New Roman"/>
                <a:sym typeface="Times New Roman"/>
              </a:rPr>
              <a:t>Tạo một danh sách liên kết đơn rỗng</a:t>
            </a:r>
            <a:endParaRPr/>
          </a:p>
          <a:p>
            <a:pPr indent="-342900" lvl="0" marL="342900" marR="0" rtl="0" algn="l">
              <a:lnSpc>
                <a:spcPct val="120000"/>
              </a:lnSpc>
              <a:spcBef>
                <a:spcPts val="560"/>
              </a:spcBef>
              <a:spcAft>
                <a:spcPts val="0"/>
              </a:spcAft>
              <a:buClr>
                <a:srgbClr val="080808"/>
              </a:buClr>
              <a:buSzPts val="2800"/>
              <a:buFont typeface="Noto Sans Symbols"/>
              <a:buChar char="⮚"/>
            </a:pPr>
            <a:r>
              <a:rPr b="0" i="0" lang="en-US" sz="2800" u="none" cap="none" strike="noStrike">
                <a:solidFill>
                  <a:srgbClr val="080808"/>
                </a:solidFill>
                <a:latin typeface="Times New Roman"/>
                <a:ea typeface="Times New Roman"/>
                <a:cs typeface="Times New Roman"/>
                <a:sym typeface="Times New Roman"/>
              </a:rPr>
              <a:t>Tạo một</a:t>
            </a:r>
            <a:r>
              <a:rPr b="0" i="0" lang="en-US" sz="2800" u="none" cap="none" strike="noStrike">
                <a:solidFill>
                  <a:srgbClr val="080808"/>
                </a:solidFill>
                <a:latin typeface="Times New Roman"/>
                <a:ea typeface="Times New Roman"/>
                <a:cs typeface="Times New Roman"/>
                <a:sym typeface="Times New Roman"/>
              </a:rPr>
              <a:t> phần tử mới </a:t>
            </a:r>
            <a:endParaRPr/>
          </a:p>
          <a:p>
            <a:pPr indent="-342900" lvl="0" marL="342900" marR="0" rtl="0" algn="l">
              <a:lnSpc>
                <a:spcPct val="120000"/>
              </a:lnSpc>
              <a:spcBef>
                <a:spcPts val="560"/>
              </a:spcBef>
              <a:spcAft>
                <a:spcPts val="0"/>
              </a:spcAft>
              <a:buClr>
                <a:srgbClr val="080808"/>
              </a:buClr>
              <a:buSzPts val="2800"/>
              <a:buFont typeface="Noto Sans Symbols"/>
              <a:buChar char="⮚"/>
            </a:pPr>
            <a:r>
              <a:rPr b="0" i="0" lang="en-US" sz="2800" u="none" cap="none" strike="noStrike">
                <a:solidFill>
                  <a:srgbClr val="080808"/>
                </a:solidFill>
                <a:latin typeface="Times New Roman"/>
                <a:ea typeface="Times New Roman"/>
                <a:cs typeface="Times New Roman"/>
                <a:sym typeface="Times New Roman"/>
              </a:rPr>
              <a:t>Thêm một phần tử vào danh sách</a:t>
            </a:r>
            <a:endParaRPr/>
          </a:p>
          <a:p>
            <a:pPr indent="-342900" lvl="0" marL="342900" marR="0" rtl="0" algn="l">
              <a:lnSpc>
                <a:spcPct val="120000"/>
              </a:lnSpc>
              <a:spcBef>
                <a:spcPts val="560"/>
              </a:spcBef>
              <a:spcAft>
                <a:spcPts val="0"/>
              </a:spcAft>
              <a:buClr>
                <a:srgbClr val="080808"/>
              </a:buClr>
              <a:buSzPts val="2800"/>
              <a:buFont typeface="Noto Sans Symbols"/>
              <a:buChar char="⮚"/>
            </a:pPr>
            <a:r>
              <a:rPr b="0" i="0" lang="en-US" sz="2800" u="none" cap="none" strike="noStrike">
                <a:solidFill>
                  <a:srgbClr val="080808"/>
                </a:solidFill>
                <a:latin typeface="Times New Roman"/>
                <a:ea typeface="Times New Roman"/>
                <a:cs typeface="Times New Roman"/>
                <a:sym typeface="Times New Roman"/>
              </a:rPr>
              <a:t>Hủy một phần tử trong danh sách</a:t>
            </a:r>
            <a:endParaRPr/>
          </a:p>
          <a:p>
            <a:pPr indent="-342900" lvl="0" marL="342900" marR="0" rtl="0" algn="l">
              <a:lnSpc>
                <a:spcPct val="120000"/>
              </a:lnSpc>
              <a:spcBef>
                <a:spcPts val="560"/>
              </a:spcBef>
              <a:spcAft>
                <a:spcPts val="0"/>
              </a:spcAft>
              <a:buClr>
                <a:srgbClr val="080808"/>
              </a:buClr>
              <a:buSzPts val="2800"/>
              <a:buFont typeface="Noto Sans Symbols"/>
              <a:buChar char="⮚"/>
            </a:pPr>
            <a:r>
              <a:rPr b="0" i="0" lang="en-US" sz="2800" u="none" cap="none" strike="noStrike">
                <a:solidFill>
                  <a:srgbClr val="080808"/>
                </a:solidFill>
                <a:latin typeface="Times New Roman"/>
                <a:ea typeface="Times New Roman"/>
                <a:cs typeface="Times New Roman"/>
                <a:sym typeface="Times New Roman"/>
              </a:rPr>
              <a:t>Duy</a:t>
            </a:r>
            <a:r>
              <a:rPr b="0" i="0" lang="en-US" sz="2800" u="none" cap="none" strike="noStrike">
                <a:solidFill>
                  <a:srgbClr val="000000"/>
                </a:solidFill>
                <a:latin typeface="Times New Roman"/>
                <a:ea typeface="Times New Roman"/>
                <a:cs typeface="Times New Roman"/>
                <a:sym typeface="Times New Roman"/>
              </a:rPr>
              <a:t>ệt danh sách</a:t>
            </a:r>
            <a:endParaRPr/>
          </a:p>
          <a:p>
            <a:pPr indent="-342900" lvl="0" marL="342900" marR="0" rtl="0" algn="l">
              <a:lnSpc>
                <a:spcPct val="120000"/>
              </a:lnSpc>
              <a:spcBef>
                <a:spcPts val="56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Sắp xếp danh sách liên kết đơn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Khởi tạo DSLK đơn rỗng</a:t>
            </a:r>
            <a:endParaRPr sz="3200">
              <a:latin typeface="Times New Roman"/>
              <a:ea typeface="Times New Roman"/>
              <a:cs typeface="Times New Roman"/>
              <a:sym typeface="Times New Roman"/>
            </a:endParaRPr>
          </a:p>
        </p:txBody>
      </p:sp>
      <p:sp>
        <p:nvSpPr>
          <p:cNvPr id="244" name="Google Shape;244;p12"/>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12"/>
          <p:cNvSpPr txBox="1"/>
          <p:nvPr/>
        </p:nvSpPr>
        <p:spPr>
          <a:xfrm>
            <a:off x="533400" y="1135063"/>
            <a:ext cx="8353425" cy="5300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Địa chỉ của nút đầu tiên và nút cuối cùng đều không có :</a:t>
            </a:r>
            <a:r>
              <a:rPr b="1" lang="en-US" sz="2800">
                <a:solidFill>
                  <a:schemeClr val="dk1"/>
                </a:solidFill>
                <a:latin typeface="Times New Roman"/>
                <a:ea typeface="Times New Roman"/>
                <a:cs typeface="Times New Roman"/>
                <a:sym typeface="Times New Roman"/>
              </a:rPr>
              <a:t>	</a:t>
            </a:r>
            <a:endParaRPr/>
          </a:p>
          <a:p>
            <a:pPr indent="-342900" lvl="0" marL="342900" marR="0" rtl="0" algn="l">
              <a:lnSpc>
                <a:spcPct val="120000"/>
              </a:lnSpc>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	void  </a:t>
            </a:r>
            <a:r>
              <a:rPr i="1" lang="en-US" sz="2800">
                <a:solidFill>
                  <a:schemeClr val="dk1"/>
                </a:solidFill>
                <a:latin typeface="Times New Roman"/>
                <a:ea typeface="Times New Roman"/>
                <a:cs typeface="Times New Roman"/>
                <a:sym typeface="Times New Roman"/>
              </a:rPr>
              <a:t>CreateList</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DanhSach</a:t>
            </a:r>
            <a:r>
              <a:rPr b="1"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&amp;</a:t>
            </a:r>
            <a:r>
              <a:rPr i="1" lang="en-US" sz="2800">
                <a:solidFill>
                  <a:schemeClr val="dk1"/>
                </a:solidFill>
                <a:latin typeface="Times New Roman"/>
                <a:ea typeface="Times New Roman"/>
                <a:cs typeface="Times New Roman"/>
                <a:sym typeface="Times New Roman"/>
              </a:rPr>
              <a:t>DSSV</a:t>
            </a:r>
            <a:r>
              <a:rPr b="1" i="1" lang="en-US" sz="2800">
                <a:solidFill>
                  <a:srgbClr val="FF0000"/>
                </a:solidFill>
                <a:latin typeface="Times New Roman"/>
                <a:ea typeface="Times New Roman"/>
                <a:cs typeface="Times New Roman"/>
                <a:sym typeface="Times New Roman"/>
              </a:rPr>
              <a:t>)</a:t>
            </a:r>
            <a:endParaRPr/>
          </a:p>
          <a:p>
            <a:pPr indent="-342900" lvl="0" marL="342900" marR="0" rtl="0" algn="l">
              <a:lnSpc>
                <a:spcPct val="120000"/>
              </a:lnSpc>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endParaRPr b="1" i="1" sz="2800">
              <a:solidFill>
                <a:srgbClr val="FF0000"/>
              </a:solidFill>
              <a:latin typeface="Times New Roman"/>
              <a:ea typeface="Times New Roman"/>
              <a:cs typeface="Times New Roman"/>
              <a:sym typeface="Times New Roman"/>
            </a:endParaRPr>
          </a:p>
          <a:p>
            <a:pPr indent="-342900" lvl="0" marL="342900" marR="0" rtl="0" algn="l">
              <a:lnSpc>
                <a:spcPct val="120000"/>
              </a:lnSpc>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dau</a:t>
            </a:r>
            <a:r>
              <a:rPr b="1"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r>
              <a:rPr b="1" i="1" lang="en-US" sz="2800">
                <a:solidFill>
                  <a:schemeClr val="dk1"/>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cuoi</a:t>
            </a:r>
            <a:r>
              <a:rPr b="1"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r>
              <a:rPr b="1" i="1" lang="en-US" sz="2800">
                <a:solidFill>
                  <a:schemeClr val="dk1"/>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NULL</a:t>
            </a:r>
            <a:r>
              <a:rPr b="1" i="1" lang="en-US" sz="2800">
                <a:solidFill>
                  <a:srgbClr val="FF0000"/>
                </a:solidFill>
                <a:latin typeface="Times New Roman"/>
                <a:ea typeface="Times New Roman"/>
                <a:cs typeface="Times New Roman"/>
                <a:sym typeface="Times New Roman"/>
              </a:rPr>
              <a:t>;</a:t>
            </a:r>
            <a:endParaRPr/>
          </a:p>
          <a:p>
            <a:pPr indent="-342900" lvl="0" marL="342900" marR="0" rtl="0" algn="l">
              <a:lnSpc>
                <a:spcPct val="120000"/>
              </a:lnSpc>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endParaRPr b="1" i="1" sz="2800">
              <a:solidFill>
                <a:srgbClr val="FF0000"/>
              </a:solidFill>
              <a:latin typeface="Times New Roman"/>
              <a:ea typeface="Times New Roman"/>
              <a:cs typeface="Times New Roman"/>
              <a:sym typeface="Times New Roman"/>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Tạo một phần tử mới</a:t>
            </a:r>
            <a:endParaRPr sz="3200">
              <a:latin typeface="Times New Roman"/>
              <a:ea typeface="Times New Roman"/>
              <a:cs typeface="Times New Roman"/>
              <a:sym typeface="Times New Roman"/>
            </a:endParaRPr>
          </a:p>
        </p:txBody>
      </p:sp>
      <p:sp>
        <p:nvSpPr>
          <p:cNvPr id="251" name="Google Shape;251;p13"/>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p13"/>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Để tạo phần tử mới ta thực hiện theo các bước sau đây:</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Dùng toán tử </a:t>
            </a:r>
            <a:r>
              <a:rPr b="1" i="1" lang="en-US" sz="2800">
                <a:solidFill>
                  <a:schemeClr val="dk1"/>
                </a:solidFill>
                <a:latin typeface="Times New Roman"/>
                <a:ea typeface="Times New Roman"/>
                <a:cs typeface="Times New Roman"/>
                <a:sym typeface="Times New Roman"/>
              </a:rPr>
              <a:t>new</a:t>
            </a:r>
            <a:r>
              <a:rPr i="1" lang="en-US" sz="2800">
                <a:solidFill>
                  <a:schemeClr val="dk1"/>
                </a:solidFill>
                <a:latin typeface="Times New Roman"/>
                <a:ea typeface="Times New Roman"/>
                <a:cs typeface="Times New Roman"/>
                <a:sym typeface="Times New Roman"/>
              </a:rPr>
              <a:t> xin cấp phát một vùng nhớ đủ chứa một phần tử của danh sách.</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Nhập thông tin cần lưu trữ vào phần tử mới. Con trỏ tiếp được đặt bằng NULL.</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Gắn phần tử vừa tạo được vào danh sách.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4"/>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Tạo một phần tử mới</a:t>
            </a:r>
            <a:endParaRPr sz="3200">
              <a:latin typeface="Times New Roman"/>
              <a:ea typeface="Times New Roman"/>
              <a:cs typeface="Times New Roman"/>
              <a:sym typeface="Times New Roman"/>
            </a:endParaRPr>
          </a:p>
        </p:txBody>
      </p:sp>
      <p:sp>
        <p:nvSpPr>
          <p:cNvPr id="258" name="Google Shape;258;p14"/>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14"/>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SinhVien</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CreateNode</a:t>
            </a:r>
            <a:r>
              <a:rPr i="1" lang="en-US" sz="28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SinhVien </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x</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new</a:t>
            </a:r>
            <a:r>
              <a:rPr i="1" lang="en-US" sz="2800">
                <a:solidFill>
                  <a:schemeClr val="dk1"/>
                </a:solidFill>
                <a:latin typeface="Times New Roman"/>
                <a:ea typeface="Times New Roman"/>
                <a:cs typeface="Times New Roman"/>
                <a:sym typeface="Times New Roman"/>
              </a:rPr>
              <a:t> SinhVien</a:t>
            </a:r>
            <a:r>
              <a:rPr i="1" lang="en-US" sz="2800">
                <a:solidFill>
                  <a:srgbClr val="FF0000"/>
                </a:solidFill>
                <a:latin typeface="Times New Roman"/>
                <a:ea typeface="Times New Roman"/>
                <a:cs typeface="Times New Roman"/>
                <a:sym typeface="Times New Roman"/>
              </a:rPr>
              <a:t>[</a:t>
            </a:r>
            <a:r>
              <a:rPr i="1" lang="en-US" sz="2800">
                <a:solidFill>
                  <a:srgbClr val="7030A0"/>
                </a:solidFill>
                <a:latin typeface="Times New Roman"/>
                <a:ea typeface="Times New Roman"/>
                <a:cs typeface="Times New Roman"/>
                <a:sym typeface="Times New Roman"/>
              </a:rPr>
              <a:t>1</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cout</a:t>
            </a:r>
            <a:r>
              <a:rPr i="1" lang="en-US" sz="2800">
                <a:solidFill>
                  <a:srgbClr val="EC2C06"/>
                </a:solidFill>
                <a:latin typeface="Times New Roman"/>
                <a:ea typeface="Times New Roman"/>
                <a:cs typeface="Times New Roman"/>
                <a:sym typeface="Times New Roman"/>
              </a:rPr>
              <a:t>&lt;&lt;</a:t>
            </a:r>
            <a:r>
              <a:rPr i="1" lang="en-US" sz="2800">
                <a:solidFill>
                  <a:srgbClr val="1548EB"/>
                </a:solidFill>
                <a:latin typeface="Times New Roman"/>
                <a:ea typeface="Times New Roman"/>
                <a:cs typeface="Times New Roman"/>
                <a:sym typeface="Times New Roman"/>
              </a:rPr>
              <a:t>"Nhap Ho Ten: "</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a:t>
            </a:r>
            <a:endParaRPr i="1" sz="2800">
              <a:solidFill>
                <a:schemeClr val="dk1"/>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cin</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ignore</a:t>
            </a:r>
            <a:r>
              <a:rPr i="1" lang="en-US" sz="2800">
                <a:solidFill>
                  <a:srgbClr val="FF0000"/>
                </a:solidFill>
                <a:latin typeface="Times New Roman"/>
                <a:ea typeface="Times New Roman"/>
                <a:cs typeface="Times New Roman"/>
                <a:sym typeface="Times New Roman"/>
              </a:rPr>
              <a:t>(</a:t>
            </a:r>
            <a:r>
              <a:rPr i="1" lang="en-US" sz="2800">
                <a:solidFill>
                  <a:srgbClr val="7030A0"/>
                </a:solidFill>
                <a:latin typeface="Times New Roman"/>
                <a:ea typeface="Times New Roman"/>
                <a:cs typeface="Times New Roman"/>
                <a:sym typeface="Times New Roman"/>
              </a:rPr>
              <a:t>1</a:t>
            </a:r>
            <a:r>
              <a:rPr i="1" lang="en-US" sz="28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cin</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getline</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x</a:t>
            </a:r>
            <a:r>
              <a:rPr i="1" lang="en-US" sz="2800">
                <a:solidFill>
                  <a:srgbClr val="FF0000"/>
                </a:solidFill>
                <a:latin typeface="Times New Roman"/>
                <a:ea typeface="Times New Roman"/>
                <a:cs typeface="Times New Roman"/>
                <a:sym typeface="Times New Roman"/>
              </a:rPr>
              <a:t>-&gt;</a:t>
            </a:r>
            <a:r>
              <a:rPr i="1" lang="en-US" sz="2800">
                <a:solidFill>
                  <a:schemeClr val="dk1"/>
                </a:solidFill>
                <a:latin typeface="Times New Roman"/>
                <a:ea typeface="Times New Roman"/>
                <a:cs typeface="Times New Roman"/>
                <a:sym typeface="Times New Roman"/>
              </a:rPr>
              <a:t>HoTen</a:t>
            </a:r>
            <a:r>
              <a:rPr i="1" lang="en-US" sz="2800">
                <a:solidFill>
                  <a:srgbClr val="EC2C06"/>
                </a:solidFill>
                <a:latin typeface="Times New Roman"/>
                <a:ea typeface="Times New Roman"/>
                <a:cs typeface="Times New Roman"/>
                <a:sym typeface="Times New Roman"/>
              </a:rPr>
              <a:t>,</a:t>
            </a:r>
            <a:r>
              <a:rPr i="1" lang="en-US" sz="2800">
                <a:solidFill>
                  <a:srgbClr val="7030A0"/>
                </a:solidFill>
                <a:latin typeface="Times New Roman"/>
                <a:ea typeface="Times New Roman"/>
                <a:cs typeface="Times New Roman"/>
                <a:sym typeface="Times New Roman"/>
              </a:rPr>
              <a:t>33</a:t>
            </a:r>
            <a:r>
              <a:rPr i="1" lang="en-US" sz="28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cout</a:t>
            </a:r>
            <a:r>
              <a:rPr i="1" lang="en-US" sz="2800">
                <a:solidFill>
                  <a:srgbClr val="EC2C06"/>
                </a:solidFill>
                <a:latin typeface="Times New Roman"/>
                <a:ea typeface="Times New Roman"/>
                <a:cs typeface="Times New Roman"/>
                <a:sym typeface="Times New Roman"/>
              </a:rPr>
              <a:t>&lt;&lt;</a:t>
            </a:r>
            <a:r>
              <a:rPr i="1" lang="en-US" sz="2800">
                <a:solidFill>
                  <a:srgbClr val="1548EB"/>
                </a:solidFill>
                <a:latin typeface="Times New Roman"/>
                <a:ea typeface="Times New Roman"/>
                <a:cs typeface="Times New Roman"/>
                <a:sym typeface="Times New Roman"/>
              </a:rPr>
              <a:t>"Nhap nam sinh: "</a:t>
            </a:r>
            <a:r>
              <a:rPr i="1" lang="en-US" sz="28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cin</a:t>
            </a:r>
            <a:r>
              <a:rPr i="1" lang="en-US" sz="2800">
                <a:solidFill>
                  <a:srgbClr val="EC2C06"/>
                </a:solidFill>
                <a:latin typeface="Times New Roman"/>
                <a:ea typeface="Times New Roman"/>
                <a:cs typeface="Times New Roman"/>
                <a:sym typeface="Times New Roman"/>
              </a:rPr>
              <a:t>&gt;&gt;</a:t>
            </a:r>
            <a:r>
              <a:rPr i="1" lang="en-US" sz="2800">
                <a:solidFill>
                  <a:schemeClr val="dk1"/>
                </a:solidFill>
                <a:latin typeface="Times New Roman"/>
                <a:ea typeface="Times New Roman"/>
                <a:cs typeface="Times New Roman"/>
                <a:sym typeface="Times New Roman"/>
              </a:rPr>
              <a:t>x</a:t>
            </a:r>
            <a:r>
              <a:rPr i="1" lang="en-US" sz="2800">
                <a:solidFill>
                  <a:srgbClr val="FF0000"/>
                </a:solidFill>
                <a:latin typeface="Times New Roman"/>
                <a:ea typeface="Times New Roman"/>
                <a:cs typeface="Times New Roman"/>
                <a:sym typeface="Times New Roman"/>
              </a:rPr>
              <a:t>-&gt;</a:t>
            </a:r>
            <a:r>
              <a:rPr i="1" lang="en-US" sz="2800">
                <a:solidFill>
                  <a:schemeClr val="dk1"/>
                </a:solidFill>
                <a:latin typeface="Times New Roman"/>
                <a:ea typeface="Times New Roman"/>
                <a:cs typeface="Times New Roman"/>
                <a:sym typeface="Times New Roman"/>
              </a:rPr>
              <a:t>NamSinh</a:t>
            </a:r>
            <a:r>
              <a:rPr i="1" lang="en-US" sz="28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x</a:t>
            </a:r>
            <a:r>
              <a:rPr i="1" lang="en-US" sz="2800">
                <a:solidFill>
                  <a:srgbClr val="FF0000"/>
                </a:solidFill>
                <a:latin typeface="Times New Roman"/>
                <a:ea typeface="Times New Roman"/>
                <a:cs typeface="Times New Roman"/>
                <a:sym typeface="Times New Roman"/>
              </a:rPr>
              <a:t>-&gt;</a:t>
            </a:r>
            <a:r>
              <a:rPr i="1" lang="en-US" sz="2800">
                <a:solidFill>
                  <a:schemeClr val="dk1"/>
                </a:solidFill>
                <a:latin typeface="Times New Roman"/>
                <a:ea typeface="Times New Roman"/>
                <a:cs typeface="Times New Roman"/>
                <a:sym typeface="Times New Roman"/>
              </a:rPr>
              <a:t>tiep </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NULL</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return</a:t>
            </a:r>
            <a:r>
              <a:rPr i="1" lang="en-US" sz="2800">
                <a:solidFill>
                  <a:schemeClr val="dk1"/>
                </a:solidFill>
                <a:latin typeface="Times New Roman"/>
                <a:ea typeface="Times New Roman"/>
                <a:cs typeface="Times New Roman"/>
                <a:sym typeface="Times New Roman"/>
              </a:rPr>
              <a:t> x</a:t>
            </a:r>
            <a:r>
              <a:rPr i="1" lang="en-US" sz="28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danh sách</a:t>
            </a:r>
            <a:endParaRPr sz="3200">
              <a:latin typeface="Times New Roman"/>
              <a:ea typeface="Times New Roman"/>
              <a:cs typeface="Times New Roman"/>
              <a:sym typeface="Times New Roman"/>
            </a:endParaRPr>
          </a:p>
        </p:txBody>
      </p:sp>
      <p:sp>
        <p:nvSpPr>
          <p:cNvPr id="265" name="Google Shape;265;p15"/>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15"/>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Có 3 trường hợp:</a:t>
            </a:r>
            <a:endParaRPr/>
          </a:p>
          <a:p>
            <a:pPr indent="-342900" lvl="0" marL="342900" marR="0" rtl="0" algn="l">
              <a:spcBef>
                <a:spcPts val="560"/>
              </a:spcBef>
              <a:spcAft>
                <a:spcPts val="0"/>
              </a:spcAft>
              <a:buClr>
                <a:schemeClr val="dk1"/>
              </a:buClr>
              <a:buSzPts val="2800"/>
              <a:buFont typeface="Times New Roman"/>
              <a:buChar char="•"/>
            </a:pPr>
            <a:r>
              <a:rPr i="1" lang="en-US" sz="2800">
                <a:solidFill>
                  <a:schemeClr val="dk1"/>
                </a:solidFill>
                <a:latin typeface="Times New Roman"/>
                <a:ea typeface="Times New Roman"/>
                <a:cs typeface="Times New Roman"/>
                <a:sym typeface="Times New Roman"/>
              </a:rPr>
              <a:t> Thêm phần tử vào đầu DSLK</a:t>
            </a:r>
            <a:endParaRPr/>
          </a:p>
          <a:p>
            <a:pPr indent="-342900" lvl="0" marL="342900" marR="0" rtl="0" algn="l">
              <a:spcBef>
                <a:spcPts val="560"/>
              </a:spcBef>
              <a:spcAft>
                <a:spcPts val="0"/>
              </a:spcAft>
              <a:buClr>
                <a:schemeClr val="dk1"/>
              </a:buClr>
              <a:buSzPts val="2800"/>
              <a:buFont typeface="Times New Roman"/>
              <a:buChar char="•"/>
            </a:pPr>
            <a:r>
              <a:rPr i="1" lang="en-US" sz="2800">
                <a:solidFill>
                  <a:schemeClr val="dk1"/>
                </a:solidFill>
                <a:latin typeface="Times New Roman"/>
                <a:ea typeface="Times New Roman"/>
                <a:cs typeface="Times New Roman"/>
                <a:sym typeface="Times New Roman"/>
              </a:rPr>
              <a:t> Thêm phần tử vào cuối DSLK</a:t>
            </a:r>
            <a:endParaRPr/>
          </a:p>
          <a:p>
            <a:pPr indent="-342900" lvl="0" marL="342900" marR="0" rtl="0" algn="l">
              <a:spcBef>
                <a:spcPts val="560"/>
              </a:spcBef>
              <a:spcAft>
                <a:spcPts val="0"/>
              </a:spcAft>
              <a:buClr>
                <a:schemeClr val="dk1"/>
              </a:buClr>
              <a:buSzPts val="2800"/>
              <a:buFont typeface="Times New Roman"/>
              <a:buChar char="•"/>
            </a:pPr>
            <a:r>
              <a:rPr i="1" lang="en-US" sz="2800">
                <a:solidFill>
                  <a:schemeClr val="dk1"/>
                </a:solidFill>
                <a:latin typeface="Times New Roman"/>
                <a:ea typeface="Times New Roman"/>
                <a:cs typeface="Times New Roman"/>
                <a:sym typeface="Times New Roman"/>
              </a:rPr>
              <a:t> Thêm phần tử vào sau một phần tử của DSLK</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6"/>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đầu DSLK</a:t>
            </a:r>
            <a:endParaRPr sz="3200">
              <a:latin typeface="Times New Roman"/>
              <a:ea typeface="Times New Roman"/>
              <a:cs typeface="Times New Roman"/>
              <a:sym typeface="Times New Roman"/>
            </a:endParaRPr>
          </a:p>
        </p:txBody>
      </p:sp>
      <p:sp>
        <p:nvSpPr>
          <p:cNvPr id="272" name="Google Shape;272;p16"/>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16"/>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Các bước thực hiện như sau:</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 Tạo và cấp phát bộ nhớ cho 1 nút mới.</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 Nếu DSLK rỗng thì gán phần tử đầu và cuối của DSLK bằng chính nút mới tạo</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 Nếu DSLK khác rỗng thì cho con trỏ tiếp của nút mới trỏ đến phần tử đầu tiên của DSLK sau đó cho con trỏ đầu của DSLK trỏ vào nút mới tạo.</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7"/>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đầu DSLK</a:t>
            </a:r>
            <a:endParaRPr sz="3200">
              <a:latin typeface="Times New Roman"/>
              <a:ea typeface="Times New Roman"/>
              <a:cs typeface="Times New Roman"/>
              <a:sym typeface="Times New Roman"/>
            </a:endParaRPr>
          </a:p>
        </p:txBody>
      </p:sp>
      <p:sp>
        <p:nvSpPr>
          <p:cNvPr id="279" name="Google Shape;279;p17"/>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p17"/>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void</a:t>
            </a:r>
            <a:r>
              <a:rPr i="1" lang="en-US" sz="2800">
                <a:solidFill>
                  <a:schemeClr val="dk1"/>
                </a:solidFill>
                <a:latin typeface="Times New Roman"/>
                <a:ea typeface="Times New Roman"/>
                <a:cs typeface="Times New Roman"/>
                <a:sym typeface="Times New Roman"/>
              </a:rPr>
              <a:t> chendau</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DanhSach </a:t>
            </a:r>
            <a:r>
              <a:rPr i="1" lang="en-US" sz="2800">
                <a:solidFill>
                  <a:srgbClr val="FF0000"/>
                </a:solidFill>
                <a:latin typeface="Times New Roman"/>
                <a:ea typeface="Times New Roman"/>
                <a:cs typeface="Times New Roman"/>
                <a:sym typeface="Times New Roman"/>
              </a:rPr>
              <a:t>&amp;</a:t>
            </a:r>
            <a:r>
              <a:rPr i="1" lang="en-US" sz="2800">
                <a:solidFill>
                  <a:schemeClr val="dk1"/>
                </a:solidFill>
                <a:latin typeface="Times New Roman"/>
                <a:ea typeface="Times New Roman"/>
                <a:cs typeface="Times New Roman"/>
                <a:sym typeface="Times New Roman"/>
              </a:rPr>
              <a:t>DSSV</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SinhVien</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x</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if</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dau</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NULL</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a:t>
            </a:r>
            <a:endParaRPr i="1" sz="2800">
              <a:solidFill>
                <a:schemeClr val="dk1"/>
              </a:solidFill>
              <a:latin typeface="Times New Roman"/>
              <a:ea typeface="Times New Roman"/>
              <a:cs typeface="Times New Roman"/>
              <a:sym typeface="Times New Roman"/>
            </a:endParaRPr>
          </a:p>
          <a:p>
            <a:pPr indent="0" lvl="0" marL="0" marR="0" rtl="0" algn="l">
              <a:spcBef>
                <a:spcPts val="560"/>
              </a:spcBef>
              <a:spcAft>
                <a:spcPts val="0"/>
              </a:spcAft>
              <a:buClr>
                <a:srgbClr val="FF0000"/>
              </a:buClr>
              <a:buSzPts val="2800"/>
              <a:buFont typeface="Times New Roman"/>
              <a:buNone/>
            </a:pPr>
            <a:r>
              <a:rPr b="1" i="1" lang="en-US" sz="2800">
                <a:solidFill>
                  <a:srgbClr val="FF0000"/>
                </a:solidFill>
                <a:latin typeface="Times New Roman"/>
                <a:ea typeface="Times New Roman"/>
                <a:cs typeface="Times New Roman"/>
                <a:sym typeface="Times New Roman"/>
              </a:rPr>
              <a:t>	{</a:t>
            </a:r>
            <a:endParaRPr b="1" i="1" sz="2800">
              <a:solidFill>
                <a:srgbClr val="FF0000"/>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dau</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x</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cuoi</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x</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else</a:t>
            </a:r>
            <a:r>
              <a:rPr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a:t>
            </a:r>
            <a:endParaRPr i="1" sz="2800">
              <a:solidFill>
                <a:schemeClr val="dk1"/>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x</a:t>
            </a:r>
            <a:r>
              <a:rPr b="1" i="1" lang="en-US" sz="2800">
                <a:solidFill>
                  <a:srgbClr val="FF0000"/>
                </a:solidFill>
                <a:latin typeface="Times New Roman"/>
                <a:ea typeface="Times New Roman"/>
                <a:cs typeface="Times New Roman"/>
                <a:sym typeface="Times New Roman"/>
              </a:rPr>
              <a:t>-&gt;</a:t>
            </a:r>
            <a:r>
              <a:rPr i="1" lang="en-US" sz="2800">
                <a:solidFill>
                  <a:schemeClr val="dk1"/>
                </a:solidFill>
                <a:latin typeface="Times New Roman"/>
                <a:ea typeface="Times New Roman"/>
                <a:cs typeface="Times New Roman"/>
                <a:sym typeface="Times New Roman"/>
              </a:rPr>
              <a:t>tiep</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dau</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dau</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x</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b="1" i="1" lang="en-US" sz="2800">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đầu DSLK</a:t>
            </a:r>
            <a:endParaRPr sz="3200">
              <a:latin typeface="Times New Roman"/>
              <a:ea typeface="Times New Roman"/>
              <a:cs typeface="Times New Roman"/>
              <a:sym typeface="Times New Roman"/>
            </a:endParaRPr>
          </a:p>
        </p:txBody>
      </p:sp>
      <p:sp>
        <p:nvSpPr>
          <p:cNvPr id="286" name="Google Shape;286;p18"/>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7" name="Google Shape;287;p18"/>
          <p:cNvGraphicFramePr/>
          <p:nvPr/>
        </p:nvGraphicFramePr>
        <p:xfrm>
          <a:off x="685799" y="3352800"/>
          <a:ext cx="7464019" cy="1529367"/>
        </p:xfrm>
        <a:graphic>
          <a:graphicData uri="http://schemas.openxmlformats.org/presentationml/2006/ole">
            <mc:AlternateContent>
              <mc:Choice Requires="v">
                <p:oleObj r:id="rId4" imgH="1529367" imgW="7464019" progId="Visio.Drawing.15" spid="_x0000_s1">
                  <p:embed/>
                </p:oleObj>
              </mc:Choice>
              <mc:Fallback>
                <p:oleObj r:id="rId5" imgH="1529367" imgW="7464019" progId="Visio.Drawing.15">
                  <p:embed/>
                  <p:pic>
                    <p:nvPicPr>
                      <p:cNvPr id="287" name="Google Shape;287;p18"/>
                      <p:cNvPicPr preferRelativeResize="0"/>
                      <p:nvPr/>
                    </p:nvPicPr>
                    <p:blipFill rotWithShape="1">
                      <a:blip r:embed="rId6">
                        <a:alphaModFix/>
                      </a:blip>
                      <a:srcRect b="0" l="0" r="0" t="0"/>
                      <a:stretch/>
                    </p:blipFill>
                    <p:spPr>
                      <a:xfrm>
                        <a:off x="685799" y="3352800"/>
                        <a:ext cx="7464019" cy="1529367"/>
                      </a:xfrm>
                      <a:prstGeom prst="rect">
                        <a:avLst/>
                      </a:prstGeom>
                      <a:noFill/>
                      <a:ln>
                        <a:noFill/>
                      </a:ln>
                    </p:spPr>
                  </p:pic>
                </p:oleObj>
              </mc:Fallback>
            </mc:AlternateContent>
          </a:graphicData>
        </a:graphic>
      </p:graphicFrame>
      <p:graphicFrame>
        <p:nvGraphicFramePr>
          <p:cNvPr id="288" name="Google Shape;288;p18"/>
          <p:cNvGraphicFramePr/>
          <p:nvPr/>
        </p:nvGraphicFramePr>
        <p:xfrm>
          <a:off x="685799" y="5099822"/>
          <a:ext cx="7464019" cy="1529577"/>
        </p:xfrm>
        <a:graphic>
          <a:graphicData uri="http://schemas.openxmlformats.org/presentationml/2006/ole">
            <mc:AlternateContent>
              <mc:Choice Requires="v">
                <p:oleObj r:id="rId7" imgH="1529577" imgW="7464019" progId="Visio.Drawing.15" spid="_x0000_s2">
                  <p:embed/>
                </p:oleObj>
              </mc:Choice>
              <mc:Fallback>
                <p:oleObj r:id="rId8" imgH="1529577" imgW="7464019" progId="Visio.Drawing.15">
                  <p:embed/>
                  <p:pic>
                    <p:nvPicPr>
                      <p:cNvPr id="288" name="Google Shape;288;p18"/>
                      <p:cNvPicPr preferRelativeResize="0"/>
                      <p:nvPr/>
                    </p:nvPicPr>
                    <p:blipFill rotWithShape="1">
                      <a:blip r:embed="rId9">
                        <a:alphaModFix/>
                      </a:blip>
                      <a:srcRect b="0" l="0" r="0" t="0"/>
                      <a:stretch/>
                    </p:blipFill>
                    <p:spPr>
                      <a:xfrm>
                        <a:off x="685799" y="5099822"/>
                        <a:ext cx="7464019" cy="1529577"/>
                      </a:xfrm>
                      <a:prstGeom prst="rect">
                        <a:avLst/>
                      </a:prstGeom>
                      <a:noFill/>
                      <a:ln>
                        <a:noFill/>
                      </a:ln>
                    </p:spPr>
                  </p:pic>
                </p:oleObj>
              </mc:Fallback>
            </mc:AlternateContent>
          </a:graphicData>
        </a:graphic>
      </p:graphicFrame>
      <p:graphicFrame>
        <p:nvGraphicFramePr>
          <p:cNvPr id="289" name="Google Shape;289;p18"/>
          <p:cNvGraphicFramePr/>
          <p:nvPr/>
        </p:nvGraphicFramePr>
        <p:xfrm>
          <a:off x="1672430" y="1096962"/>
          <a:ext cx="6195327" cy="2103438"/>
        </p:xfrm>
        <a:graphic>
          <a:graphicData uri="http://schemas.openxmlformats.org/presentationml/2006/ole">
            <mc:AlternateContent>
              <mc:Choice Requires="v">
                <p:oleObj r:id="rId10" imgH="2103438" imgW="6195327" progId="Visio.Drawing.15" spid="_x0000_s3">
                  <p:embed/>
                </p:oleObj>
              </mc:Choice>
              <mc:Fallback>
                <p:oleObj r:id="rId11" imgH="2103438" imgW="6195327" progId="Visio.Drawing.15">
                  <p:embed/>
                  <p:pic>
                    <p:nvPicPr>
                      <p:cNvPr id="289" name="Google Shape;289;p18"/>
                      <p:cNvPicPr preferRelativeResize="0"/>
                      <p:nvPr/>
                    </p:nvPicPr>
                    <p:blipFill rotWithShape="1">
                      <a:blip r:embed="rId12">
                        <a:alphaModFix/>
                      </a:blip>
                      <a:srcRect b="0" l="0" r="0" t="0"/>
                      <a:stretch/>
                    </p:blipFill>
                    <p:spPr>
                      <a:xfrm>
                        <a:off x="1672430" y="1096962"/>
                        <a:ext cx="6195327" cy="2103438"/>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9"/>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cuối DSLK</a:t>
            </a:r>
            <a:endParaRPr sz="3200">
              <a:latin typeface="Times New Roman"/>
              <a:ea typeface="Times New Roman"/>
              <a:cs typeface="Times New Roman"/>
              <a:sym typeface="Times New Roman"/>
            </a:endParaRPr>
          </a:p>
        </p:txBody>
      </p:sp>
      <p:sp>
        <p:nvSpPr>
          <p:cNvPr id="295" name="Google Shape;295;p19"/>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19"/>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Các bước thực hiện như sau:</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 Tạo và cấp phát bộ nhớ cho 1 nút mới.</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 Nếu DSLK rỗng thì gán phần tử đầu và cuối của DSLK bằng nút mới tạo.</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 Nếu DSLK khác rỗng:</a:t>
            </a:r>
            <a:endParaRPr/>
          </a:p>
          <a:p>
            <a:pPr indent="-342900" lvl="0" marL="744538" marR="0" rtl="0" algn="l">
              <a:spcBef>
                <a:spcPts val="560"/>
              </a:spcBef>
              <a:spcAft>
                <a:spcPts val="0"/>
              </a:spcAft>
              <a:buClr>
                <a:srgbClr val="D43700"/>
              </a:buClr>
              <a:buSzPts val="2800"/>
              <a:buFont typeface="Arial"/>
              <a:buChar char="•"/>
            </a:pPr>
            <a:r>
              <a:rPr i="1" lang="en-US" sz="2800">
                <a:solidFill>
                  <a:schemeClr val="dk1"/>
                </a:solidFill>
                <a:latin typeface="Times New Roman"/>
                <a:ea typeface="Times New Roman"/>
                <a:cs typeface="Times New Roman"/>
                <a:sym typeface="Times New Roman"/>
              </a:rPr>
              <a:t> Cho con trỏ tiếp của phần tử cuối của DSLK trỏ đến nút mới tạo.</a:t>
            </a:r>
            <a:endParaRPr/>
          </a:p>
          <a:p>
            <a:pPr indent="-342900" lvl="0" marL="744538" marR="0" rtl="0" algn="l">
              <a:spcBef>
                <a:spcPts val="560"/>
              </a:spcBef>
              <a:spcAft>
                <a:spcPts val="0"/>
              </a:spcAft>
              <a:buClr>
                <a:srgbClr val="D43700"/>
              </a:buClr>
              <a:buSzPts val="2800"/>
              <a:buFont typeface="Arial"/>
              <a:buChar char="•"/>
            </a:pPr>
            <a:r>
              <a:rPr i="1" lang="en-US" sz="2800">
                <a:solidFill>
                  <a:schemeClr val="dk1"/>
                </a:solidFill>
                <a:latin typeface="Times New Roman"/>
                <a:ea typeface="Times New Roman"/>
                <a:cs typeface="Times New Roman"/>
                <a:sym typeface="Times New Roman"/>
              </a:rPr>
              <a:t> Gán phần tử cuối của DSLK bằng nút mới tạo hoặc cho con trỏ tiếp của nút mới bằng NULL.</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903288" y="198438"/>
            <a:ext cx="6302375" cy="10666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Nội dung chính</a:t>
            </a:r>
            <a:endParaRPr sz="3200">
              <a:latin typeface="Times New Roman"/>
              <a:ea typeface="Times New Roman"/>
              <a:cs typeface="Times New Roman"/>
              <a:sym typeface="Times New Roman"/>
            </a:endParaRPr>
          </a:p>
        </p:txBody>
      </p:sp>
      <p:sp>
        <p:nvSpPr>
          <p:cNvPr id="141" name="Google Shape;141;p2"/>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2"/>
          <p:cNvSpPr/>
          <p:nvPr/>
        </p:nvSpPr>
        <p:spPr>
          <a:xfrm>
            <a:off x="1371600" y="1265065"/>
            <a:ext cx="6462712" cy="4572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203200" lvl="1" marL="114300" marR="0" rtl="0" algn="l">
              <a:lnSpc>
                <a:spcPct val="75000"/>
              </a:lnSpc>
              <a:spcBef>
                <a:spcPts val="0"/>
              </a:spcBef>
              <a:spcAft>
                <a:spcPts val="0"/>
              </a:spcAft>
              <a:buClr>
                <a:srgbClr val="1548EB"/>
              </a:buClr>
              <a:buSzPts val="3200"/>
              <a:buFont typeface="Times New Roman"/>
              <a:buChar char="•"/>
            </a:pPr>
            <a:r>
              <a:rPr b="0" i="1" lang="en-US" sz="3200" u="none" cap="none" strike="noStrike">
                <a:solidFill>
                  <a:srgbClr val="1548EB"/>
                </a:solidFill>
                <a:latin typeface="Times New Roman"/>
                <a:ea typeface="Times New Roman"/>
                <a:cs typeface="Times New Roman"/>
                <a:sym typeface="Times New Roman"/>
              </a:rPr>
              <a:t>Giới thiệu tổng quan</a:t>
            </a:r>
            <a:endParaRPr b="0" i="1" sz="3200" u="none" cap="none" strike="noStrike">
              <a:solidFill>
                <a:srgbClr val="1548EB"/>
              </a:solidFill>
              <a:latin typeface="Times New Roman"/>
              <a:ea typeface="Times New Roman"/>
              <a:cs typeface="Times New Roman"/>
              <a:sym typeface="Times New Roman"/>
            </a:endParaRPr>
          </a:p>
          <a:p>
            <a:pPr indent="0" lvl="1" marL="114300" marR="0" rtl="0" algn="l">
              <a:lnSpc>
                <a:spcPct val="75000"/>
              </a:lnSpc>
              <a:spcBef>
                <a:spcPts val="320"/>
              </a:spcBef>
              <a:spcAft>
                <a:spcPts val="0"/>
              </a:spcAft>
              <a:buClr>
                <a:schemeClr val="dk1"/>
              </a:buClr>
              <a:buSzPts val="3200"/>
              <a:buFont typeface="Arial"/>
              <a:buNone/>
            </a:pPr>
            <a:r>
              <a:t/>
            </a:r>
            <a:endParaRPr b="0" i="1" sz="3200" u="none" cap="none" strike="noStrike">
              <a:solidFill>
                <a:srgbClr val="1548EB"/>
              </a:solidFill>
              <a:latin typeface="Times New Roman"/>
              <a:ea typeface="Times New Roman"/>
              <a:cs typeface="Times New Roman"/>
              <a:sym typeface="Times New Roman"/>
            </a:endParaRPr>
          </a:p>
          <a:p>
            <a:pPr indent="-203200" lvl="1" marL="114300" marR="0" rtl="0" algn="l">
              <a:lnSpc>
                <a:spcPct val="75000"/>
              </a:lnSpc>
              <a:spcBef>
                <a:spcPts val="320"/>
              </a:spcBef>
              <a:spcAft>
                <a:spcPts val="0"/>
              </a:spcAft>
              <a:buClr>
                <a:srgbClr val="1548EB"/>
              </a:buClr>
              <a:buSzPts val="3200"/>
              <a:buFont typeface="Times New Roman"/>
              <a:buChar char="•"/>
            </a:pPr>
            <a:r>
              <a:rPr b="0" i="1" lang="en-US" sz="3200" u="none" cap="none" strike="noStrike">
                <a:solidFill>
                  <a:srgbClr val="1548EB"/>
                </a:solidFill>
                <a:latin typeface="Times New Roman"/>
                <a:ea typeface="Times New Roman"/>
                <a:cs typeface="Times New Roman"/>
                <a:sym typeface="Times New Roman"/>
              </a:rPr>
              <a:t>Danh sách liên kết đơn</a:t>
            </a:r>
            <a:endParaRPr b="0" i="1" sz="3200" u="none" cap="none" strike="noStrike">
              <a:solidFill>
                <a:srgbClr val="1548EB"/>
              </a:solidFill>
              <a:latin typeface="Times New Roman"/>
              <a:ea typeface="Times New Roman"/>
              <a:cs typeface="Times New Roman"/>
              <a:sym typeface="Times New Roman"/>
            </a:endParaRPr>
          </a:p>
          <a:p>
            <a:pPr indent="0" lvl="1" marL="114300" marR="0" rtl="0" algn="l">
              <a:lnSpc>
                <a:spcPct val="75000"/>
              </a:lnSpc>
              <a:spcBef>
                <a:spcPts val="320"/>
              </a:spcBef>
              <a:spcAft>
                <a:spcPts val="0"/>
              </a:spcAft>
              <a:buClr>
                <a:schemeClr val="dk1"/>
              </a:buClr>
              <a:buSzPts val="3200"/>
              <a:buFont typeface="Arial"/>
              <a:buNone/>
            </a:pPr>
            <a:r>
              <a:t/>
            </a:r>
            <a:endParaRPr b="0" i="1" sz="3200" u="none" cap="none" strike="noStrike">
              <a:solidFill>
                <a:srgbClr val="1548EB"/>
              </a:solidFill>
              <a:latin typeface="Times New Roman"/>
              <a:ea typeface="Times New Roman"/>
              <a:cs typeface="Times New Roman"/>
              <a:sym typeface="Times New Roman"/>
            </a:endParaRPr>
          </a:p>
          <a:p>
            <a:pPr indent="-203200" lvl="1" marL="114300" marR="0" rtl="0" algn="l">
              <a:lnSpc>
                <a:spcPct val="75000"/>
              </a:lnSpc>
              <a:spcBef>
                <a:spcPts val="320"/>
              </a:spcBef>
              <a:spcAft>
                <a:spcPts val="0"/>
              </a:spcAft>
              <a:buClr>
                <a:srgbClr val="1548EB"/>
              </a:buClr>
              <a:buSzPts val="3200"/>
              <a:buFont typeface="Times New Roman"/>
              <a:buChar char="•"/>
            </a:pPr>
            <a:r>
              <a:rPr b="0" i="1" lang="en-US" sz="3200" u="none" cap="none" strike="noStrike">
                <a:solidFill>
                  <a:srgbClr val="1548EB"/>
                </a:solidFill>
                <a:latin typeface="Times New Roman"/>
                <a:ea typeface="Times New Roman"/>
                <a:cs typeface="Times New Roman"/>
                <a:sym typeface="Times New Roman"/>
              </a:rPr>
              <a:t>Ngăn xếp</a:t>
            </a:r>
            <a:endParaRPr b="0" i="1" sz="3200" u="none" cap="none" strike="noStrike">
              <a:solidFill>
                <a:srgbClr val="1548EB"/>
              </a:solidFill>
              <a:latin typeface="Times New Roman"/>
              <a:ea typeface="Times New Roman"/>
              <a:cs typeface="Times New Roman"/>
              <a:sym typeface="Times New Roman"/>
            </a:endParaRPr>
          </a:p>
          <a:p>
            <a:pPr indent="0" lvl="1" marL="114300" marR="0" rtl="0" algn="l">
              <a:lnSpc>
                <a:spcPct val="75000"/>
              </a:lnSpc>
              <a:spcBef>
                <a:spcPts val="320"/>
              </a:spcBef>
              <a:spcAft>
                <a:spcPts val="0"/>
              </a:spcAft>
              <a:buClr>
                <a:schemeClr val="dk1"/>
              </a:buClr>
              <a:buSzPts val="3200"/>
              <a:buFont typeface="Arial"/>
              <a:buNone/>
            </a:pPr>
            <a:r>
              <a:t/>
            </a:r>
            <a:endParaRPr b="0" i="1" sz="3200" u="none" cap="none" strike="noStrike">
              <a:solidFill>
                <a:srgbClr val="1548EB"/>
              </a:solidFill>
              <a:latin typeface="Times New Roman"/>
              <a:ea typeface="Times New Roman"/>
              <a:cs typeface="Times New Roman"/>
              <a:sym typeface="Times New Roman"/>
            </a:endParaRPr>
          </a:p>
          <a:p>
            <a:pPr indent="-203200" lvl="1" marL="114300" marR="0" rtl="0" algn="l">
              <a:lnSpc>
                <a:spcPct val="75000"/>
              </a:lnSpc>
              <a:spcBef>
                <a:spcPts val="320"/>
              </a:spcBef>
              <a:spcAft>
                <a:spcPts val="0"/>
              </a:spcAft>
              <a:buClr>
                <a:srgbClr val="1548EB"/>
              </a:buClr>
              <a:buSzPts val="3200"/>
              <a:buFont typeface="Times New Roman"/>
              <a:buChar char="•"/>
            </a:pPr>
            <a:r>
              <a:rPr b="0" i="1" lang="en-US" sz="3200" u="none" cap="none" strike="noStrike">
                <a:solidFill>
                  <a:srgbClr val="1548EB"/>
                </a:solidFill>
                <a:latin typeface="Times New Roman"/>
                <a:ea typeface="Times New Roman"/>
                <a:cs typeface="Times New Roman"/>
                <a:sym typeface="Times New Roman"/>
              </a:rPr>
              <a:t>Hàng đợi</a:t>
            </a:r>
            <a:endParaRPr b="0" i="1" sz="3200" u="none" cap="none" strike="noStrike">
              <a:solidFill>
                <a:srgbClr val="1548EB"/>
              </a:solidFill>
              <a:latin typeface="Times New Roman"/>
              <a:ea typeface="Times New Roman"/>
              <a:cs typeface="Times New Roman"/>
              <a:sym typeface="Times New Roman"/>
            </a:endParaRPr>
          </a:p>
          <a:p>
            <a:pPr indent="0" lvl="1" marL="114300" marR="0" rtl="0" algn="l">
              <a:lnSpc>
                <a:spcPct val="75000"/>
              </a:lnSpc>
              <a:spcBef>
                <a:spcPts val="320"/>
              </a:spcBef>
              <a:spcAft>
                <a:spcPts val="0"/>
              </a:spcAft>
              <a:buClr>
                <a:schemeClr val="dk1"/>
              </a:buClr>
              <a:buSzPts val="3200"/>
              <a:buFont typeface="Arial"/>
              <a:buNone/>
            </a:pPr>
            <a:r>
              <a:t/>
            </a:r>
            <a:endParaRPr b="0" i="1" sz="3200" u="none" cap="none" strike="noStrike">
              <a:solidFill>
                <a:srgbClr val="1548EB"/>
              </a:solidFill>
              <a:latin typeface="Times New Roman"/>
              <a:ea typeface="Times New Roman"/>
              <a:cs typeface="Times New Roman"/>
              <a:sym typeface="Times New Roman"/>
            </a:endParaRPr>
          </a:p>
          <a:p>
            <a:pPr indent="-203200" lvl="1" marL="114300" marR="0" rtl="0" algn="l">
              <a:lnSpc>
                <a:spcPct val="75000"/>
              </a:lnSpc>
              <a:spcBef>
                <a:spcPts val="320"/>
              </a:spcBef>
              <a:spcAft>
                <a:spcPts val="0"/>
              </a:spcAft>
              <a:buClr>
                <a:srgbClr val="1548EB"/>
              </a:buClr>
              <a:buSzPts val="3200"/>
              <a:buFont typeface="Times New Roman"/>
              <a:buChar char="•"/>
            </a:pPr>
            <a:r>
              <a:rPr b="0" i="1" lang="en-US" sz="3200" u="none" cap="none" strike="noStrike">
                <a:solidFill>
                  <a:srgbClr val="1548EB"/>
                </a:solidFill>
                <a:latin typeface="Times New Roman"/>
                <a:ea typeface="Times New Roman"/>
                <a:cs typeface="Times New Roman"/>
                <a:sym typeface="Times New Roman"/>
              </a:rPr>
              <a:t>Một số danh sách liên kết khác</a:t>
            </a:r>
            <a:endParaRPr b="0" i="1" sz="3200" u="none" cap="none" strike="noStrike">
              <a:solidFill>
                <a:srgbClr val="1548EB"/>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cuối DSLK</a:t>
            </a:r>
            <a:endParaRPr sz="3200">
              <a:latin typeface="Times New Roman"/>
              <a:ea typeface="Times New Roman"/>
              <a:cs typeface="Times New Roman"/>
              <a:sym typeface="Times New Roman"/>
            </a:endParaRPr>
          </a:p>
        </p:txBody>
      </p:sp>
      <p:sp>
        <p:nvSpPr>
          <p:cNvPr id="302" name="Google Shape;302;p20"/>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20"/>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void</a:t>
            </a:r>
            <a:r>
              <a:rPr i="1" lang="en-US" sz="2800">
                <a:solidFill>
                  <a:schemeClr val="dk1"/>
                </a:solidFill>
                <a:latin typeface="Times New Roman"/>
                <a:ea typeface="Times New Roman"/>
                <a:cs typeface="Times New Roman"/>
                <a:sym typeface="Times New Roman"/>
              </a:rPr>
              <a:t> chencuoi</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DanhSach </a:t>
            </a:r>
            <a:r>
              <a:rPr i="1" lang="en-US" sz="2800">
                <a:solidFill>
                  <a:srgbClr val="FF0000"/>
                </a:solidFill>
                <a:latin typeface="Times New Roman"/>
                <a:ea typeface="Times New Roman"/>
                <a:cs typeface="Times New Roman"/>
                <a:sym typeface="Times New Roman"/>
              </a:rPr>
              <a:t>&amp;</a:t>
            </a:r>
            <a:r>
              <a:rPr i="1" lang="en-US" sz="2800">
                <a:solidFill>
                  <a:schemeClr val="dk1"/>
                </a:solidFill>
                <a:latin typeface="Times New Roman"/>
                <a:ea typeface="Times New Roman"/>
                <a:cs typeface="Times New Roman"/>
                <a:sym typeface="Times New Roman"/>
              </a:rPr>
              <a:t>DSSV</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SinhVien</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x</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if</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dau</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NULL</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a:t>
            </a:r>
            <a:endParaRPr i="1" sz="2800">
              <a:solidFill>
                <a:schemeClr val="dk1"/>
              </a:solidFill>
              <a:latin typeface="Times New Roman"/>
              <a:ea typeface="Times New Roman"/>
              <a:cs typeface="Times New Roman"/>
              <a:sym typeface="Times New Roman"/>
            </a:endParaRPr>
          </a:p>
          <a:p>
            <a:pPr indent="0" lvl="0" marL="0" marR="0" rtl="0" algn="l">
              <a:spcBef>
                <a:spcPts val="560"/>
              </a:spcBef>
              <a:spcAft>
                <a:spcPts val="0"/>
              </a:spcAft>
              <a:buClr>
                <a:srgbClr val="FF0000"/>
              </a:buClr>
              <a:buSzPts val="2800"/>
              <a:buFont typeface="Times New Roman"/>
              <a:buNone/>
            </a:pPr>
            <a:r>
              <a:rPr b="1" i="1" lang="en-US" sz="2800">
                <a:solidFill>
                  <a:srgbClr val="FF0000"/>
                </a:solidFill>
                <a:latin typeface="Times New Roman"/>
                <a:ea typeface="Times New Roman"/>
                <a:cs typeface="Times New Roman"/>
                <a:sym typeface="Times New Roman"/>
              </a:rPr>
              <a:t>	{</a:t>
            </a:r>
            <a:endParaRPr b="1" i="1" sz="2800">
              <a:solidFill>
                <a:srgbClr val="FF0000"/>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dau</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x</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cuoi</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x</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else</a:t>
            </a:r>
            <a:r>
              <a:rPr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cuoi</a:t>
            </a:r>
            <a:r>
              <a:rPr b="1" i="1" lang="en-US" sz="2800">
                <a:solidFill>
                  <a:srgbClr val="FF0000"/>
                </a:solidFill>
                <a:latin typeface="Times New Roman"/>
                <a:ea typeface="Times New Roman"/>
                <a:cs typeface="Times New Roman"/>
                <a:sym typeface="Times New Roman"/>
              </a:rPr>
              <a:t>-&gt;</a:t>
            </a:r>
            <a:r>
              <a:rPr i="1" lang="en-US" sz="2800">
                <a:solidFill>
                  <a:schemeClr val="dk1"/>
                </a:solidFill>
                <a:latin typeface="Times New Roman"/>
                <a:ea typeface="Times New Roman"/>
                <a:cs typeface="Times New Roman"/>
                <a:sym typeface="Times New Roman"/>
              </a:rPr>
              <a:t>tiep</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x</a:t>
            </a:r>
            <a:r>
              <a:rPr b="1" i="1" lang="en-US" sz="2800">
                <a:solidFill>
                  <a:srgbClr val="FF0000"/>
                </a:solidFill>
                <a:latin typeface="Times New Roman"/>
                <a:ea typeface="Times New Roman"/>
                <a:cs typeface="Times New Roman"/>
                <a:sym typeface="Times New Roman"/>
              </a:rPr>
              <a:t>;</a:t>
            </a:r>
            <a:endParaRPr b="1" i="1" sz="2800">
              <a:solidFill>
                <a:srgbClr val="FF0000"/>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DSSV</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cuoi</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x</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b="1" i="1" lang="en-US" sz="2800">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cuối DSLK</a:t>
            </a:r>
            <a:endParaRPr sz="3200">
              <a:latin typeface="Times New Roman"/>
              <a:ea typeface="Times New Roman"/>
              <a:cs typeface="Times New Roman"/>
              <a:sym typeface="Times New Roman"/>
            </a:endParaRPr>
          </a:p>
        </p:txBody>
      </p:sp>
      <p:sp>
        <p:nvSpPr>
          <p:cNvPr id="309" name="Google Shape;309;p21"/>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10" name="Google Shape;310;p21"/>
          <p:cNvGraphicFramePr/>
          <p:nvPr/>
        </p:nvGraphicFramePr>
        <p:xfrm>
          <a:off x="904875" y="1176331"/>
          <a:ext cx="4960938" cy="1684338"/>
        </p:xfrm>
        <a:graphic>
          <a:graphicData uri="http://schemas.openxmlformats.org/presentationml/2006/ole">
            <mc:AlternateContent>
              <mc:Choice Requires="v">
                <p:oleObj r:id="rId4" imgH="1684338" imgW="4960938" progId="Visio.Drawing.15" spid="_x0000_s1">
                  <p:embed/>
                </p:oleObj>
              </mc:Choice>
              <mc:Fallback>
                <p:oleObj r:id="rId5" imgH="1684338" imgW="4960938" progId="Visio.Drawing.15">
                  <p:embed/>
                  <p:pic>
                    <p:nvPicPr>
                      <p:cNvPr id="310" name="Google Shape;310;p21"/>
                      <p:cNvPicPr preferRelativeResize="0"/>
                      <p:nvPr/>
                    </p:nvPicPr>
                    <p:blipFill rotWithShape="1">
                      <a:blip r:embed="rId6">
                        <a:alphaModFix/>
                      </a:blip>
                      <a:srcRect b="0" l="0" r="0" t="0"/>
                      <a:stretch/>
                    </p:blipFill>
                    <p:spPr>
                      <a:xfrm>
                        <a:off x="904875" y="1176331"/>
                        <a:ext cx="4960938" cy="1684338"/>
                      </a:xfrm>
                      <a:prstGeom prst="rect">
                        <a:avLst/>
                      </a:prstGeom>
                      <a:noFill/>
                      <a:ln>
                        <a:noFill/>
                      </a:ln>
                    </p:spPr>
                  </p:pic>
                </p:oleObj>
              </mc:Fallback>
            </mc:AlternateContent>
          </a:graphicData>
        </a:graphic>
      </p:graphicFrame>
      <p:graphicFrame>
        <p:nvGraphicFramePr>
          <p:cNvPr id="311" name="Google Shape;311;p21"/>
          <p:cNvGraphicFramePr/>
          <p:nvPr/>
        </p:nvGraphicFramePr>
        <p:xfrm>
          <a:off x="1036637" y="3105145"/>
          <a:ext cx="6180138" cy="1303338"/>
        </p:xfrm>
        <a:graphic>
          <a:graphicData uri="http://schemas.openxmlformats.org/presentationml/2006/ole">
            <mc:AlternateContent>
              <mc:Choice Requires="v">
                <p:oleObj r:id="rId7" imgH="1303338" imgW="6180138" progId="Visio.Drawing.15" spid="_x0000_s2">
                  <p:embed/>
                </p:oleObj>
              </mc:Choice>
              <mc:Fallback>
                <p:oleObj r:id="rId8" imgH="1303338" imgW="6180138" progId="Visio.Drawing.15">
                  <p:embed/>
                  <p:pic>
                    <p:nvPicPr>
                      <p:cNvPr id="311" name="Google Shape;311;p21"/>
                      <p:cNvPicPr preferRelativeResize="0"/>
                      <p:nvPr/>
                    </p:nvPicPr>
                    <p:blipFill rotWithShape="1">
                      <a:blip r:embed="rId9">
                        <a:alphaModFix/>
                      </a:blip>
                      <a:srcRect b="0" l="0" r="0" t="0"/>
                      <a:stretch/>
                    </p:blipFill>
                    <p:spPr>
                      <a:xfrm>
                        <a:off x="1036637" y="3105145"/>
                        <a:ext cx="6180138" cy="1303338"/>
                      </a:xfrm>
                      <a:prstGeom prst="rect">
                        <a:avLst/>
                      </a:prstGeom>
                      <a:noFill/>
                      <a:ln>
                        <a:noFill/>
                      </a:ln>
                    </p:spPr>
                  </p:pic>
                </p:oleObj>
              </mc:Fallback>
            </mc:AlternateContent>
          </a:graphicData>
        </a:graphic>
      </p:graphicFrame>
      <p:graphicFrame>
        <p:nvGraphicFramePr>
          <p:cNvPr id="312" name="Google Shape;312;p21"/>
          <p:cNvGraphicFramePr/>
          <p:nvPr/>
        </p:nvGraphicFramePr>
        <p:xfrm>
          <a:off x="1036637" y="4706936"/>
          <a:ext cx="6180138" cy="1303338"/>
        </p:xfrm>
        <a:graphic>
          <a:graphicData uri="http://schemas.openxmlformats.org/presentationml/2006/ole">
            <mc:AlternateContent>
              <mc:Choice Requires="v">
                <p:oleObj r:id="rId10" imgH="1303338" imgW="6180138" progId="Visio.Drawing.15" spid="_x0000_s3">
                  <p:embed/>
                </p:oleObj>
              </mc:Choice>
              <mc:Fallback>
                <p:oleObj r:id="rId11" imgH="1303338" imgW="6180138" progId="Visio.Drawing.15">
                  <p:embed/>
                  <p:pic>
                    <p:nvPicPr>
                      <p:cNvPr id="312" name="Google Shape;312;p21"/>
                      <p:cNvPicPr preferRelativeResize="0"/>
                      <p:nvPr/>
                    </p:nvPicPr>
                    <p:blipFill rotWithShape="1">
                      <a:blip r:embed="rId12">
                        <a:alphaModFix/>
                      </a:blip>
                      <a:srcRect b="0" l="0" r="0" t="0"/>
                      <a:stretch/>
                    </p:blipFill>
                    <p:spPr>
                      <a:xfrm>
                        <a:off x="1036637" y="4706936"/>
                        <a:ext cx="6180138" cy="1303338"/>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2"/>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sau nút q</a:t>
            </a:r>
            <a:endParaRPr sz="3200">
              <a:latin typeface="Times New Roman"/>
              <a:ea typeface="Times New Roman"/>
              <a:cs typeface="Times New Roman"/>
              <a:sym typeface="Times New Roman"/>
            </a:endParaRPr>
          </a:p>
        </p:txBody>
      </p:sp>
      <p:sp>
        <p:nvSpPr>
          <p:cNvPr id="318" name="Google Shape;318;p22"/>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22"/>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Các bước thực hiện như sau:</a:t>
            </a:r>
            <a:endParaRPr/>
          </a:p>
          <a:p>
            <a:pPr indent="-342900" lvl="0" marL="342900" marR="0" rtl="0" algn="l">
              <a:spcBef>
                <a:spcPts val="56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Tạo và cấp phát bộ nhớ cho 1 nút mới cần thêm.</a:t>
            </a:r>
            <a:endParaRPr sz="2800">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dk1"/>
              </a:buClr>
              <a:buSzPts val="2800"/>
              <a:buFont typeface="Times New Roman"/>
              <a:buChar char="•"/>
            </a:pPr>
            <a:r>
              <a:rPr i="1" lang="en-US" sz="2800">
                <a:solidFill>
                  <a:schemeClr val="dk1"/>
                </a:solidFill>
                <a:latin typeface="Times New Roman"/>
                <a:ea typeface="Times New Roman"/>
                <a:cs typeface="Times New Roman"/>
                <a:sym typeface="Times New Roman"/>
              </a:rPr>
              <a:t> Nếu tìm thấy nút q:</a:t>
            </a:r>
            <a:endParaRPr/>
          </a:p>
          <a:p>
            <a:pPr indent="-342900" lvl="0" marL="857250" marR="0" rtl="0" algn="l">
              <a:spcBef>
                <a:spcPts val="560"/>
              </a:spcBef>
              <a:spcAft>
                <a:spcPts val="0"/>
              </a:spcAft>
              <a:buClr>
                <a:srgbClr val="1548EB"/>
              </a:buClr>
              <a:buSzPts val="2800"/>
              <a:buFont typeface="Arial"/>
              <a:buChar char="•"/>
            </a:pPr>
            <a:r>
              <a:rPr i="1" lang="en-US" sz="2800">
                <a:solidFill>
                  <a:schemeClr val="dk1"/>
                </a:solidFill>
                <a:latin typeface="Times New Roman"/>
                <a:ea typeface="Times New Roman"/>
                <a:cs typeface="Times New Roman"/>
                <a:sym typeface="Times New Roman"/>
              </a:rPr>
              <a:t> Cho con trỏ tiếp của nút mới trỏ đến nút kế của q.</a:t>
            </a:r>
            <a:endParaRPr/>
          </a:p>
          <a:p>
            <a:pPr indent="-342900" lvl="0" marL="857250" marR="0" rtl="0" algn="l">
              <a:spcBef>
                <a:spcPts val="560"/>
              </a:spcBef>
              <a:spcAft>
                <a:spcPts val="0"/>
              </a:spcAft>
              <a:buClr>
                <a:srgbClr val="1548EB"/>
              </a:buClr>
              <a:buSzPts val="2800"/>
              <a:buFont typeface="Arial"/>
              <a:buChar char="•"/>
            </a:pPr>
            <a:r>
              <a:rPr i="1" lang="en-US" sz="2800">
                <a:solidFill>
                  <a:schemeClr val="dk1"/>
                </a:solidFill>
                <a:latin typeface="Times New Roman"/>
                <a:ea typeface="Times New Roman"/>
                <a:cs typeface="Times New Roman"/>
                <a:sym typeface="Times New Roman"/>
              </a:rPr>
              <a:t> Cho con trỏ tiếp của q trỏ vào nút mới.</a:t>
            </a:r>
            <a:endParaRPr/>
          </a:p>
          <a:p>
            <a:pPr indent="-342900" lvl="0" marL="857250" marR="0" rtl="0" algn="l">
              <a:spcBef>
                <a:spcPts val="560"/>
              </a:spcBef>
              <a:spcAft>
                <a:spcPts val="0"/>
              </a:spcAft>
              <a:buClr>
                <a:srgbClr val="1548EB"/>
              </a:buClr>
              <a:buSzPts val="2800"/>
              <a:buFont typeface="Arial"/>
              <a:buChar char="•"/>
            </a:pPr>
            <a:r>
              <a:rPr i="1" lang="en-US" sz="2800">
                <a:solidFill>
                  <a:schemeClr val="dk1"/>
                </a:solidFill>
                <a:latin typeface="Times New Roman"/>
                <a:ea typeface="Times New Roman"/>
                <a:cs typeface="Times New Roman"/>
                <a:sym typeface="Times New Roman"/>
              </a:rPr>
              <a:t> Trường hợp q là nút cuối thì gán phần tử cuối của DSLK bằng nút mới thêm</a:t>
            </a:r>
            <a:endParaRPr/>
          </a:p>
          <a:p>
            <a:pPr indent="-342900" lvl="0" marL="342900" marR="0" rtl="0" algn="l">
              <a:spcBef>
                <a:spcPts val="56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 Nếu không tìm thấy nút q thì chèn nút mới vào đầu DSLK.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sau nút q</a:t>
            </a:r>
            <a:endParaRPr sz="3200">
              <a:latin typeface="Times New Roman"/>
              <a:ea typeface="Times New Roman"/>
              <a:cs typeface="Times New Roman"/>
              <a:sym typeface="Times New Roman"/>
            </a:endParaRPr>
          </a:p>
        </p:txBody>
      </p:sp>
      <p:sp>
        <p:nvSpPr>
          <p:cNvPr id="325" name="Google Shape;325;p23"/>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6" name="Google Shape;326;p23"/>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300"/>
              <a:buFont typeface="Times New Roman"/>
              <a:buNone/>
            </a:pPr>
            <a:r>
              <a:rPr b="1" i="1" lang="en-US" sz="2300">
                <a:solidFill>
                  <a:schemeClr val="dk1"/>
                </a:solidFill>
                <a:latin typeface="Times New Roman"/>
                <a:ea typeface="Times New Roman"/>
                <a:cs typeface="Times New Roman"/>
                <a:sym typeface="Times New Roman"/>
              </a:rPr>
              <a:t>void</a:t>
            </a:r>
            <a:r>
              <a:rPr i="1" lang="en-US" sz="2300">
                <a:solidFill>
                  <a:schemeClr val="dk1"/>
                </a:solidFill>
                <a:latin typeface="Times New Roman"/>
                <a:ea typeface="Times New Roman"/>
                <a:cs typeface="Times New Roman"/>
                <a:sym typeface="Times New Roman"/>
              </a:rPr>
              <a:t> InsertAfterQ</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DanhSach </a:t>
            </a:r>
            <a:r>
              <a:rPr b="1" i="1" lang="en-US" sz="2300">
                <a:solidFill>
                  <a:srgbClr val="FF0000"/>
                </a:solidFill>
                <a:latin typeface="Times New Roman"/>
                <a:ea typeface="Times New Roman"/>
                <a:cs typeface="Times New Roman"/>
                <a:sym typeface="Times New Roman"/>
              </a:rPr>
              <a:t>&amp;</a:t>
            </a:r>
            <a:r>
              <a:rPr i="1" lang="en-US" sz="2300">
                <a:solidFill>
                  <a:schemeClr val="dk1"/>
                </a:solidFill>
                <a:latin typeface="Times New Roman"/>
                <a:ea typeface="Times New Roman"/>
                <a:cs typeface="Times New Roman"/>
                <a:sym typeface="Times New Roman"/>
              </a:rPr>
              <a:t>DSSV</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 SinhVien </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Data, SinhVien </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q)</a:t>
            </a:r>
            <a:endParaRPr/>
          </a:p>
          <a:p>
            <a:pPr indent="0" lvl="0" marL="0" marR="0" rtl="0" algn="l">
              <a:spcBef>
                <a:spcPts val="460"/>
              </a:spcBef>
              <a:spcAft>
                <a:spcPts val="0"/>
              </a:spcAft>
              <a:buClr>
                <a:srgbClr val="FF0000"/>
              </a:buClr>
              <a:buSzPts val="2300"/>
              <a:buFont typeface="Times New Roman"/>
              <a:buNone/>
            </a:pPr>
            <a:r>
              <a:rPr b="1" i="1" lang="en-US" sz="2300">
                <a:solidFill>
                  <a:srgbClr val="FF0000"/>
                </a:solidFill>
                <a:latin typeface="Times New Roman"/>
                <a:ea typeface="Times New Roman"/>
                <a:cs typeface="Times New Roman"/>
                <a:sym typeface="Times New Roman"/>
              </a:rPr>
              <a:t>{</a:t>
            </a:r>
            <a:endParaRPr b="1" i="1" sz="2300">
              <a:solidFill>
                <a:srgbClr val="FF0000"/>
              </a:solidFill>
              <a:latin typeface="Times New Roman"/>
              <a:ea typeface="Times New Roman"/>
              <a:cs typeface="Times New Roman"/>
              <a:sym typeface="Times New Roman"/>
            </a:endParaRPr>
          </a:p>
          <a:p>
            <a:pPr indent="0" lvl="0" marL="0" marR="0" rtl="0" algn="l">
              <a:spcBef>
                <a:spcPts val="460"/>
              </a:spcBef>
              <a:spcAft>
                <a:spcPts val="0"/>
              </a:spcAft>
              <a:buClr>
                <a:schemeClr val="dk1"/>
              </a:buClr>
              <a:buSzPts val="2300"/>
              <a:buFont typeface="Times New Roman"/>
              <a:buNone/>
            </a:pPr>
            <a:r>
              <a:rPr i="1" lang="en-US" sz="2300">
                <a:solidFill>
                  <a:schemeClr val="dk1"/>
                </a:solidFill>
                <a:latin typeface="Times New Roman"/>
                <a:ea typeface="Times New Roman"/>
                <a:cs typeface="Times New Roman"/>
                <a:sym typeface="Times New Roman"/>
              </a:rPr>
              <a:t>	  </a:t>
            </a:r>
            <a:r>
              <a:rPr b="1" i="1" lang="en-US" sz="2300">
                <a:solidFill>
                  <a:schemeClr val="dk1"/>
                </a:solidFill>
                <a:latin typeface="Times New Roman"/>
                <a:ea typeface="Times New Roman"/>
                <a:cs typeface="Times New Roman"/>
                <a:sym typeface="Times New Roman"/>
              </a:rPr>
              <a:t>if</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q</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NULL</a:t>
            </a:r>
            <a:r>
              <a:rPr b="1" i="1" lang="en-US" sz="2300">
                <a:solidFill>
                  <a:srgbClr val="FF0000"/>
                </a:solidFill>
                <a:latin typeface="Times New Roman"/>
                <a:ea typeface="Times New Roman"/>
                <a:cs typeface="Times New Roman"/>
                <a:sym typeface="Times New Roman"/>
              </a:rPr>
              <a:t>)</a:t>
            </a:r>
            <a:endParaRPr/>
          </a:p>
          <a:p>
            <a:pPr indent="0" lvl="0" marL="0" marR="0" rtl="0" algn="l">
              <a:spcBef>
                <a:spcPts val="460"/>
              </a:spcBef>
              <a:spcAft>
                <a:spcPts val="0"/>
              </a:spcAft>
              <a:buClr>
                <a:schemeClr val="dk1"/>
              </a:buClr>
              <a:buSzPts val="2300"/>
              <a:buFont typeface="Times New Roman"/>
              <a:buNone/>
            </a:pPr>
            <a:r>
              <a:rPr i="1" lang="en-US" sz="2300">
                <a:solidFill>
                  <a:schemeClr val="dk1"/>
                </a:solidFill>
                <a:latin typeface="Times New Roman"/>
                <a:ea typeface="Times New Roman"/>
                <a:cs typeface="Times New Roman"/>
                <a:sym typeface="Times New Roman"/>
              </a:rPr>
              <a:t>	  </a:t>
            </a:r>
            <a:r>
              <a:rPr b="1" i="1" lang="en-US" sz="2300">
                <a:solidFill>
                  <a:srgbClr val="FF0000"/>
                </a:solidFill>
                <a:latin typeface="Times New Roman"/>
                <a:ea typeface="Times New Roman"/>
                <a:cs typeface="Times New Roman"/>
                <a:sym typeface="Times New Roman"/>
              </a:rPr>
              <a:t>{</a:t>
            </a:r>
            <a:endParaRPr/>
          </a:p>
          <a:p>
            <a:pPr indent="0" lvl="0" marL="0" marR="0" rtl="0" algn="l">
              <a:spcBef>
                <a:spcPts val="460"/>
              </a:spcBef>
              <a:spcAft>
                <a:spcPts val="0"/>
              </a:spcAft>
              <a:buClr>
                <a:schemeClr val="dk1"/>
              </a:buClr>
              <a:buSzPts val="2300"/>
              <a:buFont typeface="Times New Roman"/>
              <a:buNone/>
            </a:pPr>
            <a:r>
              <a:rPr i="1" lang="en-US" sz="2300">
                <a:solidFill>
                  <a:schemeClr val="dk1"/>
                </a:solidFill>
                <a:latin typeface="Times New Roman"/>
                <a:ea typeface="Times New Roman"/>
                <a:cs typeface="Times New Roman"/>
                <a:sym typeface="Times New Roman"/>
              </a:rPr>
              <a:t>		Data</a:t>
            </a:r>
            <a:r>
              <a:rPr b="1" i="1" lang="en-US" sz="2300">
                <a:solidFill>
                  <a:srgbClr val="FF0000"/>
                </a:solidFill>
                <a:latin typeface="Times New Roman"/>
                <a:ea typeface="Times New Roman"/>
                <a:cs typeface="Times New Roman"/>
                <a:sym typeface="Times New Roman"/>
              </a:rPr>
              <a:t>-&gt;</a:t>
            </a:r>
            <a:r>
              <a:rPr i="1" lang="en-US" sz="2300">
                <a:solidFill>
                  <a:schemeClr val="dk1"/>
                </a:solidFill>
                <a:latin typeface="Times New Roman"/>
                <a:ea typeface="Times New Roman"/>
                <a:cs typeface="Times New Roman"/>
                <a:sym typeface="Times New Roman"/>
              </a:rPr>
              <a:t>tiep</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q</a:t>
            </a:r>
            <a:r>
              <a:rPr b="1" i="1" lang="en-US" sz="2300">
                <a:solidFill>
                  <a:srgbClr val="FF0000"/>
                </a:solidFill>
                <a:latin typeface="Times New Roman"/>
                <a:ea typeface="Times New Roman"/>
                <a:cs typeface="Times New Roman"/>
                <a:sym typeface="Times New Roman"/>
              </a:rPr>
              <a:t>-&gt;</a:t>
            </a:r>
            <a:r>
              <a:rPr i="1" lang="en-US" sz="2300">
                <a:solidFill>
                  <a:schemeClr val="dk1"/>
                </a:solidFill>
                <a:latin typeface="Times New Roman"/>
                <a:ea typeface="Times New Roman"/>
                <a:cs typeface="Times New Roman"/>
                <a:sym typeface="Times New Roman"/>
              </a:rPr>
              <a:t>tiep</a:t>
            </a:r>
            <a:r>
              <a:rPr b="1" i="1" lang="en-US" sz="2300">
                <a:solidFill>
                  <a:srgbClr val="FF0000"/>
                </a:solidFill>
                <a:latin typeface="Times New Roman"/>
                <a:ea typeface="Times New Roman"/>
                <a:cs typeface="Times New Roman"/>
                <a:sym typeface="Times New Roman"/>
              </a:rPr>
              <a:t>;</a:t>
            </a:r>
            <a:endParaRPr/>
          </a:p>
          <a:p>
            <a:pPr indent="0" lvl="0" marL="0" marR="0" rtl="0" algn="l">
              <a:spcBef>
                <a:spcPts val="460"/>
              </a:spcBef>
              <a:spcAft>
                <a:spcPts val="0"/>
              </a:spcAft>
              <a:buClr>
                <a:schemeClr val="dk1"/>
              </a:buClr>
              <a:buSzPts val="2300"/>
              <a:buFont typeface="Times New Roman"/>
              <a:buNone/>
            </a:pPr>
            <a:r>
              <a:rPr i="1" lang="en-US" sz="2300">
                <a:solidFill>
                  <a:schemeClr val="dk1"/>
                </a:solidFill>
                <a:latin typeface="Times New Roman"/>
                <a:ea typeface="Times New Roman"/>
                <a:cs typeface="Times New Roman"/>
                <a:sym typeface="Times New Roman"/>
              </a:rPr>
              <a:t>		q</a:t>
            </a:r>
            <a:r>
              <a:rPr b="1" i="1" lang="en-US" sz="2300">
                <a:solidFill>
                  <a:srgbClr val="FF0000"/>
                </a:solidFill>
                <a:latin typeface="Times New Roman"/>
                <a:ea typeface="Times New Roman"/>
                <a:cs typeface="Times New Roman"/>
                <a:sym typeface="Times New Roman"/>
              </a:rPr>
              <a:t>-&gt;</a:t>
            </a:r>
            <a:r>
              <a:rPr i="1" lang="en-US" sz="2300">
                <a:solidFill>
                  <a:schemeClr val="dk1"/>
                </a:solidFill>
                <a:latin typeface="Times New Roman"/>
                <a:ea typeface="Times New Roman"/>
                <a:cs typeface="Times New Roman"/>
                <a:sym typeface="Times New Roman"/>
              </a:rPr>
              <a:t>tiep</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Data</a:t>
            </a:r>
            <a:r>
              <a:rPr b="1" i="1" lang="en-US" sz="2300">
                <a:solidFill>
                  <a:srgbClr val="FF0000"/>
                </a:solidFill>
                <a:latin typeface="Times New Roman"/>
                <a:ea typeface="Times New Roman"/>
                <a:cs typeface="Times New Roman"/>
                <a:sym typeface="Times New Roman"/>
              </a:rPr>
              <a:t>;</a:t>
            </a:r>
            <a:endParaRPr/>
          </a:p>
          <a:p>
            <a:pPr indent="0" lvl="0" marL="0" marR="0" rtl="0" algn="l">
              <a:spcBef>
                <a:spcPts val="460"/>
              </a:spcBef>
              <a:spcAft>
                <a:spcPts val="0"/>
              </a:spcAft>
              <a:buClr>
                <a:schemeClr val="dk1"/>
              </a:buClr>
              <a:buSzPts val="2300"/>
              <a:buFont typeface="Times New Roman"/>
              <a:buNone/>
            </a:pPr>
            <a:r>
              <a:rPr i="1" lang="en-US" sz="2300">
                <a:solidFill>
                  <a:schemeClr val="dk1"/>
                </a:solidFill>
                <a:latin typeface="Times New Roman"/>
                <a:ea typeface="Times New Roman"/>
                <a:cs typeface="Times New Roman"/>
                <a:sym typeface="Times New Roman"/>
              </a:rPr>
              <a:t>		if</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DSSV</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cuoi</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q</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 </a:t>
            </a:r>
            <a:endParaRPr/>
          </a:p>
          <a:p>
            <a:pPr indent="0" lvl="0" marL="0" marR="0" rtl="0" algn="l">
              <a:spcBef>
                <a:spcPts val="460"/>
              </a:spcBef>
              <a:spcAft>
                <a:spcPts val="0"/>
              </a:spcAft>
              <a:buClr>
                <a:schemeClr val="dk1"/>
              </a:buClr>
              <a:buSzPts val="2300"/>
              <a:buFont typeface="Times New Roman"/>
              <a:buNone/>
            </a:pPr>
            <a:r>
              <a:rPr i="1" lang="en-US" sz="2300">
                <a:solidFill>
                  <a:schemeClr val="dk1"/>
                </a:solidFill>
                <a:latin typeface="Times New Roman"/>
                <a:ea typeface="Times New Roman"/>
                <a:cs typeface="Times New Roman"/>
                <a:sym typeface="Times New Roman"/>
              </a:rPr>
              <a:t>		DSSV</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cuoi</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Data</a:t>
            </a:r>
            <a:r>
              <a:rPr b="1" i="1" lang="en-US" sz="2300">
                <a:solidFill>
                  <a:srgbClr val="FF0000"/>
                </a:solidFill>
                <a:latin typeface="Times New Roman"/>
                <a:ea typeface="Times New Roman"/>
                <a:cs typeface="Times New Roman"/>
                <a:sym typeface="Times New Roman"/>
              </a:rPr>
              <a:t>;</a:t>
            </a:r>
            <a:endParaRPr/>
          </a:p>
          <a:p>
            <a:pPr indent="0" lvl="0" marL="0" marR="0" rtl="0" algn="l">
              <a:spcBef>
                <a:spcPts val="460"/>
              </a:spcBef>
              <a:spcAft>
                <a:spcPts val="0"/>
              </a:spcAft>
              <a:buClr>
                <a:schemeClr val="dk1"/>
              </a:buClr>
              <a:buSzPts val="2300"/>
              <a:buFont typeface="Times New Roman"/>
              <a:buNone/>
            </a:pPr>
            <a:r>
              <a:rPr i="1" lang="en-US" sz="2300">
                <a:solidFill>
                  <a:schemeClr val="dk1"/>
                </a:solidFill>
                <a:latin typeface="Times New Roman"/>
                <a:ea typeface="Times New Roman"/>
                <a:cs typeface="Times New Roman"/>
                <a:sym typeface="Times New Roman"/>
              </a:rPr>
              <a:t>	 </a:t>
            </a:r>
            <a:r>
              <a:rPr b="1" i="1" lang="en-US" sz="2300">
                <a:solidFill>
                  <a:srgbClr val="FF0000"/>
                </a:solidFill>
                <a:latin typeface="Times New Roman"/>
                <a:ea typeface="Times New Roman"/>
                <a:cs typeface="Times New Roman"/>
                <a:sym typeface="Times New Roman"/>
              </a:rPr>
              <a:t>}</a:t>
            </a:r>
            <a:endParaRPr/>
          </a:p>
          <a:p>
            <a:pPr indent="0" lvl="0" marL="0" marR="0" rtl="0" algn="l">
              <a:spcBef>
                <a:spcPts val="460"/>
              </a:spcBef>
              <a:spcAft>
                <a:spcPts val="0"/>
              </a:spcAft>
              <a:buClr>
                <a:schemeClr val="dk1"/>
              </a:buClr>
              <a:buSzPts val="2300"/>
              <a:buFont typeface="Times New Roman"/>
              <a:buNone/>
            </a:pPr>
            <a:r>
              <a:rPr i="1" lang="en-US" sz="2300">
                <a:solidFill>
                  <a:schemeClr val="dk1"/>
                </a:solidFill>
                <a:latin typeface="Times New Roman"/>
                <a:ea typeface="Times New Roman"/>
                <a:cs typeface="Times New Roman"/>
                <a:sym typeface="Times New Roman"/>
              </a:rPr>
              <a:t> 	 </a:t>
            </a:r>
            <a:r>
              <a:rPr b="1" i="1" lang="en-US" sz="2300">
                <a:solidFill>
                  <a:schemeClr val="dk1"/>
                </a:solidFill>
                <a:latin typeface="Times New Roman"/>
                <a:ea typeface="Times New Roman"/>
                <a:cs typeface="Times New Roman"/>
                <a:sym typeface="Times New Roman"/>
              </a:rPr>
              <a:t>else</a:t>
            </a:r>
            <a:endParaRPr/>
          </a:p>
          <a:p>
            <a:pPr indent="0" lvl="0" marL="0" marR="0" rtl="0" algn="l">
              <a:spcBef>
                <a:spcPts val="460"/>
              </a:spcBef>
              <a:spcAft>
                <a:spcPts val="0"/>
              </a:spcAft>
              <a:buClr>
                <a:schemeClr val="dk1"/>
              </a:buClr>
              <a:buSzPts val="2300"/>
              <a:buFont typeface="Times New Roman"/>
              <a:buNone/>
            </a:pPr>
            <a:r>
              <a:rPr i="1" lang="en-US" sz="2300">
                <a:solidFill>
                  <a:schemeClr val="dk1"/>
                </a:solidFill>
                <a:latin typeface="Times New Roman"/>
                <a:ea typeface="Times New Roman"/>
                <a:cs typeface="Times New Roman"/>
                <a:sym typeface="Times New Roman"/>
              </a:rPr>
              <a:t>		chendau</a:t>
            </a:r>
            <a:r>
              <a:rPr b="1" i="1" lang="en-US" sz="2300">
                <a:solidFill>
                  <a:srgbClr val="FF0000"/>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DSSV</a:t>
            </a:r>
            <a:r>
              <a:rPr b="1" i="1" lang="en-US" sz="2300">
                <a:solidFill>
                  <a:srgbClr val="FF0000"/>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Data</a:t>
            </a:r>
            <a:r>
              <a:rPr b="1" i="1" lang="en-US" sz="2300">
                <a:solidFill>
                  <a:srgbClr val="FF0000"/>
                </a:solidFill>
                <a:latin typeface="Times New Roman"/>
                <a:ea typeface="Times New Roman"/>
                <a:cs typeface="Times New Roman"/>
                <a:sym typeface="Times New Roman"/>
              </a:rPr>
              <a:t>);</a:t>
            </a:r>
            <a:r>
              <a:rPr i="1" lang="en-US" sz="2300">
                <a:solidFill>
                  <a:srgbClr val="1548EB"/>
                </a:solidFill>
                <a:latin typeface="Times New Roman"/>
                <a:ea typeface="Times New Roman"/>
                <a:cs typeface="Times New Roman"/>
                <a:sym typeface="Times New Roman"/>
              </a:rPr>
              <a:t>//Them Data vao dau danh sach</a:t>
            </a:r>
            <a:endParaRPr/>
          </a:p>
          <a:p>
            <a:pPr indent="0" lvl="0" marL="0" marR="0" rtl="0" algn="l">
              <a:spcBef>
                <a:spcPts val="460"/>
              </a:spcBef>
              <a:spcAft>
                <a:spcPts val="0"/>
              </a:spcAft>
              <a:buClr>
                <a:srgbClr val="FF0000"/>
              </a:buClr>
              <a:buSzPts val="2300"/>
              <a:buFont typeface="Times New Roman"/>
              <a:buNone/>
            </a:pPr>
            <a:r>
              <a:rPr b="1" i="1" lang="en-US" sz="2300">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Thêm phần tử vào sau nút q</a:t>
            </a:r>
            <a:endParaRPr sz="3200">
              <a:latin typeface="Times New Roman"/>
              <a:ea typeface="Times New Roman"/>
              <a:cs typeface="Times New Roman"/>
              <a:sym typeface="Times New Roman"/>
            </a:endParaRPr>
          </a:p>
        </p:txBody>
      </p:sp>
      <p:sp>
        <p:nvSpPr>
          <p:cNvPr id="332" name="Google Shape;332;p24"/>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33" name="Google Shape;333;p24"/>
          <p:cNvGraphicFramePr/>
          <p:nvPr/>
        </p:nvGraphicFramePr>
        <p:xfrm>
          <a:off x="762000" y="990600"/>
          <a:ext cx="6096000" cy="2065818"/>
        </p:xfrm>
        <a:graphic>
          <a:graphicData uri="http://schemas.openxmlformats.org/presentationml/2006/ole">
            <mc:AlternateContent>
              <mc:Choice Requires="v">
                <p:oleObj r:id="rId4" imgH="2065818" imgW="6096000" progId="Visio.Drawing.15" spid="_x0000_s1">
                  <p:embed/>
                </p:oleObj>
              </mc:Choice>
              <mc:Fallback>
                <p:oleObj r:id="rId5" imgH="2065818" imgW="6096000" progId="Visio.Drawing.15">
                  <p:embed/>
                  <p:pic>
                    <p:nvPicPr>
                      <p:cNvPr id="333" name="Google Shape;333;p24"/>
                      <p:cNvPicPr preferRelativeResize="0"/>
                      <p:nvPr/>
                    </p:nvPicPr>
                    <p:blipFill rotWithShape="1">
                      <a:blip r:embed="rId6">
                        <a:alphaModFix/>
                      </a:blip>
                      <a:srcRect b="0" l="0" r="0" t="0"/>
                      <a:stretch/>
                    </p:blipFill>
                    <p:spPr>
                      <a:xfrm>
                        <a:off x="762000" y="990600"/>
                        <a:ext cx="6096000" cy="2065818"/>
                      </a:xfrm>
                      <a:prstGeom prst="rect">
                        <a:avLst/>
                      </a:prstGeom>
                      <a:noFill/>
                      <a:ln>
                        <a:noFill/>
                      </a:ln>
                    </p:spPr>
                  </p:pic>
                </p:oleObj>
              </mc:Fallback>
            </mc:AlternateContent>
          </a:graphicData>
        </a:graphic>
      </p:graphicFrame>
      <p:graphicFrame>
        <p:nvGraphicFramePr>
          <p:cNvPr id="334" name="Google Shape;334;p24"/>
          <p:cNvGraphicFramePr/>
          <p:nvPr/>
        </p:nvGraphicFramePr>
        <p:xfrm>
          <a:off x="945356" y="3084993"/>
          <a:ext cx="6271419" cy="1581505"/>
        </p:xfrm>
        <a:graphic>
          <a:graphicData uri="http://schemas.openxmlformats.org/presentationml/2006/ole">
            <mc:AlternateContent>
              <mc:Choice Requires="v">
                <p:oleObj r:id="rId7" imgH="1581505" imgW="6271419" progId="Visio.Drawing.15" spid="_x0000_s2">
                  <p:embed/>
                </p:oleObj>
              </mc:Choice>
              <mc:Fallback>
                <p:oleObj r:id="rId8" imgH="1581505" imgW="6271419" progId="Visio.Drawing.15">
                  <p:embed/>
                  <p:pic>
                    <p:nvPicPr>
                      <p:cNvPr id="334" name="Google Shape;334;p24"/>
                      <p:cNvPicPr preferRelativeResize="0"/>
                      <p:nvPr/>
                    </p:nvPicPr>
                    <p:blipFill rotWithShape="1">
                      <a:blip r:embed="rId9">
                        <a:alphaModFix/>
                      </a:blip>
                      <a:srcRect b="0" l="0" r="0" t="0"/>
                      <a:stretch/>
                    </p:blipFill>
                    <p:spPr>
                      <a:xfrm>
                        <a:off x="945356" y="3084993"/>
                        <a:ext cx="6271419" cy="1581505"/>
                      </a:xfrm>
                      <a:prstGeom prst="rect">
                        <a:avLst/>
                      </a:prstGeom>
                      <a:noFill/>
                      <a:ln>
                        <a:noFill/>
                      </a:ln>
                    </p:spPr>
                  </p:pic>
                </p:oleObj>
              </mc:Fallback>
            </mc:AlternateContent>
          </a:graphicData>
        </a:graphic>
      </p:graphicFrame>
      <p:graphicFrame>
        <p:nvGraphicFramePr>
          <p:cNvPr id="335" name="Google Shape;335;p24"/>
          <p:cNvGraphicFramePr/>
          <p:nvPr/>
        </p:nvGraphicFramePr>
        <p:xfrm>
          <a:off x="904874" y="4905375"/>
          <a:ext cx="7198043" cy="1571625"/>
        </p:xfrm>
        <a:graphic>
          <a:graphicData uri="http://schemas.openxmlformats.org/presentationml/2006/ole">
            <mc:AlternateContent>
              <mc:Choice Requires="v">
                <p:oleObj r:id="rId10" imgH="1571625" imgW="7198043" progId="Visio.Drawing.15" spid="_x0000_s3">
                  <p:embed/>
                </p:oleObj>
              </mc:Choice>
              <mc:Fallback>
                <p:oleObj r:id="rId11" imgH="1571625" imgW="7198043" progId="Visio.Drawing.15">
                  <p:embed/>
                  <p:pic>
                    <p:nvPicPr>
                      <p:cNvPr id="335" name="Google Shape;335;p24"/>
                      <p:cNvPicPr preferRelativeResize="0"/>
                      <p:nvPr/>
                    </p:nvPicPr>
                    <p:blipFill rotWithShape="1">
                      <a:blip r:embed="rId12">
                        <a:alphaModFix/>
                      </a:blip>
                      <a:srcRect b="0" l="0" r="0" t="0"/>
                      <a:stretch/>
                    </p:blipFill>
                    <p:spPr>
                      <a:xfrm>
                        <a:off x="904874" y="4905375"/>
                        <a:ext cx="7198043" cy="1571625"/>
                      </a:xfrm>
                      <a:prstGeom prst="rect">
                        <a:avLst/>
                      </a:prstGeom>
                      <a:noFill/>
                      <a:ln>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5"/>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Duyệt DSLK đơn</a:t>
            </a:r>
            <a:endParaRPr sz="3200">
              <a:latin typeface="Times New Roman"/>
              <a:ea typeface="Times New Roman"/>
              <a:cs typeface="Times New Roman"/>
              <a:sym typeface="Times New Roman"/>
            </a:endParaRPr>
          </a:p>
        </p:txBody>
      </p:sp>
      <p:sp>
        <p:nvSpPr>
          <p:cNvPr id="341" name="Google Shape;341;p25"/>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2" name="Google Shape;342;p25"/>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Ta sử dụng 1 biến con trỏ tạm dạng nút trỏ vào phần tử đầu của DSLK. Từ vị trí này, theo liên kết giữa các nút ta sẽ thực hiện việc duyệt qua từng phần tử trong DSLK.</a:t>
            </a:r>
            <a:endParaRPr/>
          </a:p>
          <a:p>
            <a:pPr indent="-342900" lvl="0" marL="342900" marR="0" rtl="0" algn="l">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Trong quá trình duyệt, tại mỗi nút ta có thể thực hiện các thao tác như:  </a:t>
            </a:r>
            <a:endParaRPr/>
          </a:p>
          <a:p>
            <a:pPr indent="-342900" lvl="0" marL="744538" marR="0" rtl="0" algn="l">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Lấy thông tin phần tử</a:t>
            </a:r>
            <a:endParaRPr/>
          </a:p>
          <a:p>
            <a:pPr indent="-342900" lvl="0" marL="744538" marR="0" rtl="0" algn="l">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Sửa thông tin phần tử</a:t>
            </a:r>
            <a:endParaRPr/>
          </a:p>
          <a:p>
            <a:pPr indent="-342900" lvl="0" marL="744538" marR="0" rtl="0" algn="l">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So sánh phần tử</a:t>
            </a:r>
            <a:endParaRPr/>
          </a:p>
          <a:p>
            <a:pPr indent="-342900" lvl="0" marL="744538" marR="0" rtl="0" algn="l">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Xóa phần tử…</a:t>
            </a:r>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6"/>
          <p:cNvSpPr txBox="1"/>
          <p:nvPr>
            <p:ph type="title"/>
          </p:nvPr>
        </p:nvSpPr>
        <p:spPr>
          <a:xfrm>
            <a:off x="914401" y="381000"/>
            <a:ext cx="46482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Duyệt DSLK đơn</a:t>
            </a:r>
            <a:endParaRPr sz="3200">
              <a:latin typeface="Times New Roman"/>
              <a:ea typeface="Times New Roman"/>
              <a:cs typeface="Times New Roman"/>
              <a:sym typeface="Times New Roman"/>
            </a:endParaRPr>
          </a:p>
        </p:txBody>
      </p:sp>
      <p:sp>
        <p:nvSpPr>
          <p:cNvPr id="348" name="Google Shape;348;p26"/>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9" name="Google Shape;349;p26"/>
          <p:cNvGraphicFramePr/>
          <p:nvPr/>
        </p:nvGraphicFramePr>
        <p:xfrm>
          <a:off x="457200" y="1905000"/>
          <a:ext cx="7857407" cy="2514600"/>
        </p:xfrm>
        <a:graphic>
          <a:graphicData uri="http://schemas.openxmlformats.org/presentationml/2006/ole">
            <mc:AlternateContent>
              <mc:Choice Requires="v">
                <p:oleObj r:id="rId4" imgH="2514600" imgW="7857407" progId="Visio.Drawing.15" spid="_x0000_s1">
                  <p:embed/>
                </p:oleObj>
              </mc:Choice>
              <mc:Fallback>
                <p:oleObj r:id="rId5" imgH="2514600" imgW="7857407" progId="Visio.Drawing.15">
                  <p:embed/>
                  <p:pic>
                    <p:nvPicPr>
                      <p:cNvPr id="349" name="Google Shape;349;p26"/>
                      <p:cNvPicPr preferRelativeResize="0"/>
                      <p:nvPr/>
                    </p:nvPicPr>
                    <p:blipFill rotWithShape="1">
                      <a:blip r:embed="rId6">
                        <a:alphaModFix/>
                      </a:blip>
                      <a:srcRect b="0" l="0" r="0" t="0"/>
                      <a:stretch/>
                    </p:blipFill>
                    <p:spPr>
                      <a:xfrm>
                        <a:off x="457200" y="1905000"/>
                        <a:ext cx="7857407" cy="2514600"/>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7"/>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Hàm in DSLK đơn</a:t>
            </a:r>
            <a:endParaRPr sz="3200">
              <a:latin typeface="Times New Roman"/>
              <a:ea typeface="Times New Roman"/>
              <a:cs typeface="Times New Roman"/>
              <a:sym typeface="Times New Roman"/>
            </a:endParaRPr>
          </a:p>
        </p:txBody>
      </p:sp>
      <p:sp>
        <p:nvSpPr>
          <p:cNvPr id="355" name="Google Shape;355;p27"/>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p27"/>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Times New Roman"/>
              <a:buNone/>
            </a:pPr>
            <a:r>
              <a:rPr b="1" i="1" lang="en-US" sz="2200">
                <a:solidFill>
                  <a:schemeClr val="dk1"/>
                </a:solidFill>
                <a:latin typeface="Times New Roman"/>
                <a:ea typeface="Times New Roman"/>
                <a:cs typeface="Times New Roman"/>
                <a:sym typeface="Times New Roman"/>
              </a:rPr>
              <a:t>void</a:t>
            </a:r>
            <a:r>
              <a:rPr i="1" lang="en-US" sz="2200">
                <a:solidFill>
                  <a:schemeClr val="dk1"/>
                </a:solidFill>
                <a:latin typeface="Times New Roman"/>
                <a:ea typeface="Times New Roman"/>
                <a:cs typeface="Times New Roman"/>
                <a:sym typeface="Times New Roman"/>
              </a:rPr>
              <a:t> output</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DanhSach </a:t>
            </a:r>
            <a:r>
              <a:rPr i="1" lang="en-US" sz="2200">
                <a:solidFill>
                  <a:srgbClr val="FF0000"/>
                </a:solidFill>
                <a:latin typeface="Times New Roman"/>
                <a:ea typeface="Times New Roman"/>
                <a:cs typeface="Times New Roman"/>
                <a:sym typeface="Times New Roman"/>
              </a:rPr>
              <a:t>&amp;</a:t>
            </a:r>
            <a:r>
              <a:rPr i="1" lang="en-US" sz="2200">
                <a:solidFill>
                  <a:schemeClr val="dk1"/>
                </a:solidFill>
                <a:latin typeface="Times New Roman"/>
                <a:ea typeface="Times New Roman"/>
                <a:cs typeface="Times New Roman"/>
                <a:sym typeface="Times New Roman"/>
              </a:rPr>
              <a:t>DSSV</a:t>
            </a:r>
            <a:r>
              <a:rPr i="1" lang="en-US" sz="2200">
                <a:solidFill>
                  <a:srgbClr val="FF0000"/>
                </a:solidFill>
                <a:latin typeface="Times New Roman"/>
                <a:ea typeface="Times New Roman"/>
                <a:cs typeface="Times New Roman"/>
                <a:sym typeface="Times New Roman"/>
              </a:rPr>
              <a:t>)</a:t>
            </a:r>
            <a:r>
              <a:rPr i="1" lang="en-US" sz="2200">
                <a:solidFill>
                  <a:srgbClr val="1548EB"/>
                </a:solidFill>
                <a:latin typeface="Times New Roman"/>
                <a:ea typeface="Times New Roman"/>
                <a:cs typeface="Times New Roman"/>
                <a:sym typeface="Times New Roman"/>
              </a:rPr>
              <a:t>//Hàm in ra DSLK</a:t>
            </a:r>
            <a:endParaRPr i="1" sz="2200">
              <a:solidFill>
                <a:srgbClr val="1548EB"/>
              </a:solidFill>
              <a:latin typeface="Times New Roman"/>
              <a:ea typeface="Times New Roman"/>
              <a:cs typeface="Times New Roman"/>
              <a:sym typeface="Times New Roman"/>
            </a:endParaRPr>
          </a:p>
          <a:p>
            <a:pPr indent="0" lvl="0" marL="0" marR="0" rtl="0" algn="l">
              <a:spcBef>
                <a:spcPts val="440"/>
              </a:spcBef>
              <a:spcAft>
                <a:spcPts val="0"/>
              </a:spcAft>
              <a:buClr>
                <a:srgbClr val="FF0000"/>
              </a:buClr>
              <a:buSzPts val="2200"/>
              <a:buFont typeface="Times New Roman"/>
              <a:buNone/>
            </a:pP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SinhVien </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data</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data</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DSSV</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dau</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int i</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1</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cout</a:t>
            </a:r>
            <a:r>
              <a:rPr i="1" lang="en-US" sz="2200">
                <a:solidFill>
                  <a:srgbClr val="FF0000"/>
                </a:solidFill>
                <a:latin typeface="Times New Roman"/>
                <a:ea typeface="Times New Roman"/>
                <a:cs typeface="Times New Roman"/>
                <a:sym typeface="Times New Roman"/>
              </a:rPr>
              <a:t>&lt;&lt;</a:t>
            </a:r>
            <a:r>
              <a:rPr i="1" lang="en-US" sz="2200">
                <a:solidFill>
                  <a:srgbClr val="1548EB"/>
                </a:solidFill>
                <a:latin typeface="Times New Roman"/>
                <a:ea typeface="Times New Roman"/>
                <a:cs typeface="Times New Roman"/>
                <a:sym typeface="Times New Roman"/>
              </a:rPr>
              <a:t>"===============================\n"</a:t>
            </a:r>
            <a:r>
              <a:rPr i="1" lang="en-US" sz="2200">
                <a:solidFill>
                  <a:srgbClr val="FF0000"/>
                </a:solidFill>
                <a:latin typeface="Times New Roman"/>
                <a:ea typeface="Times New Roman"/>
                <a:cs typeface="Times New Roman"/>
                <a:sym typeface="Times New Roman"/>
              </a:rPr>
              <a:t>;</a:t>
            </a:r>
            <a:endParaRPr i="1" sz="2200">
              <a:solidFill>
                <a:srgbClr val="FF0000"/>
              </a:solidFill>
              <a:latin typeface="Times New Roman"/>
              <a:ea typeface="Times New Roman"/>
              <a:cs typeface="Times New Roman"/>
              <a:sym typeface="Times New Roman"/>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cout</a:t>
            </a:r>
            <a:r>
              <a:rPr i="1" lang="en-US" sz="2200">
                <a:solidFill>
                  <a:srgbClr val="FF0000"/>
                </a:solidFill>
                <a:latin typeface="Times New Roman"/>
                <a:ea typeface="Times New Roman"/>
                <a:cs typeface="Times New Roman"/>
                <a:sym typeface="Times New Roman"/>
              </a:rPr>
              <a:t>&lt;&lt;</a:t>
            </a:r>
            <a:r>
              <a:rPr i="1" lang="en-US" sz="2200">
                <a:solidFill>
                  <a:srgbClr val="1548EB"/>
                </a:solidFill>
                <a:latin typeface="Times New Roman"/>
                <a:ea typeface="Times New Roman"/>
                <a:cs typeface="Times New Roman"/>
                <a:sym typeface="Times New Roman"/>
              </a:rPr>
              <a:t>"Danh Sach cac phan tu cua DSLK:\n"</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cout</a:t>
            </a:r>
            <a:r>
              <a:rPr i="1" lang="en-US" sz="2200">
                <a:solidFill>
                  <a:srgbClr val="FF0000"/>
                </a:solidFill>
                <a:latin typeface="Times New Roman"/>
                <a:ea typeface="Times New Roman"/>
                <a:cs typeface="Times New Roman"/>
                <a:sym typeface="Times New Roman"/>
              </a:rPr>
              <a:t>&lt;&lt;</a:t>
            </a:r>
            <a:r>
              <a:rPr i="1" lang="en-US" sz="2200">
                <a:solidFill>
                  <a:srgbClr val="1548EB"/>
                </a:solidFill>
                <a:latin typeface="Times New Roman"/>
                <a:ea typeface="Times New Roman"/>
                <a:cs typeface="Times New Roman"/>
                <a:sym typeface="Times New Roman"/>
              </a:rPr>
              <a:t>"STT\tHo Va Ten\tNam Sinh"</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while</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data</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NULL</a:t>
            </a:r>
            <a:r>
              <a:rPr i="1" lang="en-US" sz="2200">
                <a:solidFill>
                  <a:srgbClr val="FF0000"/>
                </a:solidFill>
                <a:latin typeface="Times New Roman"/>
                <a:ea typeface="Times New Roman"/>
                <a:cs typeface="Times New Roman"/>
                <a:sym typeface="Times New Roman"/>
              </a:rPr>
              <a:t>) {</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cout</a:t>
            </a:r>
            <a:r>
              <a:rPr i="1" lang="en-US" sz="2200">
                <a:solidFill>
                  <a:srgbClr val="FF0000"/>
                </a:solidFill>
                <a:latin typeface="Times New Roman"/>
                <a:ea typeface="Times New Roman"/>
                <a:cs typeface="Times New Roman"/>
                <a:sym typeface="Times New Roman"/>
              </a:rPr>
              <a:t>&lt;&lt;</a:t>
            </a:r>
            <a:r>
              <a:rPr i="1" lang="en-US" sz="2200">
                <a:solidFill>
                  <a:schemeClr val="dk1"/>
                </a:solidFill>
                <a:latin typeface="Times New Roman"/>
                <a:ea typeface="Times New Roman"/>
                <a:cs typeface="Times New Roman"/>
                <a:sym typeface="Times New Roman"/>
              </a:rPr>
              <a:t>endl</a:t>
            </a:r>
            <a:r>
              <a:rPr i="1" lang="en-US" sz="2200">
                <a:solidFill>
                  <a:srgbClr val="FF0000"/>
                </a:solidFill>
                <a:latin typeface="Times New Roman"/>
                <a:ea typeface="Times New Roman"/>
                <a:cs typeface="Times New Roman"/>
                <a:sym typeface="Times New Roman"/>
              </a:rPr>
              <a:t>&lt;&lt;</a:t>
            </a:r>
            <a:r>
              <a:rPr i="1" lang="en-US" sz="2200">
                <a:solidFill>
                  <a:schemeClr val="dk1"/>
                </a:solidFill>
                <a:latin typeface="Times New Roman"/>
                <a:ea typeface="Times New Roman"/>
                <a:cs typeface="Times New Roman"/>
                <a:sym typeface="Times New Roman"/>
              </a:rPr>
              <a:t>i</a:t>
            </a:r>
            <a:r>
              <a:rPr i="1" lang="en-US" sz="2200">
                <a:solidFill>
                  <a:srgbClr val="FF0000"/>
                </a:solidFill>
                <a:latin typeface="Times New Roman"/>
                <a:ea typeface="Times New Roman"/>
                <a:cs typeface="Times New Roman"/>
                <a:sym typeface="Times New Roman"/>
              </a:rPr>
              <a:t>&lt;&lt;</a:t>
            </a:r>
            <a:r>
              <a:rPr i="1" lang="en-US" sz="2200">
                <a:solidFill>
                  <a:srgbClr val="1548EB"/>
                </a:solidFill>
                <a:latin typeface="Times New Roman"/>
                <a:ea typeface="Times New Roman"/>
                <a:cs typeface="Times New Roman"/>
                <a:sym typeface="Times New Roman"/>
              </a:rPr>
              <a:t>“\t”</a:t>
            </a:r>
            <a:r>
              <a:rPr i="1" lang="en-US" sz="2200">
                <a:solidFill>
                  <a:srgbClr val="FF0000"/>
                </a:solidFill>
                <a:latin typeface="Times New Roman"/>
                <a:ea typeface="Times New Roman"/>
                <a:cs typeface="Times New Roman"/>
                <a:sym typeface="Times New Roman"/>
              </a:rPr>
              <a:t>&lt;&lt;</a:t>
            </a:r>
            <a:r>
              <a:rPr i="1" lang="en-US" sz="2200">
                <a:solidFill>
                  <a:schemeClr val="dk1"/>
                </a:solidFill>
                <a:latin typeface="Times New Roman"/>
                <a:ea typeface="Times New Roman"/>
                <a:cs typeface="Times New Roman"/>
                <a:sym typeface="Times New Roman"/>
              </a:rPr>
              <a:t>data</a:t>
            </a:r>
            <a:r>
              <a:rPr i="1" lang="en-US" sz="2200">
                <a:solidFill>
                  <a:srgbClr val="FF0000"/>
                </a:solidFill>
                <a:latin typeface="Times New Roman"/>
                <a:ea typeface="Times New Roman"/>
                <a:cs typeface="Times New Roman"/>
                <a:sym typeface="Times New Roman"/>
              </a:rPr>
              <a:t>-&gt;</a:t>
            </a:r>
            <a:r>
              <a:rPr i="1" lang="en-US" sz="2200">
                <a:solidFill>
                  <a:schemeClr val="dk1"/>
                </a:solidFill>
                <a:latin typeface="Times New Roman"/>
                <a:ea typeface="Times New Roman"/>
                <a:cs typeface="Times New Roman"/>
                <a:sym typeface="Times New Roman"/>
              </a:rPr>
              <a:t>HoTen</a:t>
            </a:r>
            <a:r>
              <a:rPr i="1" lang="en-US" sz="2200">
                <a:solidFill>
                  <a:srgbClr val="FF0000"/>
                </a:solidFill>
                <a:latin typeface="Times New Roman"/>
                <a:ea typeface="Times New Roman"/>
                <a:cs typeface="Times New Roman"/>
                <a:sym typeface="Times New Roman"/>
              </a:rPr>
              <a:t>&lt;&lt;</a:t>
            </a:r>
            <a:r>
              <a:rPr i="1" lang="en-US" sz="2200">
                <a:solidFill>
                  <a:srgbClr val="1548EB"/>
                </a:solidFill>
                <a:latin typeface="Times New Roman"/>
                <a:ea typeface="Times New Roman"/>
                <a:cs typeface="Times New Roman"/>
                <a:sym typeface="Times New Roman"/>
              </a:rPr>
              <a:t>“\t”</a:t>
            </a:r>
            <a:r>
              <a:rPr i="1" lang="en-US" sz="2200">
                <a:solidFill>
                  <a:srgbClr val="FF0000"/>
                </a:solidFill>
                <a:latin typeface="Times New Roman"/>
                <a:ea typeface="Times New Roman"/>
                <a:cs typeface="Times New Roman"/>
                <a:sym typeface="Times New Roman"/>
              </a:rPr>
              <a:t>&lt;&lt;</a:t>
            </a:r>
            <a:r>
              <a:rPr i="1" lang="en-US" sz="2200">
                <a:solidFill>
                  <a:schemeClr val="dk1"/>
                </a:solidFill>
                <a:latin typeface="Times New Roman"/>
                <a:ea typeface="Times New Roman"/>
                <a:cs typeface="Times New Roman"/>
                <a:sym typeface="Times New Roman"/>
              </a:rPr>
              <a:t>data</a:t>
            </a:r>
            <a:r>
              <a:rPr i="1" lang="en-US" sz="2200">
                <a:solidFill>
                  <a:srgbClr val="FF0000"/>
                </a:solidFill>
                <a:latin typeface="Times New Roman"/>
                <a:ea typeface="Times New Roman"/>
                <a:cs typeface="Times New Roman"/>
                <a:sym typeface="Times New Roman"/>
              </a:rPr>
              <a:t>-&gt;</a:t>
            </a:r>
            <a:r>
              <a:rPr i="1" lang="en-US" sz="2200">
                <a:solidFill>
                  <a:schemeClr val="dk1"/>
                </a:solidFill>
                <a:latin typeface="Times New Roman"/>
                <a:ea typeface="Times New Roman"/>
                <a:cs typeface="Times New Roman"/>
                <a:sym typeface="Times New Roman"/>
              </a:rPr>
              <a:t>NamSinh</a:t>
            </a:r>
            <a:r>
              <a:rPr i="1" lang="en-US" sz="2200">
                <a:solidFill>
                  <a:srgbClr val="FF0000"/>
                </a:solidFill>
                <a:latin typeface="Times New Roman"/>
                <a:ea typeface="Times New Roman"/>
                <a:cs typeface="Times New Roman"/>
                <a:sym typeface="Times New Roman"/>
              </a:rPr>
              <a:t>;</a:t>
            </a:r>
            <a:endParaRPr i="1" sz="2200">
              <a:solidFill>
                <a:srgbClr val="FF0000"/>
              </a:solidFill>
              <a:latin typeface="Times New Roman"/>
              <a:ea typeface="Times New Roman"/>
              <a:cs typeface="Times New Roman"/>
              <a:sym typeface="Times New Roman"/>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i</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 data</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data</a:t>
            </a:r>
            <a:r>
              <a:rPr i="1" lang="en-US" sz="2200">
                <a:solidFill>
                  <a:srgbClr val="FF0000"/>
                </a:solidFill>
                <a:latin typeface="Times New Roman"/>
                <a:ea typeface="Times New Roman"/>
                <a:cs typeface="Times New Roman"/>
                <a:sym typeface="Times New Roman"/>
              </a:rPr>
              <a:t>-&gt;</a:t>
            </a:r>
            <a:r>
              <a:rPr i="1" lang="en-US" sz="2200">
                <a:solidFill>
                  <a:schemeClr val="dk1"/>
                </a:solidFill>
                <a:latin typeface="Times New Roman"/>
                <a:ea typeface="Times New Roman"/>
                <a:cs typeface="Times New Roman"/>
                <a:sym typeface="Times New Roman"/>
              </a:rPr>
              <a:t>tiep</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rgbClr val="FF0000"/>
              </a:buClr>
              <a:buSzPts val="2200"/>
              <a:buFont typeface="Times New Roman"/>
              <a:buNone/>
            </a:pPr>
            <a:r>
              <a:rPr i="1" lang="en-US" sz="2200">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Xóa phần tử khỏi DSLK đơn</a:t>
            </a:r>
            <a:endParaRPr sz="3200">
              <a:latin typeface="Times New Roman"/>
              <a:ea typeface="Times New Roman"/>
              <a:cs typeface="Times New Roman"/>
              <a:sym typeface="Times New Roman"/>
            </a:endParaRPr>
          </a:p>
        </p:txBody>
      </p:sp>
      <p:sp>
        <p:nvSpPr>
          <p:cNvPr id="362" name="Google Shape;362;p28"/>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p28"/>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Để xóa một nút p ra khỏi DSLK đơn ta làm như sau:</a:t>
            </a:r>
            <a:endParaRPr/>
          </a:p>
          <a:p>
            <a:pPr indent="-342900" lvl="0" marL="342900" marR="0" rtl="0" algn="l">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Tìm nút q  liền trước nút p.</a:t>
            </a:r>
            <a:endParaRPr/>
          </a:p>
          <a:p>
            <a:pPr indent="-342900" lvl="0" marL="342900" marR="0" rtl="0" algn="l">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Nếu tìm thấy q, cho q liên kết với nút liền sau của p rồi giải phóng bộ nhớ đã cấp cho p.</a:t>
            </a:r>
            <a:endParaRPr/>
          </a:p>
          <a:p>
            <a:pPr indent="-342900" lvl="0" marL="342900" marR="0" rtl="0" algn="l">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Nếu không tìm thấy q, tức p là nút đầu tiên, khi đó ta chỉ việc thay đổi nút đầu tiên của DSLK thành nút đứng liền sau p rồi thu hồi bộ nhớ của p.</a:t>
            </a:r>
            <a:endParaRPr/>
          </a:p>
          <a:p>
            <a:pPr indent="0" lvl="0" marL="0" marR="0" rtl="0" algn="l">
              <a:spcBef>
                <a:spcPts val="56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Xóa phần tử P đầu DSLK đơn</a:t>
            </a:r>
            <a:endParaRPr sz="3200">
              <a:latin typeface="Times New Roman"/>
              <a:ea typeface="Times New Roman"/>
              <a:cs typeface="Times New Roman"/>
              <a:sym typeface="Times New Roman"/>
            </a:endParaRPr>
          </a:p>
        </p:txBody>
      </p:sp>
      <p:sp>
        <p:nvSpPr>
          <p:cNvPr id="369" name="Google Shape;369;p29"/>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70" name="Google Shape;370;p29"/>
          <p:cNvGraphicFramePr/>
          <p:nvPr/>
        </p:nvGraphicFramePr>
        <p:xfrm>
          <a:off x="914399" y="1245304"/>
          <a:ext cx="7321243" cy="1345496"/>
        </p:xfrm>
        <a:graphic>
          <a:graphicData uri="http://schemas.openxmlformats.org/presentationml/2006/ole">
            <mc:AlternateContent>
              <mc:Choice Requires="v">
                <p:oleObj r:id="rId4" imgH="1345496" imgW="7321243" progId="Visio.Drawing.15" spid="_x0000_s1">
                  <p:embed/>
                </p:oleObj>
              </mc:Choice>
              <mc:Fallback>
                <p:oleObj r:id="rId5" imgH="1345496" imgW="7321243" progId="Visio.Drawing.15">
                  <p:embed/>
                  <p:pic>
                    <p:nvPicPr>
                      <p:cNvPr id="370" name="Google Shape;370;p29"/>
                      <p:cNvPicPr preferRelativeResize="0"/>
                      <p:nvPr/>
                    </p:nvPicPr>
                    <p:blipFill rotWithShape="1">
                      <a:blip r:embed="rId6">
                        <a:alphaModFix/>
                      </a:blip>
                      <a:srcRect b="0" l="0" r="0" t="0"/>
                      <a:stretch/>
                    </p:blipFill>
                    <p:spPr>
                      <a:xfrm>
                        <a:off x="914399" y="1245304"/>
                        <a:ext cx="7321243" cy="1345496"/>
                      </a:xfrm>
                      <a:prstGeom prst="rect">
                        <a:avLst/>
                      </a:prstGeom>
                      <a:noFill/>
                      <a:ln>
                        <a:noFill/>
                      </a:ln>
                    </p:spPr>
                  </p:pic>
                </p:oleObj>
              </mc:Fallback>
            </mc:AlternateContent>
          </a:graphicData>
        </a:graphic>
      </p:graphicFrame>
      <p:graphicFrame>
        <p:nvGraphicFramePr>
          <p:cNvPr id="371" name="Google Shape;371;p29"/>
          <p:cNvGraphicFramePr/>
          <p:nvPr/>
        </p:nvGraphicFramePr>
        <p:xfrm>
          <a:off x="838200" y="3094690"/>
          <a:ext cx="7397443" cy="1377800"/>
        </p:xfrm>
        <a:graphic>
          <a:graphicData uri="http://schemas.openxmlformats.org/presentationml/2006/ole">
            <mc:AlternateContent>
              <mc:Choice Requires="v">
                <p:oleObj r:id="rId7" imgH="1377800" imgW="7397443" progId="Visio.Drawing.15" spid="_x0000_s2">
                  <p:embed/>
                </p:oleObj>
              </mc:Choice>
              <mc:Fallback>
                <p:oleObj r:id="rId8" imgH="1377800" imgW="7397443" progId="Visio.Drawing.15">
                  <p:embed/>
                  <p:pic>
                    <p:nvPicPr>
                      <p:cNvPr id="371" name="Google Shape;371;p29"/>
                      <p:cNvPicPr preferRelativeResize="0"/>
                      <p:nvPr/>
                    </p:nvPicPr>
                    <p:blipFill rotWithShape="1">
                      <a:blip r:embed="rId9">
                        <a:alphaModFix/>
                      </a:blip>
                      <a:srcRect b="0" l="0" r="0" t="0"/>
                      <a:stretch/>
                    </p:blipFill>
                    <p:spPr>
                      <a:xfrm>
                        <a:off x="838200" y="3094690"/>
                        <a:ext cx="7397443" cy="1377800"/>
                      </a:xfrm>
                      <a:prstGeom prst="rect">
                        <a:avLst/>
                      </a:prstGeom>
                      <a:noFill/>
                      <a:ln>
                        <a:noFill/>
                      </a:ln>
                    </p:spPr>
                  </p:pic>
                </p:oleObj>
              </mc:Fallback>
            </mc:AlternateContent>
          </a:graphicData>
        </a:graphic>
      </p:graphicFrame>
      <p:graphicFrame>
        <p:nvGraphicFramePr>
          <p:cNvPr id="372" name="Google Shape;372;p29"/>
          <p:cNvGraphicFramePr/>
          <p:nvPr/>
        </p:nvGraphicFramePr>
        <p:xfrm>
          <a:off x="685800" y="4887913"/>
          <a:ext cx="7549843" cy="1406525"/>
        </p:xfrm>
        <a:graphic>
          <a:graphicData uri="http://schemas.openxmlformats.org/presentationml/2006/ole">
            <mc:AlternateContent>
              <mc:Choice Requires="v">
                <p:oleObj r:id="rId10" imgH="1406525" imgW="7549843" progId="Visio.Drawing.15" spid="_x0000_s3">
                  <p:embed/>
                </p:oleObj>
              </mc:Choice>
              <mc:Fallback>
                <p:oleObj r:id="rId11" imgH="1406525" imgW="7549843" progId="Visio.Drawing.15">
                  <p:embed/>
                  <p:pic>
                    <p:nvPicPr>
                      <p:cNvPr id="372" name="Google Shape;372;p29"/>
                      <p:cNvPicPr preferRelativeResize="0"/>
                      <p:nvPr/>
                    </p:nvPicPr>
                    <p:blipFill rotWithShape="1">
                      <a:blip r:embed="rId12">
                        <a:alphaModFix/>
                      </a:blip>
                      <a:srcRect b="0" l="0" r="0" t="0"/>
                      <a:stretch/>
                    </p:blipFill>
                    <p:spPr>
                      <a:xfrm>
                        <a:off x="685800" y="4887913"/>
                        <a:ext cx="7549843" cy="1406525"/>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952500" y="381001"/>
            <a:ext cx="78867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4.1 Giới thiệu tổng quan</a:t>
            </a:r>
            <a:endParaRPr sz="3200">
              <a:latin typeface="Times New Roman"/>
              <a:ea typeface="Times New Roman"/>
              <a:cs typeface="Times New Roman"/>
              <a:sym typeface="Times New Roman"/>
            </a:endParaRPr>
          </a:p>
        </p:txBody>
      </p:sp>
      <p:sp>
        <p:nvSpPr>
          <p:cNvPr id="148" name="Google Shape;148;p3"/>
          <p:cNvSpPr txBox="1"/>
          <p:nvPr>
            <p:ph idx="1" type="body"/>
          </p:nvPr>
        </p:nvSpPr>
        <p:spPr>
          <a:xfrm>
            <a:off x="152400" y="1143001"/>
            <a:ext cx="8839200" cy="4946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Biến tĩnh</a:t>
            </a:r>
            <a:r>
              <a:rPr lang="en-US" sz="2800">
                <a:latin typeface="Times New Roman"/>
                <a:ea typeface="Times New Roman"/>
                <a:cs typeface="Times New Roman"/>
                <a:sym typeface="Times New Roman"/>
              </a:rPr>
              <a:t>: </a:t>
            </a:r>
            <a:endParaRPr/>
          </a:p>
          <a:p>
            <a:pPr indent="-457200" lvl="0" marL="457200" rtl="0" algn="l">
              <a:spcBef>
                <a:spcPts val="560"/>
              </a:spcBef>
              <a:spcAft>
                <a:spcPts val="0"/>
              </a:spcAft>
              <a:buClr>
                <a:schemeClr val="dk1"/>
              </a:buClr>
              <a:buSzPts val="2800"/>
              <a:buFont typeface="Arial"/>
              <a:buChar char="•"/>
            </a:pPr>
            <a:r>
              <a:rPr lang="en-US" sz="2800">
                <a:latin typeface="Times New Roman"/>
                <a:ea typeface="Times New Roman"/>
                <a:cs typeface="Times New Roman"/>
                <a:sym typeface="Times New Roman"/>
              </a:rPr>
              <a:t>Là biến được khai báo tường minh, có tên gọi, tồn tại trong phạm vi khai báo.</a:t>
            </a:r>
            <a:endParaRPr/>
          </a:p>
          <a:p>
            <a:pPr indent="-457200" lvl="0" marL="457200" rtl="0" algn="l">
              <a:spcBef>
                <a:spcPts val="560"/>
              </a:spcBef>
              <a:spcAft>
                <a:spcPts val="0"/>
              </a:spcAft>
              <a:buClr>
                <a:schemeClr val="dk1"/>
              </a:buClr>
              <a:buSzPts val="2800"/>
              <a:buFont typeface="Arial"/>
              <a:buChar char="•"/>
            </a:pPr>
            <a:r>
              <a:rPr lang="en-US" sz="2800">
                <a:latin typeface="Times New Roman"/>
                <a:ea typeface="Times New Roman"/>
                <a:cs typeface="Times New Roman"/>
                <a:sym typeface="Times New Roman"/>
              </a:rPr>
              <a:t>Biến tĩnh có kích thước không đổi =&gt; không tận dụng hiệu quả bộ nhớ.</a:t>
            </a:r>
            <a:endParaRPr/>
          </a:p>
          <a:p>
            <a:pPr indent="0" lvl="0" marL="0" rtl="0" algn="l">
              <a:spcBef>
                <a:spcPts val="640"/>
              </a:spcBef>
              <a:spcAft>
                <a:spcPts val="0"/>
              </a:spcAft>
              <a:buClr>
                <a:schemeClr val="dk1"/>
              </a:buClr>
              <a:buSzPts val="3200"/>
              <a:buFont typeface="Arial"/>
              <a:buNone/>
            </a:pPr>
            <a:r>
              <a:t/>
            </a:r>
            <a:endParaRPr sz="3200">
              <a:latin typeface="Times New Roman"/>
              <a:ea typeface="Times New Roman"/>
              <a:cs typeface="Times New Roman"/>
              <a:sym typeface="Times New Roman"/>
            </a:endParaRPr>
          </a:p>
        </p:txBody>
      </p:sp>
      <p:sp>
        <p:nvSpPr>
          <p:cNvPr id="149" name="Google Shape;149;p3"/>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Xóa phần tử P sau nút Q</a:t>
            </a:r>
            <a:endParaRPr sz="3200">
              <a:latin typeface="Times New Roman"/>
              <a:ea typeface="Times New Roman"/>
              <a:cs typeface="Times New Roman"/>
              <a:sym typeface="Times New Roman"/>
            </a:endParaRPr>
          </a:p>
        </p:txBody>
      </p:sp>
      <p:sp>
        <p:nvSpPr>
          <p:cNvPr id="378" name="Google Shape;378;p30"/>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79" name="Google Shape;379;p30"/>
          <p:cNvGraphicFramePr/>
          <p:nvPr/>
        </p:nvGraphicFramePr>
        <p:xfrm>
          <a:off x="838200" y="1043780"/>
          <a:ext cx="6364855" cy="1623219"/>
        </p:xfrm>
        <a:graphic>
          <a:graphicData uri="http://schemas.openxmlformats.org/presentationml/2006/ole">
            <mc:AlternateContent>
              <mc:Choice Requires="v">
                <p:oleObj r:id="rId4" imgH="1623219" imgW="6364855" progId="Visio.Drawing.15" spid="_x0000_s1">
                  <p:embed/>
                </p:oleObj>
              </mc:Choice>
              <mc:Fallback>
                <p:oleObj r:id="rId5" imgH="1623219" imgW="6364855" progId="Visio.Drawing.15">
                  <p:embed/>
                  <p:pic>
                    <p:nvPicPr>
                      <p:cNvPr id="379" name="Google Shape;379;p30"/>
                      <p:cNvPicPr preferRelativeResize="0"/>
                      <p:nvPr/>
                    </p:nvPicPr>
                    <p:blipFill rotWithShape="1">
                      <a:blip r:embed="rId6">
                        <a:alphaModFix/>
                      </a:blip>
                      <a:srcRect b="0" l="0" r="0" t="0"/>
                      <a:stretch/>
                    </p:blipFill>
                    <p:spPr>
                      <a:xfrm>
                        <a:off x="838200" y="1043780"/>
                        <a:ext cx="6364855" cy="1623219"/>
                      </a:xfrm>
                      <a:prstGeom prst="rect">
                        <a:avLst/>
                      </a:prstGeom>
                      <a:noFill/>
                      <a:ln>
                        <a:noFill/>
                      </a:ln>
                    </p:spPr>
                  </p:pic>
                </p:oleObj>
              </mc:Fallback>
            </mc:AlternateContent>
          </a:graphicData>
        </a:graphic>
      </p:graphicFrame>
      <p:graphicFrame>
        <p:nvGraphicFramePr>
          <p:cNvPr id="380" name="Google Shape;380;p30"/>
          <p:cNvGraphicFramePr/>
          <p:nvPr/>
        </p:nvGraphicFramePr>
        <p:xfrm>
          <a:off x="828675" y="2743197"/>
          <a:ext cx="6374380" cy="1784344"/>
        </p:xfrm>
        <a:graphic>
          <a:graphicData uri="http://schemas.openxmlformats.org/presentationml/2006/ole">
            <mc:AlternateContent>
              <mc:Choice Requires="v">
                <p:oleObj r:id="rId7" imgH="1784344" imgW="6374380" progId="Visio.Drawing.15" spid="_x0000_s2">
                  <p:embed/>
                </p:oleObj>
              </mc:Choice>
              <mc:Fallback>
                <p:oleObj r:id="rId8" imgH="1784344" imgW="6374380" progId="Visio.Drawing.15">
                  <p:embed/>
                  <p:pic>
                    <p:nvPicPr>
                      <p:cNvPr id="380" name="Google Shape;380;p30"/>
                      <p:cNvPicPr preferRelativeResize="0"/>
                      <p:nvPr/>
                    </p:nvPicPr>
                    <p:blipFill rotWithShape="1">
                      <a:blip r:embed="rId9">
                        <a:alphaModFix/>
                      </a:blip>
                      <a:srcRect b="0" l="0" r="0" t="0"/>
                      <a:stretch/>
                    </p:blipFill>
                    <p:spPr>
                      <a:xfrm>
                        <a:off x="828675" y="2743197"/>
                        <a:ext cx="6374380" cy="1784344"/>
                      </a:xfrm>
                      <a:prstGeom prst="rect">
                        <a:avLst/>
                      </a:prstGeom>
                      <a:noFill/>
                      <a:ln>
                        <a:noFill/>
                      </a:ln>
                    </p:spPr>
                  </p:pic>
                </p:oleObj>
              </mc:Fallback>
            </mc:AlternateContent>
          </a:graphicData>
        </a:graphic>
      </p:graphicFrame>
      <p:graphicFrame>
        <p:nvGraphicFramePr>
          <p:cNvPr id="381" name="Google Shape;381;p30"/>
          <p:cNvGraphicFramePr/>
          <p:nvPr/>
        </p:nvGraphicFramePr>
        <p:xfrm>
          <a:off x="762000" y="4594214"/>
          <a:ext cx="6612095" cy="1689111"/>
        </p:xfrm>
        <a:graphic>
          <a:graphicData uri="http://schemas.openxmlformats.org/presentationml/2006/ole">
            <mc:AlternateContent>
              <mc:Choice Requires="v">
                <p:oleObj r:id="rId10" imgH="1689111" imgW="6612095" progId="Visio.Drawing.15" spid="_x0000_s3">
                  <p:embed/>
                </p:oleObj>
              </mc:Choice>
              <mc:Fallback>
                <p:oleObj r:id="rId11" imgH="1689111" imgW="6612095" progId="Visio.Drawing.15">
                  <p:embed/>
                  <p:pic>
                    <p:nvPicPr>
                      <p:cNvPr id="381" name="Google Shape;381;p30"/>
                      <p:cNvPicPr preferRelativeResize="0"/>
                      <p:nvPr/>
                    </p:nvPicPr>
                    <p:blipFill rotWithShape="1">
                      <a:blip r:embed="rId12">
                        <a:alphaModFix/>
                      </a:blip>
                      <a:srcRect b="0" l="0" r="0" t="0"/>
                      <a:stretch/>
                    </p:blipFill>
                    <p:spPr>
                      <a:xfrm>
                        <a:off x="762000" y="4594214"/>
                        <a:ext cx="6612095" cy="1689111"/>
                      </a:xfrm>
                      <a:prstGeom prst="rect">
                        <a:avLst/>
                      </a:prstGeom>
                      <a:noFill/>
                      <a:ln>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Hàm xóa phần tử khỏi DSLK đơn</a:t>
            </a:r>
            <a:endParaRPr sz="3200">
              <a:latin typeface="Times New Roman"/>
              <a:ea typeface="Times New Roman"/>
              <a:cs typeface="Times New Roman"/>
              <a:sym typeface="Times New Roman"/>
            </a:endParaRPr>
          </a:p>
        </p:txBody>
      </p:sp>
      <p:sp>
        <p:nvSpPr>
          <p:cNvPr id="387" name="Google Shape;387;p31"/>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31"/>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Times New Roman"/>
              <a:buNone/>
            </a:pPr>
            <a:r>
              <a:rPr b="1" i="1" lang="en-US" sz="2200">
                <a:solidFill>
                  <a:schemeClr val="dk1"/>
                </a:solidFill>
                <a:latin typeface="Times New Roman"/>
                <a:ea typeface="Times New Roman"/>
                <a:cs typeface="Times New Roman"/>
                <a:sym typeface="Times New Roman"/>
              </a:rPr>
              <a:t>int</a:t>
            </a:r>
            <a:r>
              <a:rPr i="1" lang="en-US" sz="2200">
                <a:solidFill>
                  <a:schemeClr val="dk1"/>
                </a:solidFill>
                <a:latin typeface="Times New Roman"/>
                <a:ea typeface="Times New Roman"/>
                <a:cs typeface="Times New Roman"/>
                <a:sym typeface="Times New Roman"/>
              </a:rPr>
              <a:t> RemoveX</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DanhSach </a:t>
            </a:r>
            <a:r>
              <a:rPr i="1" lang="en-US" sz="2200">
                <a:solidFill>
                  <a:srgbClr val="FF0000"/>
                </a:solidFill>
                <a:latin typeface="Times New Roman"/>
                <a:ea typeface="Times New Roman"/>
                <a:cs typeface="Times New Roman"/>
                <a:sym typeface="Times New Roman"/>
              </a:rPr>
              <a:t>&amp;</a:t>
            </a:r>
            <a:r>
              <a:rPr i="1" lang="en-US" sz="2200">
                <a:solidFill>
                  <a:schemeClr val="dk1"/>
                </a:solidFill>
                <a:latin typeface="Times New Roman"/>
                <a:ea typeface="Times New Roman"/>
                <a:cs typeface="Times New Roman"/>
                <a:sym typeface="Times New Roman"/>
              </a:rPr>
              <a:t>DSSV</a:t>
            </a:r>
            <a:r>
              <a:rPr i="1" lang="en-US" sz="2200">
                <a:solidFill>
                  <a:srgbClr val="FF0000"/>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SinhVien </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x</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rgbClr val="FF0000"/>
              </a:buClr>
              <a:buSzPts val="2200"/>
              <a:buFont typeface="Times New Roman"/>
              <a:buNone/>
            </a:pP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	SinhVien </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p</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 p</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DSSV</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dau</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if</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DSSV</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dau</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x</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DSSV</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dau </a:t>
            </a:r>
            <a:r>
              <a:rPr i="1" lang="en-US" sz="2200">
                <a:solidFill>
                  <a:srgbClr val="FF0000"/>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x</a:t>
            </a:r>
            <a:r>
              <a:rPr i="1" lang="en-US" sz="2200">
                <a:solidFill>
                  <a:srgbClr val="FF0000"/>
                </a:solidFill>
                <a:latin typeface="Times New Roman"/>
                <a:ea typeface="Times New Roman"/>
                <a:cs typeface="Times New Roman"/>
                <a:sym typeface="Times New Roman"/>
              </a:rPr>
              <a:t>-&gt;</a:t>
            </a:r>
            <a:r>
              <a:rPr i="1" lang="en-US" sz="2200">
                <a:solidFill>
                  <a:schemeClr val="dk1"/>
                </a:solidFill>
                <a:latin typeface="Times New Roman"/>
                <a:ea typeface="Times New Roman"/>
                <a:cs typeface="Times New Roman"/>
                <a:sym typeface="Times New Roman"/>
              </a:rPr>
              <a:t>tiep</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delete</a:t>
            </a:r>
            <a:r>
              <a:rPr i="1" lang="en-US" sz="2200">
                <a:solidFill>
                  <a:schemeClr val="dk1"/>
                </a:solidFill>
                <a:latin typeface="Times New Roman"/>
                <a:ea typeface="Times New Roman"/>
                <a:cs typeface="Times New Roman"/>
                <a:sym typeface="Times New Roman"/>
              </a:rPr>
              <a:t> x</a:t>
            </a:r>
            <a:r>
              <a:rPr i="1" lang="en-US" sz="2200">
                <a:solidFill>
                  <a:srgbClr val="FF0000"/>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return</a:t>
            </a:r>
            <a:r>
              <a:rPr i="1" lang="en-US" sz="2200">
                <a:solidFill>
                  <a:schemeClr val="dk1"/>
                </a:solidFill>
                <a:latin typeface="Times New Roman"/>
                <a:ea typeface="Times New Roman"/>
                <a:cs typeface="Times New Roman"/>
                <a:sym typeface="Times New Roman"/>
              </a:rPr>
              <a:t> </a:t>
            </a:r>
            <a:r>
              <a:rPr i="1" lang="en-US" sz="2200">
                <a:solidFill>
                  <a:srgbClr val="1548EB"/>
                </a:solidFill>
                <a:latin typeface="Times New Roman"/>
                <a:ea typeface="Times New Roman"/>
                <a:cs typeface="Times New Roman"/>
                <a:sym typeface="Times New Roman"/>
              </a:rPr>
              <a:t>1</a:t>
            </a:r>
            <a:r>
              <a:rPr i="1" lang="en-US" sz="2200">
                <a:solidFill>
                  <a:srgbClr val="FF0000"/>
                </a:solidFill>
                <a:latin typeface="Times New Roman"/>
                <a:ea typeface="Times New Roman"/>
                <a:cs typeface="Times New Roman"/>
                <a:sym typeface="Times New Roman"/>
              </a:rPr>
              <a:t>; </a:t>
            </a:r>
            <a:r>
              <a:rPr i="1" lang="en-US" sz="2200">
                <a:solidFill>
                  <a:srgbClr val="1548EB"/>
                </a:solidFill>
                <a:latin typeface="Times New Roman"/>
                <a:ea typeface="Times New Roman"/>
                <a:cs typeface="Times New Roman"/>
                <a:sym typeface="Times New Roman"/>
              </a:rPr>
              <a:t>//Xoa thanh cong</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while</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p</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NULL</a:t>
            </a:r>
            <a:r>
              <a:rPr i="1" lang="en-US" sz="2200">
                <a:solidFill>
                  <a:srgbClr val="FF0000"/>
                </a:solidFill>
                <a:latin typeface="Times New Roman"/>
                <a:ea typeface="Times New Roman"/>
                <a:cs typeface="Times New Roman"/>
                <a:sym typeface="Times New Roman"/>
              </a:rPr>
              <a:t>)&amp;&amp;(</a:t>
            </a:r>
            <a:r>
              <a:rPr i="1" lang="en-US" sz="2200">
                <a:solidFill>
                  <a:schemeClr val="dk1"/>
                </a:solidFill>
                <a:latin typeface="Times New Roman"/>
                <a:ea typeface="Times New Roman"/>
                <a:cs typeface="Times New Roman"/>
                <a:sym typeface="Times New Roman"/>
              </a:rPr>
              <a:t>p </a:t>
            </a:r>
            <a:r>
              <a:rPr i="1" lang="en-US" sz="2200">
                <a:solidFill>
                  <a:srgbClr val="FF0000"/>
                </a:solidFill>
                <a:latin typeface="Times New Roman"/>
                <a:ea typeface="Times New Roman"/>
                <a:cs typeface="Times New Roman"/>
                <a:sym typeface="Times New Roman"/>
              </a:rPr>
              <a:t>-&gt;</a:t>
            </a:r>
            <a:r>
              <a:rPr i="1" lang="en-US" sz="2200">
                <a:solidFill>
                  <a:schemeClr val="dk1"/>
                </a:solidFill>
                <a:latin typeface="Times New Roman"/>
                <a:ea typeface="Times New Roman"/>
                <a:cs typeface="Times New Roman"/>
                <a:sym typeface="Times New Roman"/>
              </a:rPr>
              <a:t>tiep</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x</a:t>
            </a:r>
            <a:r>
              <a:rPr i="1" lang="en-US" sz="2200">
                <a:solidFill>
                  <a:srgbClr val="FF0000"/>
                </a:solidFill>
                <a:latin typeface="Times New Roman"/>
                <a:ea typeface="Times New Roman"/>
                <a:cs typeface="Times New Roman"/>
                <a:sym typeface="Times New Roman"/>
              </a:rPr>
              <a:t>)) </a:t>
            </a:r>
            <a:r>
              <a:rPr i="1" lang="en-US" sz="2200">
                <a:solidFill>
                  <a:srgbClr val="1548EB"/>
                </a:solidFill>
                <a:latin typeface="Times New Roman"/>
                <a:ea typeface="Times New Roman"/>
                <a:cs typeface="Times New Roman"/>
                <a:sym typeface="Times New Roman"/>
              </a:rPr>
              <a:t>//Tim p lien truoc x</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p</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p</a:t>
            </a:r>
            <a:r>
              <a:rPr i="1" lang="en-US" sz="2200">
                <a:solidFill>
                  <a:srgbClr val="FF0000"/>
                </a:solidFill>
                <a:latin typeface="Times New Roman"/>
                <a:ea typeface="Times New Roman"/>
                <a:cs typeface="Times New Roman"/>
                <a:sym typeface="Times New Roman"/>
              </a:rPr>
              <a:t>-&gt;</a:t>
            </a:r>
            <a:r>
              <a:rPr i="1" lang="en-US" sz="2200">
                <a:solidFill>
                  <a:schemeClr val="dk1"/>
                </a:solidFill>
                <a:latin typeface="Times New Roman"/>
                <a:ea typeface="Times New Roman"/>
                <a:cs typeface="Times New Roman"/>
                <a:sym typeface="Times New Roman"/>
              </a:rPr>
              <a:t>tiep</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if</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p</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NULL</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return</a:t>
            </a:r>
            <a:r>
              <a:rPr i="1" lang="en-US" sz="2200">
                <a:solidFill>
                  <a:schemeClr val="dk1"/>
                </a:solidFill>
                <a:latin typeface="Times New Roman"/>
                <a:ea typeface="Times New Roman"/>
                <a:cs typeface="Times New Roman"/>
                <a:sym typeface="Times New Roman"/>
              </a:rPr>
              <a:t> </a:t>
            </a:r>
            <a:r>
              <a:rPr i="1" lang="en-US" sz="2200">
                <a:solidFill>
                  <a:srgbClr val="1548EB"/>
                </a:solidFill>
                <a:latin typeface="Times New Roman"/>
                <a:ea typeface="Times New Roman"/>
                <a:cs typeface="Times New Roman"/>
                <a:sym typeface="Times New Roman"/>
              </a:rPr>
              <a:t>0</a:t>
            </a:r>
            <a:r>
              <a:rPr i="1" lang="en-US" sz="2200">
                <a:solidFill>
                  <a:srgbClr val="FF0000"/>
                </a:solidFill>
                <a:latin typeface="Times New Roman"/>
                <a:ea typeface="Times New Roman"/>
                <a:cs typeface="Times New Roman"/>
                <a:sym typeface="Times New Roman"/>
              </a:rPr>
              <a:t>; </a:t>
            </a:r>
            <a:r>
              <a:rPr i="1" lang="en-US" sz="2200">
                <a:solidFill>
                  <a:srgbClr val="1548EB"/>
                </a:solidFill>
                <a:latin typeface="Times New Roman"/>
                <a:ea typeface="Times New Roman"/>
                <a:cs typeface="Times New Roman"/>
                <a:sym typeface="Times New Roman"/>
              </a:rPr>
              <a:t>//khong tim thay phan tu co khoa bang x</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else</a:t>
            </a:r>
            <a:r>
              <a:rPr i="1" lang="en-US" sz="2200">
                <a:solidFill>
                  <a:schemeClr val="dk1"/>
                </a:solidFill>
                <a:latin typeface="Times New Roman"/>
                <a:ea typeface="Times New Roman"/>
                <a:cs typeface="Times New Roman"/>
                <a:sym typeface="Times New Roman"/>
              </a:rPr>
              <a:t> </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p</a:t>
            </a:r>
            <a:r>
              <a:rPr i="1" lang="en-US" sz="2200">
                <a:solidFill>
                  <a:srgbClr val="FF0000"/>
                </a:solidFill>
                <a:latin typeface="Times New Roman"/>
                <a:ea typeface="Times New Roman"/>
                <a:cs typeface="Times New Roman"/>
                <a:sym typeface="Times New Roman"/>
              </a:rPr>
              <a:t>-&gt;</a:t>
            </a:r>
            <a:r>
              <a:rPr i="1" lang="en-US" sz="2200">
                <a:solidFill>
                  <a:schemeClr val="dk1"/>
                </a:solidFill>
                <a:latin typeface="Times New Roman"/>
                <a:ea typeface="Times New Roman"/>
                <a:cs typeface="Times New Roman"/>
                <a:sym typeface="Times New Roman"/>
              </a:rPr>
              <a:t>tiep</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x</a:t>
            </a:r>
            <a:r>
              <a:rPr i="1" lang="en-US" sz="2200">
                <a:solidFill>
                  <a:srgbClr val="FF0000"/>
                </a:solidFill>
                <a:latin typeface="Times New Roman"/>
                <a:ea typeface="Times New Roman"/>
                <a:cs typeface="Times New Roman"/>
                <a:sym typeface="Times New Roman"/>
              </a:rPr>
              <a:t>-&gt;</a:t>
            </a:r>
            <a:r>
              <a:rPr i="1" lang="en-US" sz="2200">
                <a:solidFill>
                  <a:schemeClr val="dk1"/>
                </a:solidFill>
                <a:latin typeface="Times New Roman"/>
                <a:ea typeface="Times New Roman"/>
                <a:cs typeface="Times New Roman"/>
                <a:sym typeface="Times New Roman"/>
              </a:rPr>
              <a:t>tiep</a:t>
            </a:r>
            <a:r>
              <a:rPr i="1" lang="en-US" sz="2200">
                <a:solidFill>
                  <a:srgbClr val="FF0000"/>
                </a:solidFill>
                <a:latin typeface="Times New Roman"/>
                <a:ea typeface="Times New Roman"/>
                <a:cs typeface="Times New Roman"/>
                <a:sym typeface="Times New Roman"/>
              </a:rPr>
              <a:t>;</a:t>
            </a:r>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delete</a:t>
            </a:r>
            <a:r>
              <a:rPr i="1" lang="en-US" sz="2200">
                <a:solidFill>
                  <a:schemeClr val="dk1"/>
                </a:solidFill>
                <a:latin typeface="Times New Roman"/>
                <a:ea typeface="Times New Roman"/>
                <a:cs typeface="Times New Roman"/>
                <a:sym typeface="Times New Roman"/>
              </a:rPr>
              <a:t> x</a:t>
            </a:r>
            <a:r>
              <a:rPr i="1" lang="en-US" sz="2200">
                <a:solidFill>
                  <a:srgbClr val="FF0000"/>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 </a:t>
            </a:r>
            <a:r>
              <a:rPr b="1" i="1" lang="en-US" sz="2200">
                <a:solidFill>
                  <a:schemeClr val="dk1"/>
                </a:solidFill>
                <a:latin typeface="Times New Roman"/>
                <a:ea typeface="Times New Roman"/>
                <a:cs typeface="Times New Roman"/>
                <a:sym typeface="Times New Roman"/>
              </a:rPr>
              <a:t>return</a:t>
            </a:r>
            <a:r>
              <a:rPr i="1" lang="en-US" sz="2200">
                <a:solidFill>
                  <a:schemeClr val="dk1"/>
                </a:solidFill>
                <a:latin typeface="Times New Roman"/>
                <a:ea typeface="Times New Roman"/>
                <a:cs typeface="Times New Roman"/>
                <a:sym typeface="Times New Roman"/>
              </a:rPr>
              <a:t> </a:t>
            </a:r>
            <a:r>
              <a:rPr i="1" lang="en-US" sz="2200">
                <a:solidFill>
                  <a:srgbClr val="1548EB"/>
                </a:solidFill>
                <a:latin typeface="Times New Roman"/>
                <a:ea typeface="Times New Roman"/>
                <a:cs typeface="Times New Roman"/>
                <a:sym typeface="Times New Roman"/>
              </a:rPr>
              <a:t>1</a:t>
            </a:r>
            <a:r>
              <a:rPr i="1" lang="en-US" sz="2200">
                <a:solidFill>
                  <a:srgbClr val="FF0000"/>
                </a:solidFill>
                <a:latin typeface="Times New Roman"/>
                <a:ea typeface="Times New Roman"/>
                <a:cs typeface="Times New Roman"/>
                <a:sym typeface="Times New Roman"/>
              </a:rPr>
              <a:t>; </a:t>
            </a:r>
            <a:r>
              <a:rPr i="1" lang="en-US" sz="2200">
                <a:solidFill>
                  <a:srgbClr val="1548EB"/>
                </a:solidFill>
                <a:latin typeface="Times New Roman"/>
                <a:ea typeface="Times New Roman"/>
                <a:cs typeface="Times New Roman"/>
                <a:sym typeface="Times New Roman"/>
              </a:rPr>
              <a:t>//Xoa thanh cong</a:t>
            </a:r>
            <a:endParaRPr i="1" sz="2200">
              <a:solidFill>
                <a:srgbClr val="1548EB"/>
              </a:solidFill>
              <a:latin typeface="Times New Roman"/>
              <a:ea typeface="Times New Roman"/>
              <a:cs typeface="Times New Roman"/>
              <a:sym typeface="Times New Roman"/>
            </a:endParaRPr>
          </a:p>
          <a:p>
            <a:pPr indent="0" lvl="0" marL="0" marR="0" rtl="0" algn="l">
              <a:spcBef>
                <a:spcPts val="440"/>
              </a:spcBef>
              <a:spcAft>
                <a:spcPts val="0"/>
              </a:spcAft>
              <a:buClr>
                <a:schemeClr val="dk1"/>
              </a:buClr>
              <a:buSzPts val="2200"/>
              <a:buFont typeface="Times New Roman"/>
              <a:buNone/>
            </a:pPr>
            <a:r>
              <a:rPr i="1" lang="en-US" sz="2200">
                <a:solidFill>
                  <a:schemeClr val="dk1"/>
                </a:solidFill>
                <a:latin typeface="Times New Roman"/>
                <a:ea typeface="Times New Roman"/>
                <a:cs typeface="Times New Roman"/>
                <a:sym typeface="Times New Roman"/>
              </a:rPr>
              <a:t>	</a:t>
            </a:r>
            <a:r>
              <a:rPr i="1" lang="en-US" sz="2200">
                <a:solidFill>
                  <a:srgbClr val="FF0000"/>
                </a:solidFill>
                <a:latin typeface="Times New Roman"/>
                <a:ea typeface="Times New Roman"/>
                <a:cs typeface="Times New Roman"/>
                <a:sym typeface="Times New Roman"/>
              </a:rPr>
              <a:t>}	</a:t>
            </a:r>
            <a:endParaRPr/>
          </a:p>
          <a:p>
            <a:pPr indent="0" lvl="0" marL="0" marR="0" rtl="0" algn="l">
              <a:spcBef>
                <a:spcPts val="440"/>
              </a:spcBef>
              <a:spcAft>
                <a:spcPts val="0"/>
              </a:spcAft>
              <a:buClr>
                <a:srgbClr val="FF0000"/>
              </a:buClr>
              <a:buSzPts val="2200"/>
              <a:buFont typeface="Times New Roman"/>
              <a:buNone/>
            </a:pPr>
            <a:r>
              <a:rPr i="1" lang="en-US" sz="2200">
                <a:solidFill>
                  <a:srgbClr val="FF0000"/>
                </a:solidFill>
                <a:latin typeface="Times New Roman"/>
                <a:ea typeface="Times New Roman"/>
                <a:cs typeface="Times New Roman"/>
                <a:sym typeface="Times New Roman"/>
              </a:rPr>
              <a:t>}</a:t>
            </a:r>
            <a:endParaRPr i="1" sz="2200">
              <a:solidFill>
                <a:srgbClr val="FF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Sắp xếp DSLK đơn</a:t>
            </a:r>
            <a:endParaRPr sz="3200">
              <a:latin typeface="Times New Roman"/>
              <a:ea typeface="Times New Roman"/>
              <a:cs typeface="Times New Roman"/>
              <a:sym typeface="Times New Roman"/>
            </a:endParaRPr>
          </a:p>
        </p:txBody>
      </p:sp>
      <p:sp>
        <p:nvSpPr>
          <p:cNvPr id="394" name="Google Shape;394;p32"/>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5" name="Google Shape;395;p32"/>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Có 2 cách tiếp cận:</a:t>
            </a:r>
            <a:endParaRPr/>
          </a:p>
          <a:p>
            <a:pPr indent="0" lvl="0" marL="0" marR="0" rtl="0" algn="l">
              <a:spcBef>
                <a:spcPts val="48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Cách 1: </a:t>
            </a:r>
            <a:r>
              <a:rPr lang="en-US" sz="2400">
                <a:solidFill>
                  <a:schemeClr val="dk1"/>
                </a:solidFill>
                <a:latin typeface="Times New Roman"/>
                <a:ea typeface="Times New Roman"/>
                <a:cs typeface="Times New Roman"/>
                <a:sym typeface="Times New Roman"/>
              </a:rPr>
              <a:t>Thay đổi thành phần dữ liệu của các nút.</a:t>
            </a:r>
            <a:endParaRPr/>
          </a:p>
          <a:p>
            <a:pPr indent="-342900" lvl="0" marL="342900" marR="0" rtl="0" algn="l">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Ưu điểm: Cài đặt đơn giản, tương tự như sắp xếp mảng.</a:t>
            </a:r>
            <a:endParaRPr sz="2400">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Nhược điểm: </a:t>
            </a:r>
            <a:endParaRPr sz="2400">
              <a:solidFill>
                <a:schemeClr val="dk1"/>
              </a:solidFill>
              <a:latin typeface="Times New Roman"/>
              <a:ea typeface="Times New Roman"/>
              <a:cs typeface="Times New Roman"/>
              <a:sym typeface="Times New Roman"/>
            </a:endParaRPr>
          </a:p>
          <a:p>
            <a:pPr indent="-342900" lvl="0" marL="744538" marR="0" rtl="0" algn="l">
              <a:spcBef>
                <a:spcPts val="48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Đòi hỏi thêm vùng nhớ khi hoán vị nội dung của 2 phần tử -&gt; chỉ phù hợp với những DSLK có kích thước dữ liệu nhỏ.</a:t>
            </a:r>
            <a:endParaRPr i="1" sz="2400">
              <a:solidFill>
                <a:schemeClr val="dk1"/>
              </a:solidFill>
              <a:latin typeface="Times New Roman"/>
              <a:ea typeface="Times New Roman"/>
              <a:cs typeface="Times New Roman"/>
              <a:sym typeface="Times New Roman"/>
            </a:endParaRPr>
          </a:p>
          <a:p>
            <a:pPr indent="-342900" lvl="0" marL="744538" marR="0" rtl="0" algn="l">
              <a:spcBef>
                <a:spcPts val="48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Khi kích thước dữ liệu lớn thì chi phí cho việc hoán vị thành phần dữ liệu cũng lớn.</a:t>
            </a:r>
            <a:endParaRPr i="1" sz="2400">
              <a:solidFill>
                <a:schemeClr val="dk1"/>
              </a:solidFill>
              <a:latin typeface="Times New Roman"/>
              <a:ea typeface="Times New Roman"/>
              <a:cs typeface="Times New Roman"/>
              <a:sym typeface="Times New Roman"/>
            </a:endParaRPr>
          </a:p>
          <a:p>
            <a:pPr indent="-342900" lvl="0" marL="744538" marR="0" rtl="0" algn="l">
              <a:spcBef>
                <a:spcPts val="48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Làm cho thao tác sắp xếp chậm.</a:t>
            </a:r>
            <a:endParaRPr i="1" sz="24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Arial"/>
              <a:buNone/>
            </a:pPr>
            <a:r>
              <a:t/>
            </a:r>
            <a:endParaRPr i="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Sắp xếp DSLK đơn</a:t>
            </a:r>
            <a:endParaRPr sz="3200">
              <a:latin typeface="Times New Roman"/>
              <a:ea typeface="Times New Roman"/>
              <a:cs typeface="Times New Roman"/>
              <a:sym typeface="Times New Roman"/>
            </a:endParaRPr>
          </a:p>
        </p:txBody>
      </p:sp>
      <p:sp>
        <p:nvSpPr>
          <p:cNvPr id="401" name="Google Shape;401;p33"/>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33"/>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Cách 2:</a:t>
            </a:r>
            <a:r>
              <a:rPr lang="en-US" sz="2400">
                <a:solidFill>
                  <a:schemeClr val="dk1"/>
                </a:solidFill>
                <a:latin typeface="Times New Roman"/>
                <a:ea typeface="Times New Roman"/>
                <a:cs typeface="Times New Roman"/>
                <a:sym typeface="Times New Roman"/>
              </a:rPr>
              <a:t> Thay đổi thành phần con trỏ tiếp theo trong nút (thay đổi trình tự móc nối của các phần tử sao cho tạo lập nên được thứ tự mong muốn).</a:t>
            </a:r>
            <a:endParaRPr/>
          </a:p>
          <a:p>
            <a:pPr indent="-342900" lvl="0" marL="342900" marR="0" rtl="0" algn="l">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Ưu điểm: </a:t>
            </a:r>
            <a:endParaRPr sz="2400">
              <a:solidFill>
                <a:schemeClr val="dk1"/>
              </a:solidFill>
              <a:latin typeface="Times New Roman"/>
              <a:ea typeface="Times New Roman"/>
              <a:cs typeface="Times New Roman"/>
              <a:sym typeface="Times New Roman"/>
            </a:endParaRPr>
          </a:p>
          <a:p>
            <a:pPr indent="-342900" lvl="0" marL="801688" marR="0" rtl="0" algn="l">
              <a:spcBef>
                <a:spcPts val="48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Kích thước của trường này không thay đổi, do đó không phụ thuộc vào kích thước bản chất dữ liệu lưu tại mỗi nút. </a:t>
            </a:r>
            <a:endParaRPr/>
          </a:p>
          <a:p>
            <a:pPr indent="-342900" lvl="0" marL="801688" marR="0" rtl="0" algn="l">
              <a:spcBef>
                <a:spcPts val="48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Thao tác sắp xếp nhanh.</a:t>
            </a:r>
            <a:endParaRPr i="1" sz="2400">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Nhược điểm: </a:t>
            </a:r>
            <a:r>
              <a:rPr i="1" lang="en-US" sz="2400">
                <a:solidFill>
                  <a:schemeClr val="dk1"/>
                </a:solidFill>
                <a:latin typeface="Times New Roman"/>
                <a:ea typeface="Times New Roman"/>
                <a:cs typeface="Times New Roman"/>
                <a:sym typeface="Times New Roman"/>
              </a:rPr>
              <a:t>Cài đặt phức tạp.</a:t>
            </a:r>
            <a:endParaRPr i="1" sz="24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Arial"/>
              <a:buNone/>
            </a:pPr>
            <a:r>
              <a:t/>
            </a:r>
            <a:endParaRPr i="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Sắp xếp DSLK đơn</a:t>
            </a:r>
            <a:endParaRPr sz="3200">
              <a:latin typeface="Times New Roman"/>
              <a:ea typeface="Times New Roman"/>
              <a:cs typeface="Times New Roman"/>
              <a:sym typeface="Times New Roman"/>
            </a:endParaRPr>
          </a:p>
        </p:txBody>
      </p:sp>
      <p:sp>
        <p:nvSpPr>
          <p:cNvPr id="408" name="Google Shape;408;p34"/>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9" name="Google Shape;409;p34"/>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Các thuật toán sắp xếp hiệu quả trên DSLK:</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Các thuật toán sắp xếp DSLK bằng cách thay đổi thành phần liên kết có hiệu quả cao như:</a:t>
            </a:r>
            <a:endParaRPr/>
          </a:p>
          <a:p>
            <a:pPr indent="-342900" lvl="0" marL="342900" marR="0" rtl="0" algn="l">
              <a:spcBef>
                <a:spcPts val="48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Thuật toán sắp xếp </a:t>
            </a:r>
            <a:r>
              <a:rPr b="1" i="1" lang="en-US" sz="2400">
                <a:solidFill>
                  <a:schemeClr val="dk1"/>
                </a:solidFill>
                <a:latin typeface="Times New Roman"/>
                <a:ea typeface="Times New Roman"/>
                <a:cs typeface="Times New Roman"/>
                <a:sym typeface="Times New Roman"/>
              </a:rPr>
              <a:t>Quick Sort</a:t>
            </a:r>
            <a:endParaRPr/>
          </a:p>
          <a:p>
            <a:pPr indent="-342900" lvl="0" marL="342900" marR="0" rtl="0" algn="l">
              <a:spcBef>
                <a:spcPts val="48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Thuật toán sắp xếp </a:t>
            </a:r>
            <a:r>
              <a:rPr b="1" i="1" lang="en-US" sz="2400">
                <a:solidFill>
                  <a:schemeClr val="dk1"/>
                </a:solidFill>
                <a:latin typeface="Times New Roman"/>
                <a:ea typeface="Times New Roman"/>
                <a:cs typeface="Times New Roman"/>
                <a:sym typeface="Times New Roman"/>
              </a:rPr>
              <a:t>Merge Sort</a:t>
            </a:r>
            <a:endParaRPr/>
          </a:p>
          <a:p>
            <a:pPr indent="-342900" lvl="0" marL="342900" marR="0" rtl="0" algn="l">
              <a:spcBef>
                <a:spcPts val="48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Thuật toán sắp xếp </a:t>
            </a:r>
            <a:r>
              <a:rPr b="1" i="1" lang="en-US" sz="2400">
                <a:solidFill>
                  <a:schemeClr val="dk1"/>
                </a:solidFill>
                <a:latin typeface="Times New Roman"/>
                <a:ea typeface="Times New Roman"/>
                <a:cs typeface="Times New Roman"/>
                <a:sym typeface="Times New Roman"/>
              </a:rPr>
              <a:t>Radix Sort</a:t>
            </a:r>
            <a:endParaRPr/>
          </a:p>
          <a:p>
            <a:pPr indent="0" lvl="0" marL="0" marR="0" rtl="0" algn="l">
              <a:spcBef>
                <a:spcPts val="480"/>
              </a:spcBef>
              <a:spcAft>
                <a:spcPts val="0"/>
              </a:spcAft>
              <a:buClr>
                <a:schemeClr val="dk1"/>
              </a:buClr>
              <a:buSzPts val="2400"/>
              <a:buFont typeface="Arial"/>
              <a:buNone/>
            </a:pPr>
            <a:r>
              <a:t/>
            </a:r>
            <a:endParaRPr i="1" sz="24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Các CT đặc biệt của DSLK đơn</a:t>
            </a:r>
            <a:endParaRPr sz="3200">
              <a:latin typeface="Times New Roman"/>
              <a:ea typeface="Times New Roman"/>
              <a:cs typeface="Times New Roman"/>
              <a:sym typeface="Times New Roman"/>
            </a:endParaRPr>
          </a:p>
        </p:txBody>
      </p:sp>
      <p:sp>
        <p:nvSpPr>
          <p:cNvPr id="415" name="Google Shape;415;p35"/>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6" name="Google Shape;416;p35"/>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Stack</a:t>
            </a:r>
            <a:r>
              <a:rPr lang="en-US" sz="2800">
                <a:solidFill>
                  <a:schemeClr val="dk1"/>
                </a:solidFill>
                <a:latin typeface="Times New Roman"/>
                <a:ea typeface="Times New Roman"/>
                <a:cs typeface="Times New Roman"/>
                <a:sym typeface="Times New Roman"/>
              </a:rPr>
              <a:t> (ngăn xếp): Là một danh sách mà ta giới hạn việc thêm vào hoặc loại bỏ một phần tử chỉ thực hiện tại một đầu của danh sách, đầu này gọi là đỉnh (TOP) của ngăn xếp. Chính vì nguyên tắc này mà ngăn xếp còn được gọi là kiểu dữ liệu có nguyên tắc LIFO (Last In First Out – Vào sau ra trước)</a:t>
            </a:r>
            <a:endParaRPr sz="2800">
              <a:solidFill>
                <a:schemeClr val="dk1"/>
              </a:solidFill>
              <a:latin typeface="Times New Roman"/>
              <a:ea typeface="Times New Roman"/>
              <a:cs typeface="Times New Roman"/>
              <a:sym typeface="Times New Roman"/>
            </a:endParaRPr>
          </a:p>
          <a:p>
            <a:pPr indent="-342900" lvl="0" marL="342900" marR="0" rtl="0" algn="l">
              <a:lnSpc>
                <a:spcPct val="120000"/>
              </a:lnSpc>
              <a:spcBef>
                <a:spcPts val="56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Queue</a:t>
            </a:r>
            <a:r>
              <a:rPr lang="en-US" sz="2800">
                <a:solidFill>
                  <a:schemeClr val="dk1"/>
                </a:solidFill>
                <a:latin typeface="Times New Roman"/>
                <a:ea typeface="Times New Roman"/>
                <a:cs typeface="Times New Roman"/>
                <a:sym typeface="Times New Roman"/>
              </a:rPr>
              <a:t> (hàng đợi): Là danh sách làm việc theo cơ chế FIFO (First In First Out), tức việc thêm 1 đối tượng vào hàng đợi hay lấy 1 đối tượng ra khỏi hàng đợi thực hiện theo cơ chế “vào trước ra trước”.</a:t>
            </a:r>
            <a:endParaRPr/>
          </a:p>
          <a:p>
            <a:pPr indent="-165100" lvl="0" marL="342900" marR="0" rtl="0" algn="l">
              <a:spcBef>
                <a:spcPts val="560"/>
              </a:spcBef>
              <a:spcAft>
                <a:spcPts val="0"/>
              </a:spcAft>
              <a:buClr>
                <a:schemeClr val="dk1"/>
              </a:buClr>
              <a:buSzPts val="2800"/>
              <a:buFont typeface="Noto Sans Symbols"/>
              <a:buNone/>
            </a:pPr>
            <a:r>
              <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Các thao tác trên ngăn xếp</a:t>
            </a:r>
            <a:endParaRPr sz="3200">
              <a:latin typeface="Times New Roman"/>
              <a:ea typeface="Times New Roman"/>
              <a:cs typeface="Times New Roman"/>
              <a:sym typeface="Times New Roman"/>
            </a:endParaRPr>
          </a:p>
        </p:txBody>
      </p:sp>
      <p:sp>
        <p:nvSpPr>
          <p:cNvPr id="422" name="Google Shape;422;p36"/>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3" name="Google Shape;423;p36"/>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Thêm đối tượng vào stack.</a:t>
            </a:r>
            <a:endParaRPr/>
          </a:p>
          <a:p>
            <a:pPr indent="-342900" lvl="0" marL="342900" marR="0" rtl="0" algn="l">
              <a:lnSpc>
                <a:spcPct val="120000"/>
              </a:lnSpc>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Lấy đối tượng từ stack.</a:t>
            </a:r>
            <a:endParaRPr/>
          </a:p>
          <a:p>
            <a:pPr indent="-342900" lvl="0" marL="342900" marR="0" rtl="0" algn="l">
              <a:lnSpc>
                <a:spcPct val="120000"/>
              </a:lnSpc>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Kiểm tra stack rỗng hay không?</a:t>
            </a:r>
            <a:endParaRPr sz="2800">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Lấy giá trị phần tử đỉnh của stack mà không hủy nó.</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7"/>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29" name="Google Shape;429;p37"/>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0" name="Google Shape;430;p37"/>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i="1" lang="en-US" sz="2800">
                <a:solidFill>
                  <a:schemeClr val="dk1"/>
                </a:solidFill>
                <a:latin typeface="Times New Roman"/>
                <a:ea typeface="Times New Roman"/>
                <a:cs typeface="Times New Roman"/>
                <a:sym typeface="Times New Roman"/>
              </a:rPr>
              <a:t>Để cài đặt ngăn xếp bằng mảng, ta sử dụng mảng một chiều S để biểu biễn ngăn xếp. </a:t>
            </a:r>
            <a:endParaRPr/>
          </a:p>
          <a:p>
            <a:pPr indent="-342900" lvl="0" marL="342900" marR="0" rtl="0" algn="l">
              <a:spcBef>
                <a:spcPts val="560"/>
              </a:spcBef>
              <a:spcAft>
                <a:spcPts val="0"/>
              </a:spcAft>
              <a:buClr>
                <a:schemeClr val="dk1"/>
              </a:buClr>
              <a:buSzPts val="2800"/>
              <a:buFont typeface="Noto Sans Symbols"/>
              <a:buChar char="▪"/>
            </a:pPr>
            <a:r>
              <a:rPr i="1" lang="en-US" sz="2800">
                <a:solidFill>
                  <a:schemeClr val="dk1"/>
                </a:solidFill>
                <a:latin typeface="Times New Roman"/>
                <a:ea typeface="Times New Roman"/>
                <a:cs typeface="Times New Roman"/>
                <a:sym typeface="Times New Roman"/>
              </a:rPr>
              <a:t>Thiết lập phần tử đầu tiên của mảng S[0] làm đáy ngăn xếp.Các phần tử tiếp theo được đưa vào ngăn xếp sẽ lần lượt được lưu tại các vị trí S[1], S[2],… </a:t>
            </a:r>
            <a:endParaRPr/>
          </a:p>
          <a:p>
            <a:pPr indent="-342900" lvl="0" marL="342900" marR="0" rtl="0" algn="l">
              <a:spcBef>
                <a:spcPts val="560"/>
              </a:spcBef>
              <a:spcAft>
                <a:spcPts val="0"/>
              </a:spcAft>
              <a:buClr>
                <a:schemeClr val="dk1"/>
              </a:buClr>
              <a:buSzPts val="2800"/>
              <a:buFont typeface="Noto Sans Symbols"/>
              <a:buChar char="▪"/>
            </a:pPr>
            <a:r>
              <a:rPr i="1" lang="en-US" sz="2800">
                <a:solidFill>
                  <a:schemeClr val="dk1"/>
                </a:solidFill>
                <a:latin typeface="Times New Roman"/>
                <a:ea typeface="Times New Roman"/>
                <a:cs typeface="Times New Roman"/>
                <a:sym typeface="Times New Roman"/>
              </a:rPr>
              <a:t>Nếu hiện tại ngăn xếp có n phần tử thì S]n-1] sẽ là phần tử mới nhất được đưa vào ngăn xếp (đỉnh).</a:t>
            </a:r>
            <a:endParaRPr/>
          </a:p>
          <a:p>
            <a:pPr indent="-342900" lvl="0" marL="342900" marR="0" rtl="0" algn="l">
              <a:spcBef>
                <a:spcPts val="560"/>
              </a:spcBef>
              <a:spcAft>
                <a:spcPts val="0"/>
              </a:spcAft>
              <a:buClr>
                <a:schemeClr val="dk1"/>
              </a:buClr>
              <a:buSzPts val="2800"/>
              <a:buFont typeface="Noto Sans Symbols"/>
              <a:buChar char="▪"/>
            </a:pPr>
            <a:r>
              <a:rPr i="1" lang="en-US" sz="2800">
                <a:solidFill>
                  <a:schemeClr val="dk1"/>
                </a:solidFill>
                <a:latin typeface="Times New Roman"/>
                <a:ea typeface="Times New Roman"/>
                <a:cs typeface="Times New Roman"/>
                <a:sym typeface="Times New Roman"/>
              </a:rPr>
              <a:t>Để lưu trữ đỉnh hiên tại của ngăn xếp, ta sử dụng một biến top lưu chỉ số của đỉnh (ở đây top=n-1)</a:t>
            </a:r>
            <a:endParaRPr/>
          </a:p>
          <a:p>
            <a:pPr indent="-342900" lvl="0" marL="342900" marR="0" rtl="0" algn="l">
              <a:spcBef>
                <a:spcPts val="560"/>
              </a:spcBef>
              <a:spcAft>
                <a:spcPts val="0"/>
              </a:spcAft>
              <a:buClr>
                <a:schemeClr val="dk1"/>
              </a:buClr>
              <a:buSzPts val="2800"/>
              <a:buFont typeface="Noto Sans Symbols"/>
              <a:buChar char="▪"/>
            </a:pPr>
            <a:r>
              <a:rPr i="1" lang="en-US" sz="2800">
                <a:solidFill>
                  <a:schemeClr val="dk1"/>
                </a:solidFill>
                <a:latin typeface="Times New Roman"/>
                <a:ea typeface="Times New Roman"/>
                <a:cs typeface="Times New Roman"/>
                <a:sym typeface="Times New Roman"/>
              </a:rPr>
              <a:t>Khi ngăn xếp chưa có phần tử nào ta quy ước top = -1</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8"/>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36" name="Google Shape;436;p38"/>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7" name="Google Shape;437;p38"/>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Cấu trúc của Stack:</a:t>
            </a:r>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const int </a:t>
            </a:r>
            <a:r>
              <a:rPr b="0" i="1" lang="en-US" sz="2400" u="none" cap="none" strike="noStrike">
                <a:solidFill>
                  <a:schemeClr val="dk1"/>
                </a:solidFill>
                <a:latin typeface="Times New Roman"/>
                <a:ea typeface="Times New Roman"/>
                <a:cs typeface="Times New Roman"/>
                <a:sym typeface="Times New Roman"/>
              </a:rPr>
              <a:t>max</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1000</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typedef</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struct</a:t>
            </a:r>
            <a:r>
              <a:rPr b="0" i="1" lang="en-US" sz="2400" u="none" cap="none" strike="noStrike">
                <a:solidFill>
                  <a:schemeClr val="dk1"/>
                </a:solidFill>
                <a:latin typeface="Times New Roman"/>
                <a:ea typeface="Times New Roman"/>
                <a:cs typeface="Times New Roman"/>
                <a:sym typeface="Times New Roman"/>
              </a:rPr>
              <a:t> tagStack</a:t>
            </a:r>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S</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max</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top</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Stack</a:t>
            </a:r>
            <a:r>
              <a:rPr b="0" i="1" lang="en-US" sz="2400" u="none" cap="none" strike="noStrike">
                <a:solidFill>
                  <a:srgbClr val="FF0000"/>
                </a:solidFill>
                <a:latin typeface="Times New Roman"/>
                <a:ea typeface="Times New Roman"/>
                <a:cs typeface="Times New Roman"/>
                <a:sym typeface="Times New Roman"/>
              </a:rPr>
              <a:t>;</a:t>
            </a:r>
            <a:endParaRPr/>
          </a:p>
          <a:p>
            <a:pPr indent="-342900" lvl="0" marL="342900" marR="0" rtl="0" algn="l">
              <a:spcBef>
                <a:spcPts val="56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Khởi tạo Stack:</a:t>
            </a:r>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void</a:t>
            </a:r>
            <a:r>
              <a:rPr b="0" i="1" lang="en-US" sz="2400" u="none" cap="none" strike="noStrike">
                <a:solidFill>
                  <a:schemeClr val="dk1"/>
                </a:solidFill>
                <a:latin typeface="Times New Roman"/>
                <a:ea typeface="Times New Roman"/>
                <a:cs typeface="Times New Roman"/>
                <a:sym typeface="Times New Roman"/>
              </a:rPr>
              <a:t> CreateStack</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Stack </a:t>
            </a:r>
            <a:r>
              <a:rPr b="0" i="1" lang="en-US" sz="2400" u="none" cap="none" strike="noStrike">
                <a:solidFill>
                  <a:srgbClr val="FF0000"/>
                </a:solidFill>
                <a:latin typeface="Times New Roman"/>
                <a:ea typeface="Times New Roman"/>
                <a:cs typeface="Times New Roman"/>
                <a:sym typeface="Times New Roman"/>
              </a:rPr>
              <a:t>&amp;</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 </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chemeClr val="dk1"/>
                </a:solidFill>
                <a:latin typeface="Times New Roman"/>
                <a:ea typeface="Times New Roman"/>
                <a:cs typeface="Times New Roman"/>
                <a:sym typeface="Times New Roman"/>
              </a:rPr>
              <a:t>-1</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9"/>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43" name="Google Shape;443;p39"/>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4" name="Google Shape;444;p39"/>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Kiểm tra ngăn xếp rỗng:</a:t>
            </a:r>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IsEmpty</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Stack st</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1"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if</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rgbClr val="7030A0"/>
                </a:solidFill>
                <a:latin typeface="Times New Roman"/>
                <a:ea typeface="Times New Roman"/>
                <a:cs typeface="Times New Roman"/>
                <a:sym typeface="Times New Roman"/>
              </a:rPr>
              <a:t>-1</a:t>
            </a:r>
            <a:r>
              <a:rPr b="1" i="1" lang="en-US" sz="2400" u="none" cap="none" strike="noStrike">
                <a:solidFill>
                  <a:srgbClr val="FF0000"/>
                </a:solidFill>
                <a:latin typeface="Times New Roman"/>
                <a:ea typeface="Times New Roman"/>
                <a:cs typeface="Times New Roman"/>
                <a:sym typeface="Times New Roman"/>
              </a:rPr>
              <a:t>)</a:t>
            </a:r>
            <a:r>
              <a:rPr b="1" i="1" lang="en-US" sz="2400" u="none" cap="none" strike="noStrike">
                <a:solidFill>
                  <a:schemeClr val="dk1"/>
                </a:solidFill>
                <a:latin typeface="Times New Roman"/>
                <a:ea typeface="Times New Roman"/>
                <a:cs typeface="Times New Roman"/>
                <a:sym typeface="Times New Roman"/>
              </a:rPr>
              <a:t> return </a:t>
            </a:r>
            <a:r>
              <a:rPr b="0" i="1" lang="en-US" sz="2400" u="none" cap="none" strike="noStrike">
                <a:solidFill>
                  <a:srgbClr val="7030A0"/>
                </a:solidFill>
                <a:latin typeface="Times New Roman"/>
                <a:ea typeface="Times New Roman"/>
                <a:cs typeface="Times New Roman"/>
                <a:sym typeface="Times New Roman"/>
              </a:rPr>
              <a:t>1</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else</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return</a:t>
            </a: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7030A0"/>
                </a:solidFill>
                <a:latin typeface="Times New Roman"/>
                <a:ea typeface="Times New Roman"/>
                <a:cs typeface="Times New Roman"/>
                <a:sym typeface="Times New Roman"/>
              </a:rPr>
              <a:t>0</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1" i="1" lang="en-US" sz="2400" u="none" cap="none" strike="noStrike">
                <a:solidFill>
                  <a:srgbClr val="FF0000"/>
                </a:solidFill>
                <a:latin typeface="Times New Roman"/>
                <a:ea typeface="Times New Roman"/>
                <a:cs typeface="Times New Roman"/>
                <a:sym typeface="Times New Roman"/>
              </a:rPr>
              <a:t>}</a:t>
            </a:r>
            <a:endParaRPr/>
          </a:p>
          <a:p>
            <a:pPr indent="-342900" lvl="0" marL="342900" marR="0" rtl="0" algn="l">
              <a:spcBef>
                <a:spcPts val="56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Kiểm tra ngăn xếp đầy:</a:t>
            </a:r>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IsFull</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Stack st</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if</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a:t>
            </a:r>
            <a:r>
              <a:rPr b="0" i="1" lang="en-US" sz="2400" u="none" cap="none" strike="noStrike">
                <a:solidFill>
                  <a:srgbClr val="FF0000"/>
                </a:solidFill>
                <a:latin typeface="Times New Roman"/>
                <a:ea typeface="Times New Roman"/>
                <a:cs typeface="Times New Roman"/>
                <a:sym typeface="Times New Roman"/>
              </a:rPr>
              <a:t>&gt;=</a:t>
            </a:r>
            <a:r>
              <a:rPr b="0" i="1" lang="en-US" sz="2400" u="none" cap="none" strike="noStrike">
                <a:solidFill>
                  <a:schemeClr val="dk1"/>
                </a:solidFill>
                <a:latin typeface="Times New Roman"/>
                <a:ea typeface="Times New Roman"/>
                <a:cs typeface="Times New Roman"/>
                <a:sym typeface="Times New Roman"/>
              </a:rPr>
              <a:t>max-1</a:t>
            </a:r>
            <a:r>
              <a:rPr b="0" i="1" lang="en-US" sz="2400" u="none" cap="none" strike="noStrike">
                <a:solidFill>
                  <a:srgbClr val="FF0000"/>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return</a:t>
            </a: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7030A0"/>
                </a:solidFill>
                <a:latin typeface="Times New Roman"/>
                <a:ea typeface="Times New Roman"/>
                <a:cs typeface="Times New Roman"/>
                <a:sym typeface="Times New Roman"/>
              </a:rPr>
              <a:t>1</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else</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return</a:t>
            </a: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7030A0"/>
                </a:solidFill>
                <a:latin typeface="Times New Roman"/>
                <a:ea typeface="Times New Roman"/>
                <a:cs typeface="Times New Roman"/>
                <a:sym typeface="Times New Roman"/>
              </a:rPr>
              <a:t>0</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type="title"/>
          </p:nvPr>
        </p:nvSpPr>
        <p:spPr>
          <a:xfrm>
            <a:off x="952500" y="381001"/>
            <a:ext cx="78867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4.1 Giới thiệu tổng quan</a:t>
            </a:r>
            <a:endParaRPr sz="3200">
              <a:latin typeface="Times New Roman"/>
              <a:ea typeface="Times New Roman"/>
              <a:cs typeface="Times New Roman"/>
              <a:sym typeface="Times New Roman"/>
            </a:endParaRPr>
          </a:p>
        </p:txBody>
      </p:sp>
      <p:sp>
        <p:nvSpPr>
          <p:cNvPr id="155" name="Google Shape;155;p4"/>
          <p:cNvSpPr txBox="1"/>
          <p:nvPr>
            <p:ph idx="1" type="body"/>
          </p:nvPr>
        </p:nvSpPr>
        <p:spPr>
          <a:xfrm>
            <a:off x="152400" y="1143001"/>
            <a:ext cx="8839200" cy="4946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Biến động</a:t>
            </a:r>
            <a:r>
              <a:rPr lang="en-US" sz="2800">
                <a:latin typeface="Times New Roman"/>
                <a:ea typeface="Times New Roman"/>
                <a:cs typeface="Times New Roman"/>
                <a:sym typeface="Times New Roman"/>
              </a:rPr>
              <a:t>: </a:t>
            </a:r>
            <a:endParaRPr/>
          </a:p>
          <a:p>
            <a:pPr indent="-457200" lvl="0" marL="457200" rtl="0" algn="l">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Là biến không được khai báo tường minh, không có tên gọi, có thể xin khi cần, giải phóng khi sử dụng xong.</a:t>
            </a:r>
            <a:endParaRPr/>
          </a:p>
          <a:p>
            <a:pPr indent="-457200" lvl="0" marL="457200" rtl="0" algn="l">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Biến động linh động về kích thước =&gt; tận dụng hiệu quả bộ nhớ.</a:t>
            </a:r>
            <a:endParaRPr/>
          </a:p>
          <a:p>
            <a:pPr indent="-457200" lvl="0" marL="457200" rtl="0" algn="l">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Để thao tác với biến động, ta lưu địa chỉ của nó bằng biến con trỏ =&gt; truy xuất biến động thông qua biến con trỏ.</a:t>
            </a:r>
            <a:endParaRPr/>
          </a:p>
          <a:p>
            <a:pPr indent="0" lvl="0" marL="0" rtl="0" algn="l">
              <a:spcBef>
                <a:spcPts val="640"/>
              </a:spcBef>
              <a:spcAft>
                <a:spcPts val="0"/>
              </a:spcAft>
              <a:buClr>
                <a:schemeClr val="dk1"/>
              </a:buClr>
              <a:buSzPts val="3200"/>
              <a:buFont typeface="Arial"/>
              <a:buNone/>
            </a:pPr>
            <a:r>
              <a:t/>
            </a:r>
            <a:endParaRPr sz="3200">
              <a:latin typeface="Times New Roman"/>
              <a:ea typeface="Times New Roman"/>
              <a:cs typeface="Times New Roman"/>
              <a:sym typeface="Times New Roman"/>
            </a:endParaRPr>
          </a:p>
        </p:txBody>
      </p:sp>
      <p:sp>
        <p:nvSpPr>
          <p:cNvPr id="156" name="Google Shape;156;p4"/>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0"/>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50" name="Google Shape;450;p40"/>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1" name="Google Shape;451;p40"/>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Thêm một phần tử x vào Stack:</a:t>
            </a:r>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Push</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Stack </a:t>
            </a:r>
            <a:r>
              <a:rPr b="0" i="1" lang="en-US" sz="2400" u="none" cap="none" strike="noStrike">
                <a:solidFill>
                  <a:srgbClr val="FF0000"/>
                </a:solidFill>
                <a:latin typeface="Times New Roman"/>
                <a:ea typeface="Times New Roman"/>
                <a:cs typeface="Times New Roman"/>
                <a:sym typeface="Times New Roman"/>
              </a:rPr>
              <a:t>&amp;</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x</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if</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IsFull</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rgbClr val="7030A0"/>
                </a:solidFill>
                <a:latin typeface="Times New Roman"/>
                <a:ea typeface="Times New Roman"/>
                <a:cs typeface="Times New Roman"/>
                <a:sym typeface="Times New Roman"/>
              </a:rPr>
              <a:t>0</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rgbClr val="1548EB"/>
                </a:solidFill>
                <a:latin typeface="Times New Roman"/>
                <a:ea typeface="Times New Roman"/>
                <a:cs typeface="Times New Roman"/>
                <a:sym typeface="Times New Roman"/>
              </a:rPr>
              <a:t>//Nếu Stack chưa Full</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FF0000"/>
                </a:solidFill>
                <a:latin typeface="Times New Roman"/>
                <a:ea typeface="Times New Roman"/>
                <a:cs typeface="Times New Roman"/>
                <a:sym typeface="Times New Roman"/>
              </a:rPr>
              <a:t>{</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1548EB"/>
                </a:solidFill>
                <a:latin typeface="Times New Roman"/>
                <a:ea typeface="Times New Roman"/>
                <a:cs typeface="Times New Roman"/>
                <a:sym typeface="Times New Roman"/>
              </a:rPr>
              <a:t>//Tăng đỉnh lên 1</a:t>
            </a:r>
            <a:endParaRPr b="0" i="1" sz="2400" u="none" cap="none" strike="noStrike">
              <a:solidFill>
                <a:schemeClr val="dk1"/>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x</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rgbClr val="1548EB"/>
                </a:solidFill>
                <a:latin typeface="Times New Roman"/>
                <a:ea typeface="Times New Roman"/>
                <a:cs typeface="Times New Roman"/>
                <a:sym typeface="Times New Roman"/>
              </a:rPr>
              <a:t>//Gán giá trị x cho đỉnh</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return</a:t>
            </a: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7030A0"/>
                </a:solidFill>
                <a:latin typeface="Times New Roman"/>
                <a:ea typeface="Times New Roman"/>
                <a:cs typeface="Times New Roman"/>
                <a:sym typeface="Times New Roman"/>
              </a:rPr>
              <a:t>1</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rgbClr val="1548EB"/>
                </a:solidFill>
                <a:latin typeface="Times New Roman"/>
                <a:ea typeface="Times New Roman"/>
                <a:cs typeface="Times New Roman"/>
                <a:sym typeface="Times New Roman"/>
              </a:rPr>
              <a:t> //Thêm thành công</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else</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return</a:t>
            </a: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7030A0"/>
                </a:solidFill>
                <a:latin typeface="Times New Roman"/>
                <a:ea typeface="Times New Roman"/>
                <a:cs typeface="Times New Roman"/>
                <a:sym typeface="Times New Roman"/>
              </a:rPr>
              <a:t>0</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rgbClr val="1548EB"/>
                </a:solidFill>
                <a:latin typeface="Times New Roman"/>
                <a:ea typeface="Times New Roman"/>
                <a:cs typeface="Times New Roman"/>
                <a:sym typeface="Times New Roman"/>
              </a:rPr>
              <a:t>//Thêm thất bại</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57" name="Google Shape;457;p41"/>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8" name="Google Shape;458;p41"/>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Lấy một phần tử x ra khỏi Stack:</a:t>
            </a:r>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Pop</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Stack </a:t>
            </a:r>
            <a:r>
              <a:rPr b="0" i="1" lang="en-US" sz="2400" u="none" cap="none" strike="noStrike">
                <a:solidFill>
                  <a:srgbClr val="FF0000"/>
                </a:solidFill>
                <a:latin typeface="Times New Roman"/>
                <a:ea typeface="Times New Roman"/>
                <a:cs typeface="Times New Roman"/>
                <a:sym typeface="Times New Roman"/>
              </a:rPr>
              <a:t>&amp;</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FF0000"/>
                </a:solidFill>
                <a:latin typeface="Times New Roman"/>
                <a:ea typeface="Times New Roman"/>
                <a:cs typeface="Times New Roman"/>
                <a:sym typeface="Times New Roman"/>
              </a:rPr>
              <a:t>&amp;</a:t>
            </a:r>
            <a:r>
              <a:rPr b="0" i="1" lang="en-US" sz="2400" u="none" cap="none" strike="noStrike">
                <a:solidFill>
                  <a:schemeClr val="dk1"/>
                </a:solidFill>
                <a:latin typeface="Times New Roman"/>
                <a:ea typeface="Times New Roman"/>
                <a:cs typeface="Times New Roman"/>
                <a:sym typeface="Times New Roman"/>
              </a:rPr>
              <a:t>x</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if</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IsEmpty</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r>
              <a:rPr b="1" i="1" lang="en-US" sz="2400" u="none" cap="none" strike="noStrike">
                <a:solidFill>
                  <a:srgbClr val="7030A0"/>
                </a:solidFill>
                <a:latin typeface="Times New Roman"/>
                <a:ea typeface="Times New Roman"/>
                <a:cs typeface="Times New Roman"/>
                <a:sym typeface="Times New Roman"/>
              </a:rPr>
              <a:t>0</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rgbClr val="1548EB"/>
                </a:solidFill>
                <a:latin typeface="Times New Roman"/>
                <a:ea typeface="Times New Roman"/>
                <a:cs typeface="Times New Roman"/>
                <a:sym typeface="Times New Roman"/>
              </a:rPr>
              <a:t>//Nếu Stack khác rỗng</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x</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rgbClr val="1548EB"/>
                </a:solidFill>
                <a:latin typeface="Times New Roman"/>
                <a:ea typeface="Times New Roman"/>
                <a:cs typeface="Times New Roman"/>
                <a:sym typeface="Times New Roman"/>
              </a:rPr>
              <a:t>//Lấy giá trị đỉnh cho vào x</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st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rgbClr val="1548EB"/>
                </a:solidFill>
                <a:latin typeface="Times New Roman"/>
                <a:ea typeface="Times New Roman"/>
                <a:cs typeface="Times New Roman"/>
                <a:sym typeface="Times New Roman"/>
              </a:rPr>
              <a:t>// Đỉnh giảm đi 1</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return</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rgbClr val="7030A0"/>
                </a:solidFill>
                <a:latin typeface="Times New Roman"/>
                <a:ea typeface="Times New Roman"/>
                <a:cs typeface="Times New Roman"/>
                <a:sym typeface="Times New Roman"/>
              </a:rPr>
              <a:t>1</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rgbClr val="1548EB"/>
                </a:solidFill>
                <a:latin typeface="Times New Roman"/>
                <a:ea typeface="Times New Roman"/>
                <a:cs typeface="Times New Roman"/>
                <a:sym typeface="Times New Roman"/>
              </a:rPr>
              <a:t>//Lấy ra thành công</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else</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return</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rgbClr val="7030A0"/>
                </a:solidFill>
                <a:latin typeface="Times New Roman"/>
                <a:ea typeface="Times New Roman"/>
                <a:cs typeface="Times New Roman"/>
                <a:sym typeface="Times New Roman"/>
              </a:rPr>
              <a:t>0</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rgbClr val="1548EB"/>
                </a:solidFill>
                <a:latin typeface="Times New Roman"/>
                <a:ea typeface="Times New Roman"/>
                <a:cs typeface="Times New Roman"/>
                <a:sym typeface="Times New Roman"/>
              </a:rPr>
              <a:t>//Lấy ra thất bại</a:t>
            </a:r>
            <a:endParaRPr b="0" i="1" sz="2400" u="none" cap="none" strike="noStrike">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b="0" i="1" sz="24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64" name="Google Shape;464;p42"/>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5" name="Google Shape;465;p42"/>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Cài đặt hàm main():</a:t>
            </a:r>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main</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Stack st</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x</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 tv</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chemeClr val="dk1"/>
                </a:solidFill>
                <a:latin typeface="Times New Roman"/>
                <a:ea typeface="Times New Roman"/>
                <a:cs typeface="Times New Roman"/>
                <a:sym typeface="Times New Roman"/>
              </a:rPr>
              <a:t>i</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CreateStack</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for</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i</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2</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chemeClr val="dk1"/>
                </a:solidFill>
                <a:latin typeface="Times New Roman"/>
                <a:ea typeface="Times New Roman"/>
                <a:cs typeface="Times New Roman"/>
                <a:sym typeface="Times New Roman"/>
              </a:rPr>
              <a:t>i</a:t>
            </a:r>
            <a:r>
              <a:rPr b="0" i="1" lang="en-US" sz="2400" u="none" cap="none" strike="noStrike">
                <a:solidFill>
                  <a:srgbClr val="FF0000"/>
                </a:solidFill>
                <a:latin typeface="Times New Roman"/>
                <a:ea typeface="Times New Roman"/>
                <a:cs typeface="Times New Roman"/>
                <a:sym typeface="Times New Roman"/>
              </a:rPr>
              <a:t>&lt;=</a:t>
            </a:r>
            <a:r>
              <a:rPr b="0" i="1" lang="en-US" sz="2400" u="none" cap="none" strike="noStrike">
                <a:solidFill>
                  <a:schemeClr val="dk1"/>
                </a:solidFill>
                <a:latin typeface="Times New Roman"/>
                <a:ea typeface="Times New Roman"/>
                <a:cs typeface="Times New Roman"/>
                <a:sym typeface="Times New Roman"/>
              </a:rPr>
              <a:t>5</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chemeClr val="dk1"/>
                </a:solidFill>
                <a:latin typeface="Times New Roman"/>
                <a:ea typeface="Times New Roman"/>
                <a:cs typeface="Times New Roman"/>
                <a:sym typeface="Times New Roman"/>
              </a:rPr>
              <a:t>i</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Push</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chemeClr val="dk1"/>
                </a:solidFill>
                <a:latin typeface="Times New Roman"/>
                <a:ea typeface="Times New Roman"/>
                <a:cs typeface="Times New Roman"/>
                <a:sym typeface="Times New Roman"/>
              </a:rPr>
              <a:t>i</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tv</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Pop</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chemeClr val="dk1"/>
                </a:solidFill>
                <a:latin typeface="Times New Roman"/>
                <a:ea typeface="Times New Roman"/>
                <a:cs typeface="Times New Roman"/>
                <a:sym typeface="Times New Roman"/>
              </a:rPr>
              <a:t>x</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if</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tv</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1</a:t>
            </a:r>
            <a:r>
              <a:rPr b="1" i="1" lang="en-US" sz="2400" u="none" cap="none" strike="noStrike">
                <a:solidFill>
                  <a:srgbClr val="FF0000"/>
                </a:solidFill>
                <a:latin typeface="Times New Roman"/>
                <a:ea typeface="Times New Roman"/>
                <a:cs typeface="Times New Roman"/>
                <a:sym typeface="Times New Roman"/>
              </a:rPr>
              <a:t>)</a:t>
            </a:r>
            <a:r>
              <a:rPr b="1" i="1" lang="en-US" sz="2400" u="none" cap="none" strike="noStrike">
                <a:solidFill>
                  <a:schemeClr val="dk1"/>
                </a:solidFill>
                <a:latin typeface="Times New Roman"/>
                <a:ea typeface="Times New Roman"/>
                <a:cs typeface="Times New Roman"/>
                <a:sym typeface="Times New Roman"/>
              </a:rPr>
              <a:t> </a:t>
            </a:r>
            <a:endParaRPr b="1" i="1" sz="2400" u="none" cap="none" strike="noStrike">
              <a:solidFill>
                <a:schemeClr val="dk1"/>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	printf</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rgbClr val="1548EB"/>
                </a:solidFill>
                <a:latin typeface="Times New Roman"/>
                <a:ea typeface="Times New Roman"/>
                <a:cs typeface="Times New Roman"/>
                <a:sym typeface="Times New Roman"/>
              </a:rPr>
              <a:t>"gia tri lay duoc tu Stack la: %d"</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 x</a:t>
            </a:r>
            <a:r>
              <a:rPr b="0" i="1" lang="en-US" sz="2400" u="none" cap="none" strike="noStrike">
                <a:solidFill>
                  <a:srgbClr val="FF0000"/>
                </a:solidFill>
                <a:latin typeface="Times New Roman"/>
                <a:ea typeface="Times New Roman"/>
                <a:cs typeface="Times New Roman"/>
                <a:sym typeface="Times New Roman"/>
              </a:rPr>
              <a:t>); </a:t>
            </a:r>
            <a:r>
              <a:rPr b="0" i="1" lang="en-US" sz="2400" u="none" cap="none" strike="noStrike">
                <a:solidFill>
                  <a:srgbClr val="1548EB"/>
                </a:solidFill>
                <a:latin typeface="Times New Roman"/>
                <a:ea typeface="Times New Roman"/>
                <a:cs typeface="Times New Roman"/>
                <a:sym typeface="Times New Roman"/>
              </a:rPr>
              <a:t>//x=5</a:t>
            </a:r>
            <a:endParaRPr b="0" i="1" sz="2400" u="none" cap="none" strike="noStrike">
              <a:solidFill>
                <a:schemeClr val="dk1"/>
              </a:solidFill>
              <a:latin typeface="Times New Roman"/>
              <a:ea typeface="Times New Roman"/>
              <a:cs typeface="Times New Roman"/>
              <a:sym typeface="Times New Roman"/>
            </a:endParaRPr>
          </a:p>
          <a:p>
            <a:pPr indent="0" lvl="1" marL="400050" marR="0" rtl="0" algn="l">
              <a:spcBef>
                <a:spcPts val="480"/>
              </a:spcBef>
              <a:spcAft>
                <a:spcPts val="0"/>
              </a:spcAft>
              <a:buClr>
                <a:srgbClr val="FF0000"/>
              </a:buClr>
              <a:buSzPts val="2400"/>
              <a:buFont typeface="Times New Roman"/>
              <a:buNone/>
            </a:pPr>
            <a:r>
              <a:rPr b="0" i="1" lang="en-US" sz="2400" u="none" cap="none" strike="noStrike">
                <a:solidFill>
                  <a:srgbClr val="FF0000"/>
                </a:solidFill>
                <a:latin typeface="Times New Roman"/>
                <a:ea typeface="Times New Roman"/>
                <a:cs typeface="Times New Roman"/>
                <a:sym typeface="Times New Roman"/>
              </a:rPr>
              <a:t>}</a:t>
            </a:r>
            <a:endParaRPr b="0" i="1" sz="24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3"/>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471" name="Google Shape;471;p43"/>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2" name="Google Shape;472;p43"/>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Theo tính chất của DSLK đơn, việc bổ sung và loại bỏ 1 phần tử thực hiện đơn giản và nhanh nhất khi phần tử đó nằm đầu danh sách. Do vậy, ta sẽ chọn cách lưu trữ của ngăn xếp theo thứ tự: </a:t>
            </a:r>
            <a:endParaRPr/>
          </a:p>
          <a:p>
            <a:pPr indent="-342900" lvl="0" marL="342900" marR="0" rtl="0" algn="l">
              <a:spcBef>
                <a:spcPts val="48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Phần tử đầu danh sách là đỉnh của stack.</a:t>
            </a:r>
            <a:endParaRPr/>
          </a:p>
          <a:p>
            <a:pPr indent="-342900" lvl="0" marL="342900" marR="0" rtl="0" algn="l">
              <a:spcBef>
                <a:spcPts val="48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Phần tử cuối danh sách là đáy của ngăn xếp.</a:t>
            </a:r>
            <a:endParaRPr/>
          </a:p>
          <a:p>
            <a:pPr indent="-342900" lvl="0" marL="342900" marR="0" rtl="0" algn="l">
              <a:spcBef>
                <a:spcPts val="48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Để bổ sung 1 phần tử mới vào stack ta thêm nó vào đầu danh sách.</a:t>
            </a:r>
            <a:endParaRPr/>
          </a:p>
          <a:p>
            <a:pPr indent="-342900" lvl="0" marL="342900" marR="0" rtl="0" algn="l">
              <a:spcBef>
                <a:spcPts val="48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Để lấy 1 phần tử ra khỏi ngăn xếp ta lấy giá trị nút đầu tiên và loại nó ra khỏi danh sách.</a:t>
            </a:r>
            <a:endParaRPr/>
          </a:p>
        </p:txBody>
      </p:sp>
      <p:pic>
        <p:nvPicPr>
          <p:cNvPr id="473" name="Google Shape;473;p43"/>
          <p:cNvPicPr preferRelativeResize="0"/>
          <p:nvPr/>
        </p:nvPicPr>
        <p:blipFill rotWithShape="1">
          <a:blip r:embed="rId3">
            <a:alphaModFix/>
          </a:blip>
          <a:srcRect b="0" l="0" r="0" t="0"/>
          <a:stretch/>
        </p:blipFill>
        <p:spPr>
          <a:xfrm>
            <a:off x="1200150" y="4953000"/>
            <a:ext cx="6724650" cy="120879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4"/>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479" name="Google Shape;479;p44"/>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0" name="Google Shape;480;p44"/>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Khai báo : </a:t>
            </a:r>
            <a:endParaRPr/>
          </a:p>
          <a:p>
            <a:pPr indent="0" lvl="0" marL="0" marR="0" rtl="0" algn="l">
              <a:spcBef>
                <a:spcPts val="48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    	 typedef struct</a:t>
            </a:r>
            <a:r>
              <a:rPr i="1" lang="en-US" sz="2400">
                <a:solidFill>
                  <a:schemeClr val="dk1"/>
                </a:solidFill>
                <a:latin typeface="Times New Roman"/>
                <a:ea typeface="Times New Roman"/>
                <a:cs typeface="Times New Roman"/>
                <a:sym typeface="Times New Roman"/>
              </a:rPr>
              <a:t> node</a:t>
            </a:r>
            <a:r>
              <a:rPr b="1" i="1" lang="en-US" sz="2400">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item</a:t>
            </a:r>
            <a:r>
              <a:rPr b="1"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struct</a:t>
            </a:r>
            <a:r>
              <a:rPr b="0" i="1" lang="en-US" sz="2400" u="none" cap="none" strike="noStrike">
                <a:solidFill>
                  <a:schemeClr val="dk1"/>
                </a:solidFill>
                <a:latin typeface="Times New Roman"/>
                <a:ea typeface="Times New Roman"/>
                <a:cs typeface="Times New Roman"/>
                <a:sym typeface="Times New Roman"/>
              </a:rPr>
              <a:t> node </a:t>
            </a:r>
            <a:r>
              <a:rPr b="1"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next</a:t>
            </a:r>
            <a:r>
              <a:rPr b="1"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1" i="1" lang="en-US" sz="2400" u="none" cap="none" strike="noStrike">
                <a:solidFill>
                  <a:srgbClr val="FF0000"/>
                </a:solidFill>
                <a:latin typeface="Times New Roman"/>
                <a:ea typeface="Times New Roman"/>
                <a:cs typeface="Times New Roman"/>
                <a:sym typeface="Times New Roman"/>
              </a:rPr>
              <a:t>	} *</a:t>
            </a:r>
            <a:r>
              <a:rPr b="0" i="1" lang="en-US" sz="2400" u="none" cap="none" strike="noStrike">
                <a:solidFill>
                  <a:schemeClr val="dk1"/>
                </a:solidFill>
                <a:latin typeface="Times New Roman"/>
                <a:ea typeface="Times New Roman"/>
                <a:cs typeface="Times New Roman"/>
                <a:sym typeface="Times New Roman"/>
              </a:rPr>
              <a:t>stacknode</a:t>
            </a:r>
            <a:r>
              <a:rPr b="1"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1" i="1" lang="en-US" sz="2400" u="none" cap="none" strike="noStrike">
                <a:solidFill>
                  <a:srgbClr val="FF0000"/>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typedef struct </a:t>
            </a:r>
            <a:r>
              <a:rPr b="0" i="1" lang="en-US" sz="2400" u="none" cap="none" strike="noStrike">
                <a:solidFill>
                  <a:schemeClr val="dk1"/>
                </a:solidFill>
                <a:latin typeface="Times New Roman"/>
                <a:ea typeface="Times New Roman"/>
                <a:cs typeface="Times New Roman"/>
                <a:sym typeface="Times New Roman"/>
              </a:rPr>
              <a:t>Stack</a:t>
            </a:r>
            <a:r>
              <a:rPr b="1"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stacknode top</a:t>
            </a:r>
            <a:r>
              <a:rPr b="1" i="1" lang="en-US" sz="2400" u="none" cap="none" strike="noStrike">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rgbClr val="FF0000"/>
              </a:buClr>
              <a:buSzPts val="2400"/>
              <a:buFont typeface="Times New Roman"/>
              <a:buNone/>
            </a:pPr>
            <a:r>
              <a:rPr b="1"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stack</a:t>
            </a:r>
            <a:r>
              <a:rPr b="1" i="1" lang="en-US" sz="2400">
                <a:solidFill>
                  <a:srgbClr val="FF0000"/>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Khởi tạo:</a:t>
            </a:r>
            <a:endParaRPr b="1" i="1" sz="2400">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void</a:t>
            </a:r>
            <a:r>
              <a:rPr b="0" i="1" lang="en-US" sz="2400" u="none" cap="none" strike="noStrike">
                <a:solidFill>
                  <a:schemeClr val="dk1"/>
                </a:solidFill>
                <a:latin typeface="Times New Roman"/>
                <a:ea typeface="Times New Roman"/>
                <a:cs typeface="Times New Roman"/>
                <a:sym typeface="Times New Roman"/>
              </a:rPr>
              <a:t> CreateStack</a:t>
            </a:r>
            <a:r>
              <a:rPr b="1"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stack </a:t>
            </a:r>
            <a:r>
              <a:rPr b="1" i="1" lang="en-US" sz="2400" u="none" cap="none" strike="noStrike">
                <a:solidFill>
                  <a:srgbClr val="FF0000"/>
                </a:solidFill>
                <a:latin typeface="Times New Roman"/>
                <a:ea typeface="Times New Roman"/>
                <a:cs typeface="Times New Roman"/>
                <a:sym typeface="Times New Roman"/>
              </a:rPr>
              <a:t>&amp;</a:t>
            </a:r>
            <a:r>
              <a:rPr b="0" i="1" lang="en-US" sz="2400" u="none" cap="none" strike="noStrike">
                <a:solidFill>
                  <a:schemeClr val="dk1"/>
                </a:solidFill>
                <a:latin typeface="Times New Roman"/>
                <a:ea typeface="Times New Roman"/>
                <a:cs typeface="Times New Roman"/>
                <a:sym typeface="Times New Roman"/>
              </a:rPr>
              <a:t>s</a:t>
            </a:r>
            <a:r>
              <a:rPr b="1"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s</a:t>
            </a:r>
            <a:r>
              <a:rPr b="1"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a:t>
            </a:r>
            <a:r>
              <a:rPr b="1"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NULL</a:t>
            </a:r>
            <a:r>
              <a:rPr b="1"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rgbClr val="FF0000"/>
              </a:buClr>
              <a:buSzPts val="2400"/>
              <a:buFont typeface="Times New Roman"/>
              <a:buNone/>
            </a:pPr>
            <a:r>
              <a:rPr b="1" i="1" lang="en-US" sz="2400" u="none" cap="none" strike="noStrike">
                <a:solidFill>
                  <a:srgbClr val="FF0000"/>
                </a:solidFill>
                <a:latin typeface="Times New Roman"/>
                <a:ea typeface="Times New Roman"/>
                <a:cs typeface="Times New Roman"/>
                <a:sym typeface="Times New Roman"/>
              </a:rPr>
              <a:t>}</a:t>
            </a:r>
            <a:endParaRPr b="1" i="1" sz="24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5"/>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486" name="Google Shape;486;p45"/>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7" name="Google Shape;487;p45"/>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Kiểm tra stack rỗng : </a:t>
            </a:r>
            <a:endParaRPr/>
          </a:p>
          <a:p>
            <a:pPr indent="0" lvl="0" marL="0" marR="0" rtl="0" algn="l">
              <a:spcBef>
                <a:spcPts val="48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    	 int </a:t>
            </a:r>
            <a:r>
              <a:rPr i="1" lang="en-US" sz="2400">
                <a:solidFill>
                  <a:schemeClr val="dk1"/>
                </a:solidFill>
                <a:latin typeface="Times New Roman"/>
                <a:ea typeface="Times New Roman"/>
                <a:cs typeface="Times New Roman"/>
                <a:sym typeface="Times New Roman"/>
              </a:rPr>
              <a:t>CheckEmpty</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stack </a:t>
            </a:r>
            <a:r>
              <a:rPr i="1" lang="en-US" sz="2400">
                <a:solidFill>
                  <a:srgbClr val="FF0000"/>
                </a:solidFill>
                <a:latin typeface="Times New Roman"/>
                <a:ea typeface="Times New Roman"/>
                <a:cs typeface="Times New Roman"/>
                <a:sym typeface="Times New Roman"/>
              </a:rPr>
              <a:t>&amp;</a:t>
            </a:r>
            <a:r>
              <a:rPr i="1" lang="en-US" sz="2400">
                <a:solidFill>
                  <a:schemeClr val="dk1"/>
                </a:solidFill>
                <a:latin typeface="Times New Roman"/>
                <a:ea typeface="Times New Roman"/>
                <a:cs typeface="Times New Roman"/>
                <a:sym typeface="Times New Roman"/>
              </a:rPr>
              <a:t>s</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return</a:t>
            </a:r>
            <a:r>
              <a:rPr i="1" lang="en-US" sz="2400">
                <a:solidFill>
                  <a:schemeClr val="dk1"/>
                </a:solidFill>
                <a:latin typeface="Times New Roman"/>
                <a:ea typeface="Times New Roman"/>
                <a:cs typeface="Times New Roman"/>
                <a:sym typeface="Times New Roman"/>
              </a:rPr>
              <a:t> s</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top</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NULL</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endParaRPr/>
          </a:p>
          <a:p>
            <a:pPr indent="-342900" lvl="0" marL="342900" marR="0" rtl="0" algn="l">
              <a:spcBef>
                <a:spcPts val="48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Thêm phần tử vào stack:</a:t>
            </a:r>
            <a:endParaRPr b="1" i="1" sz="2400">
              <a:solidFill>
                <a:srgbClr val="FF0000"/>
              </a:solidFill>
              <a:latin typeface="Times New Roman"/>
              <a:ea typeface="Times New Roman"/>
              <a:cs typeface="Times New Roman"/>
              <a:sym typeface="Times New Roman"/>
            </a:endParaRPr>
          </a:p>
          <a:p>
            <a:pPr indent="0" lvl="1" marL="400050" marR="0" rtl="0" algn="l">
              <a:spcBef>
                <a:spcPts val="48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	void </a:t>
            </a:r>
            <a:r>
              <a:rPr b="0" i="1" lang="en-US" sz="2400" u="none" cap="none" strike="noStrike">
                <a:solidFill>
                  <a:schemeClr val="dk1"/>
                </a:solidFill>
                <a:latin typeface="Times New Roman"/>
                <a:ea typeface="Times New Roman"/>
                <a:cs typeface="Times New Roman"/>
                <a:sym typeface="Times New Roman"/>
              </a:rPr>
              <a:t>Push</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stack </a:t>
            </a:r>
            <a:r>
              <a:rPr b="0" i="1" lang="en-US" sz="2400" u="none" cap="none" strike="noStrike">
                <a:solidFill>
                  <a:srgbClr val="FF0000"/>
                </a:solidFill>
                <a:latin typeface="Times New Roman"/>
                <a:ea typeface="Times New Roman"/>
                <a:cs typeface="Times New Roman"/>
                <a:sym typeface="Times New Roman"/>
              </a:rPr>
              <a:t>&amp;</a:t>
            </a:r>
            <a:r>
              <a:rPr b="0" i="1" lang="en-US" sz="2400" u="none" cap="none" strike="noStrike">
                <a:solidFill>
                  <a:schemeClr val="dk1"/>
                </a:solidFill>
                <a:latin typeface="Times New Roman"/>
                <a:ea typeface="Times New Roman"/>
                <a:cs typeface="Times New Roman"/>
                <a:sym typeface="Times New Roman"/>
              </a:rPr>
              <a:t>s</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int</a:t>
            </a:r>
            <a:r>
              <a:rPr b="0" i="1" lang="en-US" sz="2400" u="none" cap="none" strike="noStrike">
                <a:solidFill>
                  <a:schemeClr val="dk1"/>
                </a:solidFill>
                <a:latin typeface="Times New Roman"/>
                <a:ea typeface="Times New Roman"/>
                <a:cs typeface="Times New Roman"/>
                <a:sym typeface="Times New Roman"/>
              </a:rPr>
              <a:t> x</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stacknode p</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p </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new</a:t>
            </a:r>
            <a:r>
              <a:rPr b="0" i="1" lang="en-US" sz="2400" u="none" cap="none" strike="noStrike">
                <a:solidFill>
                  <a:schemeClr val="dk1"/>
                </a:solidFill>
                <a:latin typeface="Times New Roman"/>
                <a:ea typeface="Times New Roman"/>
                <a:cs typeface="Times New Roman"/>
                <a:sym typeface="Times New Roman"/>
              </a:rPr>
              <a:t> node</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1</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p</a:t>
            </a:r>
            <a:r>
              <a:rPr b="0" i="1" lang="en-US" sz="2400" u="none" cap="none" strike="noStrike">
                <a:solidFill>
                  <a:srgbClr val="FF0000"/>
                </a:solidFill>
                <a:latin typeface="Times New Roman"/>
                <a:ea typeface="Times New Roman"/>
                <a:cs typeface="Times New Roman"/>
                <a:sym typeface="Times New Roman"/>
              </a:rPr>
              <a:t>-&gt;</a:t>
            </a:r>
            <a:r>
              <a:rPr b="0" i="1" lang="en-US" sz="2400" u="none" cap="none" strike="noStrike">
                <a:solidFill>
                  <a:schemeClr val="dk1"/>
                </a:solidFill>
                <a:latin typeface="Times New Roman"/>
                <a:ea typeface="Times New Roman"/>
                <a:cs typeface="Times New Roman"/>
                <a:sym typeface="Times New Roman"/>
              </a:rPr>
              <a:t>item</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x</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p</a:t>
            </a:r>
            <a:r>
              <a:rPr b="0" i="1" lang="en-US" sz="2400" u="none" cap="none" strike="noStrike">
                <a:solidFill>
                  <a:srgbClr val="FF0000"/>
                </a:solidFill>
                <a:latin typeface="Times New Roman"/>
                <a:ea typeface="Times New Roman"/>
                <a:cs typeface="Times New Roman"/>
                <a:sym typeface="Times New Roman"/>
              </a:rPr>
              <a:t>-&gt;</a:t>
            </a:r>
            <a:r>
              <a:rPr b="0" i="1" lang="en-US" sz="2400" u="none" cap="none" strike="noStrike">
                <a:solidFill>
                  <a:schemeClr val="dk1"/>
                </a:solidFill>
                <a:latin typeface="Times New Roman"/>
                <a:ea typeface="Times New Roman"/>
                <a:cs typeface="Times New Roman"/>
                <a:sym typeface="Times New Roman"/>
              </a:rPr>
              <a:t>next</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s</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top</a:t>
            </a:r>
            <a:r>
              <a:rPr b="0" i="1" lang="en-US" sz="2400" u="none" cap="none" strike="noStrike">
                <a:solidFill>
                  <a:srgbClr val="FF0000"/>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rgbClr val="FF0000"/>
                </a:solidFill>
                <a:latin typeface="Times New Roman"/>
                <a:ea typeface="Times New Roman"/>
                <a:cs typeface="Times New Roman"/>
                <a:sym typeface="Times New Roman"/>
              </a:rPr>
              <a:t>;</a:t>
            </a:r>
            <a:endParaRPr/>
          </a:p>
          <a:p>
            <a:pPr indent="0" lvl="1" marL="400050" marR="0" rtl="0" algn="l">
              <a:spcBef>
                <a:spcPts val="48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FF0000"/>
                </a:solidFill>
                <a:latin typeface="Times New Roman"/>
                <a:ea typeface="Times New Roman"/>
                <a:cs typeface="Times New Roman"/>
                <a:sym typeface="Times New Roman"/>
              </a:rPr>
              <a:t>}</a:t>
            </a:r>
            <a:endParaRPr b="1" i="1" sz="24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6"/>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493" name="Google Shape;493;p46"/>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p46"/>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Lấy phần tử ra khỏi stack: </a:t>
            </a:r>
            <a:endParaRPr/>
          </a:p>
          <a:p>
            <a:pPr indent="0" lvl="0" marL="0" marR="0" rtl="0" algn="l">
              <a:spcBef>
                <a:spcPts val="48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    	int</a:t>
            </a:r>
            <a:r>
              <a:rPr i="1" lang="en-US" sz="2400">
                <a:solidFill>
                  <a:schemeClr val="dk1"/>
                </a:solidFill>
                <a:latin typeface="Times New Roman"/>
                <a:ea typeface="Times New Roman"/>
                <a:cs typeface="Times New Roman"/>
                <a:sym typeface="Times New Roman"/>
              </a:rPr>
              <a:t> Pop</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stack </a:t>
            </a:r>
            <a:r>
              <a:rPr i="1" lang="en-US" sz="2400">
                <a:solidFill>
                  <a:srgbClr val="FF0000"/>
                </a:solidFill>
                <a:latin typeface="Times New Roman"/>
                <a:ea typeface="Times New Roman"/>
                <a:cs typeface="Times New Roman"/>
                <a:sym typeface="Times New Roman"/>
              </a:rPr>
              <a:t>&amp;</a:t>
            </a:r>
            <a:r>
              <a:rPr i="1" lang="en-US" sz="2400">
                <a:solidFill>
                  <a:schemeClr val="dk1"/>
                </a:solidFill>
                <a:latin typeface="Times New Roman"/>
                <a:ea typeface="Times New Roman"/>
                <a:cs typeface="Times New Roman"/>
                <a:sym typeface="Times New Roman"/>
              </a:rPr>
              <a:t>s</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stacknode p</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int</a:t>
            </a:r>
            <a:r>
              <a:rPr i="1" lang="en-US" sz="2400">
                <a:solidFill>
                  <a:schemeClr val="dk1"/>
                </a:solidFill>
                <a:latin typeface="Times New Roman"/>
                <a:ea typeface="Times New Roman"/>
                <a:cs typeface="Times New Roman"/>
                <a:sym typeface="Times New Roman"/>
              </a:rPr>
              <a:t> x</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if</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CheckEmpty</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s</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printf</a:t>
            </a:r>
            <a:r>
              <a:rPr i="1" lang="en-US" sz="2400">
                <a:solidFill>
                  <a:srgbClr val="FF0000"/>
                </a:solidFill>
                <a:latin typeface="Times New Roman"/>
                <a:ea typeface="Times New Roman"/>
                <a:cs typeface="Times New Roman"/>
                <a:sym typeface="Times New Roman"/>
              </a:rPr>
              <a:t>(</a:t>
            </a:r>
            <a:r>
              <a:rPr i="1" lang="en-US" sz="2400">
                <a:solidFill>
                  <a:srgbClr val="1548EB"/>
                </a:solidFill>
                <a:latin typeface="Times New Roman"/>
                <a:ea typeface="Times New Roman"/>
                <a:cs typeface="Times New Roman"/>
                <a:sym typeface="Times New Roman"/>
              </a:rPr>
              <a:t>"\nDanh sach rong"</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else</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p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s</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top</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x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p</a:t>
            </a:r>
            <a:r>
              <a:rPr i="1" lang="en-US" sz="2400">
                <a:solidFill>
                  <a:srgbClr val="FF0000"/>
                </a:solidFill>
                <a:latin typeface="Times New Roman"/>
                <a:ea typeface="Times New Roman"/>
                <a:cs typeface="Times New Roman"/>
                <a:sym typeface="Times New Roman"/>
              </a:rPr>
              <a:t>-&gt;</a:t>
            </a:r>
            <a:r>
              <a:rPr i="1" lang="en-US" sz="2400">
                <a:solidFill>
                  <a:schemeClr val="dk1"/>
                </a:solidFill>
                <a:latin typeface="Times New Roman"/>
                <a:ea typeface="Times New Roman"/>
                <a:cs typeface="Times New Roman"/>
                <a:sym typeface="Times New Roman"/>
              </a:rPr>
              <a:t>item</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s</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top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s</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top</a:t>
            </a:r>
            <a:r>
              <a:rPr i="1" lang="en-US" sz="2400">
                <a:solidFill>
                  <a:srgbClr val="FF0000"/>
                </a:solidFill>
                <a:latin typeface="Times New Roman"/>
                <a:ea typeface="Times New Roman"/>
                <a:cs typeface="Times New Roman"/>
                <a:sym typeface="Times New Roman"/>
              </a:rPr>
              <a:t>-&gt;</a:t>
            </a:r>
            <a:r>
              <a:rPr i="1" lang="en-US" sz="2400">
                <a:solidFill>
                  <a:schemeClr val="dk1"/>
                </a:solidFill>
                <a:latin typeface="Times New Roman"/>
                <a:ea typeface="Times New Roman"/>
                <a:cs typeface="Times New Roman"/>
                <a:sym typeface="Times New Roman"/>
              </a:rPr>
              <a:t>next</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delete</a:t>
            </a:r>
            <a:r>
              <a:rPr i="1" lang="en-US" sz="2400">
                <a:solidFill>
                  <a:schemeClr val="dk1"/>
                </a:solidFill>
                <a:latin typeface="Times New Roman"/>
                <a:ea typeface="Times New Roman"/>
                <a:cs typeface="Times New Roman"/>
                <a:sym typeface="Times New Roman"/>
              </a:rPr>
              <a:t> p</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return</a:t>
            </a:r>
            <a:r>
              <a:rPr i="1" lang="en-US" sz="2400">
                <a:solidFill>
                  <a:schemeClr val="dk1"/>
                </a:solidFill>
                <a:latin typeface="Times New Roman"/>
                <a:ea typeface="Times New Roman"/>
                <a:cs typeface="Times New Roman"/>
                <a:sym typeface="Times New Roman"/>
              </a:rPr>
              <a:t> x</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i="1" lang="en-US" sz="2400">
                <a:solidFill>
                  <a:srgbClr val="FF0000"/>
                </a:solidFill>
                <a:latin typeface="Times New Roman"/>
                <a:ea typeface="Times New Roman"/>
                <a:cs typeface="Times New Roman"/>
                <a:sym typeface="Times New Roman"/>
              </a:rPr>
              <a:t>}</a:t>
            </a:r>
            <a:endParaRPr i="1" sz="2400">
              <a:solidFill>
                <a:srgbClr val="FF0000"/>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i="1" lang="en-US" sz="2400">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7"/>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500" name="Google Shape;500;p47"/>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1" name="Google Shape;501;p47"/>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Hàm main(): </a:t>
            </a:r>
            <a:endParaRPr/>
          </a:p>
          <a:p>
            <a:pPr indent="0" lvl="0" marL="0" marR="0" rtl="0" algn="l">
              <a:spcBef>
                <a:spcPts val="48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 int</a:t>
            </a:r>
            <a:r>
              <a:rPr i="1" lang="en-US" sz="2400">
                <a:solidFill>
                  <a:schemeClr val="dk1"/>
                </a:solidFill>
                <a:latin typeface="Times New Roman"/>
                <a:ea typeface="Times New Roman"/>
                <a:cs typeface="Times New Roman"/>
                <a:sym typeface="Times New Roman"/>
              </a:rPr>
              <a:t> main</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rgbClr val="FF0000"/>
              </a:buClr>
              <a:buSzPts val="2400"/>
              <a:buFont typeface="Times New Roman"/>
              <a:buNone/>
            </a:pP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stack s</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CreateStack</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s</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CheckEmpty</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s</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for</a:t>
            </a:r>
            <a:r>
              <a:rPr i="1" lang="en-US" sz="2400">
                <a:solidFill>
                  <a:srgbClr val="FF0000"/>
                </a:solidFill>
                <a:latin typeface="Times New Roman"/>
                <a:ea typeface="Times New Roman"/>
                <a:cs typeface="Times New Roman"/>
                <a:sym typeface="Times New Roman"/>
              </a:rPr>
              <a:t>(</a:t>
            </a:r>
            <a:r>
              <a:rPr b="1" i="1" lang="en-US" sz="2400">
                <a:solidFill>
                  <a:schemeClr val="dk1"/>
                </a:solidFill>
                <a:latin typeface="Times New Roman"/>
                <a:ea typeface="Times New Roman"/>
                <a:cs typeface="Times New Roman"/>
                <a:sym typeface="Times New Roman"/>
              </a:rPr>
              <a:t>int</a:t>
            </a:r>
            <a:r>
              <a:rPr i="1" lang="en-US" sz="2400">
                <a:solidFill>
                  <a:schemeClr val="dk1"/>
                </a:solidFill>
                <a:latin typeface="Times New Roman"/>
                <a:ea typeface="Times New Roman"/>
                <a:cs typeface="Times New Roman"/>
                <a:sym typeface="Times New Roman"/>
              </a:rPr>
              <a:t> x</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1</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x</a:t>
            </a:r>
            <a:r>
              <a:rPr i="1" lang="en-US" sz="2400">
                <a:solidFill>
                  <a:srgbClr val="FF0000"/>
                </a:solidFill>
                <a:latin typeface="Times New Roman"/>
                <a:ea typeface="Times New Roman"/>
                <a:cs typeface="Times New Roman"/>
                <a:sym typeface="Times New Roman"/>
              </a:rPr>
              <a:t>&lt;</a:t>
            </a:r>
            <a:r>
              <a:rPr i="1" lang="en-US" sz="2400">
                <a:solidFill>
                  <a:schemeClr val="dk1"/>
                </a:solidFill>
                <a:latin typeface="Times New Roman"/>
                <a:ea typeface="Times New Roman"/>
                <a:cs typeface="Times New Roman"/>
                <a:sym typeface="Times New Roman"/>
              </a:rPr>
              <a:t>22</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x</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2</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Push</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s</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x</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int</a:t>
            </a:r>
            <a:r>
              <a:rPr i="1" lang="en-US" sz="2400">
                <a:solidFill>
                  <a:schemeClr val="dk1"/>
                </a:solidFill>
                <a:latin typeface="Times New Roman"/>
                <a:ea typeface="Times New Roman"/>
                <a:cs typeface="Times New Roman"/>
                <a:sym typeface="Times New Roman"/>
              </a:rPr>
              <a:t> t</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Pop</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s</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printf</a:t>
            </a:r>
            <a:r>
              <a:rPr i="1" lang="en-US" sz="2400">
                <a:solidFill>
                  <a:srgbClr val="FF0000"/>
                </a:solidFill>
                <a:latin typeface="Times New Roman"/>
                <a:ea typeface="Times New Roman"/>
                <a:cs typeface="Times New Roman"/>
                <a:sym typeface="Times New Roman"/>
              </a:rPr>
              <a:t>(</a:t>
            </a:r>
            <a:r>
              <a:rPr i="1" lang="en-US" sz="2400">
                <a:solidFill>
                  <a:srgbClr val="1548EB"/>
                </a:solidFill>
                <a:latin typeface="Times New Roman"/>
                <a:ea typeface="Times New Roman"/>
                <a:cs typeface="Times New Roman"/>
                <a:sym typeface="Times New Roman"/>
              </a:rPr>
              <a:t>"Phan tu lay ra duoc: %d"</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t</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rgbClr val="FF0000"/>
              </a:buClr>
              <a:buSzPts val="2400"/>
              <a:buFont typeface="Times New Roman"/>
              <a:buNone/>
            </a:pPr>
            <a:r>
              <a:rPr i="1" lang="en-US" sz="2400">
                <a:solidFill>
                  <a:srgbClr val="FF0000"/>
                </a:solidFill>
                <a:latin typeface="Times New Roman"/>
                <a:ea typeface="Times New Roman"/>
                <a:cs typeface="Times New Roman"/>
                <a:sym typeface="Times New Roman"/>
              </a:rPr>
              <a:t>}</a:t>
            </a:r>
            <a:endParaRPr i="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8"/>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Một số ứng dụng của ngăn xếp</a:t>
            </a:r>
            <a:endParaRPr sz="3200">
              <a:latin typeface="Times New Roman"/>
              <a:ea typeface="Times New Roman"/>
              <a:cs typeface="Times New Roman"/>
              <a:sym typeface="Times New Roman"/>
            </a:endParaRPr>
          </a:p>
        </p:txBody>
      </p:sp>
      <p:sp>
        <p:nvSpPr>
          <p:cNvPr id="507" name="Google Shape;507;p48"/>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8" name="Google Shape;508;p48"/>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Đảo ngược xâu kí tự.</a:t>
            </a:r>
            <a:endParaRPr/>
          </a:p>
          <a:p>
            <a:pPr indent="-342900" lvl="0" marL="342900" marR="0" rtl="0" algn="l">
              <a:spcBef>
                <a:spcPts val="560"/>
              </a:spcBef>
              <a:spcAft>
                <a:spcPts val="0"/>
              </a:spcAft>
              <a:buClr>
                <a:srgbClr val="000000"/>
              </a:buClr>
              <a:buSzPts val="2800"/>
              <a:buFont typeface="Noto Sans Symbols"/>
              <a:buChar char="▪"/>
            </a:pPr>
            <a:r>
              <a:rPr lang="en-US" sz="2800">
                <a:solidFill>
                  <a:schemeClr val="dk1"/>
                </a:solidFill>
                <a:latin typeface="Times New Roman"/>
                <a:ea typeface="Times New Roman"/>
                <a:cs typeface="Times New Roman"/>
                <a:sym typeface="Times New Roman"/>
              </a:rPr>
              <a:t>Tính giá trị biểu thức dạng hậu tố (postfix).</a:t>
            </a:r>
            <a:endParaRPr/>
          </a:p>
          <a:p>
            <a:pPr indent="-342900" lvl="0" marL="342900" marR="0" rtl="0" algn="l">
              <a:spcBef>
                <a:spcPts val="560"/>
              </a:spcBef>
              <a:spcAft>
                <a:spcPts val="0"/>
              </a:spcAft>
              <a:buClr>
                <a:srgbClr val="000000"/>
              </a:buClr>
              <a:buSzPts val="2800"/>
              <a:buFont typeface="Noto Sans Symbols"/>
              <a:buChar char="▪"/>
            </a:pPr>
            <a:r>
              <a:rPr lang="en-US" sz="2800">
                <a:solidFill>
                  <a:schemeClr val="dk1"/>
                </a:solidFill>
                <a:latin typeface="Times New Roman"/>
                <a:ea typeface="Times New Roman"/>
                <a:cs typeface="Times New Roman"/>
                <a:sym typeface="Times New Roman"/>
              </a:rPr>
              <a:t>Chuyển một biểu thức dạng trung tố sang hậu tố (infix to postfix).</a:t>
            </a:r>
            <a:endParaRPr/>
          </a:p>
          <a:p>
            <a:pPr indent="-342900" lvl="0" marL="342900" marR="0" rtl="0" algn="l">
              <a:spcBef>
                <a:spcPts val="560"/>
              </a:spcBef>
              <a:spcAft>
                <a:spcPts val="0"/>
              </a:spcAft>
              <a:buClr>
                <a:srgbClr val="000000"/>
              </a:buClr>
              <a:buSzPts val="2800"/>
              <a:buFont typeface="Noto Sans Symbols"/>
              <a:buChar char="▪"/>
            </a:pPr>
            <a:r>
              <a:rPr lang="en-US" sz="2800">
                <a:solidFill>
                  <a:schemeClr val="dk1"/>
                </a:solidFill>
                <a:latin typeface="Times New Roman"/>
                <a:ea typeface="Times New Roman"/>
                <a:cs typeface="Times New Roman"/>
                <a:sym typeface="Times New Roman"/>
              </a:rPr>
              <a:t>Khử đệ quy lui</a:t>
            </a:r>
            <a:endParaRPr/>
          </a:p>
          <a:p>
            <a:pPr indent="-342900" lvl="0" marL="342900" marR="0" rtl="0" algn="l">
              <a:spcBef>
                <a:spcPts val="560"/>
              </a:spcBef>
              <a:spcAft>
                <a:spcPts val="0"/>
              </a:spcAft>
              <a:buClr>
                <a:srgbClr val="000000"/>
              </a:buClr>
              <a:buSzPts val="2800"/>
              <a:buFont typeface="Noto Sans Symbols"/>
              <a:buChar char="▪"/>
            </a:pPr>
            <a:r>
              <a:rPr lang="en-US" sz="2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9"/>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Các thao tác trên hàng đợi</a:t>
            </a:r>
            <a:endParaRPr sz="3200">
              <a:latin typeface="Times New Roman"/>
              <a:ea typeface="Times New Roman"/>
              <a:cs typeface="Times New Roman"/>
              <a:sym typeface="Times New Roman"/>
            </a:endParaRPr>
          </a:p>
        </p:txBody>
      </p:sp>
      <p:sp>
        <p:nvSpPr>
          <p:cNvPr id="514" name="Google Shape;514;p49"/>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5" name="Google Shape;515;p49"/>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Thêm đối tượng vào cuối hàng đợi.</a:t>
            </a:r>
            <a:endParaRPr/>
          </a:p>
          <a:p>
            <a:pPr indent="-342900" lvl="0" marL="342900" marR="0" rtl="0" algn="l">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Lấy đối tượng từ đầu hàng đợi.</a:t>
            </a:r>
            <a:endParaRPr/>
          </a:p>
          <a:p>
            <a:pPr indent="-342900" lvl="0" marL="342900" marR="0" rtl="0" algn="l">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Kiểm tra hàm đợi có rỗng hay Không?</a:t>
            </a:r>
            <a:endParaRPr/>
          </a:p>
          <a:p>
            <a:pPr indent="-342900" lvl="0" marL="342900" marR="0" rtl="0" algn="l">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Lấy giá trị của phần tử đầu của hàng đợi mà không hủy nó.</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952500" y="381001"/>
            <a:ext cx="78867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4.1 Giới thiệu tổng quan</a:t>
            </a:r>
            <a:endParaRPr sz="3200">
              <a:latin typeface="Times New Roman"/>
              <a:ea typeface="Times New Roman"/>
              <a:cs typeface="Times New Roman"/>
              <a:sym typeface="Times New Roman"/>
            </a:endParaRPr>
          </a:p>
        </p:txBody>
      </p:sp>
      <p:sp>
        <p:nvSpPr>
          <p:cNvPr id="162" name="Google Shape;162;p5"/>
          <p:cNvSpPr txBox="1"/>
          <p:nvPr>
            <p:ph idx="1" type="body"/>
          </p:nvPr>
        </p:nvSpPr>
        <p:spPr>
          <a:xfrm>
            <a:off x="152400" y="1143001"/>
            <a:ext cx="8839200" cy="4946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Cấu trúc tự trỏ</a:t>
            </a:r>
            <a:r>
              <a:rPr lang="en-US"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Là kiểu cấu trúc mà bên trong nó có 1 thành phần con trỏ trỏ tới 1 biến dạng cấu trúc đang được định nghĩa.</a:t>
            </a:r>
            <a:endParaRPr/>
          </a:p>
          <a:p>
            <a:pPr indent="0" lvl="0" marL="0" rtl="0" algn="l">
              <a:spcBef>
                <a:spcPts val="56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Ví Dụ</a:t>
            </a:r>
            <a:r>
              <a:rPr lang="en-US" sz="2800">
                <a:latin typeface="Times New Roman"/>
                <a:ea typeface="Times New Roman"/>
                <a:cs typeface="Times New Roman"/>
                <a:sym typeface="Times New Roman"/>
              </a:rPr>
              <a:t>:</a:t>
            </a:r>
            <a:endParaRPr/>
          </a:p>
          <a:p>
            <a:pPr indent="0" lvl="0" marL="0" rtl="0" algn="l">
              <a:spcBef>
                <a:spcPts val="560"/>
              </a:spcBef>
              <a:spcAft>
                <a:spcPts val="0"/>
              </a:spcAft>
              <a:buClr>
                <a:schemeClr val="dk1"/>
              </a:buClr>
              <a:buSzPts val="2400"/>
              <a:buFont typeface="Arial"/>
              <a:buNone/>
            </a:pPr>
            <a:r>
              <a:rPr b="1" i="1" lang="en-US"/>
              <a:t>	</a:t>
            </a:r>
            <a:r>
              <a:rPr b="1" i="1" lang="en-US" sz="2800">
                <a:latin typeface="Times New Roman"/>
                <a:ea typeface="Times New Roman"/>
                <a:cs typeface="Times New Roman"/>
                <a:sym typeface="Times New Roman"/>
              </a:rPr>
              <a:t>struct</a:t>
            </a:r>
            <a:r>
              <a:rPr i="1" lang="en-US" sz="2800">
                <a:latin typeface="Times New Roman"/>
                <a:ea typeface="Times New Roman"/>
                <a:cs typeface="Times New Roman"/>
                <a:sym typeface="Times New Roman"/>
              </a:rPr>
              <a:t> sinhvien</a:t>
            </a:r>
            <a:r>
              <a:rPr b="1" i="1" lang="en-US" sz="2800">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Times New Roman"/>
              <a:buNone/>
            </a:pPr>
            <a:r>
              <a:rPr i="1" lang="en-US" sz="2800">
                <a:latin typeface="Times New Roman"/>
                <a:ea typeface="Times New Roman"/>
                <a:cs typeface="Times New Roman"/>
                <a:sym typeface="Times New Roman"/>
              </a:rPr>
              <a:t>		</a:t>
            </a:r>
            <a:r>
              <a:rPr b="1" i="1" lang="en-US" sz="2800">
                <a:latin typeface="Times New Roman"/>
                <a:ea typeface="Times New Roman"/>
                <a:cs typeface="Times New Roman"/>
                <a:sym typeface="Times New Roman"/>
              </a:rPr>
              <a:t>char</a:t>
            </a:r>
            <a:r>
              <a:rPr i="1" lang="en-US" sz="2800">
                <a:latin typeface="Times New Roman"/>
                <a:ea typeface="Times New Roman"/>
                <a:cs typeface="Times New Roman"/>
                <a:sym typeface="Times New Roman"/>
              </a:rPr>
              <a:t> Hoten</a:t>
            </a:r>
            <a:r>
              <a:rPr b="1" i="1" lang="en-US" sz="2800">
                <a:solidFill>
                  <a:srgbClr val="FF0000"/>
                </a:solidFill>
                <a:latin typeface="Times New Roman"/>
                <a:ea typeface="Times New Roman"/>
                <a:cs typeface="Times New Roman"/>
                <a:sym typeface="Times New Roman"/>
              </a:rPr>
              <a:t>[</a:t>
            </a:r>
            <a:r>
              <a:rPr i="1" lang="en-US" sz="2800">
                <a:latin typeface="Times New Roman"/>
                <a:ea typeface="Times New Roman"/>
                <a:cs typeface="Times New Roman"/>
                <a:sym typeface="Times New Roman"/>
              </a:rPr>
              <a:t>33</a:t>
            </a:r>
            <a:r>
              <a:rPr b="1" i="1" lang="en-US" sz="2800">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Times New Roman"/>
              <a:buNone/>
            </a:pPr>
            <a:r>
              <a:rPr i="1" lang="en-US" sz="2800">
                <a:latin typeface="Times New Roman"/>
                <a:ea typeface="Times New Roman"/>
                <a:cs typeface="Times New Roman"/>
                <a:sym typeface="Times New Roman"/>
              </a:rPr>
              <a:t>		</a:t>
            </a:r>
            <a:r>
              <a:rPr b="1" i="1" lang="en-US" sz="2800">
                <a:latin typeface="Times New Roman"/>
                <a:ea typeface="Times New Roman"/>
                <a:cs typeface="Times New Roman"/>
                <a:sym typeface="Times New Roman"/>
              </a:rPr>
              <a:t>int</a:t>
            </a:r>
            <a:r>
              <a:rPr i="1" lang="en-US" sz="2800">
                <a:latin typeface="Times New Roman"/>
                <a:ea typeface="Times New Roman"/>
                <a:cs typeface="Times New Roman"/>
                <a:sym typeface="Times New Roman"/>
              </a:rPr>
              <a:t> MSSV</a:t>
            </a:r>
            <a:r>
              <a:rPr b="1" i="1" lang="en-US" sz="2800">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Times New Roman"/>
              <a:buNone/>
            </a:pPr>
            <a:r>
              <a:rPr i="1" lang="en-US" sz="2800">
                <a:latin typeface="Times New Roman"/>
                <a:ea typeface="Times New Roman"/>
                <a:cs typeface="Times New Roman"/>
                <a:sym typeface="Times New Roman"/>
              </a:rPr>
              <a:t>		sinhvien </a:t>
            </a:r>
            <a:r>
              <a:rPr b="1" i="1" lang="en-US" sz="2800">
                <a:solidFill>
                  <a:srgbClr val="FF0000"/>
                </a:solidFill>
                <a:latin typeface="Times New Roman"/>
                <a:ea typeface="Times New Roman"/>
                <a:cs typeface="Times New Roman"/>
                <a:sym typeface="Times New Roman"/>
              </a:rPr>
              <a:t>*</a:t>
            </a:r>
            <a:r>
              <a:rPr i="1" lang="en-US" sz="2800">
                <a:latin typeface="Times New Roman"/>
                <a:ea typeface="Times New Roman"/>
                <a:cs typeface="Times New Roman"/>
                <a:sym typeface="Times New Roman"/>
              </a:rPr>
              <a:t>tiep</a:t>
            </a:r>
            <a:r>
              <a:rPr b="1" i="1" lang="en-US" sz="2800">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Times New Roman"/>
              <a:buNone/>
            </a:pPr>
            <a:r>
              <a:rPr i="1" lang="en-US" sz="2800">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sz="3200">
              <a:latin typeface="Times New Roman"/>
              <a:ea typeface="Times New Roman"/>
              <a:cs typeface="Times New Roman"/>
              <a:sym typeface="Times New Roman"/>
            </a:endParaRPr>
          </a:p>
        </p:txBody>
      </p:sp>
      <p:sp>
        <p:nvSpPr>
          <p:cNvPr id="163" name="Google Shape;163;p5"/>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0"/>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21" name="Google Shape;521;p50"/>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2" name="Google Shape;522;p50"/>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Cấu trúc dữ liệu của hàng đợi:</a:t>
            </a:r>
            <a:endParaRPr/>
          </a:p>
          <a:p>
            <a:pPr indent="0" lvl="0" marL="0" marR="0" rtl="0" algn="l">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const int </a:t>
            </a:r>
            <a:r>
              <a:rPr i="1" lang="en-US" sz="2800">
                <a:solidFill>
                  <a:schemeClr val="dk1"/>
                </a:solidFill>
                <a:latin typeface="Times New Roman"/>
                <a:ea typeface="Times New Roman"/>
                <a:cs typeface="Times New Roman"/>
                <a:sym typeface="Times New Roman"/>
              </a:rPr>
              <a:t>max</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100;</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typedef struct </a:t>
            </a:r>
            <a:r>
              <a:rPr i="1" lang="en-US" sz="2800">
                <a:solidFill>
                  <a:schemeClr val="dk1"/>
                </a:solidFill>
                <a:latin typeface="Times New Roman"/>
                <a:ea typeface="Times New Roman"/>
                <a:cs typeface="Times New Roman"/>
                <a:sym typeface="Times New Roman"/>
              </a:rPr>
              <a:t>tagQueue</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int</a:t>
            </a:r>
            <a:r>
              <a:rPr i="1" lang="en-US" sz="2800">
                <a:solidFill>
                  <a:schemeClr val="dk1"/>
                </a:solidFill>
                <a:latin typeface="Times New Roman"/>
                <a:ea typeface="Times New Roman"/>
                <a:cs typeface="Times New Roman"/>
                <a:sym typeface="Times New Roman"/>
              </a:rPr>
              <a:t> a</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max</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int</a:t>
            </a:r>
            <a:r>
              <a:rPr i="1" lang="en-US" sz="2800">
                <a:solidFill>
                  <a:schemeClr val="dk1"/>
                </a:solidFill>
                <a:latin typeface="Times New Roman"/>
                <a:ea typeface="Times New Roman"/>
                <a:cs typeface="Times New Roman"/>
                <a:sym typeface="Times New Roman"/>
              </a:rPr>
              <a:t> Front</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a:t>
            </a:r>
            <a:r>
              <a:rPr i="1" lang="en-US" sz="2800">
                <a:solidFill>
                  <a:srgbClr val="0070C0"/>
                </a:solidFill>
                <a:latin typeface="Times New Roman"/>
                <a:ea typeface="Times New Roman"/>
                <a:cs typeface="Times New Roman"/>
                <a:sym typeface="Times New Roman"/>
              </a:rPr>
              <a:t>//chi so cua phan tu dau trong Queue</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int</a:t>
            </a:r>
            <a:r>
              <a:rPr i="1" lang="en-US" sz="2800">
                <a:solidFill>
                  <a:schemeClr val="dk1"/>
                </a:solidFill>
                <a:latin typeface="Times New Roman"/>
                <a:ea typeface="Times New Roman"/>
                <a:cs typeface="Times New Roman"/>
                <a:sym typeface="Times New Roman"/>
              </a:rPr>
              <a:t> Rear</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a:t>
            </a:r>
            <a:r>
              <a:rPr i="1" lang="en-US" sz="2800">
                <a:solidFill>
                  <a:srgbClr val="0070C0"/>
                </a:solidFill>
                <a:latin typeface="Times New Roman"/>
                <a:ea typeface="Times New Roman"/>
                <a:cs typeface="Times New Roman"/>
                <a:sym typeface="Times New Roman"/>
              </a:rPr>
              <a:t>//chi so cua phan tu cuoi trong Queue</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Queue</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1"/>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28" name="Google Shape;528;p51"/>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9" name="Google Shape;529;p51"/>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Khởi tạo hàng đợi rỗng:</a:t>
            </a:r>
            <a:endParaRPr/>
          </a:p>
          <a:p>
            <a:pPr indent="0" lvl="0" marL="0" marR="0" rtl="0" algn="l">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void </a:t>
            </a:r>
            <a:r>
              <a:rPr i="1" lang="en-US" sz="2800">
                <a:solidFill>
                  <a:schemeClr val="dk1"/>
                </a:solidFill>
                <a:latin typeface="Times New Roman"/>
                <a:ea typeface="Times New Roman"/>
                <a:cs typeface="Times New Roman"/>
                <a:sym typeface="Times New Roman"/>
              </a:rPr>
              <a:t>CreateQueue</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Queue </a:t>
            </a:r>
            <a:r>
              <a:rPr i="1" lang="en-US" sz="2800">
                <a:solidFill>
                  <a:srgbClr val="FF0000"/>
                </a:solidFill>
                <a:latin typeface="Times New Roman"/>
                <a:ea typeface="Times New Roman"/>
                <a:cs typeface="Times New Roman"/>
                <a:sym typeface="Times New Roman"/>
              </a:rPr>
              <a:t>&amp;</a:t>
            </a:r>
            <a:r>
              <a:rPr i="1" lang="en-US" sz="2800">
                <a:solidFill>
                  <a:schemeClr val="dk1"/>
                </a:solidFill>
                <a:latin typeface="Times New Roman"/>
                <a:ea typeface="Times New Roman"/>
                <a:cs typeface="Times New Roman"/>
                <a:sym typeface="Times New Roman"/>
              </a:rPr>
              <a:t>q</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	q</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Front </a:t>
            </a:r>
            <a:r>
              <a:rPr i="1" lang="en-US" sz="2800">
                <a:solidFill>
                  <a:srgbClr val="FF0000"/>
                </a:solidFill>
                <a:latin typeface="Times New Roman"/>
                <a:ea typeface="Times New Roman"/>
                <a:cs typeface="Times New Roman"/>
                <a:sym typeface="Times New Roman"/>
              </a:rPr>
              <a:t>= </a:t>
            </a:r>
            <a:r>
              <a:rPr i="1" lang="en-US" sz="2800">
                <a:solidFill>
                  <a:srgbClr val="7030A0"/>
                </a:solidFill>
                <a:latin typeface="Times New Roman"/>
                <a:ea typeface="Times New Roman"/>
                <a:cs typeface="Times New Roman"/>
                <a:sym typeface="Times New Roman"/>
              </a:rPr>
              <a:t>-1</a:t>
            </a:r>
            <a:r>
              <a:rPr i="1" lang="en-US" sz="2800">
                <a:solidFill>
                  <a:schemeClr val="dk1"/>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q</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Rear </a:t>
            </a:r>
            <a:r>
              <a:rPr i="1" lang="en-US" sz="2800">
                <a:solidFill>
                  <a:srgbClr val="FF0000"/>
                </a:solidFill>
                <a:latin typeface="Times New Roman"/>
                <a:ea typeface="Times New Roman"/>
                <a:cs typeface="Times New Roman"/>
                <a:sym typeface="Times New Roman"/>
              </a:rPr>
              <a:t>= </a:t>
            </a:r>
            <a:r>
              <a:rPr i="1" lang="en-US" sz="2800">
                <a:solidFill>
                  <a:srgbClr val="7030A0"/>
                </a:solidFill>
                <a:latin typeface="Times New Roman"/>
                <a:ea typeface="Times New Roman"/>
                <a:cs typeface="Times New Roman"/>
                <a:sym typeface="Times New Roman"/>
              </a:rPr>
              <a:t>-1</a:t>
            </a:r>
            <a:r>
              <a:rPr i="1" lang="en-US" sz="2800">
                <a:solidFill>
                  <a:schemeClr val="dk1"/>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2"/>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35" name="Google Shape;535;p52"/>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6" name="Google Shape;536;p52"/>
          <p:cNvSpPr txBox="1"/>
          <p:nvPr/>
        </p:nvSpPr>
        <p:spPr>
          <a:xfrm>
            <a:off x="381000" y="990600"/>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Lấy một phần tử từ Queue</a:t>
            </a:r>
            <a:r>
              <a:rPr lang="en-US" sz="2800">
                <a:solidFill>
                  <a:schemeClr val="dk1"/>
                </a:solidFill>
                <a:latin typeface="Times New Roman"/>
                <a:ea typeface="Times New Roman"/>
                <a:cs typeface="Times New Roman"/>
                <a:sym typeface="Times New Roman"/>
              </a:rPr>
              <a:t>:</a:t>
            </a:r>
            <a:endParaRPr/>
          </a:p>
          <a:p>
            <a:pPr indent="0" lvl="0" marL="0" marR="0" rtl="0" algn="l">
              <a:spcBef>
                <a:spcPts val="520"/>
              </a:spcBef>
              <a:spcAft>
                <a:spcPts val="0"/>
              </a:spcAft>
              <a:buClr>
                <a:schemeClr val="dk1"/>
              </a:buClr>
              <a:buSzPts val="2600"/>
              <a:buFont typeface="Times New Roman"/>
              <a:buNone/>
            </a:pPr>
            <a:r>
              <a:rPr b="1" i="1" lang="en-US" sz="2600">
                <a:solidFill>
                  <a:schemeClr val="dk1"/>
                </a:solidFill>
                <a:latin typeface="Times New Roman"/>
                <a:ea typeface="Times New Roman"/>
                <a:cs typeface="Times New Roman"/>
                <a:sym typeface="Times New Roman"/>
              </a:rPr>
              <a:t>int</a:t>
            </a:r>
            <a:r>
              <a:rPr i="1" lang="en-US" sz="2600">
                <a:solidFill>
                  <a:schemeClr val="dk1"/>
                </a:solidFill>
                <a:latin typeface="Times New Roman"/>
                <a:ea typeface="Times New Roman"/>
                <a:cs typeface="Times New Roman"/>
                <a:sym typeface="Times New Roman"/>
              </a:rPr>
              <a:t> DeQueue</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Queue </a:t>
            </a:r>
            <a:r>
              <a:rPr i="1" lang="en-US" sz="2600">
                <a:solidFill>
                  <a:srgbClr val="FF0000"/>
                </a:solidFill>
                <a:latin typeface="Times New Roman"/>
                <a:ea typeface="Times New Roman"/>
                <a:cs typeface="Times New Roman"/>
                <a:sym typeface="Times New Roman"/>
              </a:rPr>
              <a:t>&amp;</a:t>
            </a:r>
            <a:r>
              <a:rPr i="1" lang="en-US" sz="2600">
                <a:solidFill>
                  <a:schemeClr val="dk1"/>
                </a:solidFill>
                <a:latin typeface="Times New Roman"/>
                <a:ea typeface="Times New Roman"/>
                <a:cs typeface="Times New Roman"/>
                <a:sym typeface="Times New Roman"/>
              </a:rPr>
              <a:t>q</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 </a:t>
            </a:r>
            <a:r>
              <a:rPr b="1" i="1" lang="en-US" sz="2600">
                <a:solidFill>
                  <a:schemeClr val="dk1"/>
                </a:solidFill>
                <a:latin typeface="Times New Roman"/>
                <a:ea typeface="Times New Roman"/>
                <a:cs typeface="Times New Roman"/>
                <a:sym typeface="Times New Roman"/>
              </a:rPr>
              <a:t>int</a:t>
            </a:r>
            <a:r>
              <a:rPr i="1" lang="en-US" sz="2600">
                <a:solidFill>
                  <a:schemeClr val="dk1"/>
                </a:solidFill>
                <a:latin typeface="Times New Roman"/>
                <a:ea typeface="Times New Roman"/>
                <a:cs typeface="Times New Roman"/>
                <a:sym typeface="Times New Roman"/>
              </a:rPr>
              <a:t> </a:t>
            </a:r>
            <a:r>
              <a:rPr i="1" lang="en-US" sz="2600">
                <a:solidFill>
                  <a:srgbClr val="FF0000"/>
                </a:solidFill>
                <a:latin typeface="Times New Roman"/>
                <a:ea typeface="Times New Roman"/>
                <a:cs typeface="Times New Roman"/>
                <a:sym typeface="Times New Roman"/>
              </a:rPr>
              <a:t>&amp;</a:t>
            </a:r>
            <a:r>
              <a:rPr i="1" lang="en-US" sz="2600">
                <a:solidFill>
                  <a:schemeClr val="dk1"/>
                </a:solidFill>
                <a:latin typeface="Times New Roman"/>
                <a:ea typeface="Times New Roman"/>
                <a:cs typeface="Times New Roman"/>
                <a:sym typeface="Times New Roman"/>
              </a:rPr>
              <a:t>x</a:t>
            </a:r>
            <a:r>
              <a:rPr i="1" lang="en-US" sz="2600">
                <a:solidFill>
                  <a:srgbClr val="FF0000"/>
                </a:solidFill>
                <a:latin typeface="Times New Roman"/>
                <a:ea typeface="Times New Roman"/>
                <a:cs typeface="Times New Roman"/>
                <a:sym typeface="Times New Roman"/>
              </a:rPr>
              <a:t>)</a:t>
            </a:r>
            <a:endParaRPr/>
          </a:p>
          <a:p>
            <a:pPr indent="0" lvl="0" marL="0" marR="0" rtl="0" algn="l">
              <a:spcBef>
                <a:spcPts val="520"/>
              </a:spcBef>
              <a:spcAft>
                <a:spcPts val="0"/>
              </a:spcAft>
              <a:buClr>
                <a:srgbClr val="FF0000"/>
              </a:buClr>
              <a:buSzPts val="2600"/>
              <a:buFont typeface="Times New Roman"/>
              <a:buNone/>
            </a:pP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	</a:t>
            </a:r>
            <a:r>
              <a:rPr b="1" i="1" lang="en-US" sz="2600">
                <a:solidFill>
                  <a:schemeClr val="dk1"/>
                </a:solidFill>
                <a:latin typeface="Times New Roman"/>
                <a:ea typeface="Times New Roman"/>
                <a:cs typeface="Times New Roman"/>
                <a:sym typeface="Times New Roman"/>
              </a:rPr>
              <a:t>if</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q</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Front</a:t>
            </a:r>
            <a:r>
              <a:rPr i="1" lang="en-US" sz="2600">
                <a:solidFill>
                  <a:srgbClr val="FF0000"/>
                </a:solidFill>
                <a:latin typeface="Times New Roman"/>
                <a:ea typeface="Times New Roman"/>
                <a:cs typeface="Times New Roman"/>
                <a:sym typeface="Times New Roman"/>
              </a:rPr>
              <a:t>!=</a:t>
            </a:r>
            <a:r>
              <a:rPr i="1" lang="en-US" sz="2600">
                <a:solidFill>
                  <a:srgbClr val="7030A0"/>
                </a:solidFill>
                <a:latin typeface="Times New Roman"/>
                <a:ea typeface="Times New Roman"/>
                <a:cs typeface="Times New Roman"/>
                <a:sym typeface="Times New Roman"/>
              </a:rPr>
              <a:t>-1</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	</a:t>
            </a:r>
            <a:r>
              <a:rPr i="1" lang="en-US" sz="2600">
                <a:solidFill>
                  <a:srgbClr val="0070C0"/>
                </a:solidFill>
                <a:latin typeface="Times New Roman"/>
                <a:ea typeface="Times New Roman"/>
                <a:cs typeface="Times New Roman"/>
                <a:sym typeface="Times New Roman"/>
              </a:rPr>
              <a:t>//Queue khong rong</a:t>
            </a:r>
            <a:endParaRPr/>
          </a:p>
          <a:p>
            <a:pPr indent="0" lvl="0" marL="0" marR="0" rtl="0" algn="l">
              <a:spcBef>
                <a:spcPts val="520"/>
              </a:spcBef>
              <a:spcAft>
                <a:spcPts val="0"/>
              </a:spcAft>
              <a:buClr>
                <a:schemeClr val="dk1"/>
              </a:buClr>
              <a:buSzPts val="2600"/>
              <a:buFont typeface="Times New Roman"/>
              <a:buNone/>
            </a:pPr>
            <a:r>
              <a:rPr i="1" lang="en-US" sz="2600">
                <a:solidFill>
                  <a:schemeClr val="dk1"/>
                </a:solidFill>
                <a:latin typeface="Times New Roman"/>
                <a:ea typeface="Times New Roman"/>
                <a:cs typeface="Times New Roman"/>
                <a:sym typeface="Times New Roman"/>
              </a:rPr>
              <a:t>	</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	x</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q</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a</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q</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Front</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 </a:t>
            </a:r>
            <a:r>
              <a:rPr i="1" lang="en-US" sz="2600">
                <a:solidFill>
                  <a:srgbClr val="0070C0"/>
                </a:solidFill>
                <a:latin typeface="Times New Roman"/>
                <a:ea typeface="Times New Roman"/>
                <a:cs typeface="Times New Roman"/>
                <a:sym typeface="Times New Roman"/>
              </a:rPr>
              <a:t>//Lay ra phan tu dau tien </a:t>
            </a:r>
            <a:r>
              <a:rPr i="1" lang="en-US" sz="2600">
                <a:solidFill>
                  <a:schemeClr val="dk1"/>
                </a:solidFill>
                <a:latin typeface="Times New Roman"/>
                <a:ea typeface="Times New Roman"/>
                <a:cs typeface="Times New Roman"/>
                <a:sym typeface="Times New Roman"/>
              </a:rPr>
              <a:t>			q</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Front</a:t>
            </a:r>
            <a:r>
              <a:rPr i="1" lang="en-US" sz="2600">
                <a:solidFill>
                  <a:srgbClr val="FF0000"/>
                </a:solidFill>
                <a:latin typeface="Times New Roman"/>
                <a:ea typeface="Times New Roman"/>
                <a:cs typeface="Times New Roman"/>
                <a:sym typeface="Times New Roman"/>
              </a:rPr>
              <a:t>++;</a:t>
            </a:r>
            <a:endParaRPr/>
          </a:p>
          <a:p>
            <a:pPr indent="0" lvl="0" marL="0" marR="0" rtl="0" algn="l">
              <a:spcBef>
                <a:spcPts val="520"/>
              </a:spcBef>
              <a:spcAft>
                <a:spcPts val="0"/>
              </a:spcAft>
              <a:buClr>
                <a:srgbClr val="FF0000"/>
              </a:buClr>
              <a:buSzPts val="2600"/>
              <a:buFont typeface="Times New Roman"/>
              <a:buNone/>
            </a:pPr>
            <a:r>
              <a:rPr i="1" lang="en-US" sz="2600">
                <a:solidFill>
                  <a:srgbClr val="FF0000"/>
                </a:solidFill>
                <a:latin typeface="Times New Roman"/>
                <a:ea typeface="Times New Roman"/>
                <a:cs typeface="Times New Roman"/>
                <a:sym typeface="Times New Roman"/>
              </a:rPr>
              <a:t>		</a:t>
            </a:r>
            <a:r>
              <a:rPr i="1" lang="en-US" sz="2600">
                <a:solidFill>
                  <a:srgbClr val="0070C0"/>
                </a:solidFill>
                <a:latin typeface="Times New Roman"/>
                <a:ea typeface="Times New Roman"/>
                <a:cs typeface="Times New Roman"/>
                <a:sym typeface="Times New Roman"/>
              </a:rPr>
              <a:t>//Nếu Queue ban đầu chỉ có 1 phần tử, sau đó</a:t>
            </a:r>
            <a:endParaRPr/>
          </a:p>
          <a:p>
            <a:pPr indent="0" lvl="0" marL="0" marR="0" rtl="0" algn="l">
              <a:spcBef>
                <a:spcPts val="520"/>
              </a:spcBef>
              <a:spcAft>
                <a:spcPts val="0"/>
              </a:spcAft>
              <a:buClr>
                <a:schemeClr val="dk1"/>
              </a:buClr>
              <a:buSzPts val="2600"/>
              <a:buFont typeface="Times New Roman"/>
              <a:buNone/>
            </a:pPr>
            <a:r>
              <a:rPr i="1" lang="en-US" sz="2600">
                <a:solidFill>
                  <a:schemeClr val="dk1"/>
                </a:solidFill>
                <a:latin typeface="Times New Roman"/>
                <a:ea typeface="Times New Roman"/>
                <a:cs typeface="Times New Roman"/>
                <a:sym typeface="Times New Roman"/>
              </a:rPr>
              <a:t>		</a:t>
            </a:r>
            <a:r>
              <a:rPr b="1" i="1" lang="en-US" sz="2600">
                <a:solidFill>
                  <a:schemeClr val="dk1"/>
                </a:solidFill>
                <a:latin typeface="Times New Roman"/>
                <a:ea typeface="Times New Roman"/>
                <a:cs typeface="Times New Roman"/>
                <a:sym typeface="Times New Roman"/>
              </a:rPr>
              <a:t>if</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q</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Front</a:t>
            </a:r>
            <a:r>
              <a:rPr i="1" lang="en-US" sz="2600">
                <a:solidFill>
                  <a:srgbClr val="FF0000"/>
                </a:solidFill>
                <a:latin typeface="Times New Roman"/>
                <a:ea typeface="Times New Roman"/>
                <a:cs typeface="Times New Roman"/>
                <a:sym typeface="Times New Roman"/>
              </a:rPr>
              <a:t>&gt;</a:t>
            </a:r>
            <a:r>
              <a:rPr i="1" lang="en-US" sz="2600">
                <a:solidFill>
                  <a:schemeClr val="dk1"/>
                </a:solidFill>
                <a:latin typeface="Times New Roman"/>
                <a:ea typeface="Times New Roman"/>
                <a:cs typeface="Times New Roman"/>
                <a:sym typeface="Times New Roman"/>
              </a:rPr>
              <a:t>q</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Rear</a:t>
            </a:r>
            <a:r>
              <a:rPr i="1" lang="en-US" sz="2600">
                <a:solidFill>
                  <a:srgbClr val="FF0000"/>
                </a:solidFill>
                <a:latin typeface="Times New Roman"/>
                <a:ea typeface="Times New Roman"/>
                <a:cs typeface="Times New Roman"/>
                <a:sym typeface="Times New Roman"/>
              </a:rPr>
              <a:t>)</a:t>
            </a:r>
            <a:endParaRPr/>
          </a:p>
          <a:p>
            <a:pPr indent="0" lvl="0" marL="0" marR="0" rtl="0" algn="l">
              <a:spcBef>
                <a:spcPts val="520"/>
              </a:spcBef>
              <a:spcAft>
                <a:spcPts val="0"/>
              </a:spcAft>
              <a:buClr>
                <a:schemeClr val="dk1"/>
              </a:buClr>
              <a:buSzPts val="2600"/>
              <a:buFont typeface="Times New Roman"/>
              <a:buNone/>
            </a:pPr>
            <a:r>
              <a:rPr i="1" lang="en-US" sz="2600">
                <a:solidFill>
                  <a:schemeClr val="dk1"/>
                </a:solidFill>
                <a:latin typeface="Times New Roman"/>
                <a:ea typeface="Times New Roman"/>
                <a:cs typeface="Times New Roman"/>
                <a:sym typeface="Times New Roman"/>
              </a:rPr>
              <a:t>			q</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Front</a:t>
            </a:r>
            <a:r>
              <a:rPr i="1" lang="en-US" sz="2600">
                <a:solidFill>
                  <a:srgbClr val="FF0000"/>
                </a:solidFill>
                <a:latin typeface="Times New Roman"/>
                <a:ea typeface="Times New Roman"/>
                <a:cs typeface="Times New Roman"/>
                <a:sym typeface="Times New Roman"/>
              </a:rPr>
              <a:t>=</a:t>
            </a:r>
            <a:r>
              <a:rPr i="1" lang="en-US" sz="2600">
                <a:solidFill>
                  <a:srgbClr val="7030A0"/>
                </a:solidFill>
                <a:latin typeface="Times New Roman"/>
                <a:ea typeface="Times New Roman"/>
                <a:cs typeface="Times New Roman"/>
                <a:sym typeface="Times New Roman"/>
              </a:rPr>
              <a:t>-1</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	q</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Rear</a:t>
            </a:r>
            <a:r>
              <a:rPr i="1" lang="en-US" sz="2600">
                <a:solidFill>
                  <a:srgbClr val="FF0000"/>
                </a:solidFill>
                <a:latin typeface="Times New Roman"/>
                <a:ea typeface="Times New Roman"/>
                <a:cs typeface="Times New Roman"/>
                <a:sym typeface="Times New Roman"/>
              </a:rPr>
              <a:t>=</a:t>
            </a:r>
            <a:r>
              <a:rPr i="1" lang="en-US" sz="2600">
                <a:solidFill>
                  <a:srgbClr val="7030A0"/>
                </a:solidFill>
                <a:latin typeface="Times New Roman"/>
                <a:ea typeface="Times New Roman"/>
                <a:cs typeface="Times New Roman"/>
                <a:sym typeface="Times New Roman"/>
              </a:rPr>
              <a:t>-1</a:t>
            </a:r>
            <a:r>
              <a:rPr i="1" lang="en-US" sz="2600">
                <a:solidFill>
                  <a:srgbClr val="FF0000"/>
                </a:solidFill>
                <a:latin typeface="Times New Roman"/>
                <a:ea typeface="Times New Roman"/>
                <a:cs typeface="Times New Roman"/>
                <a:sym typeface="Times New Roman"/>
              </a:rPr>
              <a:t>;</a:t>
            </a:r>
            <a:endParaRPr/>
          </a:p>
          <a:p>
            <a:pPr indent="0" lvl="0" marL="0" marR="0" rtl="0" algn="l">
              <a:spcBef>
                <a:spcPts val="520"/>
              </a:spcBef>
              <a:spcAft>
                <a:spcPts val="0"/>
              </a:spcAft>
              <a:buClr>
                <a:schemeClr val="dk1"/>
              </a:buClr>
              <a:buSzPts val="2600"/>
              <a:buFont typeface="Times New Roman"/>
              <a:buNone/>
            </a:pPr>
            <a:r>
              <a:rPr i="1" lang="en-US" sz="2600">
                <a:solidFill>
                  <a:schemeClr val="dk1"/>
                </a:solidFill>
                <a:latin typeface="Times New Roman"/>
                <a:ea typeface="Times New Roman"/>
                <a:cs typeface="Times New Roman"/>
                <a:sym typeface="Times New Roman"/>
              </a:rPr>
              <a:t> 		</a:t>
            </a:r>
            <a:r>
              <a:rPr b="1" i="1" lang="en-US" sz="2600">
                <a:solidFill>
                  <a:schemeClr val="dk1"/>
                </a:solidFill>
                <a:latin typeface="Times New Roman"/>
                <a:ea typeface="Times New Roman"/>
                <a:cs typeface="Times New Roman"/>
                <a:sym typeface="Times New Roman"/>
              </a:rPr>
              <a:t>return</a:t>
            </a:r>
            <a:r>
              <a:rPr i="1" lang="en-US" sz="2600">
                <a:solidFill>
                  <a:schemeClr val="dk1"/>
                </a:solidFill>
                <a:latin typeface="Times New Roman"/>
                <a:ea typeface="Times New Roman"/>
                <a:cs typeface="Times New Roman"/>
                <a:sym typeface="Times New Roman"/>
              </a:rPr>
              <a:t> </a:t>
            </a:r>
            <a:r>
              <a:rPr i="1" lang="en-US" sz="2600">
                <a:solidFill>
                  <a:srgbClr val="7030A0"/>
                </a:solidFill>
                <a:latin typeface="Times New Roman"/>
                <a:ea typeface="Times New Roman"/>
                <a:cs typeface="Times New Roman"/>
                <a:sym typeface="Times New Roman"/>
              </a:rPr>
              <a:t>1</a:t>
            </a:r>
            <a:r>
              <a:rPr i="1" lang="en-US" sz="2600">
                <a:solidFill>
                  <a:srgbClr val="FF0000"/>
                </a:solidFill>
                <a:latin typeface="Times New Roman"/>
                <a:ea typeface="Times New Roman"/>
                <a:cs typeface="Times New Roman"/>
                <a:sym typeface="Times New Roman"/>
              </a:rPr>
              <a:t>;</a:t>
            </a:r>
            <a:endParaRPr/>
          </a:p>
          <a:p>
            <a:pPr indent="0" lvl="0" marL="0" marR="0" rtl="0" algn="l">
              <a:spcBef>
                <a:spcPts val="520"/>
              </a:spcBef>
              <a:spcAft>
                <a:spcPts val="0"/>
              </a:spcAft>
              <a:buClr>
                <a:schemeClr val="dk1"/>
              </a:buClr>
              <a:buSzPts val="2600"/>
              <a:buFont typeface="Times New Roman"/>
              <a:buNone/>
            </a:pPr>
            <a:r>
              <a:rPr i="1" lang="en-US" sz="2600">
                <a:solidFill>
                  <a:schemeClr val="dk1"/>
                </a:solidFill>
                <a:latin typeface="Times New Roman"/>
                <a:ea typeface="Times New Roman"/>
                <a:cs typeface="Times New Roman"/>
                <a:sym typeface="Times New Roman"/>
              </a:rPr>
              <a:t>	</a:t>
            </a:r>
            <a:r>
              <a:rPr i="1" lang="en-US" sz="2600">
                <a:solidFill>
                  <a:srgbClr val="FF0000"/>
                </a:solidFill>
                <a:latin typeface="Times New Roman"/>
                <a:ea typeface="Times New Roman"/>
                <a:cs typeface="Times New Roman"/>
                <a:sym typeface="Times New Roman"/>
              </a:rPr>
              <a:t>}</a:t>
            </a:r>
            <a:endParaRPr/>
          </a:p>
          <a:p>
            <a:pPr indent="0" lvl="0" marL="0" marR="0" rtl="0" algn="l">
              <a:spcBef>
                <a:spcPts val="520"/>
              </a:spcBef>
              <a:spcAft>
                <a:spcPts val="0"/>
              </a:spcAft>
              <a:buClr>
                <a:schemeClr val="dk1"/>
              </a:buClr>
              <a:buSzPts val="2600"/>
              <a:buFont typeface="Times New Roman"/>
              <a:buNone/>
            </a:pPr>
            <a:r>
              <a:rPr i="1" lang="en-US" sz="2600">
                <a:solidFill>
                  <a:schemeClr val="dk1"/>
                </a:solidFill>
                <a:latin typeface="Times New Roman"/>
                <a:ea typeface="Times New Roman"/>
                <a:cs typeface="Times New Roman"/>
                <a:sym typeface="Times New Roman"/>
              </a:rPr>
              <a:t>	</a:t>
            </a:r>
            <a:r>
              <a:rPr b="1" i="1" lang="en-US" sz="2600">
                <a:solidFill>
                  <a:schemeClr val="dk1"/>
                </a:solidFill>
                <a:latin typeface="Times New Roman"/>
                <a:ea typeface="Times New Roman"/>
                <a:cs typeface="Times New Roman"/>
                <a:sym typeface="Times New Roman"/>
              </a:rPr>
              <a:t>else return </a:t>
            </a:r>
            <a:r>
              <a:rPr i="1" lang="en-US" sz="2600">
                <a:solidFill>
                  <a:srgbClr val="7030A0"/>
                </a:solidFill>
                <a:latin typeface="Times New Roman"/>
                <a:ea typeface="Times New Roman"/>
                <a:cs typeface="Times New Roman"/>
                <a:sym typeface="Times New Roman"/>
              </a:rPr>
              <a:t>0</a:t>
            </a:r>
            <a:r>
              <a:rPr i="1" lang="en-US" sz="2600">
                <a:solidFill>
                  <a:srgbClr val="FF0000"/>
                </a:solidFill>
                <a:latin typeface="Times New Roman"/>
                <a:ea typeface="Times New Roman"/>
                <a:cs typeface="Times New Roman"/>
                <a:sym typeface="Times New Roman"/>
              </a:rPr>
              <a:t>;</a:t>
            </a:r>
            <a:r>
              <a:rPr i="1" lang="en-US" sz="2600">
                <a:solidFill>
                  <a:schemeClr val="dk1"/>
                </a:solidFill>
                <a:latin typeface="Times New Roman"/>
                <a:ea typeface="Times New Roman"/>
                <a:cs typeface="Times New Roman"/>
                <a:sym typeface="Times New Roman"/>
              </a:rPr>
              <a:t> </a:t>
            </a:r>
            <a:r>
              <a:rPr i="1" lang="en-US" sz="2600">
                <a:solidFill>
                  <a:srgbClr val="0070C0"/>
                </a:solidFill>
                <a:latin typeface="Times New Roman"/>
                <a:ea typeface="Times New Roman"/>
                <a:cs typeface="Times New Roman"/>
                <a:sym typeface="Times New Roman"/>
              </a:rPr>
              <a:t>// Queue rong</a:t>
            </a:r>
            <a:endParaRPr/>
          </a:p>
          <a:p>
            <a:pPr indent="0" lvl="0" marL="0" marR="0" rtl="0" algn="l">
              <a:spcBef>
                <a:spcPts val="520"/>
              </a:spcBef>
              <a:spcAft>
                <a:spcPts val="0"/>
              </a:spcAft>
              <a:buClr>
                <a:srgbClr val="FF0000"/>
              </a:buClr>
              <a:buSzPts val="2600"/>
              <a:buFont typeface="Times New Roman"/>
              <a:buNone/>
            </a:pPr>
            <a:r>
              <a:rPr i="1" lang="en-US" sz="2600">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3"/>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42" name="Google Shape;542;p53"/>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3" name="Google Shape;543;p53"/>
          <p:cNvSpPr txBox="1"/>
          <p:nvPr/>
        </p:nvSpPr>
        <p:spPr>
          <a:xfrm>
            <a:off x="381000" y="990600"/>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Thêm vào Queue 1 phần tử: </a:t>
            </a:r>
            <a:endParaRPr b="1" i="1" sz="2400">
              <a:solidFill>
                <a:schemeClr val="dk1"/>
              </a:solidFill>
              <a:latin typeface="Times New Roman"/>
              <a:ea typeface="Times New Roman"/>
              <a:cs typeface="Times New Roman"/>
              <a:sym typeface="Times New Roman"/>
            </a:endParaRPr>
          </a:p>
          <a:p>
            <a:pPr indent="0" lvl="0" marL="0" marR="0" rtl="0" algn="l">
              <a:spcBef>
                <a:spcPts val="360"/>
              </a:spcBef>
              <a:spcAft>
                <a:spcPts val="0"/>
              </a:spcAft>
              <a:buClr>
                <a:schemeClr val="dk1"/>
              </a:buClr>
              <a:buSzPts val="1800"/>
              <a:buFont typeface="Times New Roman"/>
              <a:buNone/>
            </a:pPr>
            <a:r>
              <a:rPr b="1" i="1" lang="en-US" sz="1800">
                <a:solidFill>
                  <a:schemeClr val="dk1"/>
                </a:solidFill>
                <a:latin typeface="Times New Roman"/>
                <a:ea typeface="Times New Roman"/>
                <a:cs typeface="Times New Roman"/>
                <a:sym typeface="Times New Roman"/>
              </a:rPr>
              <a:t>int</a:t>
            </a:r>
            <a:r>
              <a:rPr i="1" lang="en-US" sz="1800">
                <a:solidFill>
                  <a:schemeClr val="dk1"/>
                </a:solidFill>
                <a:latin typeface="Times New Roman"/>
                <a:ea typeface="Times New Roman"/>
                <a:cs typeface="Times New Roman"/>
                <a:sym typeface="Times New Roman"/>
              </a:rPr>
              <a:t> EnQueue</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Queue </a:t>
            </a:r>
            <a:r>
              <a:rPr i="1" lang="en-US" sz="1800">
                <a:solidFill>
                  <a:srgbClr val="FF0000"/>
                </a:solidFill>
                <a:latin typeface="Times New Roman"/>
                <a:ea typeface="Times New Roman"/>
                <a:cs typeface="Times New Roman"/>
                <a:sym typeface="Times New Roman"/>
              </a:rPr>
              <a:t>&amp;</a:t>
            </a:r>
            <a:r>
              <a:rPr i="1" lang="en-US" sz="1800">
                <a:solidFill>
                  <a:schemeClr val="dk1"/>
                </a:solidFill>
                <a:latin typeface="Times New Roman"/>
                <a:ea typeface="Times New Roman"/>
                <a:cs typeface="Times New Roman"/>
                <a:sym typeface="Times New Roman"/>
              </a:rPr>
              <a:t>q</a:t>
            </a:r>
            <a:r>
              <a:rPr i="1" lang="en-US" sz="1800">
                <a:solidFill>
                  <a:srgbClr val="FF0000"/>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int</a:t>
            </a:r>
            <a:r>
              <a:rPr i="1" lang="en-US" sz="1800">
                <a:solidFill>
                  <a:schemeClr val="dk1"/>
                </a:solidFill>
                <a:latin typeface="Times New Roman"/>
                <a:ea typeface="Times New Roman"/>
                <a:cs typeface="Times New Roman"/>
                <a:sym typeface="Times New Roman"/>
              </a:rPr>
              <a:t> x</a:t>
            </a:r>
            <a:r>
              <a:rPr i="1" lang="en-US" sz="1800">
                <a:solidFill>
                  <a:srgbClr val="FF0000"/>
                </a:solidFill>
                <a:latin typeface="Times New Roman"/>
                <a:ea typeface="Times New Roman"/>
                <a:cs typeface="Times New Roman"/>
                <a:sym typeface="Times New Roman"/>
              </a:rPr>
              <a:t>)</a:t>
            </a:r>
            <a:endParaRPr/>
          </a:p>
          <a:p>
            <a:pPr indent="0" lvl="0" marL="0" marR="0" rtl="0" algn="l">
              <a:spcBef>
                <a:spcPts val="360"/>
              </a:spcBef>
              <a:spcAft>
                <a:spcPts val="0"/>
              </a:spcAft>
              <a:buClr>
                <a:srgbClr val="FF0000"/>
              </a:buClr>
              <a:buSzPts val="1800"/>
              <a:buFont typeface="Times New Roman"/>
              <a:buNone/>
            </a:pP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int</a:t>
            </a:r>
            <a:r>
              <a:rPr i="1" lang="en-US" sz="1800">
                <a:solidFill>
                  <a:schemeClr val="dk1"/>
                </a:solidFill>
                <a:latin typeface="Times New Roman"/>
                <a:ea typeface="Times New Roman"/>
                <a:cs typeface="Times New Roman"/>
                <a:sym typeface="Times New Roman"/>
              </a:rPr>
              <a:t> i</a:t>
            </a:r>
            <a:r>
              <a:rPr i="1" lang="en-US" sz="1800">
                <a:solidFill>
                  <a:srgbClr val="FF0000"/>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f</a:t>
            </a:r>
            <a:r>
              <a:rPr i="1" lang="en-US" sz="1800">
                <a:solidFill>
                  <a:srgbClr val="FF0000"/>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r</a:t>
            </a:r>
            <a:r>
              <a:rPr i="1" lang="en-US" sz="1800">
                <a:solidFill>
                  <a:srgbClr val="FF0000"/>
                </a:solidFill>
                <a:latin typeface="Times New Roman"/>
                <a:ea typeface="Times New Roman"/>
                <a:cs typeface="Times New Roman"/>
                <a:sym typeface="Times New Roman"/>
              </a:rPr>
              <a:t>;</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if</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Rear</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Front</a:t>
            </a:r>
            <a:r>
              <a:rPr i="1" lang="en-US" sz="1800">
                <a:solidFill>
                  <a:srgbClr val="FF0000"/>
                </a:solidFill>
                <a:latin typeface="Times New Roman"/>
                <a:ea typeface="Times New Roman"/>
                <a:cs typeface="Times New Roman"/>
                <a:sym typeface="Times New Roman"/>
              </a:rPr>
              <a:t>+</a:t>
            </a:r>
            <a:r>
              <a:rPr i="1" lang="en-US" sz="1800">
                <a:solidFill>
                  <a:srgbClr val="7030A0"/>
                </a:solidFill>
                <a:latin typeface="Times New Roman"/>
                <a:ea typeface="Times New Roman"/>
                <a:cs typeface="Times New Roman"/>
                <a:sym typeface="Times New Roman"/>
              </a:rPr>
              <a:t>1</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max</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return</a:t>
            </a:r>
            <a:r>
              <a:rPr i="1" lang="en-US" sz="1800">
                <a:solidFill>
                  <a:schemeClr val="dk1"/>
                </a:solidFill>
                <a:latin typeface="Times New Roman"/>
                <a:ea typeface="Times New Roman"/>
                <a:cs typeface="Times New Roman"/>
                <a:sym typeface="Times New Roman"/>
              </a:rPr>
              <a:t> </a:t>
            </a:r>
            <a:r>
              <a:rPr i="1" lang="en-US" sz="1800">
                <a:solidFill>
                  <a:srgbClr val="7030A0"/>
                </a:solidFill>
                <a:latin typeface="Times New Roman"/>
                <a:ea typeface="Times New Roman"/>
                <a:cs typeface="Times New Roman"/>
                <a:sym typeface="Times New Roman"/>
              </a:rPr>
              <a:t>0</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a:t>
            </a:r>
            <a:r>
              <a:rPr i="1" lang="en-US" sz="1800">
                <a:solidFill>
                  <a:srgbClr val="1548EB"/>
                </a:solidFill>
                <a:latin typeface="Times New Roman"/>
                <a:ea typeface="Times New Roman"/>
                <a:cs typeface="Times New Roman"/>
                <a:sym typeface="Times New Roman"/>
              </a:rPr>
              <a:t>//Queue  đầy thực sự</a:t>
            </a:r>
            <a:endParaRPr i="1" sz="1800">
              <a:solidFill>
                <a:srgbClr val="1548EB"/>
              </a:solidFill>
              <a:latin typeface="Times New Roman"/>
              <a:ea typeface="Times New Roman"/>
              <a:cs typeface="Times New Roman"/>
              <a:sym typeface="Times New Roman"/>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else</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if</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Front</a:t>
            </a:r>
            <a:r>
              <a:rPr i="1" lang="en-US" sz="1800">
                <a:solidFill>
                  <a:srgbClr val="FF0000"/>
                </a:solidFill>
                <a:latin typeface="Times New Roman"/>
                <a:ea typeface="Times New Roman"/>
                <a:cs typeface="Times New Roman"/>
                <a:sym typeface="Times New Roman"/>
              </a:rPr>
              <a:t>==</a:t>
            </a:r>
            <a:r>
              <a:rPr i="1" lang="en-US" sz="1800">
                <a:solidFill>
                  <a:srgbClr val="7030A0"/>
                </a:solidFill>
                <a:latin typeface="Times New Roman"/>
                <a:ea typeface="Times New Roman"/>
                <a:cs typeface="Times New Roman"/>
                <a:sym typeface="Times New Roman"/>
              </a:rPr>
              <a:t>-1</a:t>
            </a:r>
            <a:r>
              <a:rPr i="1" lang="en-US" sz="1800">
                <a:solidFill>
                  <a:srgbClr val="FF0000"/>
                </a:solidFill>
                <a:latin typeface="Times New Roman"/>
                <a:ea typeface="Times New Roman"/>
                <a:cs typeface="Times New Roman"/>
                <a:sym typeface="Times New Roman"/>
              </a:rPr>
              <a:t>) </a:t>
            </a:r>
            <a:r>
              <a:rPr i="1" lang="en-US" sz="1800">
                <a:solidFill>
                  <a:srgbClr val="1548EB"/>
                </a:solidFill>
                <a:latin typeface="Times New Roman"/>
                <a:ea typeface="Times New Roman"/>
                <a:cs typeface="Times New Roman"/>
                <a:sym typeface="Times New Roman"/>
              </a:rPr>
              <a:t>//Queue rong</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Front</a:t>
            </a:r>
            <a:r>
              <a:rPr i="1" lang="en-US" sz="1800">
                <a:solidFill>
                  <a:srgbClr val="FF0000"/>
                </a:solidFill>
                <a:latin typeface="Times New Roman"/>
                <a:ea typeface="Times New Roman"/>
                <a:cs typeface="Times New Roman"/>
                <a:sym typeface="Times New Roman"/>
              </a:rPr>
              <a:t>=</a:t>
            </a:r>
            <a:r>
              <a:rPr i="1" lang="en-US" sz="1800">
                <a:solidFill>
                  <a:srgbClr val="7030A0"/>
                </a:solidFill>
                <a:latin typeface="Times New Roman"/>
                <a:ea typeface="Times New Roman"/>
                <a:cs typeface="Times New Roman"/>
                <a:sym typeface="Times New Roman"/>
              </a:rPr>
              <a:t>0</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Rear</a:t>
            </a:r>
            <a:r>
              <a:rPr i="1" lang="en-US" sz="1800">
                <a:solidFill>
                  <a:srgbClr val="FF0000"/>
                </a:solidFill>
                <a:latin typeface="Times New Roman"/>
                <a:ea typeface="Times New Roman"/>
                <a:cs typeface="Times New Roman"/>
                <a:sym typeface="Times New Roman"/>
              </a:rPr>
              <a:t>=</a:t>
            </a:r>
            <a:r>
              <a:rPr i="1" lang="en-US" sz="1800">
                <a:solidFill>
                  <a:srgbClr val="7030A0"/>
                </a:solidFill>
                <a:latin typeface="Times New Roman"/>
                <a:ea typeface="Times New Roman"/>
                <a:cs typeface="Times New Roman"/>
                <a:sym typeface="Times New Roman"/>
              </a:rPr>
              <a:t>-1</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a:t>
            </a:r>
            <a:r>
              <a:rPr i="1" lang="en-US" sz="1800">
                <a:solidFill>
                  <a:srgbClr val="FF0000"/>
                </a:solidFill>
                <a:latin typeface="Times New Roman"/>
                <a:ea typeface="Times New Roman"/>
                <a:cs typeface="Times New Roman"/>
                <a:sym typeface="Times New Roman"/>
              </a:rPr>
              <a:t>}</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if</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Rear</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max</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1</a:t>
            </a:r>
            <a:r>
              <a:rPr i="1" lang="en-US" sz="1800">
                <a:solidFill>
                  <a:srgbClr val="FF0000"/>
                </a:solidFill>
                <a:latin typeface="Times New Roman"/>
                <a:ea typeface="Times New Roman"/>
                <a:cs typeface="Times New Roman"/>
                <a:sym typeface="Times New Roman"/>
              </a:rPr>
              <a:t>) </a:t>
            </a:r>
            <a:r>
              <a:rPr i="1" lang="en-US" sz="1800">
                <a:solidFill>
                  <a:srgbClr val="1548EB"/>
                </a:solidFill>
                <a:latin typeface="Times New Roman"/>
                <a:ea typeface="Times New Roman"/>
                <a:cs typeface="Times New Roman"/>
                <a:sym typeface="Times New Roman"/>
              </a:rPr>
              <a:t>//Queue day tam thoi</a:t>
            </a:r>
            <a:endParaRPr i="1" sz="1800">
              <a:solidFill>
                <a:srgbClr val="1548EB"/>
              </a:solidFill>
              <a:latin typeface="Times New Roman"/>
              <a:ea typeface="Times New Roman"/>
              <a:cs typeface="Times New Roman"/>
              <a:sym typeface="Times New Roman"/>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f</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Front</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r</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Rear</a:t>
            </a:r>
            <a:r>
              <a:rPr i="1" lang="en-US" sz="1800">
                <a:solidFill>
                  <a:srgbClr val="FF0000"/>
                </a:solidFill>
                <a:latin typeface="Times New Roman"/>
                <a:ea typeface="Times New Roman"/>
                <a:cs typeface="Times New Roman"/>
                <a:sym typeface="Times New Roman"/>
              </a:rPr>
              <a:t>;</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for</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i</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f</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i</a:t>
            </a:r>
            <a:r>
              <a:rPr i="1" lang="en-US" sz="1800">
                <a:solidFill>
                  <a:srgbClr val="FF0000"/>
                </a:solidFill>
                <a:latin typeface="Times New Roman"/>
                <a:ea typeface="Times New Roman"/>
                <a:cs typeface="Times New Roman"/>
                <a:sym typeface="Times New Roman"/>
              </a:rPr>
              <a:t>&lt;=</a:t>
            </a:r>
            <a:r>
              <a:rPr i="1" lang="en-US" sz="1800">
                <a:solidFill>
                  <a:schemeClr val="dk1"/>
                </a:solidFill>
                <a:latin typeface="Times New Roman"/>
                <a:ea typeface="Times New Roman"/>
                <a:cs typeface="Times New Roman"/>
                <a:sym typeface="Times New Roman"/>
              </a:rPr>
              <a:t>r</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i</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a</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i</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f</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a</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i</a:t>
            </a:r>
            <a:r>
              <a:rPr i="1" lang="en-US" sz="1800">
                <a:solidFill>
                  <a:srgbClr val="FF0000"/>
                </a:solidFill>
                <a:latin typeface="Times New Roman"/>
                <a:ea typeface="Times New Roman"/>
                <a:cs typeface="Times New Roman"/>
                <a:sym typeface="Times New Roman"/>
              </a:rPr>
              <a:t>];</a:t>
            </a:r>
            <a:r>
              <a:rPr i="1" lang="en-US" sz="1800">
                <a:solidFill>
                  <a:srgbClr val="1548EB"/>
                </a:solidFill>
                <a:latin typeface="Times New Roman"/>
                <a:ea typeface="Times New Roman"/>
                <a:cs typeface="Times New Roman"/>
                <a:sym typeface="Times New Roman"/>
              </a:rPr>
              <a:t> //Reset lai cac chi so mang a</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Front</a:t>
            </a:r>
            <a:r>
              <a:rPr i="1" lang="en-US" sz="1800">
                <a:solidFill>
                  <a:srgbClr val="FF0000"/>
                </a:solidFill>
                <a:latin typeface="Times New Roman"/>
                <a:ea typeface="Times New Roman"/>
                <a:cs typeface="Times New Roman"/>
                <a:sym typeface="Times New Roman"/>
              </a:rPr>
              <a:t>=</a:t>
            </a:r>
            <a:r>
              <a:rPr i="1" lang="en-US" sz="1800">
                <a:solidFill>
                  <a:srgbClr val="7030A0"/>
                </a:solidFill>
                <a:latin typeface="Times New Roman"/>
                <a:ea typeface="Times New Roman"/>
                <a:cs typeface="Times New Roman"/>
                <a:sym typeface="Times New Roman"/>
              </a:rPr>
              <a:t>0</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Rear</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r</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f</a:t>
            </a:r>
            <a:r>
              <a:rPr i="1" lang="en-US" sz="1800">
                <a:solidFill>
                  <a:srgbClr val="FF0000"/>
                </a:solidFill>
                <a:latin typeface="Times New Roman"/>
                <a:ea typeface="Times New Roman"/>
                <a:cs typeface="Times New Roman"/>
                <a:sym typeface="Times New Roman"/>
              </a:rPr>
              <a:t>;</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a:t>
            </a:r>
            <a:endParaRPr i="1" sz="1800">
              <a:solidFill>
                <a:schemeClr val="dk1"/>
              </a:solidFill>
              <a:latin typeface="Times New Roman"/>
              <a:ea typeface="Times New Roman"/>
              <a:cs typeface="Times New Roman"/>
              <a:sym typeface="Times New Roman"/>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Rear</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a</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q</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Rear</a:t>
            </a: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 </a:t>
            </a:r>
            <a:r>
              <a:rPr i="1" lang="en-US" sz="1800">
                <a:solidFill>
                  <a:srgbClr val="FF0000"/>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x</a:t>
            </a:r>
            <a:r>
              <a:rPr i="1" lang="en-US" sz="1800">
                <a:solidFill>
                  <a:srgbClr val="FF0000"/>
                </a:solidFill>
                <a:latin typeface="Times New Roman"/>
                <a:ea typeface="Times New Roman"/>
                <a:cs typeface="Times New Roman"/>
                <a:sym typeface="Times New Roman"/>
              </a:rPr>
              <a:t>;</a:t>
            </a:r>
            <a:r>
              <a:rPr i="1" lang="en-US" sz="1800">
                <a:solidFill>
                  <a:srgbClr val="1548EB"/>
                </a:solidFill>
                <a:latin typeface="Times New Roman"/>
                <a:ea typeface="Times New Roman"/>
                <a:cs typeface="Times New Roman"/>
                <a:sym typeface="Times New Roman"/>
              </a:rPr>
              <a:t> //Them phan tu moi vao cuoi</a:t>
            </a:r>
            <a:r>
              <a:rPr i="1" lang="en-US" sz="1800">
                <a:solidFill>
                  <a:schemeClr val="dk1"/>
                </a:solidFill>
                <a:latin typeface="Times New Roman"/>
                <a:ea typeface="Times New Roman"/>
                <a:cs typeface="Times New Roman"/>
                <a:sym typeface="Times New Roman"/>
              </a:rPr>
              <a:t> </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return</a:t>
            </a:r>
            <a:r>
              <a:rPr i="1" lang="en-US" sz="1800">
                <a:solidFill>
                  <a:schemeClr val="dk1"/>
                </a:solidFill>
                <a:latin typeface="Times New Roman"/>
                <a:ea typeface="Times New Roman"/>
                <a:cs typeface="Times New Roman"/>
                <a:sym typeface="Times New Roman"/>
              </a:rPr>
              <a:t> </a:t>
            </a:r>
            <a:r>
              <a:rPr i="1" lang="en-US" sz="1800">
                <a:solidFill>
                  <a:srgbClr val="7030A0"/>
                </a:solidFill>
                <a:latin typeface="Times New Roman"/>
                <a:ea typeface="Times New Roman"/>
                <a:cs typeface="Times New Roman"/>
                <a:sym typeface="Times New Roman"/>
              </a:rPr>
              <a:t>1</a:t>
            </a:r>
            <a:r>
              <a:rPr i="1" lang="en-US" sz="1800">
                <a:solidFill>
                  <a:srgbClr val="FF0000"/>
                </a:solidFill>
                <a:latin typeface="Times New Roman"/>
                <a:ea typeface="Times New Roman"/>
                <a:cs typeface="Times New Roman"/>
                <a:sym typeface="Times New Roman"/>
              </a:rPr>
              <a:t>;</a:t>
            </a:r>
            <a:endParaRPr/>
          </a:p>
          <a:p>
            <a:pPr indent="0" lvl="0" marL="0" marR="0" rtl="0" algn="l">
              <a:spcBef>
                <a:spcPts val="360"/>
              </a:spcBef>
              <a:spcAft>
                <a:spcPts val="0"/>
              </a:spcAft>
              <a:buClr>
                <a:schemeClr val="dk1"/>
              </a:buClr>
              <a:buSzPts val="1800"/>
              <a:buFont typeface="Times New Roman"/>
              <a:buNone/>
            </a:pPr>
            <a:r>
              <a:rPr i="1" lang="en-US" sz="1800">
                <a:solidFill>
                  <a:schemeClr val="dk1"/>
                </a:solidFill>
                <a:latin typeface="Times New Roman"/>
                <a:ea typeface="Times New Roman"/>
                <a:cs typeface="Times New Roman"/>
                <a:sym typeface="Times New Roman"/>
              </a:rPr>
              <a:t>	</a:t>
            </a:r>
            <a:r>
              <a:rPr i="1" lang="en-US" sz="1800">
                <a:solidFill>
                  <a:srgbClr val="FF0000"/>
                </a:solidFill>
                <a:latin typeface="Times New Roman"/>
                <a:ea typeface="Times New Roman"/>
                <a:cs typeface="Times New Roman"/>
                <a:sym typeface="Times New Roman"/>
              </a:rPr>
              <a:t>}</a:t>
            </a:r>
            <a:endParaRPr/>
          </a:p>
          <a:p>
            <a:pPr indent="0" lvl="0" marL="0" marR="0" rtl="0" algn="l">
              <a:spcBef>
                <a:spcPts val="360"/>
              </a:spcBef>
              <a:spcAft>
                <a:spcPts val="0"/>
              </a:spcAft>
              <a:buClr>
                <a:srgbClr val="FF0000"/>
              </a:buClr>
              <a:buSzPts val="1800"/>
              <a:buFont typeface="Times New Roman"/>
              <a:buNone/>
            </a:pPr>
            <a:r>
              <a:rPr i="1" lang="en-US" sz="1800">
                <a:solidFill>
                  <a:srgbClr val="FF0000"/>
                </a:solidFill>
                <a:latin typeface="Times New Roman"/>
                <a:ea typeface="Times New Roman"/>
                <a:cs typeface="Times New Roman"/>
                <a:sym typeface="Times New Roman"/>
              </a:rPr>
              <a:t>}</a:t>
            </a:r>
            <a:endParaRPr i="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4"/>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49" name="Google Shape;549;p54"/>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0" name="Google Shape;550;p54"/>
          <p:cNvSpPr txBox="1"/>
          <p:nvPr/>
        </p:nvSpPr>
        <p:spPr>
          <a:xfrm>
            <a:off x="381000" y="990600"/>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Cài đặt hàm chính: </a:t>
            </a:r>
            <a:endParaRPr b="1" i="1" sz="28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int</a:t>
            </a:r>
            <a:r>
              <a:rPr i="1" lang="en-US" sz="2400">
                <a:solidFill>
                  <a:schemeClr val="dk1"/>
                </a:solidFill>
                <a:latin typeface="Times New Roman"/>
                <a:ea typeface="Times New Roman"/>
                <a:cs typeface="Times New Roman"/>
                <a:sym typeface="Times New Roman"/>
              </a:rPr>
              <a:t> main</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rgbClr val="FF0000"/>
              </a:buClr>
              <a:buSzPts val="2400"/>
              <a:buFont typeface="Times New Roman"/>
              <a:buNone/>
            </a:pP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Queue q</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int</a:t>
            </a:r>
            <a:r>
              <a:rPr i="1" lang="en-US" sz="2400">
                <a:solidFill>
                  <a:schemeClr val="dk1"/>
                </a:solidFill>
                <a:latin typeface="Times New Roman"/>
                <a:ea typeface="Times New Roman"/>
                <a:cs typeface="Times New Roman"/>
                <a:sym typeface="Times New Roman"/>
              </a:rPr>
              <a:t> i</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x</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t</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CreateQueue</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q</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for</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i</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2</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i</a:t>
            </a:r>
            <a:r>
              <a:rPr i="1" lang="en-US" sz="2400">
                <a:solidFill>
                  <a:srgbClr val="FF0000"/>
                </a:solidFill>
                <a:latin typeface="Times New Roman"/>
                <a:ea typeface="Times New Roman"/>
                <a:cs typeface="Times New Roman"/>
                <a:sym typeface="Times New Roman"/>
              </a:rPr>
              <a:t>&lt;=</a:t>
            </a:r>
            <a:r>
              <a:rPr i="1" lang="en-US" sz="2400">
                <a:solidFill>
                  <a:schemeClr val="dk1"/>
                </a:solidFill>
                <a:latin typeface="Times New Roman"/>
                <a:ea typeface="Times New Roman"/>
                <a:cs typeface="Times New Roman"/>
                <a:sym typeface="Times New Roman"/>
              </a:rPr>
              <a:t>20</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i</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1</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EnQueue</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q</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i</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t</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DeQueue</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q</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x</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if</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t</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1</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printf</a:t>
            </a:r>
            <a:r>
              <a:rPr i="1" lang="en-US" sz="2400">
                <a:solidFill>
                  <a:srgbClr val="FF0000"/>
                </a:solidFill>
                <a:latin typeface="Times New Roman"/>
                <a:ea typeface="Times New Roman"/>
                <a:cs typeface="Times New Roman"/>
                <a:sym typeface="Times New Roman"/>
              </a:rPr>
              <a:t>(</a:t>
            </a:r>
            <a:r>
              <a:rPr i="1" lang="en-US" sz="2400">
                <a:solidFill>
                  <a:srgbClr val="1548EB"/>
                </a:solidFill>
                <a:latin typeface="Times New Roman"/>
                <a:ea typeface="Times New Roman"/>
                <a:cs typeface="Times New Roman"/>
                <a:sym typeface="Times New Roman"/>
              </a:rPr>
              <a:t>"Gia tri lay ra khoi hang doi la: %d"</a:t>
            </a:r>
            <a:r>
              <a:rPr i="1" lang="en-US" sz="2400">
                <a:solidFill>
                  <a:srgbClr val="FF0000"/>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x</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rgbClr val="FF0000"/>
              </a:buClr>
              <a:buSzPts val="2400"/>
              <a:buFont typeface="Times New Roman"/>
              <a:buNone/>
            </a:pPr>
            <a:r>
              <a:rPr i="1" lang="en-US" sz="2400">
                <a:solidFill>
                  <a:srgbClr val="FF0000"/>
                </a:solidFill>
                <a:latin typeface="Times New Roman"/>
                <a:ea typeface="Times New Roman"/>
                <a:cs typeface="Times New Roman"/>
                <a:sym typeface="Times New Roman"/>
              </a:rPr>
              <a:t>}</a:t>
            </a:r>
            <a:endParaRPr i="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5"/>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56" name="Google Shape;556;p55"/>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7" name="Google Shape;557;p55"/>
          <p:cNvSpPr txBox="1"/>
          <p:nvPr/>
        </p:nvSpPr>
        <p:spPr>
          <a:xfrm>
            <a:off x="381000" y="990600"/>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i="1" lang="en-US" sz="2800">
                <a:solidFill>
                  <a:schemeClr val="dk1"/>
                </a:solidFill>
                <a:latin typeface="Times New Roman"/>
                <a:ea typeface="Times New Roman"/>
                <a:cs typeface="Times New Roman"/>
                <a:sym typeface="Times New Roman"/>
              </a:rPr>
              <a:t>Để cài đặt hàng đợi bằng DSLK, ta cũng sử dụng 1 DSLK đơn với 2 con trỏ </a:t>
            </a:r>
            <a:r>
              <a:rPr b="1" i="1" lang="en-US" sz="2800">
                <a:solidFill>
                  <a:schemeClr val="dk1"/>
                </a:solidFill>
                <a:latin typeface="Times New Roman"/>
                <a:ea typeface="Times New Roman"/>
                <a:cs typeface="Times New Roman"/>
                <a:sym typeface="Times New Roman"/>
              </a:rPr>
              <a:t>*dau </a:t>
            </a:r>
            <a:r>
              <a:rPr i="1" lang="en-US" sz="2800">
                <a:solidFill>
                  <a:schemeClr val="dk1"/>
                </a:solidFill>
                <a:latin typeface="Times New Roman"/>
                <a:ea typeface="Times New Roman"/>
                <a:cs typeface="Times New Roman"/>
                <a:sym typeface="Times New Roman"/>
              </a:rPr>
              <a:t>và </a:t>
            </a:r>
            <a:r>
              <a:rPr b="1" i="1" lang="en-US" sz="2800">
                <a:solidFill>
                  <a:schemeClr val="dk1"/>
                </a:solidFill>
                <a:latin typeface="Times New Roman"/>
                <a:ea typeface="Times New Roman"/>
                <a:cs typeface="Times New Roman"/>
                <a:sym typeface="Times New Roman"/>
              </a:rPr>
              <a:t>*cuoi</a:t>
            </a:r>
            <a:r>
              <a:rPr i="1" lang="en-US" sz="2800">
                <a:solidFill>
                  <a:schemeClr val="dk1"/>
                </a:solidFill>
                <a:latin typeface="Times New Roman"/>
                <a:ea typeface="Times New Roman"/>
                <a:cs typeface="Times New Roman"/>
                <a:sym typeface="Times New Roman"/>
              </a:rPr>
              <a:t> để lưu trữ nút đầu và cuối của danh sách.</a:t>
            </a:r>
            <a:endParaRPr/>
          </a:p>
          <a:p>
            <a:pPr indent="-342900" lvl="0" marL="342900" marR="0" rtl="0" algn="l">
              <a:spcBef>
                <a:spcPts val="560"/>
              </a:spcBef>
              <a:spcAft>
                <a:spcPts val="0"/>
              </a:spcAft>
              <a:buClr>
                <a:schemeClr val="dk1"/>
              </a:buClr>
              <a:buSzPts val="2800"/>
              <a:buFont typeface="Noto Sans Symbols"/>
              <a:buChar char="▪"/>
            </a:pPr>
            <a:r>
              <a:rPr i="1" lang="en-US" sz="2800">
                <a:solidFill>
                  <a:schemeClr val="dk1"/>
                </a:solidFill>
                <a:latin typeface="Times New Roman"/>
                <a:ea typeface="Times New Roman"/>
                <a:cs typeface="Times New Roman"/>
                <a:sym typeface="Times New Roman"/>
              </a:rPr>
              <a:t>Các thao tác thêm vào và lấy ra ta sẽ thực hiện theo thứ tự ở cuối (thêm vào) và đầu (lấy ra) của danh sách.</a:t>
            </a:r>
            <a:endParaRPr/>
          </a:p>
        </p:txBody>
      </p:sp>
      <p:pic>
        <p:nvPicPr>
          <p:cNvPr id="558" name="Google Shape;558;p55"/>
          <p:cNvPicPr preferRelativeResize="0"/>
          <p:nvPr/>
        </p:nvPicPr>
        <p:blipFill rotWithShape="1">
          <a:blip r:embed="rId3">
            <a:alphaModFix/>
          </a:blip>
          <a:srcRect b="0" l="0" r="0" t="0"/>
          <a:stretch/>
        </p:blipFill>
        <p:spPr>
          <a:xfrm>
            <a:off x="457200" y="4028945"/>
            <a:ext cx="8229600" cy="168069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6"/>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64" name="Google Shape;564;p56"/>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5" name="Google Shape;565;p56"/>
          <p:cNvSpPr txBox="1"/>
          <p:nvPr/>
        </p:nvSpPr>
        <p:spPr>
          <a:xfrm>
            <a:off x="381000" y="990600"/>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Khai báo hàng đợi:</a:t>
            </a:r>
            <a:endParaRPr/>
          </a:p>
          <a:p>
            <a:pPr indent="0" lvl="0" marL="0" marR="0" rtl="0" algn="l">
              <a:spcBef>
                <a:spcPts val="560"/>
              </a:spcBef>
              <a:spcAft>
                <a:spcPts val="0"/>
              </a:spcAft>
              <a:buClr>
                <a:srgbClr val="1548EB"/>
              </a:buClr>
              <a:buSzPts val="2800"/>
              <a:buFont typeface="Times New Roman"/>
              <a:buNone/>
            </a:pPr>
            <a:r>
              <a:rPr i="1" lang="en-US" sz="2800">
                <a:solidFill>
                  <a:srgbClr val="1548EB"/>
                </a:solidFill>
                <a:latin typeface="Times New Roman"/>
                <a:ea typeface="Times New Roman"/>
                <a:cs typeface="Times New Roman"/>
                <a:sym typeface="Times New Roman"/>
              </a:rPr>
              <a:t>//Khai báo cấu trúc của nút</a:t>
            </a:r>
            <a:endParaRPr i="1" sz="2800">
              <a:solidFill>
                <a:srgbClr val="1548EB"/>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struct</a:t>
            </a:r>
            <a:r>
              <a:rPr i="1" lang="en-US" sz="2800">
                <a:solidFill>
                  <a:schemeClr val="dk1"/>
                </a:solidFill>
                <a:latin typeface="Times New Roman"/>
                <a:ea typeface="Times New Roman"/>
                <a:cs typeface="Times New Roman"/>
                <a:sym typeface="Times New Roman"/>
              </a:rPr>
              <a:t> Node</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int</a:t>
            </a:r>
            <a:r>
              <a:rPr i="1" lang="en-US" sz="2800">
                <a:solidFill>
                  <a:schemeClr val="dk1"/>
                </a:solidFill>
                <a:latin typeface="Times New Roman"/>
                <a:ea typeface="Times New Roman"/>
                <a:cs typeface="Times New Roman"/>
                <a:sym typeface="Times New Roman"/>
              </a:rPr>
              <a:t> item</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Node </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tiep</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1548EB"/>
              </a:buClr>
              <a:buSzPts val="2800"/>
              <a:buFont typeface="Times New Roman"/>
              <a:buNone/>
            </a:pPr>
            <a:r>
              <a:rPr i="1" lang="en-US" sz="2800">
                <a:solidFill>
                  <a:srgbClr val="1548EB"/>
                </a:solidFill>
                <a:latin typeface="Times New Roman"/>
                <a:ea typeface="Times New Roman"/>
                <a:cs typeface="Times New Roman"/>
                <a:sym typeface="Times New Roman"/>
              </a:rPr>
              <a:t>//Khai báo hàng đợi</a:t>
            </a:r>
            <a:endParaRPr i="1" sz="2800">
              <a:solidFill>
                <a:srgbClr val="1548EB"/>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struct</a:t>
            </a:r>
            <a:r>
              <a:rPr i="1" lang="en-US" sz="2800">
                <a:solidFill>
                  <a:schemeClr val="dk1"/>
                </a:solidFill>
                <a:latin typeface="Times New Roman"/>
                <a:ea typeface="Times New Roman"/>
                <a:cs typeface="Times New Roman"/>
                <a:sym typeface="Times New Roman"/>
              </a:rPr>
              <a:t> Queue</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Node </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dau</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Node </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cuoi</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7"/>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71" name="Google Shape;571;p57"/>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2" name="Google Shape;572;p57"/>
          <p:cNvSpPr txBox="1"/>
          <p:nvPr/>
        </p:nvSpPr>
        <p:spPr>
          <a:xfrm>
            <a:off x="381000" y="990600"/>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Khởi tạo hàng đợi rỗng:</a:t>
            </a:r>
            <a:endParaRPr/>
          </a:p>
          <a:p>
            <a:pPr indent="0" lvl="0" marL="0" marR="0" rtl="0" algn="l">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void</a:t>
            </a:r>
            <a:r>
              <a:rPr i="1" lang="en-US" sz="2800">
                <a:solidFill>
                  <a:schemeClr val="dk1"/>
                </a:solidFill>
                <a:latin typeface="Times New Roman"/>
                <a:ea typeface="Times New Roman"/>
                <a:cs typeface="Times New Roman"/>
                <a:sym typeface="Times New Roman"/>
              </a:rPr>
              <a:t> CreateQueue</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Queue </a:t>
            </a:r>
            <a:r>
              <a:rPr b="1" i="1" lang="en-US" sz="2800">
                <a:solidFill>
                  <a:srgbClr val="FF0000"/>
                </a:solidFill>
                <a:latin typeface="Times New Roman"/>
                <a:ea typeface="Times New Roman"/>
                <a:cs typeface="Times New Roman"/>
                <a:sym typeface="Times New Roman"/>
              </a:rPr>
              <a:t>&amp;</a:t>
            </a:r>
            <a:r>
              <a:rPr i="1" lang="en-US" sz="2800">
                <a:solidFill>
                  <a:schemeClr val="dk1"/>
                </a:solidFill>
                <a:latin typeface="Times New Roman"/>
                <a:ea typeface="Times New Roman"/>
                <a:cs typeface="Times New Roman"/>
                <a:sym typeface="Times New Roman"/>
              </a:rPr>
              <a:t>q</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q</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dau </a:t>
            </a:r>
            <a:r>
              <a:rPr b="1" i="1" lang="en-US" sz="2800">
                <a:solidFill>
                  <a:srgbClr val="FF0000"/>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q</a:t>
            </a:r>
            <a:r>
              <a:rPr b="1"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cuoi </a:t>
            </a:r>
            <a:r>
              <a:rPr b="1" i="1" lang="en-US" sz="2800">
                <a:solidFill>
                  <a:srgbClr val="FF0000"/>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NULL</a:t>
            </a:r>
            <a:r>
              <a:rPr b="1"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b="1" i="1" lang="en-US" sz="2800">
                <a:solidFill>
                  <a:srgbClr val="FF0000"/>
                </a:solidFill>
                <a:latin typeface="Times New Roman"/>
                <a:ea typeface="Times New Roman"/>
                <a:cs typeface="Times New Roman"/>
                <a:sym typeface="Times New Roman"/>
              </a:rPr>
              <a:t>}</a:t>
            </a:r>
            <a:endParaRPr b="1" i="1" sz="2800">
              <a:solidFill>
                <a:srgbClr val="FF0000"/>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8"/>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78" name="Google Shape;578;p58"/>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9" name="Google Shape;579;p58"/>
          <p:cNvSpPr txBox="1"/>
          <p:nvPr/>
        </p:nvSpPr>
        <p:spPr>
          <a:xfrm>
            <a:off x="381000" y="990600"/>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Thêm phần tử vào hang đợi:</a:t>
            </a:r>
            <a:endParaRPr/>
          </a:p>
          <a:p>
            <a:pPr indent="0" lvl="0" marL="0" marR="0" rtl="0" algn="l">
              <a:spcBef>
                <a:spcPts val="48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void</a:t>
            </a:r>
            <a:r>
              <a:rPr i="1" lang="en-US" sz="2400">
                <a:solidFill>
                  <a:schemeClr val="dk1"/>
                </a:solidFill>
                <a:latin typeface="Times New Roman"/>
                <a:ea typeface="Times New Roman"/>
                <a:cs typeface="Times New Roman"/>
                <a:sym typeface="Times New Roman"/>
              </a:rPr>
              <a:t> PutQueue</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Queue </a:t>
            </a:r>
            <a:r>
              <a:rPr i="1" lang="en-US" sz="2400">
                <a:solidFill>
                  <a:srgbClr val="FF0000"/>
                </a:solidFill>
                <a:latin typeface="Times New Roman"/>
                <a:ea typeface="Times New Roman"/>
                <a:cs typeface="Times New Roman"/>
                <a:sym typeface="Times New Roman"/>
              </a:rPr>
              <a:t>&amp;</a:t>
            </a:r>
            <a:r>
              <a:rPr i="1" lang="en-US" sz="2400">
                <a:solidFill>
                  <a:schemeClr val="dk1"/>
                </a:solidFill>
                <a:latin typeface="Times New Roman"/>
                <a:ea typeface="Times New Roman"/>
                <a:cs typeface="Times New Roman"/>
                <a:sym typeface="Times New Roman"/>
              </a:rPr>
              <a:t>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int x</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rgbClr val="FF0000"/>
              </a:buClr>
              <a:buSzPts val="2400"/>
              <a:buFont typeface="Times New Roman"/>
              <a:buNone/>
            </a:pP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Node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data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new</a:t>
            </a:r>
            <a:r>
              <a:rPr i="1" lang="en-US" sz="2400">
                <a:solidFill>
                  <a:schemeClr val="dk1"/>
                </a:solidFill>
                <a:latin typeface="Times New Roman"/>
                <a:ea typeface="Times New Roman"/>
                <a:cs typeface="Times New Roman"/>
                <a:sym typeface="Times New Roman"/>
              </a:rPr>
              <a:t> Node</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1</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data</a:t>
            </a:r>
            <a:r>
              <a:rPr i="1" lang="en-US" sz="2400">
                <a:solidFill>
                  <a:srgbClr val="FF0000"/>
                </a:solidFill>
                <a:latin typeface="Times New Roman"/>
                <a:ea typeface="Times New Roman"/>
                <a:cs typeface="Times New Roman"/>
                <a:sym typeface="Times New Roman"/>
              </a:rPr>
              <a:t>-&gt;</a:t>
            </a:r>
            <a:r>
              <a:rPr i="1" lang="en-US" sz="2400">
                <a:solidFill>
                  <a:schemeClr val="dk1"/>
                </a:solidFill>
                <a:latin typeface="Times New Roman"/>
                <a:ea typeface="Times New Roman"/>
                <a:cs typeface="Times New Roman"/>
                <a:sym typeface="Times New Roman"/>
              </a:rPr>
              <a:t>item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x</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data</a:t>
            </a:r>
            <a:r>
              <a:rPr i="1" lang="en-US" sz="2400">
                <a:solidFill>
                  <a:srgbClr val="FF0000"/>
                </a:solidFill>
                <a:latin typeface="Times New Roman"/>
                <a:ea typeface="Times New Roman"/>
                <a:cs typeface="Times New Roman"/>
                <a:sym typeface="Times New Roman"/>
              </a:rPr>
              <a:t>-&gt;</a:t>
            </a:r>
            <a:r>
              <a:rPr i="1" lang="en-US" sz="2400">
                <a:solidFill>
                  <a:schemeClr val="dk1"/>
                </a:solidFill>
                <a:latin typeface="Times New Roman"/>
                <a:ea typeface="Times New Roman"/>
                <a:cs typeface="Times New Roman"/>
                <a:sym typeface="Times New Roman"/>
              </a:rPr>
              <a:t>tiep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NULL</a:t>
            </a:r>
            <a:r>
              <a:rPr i="1" lang="en-US" sz="2400">
                <a:solidFill>
                  <a:srgbClr val="FF0000"/>
                </a:solidFill>
                <a:latin typeface="Times New Roman"/>
                <a:ea typeface="Times New Roman"/>
                <a:cs typeface="Times New Roman"/>
                <a:sym typeface="Times New Roman"/>
              </a:rPr>
              <a:t>;</a:t>
            </a:r>
            <a:r>
              <a:rPr i="1" lang="en-US" sz="2400">
                <a:solidFill>
                  <a:srgbClr val="1548EB"/>
                </a:solidFill>
                <a:latin typeface="Times New Roman"/>
                <a:ea typeface="Times New Roman"/>
                <a:cs typeface="Times New Roman"/>
                <a:sym typeface="Times New Roman"/>
              </a:rPr>
              <a:t>//Tạo nút mới</a:t>
            </a:r>
            <a:endParaRPr i="1" sz="2400">
              <a:solidFill>
                <a:srgbClr val="FF0000"/>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if</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dau</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NULL</a:t>
            </a:r>
            <a:r>
              <a:rPr i="1" lang="en-US" sz="2400">
                <a:solidFill>
                  <a:srgbClr val="FF0000"/>
                </a:solidFill>
                <a:latin typeface="Times New Roman"/>
                <a:ea typeface="Times New Roman"/>
                <a:cs typeface="Times New Roman"/>
                <a:sym typeface="Times New Roman"/>
              </a:rPr>
              <a:t>)</a:t>
            </a:r>
            <a:r>
              <a:rPr i="1" lang="en-US" sz="2400">
                <a:solidFill>
                  <a:srgbClr val="1548EB"/>
                </a:solidFill>
                <a:latin typeface="Times New Roman"/>
                <a:ea typeface="Times New Roman"/>
                <a:cs typeface="Times New Roman"/>
                <a:sym typeface="Times New Roman"/>
              </a:rPr>
              <a:t>// Hàng đợi rỗng</a:t>
            </a:r>
            <a:endParaRPr i="1" sz="2400">
              <a:solidFill>
                <a:srgbClr val="1548EB"/>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dau</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cuoi</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data</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else</a:t>
            </a:r>
            <a:r>
              <a:rPr i="1" lang="en-US" sz="2400">
                <a:solidFill>
                  <a:schemeClr val="dk1"/>
                </a:solidFill>
                <a:latin typeface="Times New Roman"/>
                <a:ea typeface="Times New Roman"/>
                <a:cs typeface="Times New Roman"/>
                <a:sym typeface="Times New Roman"/>
              </a:rPr>
              <a:t> </a:t>
            </a:r>
            <a:r>
              <a:rPr i="1" lang="en-US" sz="2400">
                <a:solidFill>
                  <a:srgbClr val="1548EB"/>
                </a:solidFill>
                <a:latin typeface="Times New Roman"/>
                <a:ea typeface="Times New Roman"/>
                <a:cs typeface="Times New Roman"/>
                <a:sym typeface="Times New Roman"/>
              </a:rPr>
              <a:t>//Thêm nút vừa tạo vào cuối hàng đợi</a:t>
            </a:r>
            <a:endParaRPr i="1" sz="2400">
              <a:solidFill>
                <a:srgbClr val="1548EB"/>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cuoi</a:t>
            </a:r>
            <a:r>
              <a:rPr i="1" lang="en-US" sz="2400">
                <a:solidFill>
                  <a:srgbClr val="FF0000"/>
                </a:solidFill>
                <a:latin typeface="Times New Roman"/>
                <a:ea typeface="Times New Roman"/>
                <a:cs typeface="Times New Roman"/>
                <a:sym typeface="Times New Roman"/>
              </a:rPr>
              <a:t>-&gt;</a:t>
            </a:r>
            <a:r>
              <a:rPr i="1" lang="en-US" sz="2400">
                <a:solidFill>
                  <a:schemeClr val="dk1"/>
                </a:solidFill>
                <a:latin typeface="Times New Roman"/>
                <a:ea typeface="Times New Roman"/>
                <a:cs typeface="Times New Roman"/>
                <a:sym typeface="Times New Roman"/>
              </a:rPr>
              <a:t>tiep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data</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cuoi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data</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rgbClr val="FF0000"/>
              </a:buClr>
              <a:buSzPts val="2400"/>
              <a:buFont typeface="Times New Roman"/>
              <a:buNone/>
            </a:pPr>
            <a:r>
              <a:rPr i="1" lang="en-US" sz="2400">
                <a:solidFill>
                  <a:srgbClr val="FF0000"/>
                </a:solidFill>
                <a:latin typeface="Times New Roman"/>
                <a:ea typeface="Times New Roman"/>
                <a:cs typeface="Times New Roman"/>
                <a:sym typeface="Times New Roman"/>
              </a:rPr>
              <a:t>	}		</a:t>
            </a:r>
            <a:endParaRPr/>
          </a:p>
          <a:p>
            <a:pPr indent="0" lvl="0" marL="0" marR="0" rtl="0" algn="l">
              <a:spcBef>
                <a:spcPts val="480"/>
              </a:spcBef>
              <a:spcAft>
                <a:spcPts val="0"/>
              </a:spcAft>
              <a:buClr>
                <a:srgbClr val="FF0000"/>
              </a:buClr>
              <a:buSzPts val="2400"/>
              <a:buFont typeface="Times New Roman"/>
              <a:buNone/>
            </a:pPr>
            <a:r>
              <a:rPr i="1" lang="en-US" sz="24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9"/>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85" name="Google Shape;585;p59"/>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6" name="Google Shape;586;p59"/>
          <p:cNvSpPr txBox="1"/>
          <p:nvPr/>
        </p:nvSpPr>
        <p:spPr>
          <a:xfrm>
            <a:off x="381000" y="990600"/>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Lấy phần tử khỏi hàng đợi:</a:t>
            </a:r>
            <a:endParaRPr/>
          </a:p>
          <a:p>
            <a:pPr indent="0" lvl="0" marL="0" marR="0" rtl="0" algn="l">
              <a:spcBef>
                <a:spcPts val="480"/>
              </a:spcBef>
              <a:spcAft>
                <a:spcPts val="0"/>
              </a:spcAft>
              <a:buClr>
                <a:schemeClr val="dk1"/>
              </a:buClr>
              <a:buSzPts val="2400"/>
              <a:buFont typeface="Times New Roman"/>
              <a:buNone/>
            </a:pPr>
            <a:r>
              <a:rPr b="1" i="1" lang="en-US" sz="2400">
                <a:solidFill>
                  <a:schemeClr val="dk1"/>
                </a:solidFill>
                <a:latin typeface="Times New Roman"/>
                <a:ea typeface="Times New Roman"/>
                <a:cs typeface="Times New Roman"/>
                <a:sym typeface="Times New Roman"/>
              </a:rPr>
              <a:t>int</a:t>
            </a:r>
            <a:r>
              <a:rPr i="1" lang="en-US" sz="2400">
                <a:solidFill>
                  <a:schemeClr val="dk1"/>
                </a:solidFill>
                <a:latin typeface="Times New Roman"/>
                <a:ea typeface="Times New Roman"/>
                <a:cs typeface="Times New Roman"/>
                <a:sym typeface="Times New Roman"/>
              </a:rPr>
              <a:t> GetQueue</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Queue </a:t>
            </a:r>
            <a:r>
              <a:rPr i="1" lang="en-US" sz="2400">
                <a:solidFill>
                  <a:srgbClr val="FF0000"/>
                </a:solidFill>
                <a:latin typeface="Times New Roman"/>
                <a:ea typeface="Times New Roman"/>
                <a:cs typeface="Times New Roman"/>
                <a:sym typeface="Times New Roman"/>
              </a:rPr>
              <a:t>&amp;</a:t>
            </a:r>
            <a:r>
              <a:rPr i="1" lang="en-US" sz="2400">
                <a:solidFill>
                  <a:schemeClr val="dk1"/>
                </a:solidFill>
                <a:latin typeface="Times New Roman"/>
                <a:ea typeface="Times New Roman"/>
                <a:cs typeface="Times New Roman"/>
                <a:sym typeface="Times New Roman"/>
              </a:rPr>
              <a:t>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int</a:t>
            </a:r>
            <a:r>
              <a:rPr i="1" lang="en-US" sz="2400">
                <a:solidFill>
                  <a:schemeClr val="dk1"/>
                </a:solidFill>
                <a:latin typeface="Times New Roman"/>
                <a:ea typeface="Times New Roman"/>
                <a:cs typeface="Times New Roman"/>
                <a:sym typeface="Times New Roman"/>
              </a:rPr>
              <a:t> </a:t>
            </a:r>
            <a:r>
              <a:rPr i="1" lang="en-US" sz="2400">
                <a:solidFill>
                  <a:srgbClr val="FF0000"/>
                </a:solidFill>
                <a:latin typeface="Times New Roman"/>
                <a:ea typeface="Times New Roman"/>
                <a:cs typeface="Times New Roman"/>
                <a:sym typeface="Times New Roman"/>
              </a:rPr>
              <a:t>&amp;</a:t>
            </a:r>
            <a:r>
              <a:rPr i="1" lang="en-US" sz="2400">
                <a:solidFill>
                  <a:schemeClr val="dk1"/>
                </a:solidFill>
                <a:latin typeface="Times New Roman"/>
                <a:ea typeface="Times New Roman"/>
                <a:cs typeface="Times New Roman"/>
                <a:sym typeface="Times New Roman"/>
              </a:rPr>
              <a:t>Gia_Tri_Lay</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rgbClr val="FF0000"/>
              </a:buClr>
              <a:buSzPts val="2400"/>
              <a:buFont typeface="Times New Roman"/>
              <a:buNone/>
            </a:pP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Node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data</a:t>
            </a:r>
            <a:r>
              <a:rPr i="1" lang="en-US" sz="2400">
                <a:solidFill>
                  <a:srgbClr val="FF0000"/>
                </a:solidFill>
                <a:latin typeface="Times New Roman"/>
                <a:ea typeface="Times New Roman"/>
                <a:cs typeface="Times New Roman"/>
                <a:sym typeface="Times New Roman"/>
              </a:rPr>
              <a:t>=</a:t>
            </a:r>
            <a:r>
              <a:rPr b="1" i="1" lang="en-US" sz="2400">
                <a:solidFill>
                  <a:schemeClr val="dk1"/>
                </a:solidFill>
                <a:latin typeface="Times New Roman"/>
                <a:ea typeface="Times New Roman"/>
                <a:cs typeface="Times New Roman"/>
                <a:sym typeface="Times New Roman"/>
              </a:rPr>
              <a:t>new</a:t>
            </a:r>
            <a:r>
              <a:rPr i="1" lang="en-US" sz="2400">
                <a:solidFill>
                  <a:schemeClr val="dk1"/>
                </a:solidFill>
                <a:latin typeface="Times New Roman"/>
                <a:ea typeface="Times New Roman"/>
                <a:cs typeface="Times New Roman"/>
                <a:sym typeface="Times New Roman"/>
              </a:rPr>
              <a:t> Node</a:t>
            </a:r>
            <a:r>
              <a:rPr i="1" lang="en-US" sz="2400">
                <a:solidFill>
                  <a:srgbClr val="FF0000"/>
                </a:solidFill>
                <a:latin typeface="Times New Roman"/>
                <a:ea typeface="Times New Roman"/>
                <a:cs typeface="Times New Roman"/>
                <a:sym typeface="Times New Roman"/>
              </a:rPr>
              <a:t>[</a:t>
            </a:r>
            <a:r>
              <a:rPr i="1" lang="en-US" sz="2400">
                <a:solidFill>
                  <a:srgbClr val="7030A0"/>
                </a:solidFill>
                <a:latin typeface="Times New Roman"/>
                <a:ea typeface="Times New Roman"/>
                <a:cs typeface="Times New Roman"/>
                <a:sym typeface="Times New Roman"/>
              </a:rPr>
              <a:t>1</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if</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dau</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NULL</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return</a:t>
            </a:r>
            <a:r>
              <a:rPr i="1" lang="en-US" sz="2400">
                <a:solidFill>
                  <a:schemeClr val="dk1"/>
                </a:solidFill>
                <a:latin typeface="Times New Roman"/>
                <a:ea typeface="Times New Roman"/>
                <a:cs typeface="Times New Roman"/>
                <a:sym typeface="Times New Roman"/>
              </a:rPr>
              <a:t> 0</a:t>
            </a:r>
            <a:r>
              <a:rPr i="1" lang="en-US" sz="2400">
                <a:solidFill>
                  <a:srgbClr val="FF0000"/>
                </a:solidFill>
                <a:latin typeface="Times New Roman"/>
                <a:ea typeface="Times New Roman"/>
                <a:cs typeface="Times New Roman"/>
                <a:sym typeface="Times New Roman"/>
              </a:rPr>
              <a:t>;</a:t>
            </a:r>
            <a:r>
              <a:rPr i="1" lang="en-US" sz="2400">
                <a:solidFill>
                  <a:srgbClr val="1548EB"/>
                </a:solidFill>
                <a:latin typeface="Times New Roman"/>
                <a:ea typeface="Times New Roman"/>
                <a:cs typeface="Times New Roman"/>
                <a:sym typeface="Times New Roman"/>
              </a:rPr>
              <a:t>//Lấy thất bại</a:t>
            </a:r>
            <a:endParaRPr i="1" sz="2400">
              <a:solidFill>
                <a:srgbClr val="FF0000"/>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else</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data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dau</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Gia_Tri_Lay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data</a:t>
            </a:r>
            <a:r>
              <a:rPr i="1" lang="en-US" sz="2400">
                <a:solidFill>
                  <a:srgbClr val="FF0000"/>
                </a:solidFill>
                <a:latin typeface="Times New Roman"/>
                <a:ea typeface="Times New Roman"/>
                <a:cs typeface="Times New Roman"/>
                <a:sym typeface="Times New Roman"/>
              </a:rPr>
              <a:t>-&gt;</a:t>
            </a:r>
            <a:r>
              <a:rPr i="1" lang="en-US" sz="2400">
                <a:solidFill>
                  <a:schemeClr val="dk1"/>
                </a:solidFill>
                <a:latin typeface="Times New Roman"/>
                <a:ea typeface="Times New Roman"/>
                <a:cs typeface="Times New Roman"/>
                <a:sym typeface="Times New Roman"/>
              </a:rPr>
              <a:t>item</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dau	</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 q</a:t>
            </a:r>
            <a:r>
              <a:rPr i="1" lang="en-US" sz="2400">
                <a:solidFill>
                  <a:srgbClr val="FF0000"/>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dau</a:t>
            </a:r>
            <a:r>
              <a:rPr i="1" lang="en-US" sz="2400">
                <a:solidFill>
                  <a:srgbClr val="FF0000"/>
                </a:solidFill>
                <a:latin typeface="Times New Roman"/>
                <a:ea typeface="Times New Roman"/>
                <a:cs typeface="Times New Roman"/>
                <a:sym typeface="Times New Roman"/>
              </a:rPr>
              <a:t>-&gt;</a:t>
            </a:r>
            <a:r>
              <a:rPr i="1" lang="en-US" sz="2400">
                <a:solidFill>
                  <a:schemeClr val="dk1"/>
                </a:solidFill>
                <a:latin typeface="Times New Roman"/>
                <a:ea typeface="Times New Roman"/>
                <a:cs typeface="Times New Roman"/>
                <a:sym typeface="Times New Roman"/>
              </a:rPr>
              <a:t>tiep</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delete</a:t>
            </a:r>
            <a:r>
              <a:rPr i="1" lang="en-US" sz="2400">
                <a:solidFill>
                  <a:schemeClr val="dk1"/>
                </a:solidFill>
                <a:latin typeface="Times New Roman"/>
                <a:ea typeface="Times New Roman"/>
                <a:cs typeface="Times New Roman"/>
                <a:sym typeface="Times New Roman"/>
              </a:rPr>
              <a:t> data</a:t>
            </a:r>
            <a:r>
              <a:rPr i="1" lang="en-US" sz="2400">
                <a:solidFill>
                  <a:srgbClr val="FF0000"/>
                </a:solidFill>
                <a:latin typeface="Times New Roman"/>
                <a:ea typeface="Times New Roman"/>
                <a:cs typeface="Times New Roman"/>
                <a:sym typeface="Times New Roman"/>
              </a:rPr>
              <a:t>;</a:t>
            </a:r>
            <a:r>
              <a:rPr i="1" lang="en-US" sz="2400">
                <a:solidFill>
                  <a:srgbClr val="1548EB"/>
                </a:solidFill>
                <a:latin typeface="Times New Roman"/>
                <a:ea typeface="Times New Roman"/>
                <a:cs typeface="Times New Roman"/>
                <a:sym typeface="Times New Roman"/>
              </a:rPr>
              <a:t>//Thu hoi bo nho cua nut moi lay</a:t>
            </a:r>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return</a:t>
            </a:r>
            <a:r>
              <a:rPr i="1" lang="en-US" sz="2400">
                <a:solidFill>
                  <a:schemeClr val="dk1"/>
                </a:solidFill>
                <a:latin typeface="Times New Roman"/>
                <a:ea typeface="Times New Roman"/>
                <a:cs typeface="Times New Roman"/>
                <a:sym typeface="Times New Roman"/>
              </a:rPr>
              <a:t> </a:t>
            </a:r>
            <a:r>
              <a:rPr i="1" lang="en-US" sz="2400">
                <a:solidFill>
                  <a:srgbClr val="7030A0"/>
                </a:solidFill>
                <a:latin typeface="Times New Roman"/>
                <a:ea typeface="Times New Roman"/>
                <a:cs typeface="Times New Roman"/>
                <a:sym typeface="Times New Roman"/>
              </a:rPr>
              <a:t>1</a:t>
            </a:r>
            <a:r>
              <a:rPr i="1" lang="en-US" sz="2400">
                <a:solidFill>
                  <a:srgbClr val="FF0000"/>
                </a:solidFill>
                <a:latin typeface="Times New Roman"/>
                <a:ea typeface="Times New Roman"/>
                <a:cs typeface="Times New Roman"/>
                <a:sym typeface="Times New Roman"/>
              </a:rPr>
              <a:t>;</a:t>
            </a:r>
            <a:r>
              <a:rPr i="1" lang="en-US" sz="2400">
                <a:solidFill>
                  <a:srgbClr val="1548EB"/>
                </a:solidFill>
                <a:latin typeface="Times New Roman"/>
                <a:ea typeface="Times New Roman"/>
                <a:cs typeface="Times New Roman"/>
                <a:sym typeface="Times New Roman"/>
              </a:rPr>
              <a:t>//Lấy thành công</a:t>
            </a:r>
            <a:endParaRPr i="1" sz="2400">
              <a:solidFill>
                <a:srgbClr val="FF0000"/>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Times New Roman"/>
              <a:buNone/>
            </a:pPr>
            <a:r>
              <a:rPr i="1" lang="en-US" sz="2400">
                <a:solidFill>
                  <a:schemeClr val="dk1"/>
                </a:solidFill>
                <a:latin typeface="Times New Roman"/>
                <a:ea typeface="Times New Roman"/>
                <a:cs typeface="Times New Roman"/>
                <a:sym typeface="Times New Roman"/>
              </a:rPr>
              <a:t>	</a:t>
            </a:r>
            <a:r>
              <a:rPr i="1" lang="en-US" sz="2400">
                <a:solidFill>
                  <a:srgbClr val="FF0000"/>
                </a:solidFill>
                <a:latin typeface="Times New Roman"/>
                <a:ea typeface="Times New Roman"/>
                <a:cs typeface="Times New Roman"/>
                <a:sym typeface="Times New Roman"/>
              </a:rPr>
              <a:t>}</a:t>
            </a:r>
            <a:endParaRPr/>
          </a:p>
          <a:p>
            <a:pPr indent="0" lvl="0" marL="0" marR="0" rtl="0" algn="l">
              <a:spcBef>
                <a:spcPts val="480"/>
              </a:spcBef>
              <a:spcAft>
                <a:spcPts val="0"/>
              </a:spcAft>
              <a:buClr>
                <a:srgbClr val="FF0000"/>
              </a:buClr>
              <a:buSzPts val="2400"/>
              <a:buFont typeface="Times New Roman"/>
              <a:buNone/>
            </a:pPr>
            <a:r>
              <a:rPr i="1" lang="en-US" sz="2400">
                <a:solidFill>
                  <a:srgbClr val="FF0000"/>
                </a:solidFill>
                <a:latin typeface="Times New Roman"/>
                <a:ea typeface="Times New Roman"/>
                <a:cs typeface="Times New Roman"/>
                <a:sym typeface="Times New Roman"/>
              </a:rPr>
              <a:t>}</a:t>
            </a:r>
            <a:endParaRPr i="1" sz="2800">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952500" y="381001"/>
            <a:ext cx="7886700" cy="609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4.1 Giới thiệu tổng quan</a:t>
            </a:r>
            <a:endParaRPr sz="3200">
              <a:latin typeface="Times New Roman"/>
              <a:ea typeface="Times New Roman"/>
              <a:cs typeface="Times New Roman"/>
              <a:sym typeface="Times New Roman"/>
            </a:endParaRPr>
          </a:p>
        </p:txBody>
      </p:sp>
      <p:sp>
        <p:nvSpPr>
          <p:cNvPr id="169" name="Google Shape;169;p6"/>
          <p:cNvSpPr txBox="1"/>
          <p:nvPr>
            <p:ph idx="1" type="body"/>
          </p:nvPr>
        </p:nvSpPr>
        <p:spPr>
          <a:xfrm>
            <a:off x="152400" y="1143001"/>
            <a:ext cx="8839200" cy="4946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Cấu trúc dữ liệu kiểu danh sách</a:t>
            </a:r>
            <a:r>
              <a:rPr lang="en-US" sz="2800">
                <a:latin typeface="Times New Roman"/>
                <a:ea typeface="Times New Roman"/>
                <a:cs typeface="Times New Roman"/>
                <a:sym typeface="Times New Roman"/>
              </a:rPr>
              <a:t>: </a:t>
            </a:r>
            <a:endParaRPr/>
          </a:p>
          <a:p>
            <a:pPr indent="0" lvl="0" marL="0" rtl="0" algn="l">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Là một kiểu dữ liệu có dạng tuyến tính bao gồm các phần tử có cùng kiểu dữ liệu:</a:t>
            </a:r>
            <a:endParaRPr/>
          </a:p>
          <a:p>
            <a:pPr indent="-457200" lvl="0" marL="971550" rtl="0" algn="l">
              <a:spcBef>
                <a:spcPts val="560"/>
              </a:spcBef>
              <a:spcAft>
                <a:spcPts val="0"/>
              </a:spcAft>
              <a:buClr>
                <a:srgbClr val="1548EB"/>
              </a:buClr>
              <a:buSzPts val="2800"/>
              <a:buFont typeface="Noto Sans Symbols"/>
              <a:buChar char="⮚"/>
            </a:pPr>
            <a:r>
              <a:rPr i="1" lang="en-US" sz="2800">
                <a:solidFill>
                  <a:srgbClr val="1548EB"/>
                </a:solidFill>
                <a:latin typeface="Times New Roman"/>
                <a:ea typeface="Times New Roman"/>
                <a:cs typeface="Times New Roman"/>
                <a:sym typeface="Times New Roman"/>
              </a:rPr>
              <a:t>Mảng</a:t>
            </a:r>
            <a:r>
              <a:rPr i="1" lang="en-US" sz="2800">
                <a:latin typeface="Times New Roman"/>
                <a:ea typeface="Times New Roman"/>
                <a:cs typeface="Times New Roman"/>
                <a:sym typeface="Times New Roman"/>
              </a:rPr>
              <a:t>: Liên kết ngầm.</a:t>
            </a:r>
            <a:endParaRPr/>
          </a:p>
          <a:p>
            <a:pPr indent="-457200" lvl="0" marL="971550" rtl="0" algn="l">
              <a:spcBef>
                <a:spcPts val="560"/>
              </a:spcBef>
              <a:spcAft>
                <a:spcPts val="0"/>
              </a:spcAft>
              <a:buClr>
                <a:srgbClr val="1548EB"/>
              </a:buClr>
              <a:buSzPts val="2800"/>
              <a:buFont typeface="Noto Sans Symbols"/>
              <a:buChar char="⮚"/>
            </a:pPr>
            <a:r>
              <a:rPr i="1" lang="en-US" sz="2800">
                <a:solidFill>
                  <a:srgbClr val="1548EB"/>
                </a:solidFill>
                <a:latin typeface="Times New Roman"/>
                <a:ea typeface="Times New Roman"/>
                <a:cs typeface="Times New Roman"/>
                <a:sym typeface="Times New Roman"/>
              </a:rPr>
              <a:t>Danh sách liên kết</a:t>
            </a:r>
            <a:r>
              <a:rPr i="1" lang="en-US" sz="2800">
                <a:latin typeface="Times New Roman"/>
                <a:ea typeface="Times New Roman"/>
                <a:cs typeface="Times New Roman"/>
                <a:sym typeface="Times New Roman"/>
              </a:rPr>
              <a:t>: Liên kết tường minh.</a:t>
            </a:r>
            <a:endParaRPr/>
          </a:p>
          <a:p>
            <a:pPr indent="0" lvl="0" marL="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sz="3200">
              <a:latin typeface="Times New Roman"/>
              <a:ea typeface="Times New Roman"/>
              <a:cs typeface="Times New Roman"/>
              <a:sym typeface="Times New Roman"/>
            </a:endParaRPr>
          </a:p>
        </p:txBody>
      </p:sp>
      <p:sp>
        <p:nvSpPr>
          <p:cNvPr id="170" name="Google Shape;170;p6"/>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0"/>
          <p:cNvSpPr txBox="1"/>
          <p:nvPr>
            <p:ph type="title"/>
          </p:nvPr>
        </p:nvSpPr>
        <p:spPr>
          <a:xfrm>
            <a:off x="914400" y="381000"/>
            <a:ext cx="6858000"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92" name="Google Shape;592;p60"/>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3" name="Google Shape;593;p60"/>
          <p:cNvSpPr txBox="1"/>
          <p:nvPr/>
        </p:nvSpPr>
        <p:spPr>
          <a:xfrm>
            <a:off x="381000" y="990600"/>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Cài đặt hàm main():</a:t>
            </a:r>
            <a:endParaRPr/>
          </a:p>
          <a:p>
            <a:pPr indent="0" lvl="0" marL="0" marR="0" rtl="0" algn="l">
              <a:spcBef>
                <a:spcPts val="560"/>
              </a:spcBef>
              <a:spcAft>
                <a:spcPts val="0"/>
              </a:spcAft>
              <a:buClr>
                <a:schemeClr val="dk1"/>
              </a:buClr>
              <a:buSzPts val="2800"/>
              <a:buFont typeface="Times New Roman"/>
              <a:buNone/>
            </a:pPr>
            <a:r>
              <a:rPr b="1" i="1" lang="en-US" sz="2800">
                <a:solidFill>
                  <a:schemeClr val="dk1"/>
                </a:solidFill>
                <a:latin typeface="Times New Roman"/>
                <a:ea typeface="Times New Roman"/>
                <a:cs typeface="Times New Roman"/>
                <a:sym typeface="Times New Roman"/>
              </a:rPr>
              <a:t>int</a:t>
            </a:r>
            <a:r>
              <a:rPr i="1" lang="en-US" sz="2800">
                <a:solidFill>
                  <a:schemeClr val="dk1"/>
                </a:solidFill>
                <a:latin typeface="Times New Roman"/>
                <a:ea typeface="Times New Roman"/>
                <a:cs typeface="Times New Roman"/>
                <a:sym typeface="Times New Roman"/>
              </a:rPr>
              <a:t> main</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Queue q</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int</a:t>
            </a:r>
            <a:r>
              <a:rPr i="1" lang="en-US" sz="2800">
                <a:solidFill>
                  <a:schemeClr val="dk1"/>
                </a:solidFill>
                <a:latin typeface="Times New Roman"/>
                <a:ea typeface="Times New Roman"/>
                <a:cs typeface="Times New Roman"/>
                <a:sym typeface="Times New Roman"/>
              </a:rPr>
              <a:t> i</a:t>
            </a:r>
            <a:r>
              <a:rPr i="1" lang="en-US" sz="2800">
                <a:solidFill>
                  <a:srgbClr val="FF0000"/>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x</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CreateQueue</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q</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for</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i</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1</a:t>
            </a:r>
            <a:r>
              <a:rPr i="1" lang="en-US" sz="2800">
                <a:solidFill>
                  <a:srgbClr val="FF0000"/>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i</a:t>
            </a:r>
            <a:r>
              <a:rPr i="1" lang="en-US" sz="2800">
                <a:solidFill>
                  <a:srgbClr val="FF0000"/>
                </a:solidFill>
                <a:latin typeface="Times New Roman"/>
                <a:ea typeface="Times New Roman"/>
                <a:cs typeface="Times New Roman"/>
                <a:sym typeface="Times New Roman"/>
              </a:rPr>
              <a:t>&lt;=</a:t>
            </a:r>
            <a:r>
              <a:rPr i="1" lang="en-US" sz="2800">
                <a:solidFill>
                  <a:schemeClr val="dk1"/>
                </a:solidFill>
                <a:latin typeface="Times New Roman"/>
                <a:ea typeface="Times New Roman"/>
                <a:cs typeface="Times New Roman"/>
                <a:sym typeface="Times New Roman"/>
              </a:rPr>
              <a:t>10</a:t>
            </a:r>
            <a:r>
              <a:rPr i="1" lang="en-US" sz="2800">
                <a:solidFill>
                  <a:srgbClr val="FF0000"/>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i</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PutQueue</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q</a:t>
            </a:r>
            <a:r>
              <a:rPr i="1" lang="en-US" sz="2800">
                <a:solidFill>
                  <a:srgbClr val="FF0000"/>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i</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if</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GetQueue</a:t>
            </a:r>
            <a:r>
              <a:rPr i="1" lang="en-US" sz="2800">
                <a:solidFill>
                  <a:srgbClr val="FF0000"/>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q</a:t>
            </a:r>
            <a:r>
              <a:rPr i="1" lang="en-US" sz="2800">
                <a:solidFill>
                  <a:srgbClr val="FF0000"/>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x</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chemeClr val="dk1"/>
              </a:buClr>
              <a:buSzPts val="2800"/>
              <a:buFont typeface="Times New Roman"/>
              <a:buNone/>
            </a:pPr>
            <a:r>
              <a:rPr i="1" lang="en-US" sz="2800">
                <a:solidFill>
                  <a:schemeClr val="dk1"/>
                </a:solidFill>
                <a:latin typeface="Times New Roman"/>
                <a:ea typeface="Times New Roman"/>
                <a:cs typeface="Times New Roman"/>
                <a:sym typeface="Times New Roman"/>
              </a:rPr>
              <a:t>	printf</a:t>
            </a:r>
            <a:r>
              <a:rPr i="1" lang="en-US" sz="2800">
                <a:solidFill>
                  <a:srgbClr val="FF0000"/>
                </a:solidFill>
                <a:latin typeface="Times New Roman"/>
                <a:ea typeface="Times New Roman"/>
                <a:cs typeface="Times New Roman"/>
                <a:sym typeface="Times New Roman"/>
              </a:rPr>
              <a:t>(</a:t>
            </a:r>
            <a:r>
              <a:rPr i="1" lang="en-US" sz="2800">
                <a:solidFill>
                  <a:srgbClr val="1548EB"/>
                </a:solidFill>
                <a:latin typeface="Times New Roman"/>
                <a:ea typeface="Times New Roman"/>
                <a:cs typeface="Times New Roman"/>
                <a:sym typeface="Times New Roman"/>
              </a:rPr>
              <a:t>"Gia tri lay ra khoi hang doi: %d"</a:t>
            </a:r>
            <a:r>
              <a:rPr i="1" lang="en-US" sz="2800">
                <a:solidFill>
                  <a:srgbClr val="FF0000"/>
                </a:solidFill>
                <a:latin typeface="Times New Roman"/>
                <a:ea typeface="Times New Roman"/>
                <a:cs typeface="Times New Roman"/>
                <a:sym typeface="Times New Roman"/>
              </a:rPr>
              <a:t>, </a:t>
            </a:r>
            <a:r>
              <a:rPr i="1" lang="en-US" sz="2800">
                <a:solidFill>
                  <a:schemeClr val="dk1"/>
                </a:solidFill>
                <a:latin typeface="Times New Roman"/>
                <a:ea typeface="Times New Roman"/>
                <a:cs typeface="Times New Roman"/>
                <a:sym typeface="Times New Roman"/>
              </a:rPr>
              <a:t>x</a:t>
            </a:r>
            <a:r>
              <a:rPr i="1" lang="en-US" sz="2800">
                <a:solidFill>
                  <a:srgbClr val="FF0000"/>
                </a:solidFill>
                <a:latin typeface="Times New Roman"/>
                <a:ea typeface="Times New Roman"/>
                <a:cs typeface="Times New Roman"/>
                <a:sym typeface="Times New Roman"/>
              </a:rPr>
              <a:t>);</a:t>
            </a:r>
            <a:endParaRPr/>
          </a:p>
          <a:p>
            <a:pPr indent="0" lvl="0" marL="0" marR="0" rtl="0" algn="l">
              <a:spcBef>
                <a:spcPts val="560"/>
              </a:spcBef>
              <a:spcAft>
                <a:spcPts val="0"/>
              </a:spcAft>
              <a:buClr>
                <a:srgbClr val="FF0000"/>
              </a:buClr>
              <a:buSzPts val="2800"/>
              <a:buFont typeface="Times New Roman"/>
              <a:buNone/>
            </a:pPr>
            <a:r>
              <a:rPr i="1" lang="en-US" sz="2800">
                <a:solidFill>
                  <a:srgbClr val="FF0000"/>
                </a:solidFill>
                <a:latin typeface="Times New Roman"/>
                <a:ea typeface="Times New Roman"/>
                <a:cs typeface="Times New Roman"/>
                <a:sym typeface="Times New Roman"/>
              </a:rPr>
              <a:t>}</a:t>
            </a:r>
            <a:endParaRPr i="1" sz="3200">
              <a:solidFill>
                <a:srgbClr val="FF0000"/>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1"/>
          <p:cNvSpPr txBox="1"/>
          <p:nvPr>
            <p:ph type="title"/>
          </p:nvPr>
        </p:nvSpPr>
        <p:spPr>
          <a:xfrm>
            <a:off x="838200" y="457200"/>
            <a:ext cx="6302375"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3.4 Một số CTDL dạng DSLK khác</a:t>
            </a:r>
            <a:endParaRPr sz="3200">
              <a:latin typeface="Times New Roman"/>
              <a:ea typeface="Times New Roman"/>
              <a:cs typeface="Times New Roman"/>
              <a:sym typeface="Times New Roman"/>
            </a:endParaRPr>
          </a:p>
        </p:txBody>
      </p:sp>
      <p:sp>
        <p:nvSpPr>
          <p:cNvPr id="599" name="Google Shape;599;p61"/>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0" name="Google Shape;600;p61"/>
          <p:cNvSpPr txBox="1"/>
          <p:nvPr/>
        </p:nvSpPr>
        <p:spPr>
          <a:xfrm>
            <a:off x="381000" y="1066882"/>
            <a:ext cx="8458200" cy="552124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Danh sách liên kết vòng: </a:t>
            </a:r>
            <a:r>
              <a:rPr i="1" lang="en-US" sz="2400">
                <a:solidFill>
                  <a:schemeClr val="dk1"/>
                </a:solidFill>
                <a:latin typeface="Times New Roman"/>
                <a:ea typeface="Times New Roman"/>
                <a:cs typeface="Times New Roman"/>
                <a:sym typeface="Times New Roman"/>
              </a:rPr>
              <a:t>Nút cuối liên kết với nút đầu tiên</a:t>
            </a:r>
            <a:r>
              <a:rPr b="1" lang="en-US" sz="2400">
                <a:solidFill>
                  <a:schemeClr val="dk1"/>
                </a:solidFill>
                <a:latin typeface="Times New Roman"/>
                <a:ea typeface="Times New Roman"/>
                <a:cs typeface="Times New Roman"/>
                <a:sym typeface="Times New Roman"/>
              </a:rPr>
              <a:t> </a:t>
            </a:r>
            <a:endParaRPr/>
          </a:p>
          <a:p>
            <a:pPr indent="-190500" lvl="0" marL="342900" marR="0" rtl="0" algn="l">
              <a:spcBef>
                <a:spcPts val="480"/>
              </a:spcBef>
              <a:spcAft>
                <a:spcPts val="0"/>
              </a:spcAft>
              <a:buClr>
                <a:schemeClr val="dk1"/>
              </a:buClr>
              <a:buSzPts val="2400"/>
              <a:buFont typeface="Noto Sans Symbols"/>
              <a:buNone/>
            </a:pPr>
            <a:r>
              <a:t/>
            </a:r>
            <a:endParaRPr b="1" sz="2400">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Noto Sans Symbols"/>
              <a:buNone/>
            </a:pPr>
            <a:r>
              <a:t/>
            </a:r>
            <a:endParaRPr b="1" sz="2400">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Noto Sans Symbols"/>
              <a:buNone/>
            </a:pPr>
            <a:r>
              <a:t/>
            </a:r>
            <a:endParaRPr b="1" sz="2400">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Noto Sans Symbols"/>
              <a:buNone/>
            </a:pPr>
            <a:r>
              <a:t/>
            </a:r>
            <a:endParaRPr b="1" sz="2400">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Noto Sans Symbols"/>
              <a:buNone/>
            </a:pPr>
            <a:r>
              <a:t/>
            </a:r>
            <a:endParaRPr b="1" sz="2400">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Danh sách liên kết kép: </a:t>
            </a:r>
            <a:r>
              <a:rPr lang="en-US" sz="2400">
                <a:solidFill>
                  <a:schemeClr val="dk1"/>
                </a:solidFill>
                <a:latin typeface="Times New Roman"/>
                <a:ea typeface="Times New Roman"/>
                <a:cs typeface="Times New Roman"/>
                <a:sym typeface="Times New Roman"/>
              </a:rPr>
              <a:t>Mỗi nút sẽ liên kết với nút trước và nút sau nó </a:t>
            </a:r>
            <a:endParaRPr sz="24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pic>
        <p:nvPicPr>
          <p:cNvPr id="601" name="Google Shape;601;p61"/>
          <p:cNvPicPr preferRelativeResize="0"/>
          <p:nvPr/>
        </p:nvPicPr>
        <p:blipFill rotWithShape="1">
          <a:blip r:embed="rId3">
            <a:alphaModFix/>
          </a:blip>
          <a:srcRect b="0" l="0" r="0" t="0"/>
          <a:stretch/>
        </p:blipFill>
        <p:spPr>
          <a:xfrm>
            <a:off x="1128712" y="1905000"/>
            <a:ext cx="6962775" cy="1114425"/>
          </a:xfrm>
          <a:prstGeom prst="rect">
            <a:avLst/>
          </a:prstGeom>
          <a:noFill/>
          <a:ln>
            <a:noFill/>
          </a:ln>
        </p:spPr>
      </p:pic>
      <p:pic>
        <p:nvPicPr>
          <p:cNvPr id="602" name="Google Shape;602;p61"/>
          <p:cNvPicPr preferRelativeResize="0"/>
          <p:nvPr/>
        </p:nvPicPr>
        <p:blipFill rotWithShape="1">
          <a:blip r:embed="rId4">
            <a:alphaModFix/>
          </a:blip>
          <a:srcRect b="0" l="0" r="0" t="0"/>
          <a:stretch/>
        </p:blipFill>
        <p:spPr>
          <a:xfrm>
            <a:off x="685800" y="5046682"/>
            <a:ext cx="8001000" cy="59211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2"/>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08" name="Google Shape;608;p62"/>
          <p:cNvSpPr txBox="1"/>
          <p:nvPr>
            <p:ph idx="1" type="body"/>
          </p:nvPr>
        </p:nvSpPr>
        <p:spPr>
          <a:xfrm>
            <a:off x="457200" y="1143000"/>
            <a:ext cx="8229600" cy="5140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Times New Roman"/>
              <a:buNone/>
            </a:pPr>
            <a:r>
              <a:rPr b="1" lang="en-US" sz="2400" u="sng">
                <a:latin typeface="Times New Roman"/>
                <a:ea typeface="Times New Roman"/>
                <a:cs typeface="Times New Roman"/>
                <a:sym typeface="Times New Roman"/>
              </a:rPr>
              <a:t>Bài 1</a:t>
            </a:r>
            <a:r>
              <a:rPr lang="en-US" sz="2400">
                <a:latin typeface="Times New Roman"/>
                <a:ea typeface="Times New Roman"/>
                <a:cs typeface="Times New Roman"/>
                <a:sym typeface="Times New Roman"/>
              </a:rPr>
              <a:t>: Sử dụng kiểu dữ liệu danh sách liên kết đơn, viết chương trình quản lý danh sách sinh viên, thông tin mỗi sinh viên bao gồm: mã số, họ tên, năm sinh, điểm TB. Thực hiện các yêu cầu sau:</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Khai báo, khởi tạo, và nhập danh sách.</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Duyệt và in danh sách.</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Sắp xếp danh sách theo thứ tự mã số.</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Tìm kiếm một sinh viên theo họ tên. </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Chèn thêm một sinh viên mới vào danh sách sao cho vẫn duy trì thứ tự mã số.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Xóa một sinh viên có mã sinh viên chỉ định.</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Hủy danh sách khi kết thúc chương trình.</a:t>
            </a:r>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
        <p:nvSpPr>
          <p:cNvPr id="609" name="Google Shape;609;p62"/>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3"/>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15" name="Google Shape;615;p63"/>
          <p:cNvSpPr txBox="1"/>
          <p:nvPr>
            <p:ph idx="1" type="body"/>
          </p:nvPr>
        </p:nvSpPr>
        <p:spPr>
          <a:xfrm>
            <a:off x="457200" y="1143000"/>
            <a:ext cx="8229600" cy="5140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Times New Roman"/>
              <a:buNone/>
            </a:pPr>
            <a:r>
              <a:rPr b="1" lang="en-US" sz="2400" u="sng">
                <a:latin typeface="Times New Roman"/>
                <a:ea typeface="Times New Roman"/>
                <a:cs typeface="Times New Roman"/>
                <a:sym typeface="Times New Roman"/>
              </a:rPr>
              <a:t>Bài 2</a:t>
            </a:r>
            <a:r>
              <a:rPr lang="en-US" sz="2400">
                <a:latin typeface="Times New Roman"/>
                <a:ea typeface="Times New Roman"/>
                <a:cs typeface="Times New Roman"/>
                <a:sym typeface="Times New Roman"/>
              </a:rPr>
              <a:t>: 	Xây dựng cấu trúc dữ liệu stack cài đặt bằng danh sách liên kết để đổi số hệ 10 sang các hệ cơ số khác, yêu cầu:  </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Khai báo và khởi tạo stack.</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Cài đặt các hàm cần thiết (push, pop, isEmpty,..) </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Với một số nguyên n và cơ số a (a có trị từ 2 đến 10, hoặc 16), hãy xây dựng chuỗi kết quả là số n ở hệ cơ số a. </a:t>
            </a:r>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
        <p:nvSpPr>
          <p:cNvPr id="616" name="Google Shape;616;p63"/>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4"/>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22" name="Google Shape;622;p64"/>
          <p:cNvSpPr txBox="1"/>
          <p:nvPr>
            <p:ph idx="1" type="body"/>
          </p:nvPr>
        </p:nvSpPr>
        <p:spPr>
          <a:xfrm>
            <a:off x="457199" y="1143000"/>
            <a:ext cx="8246185" cy="5140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Font typeface="Times New Roman"/>
              <a:buNone/>
            </a:pPr>
            <a:r>
              <a:rPr b="1" lang="en-US" sz="2200" u="sng">
                <a:latin typeface="Times New Roman"/>
                <a:ea typeface="Times New Roman"/>
                <a:cs typeface="Times New Roman"/>
                <a:sym typeface="Times New Roman"/>
              </a:rPr>
              <a:t>Bài 3</a:t>
            </a:r>
            <a:r>
              <a:rPr lang="en-US" sz="2200">
                <a:latin typeface="Times New Roman"/>
                <a:ea typeface="Times New Roman"/>
                <a:cs typeface="Times New Roman"/>
                <a:sym typeface="Times New Roman"/>
              </a:rPr>
              <a:t>: Bài toán di chuyển toa tàu (hình dưới): Các toa được đánh số từ 1 đến n, đường di chuyển có thể là các vạch đỏ. Ta cần di chuyển các toa từ A -&gt; C sao cho tại C các toa tàu được sắp xếp các thứ tự mới nào đó. Hãy nhập vào thứ tự tại C cần có, cho biết có cách chuyển không ? Nếu có, hãy trình bày cách chuyển.</a:t>
            </a:r>
            <a:endParaRPr/>
          </a:p>
          <a:p>
            <a:pPr indent="0" lvl="0" marL="0" rtl="0" algn="l">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Ví dụ: n = 4 và thứ tự cần có (1, 4, 3, 2)</a:t>
            </a:r>
            <a:endParaRPr/>
          </a:p>
          <a:p>
            <a:pPr indent="-457200" lvl="0" marL="457200" rtl="0" algn="l">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A-&gt;C</a:t>
            </a:r>
            <a:endParaRPr/>
          </a:p>
          <a:p>
            <a:pPr indent="-457200" lvl="0" marL="457200" rtl="0" algn="l">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A-&gt;B</a:t>
            </a:r>
            <a:endParaRPr/>
          </a:p>
          <a:p>
            <a:pPr indent="-457200" lvl="0" marL="457200" rtl="0" algn="l">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A-&gt;B</a:t>
            </a:r>
            <a:endParaRPr/>
          </a:p>
          <a:p>
            <a:pPr indent="-457200" lvl="0" marL="457200" rtl="0" algn="l">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A-&gt;C</a:t>
            </a:r>
            <a:endParaRPr/>
          </a:p>
          <a:p>
            <a:pPr indent="-457200" lvl="0" marL="457200" rtl="0" algn="l">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B-&gt;C</a:t>
            </a:r>
            <a:endParaRPr/>
          </a:p>
          <a:p>
            <a:pPr indent="-457200" lvl="0" marL="457200" rtl="0" algn="l">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B-&gt;C</a:t>
            </a:r>
            <a:endParaRPr sz="2200">
              <a:latin typeface="Times New Roman"/>
              <a:ea typeface="Times New Roman"/>
              <a:cs typeface="Times New Roman"/>
              <a:sym typeface="Times New Roman"/>
            </a:endParaRPr>
          </a:p>
        </p:txBody>
      </p:sp>
      <p:sp>
        <p:nvSpPr>
          <p:cNvPr id="623" name="Google Shape;623;p64"/>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4" name="Google Shape;624;p64"/>
          <p:cNvPicPr preferRelativeResize="0"/>
          <p:nvPr/>
        </p:nvPicPr>
        <p:blipFill rotWithShape="1">
          <a:blip r:embed="rId3">
            <a:alphaModFix/>
          </a:blip>
          <a:srcRect b="0" l="0" r="0" t="0"/>
          <a:stretch/>
        </p:blipFill>
        <p:spPr>
          <a:xfrm>
            <a:off x="1766888" y="3429000"/>
            <a:ext cx="7072312" cy="222517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5"/>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30" name="Google Shape;630;p65"/>
          <p:cNvSpPr txBox="1"/>
          <p:nvPr>
            <p:ph idx="1" type="body"/>
          </p:nvPr>
        </p:nvSpPr>
        <p:spPr>
          <a:xfrm>
            <a:off x="457199" y="1143000"/>
            <a:ext cx="8246185" cy="5140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Font typeface="Times New Roman"/>
              <a:buNone/>
            </a:pPr>
            <a:r>
              <a:rPr b="1" lang="en-US" sz="2200" u="sng">
                <a:latin typeface="Times New Roman"/>
                <a:ea typeface="Times New Roman"/>
                <a:cs typeface="Times New Roman"/>
                <a:sym typeface="Times New Roman"/>
              </a:rPr>
              <a:t>Bài 4</a:t>
            </a:r>
            <a:r>
              <a:rPr lang="en-US" sz="2200">
                <a:latin typeface="Times New Roman"/>
                <a:ea typeface="Times New Roman"/>
                <a:cs typeface="Times New Roman"/>
                <a:sym typeface="Times New Roman"/>
              </a:rPr>
              <a:t>: Tương tự yêu cầu bài 3 nhưng với hình bên dưới:</a:t>
            </a:r>
            <a:endParaRPr/>
          </a:p>
        </p:txBody>
      </p:sp>
      <p:sp>
        <p:nvSpPr>
          <p:cNvPr id="631" name="Google Shape;631;p65"/>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2" name="Google Shape;632;p65"/>
          <p:cNvPicPr preferRelativeResize="0"/>
          <p:nvPr/>
        </p:nvPicPr>
        <p:blipFill rotWithShape="1">
          <a:blip r:embed="rId3">
            <a:alphaModFix/>
          </a:blip>
          <a:srcRect b="0" l="0" r="0" t="0"/>
          <a:stretch/>
        </p:blipFill>
        <p:spPr>
          <a:xfrm>
            <a:off x="457199" y="2057400"/>
            <a:ext cx="8143875" cy="158041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6"/>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38" name="Google Shape;638;p66"/>
          <p:cNvSpPr txBox="1"/>
          <p:nvPr>
            <p:ph idx="1" type="body"/>
          </p:nvPr>
        </p:nvSpPr>
        <p:spPr>
          <a:xfrm>
            <a:off x="457200" y="1143000"/>
            <a:ext cx="8229600" cy="5140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Font typeface="Times New Roman"/>
              <a:buNone/>
            </a:pPr>
            <a:r>
              <a:rPr b="1" lang="en-US" sz="2200" u="sng">
                <a:latin typeface="Times New Roman"/>
                <a:ea typeface="Times New Roman"/>
                <a:cs typeface="Times New Roman"/>
                <a:sym typeface="Times New Roman"/>
              </a:rPr>
              <a:t>Bài 5</a:t>
            </a:r>
            <a:r>
              <a:rPr lang="en-US" sz="2200">
                <a:latin typeface="Times New Roman"/>
                <a:ea typeface="Times New Roman"/>
                <a:cs typeface="Times New Roman"/>
                <a:sym typeface="Times New Roman"/>
              </a:rPr>
              <a:t>: Xây dựng CTDL queue cài đặt bằng DSLK để mô phỏng qui trình cho thuê máy ở  một phòng NET với các yêu cầu:</a:t>
            </a:r>
            <a:endParaRPr/>
          </a:p>
          <a:p>
            <a:pPr indent="0" lvl="0" marL="0" rtl="0" algn="l">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Danh sách các máy trống A – Dùng kiểu queue, mỗi nút chứa số máy;</a:t>
            </a:r>
            <a:endParaRPr/>
          </a:p>
          <a:p>
            <a:pPr indent="0" lvl="0" marL="0" rtl="0" algn="l">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Danh sách khách đang chờ nhận máy Q – Dùng kiểu queue, mỗi nút chứa họ tên người thuê.</a:t>
            </a:r>
            <a:endParaRPr/>
          </a:p>
          <a:p>
            <a:pPr indent="0" lvl="0" marL="0" rtl="0" algn="l">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Danh sách khách đang thuê máy H - Dùng kiểu DSLK đơn, mỗi nút có họ tên khách, giờ bắt đầu thuê máy, số máy. </a:t>
            </a:r>
            <a:endParaRPr/>
          </a:p>
          <a:p>
            <a:pPr indent="0" lvl="0" marL="0" rtl="0" algn="l">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Các chức năng cần phải có:</a:t>
            </a:r>
            <a:endParaRPr/>
          </a:p>
          <a:p>
            <a:pPr indent="-342900" lvl="0" marL="342900" rtl="0" algn="l">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Đăng ký thuê máy: Còn máy trong A thì thêm khách vào H và lấy máy vừa cho thuê ra khỏi queue A. Nếu A trống thì thêm khách vào queue Q.</a:t>
            </a:r>
            <a:endParaRPr/>
          </a:p>
          <a:p>
            <a:pPr indent="-342900" lvl="0" marL="342900" rtl="0" algn="l">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Trả máy: Thêm máy trả vào queue A, bỏ người đó khỏi danh sách thuê H. </a:t>
            </a:r>
            <a:endParaRPr/>
          </a:p>
          <a:p>
            <a:pPr indent="-342900" lvl="0" marL="342900" rtl="0" algn="l">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Phục vụ: Kiểm tra A và Q để phục vụ và cập nhật lại A, Q, H.</a:t>
            </a:r>
            <a:endParaRPr/>
          </a:p>
          <a:p>
            <a:pPr indent="0" lvl="0" marL="0" rtl="0" algn="l">
              <a:spcBef>
                <a:spcPts val="440"/>
              </a:spcBef>
              <a:spcAft>
                <a:spcPts val="0"/>
              </a:spcAft>
              <a:buClr>
                <a:schemeClr val="dk1"/>
              </a:buClr>
              <a:buSzPts val="2200"/>
              <a:buFont typeface="Arial"/>
              <a:buNone/>
            </a:pPr>
            <a:r>
              <a:t/>
            </a:r>
            <a:endParaRPr sz="2200">
              <a:latin typeface="Times New Roman"/>
              <a:ea typeface="Times New Roman"/>
              <a:cs typeface="Times New Roman"/>
              <a:sym typeface="Times New Roman"/>
            </a:endParaRPr>
          </a:p>
        </p:txBody>
      </p:sp>
      <p:sp>
        <p:nvSpPr>
          <p:cNvPr id="639" name="Google Shape;639;p66"/>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7"/>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45" name="Google Shape;645;p67"/>
          <p:cNvSpPr txBox="1"/>
          <p:nvPr>
            <p:ph idx="1" type="body"/>
          </p:nvPr>
        </p:nvSpPr>
        <p:spPr>
          <a:xfrm>
            <a:off x="457200" y="1143000"/>
            <a:ext cx="8229600" cy="5140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Times New Roman"/>
              <a:buNone/>
            </a:pPr>
            <a:r>
              <a:rPr b="1" lang="en-US" sz="2400" u="sng">
                <a:latin typeface="Times New Roman"/>
                <a:ea typeface="Times New Roman"/>
                <a:cs typeface="Times New Roman"/>
                <a:sym typeface="Times New Roman"/>
              </a:rPr>
              <a:t>Bài 6</a:t>
            </a:r>
            <a:r>
              <a:rPr lang="en-US" sz="2400">
                <a:latin typeface="Times New Roman"/>
                <a:ea typeface="Times New Roman"/>
                <a:cs typeface="Times New Roman"/>
                <a:sym typeface="Times New Roman"/>
              </a:rPr>
              <a:t>: Sử dụng kiểu dữ liệu danh sách liên kết đôi vòng, viết chương trình quản lý các chuyến bay của một công ty hàng không, mỗi chuyến bay gồm: mã chuyến, ngày, giờ khởi hành, điểm đến. Thực hiện các yêu cầu sau:</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Khai báo và khởi tạo danh sách list.</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Nhập danh sách bằng cách thêm vào list ở vị trí phù hợp để danh sách có thứ tự tăng của mã chuyến. </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Hãy in tất cả các chuyến bay khởi hành trong ngày chỉ định. </a:t>
            </a:r>
            <a:endParaRPr/>
          </a:p>
          <a:p>
            <a:pPr indent="0" lvl="0" marL="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Hủy danh sách khi kết thúc chương trình.</a:t>
            </a:r>
            <a:endParaRPr/>
          </a:p>
          <a:p>
            <a:pPr indent="0" lvl="0" marL="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
        <p:nvSpPr>
          <p:cNvPr id="646" name="Google Shape;646;p67"/>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8"/>
          <p:cNvSpPr txBox="1"/>
          <p:nvPr>
            <p:ph type="ctrTitle"/>
          </p:nvPr>
        </p:nvSpPr>
        <p:spPr>
          <a:xfrm>
            <a:off x="4648200" y="3787775"/>
            <a:ext cx="4110038" cy="8858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lang="en-US" sz="5500"/>
              <a:t>Thank You!</a:t>
            </a:r>
            <a:endParaRPr/>
          </a:p>
        </p:txBody>
      </p:sp>
      <p:sp>
        <p:nvSpPr>
          <p:cNvPr id="652" name="Google Shape;652;p6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3" name="Google Shape;653;p68"/>
          <p:cNvSpPr/>
          <p:nvPr/>
        </p:nvSpPr>
        <p:spPr>
          <a:xfrm>
            <a:off x="5715000" y="5029200"/>
            <a:ext cx="3043238" cy="106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4.2 Danh sách liên kết đơn</a:t>
            </a:r>
            <a:endParaRPr sz="3200">
              <a:latin typeface="Times New Roman"/>
              <a:ea typeface="Times New Roman"/>
              <a:cs typeface="Times New Roman"/>
              <a:sym typeface="Times New Roman"/>
            </a:endParaRPr>
          </a:p>
        </p:txBody>
      </p:sp>
      <p:sp>
        <p:nvSpPr>
          <p:cNvPr id="176" name="Google Shape;176;p7"/>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7" name="Google Shape;177;p7"/>
          <p:cNvGraphicFramePr/>
          <p:nvPr/>
        </p:nvGraphicFramePr>
        <p:xfrm>
          <a:off x="762000" y="2590800"/>
          <a:ext cx="7829219" cy="1565272"/>
        </p:xfrm>
        <a:graphic>
          <a:graphicData uri="http://schemas.openxmlformats.org/presentationml/2006/ole">
            <mc:AlternateContent>
              <mc:Choice Requires="v">
                <p:oleObj r:id="rId4" imgH="1565272" imgW="7829219" progId="Visio.Drawing.15" spid="_x0000_s1">
                  <p:embed/>
                </p:oleObj>
              </mc:Choice>
              <mc:Fallback>
                <p:oleObj r:id="rId5" imgH="1565272" imgW="7829219" progId="Visio.Drawing.15">
                  <p:embed/>
                  <p:pic>
                    <p:nvPicPr>
                      <p:cNvPr id="177" name="Google Shape;177;p7"/>
                      <p:cNvPicPr preferRelativeResize="0"/>
                      <p:nvPr/>
                    </p:nvPicPr>
                    <p:blipFill rotWithShape="1">
                      <a:blip r:embed="rId6">
                        <a:alphaModFix/>
                      </a:blip>
                      <a:srcRect b="0" l="0" r="0" t="0"/>
                      <a:stretch/>
                    </p:blipFill>
                    <p:spPr>
                      <a:xfrm>
                        <a:off x="762000" y="2590800"/>
                        <a:ext cx="7829219" cy="1565272"/>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914400" y="457200"/>
            <a:ext cx="6477000" cy="563562"/>
          </a:xfrm>
          <a:prstGeom prst="rect">
            <a:avLst/>
          </a:prstGeom>
          <a:solidFill>
            <a:srgbClr val="FFFFF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Thành phần DL của 1 phần tử (Nút)</a:t>
            </a:r>
            <a:endParaRPr sz="3200">
              <a:latin typeface="Times New Roman"/>
              <a:ea typeface="Times New Roman"/>
              <a:cs typeface="Times New Roman"/>
              <a:sym typeface="Times New Roman"/>
            </a:endParaRPr>
          </a:p>
        </p:txBody>
      </p:sp>
      <p:sp>
        <p:nvSpPr>
          <p:cNvPr id="183" name="Google Shape;183;p8"/>
          <p:cNvSpPr txBox="1"/>
          <p:nvPr>
            <p:ph idx="1" type="body"/>
          </p:nvPr>
        </p:nvSpPr>
        <p:spPr>
          <a:xfrm>
            <a:off x="334879" y="1096962"/>
            <a:ext cx="8321842" cy="2773363"/>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Mỗi phần tử trong danh sách liên kết đơn là một cấu trúc có hai thành phần:</a:t>
            </a:r>
            <a:endParaRPr sz="2400">
              <a:latin typeface="Times New Roman"/>
              <a:ea typeface="Times New Roman"/>
              <a:cs typeface="Times New Roman"/>
              <a:sym typeface="Times New Roman"/>
            </a:endParaRPr>
          </a:p>
          <a:p>
            <a:pPr indent="-285750" lvl="1" marL="742950" rtl="0" algn="just">
              <a:lnSpc>
                <a:spcPct val="90000"/>
              </a:lnSpc>
              <a:spcBef>
                <a:spcPts val="960"/>
              </a:spcBef>
              <a:spcAft>
                <a:spcPts val="0"/>
              </a:spcAft>
              <a:buClr>
                <a:schemeClr val="dk1"/>
              </a:buClr>
              <a:buSzPts val="2400"/>
              <a:buFont typeface="Noto Sans Symbols"/>
              <a:buChar char="⮚"/>
            </a:pPr>
            <a:r>
              <a:rPr b="1" i="1" lang="en-US" sz="2400">
                <a:latin typeface="Times New Roman"/>
                <a:ea typeface="Times New Roman"/>
                <a:cs typeface="Times New Roman"/>
                <a:sym typeface="Times New Roman"/>
              </a:rPr>
              <a:t>Thành phần dữ liệu</a:t>
            </a:r>
            <a:r>
              <a:rPr lang="en-US" sz="2400">
                <a:latin typeface="Times New Roman"/>
                <a:ea typeface="Times New Roman"/>
                <a:cs typeface="Times New Roman"/>
                <a:sym typeface="Times New Roman"/>
              </a:rPr>
              <a:t>: Lưu trữ thông tin về bản thân phần tử;</a:t>
            </a:r>
            <a:endParaRPr sz="2400">
              <a:latin typeface="Times New Roman"/>
              <a:ea typeface="Times New Roman"/>
              <a:cs typeface="Times New Roman"/>
              <a:sym typeface="Times New Roman"/>
            </a:endParaRPr>
          </a:p>
          <a:p>
            <a:pPr indent="-285750" lvl="1" marL="742950" rtl="0" algn="just">
              <a:lnSpc>
                <a:spcPct val="90000"/>
              </a:lnSpc>
              <a:spcBef>
                <a:spcPts val="960"/>
              </a:spcBef>
              <a:spcAft>
                <a:spcPts val="0"/>
              </a:spcAft>
              <a:buClr>
                <a:schemeClr val="dk1"/>
              </a:buClr>
              <a:buSzPts val="2400"/>
              <a:buFont typeface="Noto Sans Symbols"/>
              <a:buChar char="⮚"/>
            </a:pPr>
            <a:r>
              <a:rPr b="1" i="1" lang="en-US" sz="2400">
                <a:latin typeface="Times New Roman"/>
                <a:ea typeface="Times New Roman"/>
                <a:cs typeface="Times New Roman"/>
                <a:sym typeface="Times New Roman"/>
              </a:rPr>
              <a:t>Thành phần liên kết</a:t>
            </a:r>
            <a:r>
              <a:rPr lang="en-US" sz="2400">
                <a:latin typeface="Times New Roman"/>
                <a:ea typeface="Times New Roman"/>
                <a:cs typeface="Times New Roman"/>
                <a:sym typeface="Times New Roman"/>
              </a:rPr>
              <a:t>: Lưu địa chỉ phần tử đứng sau trong danh sách hoặc bằng NULL nếu là phần tử cuối danh sách.</a:t>
            </a:r>
            <a:endParaRPr/>
          </a:p>
          <a:p>
            <a:pPr indent="-215900" lvl="0" marL="34290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
        <p:nvSpPr>
          <p:cNvPr id="184" name="Google Shape;184;p8"/>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85" name="Google Shape;185;p8"/>
          <p:cNvGraphicFramePr/>
          <p:nvPr/>
        </p:nvGraphicFramePr>
        <p:xfrm>
          <a:off x="1433954" y="3784599"/>
          <a:ext cx="6123692" cy="1603375"/>
        </p:xfrm>
        <a:graphic>
          <a:graphicData uri="http://schemas.openxmlformats.org/presentationml/2006/ole">
            <mc:AlternateContent>
              <mc:Choice Requires="v">
                <p:oleObj r:id="rId4" imgH="1603375" imgW="6123692" progId="Visio.Drawing.15" spid="_x0000_s1">
                  <p:embed/>
                </p:oleObj>
              </mc:Choice>
              <mc:Fallback>
                <p:oleObj r:id="rId5" imgH="1603375" imgW="6123692" progId="Visio.Drawing.15">
                  <p:embed/>
                  <p:pic>
                    <p:nvPicPr>
                      <p:cNvPr id="185" name="Google Shape;185;p8"/>
                      <p:cNvPicPr preferRelativeResize="0"/>
                      <p:nvPr/>
                    </p:nvPicPr>
                    <p:blipFill rotWithShape="1">
                      <a:blip r:embed="rId6">
                        <a:alphaModFix/>
                      </a:blip>
                      <a:srcRect b="0" l="0" r="0" t="0"/>
                      <a:stretch/>
                    </p:blipFill>
                    <p:spPr>
                      <a:xfrm>
                        <a:off x="1433954" y="3784599"/>
                        <a:ext cx="6123692" cy="1603375"/>
                      </a:xfrm>
                      <a:prstGeom prst="rect">
                        <a:avLst/>
                      </a:prstGeom>
                      <a:noFill/>
                      <a:ln>
                        <a:noFill/>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914400" y="381000"/>
            <a:ext cx="6302375"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CTDL của DSLK đơn</a:t>
            </a:r>
            <a:endParaRPr sz="3200">
              <a:latin typeface="Times New Roman"/>
              <a:ea typeface="Times New Roman"/>
              <a:cs typeface="Times New Roman"/>
              <a:sym typeface="Times New Roman"/>
            </a:endParaRPr>
          </a:p>
        </p:txBody>
      </p:sp>
      <p:sp>
        <p:nvSpPr>
          <p:cNvPr id="191" name="Google Shape;191;p9"/>
          <p:cNvSpPr txBox="1"/>
          <p:nvPr>
            <p:ph idx="1" type="body"/>
          </p:nvPr>
        </p:nvSpPr>
        <p:spPr>
          <a:xfrm>
            <a:off x="441158" y="1066800"/>
            <a:ext cx="8321842" cy="51053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548EB"/>
              </a:buClr>
              <a:buSzPts val="2400"/>
              <a:buFont typeface="Noto Sans Symbols"/>
              <a:buChar char="⮚"/>
            </a:pPr>
            <a:r>
              <a:rPr b="1" lang="en-US" sz="2400">
                <a:solidFill>
                  <a:srgbClr val="1548EB"/>
                </a:solidFill>
                <a:latin typeface="Times New Roman"/>
                <a:ea typeface="Times New Roman"/>
                <a:cs typeface="Times New Roman"/>
                <a:sym typeface="Times New Roman"/>
              </a:rPr>
              <a:t>Cấu trúc dữ liệu của 1 nút trong DSLK đơn</a:t>
            </a:r>
            <a:endParaRPr/>
          </a:p>
          <a:p>
            <a:pPr indent="-285750" lvl="1" marL="742950" rtl="0" algn="l">
              <a:spcBef>
                <a:spcPts val="480"/>
              </a:spcBef>
              <a:spcAft>
                <a:spcPts val="0"/>
              </a:spcAft>
              <a:buClr>
                <a:srgbClr val="000000"/>
              </a:buClr>
              <a:buSzPts val="2400"/>
              <a:buFont typeface="Times New Roman"/>
              <a:buNone/>
            </a:pPr>
            <a:r>
              <a:rPr b="1" i="1" lang="en-US" sz="2400">
                <a:solidFill>
                  <a:srgbClr val="000000"/>
                </a:solidFill>
                <a:latin typeface="Times New Roman"/>
                <a:ea typeface="Times New Roman"/>
                <a:cs typeface="Times New Roman"/>
                <a:sym typeface="Times New Roman"/>
              </a:rPr>
              <a:t>struct </a:t>
            </a:r>
            <a:r>
              <a:rPr i="1" lang="en-US" sz="2400">
                <a:solidFill>
                  <a:srgbClr val="000000"/>
                </a:solidFill>
                <a:latin typeface="Times New Roman"/>
                <a:ea typeface="Times New Roman"/>
                <a:cs typeface="Times New Roman"/>
                <a:sym typeface="Times New Roman"/>
              </a:rPr>
              <a:t>SinhVien</a:t>
            </a:r>
            <a:r>
              <a:rPr b="1" i="1" lang="en-US" sz="2400">
                <a:solidFill>
                  <a:srgbClr val="FF0000"/>
                </a:solidFill>
                <a:latin typeface="Times New Roman"/>
                <a:ea typeface="Times New Roman"/>
                <a:cs typeface="Times New Roman"/>
                <a:sym typeface="Times New Roman"/>
              </a:rPr>
              <a:t>{</a:t>
            </a:r>
            <a:endParaRPr/>
          </a:p>
          <a:p>
            <a:pPr indent="-285750" lvl="1" marL="742950" rtl="0" algn="l">
              <a:spcBef>
                <a:spcPts val="480"/>
              </a:spcBef>
              <a:spcAft>
                <a:spcPts val="0"/>
              </a:spcAft>
              <a:buClr>
                <a:srgbClr val="0000FF"/>
              </a:buClr>
              <a:buSzPts val="2400"/>
              <a:buFont typeface="Times New Roman"/>
              <a:buNone/>
            </a:pPr>
            <a:r>
              <a:rPr i="1" lang="en-US" sz="2400">
                <a:solidFill>
                  <a:srgbClr val="0000FF"/>
                </a:solidFill>
                <a:latin typeface="Times New Roman"/>
                <a:ea typeface="Times New Roman"/>
                <a:cs typeface="Times New Roman"/>
                <a:sym typeface="Times New Roman"/>
              </a:rPr>
              <a:t>		</a:t>
            </a:r>
            <a:r>
              <a:rPr b="1" i="1" lang="en-US" sz="2400">
                <a:latin typeface="Times New Roman"/>
                <a:ea typeface="Times New Roman"/>
                <a:cs typeface="Times New Roman"/>
                <a:sym typeface="Times New Roman"/>
              </a:rPr>
              <a:t>char</a:t>
            </a:r>
            <a:r>
              <a:rPr i="1" lang="en-US" sz="2400">
                <a:solidFill>
                  <a:srgbClr val="0000FF"/>
                </a:solidFill>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HoTen</a:t>
            </a:r>
            <a:r>
              <a:rPr b="1" i="1" lang="en-US" sz="2400">
                <a:solidFill>
                  <a:srgbClr val="FF0000"/>
                </a:solidFill>
                <a:latin typeface="Times New Roman"/>
                <a:ea typeface="Times New Roman"/>
                <a:cs typeface="Times New Roman"/>
                <a:sym typeface="Times New Roman"/>
              </a:rPr>
              <a:t>[</a:t>
            </a:r>
            <a:r>
              <a:rPr i="1" lang="en-US" sz="2400">
                <a:solidFill>
                  <a:srgbClr val="0000FF"/>
                </a:solidFill>
                <a:latin typeface="Times New Roman"/>
                <a:ea typeface="Times New Roman"/>
                <a:cs typeface="Times New Roman"/>
                <a:sym typeface="Times New Roman"/>
              </a:rPr>
              <a:t>30</a:t>
            </a:r>
            <a:r>
              <a:rPr b="1" i="1" lang="en-US" sz="2400">
                <a:solidFill>
                  <a:srgbClr val="FF0000"/>
                </a:solidFill>
                <a:latin typeface="Times New Roman"/>
                <a:ea typeface="Times New Roman"/>
                <a:cs typeface="Times New Roman"/>
                <a:sym typeface="Times New Roman"/>
              </a:rPr>
              <a:t>];</a:t>
            </a:r>
            <a:endParaRPr/>
          </a:p>
          <a:p>
            <a:pPr indent="-285750" lvl="1" marL="742950" rtl="0" algn="l">
              <a:spcBef>
                <a:spcPts val="480"/>
              </a:spcBef>
              <a:spcAft>
                <a:spcPts val="0"/>
              </a:spcAft>
              <a:buClr>
                <a:srgbClr val="0000FF"/>
              </a:buClr>
              <a:buSzPts val="2400"/>
              <a:buFont typeface="Times New Roman"/>
              <a:buNone/>
            </a:pPr>
            <a:r>
              <a:rPr i="1" lang="en-US" sz="2400">
                <a:solidFill>
                  <a:srgbClr val="0000FF"/>
                </a:solidFill>
                <a:latin typeface="Times New Roman"/>
                <a:ea typeface="Times New Roman"/>
                <a:cs typeface="Times New Roman"/>
                <a:sym typeface="Times New Roman"/>
              </a:rPr>
              <a:t>		</a:t>
            </a:r>
            <a:r>
              <a:rPr b="1" i="1" lang="en-US" sz="2400">
                <a:latin typeface="Times New Roman"/>
                <a:ea typeface="Times New Roman"/>
                <a:cs typeface="Times New Roman"/>
                <a:sym typeface="Times New Roman"/>
              </a:rPr>
              <a:t>int</a:t>
            </a:r>
            <a:r>
              <a:rPr b="1" i="1" lang="en-US" sz="2400">
                <a:solidFill>
                  <a:srgbClr val="0000FF"/>
                </a:solidFill>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NamSinh</a:t>
            </a:r>
            <a:r>
              <a:rPr b="1" i="1" lang="en-US" sz="2400">
                <a:solidFill>
                  <a:srgbClr val="FF0000"/>
                </a:solidFill>
                <a:latin typeface="Times New Roman"/>
                <a:ea typeface="Times New Roman"/>
                <a:cs typeface="Times New Roman"/>
                <a:sym typeface="Times New Roman"/>
              </a:rPr>
              <a:t>;</a:t>
            </a:r>
            <a:endParaRPr/>
          </a:p>
          <a:p>
            <a:pPr indent="-285750" lvl="1" marL="742950" rtl="0" algn="l">
              <a:spcBef>
                <a:spcPts val="480"/>
              </a:spcBef>
              <a:spcAft>
                <a:spcPts val="0"/>
              </a:spcAft>
              <a:buClr>
                <a:srgbClr val="0000FF"/>
              </a:buClr>
              <a:buSzPts val="2400"/>
              <a:buFont typeface="Times New Roman"/>
              <a:buNone/>
            </a:pPr>
            <a:r>
              <a:rPr i="1" lang="en-US" sz="2400">
                <a:solidFill>
                  <a:srgbClr val="0000FF"/>
                </a:solidFill>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SinhVien</a:t>
            </a:r>
            <a:r>
              <a:rPr i="1" lang="en-US" sz="2400">
                <a:solidFill>
                  <a:srgbClr val="0000FF"/>
                </a:solidFill>
                <a:latin typeface="Times New Roman"/>
                <a:ea typeface="Times New Roman"/>
                <a:cs typeface="Times New Roman"/>
                <a:sym typeface="Times New Roman"/>
              </a:rPr>
              <a:t> </a:t>
            </a:r>
            <a:r>
              <a:rPr b="1" i="1" lang="en-US" sz="2400">
                <a:solidFill>
                  <a:srgbClr val="FF0000"/>
                </a:solidFill>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tiep</a:t>
            </a:r>
            <a:r>
              <a:rPr b="1" i="1" lang="en-US" sz="2400">
                <a:solidFill>
                  <a:srgbClr val="FF0000"/>
                </a:solidFill>
                <a:latin typeface="Times New Roman"/>
                <a:ea typeface="Times New Roman"/>
                <a:cs typeface="Times New Roman"/>
                <a:sym typeface="Times New Roman"/>
              </a:rPr>
              <a:t>;</a:t>
            </a:r>
            <a:endParaRPr/>
          </a:p>
          <a:p>
            <a:pPr indent="-285750" lvl="1" marL="742950" rtl="0" algn="l">
              <a:spcBef>
                <a:spcPts val="480"/>
              </a:spcBef>
              <a:spcAft>
                <a:spcPts val="0"/>
              </a:spcAft>
              <a:buClr>
                <a:srgbClr val="FF0000"/>
              </a:buClr>
              <a:buSzPts val="2400"/>
              <a:buFont typeface="Times New Roman"/>
              <a:buNone/>
            </a:pPr>
            <a:r>
              <a:rPr b="1" i="1" lang="en-US" sz="2400">
                <a:solidFill>
                  <a:srgbClr val="FF0000"/>
                </a:solidFill>
                <a:latin typeface="Times New Roman"/>
                <a:ea typeface="Times New Roman"/>
                <a:cs typeface="Times New Roman"/>
                <a:sym typeface="Times New Roman"/>
              </a:rPr>
              <a:t>};</a:t>
            </a:r>
            <a:endParaRPr/>
          </a:p>
          <a:p>
            <a:pPr indent="-285750" lvl="1" marL="742950" rtl="0" algn="l">
              <a:spcBef>
                <a:spcPts val="480"/>
              </a:spcBef>
              <a:spcAft>
                <a:spcPts val="0"/>
              </a:spcAft>
              <a:buClr>
                <a:schemeClr val="dk1"/>
              </a:buClr>
              <a:buSzPts val="2400"/>
              <a:buFont typeface="Times New Roman"/>
              <a:buNone/>
            </a:pPr>
            <a:r>
              <a:rPr i="1" lang="en-US" sz="2400">
                <a:latin typeface="Times New Roman"/>
                <a:ea typeface="Times New Roman"/>
                <a:cs typeface="Times New Roman"/>
                <a:sym typeface="Times New Roman"/>
              </a:rPr>
              <a:t>SinhVien SV</a:t>
            </a:r>
            <a:r>
              <a:rPr b="1" i="1" lang="en-US" sz="2400">
                <a:solidFill>
                  <a:srgbClr val="FF0000"/>
                </a:solidFill>
                <a:latin typeface="Times New Roman"/>
                <a:ea typeface="Times New Roman"/>
                <a:cs typeface="Times New Roman"/>
                <a:sym typeface="Times New Roman"/>
              </a:rPr>
              <a:t>;</a:t>
            </a:r>
            <a:endParaRPr/>
          </a:p>
          <a:p>
            <a:pPr indent="-285750" lvl="1" marL="285750" rtl="0" algn="l">
              <a:spcBef>
                <a:spcPts val="480"/>
              </a:spcBef>
              <a:spcAft>
                <a:spcPts val="0"/>
              </a:spcAft>
              <a:buClr>
                <a:srgbClr val="1548EB"/>
              </a:buClr>
              <a:buSzPts val="2400"/>
              <a:buFont typeface="Noto Sans Symbols"/>
              <a:buChar char="⮚"/>
            </a:pPr>
            <a:r>
              <a:rPr lang="en-US" sz="2400">
                <a:solidFill>
                  <a:srgbClr val="080808"/>
                </a:solidFill>
                <a:latin typeface="Times New Roman"/>
                <a:ea typeface="Times New Roman"/>
                <a:cs typeface="Times New Roman"/>
                <a:sym typeface="Times New Roman"/>
              </a:rPr>
              <a:t> </a:t>
            </a:r>
            <a:r>
              <a:rPr b="1" lang="en-US" sz="2400">
                <a:solidFill>
                  <a:srgbClr val="1548EB"/>
                </a:solidFill>
                <a:latin typeface="Times New Roman"/>
                <a:ea typeface="Times New Roman"/>
                <a:cs typeface="Times New Roman"/>
                <a:sym typeface="Times New Roman"/>
              </a:rPr>
              <a:t>Cấu trúc dữ liệu của DSLK đơn</a:t>
            </a:r>
            <a:endParaRPr/>
          </a:p>
          <a:p>
            <a:pPr indent="-285750" lvl="1" marL="742950" rtl="0" algn="l">
              <a:spcBef>
                <a:spcPts val="480"/>
              </a:spcBef>
              <a:spcAft>
                <a:spcPts val="0"/>
              </a:spcAft>
              <a:buClr>
                <a:schemeClr val="dk1"/>
              </a:buClr>
              <a:buSzPts val="2400"/>
              <a:buFont typeface="Times New Roman"/>
              <a:buNone/>
            </a:pPr>
            <a:r>
              <a:rPr b="1" i="1" lang="en-US" sz="2400">
                <a:latin typeface="Times New Roman"/>
                <a:ea typeface="Times New Roman"/>
                <a:cs typeface="Times New Roman"/>
                <a:sym typeface="Times New Roman"/>
              </a:rPr>
              <a:t>typedef struct </a:t>
            </a:r>
            <a:r>
              <a:rPr i="1" lang="en-US" sz="2400">
                <a:latin typeface="Times New Roman"/>
                <a:ea typeface="Times New Roman"/>
                <a:cs typeface="Times New Roman"/>
                <a:sym typeface="Times New Roman"/>
              </a:rPr>
              <a:t>DanhSach</a:t>
            </a:r>
            <a:r>
              <a:rPr b="1" i="1" lang="en-US" sz="2400">
                <a:solidFill>
                  <a:srgbClr val="FF0000"/>
                </a:solidFill>
                <a:latin typeface="Times New Roman"/>
                <a:ea typeface="Times New Roman"/>
                <a:cs typeface="Times New Roman"/>
                <a:sym typeface="Times New Roman"/>
              </a:rPr>
              <a:t>{</a:t>
            </a:r>
            <a:endParaRPr/>
          </a:p>
          <a:p>
            <a:pPr indent="-285750" lvl="1" marL="742950" rtl="0" algn="l">
              <a:spcBef>
                <a:spcPts val="480"/>
              </a:spcBef>
              <a:spcAft>
                <a:spcPts val="0"/>
              </a:spcAft>
              <a:buClr>
                <a:schemeClr val="dk1"/>
              </a:buClr>
              <a:buSzPts val="2400"/>
              <a:buFont typeface="Times New Roman"/>
              <a:buNone/>
            </a:pPr>
            <a:r>
              <a:rPr b="1" i="1"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SinhVien</a:t>
            </a:r>
            <a:r>
              <a:rPr b="1" i="1" lang="en-US" sz="2400">
                <a:latin typeface="Times New Roman"/>
                <a:ea typeface="Times New Roman"/>
                <a:cs typeface="Times New Roman"/>
                <a:sym typeface="Times New Roman"/>
              </a:rPr>
              <a:t> </a:t>
            </a:r>
            <a:r>
              <a:rPr b="1" i="1" lang="en-US" sz="2400">
                <a:solidFill>
                  <a:srgbClr val="FF0000"/>
                </a:solidFill>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dau</a:t>
            </a:r>
            <a:r>
              <a:rPr b="1" i="1" lang="en-US" sz="2400">
                <a:solidFill>
                  <a:srgbClr val="FF0000"/>
                </a:solidFill>
                <a:latin typeface="Times New Roman"/>
                <a:ea typeface="Times New Roman"/>
                <a:cs typeface="Times New Roman"/>
                <a:sym typeface="Times New Roman"/>
              </a:rPr>
              <a:t>;</a:t>
            </a:r>
            <a:endParaRPr/>
          </a:p>
          <a:p>
            <a:pPr indent="-285750" lvl="1" marL="742950" rtl="0" algn="l">
              <a:spcBef>
                <a:spcPts val="480"/>
              </a:spcBef>
              <a:spcAft>
                <a:spcPts val="0"/>
              </a:spcAft>
              <a:buClr>
                <a:schemeClr val="dk1"/>
              </a:buClr>
              <a:buSzPts val="2400"/>
              <a:buFont typeface="Times New Roman"/>
              <a:buNone/>
            </a:pPr>
            <a:r>
              <a:rPr b="1" i="1"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SinhVien</a:t>
            </a:r>
            <a:r>
              <a:rPr b="1" i="1" lang="en-US" sz="2400">
                <a:latin typeface="Times New Roman"/>
                <a:ea typeface="Times New Roman"/>
                <a:cs typeface="Times New Roman"/>
                <a:sym typeface="Times New Roman"/>
              </a:rPr>
              <a:t> </a:t>
            </a:r>
            <a:r>
              <a:rPr b="1" i="1" lang="en-US" sz="2400">
                <a:solidFill>
                  <a:srgbClr val="FF0000"/>
                </a:solidFill>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cuoi</a:t>
            </a:r>
            <a:r>
              <a:rPr b="1" i="1" lang="en-US" sz="2400">
                <a:solidFill>
                  <a:srgbClr val="FF0000"/>
                </a:solidFill>
                <a:latin typeface="Times New Roman"/>
                <a:ea typeface="Times New Roman"/>
                <a:cs typeface="Times New Roman"/>
                <a:sym typeface="Times New Roman"/>
              </a:rPr>
              <a:t>;</a:t>
            </a:r>
            <a:endParaRPr/>
          </a:p>
          <a:p>
            <a:pPr indent="-285750" lvl="1" marL="742950" rtl="0" algn="l">
              <a:spcBef>
                <a:spcPts val="480"/>
              </a:spcBef>
              <a:spcAft>
                <a:spcPts val="0"/>
              </a:spcAft>
              <a:buClr>
                <a:srgbClr val="FF0000"/>
              </a:buClr>
              <a:buSzPts val="2400"/>
              <a:buFont typeface="Times New Roman"/>
              <a:buNone/>
            </a:pPr>
            <a:r>
              <a:rPr b="1" i="1" lang="en-US" sz="2400">
                <a:solidFill>
                  <a:srgbClr val="FF0000"/>
                </a:solidFill>
                <a:latin typeface="Times New Roman"/>
                <a:ea typeface="Times New Roman"/>
                <a:cs typeface="Times New Roman"/>
                <a:sym typeface="Times New Roman"/>
              </a:rPr>
              <a:t>}</a:t>
            </a:r>
            <a:r>
              <a:rPr i="1" lang="en-US" sz="2400">
                <a:latin typeface="Times New Roman"/>
                <a:ea typeface="Times New Roman"/>
                <a:cs typeface="Times New Roman"/>
                <a:sym typeface="Times New Roman"/>
              </a:rPr>
              <a:t>DSSV</a:t>
            </a:r>
            <a:r>
              <a:rPr b="1" i="1" lang="en-US" sz="2400">
                <a:solidFill>
                  <a:srgbClr val="FF0000"/>
                </a:solidFill>
                <a:latin typeface="Times New Roman"/>
                <a:ea typeface="Times New Roman"/>
                <a:cs typeface="Times New Roman"/>
                <a:sym typeface="Times New Roman"/>
              </a:rPr>
              <a:t>;</a:t>
            </a:r>
            <a:endParaRPr/>
          </a:p>
          <a:p>
            <a:pPr indent="-285750" lvl="1" marL="742950" rtl="0" algn="l">
              <a:spcBef>
                <a:spcPts val="480"/>
              </a:spcBef>
              <a:spcAft>
                <a:spcPts val="0"/>
              </a:spcAft>
              <a:buClr>
                <a:schemeClr val="dk1"/>
              </a:buClr>
              <a:buSzPts val="2400"/>
              <a:buFont typeface="Arial"/>
              <a:buNone/>
            </a:pPr>
            <a:r>
              <a:t/>
            </a:r>
            <a:endParaRPr b="1" i="1" sz="2400">
              <a:solidFill>
                <a:srgbClr val="FF0000"/>
              </a:solidFill>
              <a:latin typeface="Times New Roman"/>
              <a:ea typeface="Times New Roman"/>
              <a:cs typeface="Times New Roman"/>
              <a:sym typeface="Times New Roman"/>
            </a:endParaRPr>
          </a:p>
        </p:txBody>
      </p:sp>
      <p:sp>
        <p:nvSpPr>
          <p:cNvPr id="192" name="Google Shape;192;p9"/>
          <p:cNvSpPr txBox="1"/>
          <p:nvPr>
            <p:ph idx="12" type="sldNum"/>
          </p:nvPr>
        </p:nvSpPr>
        <p:spPr>
          <a:xfrm>
            <a:off x="6553200" y="628332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2014-09-19T04:24:28Z</dcterms:created>
  <dc:creator>BuiVan Thuong</dc:creator>
</cp:coreProperties>
</file>