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Arial Black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dPX9HePbPPF8qZ5TKijVOaNPr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ArialBlack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/>
          <p:nvPr/>
        </p:nvSpPr>
        <p:spPr>
          <a:xfrm>
            <a:off x="-12700" y="2997201"/>
            <a:ext cx="2940051" cy="2663825"/>
          </a:xfrm>
          <a:custGeom>
            <a:rect b="b" l="l" r="r" t="t"/>
            <a:pathLst>
              <a:path extrusionOk="0" h="1678" w="1406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9" id="27" name="Google Shape;2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0400" y="1782764"/>
            <a:ext cx="9812867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8"/>
          <p:cNvSpPr/>
          <p:nvPr/>
        </p:nvSpPr>
        <p:spPr>
          <a:xfrm>
            <a:off x="757767" y="-9525"/>
            <a:ext cx="2379133" cy="6875463"/>
          </a:xfrm>
          <a:custGeom>
            <a:rect b="b" l="l" r="r" t="t"/>
            <a:pathLst>
              <a:path extrusionOk="0" h="4343" w="1124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8"/>
          <p:cNvSpPr/>
          <p:nvPr/>
        </p:nvSpPr>
        <p:spPr>
          <a:xfrm>
            <a:off x="-16933" y="-9525"/>
            <a:ext cx="3189817" cy="6880225"/>
          </a:xfrm>
          <a:custGeom>
            <a:rect b="b" l="l" r="r" t="t"/>
            <a:pathLst>
              <a:path extrusionOk="0" h="4334" w="1507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/>
          <p:nvPr/>
        </p:nvSpPr>
        <p:spPr>
          <a:xfrm>
            <a:off x="3409951" y="0"/>
            <a:ext cx="4030133" cy="6858000"/>
          </a:xfrm>
          <a:custGeom>
            <a:rect b="b" l="l" r="r" t="t"/>
            <a:pathLst>
              <a:path extrusionOk="0" h="4354" w="190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8"/>
          <p:cNvSpPr/>
          <p:nvPr/>
        </p:nvSpPr>
        <p:spPr>
          <a:xfrm>
            <a:off x="3945467" y="-14288"/>
            <a:ext cx="3615267" cy="1887538"/>
          </a:xfrm>
          <a:custGeom>
            <a:rect b="b" l="l" r="r" t="t"/>
            <a:pathLst>
              <a:path extrusionOk="0" h="1189" w="1708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/>
          <p:nvPr/>
        </p:nvSpPr>
        <p:spPr>
          <a:xfrm>
            <a:off x="3331634" y="-9525"/>
            <a:ext cx="8140700" cy="6867525"/>
          </a:xfrm>
          <a:custGeom>
            <a:rect b="b" l="l" r="r" t="t"/>
            <a:pathLst>
              <a:path extrusionOk="0" h="4354" w="3846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8"/>
          <p:cNvSpPr/>
          <p:nvPr/>
        </p:nvSpPr>
        <p:spPr>
          <a:xfrm>
            <a:off x="-12699" y="185739"/>
            <a:ext cx="2995084" cy="5984875"/>
          </a:xfrm>
          <a:custGeom>
            <a:rect b="b" l="l" r="r" t="t"/>
            <a:pathLst>
              <a:path extrusionOk="0" h="3770" w="1415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3477684" y="642938"/>
            <a:ext cx="8720667" cy="6215062"/>
          </a:xfrm>
          <a:custGeom>
            <a:rect b="b" l="l" r="r" t="t"/>
            <a:pathLst>
              <a:path extrusionOk="0" h="3915" w="4120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8"/>
          <p:cNvSpPr/>
          <p:nvPr/>
        </p:nvSpPr>
        <p:spPr>
          <a:xfrm>
            <a:off x="3448051" y="-17463"/>
            <a:ext cx="8743949" cy="6875463"/>
          </a:xfrm>
          <a:custGeom>
            <a:rect b="b" l="l" r="r" t="t"/>
            <a:pathLst>
              <a:path extrusionOk="0" h="4348" w="4131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3695700" y="-26988"/>
            <a:ext cx="7681384" cy="2087563"/>
          </a:xfrm>
          <a:custGeom>
            <a:rect b="b" l="l" r="r" t="t"/>
            <a:pathLst>
              <a:path extrusionOk="0" h="1315" w="3629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4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3407834" y="2924175"/>
            <a:ext cx="4512733" cy="3944938"/>
          </a:xfrm>
          <a:custGeom>
            <a:rect b="b" l="l" r="r" t="t"/>
            <a:pathLst>
              <a:path extrusionOk="0" h="2495" w="2132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4901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-25400" y="180976"/>
            <a:ext cx="3016251" cy="1914525"/>
          </a:xfrm>
          <a:custGeom>
            <a:rect b="b" l="l" r="r" t="t"/>
            <a:pathLst>
              <a:path extrusionOk="0" h="1206" w="1425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607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-16933" y="3105151"/>
            <a:ext cx="3103033" cy="3762375"/>
          </a:xfrm>
          <a:custGeom>
            <a:rect b="b" l="l" r="r" t="t"/>
            <a:pathLst>
              <a:path extrusionOk="0" h="2370" w="1466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-12700" y="1403350"/>
            <a:ext cx="3090333" cy="5265738"/>
          </a:xfrm>
          <a:custGeom>
            <a:rect b="b" l="l" r="r" t="t"/>
            <a:pathLst>
              <a:path extrusionOk="0" h="3317" w="1460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" name="Google Shape;41;p18"/>
          <p:cNvGrpSpPr/>
          <p:nvPr/>
        </p:nvGrpSpPr>
        <p:grpSpPr>
          <a:xfrm>
            <a:off x="1" y="-19050"/>
            <a:ext cx="12204700" cy="6886575"/>
            <a:chOff x="0" y="0"/>
            <a:chExt cx="5760" cy="4326"/>
          </a:xfrm>
        </p:grpSpPr>
        <p:pic>
          <p:nvPicPr>
            <p:cNvPr descr="11" id="42" name="Google Shape;4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5760" cy="4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43;p18"/>
            <p:cNvSpPr/>
            <p:nvPr/>
          </p:nvSpPr>
          <p:spPr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2" id="44" name="Google Shape;4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2385" y="4041776"/>
            <a:ext cx="554567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8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type="ctrTitle"/>
          </p:nvPr>
        </p:nvSpPr>
        <p:spPr>
          <a:xfrm>
            <a:off x="1314451" y="3787776"/>
            <a:ext cx="103632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subTitle"/>
          </p:nvPr>
        </p:nvSpPr>
        <p:spPr>
          <a:xfrm>
            <a:off x="6172200" y="3505200"/>
            <a:ext cx="55054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just">
              <a:spcBef>
                <a:spcPts val="400"/>
              </a:spcBef>
              <a:spcAft>
                <a:spcPts val="0"/>
              </a:spcAft>
              <a:buClr>
                <a:srgbClr val="777777"/>
              </a:buClr>
              <a:buSzPts val="2000"/>
              <a:buFont typeface="Arial"/>
              <a:buNone/>
              <a:defRPr b="1" sz="2000">
                <a:solidFill>
                  <a:srgbClr val="777777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/>
        </p:nvSpPr>
        <p:spPr>
          <a:xfrm>
            <a:off x="10470270" y="5476876"/>
            <a:ext cx="120738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>
                <a:solidFill>
                  <a:srgbClr val="FF7F00"/>
                </a:solidFill>
                <a:latin typeface="Arial Black"/>
                <a:ea typeface="Arial Black"/>
                <a:cs typeface="Arial Black"/>
                <a:sym typeface="Arial Black"/>
              </a:rPr>
              <a:t>L/O/G/O</a:t>
            </a:r>
            <a:endParaRPr/>
          </a:p>
        </p:txBody>
      </p:sp>
      <p:sp>
        <p:nvSpPr>
          <p:cNvPr id="49" name="Google Shape;49;p18"/>
          <p:cNvSpPr txBox="1"/>
          <p:nvPr/>
        </p:nvSpPr>
        <p:spPr>
          <a:xfrm>
            <a:off x="9544759" y="5781675"/>
            <a:ext cx="21328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www.themegallery.com</a:t>
            </a:r>
            <a:endParaRPr/>
          </a:p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  <p:sp>
        <p:nvSpPr>
          <p:cNvPr id="52" name="Google Shape;52;p18"/>
          <p:cNvSpPr/>
          <p:nvPr/>
        </p:nvSpPr>
        <p:spPr>
          <a:xfrm>
            <a:off x="455085" y="722313"/>
            <a:ext cx="11305116" cy="541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7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/>
          <p:nvPr>
            <p:ph type="title"/>
          </p:nvPr>
        </p:nvSpPr>
        <p:spPr>
          <a:xfrm rot="5400000">
            <a:off x="7246938" y="1790702"/>
            <a:ext cx="59277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" type="body"/>
          </p:nvPr>
        </p:nvSpPr>
        <p:spPr>
          <a:xfrm rot="5400000">
            <a:off x="1658938" y="-850899"/>
            <a:ext cx="59277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8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 type="chart">
  <p:cSld name="CHAR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9"/>
          <p:cNvSpPr/>
          <p:nvPr>
            <p:ph idx="2" type="chart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9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22"/>
          <p:cNvSpPr txBox="1"/>
          <p:nvPr>
            <p:ph idx="2" type="body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3" type="body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22"/>
          <p:cNvSpPr txBox="1"/>
          <p:nvPr>
            <p:ph idx="4" type="body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3" name="Google Shape;93;p25"/>
          <p:cNvSpPr txBox="1"/>
          <p:nvPr>
            <p:ph idx="2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5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/>
          <p:nvPr>
            <p:ph idx="2" type="pic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26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10210800" y="1"/>
            <a:ext cx="1473200" cy="6848475"/>
          </a:xfrm>
          <a:custGeom>
            <a:rect b="b" l="l" r="r" t="t"/>
            <a:pathLst>
              <a:path extrusionOk="0" h="4314" w="696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7"/>
          <p:cNvSpPr/>
          <p:nvPr/>
        </p:nvSpPr>
        <p:spPr>
          <a:xfrm>
            <a:off x="1422400" y="0"/>
            <a:ext cx="10058400" cy="6858000"/>
          </a:xfrm>
          <a:custGeom>
            <a:rect b="b" l="l" r="r" t="t"/>
            <a:pathLst>
              <a:path extrusionOk="0" h="4320" w="4752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7"/>
          <p:cNvSpPr/>
          <p:nvPr/>
        </p:nvSpPr>
        <p:spPr>
          <a:xfrm>
            <a:off x="7315200" y="1657350"/>
            <a:ext cx="3987800" cy="5200650"/>
          </a:xfrm>
          <a:custGeom>
            <a:rect b="b" l="l" r="r" t="t"/>
            <a:pathLst>
              <a:path extrusionOk="0" h="3276" w="1884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7"/>
          <p:cNvSpPr/>
          <p:nvPr/>
        </p:nvSpPr>
        <p:spPr>
          <a:xfrm>
            <a:off x="4572001" y="0"/>
            <a:ext cx="6896100" cy="6858000"/>
          </a:xfrm>
          <a:custGeom>
            <a:rect b="b" l="l" r="r" t="t"/>
            <a:pathLst>
              <a:path extrusionOk="0" h="4320" w="3258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7"/>
          <p:cNvSpPr/>
          <p:nvPr/>
        </p:nvSpPr>
        <p:spPr>
          <a:xfrm>
            <a:off x="11176000" y="0"/>
            <a:ext cx="1016000" cy="1143000"/>
          </a:xfrm>
          <a:custGeom>
            <a:rect b="b" l="l" r="r" t="t"/>
            <a:pathLst>
              <a:path extrusionOk="0" h="720" w="48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11480800" y="228600"/>
            <a:ext cx="711200" cy="533400"/>
          </a:xfrm>
          <a:custGeom>
            <a:rect b="b" l="l" r="r" t="t"/>
            <a:pathLst>
              <a:path extrusionOk="0" h="336" w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17"/>
          <p:cNvGrpSpPr/>
          <p:nvPr/>
        </p:nvGrpSpPr>
        <p:grpSpPr>
          <a:xfrm>
            <a:off x="7416801" y="0"/>
            <a:ext cx="4356100" cy="6858000"/>
            <a:chOff x="3504" y="0"/>
            <a:chExt cx="2058" cy="4320"/>
          </a:xfrm>
        </p:grpSpPr>
        <p:sp>
          <p:nvSpPr>
            <p:cNvPr id="13" name="Google Shape;13;p17"/>
            <p:cNvSpPr/>
            <p:nvPr/>
          </p:nvSpPr>
          <p:spPr>
            <a:xfrm>
              <a:off x="3504" y="0"/>
              <a:ext cx="2058" cy="4320"/>
            </a:xfrm>
            <a:custGeom>
              <a:rect b="b" l="l" r="r" t="t"/>
              <a:pathLst>
                <a:path extrusionOk="0" h="4320" w="2058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4217" y="1056"/>
              <a:ext cx="1152" cy="3264"/>
            </a:xfrm>
            <a:custGeom>
              <a:rect b="b" l="l" r="r" t="t"/>
              <a:pathLst>
                <a:path extrusionOk="0" h="3264" w="1152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17"/>
          <p:cNvGrpSpPr/>
          <p:nvPr/>
        </p:nvGrpSpPr>
        <p:grpSpPr>
          <a:xfrm>
            <a:off x="190500" y="765175"/>
            <a:ext cx="11811000" cy="5943600"/>
            <a:chOff x="90" y="480"/>
            <a:chExt cx="5580" cy="3744"/>
          </a:xfrm>
        </p:grpSpPr>
        <p:sp>
          <p:nvSpPr>
            <p:cNvPr id="16" name="Google Shape;16;p17"/>
            <p:cNvSpPr/>
            <p:nvPr/>
          </p:nvSpPr>
          <p:spPr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8627"/>
              </a:srgbClr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8627"/>
              </a:srgbClr>
            </a:solidFill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17"/>
          <p:cNvSpPr/>
          <p:nvPr/>
        </p:nvSpPr>
        <p:spPr>
          <a:xfrm>
            <a:off x="508000" y="676275"/>
            <a:ext cx="83312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2" id="19" name="Google Shape;19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6751" y="577851"/>
            <a:ext cx="495300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09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4165600" y="6283325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737600" y="6283325"/>
            <a:ext cx="284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-V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"/>
          <p:cNvSpPr txBox="1"/>
          <p:nvPr>
            <p:ph type="ctrTitle"/>
          </p:nvPr>
        </p:nvSpPr>
        <p:spPr>
          <a:xfrm>
            <a:off x="1314451" y="3787776"/>
            <a:ext cx="10363200" cy="885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Bảng băm</a:t>
            </a:r>
            <a:endParaRPr/>
          </a:p>
        </p:txBody>
      </p:sp>
      <p:sp>
        <p:nvSpPr>
          <p:cNvPr id="127" name="Google Shape;127;p1"/>
          <p:cNvSpPr txBox="1"/>
          <p:nvPr>
            <p:ph idx="1" type="subTitle"/>
          </p:nvPr>
        </p:nvSpPr>
        <p:spPr>
          <a:xfrm>
            <a:off x="6172200" y="3505200"/>
            <a:ext cx="55054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777777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Giải quyết đụng độ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vi-VN"/>
              <a:t>Phuơng pháp dò tuyến tính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Hàm băm lại lần i được biểu diễn bằng công thức sau: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vi-VN"/>
              <a:t>f(key) = (f(key)+i) %M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Trong đó f(key) là hàm băm chính của bảng băm.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Dò tuyến tính</a:t>
            </a:r>
            <a:endParaRPr/>
          </a:p>
        </p:txBody>
      </p:sp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3733" y="3031457"/>
            <a:ext cx="78676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3733" y="1710992"/>
            <a:ext cx="744855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Giải quyết đụng độ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vi-VN"/>
              <a:t>Tương tự dò tuần tự nhưng hàm băm lại lần thứ i được biểu diễn bằng công thức sau: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1" lang="vi-VN"/>
              <a:t>fi(key) = (f(key)+i^2) %M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Trong đó: f(key) là hàm băm chính của bảng băm.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Nếu đã dò đến cuối bảng thì trở về dò lại từ đầu bảng.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Giải quyết đụng độ</a:t>
            </a:r>
            <a:endParaRPr/>
          </a:p>
        </p:txBody>
      </p:sp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vi-VN">
                <a:latin typeface="Times New Roman"/>
                <a:ea typeface="Times New Roman"/>
                <a:cs typeface="Times New Roman"/>
                <a:sym typeface="Times New Roman"/>
              </a:rPr>
              <a:t>Phương pháp băm kép: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i="1" lang="vi-VN">
                <a:latin typeface="Times New Roman"/>
                <a:ea typeface="Times New Roman"/>
                <a:cs typeface="Times New Roman"/>
                <a:sym typeface="Times New Roman"/>
              </a:rPr>
              <a:t>h1(key)= key %M.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i="1" lang="vi-VN">
                <a:latin typeface="Times New Roman"/>
                <a:ea typeface="Times New Roman"/>
                <a:cs typeface="Times New Roman"/>
                <a:sym typeface="Times New Roman"/>
              </a:rPr>
              <a:t>h2(key) =(M-2)-key %(M-2).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vi-VN">
                <a:latin typeface="Times New Roman"/>
                <a:ea typeface="Times New Roman"/>
                <a:cs typeface="Times New Roman"/>
                <a:sym typeface="Times New Roman"/>
              </a:rPr>
              <a:t>H(key)=(h1(k)+i*h2(k)) Mod M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tập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vi-VN" sz="2800"/>
              <a:t>Bài 1: Cho bảng băm có kích thước M = 11. Hàm </a:t>
            </a:r>
            <a:br>
              <a:rPr lang="vi-VN" sz="2800"/>
            </a:br>
            <a:r>
              <a:rPr lang="vi-VN" sz="2800"/>
              <a:t>băm: h(k) = k mod M. Cho biết kết quả sau khi thêm vào </a:t>
            </a:r>
            <a:br>
              <a:rPr lang="vi-VN" sz="2800"/>
            </a:br>
            <a:r>
              <a:rPr lang="vi-VN" sz="2800"/>
              <a:t>bảng băm các khóa 10, 22, 31, 4, 15, 28, 17, </a:t>
            </a:r>
            <a:br>
              <a:rPr lang="vi-VN" sz="2800"/>
            </a:br>
            <a:r>
              <a:rPr lang="vi-VN" sz="2800"/>
              <a:t>88, 59, với 3 phương pháp xử lý đụng độ:</a:t>
            </a:r>
            <a:endParaRPr sz="2800"/>
          </a:p>
          <a:p>
            <a:pPr indent="-406400" lvl="0" marL="457200" rtl="0" algn="l">
              <a:spcBef>
                <a:spcPts val="560"/>
              </a:spcBef>
              <a:spcAft>
                <a:spcPts val="0"/>
              </a:spcAft>
              <a:buSzPts val="2800"/>
              <a:buAutoNum type="alphaLcPeriod"/>
            </a:pPr>
            <a:r>
              <a:rPr b="1" lang="vi-VN" sz="2800"/>
              <a:t>Kết nối truc tiep</a:t>
            </a:r>
            <a:endParaRPr b="1"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vi-VN" sz="2800"/>
              <a:t>b. </a:t>
            </a:r>
            <a:r>
              <a:rPr b="1" lang="vi-VN" sz="2800"/>
              <a:t>Dò tuyến tính.</a:t>
            </a:r>
            <a:br>
              <a:rPr b="1" lang="vi-VN" sz="2800"/>
            </a:br>
            <a:r>
              <a:rPr b="1" lang="vi-VN" sz="2800"/>
              <a:t>c. Dò bậc 2.</a:t>
            </a:r>
            <a:br>
              <a:rPr lang="vi-VN" sz="2800"/>
            </a:br>
            <a:br>
              <a:rPr lang="vi-VN" sz="2800"/>
            </a:b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tập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vi-VN"/>
              <a:t>Bài 2: Viết lại chương trình(GV cung cấp), cho phép người dùng tự nhập số lượng giá trị k và thông tin của SV cần đưa vào bảng băm.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Bài tập</a:t>
            </a:r>
            <a:endParaRPr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609600" y="1341439"/>
            <a:ext cx="10972800" cy="4784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vi-VN"/>
              <a:t>Bài 3: Áp dụng các phương pháp sau để giải quyết đụng độ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Phương pháp nối kết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Phương pháp dò tuyến tính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Phương pháp dò bậc 2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Phương pháp băm kép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vi-VN"/>
              <a:t>Lý thuyết về bảng băm</a:t>
            </a:r>
            <a:endParaRPr/>
          </a:p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34" name="Google Shape;13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598" y="1600201"/>
            <a:ext cx="657656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Hàm băm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Hàm băm là bất kỳ hàm nào có thể được sử dụng để ánh xạ tập dữ liệu có kích thước tùy ý thành tập dữ liệu có kích thước cố định và đưa vào bảng băm. Các giá trị được trả về bởi hàm băm được gọi là giá trị băm.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Hàm băm</a:t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vi-VN"/>
              <a:t>Một hàm băm được đánh giá tốt nếu nó đạt được các yêu cầu cơ bản sau: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Dễ tính toán: Nó phải dễ tính toán và bản thân nó không phải là một thuật toán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Phân bố đồng đều: Nó cần phải phân phối đồng đều trên bảng băm, không xảy ra việc tập trung thành các cụm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Ít va chạm: Va chạm xảy ra khi các cặp phần tử được ánh xạ tới cùng một giá trị băm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1204385" y="198438"/>
            <a:ext cx="1009596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 Hàm Băm sử dụng Phương pháp chia</a:t>
            </a:r>
            <a:endParaRPr/>
          </a:p>
        </p:txBody>
      </p:sp>
      <p:sp>
        <p:nvSpPr>
          <p:cNvPr id="152" name="Google Shape;152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Dùng số dư: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1" lang="vi-VN"/>
              <a:t>h</a:t>
            </a:r>
            <a:r>
              <a:rPr lang="vi-VN"/>
              <a:t>(</a:t>
            </a:r>
            <a:r>
              <a:rPr i="1" lang="vi-VN"/>
              <a:t>k</a:t>
            </a:r>
            <a:r>
              <a:rPr lang="vi-VN"/>
              <a:t>) = </a:t>
            </a:r>
            <a:r>
              <a:rPr i="1" lang="vi-VN"/>
              <a:t>k</a:t>
            </a:r>
            <a:r>
              <a:rPr lang="vi-VN"/>
              <a:t> mod </a:t>
            </a:r>
            <a:r>
              <a:rPr i="1" lang="vi-VN"/>
              <a:t>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1" lang="vi-VN"/>
              <a:t>k</a:t>
            </a:r>
            <a:r>
              <a:rPr lang="vi-VN"/>
              <a:t> là khoá, </a:t>
            </a:r>
            <a:r>
              <a:rPr i="1" lang="vi-VN"/>
              <a:t>m</a:t>
            </a:r>
            <a:r>
              <a:rPr lang="vi-VN"/>
              <a:t> là kích thước của bảng.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Vấn đề chọn giá trị </a:t>
            </a:r>
            <a:r>
              <a:rPr i="1" lang="vi-VN"/>
              <a:t>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1" lang="vi-VN"/>
              <a:t>m</a:t>
            </a:r>
            <a:r>
              <a:rPr lang="vi-VN"/>
              <a:t> = 2</a:t>
            </a:r>
            <a:r>
              <a:rPr baseline="30000" i="1" lang="vi-VN"/>
              <a:t>n</a:t>
            </a:r>
            <a:r>
              <a:rPr lang="vi-VN"/>
              <a:t> (không tốt)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/>
              <a:t>nếu chọn m= 2</a:t>
            </a:r>
            <a:r>
              <a:rPr baseline="30000" lang="vi-VN"/>
              <a:t>n</a:t>
            </a:r>
            <a:r>
              <a:rPr lang="vi-VN"/>
              <a:t> thông thường không tốt  h(k) = k mod 2</a:t>
            </a:r>
            <a:r>
              <a:rPr baseline="30000" lang="vi-VN"/>
              <a:t>n </a:t>
            </a:r>
            <a:r>
              <a:rPr lang="vi-VN"/>
              <a:t>sẽ chọn cùng n bits cuối của k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1" lang="vi-VN"/>
              <a:t>m</a:t>
            </a:r>
            <a:r>
              <a:rPr lang="vi-VN"/>
              <a:t> là nguyên tố (tốt). Thông thường m được chọn là số nguyên tố gần với 2</a:t>
            </a:r>
            <a:r>
              <a:rPr baseline="30000" lang="vi-VN"/>
              <a:t>n</a:t>
            </a:r>
            <a:r>
              <a:rPr lang="vi-VN"/>
              <a:t>. Chẳng hạn bảng ~4000 mục, chọn </a:t>
            </a:r>
            <a:r>
              <a:rPr i="1" lang="vi-VN"/>
              <a:t>m</a:t>
            </a:r>
            <a:r>
              <a:rPr lang="vi-VN"/>
              <a:t> = 4093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>
            <p:ph type="title"/>
          </p:nvPr>
        </p:nvSpPr>
        <p:spPr>
          <a:xfrm>
            <a:off x="1204385" y="198438"/>
            <a:ext cx="1015055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Hàm Băm sử dụng Phương pháp nhân</a:t>
            </a:r>
            <a:endParaRPr/>
          </a:p>
        </p:txBody>
      </p:sp>
      <p:sp>
        <p:nvSpPr>
          <p:cNvPr id="158" name="Google Shape;158;p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Sử dụng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i="1" lang="vi-VN"/>
              <a:t>h</a:t>
            </a:r>
            <a:r>
              <a:rPr lang="vi-VN"/>
              <a:t>(</a:t>
            </a:r>
            <a:r>
              <a:rPr i="1" lang="vi-VN"/>
              <a:t>k</a:t>
            </a:r>
            <a:r>
              <a:rPr lang="vi-VN"/>
              <a:t>) = m* (</a:t>
            </a:r>
            <a:r>
              <a:rPr i="1" lang="vi-VN"/>
              <a:t>k*</a:t>
            </a:r>
            <a:r>
              <a:rPr lang="vi-VN"/>
              <a:t> </a:t>
            </a:r>
            <a:r>
              <a:rPr i="1" lang="vi-VN"/>
              <a:t>A</a:t>
            </a:r>
            <a:r>
              <a:rPr lang="vi-VN"/>
              <a:t> mod 1)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/>
              <a:t>k là khóa, m là kích thước bảng, </a:t>
            </a:r>
            <a:r>
              <a:rPr i="1" lang="vi-VN"/>
              <a:t>A</a:t>
            </a:r>
            <a:r>
              <a:rPr lang="vi-VN"/>
              <a:t> là hằng số: 0 &lt; </a:t>
            </a:r>
            <a:r>
              <a:rPr i="1" lang="vi-VN"/>
              <a:t>A &lt; </a:t>
            </a:r>
            <a:r>
              <a:rPr lang="vi-VN"/>
              <a:t>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i="1" lang="vi-VN"/>
              <a:t>Chọn m và 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/>
              <a:t>thường chọn </a:t>
            </a:r>
            <a:r>
              <a:rPr i="1" lang="vi-VN"/>
              <a:t>m =</a:t>
            </a:r>
            <a:r>
              <a:rPr lang="vi-VN"/>
              <a:t> 2p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/>
              <a:t>Sự tối ưu trong việc chọn A phụ thuộc vào đặc trưng của dữ liệu.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/>
              <a:t>Theo Knuth chọn A = 1/2(sqrt(5) -1) » 0.618033987 được xem là tốt.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Phép băm phổ quát</a:t>
            </a:r>
            <a:endParaRPr/>
          </a:p>
        </p:txBody>
      </p:sp>
      <p:sp>
        <p:nvSpPr>
          <p:cNvPr id="164" name="Google Shape;164;p7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Việc chọn hàm băm m không tốt có thể dẫn đến xác suất đụng độ lớn.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vi-VN"/>
              <a:t>Giải pháp: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/>
              <a:t>Lựa chọn hàm băm h ngẫu nhiên.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/>
              <a:t>Chọn hàm băm độc lập với khóa.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/>
              <a:t>Khởi tạo một tập các hàm băm H phổ quát và từ đó h được chọn ngẫu nhiên.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vi-VN"/>
              <a:t>Một tập các hàm băm H là phổ quát (</a:t>
            </a:r>
            <a:r>
              <a:rPr i="1" lang="vi-VN"/>
              <a:t>universal</a:t>
            </a:r>
            <a:r>
              <a:rPr lang="vi-VN"/>
              <a:t> ) nếu với mọi  f, k belong H và 2 khoá k, l ta có xác suất: Pr{</a:t>
            </a:r>
            <a:r>
              <a:rPr i="1" lang="vi-VN"/>
              <a:t>f(k)</a:t>
            </a:r>
            <a:r>
              <a:rPr lang="vi-VN"/>
              <a:t> = </a:t>
            </a:r>
            <a:r>
              <a:rPr i="1" lang="vi-VN"/>
              <a:t>f(l)</a:t>
            </a:r>
            <a:r>
              <a:rPr lang="vi-VN"/>
              <a:t>} &lt;= 1/</a:t>
            </a:r>
            <a:r>
              <a:rPr i="1" lang="vi-VN"/>
              <a:t>m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Xung đột</a:t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675" y="1453357"/>
            <a:ext cx="804862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>
            <p:ph type="title"/>
          </p:nvPr>
        </p:nvSpPr>
        <p:spPr>
          <a:xfrm>
            <a:off x="1204385" y="198438"/>
            <a:ext cx="84031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Giải quyết đụng độ</a:t>
            </a:r>
            <a:endParaRPr/>
          </a:p>
        </p:txBody>
      </p:sp>
      <p:sp>
        <p:nvSpPr>
          <p:cNvPr id="177" name="Google Shape;177;p9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lang="vi-VN"/>
              <a:t>Phương pháp kết nối trực tiếp </a:t>
            </a:r>
            <a:endParaRPr/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9997" y="2344739"/>
            <a:ext cx="5915025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2021-10-01T20:00:34Z</dcterms:created>
  <dc:creator>Nguyen Huy</dc:creator>
</cp:coreProperties>
</file>