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64" r:id="rId3"/>
    <p:sldId id="350" r:id="rId4"/>
    <p:sldId id="260" r:id="rId5"/>
    <p:sldId id="343" r:id="rId6"/>
    <p:sldId id="344" r:id="rId7"/>
    <p:sldId id="265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274" r:id="rId17"/>
    <p:sldId id="360" r:id="rId18"/>
    <p:sldId id="361" r:id="rId19"/>
    <p:sldId id="362" r:id="rId20"/>
    <p:sldId id="363" r:id="rId21"/>
    <p:sldId id="364" r:id="rId22"/>
    <p:sldId id="366" r:id="rId23"/>
    <p:sldId id="367" r:id="rId24"/>
    <p:sldId id="368" r:id="rId25"/>
    <p:sldId id="369" r:id="rId26"/>
    <p:sldId id="257" r:id="rId27"/>
    <p:sldId id="383" r:id="rId28"/>
    <p:sldId id="263" r:id="rId29"/>
    <p:sldId id="288" r:id="rId30"/>
    <p:sldId id="370" r:id="rId31"/>
    <p:sldId id="371" r:id="rId32"/>
    <p:sldId id="372" r:id="rId33"/>
    <p:sldId id="377" r:id="rId34"/>
    <p:sldId id="378" r:id="rId35"/>
    <p:sldId id="373" r:id="rId36"/>
    <p:sldId id="374" r:id="rId37"/>
    <p:sldId id="376" r:id="rId38"/>
    <p:sldId id="379" r:id="rId39"/>
    <p:sldId id="380" r:id="rId40"/>
    <p:sldId id="381" r:id="rId41"/>
    <p:sldId id="382" r:id="rId42"/>
    <p:sldId id="345" r:id="rId43"/>
    <p:sldId id="346" r:id="rId44"/>
    <p:sldId id="347" r:id="rId45"/>
    <p:sldId id="348" r:id="rId46"/>
    <p:sldId id="349" r:id="rId47"/>
    <p:sldId id="25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mator" initials="L" lastIdx="1" clrIdx="0">
    <p:extLst>
      <p:ext uri="{19B8F6BF-5375-455C-9EA6-DF929625EA0E}">
        <p15:presenceInfo xmlns:p15="http://schemas.microsoft.com/office/powerpoint/2012/main" userId="Leom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1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6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4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45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85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96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3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6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27" y="1700013"/>
            <a:ext cx="10882184" cy="590106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Chào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MừNG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endParaRPr lang="en-US" sz="3000" b="1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109153"/>
            <a:ext cx="1348946" cy="13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99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 dirty="0">
                <a:latin typeface="+mj-lt"/>
                <a:cs typeface="Arial" panose="020B0604020202020204" pitchFamily="34" charset="0"/>
              </a:rPr>
              <a:t>CHUCVU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MACV: mã chức vụ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TENCHUCVU: tên chức vụ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CHUCVU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TENCHUCVU)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87738-6FB5-4998-B5F4-A9765AAC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201" y="1853514"/>
            <a:ext cx="36385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6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 dirty="0">
                <a:latin typeface="+mj-lt"/>
                <a:cs typeface="Arial" panose="020B0604020202020204" pitchFamily="34" charset="0"/>
              </a:rPr>
              <a:t>LUONG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BACLUONG: bậc lương của nhân viên (khóa </a:t>
            </a:r>
            <a:r>
              <a:rPr lang="vi-VN" sz="1600">
                <a:latin typeface="+mj-lt"/>
                <a:cs typeface="Arial" panose="020B0604020202020204" pitchFamily="34" charset="0"/>
              </a:rPr>
              <a:t>chính)</a:t>
            </a:r>
            <a:endParaRPr lang="en-US" sz="160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LUONGPHUCAP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lương phụ cấp</a:t>
            </a:r>
          </a:p>
          <a:p>
            <a:pPr marL="0" indent="0">
              <a:buNone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LUONG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 dirty="0">
                <a:latin typeface="TIMES" panose="02020603050405020304" pitchFamily="18" charset="0"/>
                <a:cs typeface="TIMES" panose="02020603050405020304" pitchFamily="18" charset="0"/>
              </a:rPr>
              <a:t>BACLUONG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LUONGPHUCAP)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D1673-82B1-4807-9FCE-4F5FCE13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671" y="2039449"/>
            <a:ext cx="36385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 dirty="0">
                <a:latin typeface="+mj-lt"/>
                <a:cs typeface="Arial" panose="020B0604020202020204" pitchFamily="34" charset="0"/>
              </a:rPr>
              <a:t>TRINHDO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MATD: mã trình độ(khóa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TENTRINHDO: tên trình độ</a:t>
            </a:r>
          </a:p>
          <a:p>
            <a:pPr marL="0" indent="0">
              <a:buNone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TRINHDO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 dirty="0">
                <a:latin typeface="TIMES" panose="02020603050405020304" pitchFamily="18" charset="0"/>
                <a:cs typeface="TIMES" panose="02020603050405020304" pitchFamily="18" charset="0"/>
              </a:rPr>
              <a:t>MATD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TENTRINHDO)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F6D13-8D25-40D4-BC53-8BC05E08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048" y="1978800"/>
            <a:ext cx="3638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1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 dirty="0">
                <a:latin typeface="+mj-lt"/>
                <a:cs typeface="Arial" panose="020B0604020202020204" pitchFamily="34" charset="0"/>
              </a:rPr>
              <a:t>HOPDONG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MAHD: mã hợp đồng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LOAIHOPDONG: loại hợp đồng</a:t>
            </a:r>
          </a:p>
          <a:p>
            <a:pPr marL="0" indent="0">
              <a:buNone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HOPDONG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 dirty="0">
                <a:latin typeface="TIMES" panose="02020603050405020304" pitchFamily="18" charset="0"/>
                <a:cs typeface="TIMES" panose="02020603050405020304" pitchFamily="18" charset="0"/>
              </a:rPr>
              <a:t>MAHD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LOAIHOPDONG)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1EB26-B83A-4DAB-B9C9-2EEEA1BD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40" y="1978800"/>
            <a:ext cx="3638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4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 dirty="0">
                <a:latin typeface="+mj-lt"/>
                <a:cs typeface="Arial" panose="020B0604020202020204" pitchFamily="34" charset="0"/>
              </a:rPr>
              <a:t>BAOHIEM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MABH: mã bảo hiểm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TENBAOHIEM: tên bảo hiểm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CHIPHI: chi phí đóng của bảo hiểm</a:t>
            </a:r>
          </a:p>
          <a:p>
            <a:pPr marL="0" indent="0">
              <a:buNone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BAOHIEM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 dirty="0">
                <a:latin typeface="TIMES" panose="02020603050405020304" pitchFamily="18" charset="0"/>
                <a:cs typeface="TIMES" panose="02020603050405020304" pitchFamily="18" charset="0"/>
              </a:rPr>
              <a:t>MABH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TENBAOHIEM, CHIPHI)</a:t>
            </a:r>
          </a:p>
          <a:p>
            <a:pPr marL="0" indent="0">
              <a:buNone/>
            </a:pP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73F49-3D8D-424A-BFF3-F0FAFFD0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94" y="1853514"/>
            <a:ext cx="36385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 dirty="0">
                <a:latin typeface="+mj-lt"/>
                <a:cs typeface="Arial" panose="020B0604020202020204" pitchFamily="34" charset="0"/>
              </a:rPr>
              <a:t>CHAMCONG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NGAY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ngày chấm công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TRANGTHAI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xác định nhân viên có đi làm </a:t>
            </a:r>
            <a:r>
              <a:rPr lang="vi-VN" sz="1600">
                <a:latin typeface="+mj-lt"/>
                <a:cs typeface="Arial" panose="020B0604020202020204" pitchFamily="34" charset="0"/>
              </a:rPr>
              <a:t>hay nghỉ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SOGIOTANGCA</a:t>
            </a:r>
            <a:r>
              <a:rPr lang="en-US" sz="1600">
                <a:latin typeface="+mj-lt"/>
                <a:cs typeface="Arial" panose="020B0604020202020204" pitchFamily="34" charset="0"/>
              </a:rPr>
              <a:t>: </a:t>
            </a:r>
            <a:r>
              <a:rPr lang="vi-VN" sz="1600">
                <a:latin typeface="+mj-lt"/>
                <a:cs typeface="Arial" panose="020B0604020202020204" pitchFamily="34" charset="0"/>
              </a:rPr>
              <a:t>số giờ tăng ca của nhân viên</a:t>
            </a:r>
            <a:endParaRPr lang="en-US" sz="160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TIENTHUONG: tiền thưởng của nhân viên trong ngày đó</a:t>
            </a:r>
            <a:endParaRPr lang="en-US" sz="160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TIENPHAT: tiền phạt của nhân viên của ngày đó</a:t>
            </a:r>
            <a:endParaRPr lang="en-US" sz="16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580E4-1407-4344-9A1A-C537766B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12" y="1635799"/>
            <a:ext cx="3924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4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vi-VN" b="1" dirty="0">
                <a:latin typeface="+mj-lt"/>
                <a:cs typeface="Arial" panose="020B0604020202020204" pitchFamily="34" charset="0"/>
              </a:rPr>
              <a:t>NHANVIEN và PHONGBAN</a:t>
            </a:r>
          </a:p>
          <a:p>
            <a:r>
              <a:rPr lang="vi-VN" i="1" dirty="0">
                <a:latin typeface="+mj-lt"/>
                <a:cs typeface="Arial" panose="020B0604020202020204" pitchFamily="34" charset="0"/>
              </a:rPr>
              <a:t>Trưởng phòng:</a:t>
            </a:r>
          </a:p>
          <a:p>
            <a:pPr marL="228600" indent="-228600">
              <a:buFont typeface="Times New Roman" panose="02020603050405020304" pitchFamily="18" charset="0"/>
              <a:buChar char="‐"/>
            </a:pP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>
                <a:latin typeface="+mj-lt"/>
                <a:cs typeface="Arial" panose="020B0604020202020204" pitchFamily="34" charset="0"/>
              </a:rPr>
              <a:t>Một phòng ban có một trưởng phòng là nhân viên</a:t>
            </a:r>
          </a:p>
          <a:p>
            <a:pPr marL="228600" indent="-228600">
              <a:buFont typeface="Times New Roman" panose="02020603050405020304" pitchFamily="18" charset="0"/>
              <a:buChar char="‐"/>
            </a:pP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>
                <a:latin typeface="+mj-lt"/>
                <a:cs typeface="Arial" panose="020B0604020202020204" pitchFamily="34" charset="0"/>
              </a:rPr>
              <a:t>Một nhân viên là trưởng phòng hoặc không của một phòng ban</a:t>
            </a:r>
          </a:p>
          <a:p>
            <a:r>
              <a:rPr lang="vi-VN" i="1" dirty="0">
                <a:latin typeface="+mj-lt"/>
                <a:cs typeface="Arial" panose="020B0604020202020204" pitchFamily="34" charset="0"/>
              </a:rPr>
              <a:t>Làm việc:</a:t>
            </a:r>
          </a:p>
          <a:p>
            <a:pPr marL="228600" indent="-228600">
              <a:buFont typeface="Times New Roman" panose="02020603050405020304" pitchFamily="18" charset="0"/>
              <a:buChar char="‐"/>
            </a:pP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>
                <a:latin typeface="+mj-lt"/>
                <a:cs typeface="Arial" panose="020B0604020202020204" pitchFamily="34" charset="0"/>
              </a:rPr>
              <a:t>Một phòng ban có một hoặc nhiều nhân viên làm việc</a:t>
            </a:r>
          </a:p>
          <a:p>
            <a:pPr marL="228600" indent="-228600">
              <a:buFont typeface="Times New Roman" panose="02020603050405020304" pitchFamily="18" charset="0"/>
              <a:buChar char="‐"/>
            </a:pP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>
                <a:latin typeface="+mj-lt"/>
                <a:cs typeface="Arial" panose="020B0604020202020204" pitchFamily="34" charset="0"/>
              </a:rPr>
              <a:t>Một nhân viên làm tại một phòng ban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vi-V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vi-VN" b="1" dirty="0">
                <a:latin typeface="TIMES" panose="02020603050405020304" pitchFamily="18" charset="0"/>
                <a:cs typeface="TIMES" panose="02020603050405020304" pitchFamily="18" charset="0"/>
              </a:rPr>
              <a:t>PHONGBAN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vi-VN" u="sng" dirty="0"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, TENPHONGBAN, DIACHI, </a:t>
            </a:r>
            <a:r>
              <a:rPr lang="vi-V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TRUONGPHONG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32FEF-5EA0-4E9D-8BC4-AF0D891A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219" y="1278145"/>
            <a:ext cx="28765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0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và NHANVIEN</a:t>
            </a:r>
          </a:p>
          <a:p>
            <a:r>
              <a:rPr lang="vi-VN" i="1">
                <a:latin typeface="TIMES" panose="02020603050405020304" pitchFamily="18" charset="0"/>
                <a:cs typeface="TIMES" panose="02020603050405020304" pitchFamily="18" charset="0"/>
              </a:rPr>
              <a:t>Quản lý:</a:t>
            </a:r>
          </a:p>
          <a:p>
            <a:pPr marL="285750" indent="-285750">
              <a:buFont typeface="TIMES" panose="02020603050405020304" pitchFamily="18" charset="0"/>
              <a:buChar char="‐"/>
            </a:pP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Một nhân viên quản lý 1 hoặc nhiều nhân viên khác</a:t>
            </a:r>
          </a:p>
          <a:p>
            <a:pPr marL="285750" indent="-285750">
              <a:buFont typeface="TIMES" panose="02020603050405020304" pitchFamily="18" charset="0"/>
              <a:buChar char="‐"/>
            </a:pP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Một nhân viên được quản lý bởi một nhân viên hoặc không quản lý bởi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nhân viên nào</a:t>
            </a: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MAPB,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MAQL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 )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FA375-57E3-4639-A772-037B09950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1959115"/>
            <a:ext cx="4719295" cy="9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vi-VN" b="1" dirty="0">
                <a:latin typeface="+mj-lt"/>
                <a:cs typeface="Arial" panose="020B0604020202020204" pitchFamily="34" charset="0"/>
              </a:rPr>
              <a:t>PHONGBAN và D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vi-VN" b="1" dirty="0">
                <a:latin typeface="+mj-lt"/>
                <a:cs typeface="Arial" panose="020B0604020202020204" pitchFamily="34" charset="0"/>
              </a:rPr>
              <a:t>AN</a:t>
            </a:r>
          </a:p>
          <a:p>
            <a:r>
              <a:rPr lang="vi-VN" i="1" dirty="0">
                <a:latin typeface="+mj-lt"/>
                <a:cs typeface="Arial" panose="020B0604020202020204" pitchFamily="34" charset="0"/>
              </a:rPr>
              <a:t>Quản lý:</a:t>
            </a:r>
          </a:p>
          <a:p>
            <a:r>
              <a:rPr lang="vi-VN" dirty="0">
                <a:latin typeface="+mj-lt"/>
                <a:cs typeface="Arial" panose="020B0604020202020204" pitchFamily="34" charset="0"/>
              </a:rPr>
              <a:t>-     Phòng ban quản lý một hoặc nhiều đề án</a:t>
            </a:r>
          </a:p>
          <a:p>
            <a:pPr marL="342900" indent="-342900">
              <a:buFontTx/>
              <a:buChar char="-"/>
            </a:pPr>
            <a:r>
              <a:rPr lang="vi-VN" dirty="0">
                <a:latin typeface="+mj-lt"/>
                <a:cs typeface="Arial" panose="020B0604020202020204" pitchFamily="34" charset="0"/>
              </a:rPr>
              <a:t>Đề án được quản lý bởi một phòng ban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DEAN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MADA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TENDEAN,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8F06D-CF15-4B3F-96D4-A7402B62F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1705802"/>
            <a:ext cx="5649098" cy="399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và DEAN</a:t>
            </a:r>
          </a:p>
          <a:p>
            <a:r>
              <a:rPr lang="en-US" i="1">
                <a:latin typeface="TIMES" panose="02020603050405020304" pitchFamily="18" charset="0"/>
                <a:cs typeface="TIMES" panose="02020603050405020304" pitchFamily="18" charset="0"/>
              </a:rPr>
              <a:t>Tham gia: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Một nhân viên có thể tham gia vào một hoặc nhiều đề án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Một đề án có thể có một hoặc nhiều nhân viên tham gia làm việc</a:t>
            </a: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NHANVIEN_DEAN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MADA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THOIGIAN)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41715-9290-414D-BF8D-846CAEAB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985" y="1467954"/>
            <a:ext cx="3224290" cy="47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5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711" y="792083"/>
            <a:ext cx="9758289" cy="1293028"/>
          </a:xfrm>
        </p:spPr>
        <p:txBody>
          <a:bodyPr>
            <a:noAutofit/>
          </a:bodyPr>
          <a:lstStyle/>
          <a:p>
            <a:pPr algn="ctr"/>
            <a:r>
              <a:rPr lang="vi-VN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7596" y="3108011"/>
            <a:ext cx="104902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r>
              <a:rPr lang="vi-VN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 VÀ </a:t>
            </a:r>
            <a:r>
              <a:rPr lang="en-US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CƠ</a:t>
            </a:r>
            <a:r>
              <a:rPr lang="vi-VN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DỮ LIỆU</a:t>
            </a:r>
            <a:endParaRPr lang="en-US" sz="3600" b="1">
              <a:ln/>
              <a:solidFill>
                <a:srgbClr val="7F22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vi-VN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NHÂN SỰ</a:t>
            </a:r>
            <a:endParaRPr lang="en-US" sz="3600" b="1">
              <a:ln/>
              <a:solidFill>
                <a:srgbClr val="7F22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i="0" u="none" strike="noStrike" kern="1200" cap="none" spc="0" normalizeH="0" baseline="0" noProof="0" dirty="0">
              <a:ln/>
              <a:solidFill>
                <a:srgbClr val="7F229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7162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vi-VN" b="1">
                <a:latin typeface="+mj-lt"/>
              </a:rPr>
              <a:t>NHANVIEN và HOPDONG</a:t>
            </a:r>
          </a:p>
          <a:p>
            <a:r>
              <a:rPr lang="vi-VN" i="1">
                <a:latin typeface="+mj-lt"/>
              </a:rPr>
              <a:t>Có: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Một nhân viên chỉ có duy nhất một hợp đồng lao động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Một hợp đồng lao </a:t>
            </a:r>
            <a:r>
              <a:rPr lang="vi-VN">
                <a:latin typeface="+mj-lt"/>
              </a:rPr>
              <a:t>động được sở hưu bởi nhiều nhân viên</a:t>
            </a:r>
            <a:endParaRPr lang="en-US">
              <a:latin typeface="+mj-lt"/>
            </a:endParaRP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NHANVIEN_HOPDONG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MAHD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NGAYBATDAU, NGAYKETTHUC)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2DBB1-8ADE-406F-91F5-3B4B28428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35" y="1750413"/>
            <a:ext cx="5288692" cy="24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vi-VN" b="1">
                <a:latin typeface="+mj-lt"/>
              </a:rPr>
              <a:t>NHANVIEN và TRINHDO</a:t>
            </a:r>
          </a:p>
          <a:p>
            <a:r>
              <a:rPr lang="vi-VN" i="1">
                <a:latin typeface="+mj-lt"/>
              </a:rPr>
              <a:t>Đạt: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Một nhân viên chỉ đạt duy nhất trình độ học vấn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Một trình độ </a:t>
            </a:r>
            <a:r>
              <a:rPr lang="vi-VN">
                <a:latin typeface="+mj-lt"/>
              </a:rPr>
              <a:t>học vấn có thể được đạt bởi nhiều nhân viên</a:t>
            </a:r>
            <a:endParaRPr lang="en-US">
              <a:latin typeface="+mj-lt"/>
            </a:endParaRP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MAPB,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MATD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ED34B-381C-47EC-ACA4-E7F2C5F1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56" y="1670791"/>
            <a:ext cx="5471726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và BAOHIEM</a:t>
            </a:r>
          </a:p>
          <a:p>
            <a:r>
              <a:rPr lang="en-US" i="1">
                <a:latin typeface="TIMES" panose="02020603050405020304" pitchFamily="18" charset="0"/>
                <a:cs typeface="TIMES" panose="02020603050405020304" pitchFamily="18" charset="0"/>
              </a:rPr>
              <a:t>Tham gia: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Một nhân viên có thể tham gia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 một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 hoặc tham gia nhiều loại bảo hiểm.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Một loại bảo hiểm có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 hoặc nhiều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nhân viên cùng tham gia.</a:t>
            </a:r>
          </a:p>
          <a:p>
            <a:r>
              <a:rPr lang="vi-VN" b="1">
                <a:latin typeface="TIMES" panose="02020603050405020304" pitchFamily="18" charset="0"/>
                <a:cs typeface="TIMES" panose="02020603050405020304" pitchFamily="18" charset="0"/>
              </a:rPr>
              <a:t>NHANVIEN_BAOHIEM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MABH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5CD98-4DFE-46F3-B9BC-0FD14DBF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35" y="1870327"/>
            <a:ext cx="5387546" cy="8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vi-VN" b="1">
                <a:latin typeface="+mj-lt"/>
              </a:rPr>
              <a:t>NHANVIEN và LUONG</a:t>
            </a:r>
          </a:p>
          <a:p>
            <a:r>
              <a:rPr lang="vi-VN" i="1">
                <a:latin typeface="+mj-lt"/>
              </a:rPr>
              <a:t>Hưởng: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Một nhân viên chỉ hưởng duy nhất một mức lương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Một mức </a:t>
            </a:r>
            <a:r>
              <a:rPr lang="vi-VN">
                <a:latin typeface="+mj-lt"/>
              </a:rPr>
              <a:t>lương lại được hưởng bởi một hoặc nhiều nhân viên</a:t>
            </a:r>
            <a:endParaRPr lang="en-US">
              <a:latin typeface="+mj-lt"/>
            </a:endParaRP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NHANVIEN_LUONG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BACLUONG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 LUONGCOBAN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F0C2C-AC4E-47DA-ACF8-22E611E7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35" y="1367535"/>
            <a:ext cx="547224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và CHUCVU</a:t>
            </a:r>
          </a:p>
          <a:p>
            <a:r>
              <a:rPr lang="en-US" i="1">
                <a:latin typeface="TIMES" panose="02020603050405020304" pitchFamily="18" charset="0"/>
                <a:cs typeface="TIMES" panose="02020603050405020304" pitchFamily="18" charset="0"/>
              </a:rPr>
              <a:t>Đảm nhiệm: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Một nhân viên chỉ có thể có một chức vụ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Một chức vụ một hoặc có nhiều nhân viên đảm nhiệm</a:t>
            </a: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MAPB, MATD, MABH,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MACV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E4344-3797-4BD3-8B3E-8640A661F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81" y="1670791"/>
            <a:ext cx="5743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vi-VN" b="1" dirty="0">
                <a:latin typeface="TIMES" panose="02020603050405020304" pitchFamily="18" charset="0"/>
                <a:cs typeface="TIMES" panose="02020603050405020304" pitchFamily="18" charset="0"/>
              </a:rPr>
              <a:t>NHANVIEN và CHAMCONG</a:t>
            </a:r>
          </a:p>
          <a:p>
            <a:r>
              <a:rPr lang="vi-VN" i="1">
                <a:latin typeface="TIMES" panose="02020603050405020304" pitchFamily="18" charset="0"/>
                <a:cs typeface="TIMES" panose="02020603050405020304" pitchFamily="18" charset="0"/>
              </a:rPr>
              <a:t>Thực hiện:</a:t>
            </a:r>
            <a:endParaRPr lang="vi-VN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 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 Một nhân viên chấm công mỗi ngày 1 lần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  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Chấm công vào 1 ngày được chấm công bởi nhiều nhân viên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CHAMCONG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u="sng" dirty="0">
                <a:latin typeface="TIMES" panose="02020603050405020304" pitchFamily="18" charset="0"/>
                <a:cs typeface="TIMES" panose="02020603050405020304" pitchFamily="18" charset="0"/>
              </a:rPr>
              <a:t>NGAY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 TRANGTHAI, SOGIOTANGCA, TIENTHUONG, TIENPHAT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24693-2AFE-43EC-B2DE-50405928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35" y="2117125"/>
            <a:ext cx="5362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2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4259"/>
            <a:ext cx="3385751" cy="1581665"/>
          </a:xfrm>
        </p:spPr>
        <p:txBody>
          <a:bodyPr/>
          <a:lstStyle/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 </a:t>
            </a:r>
            <a:r>
              <a:rPr lang="en-US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79CD9-3E29-4AE5-976F-930E2370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49" y="74141"/>
            <a:ext cx="8872151" cy="663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708" y="0"/>
            <a:ext cx="8610600" cy="759626"/>
          </a:xfrm>
        </p:spPr>
        <p:txBody>
          <a:bodyPr>
            <a:normAutofit/>
          </a:bodyPr>
          <a:lstStyle/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LƯỢC ĐỒ QUAN HỆ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D8C3C-E716-492A-9BBB-91BC69D9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" y="844062"/>
            <a:ext cx="11984518" cy="60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8772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 QUAN HỆ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3023" y="1259877"/>
            <a:ext cx="10641226" cy="5883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vi-VN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vi-VN" u="sng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vi-VN" u="sng" dirty="0">
                <a:latin typeface="Times New Roman" panose="02020603050405020304" pitchFamily="18" charset="0"/>
                <a:ea typeface="Calibri" panose="020F0502020204030204" pitchFamily="34" charset="0"/>
              </a:rPr>
              <a:t>NV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 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O, TENLOT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TEN, 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 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GAYSINH, GIOITINH, DIACHI, SDT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</a:rPr>
              <a:t>MAIL,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MAQL, MAPB, MACV, MATD)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PHONGBAN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DIACHI, TENPHONGBAN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TRUONGPHONG)</a:t>
            </a:r>
            <a:endParaRPr lang="vi-VN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</a:rPr>
              <a:t>TRINHDO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, TENTRINHDO)</a:t>
            </a:r>
          </a:p>
          <a:p>
            <a:pPr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</a:rPr>
              <a:t>CHUCVU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, TENCHUCVU)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DEAN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TENDEAN,  MAPB)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NHANVIEN_DEAN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THOIGIAN)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HOPDONG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LOAIHOPDONG)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NHANVIEN_HOPDONG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NGAYBATDAU, NGAYKETTHUC)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BAOHIEM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TENBAOHIEM, CHIPHI)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NHANVIEN_BAOHIEM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LUONG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, LUONGPHUCAP)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NHANVIEN_LUONG(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</a:rPr>
              <a:t>LUONGCOBAN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</a:rPr>
              <a:t>CHAMCONG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</a:rPr>
              <a:t>TRANGTHAI, SOGIOTANGCA, TIENTHUONG, TIENPHAT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10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7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vi-VN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HO,  TENLOT,  TEN,  N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GAYSINH,  GIOITINH, DIACHI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SDT,  MAIL,  MAQL,  MAPB,  MACV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MATD)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7" y="1763622"/>
            <a:ext cx="3708875" cy="3467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MANV → HO,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TENLOT,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TEN,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NGAYSINH,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GIOITINH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DIACHI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SDT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MAIL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MAQL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MANV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3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109153"/>
            <a:ext cx="1348946" cy="134894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78528"/>
              </p:ext>
            </p:extLst>
          </p:nvPr>
        </p:nvGraphicFramePr>
        <p:xfrm>
          <a:off x="2644345" y="2186001"/>
          <a:ext cx="706806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033">
                  <a:extLst>
                    <a:ext uri="{9D8B030D-6E8A-4147-A177-3AD203B41FA5}">
                      <a16:colId xmlns:a16="http://schemas.microsoft.com/office/drawing/2014/main" val="882360401"/>
                    </a:ext>
                  </a:extLst>
                </a:gridCol>
                <a:gridCol w="3534033">
                  <a:extLst>
                    <a:ext uri="{9D8B030D-6E8A-4147-A177-3AD203B41FA5}">
                      <a16:colId xmlns:a16="http://schemas.microsoft.com/office/drawing/2014/main" val="32182055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Thành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viên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1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Đặng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Phước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5951071079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1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Mỹ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5951071001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4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Trần Xuân Sơn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5951071092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63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63560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PHONGBAN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TENPHONGBAN,  DIACHI,  T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RUONGPHONG)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7" y="1763622"/>
            <a:ext cx="3708875" cy="1202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MAPB,</a:t>
            </a:r>
          </a:p>
          <a:p>
            <a:pPr marL="457200" indent="457200"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TENPHONGBAN,</a:t>
            </a:r>
          </a:p>
          <a:p>
            <a:pPr marL="457200" indent="457200"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DIACHI,</a:t>
            </a:r>
          </a:p>
          <a:p>
            <a:pPr marL="457200" indent="457200"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TRUONGPHONG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MAPB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1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CHUCVU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TENCHUCVU)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7" y="1763622"/>
            <a:ext cx="3708875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TENCHUCVU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MACV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9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TRINHDO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TENTRINHDO)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7" y="1763622"/>
            <a:ext cx="3708875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TENTRINHDO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MATD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DEAN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TENDEAN,  MAPB)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7" y="1763622"/>
            <a:ext cx="3708875" cy="635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	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TENDEAN,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MADA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3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NHANVIEN_DEAN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vi-VN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THOIGIAN)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7" y="1763622"/>
            <a:ext cx="4062327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MANV → THOIGIAN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MANV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5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LUONG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LUONGPHUCAP)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8" y="1763622"/>
            <a:ext cx="4533737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LUONGPHUCAP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NHANVIEN_LUONG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LUONGCOBAN)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8" y="1763622"/>
            <a:ext cx="4956467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MANV,  BACLUONG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LUONGCOBAN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MANV, BACLUONG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8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HOPDONG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LOAIHOPDONG)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8" y="1763622"/>
            <a:ext cx="4956467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LOAIHOPDONG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MAHD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1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NHANVIEN_HOPDONG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vi-VN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NGAYBATDAU,  NGAYKETTHUC)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8" y="1763622"/>
            <a:ext cx="4956467" cy="117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MANV, 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MAHD →  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NGAYBATDAU,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MANV, 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MAHD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NGAYKETTHUC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}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MANV, 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MAHD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9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BAOHIEM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TENBAOHIEM,  CHIPHI)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8" y="1763622"/>
            <a:ext cx="4956467" cy="1101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TENBAOHIEM,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spcAft>
                <a:spcPts val="100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CHIPHI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732" y="56437"/>
            <a:ext cx="6163011" cy="967974"/>
          </a:xfrm>
        </p:spPr>
        <p:txBody>
          <a:bodyPr>
            <a:normAutofit/>
          </a:bodyPr>
          <a:lstStyle/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50850" y="967901"/>
            <a:ext cx="5526044" cy="5441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ACBDB59E-8A11-4FD8-BB4D-3D42FB5A16BD}"/>
              </a:ext>
            </a:extLst>
          </p:cNvPr>
          <p:cNvSpPr/>
          <p:nvPr/>
        </p:nvSpPr>
        <p:spPr>
          <a:xfrm>
            <a:off x="2950850" y="1755752"/>
            <a:ext cx="5526044" cy="5441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1">
            <a:extLst>
              <a:ext uri="{FF2B5EF4-FFF2-40B4-BE49-F238E27FC236}">
                <a16:creationId xmlns:a16="http://schemas.microsoft.com/office/drawing/2014/main" id="{4CD0EAB5-731E-4937-A50D-D7FD6BC5383C}"/>
              </a:ext>
            </a:extLst>
          </p:cNvPr>
          <p:cNvSpPr/>
          <p:nvPr/>
        </p:nvSpPr>
        <p:spPr>
          <a:xfrm>
            <a:off x="2950850" y="3345092"/>
            <a:ext cx="5526044" cy="4737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MÔ HÌNH DỮ LIỆU THỰC THỂ LIÊN KẾT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4469FF93-C6E8-4244-B15F-ECBB8EFC82A1}"/>
              </a:ext>
            </a:extLst>
          </p:cNvPr>
          <p:cNvSpPr/>
          <p:nvPr/>
        </p:nvSpPr>
        <p:spPr>
          <a:xfrm>
            <a:off x="2950850" y="6327814"/>
            <a:ext cx="5526044" cy="4737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CÂU TRUY VẤN SQL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1">
            <a:extLst>
              <a:ext uri="{FF2B5EF4-FFF2-40B4-BE49-F238E27FC236}">
                <a16:creationId xmlns:a16="http://schemas.microsoft.com/office/drawing/2014/main" id="{06C994B6-783F-4723-BF81-F5E95EC4F9EF}"/>
              </a:ext>
            </a:extLst>
          </p:cNvPr>
          <p:cNvSpPr/>
          <p:nvPr/>
        </p:nvSpPr>
        <p:spPr>
          <a:xfrm>
            <a:off x="2950850" y="4798264"/>
            <a:ext cx="5526044" cy="4737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QUAN HỆ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2200B138-8D6E-4615-BBD0-6D575C200CFF}"/>
              </a:ext>
            </a:extLst>
          </p:cNvPr>
          <p:cNvSpPr/>
          <p:nvPr/>
        </p:nvSpPr>
        <p:spPr>
          <a:xfrm>
            <a:off x="2950850" y="5563039"/>
            <a:ext cx="5526044" cy="4737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385298C1-9761-4B0A-B076-791273706B5A}"/>
              </a:ext>
            </a:extLst>
          </p:cNvPr>
          <p:cNvSpPr/>
          <p:nvPr/>
        </p:nvSpPr>
        <p:spPr>
          <a:xfrm>
            <a:off x="2950850" y="2548101"/>
            <a:ext cx="5526044" cy="5441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vi-VN" sz="2000" b="1"/>
              <a:t>MỐI QUAN HỆ GIỮA CÁC THỰC THỂ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E3F04EEE-E4BC-4400-9168-3DA1EF9AA530}"/>
              </a:ext>
            </a:extLst>
          </p:cNvPr>
          <p:cNvSpPr/>
          <p:nvPr/>
        </p:nvSpPr>
        <p:spPr>
          <a:xfrm>
            <a:off x="2950850" y="4071678"/>
            <a:ext cx="5526044" cy="4737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 ĐỒ QUAN HỆ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9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4" grpId="0" animBg="1"/>
      <p:bldP spid="15" grpId="0" animBg="1"/>
      <p:bldP spid="16" grpId="0" animBg="1"/>
      <p:bldP spid="1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NHAVIEN</a:t>
            </a:r>
            <a:r>
              <a:rPr lang="vi-VN" sz="1600" b="1">
                <a:latin typeface="Times New Roman" panose="02020603050405020304" pitchFamily="18" charset="0"/>
                <a:ea typeface="Calibri" panose="020F0502020204030204" pitchFamily="34" charset="0"/>
              </a:rPr>
              <a:t>_BAOHIEM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MABH, MANV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CHAMCONG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TRANGTHAI)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8" y="1763622"/>
            <a:ext cx="4956467" cy="158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NGAY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TRANGTHAI,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NGAY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SOGIOTANGCA,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NGAY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TIENTHUONG,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NGAY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TIENTPHAT  }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NGAY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 SỐ CÂU TRUY VẤN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FB450-2DEF-4FDF-B3C3-9C353A62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79" y="1832844"/>
            <a:ext cx="7020905" cy="1066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D5DAE-549B-4DC3-A5B6-55305706E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79" y="3153507"/>
            <a:ext cx="298174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2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50AC4-16F1-49B6-BEA8-3881AF3D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30" y="1752366"/>
            <a:ext cx="7039957" cy="167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0639B-C465-4903-ADF9-D1149AAA78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0530" y="3763994"/>
            <a:ext cx="3419837" cy="14459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5263A7-BBE8-4B6C-9FA3-D7CB053CD5E3}"/>
              </a:ext>
            </a:extLst>
          </p:cNvPr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 SỐ CÂU TRUY VẤN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1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ECD96-9BD2-4A5D-B949-7ED76906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60" y="2127642"/>
            <a:ext cx="5925377" cy="23720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0B20344-765D-4838-A9F3-D9B1AD48A2EB}"/>
              </a:ext>
            </a:extLst>
          </p:cNvPr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 SỐ CÂU TRUY VẤN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67102-815A-47A3-9752-87F5036A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79" y="1920377"/>
            <a:ext cx="4448796" cy="990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CEF6A-4417-4481-AEDC-600373F6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17" y="1920377"/>
            <a:ext cx="1733792" cy="42296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0399AD4-0F0A-46F3-BB32-5E05C455105F}"/>
              </a:ext>
            </a:extLst>
          </p:cNvPr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 SỐ CÂU TRUY VẤN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9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5EC231-FC16-45E7-9FF2-0B9596CEF981}"/>
              </a:ext>
            </a:extLst>
          </p:cNvPr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 SỐ CÂU TRUY VẤN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8A0FF-74C8-4DCD-91DE-5A4F5548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91" y="1782851"/>
            <a:ext cx="914527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13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887" y="2710248"/>
            <a:ext cx="10931610" cy="832021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CÁC BẠN ĐÃ LẮNG NGHE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109153"/>
            <a:ext cx="1348946" cy="13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C64BF1-CAEE-4A41-802D-47DD5706A80E}"/>
              </a:ext>
            </a:extLst>
          </p:cNvPr>
          <p:cNvSpPr/>
          <p:nvPr/>
        </p:nvSpPr>
        <p:spPr>
          <a:xfrm>
            <a:off x="4031506" y="2325787"/>
            <a:ext cx="3542270" cy="14004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 KÌ CÔNG NGHIỆP HÓA</a:t>
            </a:r>
          </a:p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ĐẠI HÓA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F120E3-0BE7-46CD-92AA-A01E0BD86C80}"/>
              </a:ext>
            </a:extLst>
          </p:cNvPr>
          <p:cNvSpPr/>
          <p:nvPr/>
        </p:nvSpPr>
        <p:spPr>
          <a:xfrm>
            <a:off x="4031506" y="2328684"/>
            <a:ext cx="3542270" cy="14004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THÔNG TIN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E642B5-67F5-476B-A079-08CB05471898}"/>
              </a:ext>
            </a:extLst>
          </p:cNvPr>
          <p:cNvSpPr/>
          <p:nvPr/>
        </p:nvSpPr>
        <p:spPr>
          <a:xfrm>
            <a:off x="4480469" y="5832197"/>
            <a:ext cx="2644346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NHIỀU THÀNH TỰU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AB3EB8-0584-46CD-AC7D-8D99E1B0BD4E}"/>
              </a:ext>
            </a:extLst>
          </p:cNvPr>
          <p:cNvSpPr/>
          <p:nvPr/>
        </p:nvSpPr>
        <p:spPr>
          <a:xfrm>
            <a:off x="7573777" y="4918239"/>
            <a:ext cx="2644346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MŨI NHỌN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CD349E-6D04-4D38-8F81-0E0DB3AFCE8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709334" y="3729117"/>
            <a:ext cx="3093307" cy="116590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5312F9-16CB-43B9-A322-4E5547DB020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02641" y="3729117"/>
            <a:ext cx="3093309" cy="1189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0118E0-8090-4DDC-A57D-7232EA18647F}"/>
              </a:ext>
            </a:extLst>
          </p:cNvPr>
          <p:cNvSpPr/>
          <p:nvPr/>
        </p:nvSpPr>
        <p:spPr>
          <a:xfrm>
            <a:off x="1387161" y="4895023"/>
            <a:ext cx="2644346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PHÁT TRIỂN MẠNH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8E3CAE-102B-4A1E-B24D-8D777A16898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802641" y="3729117"/>
            <a:ext cx="1" cy="2103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9632F07-1147-4EA8-8380-2F7BBCC99FE7}"/>
              </a:ext>
            </a:extLst>
          </p:cNvPr>
          <p:cNvSpPr/>
          <p:nvPr/>
        </p:nvSpPr>
        <p:spPr>
          <a:xfrm>
            <a:off x="8322024" y="2358700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NÔNG NGHIỆP</a:t>
            </a:r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83C7175-D7C8-4555-8871-A63B89E5C3D4}"/>
              </a:ext>
            </a:extLst>
          </p:cNvPr>
          <p:cNvSpPr/>
          <p:nvPr/>
        </p:nvSpPr>
        <p:spPr>
          <a:xfrm>
            <a:off x="8315426" y="3106041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CÔNG NGHIỆP</a:t>
            </a:r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9BE53B2-C892-4380-BB16-BA936CA80965}"/>
              </a:ext>
            </a:extLst>
          </p:cNvPr>
          <p:cNvSpPr/>
          <p:nvPr/>
        </p:nvSpPr>
        <p:spPr>
          <a:xfrm>
            <a:off x="8322024" y="5172761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Y TẾ</a:t>
            </a:r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3740C0C-3EAD-4FEA-A719-C8ACD2BF4550}"/>
              </a:ext>
            </a:extLst>
          </p:cNvPr>
          <p:cNvSpPr/>
          <p:nvPr/>
        </p:nvSpPr>
        <p:spPr>
          <a:xfrm>
            <a:off x="8333624" y="4467376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GIÁO DỤC</a:t>
            </a:r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FFB0FE1-9678-4836-B8D5-AB83682F32F2}"/>
              </a:ext>
            </a:extLst>
          </p:cNvPr>
          <p:cNvSpPr/>
          <p:nvPr/>
        </p:nvSpPr>
        <p:spPr>
          <a:xfrm>
            <a:off x="8333624" y="3812501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KINH TẾ</a:t>
            </a:r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E750B3-CB68-47D9-B7D0-112B597241F0}"/>
              </a:ext>
            </a:extLst>
          </p:cNvPr>
          <p:cNvSpPr txBox="1">
            <a:spLocks/>
          </p:cNvSpPr>
          <p:nvPr/>
        </p:nvSpPr>
        <p:spPr>
          <a:xfrm>
            <a:off x="5297932" y="356054"/>
            <a:ext cx="5749008" cy="1049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3C63D4-D90D-48BB-9F0B-70715F73BC87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6200764" y="2584978"/>
            <a:ext cx="2121260" cy="1494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B54DE1-8C29-4C15-B4D4-58F64474C98B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6211566" y="3332319"/>
            <a:ext cx="2103860" cy="73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40ACC7-94B5-4778-9FAB-CF6C36654A7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6211567" y="4038779"/>
            <a:ext cx="2122057" cy="3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63F6AE-C8FD-4B45-9242-F75FE31AE626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6229764" y="4076094"/>
            <a:ext cx="2103860" cy="61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BB15F-A838-41B6-BEE6-D8BFE993652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6199967" y="4078991"/>
            <a:ext cx="2122057" cy="1320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11419 0.1527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B4515A-B592-43AA-A8D6-E498CBC67D1D}"/>
              </a:ext>
            </a:extLst>
          </p:cNvPr>
          <p:cNvSpPr txBox="1">
            <a:spLocks/>
          </p:cNvSpPr>
          <p:nvPr/>
        </p:nvSpPr>
        <p:spPr>
          <a:xfrm>
            <a:off x="5297932" y="356054"/>
            <a:ext cx="5749008" cy="1049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C64BF1-CAEE-4A41-802D-47DD5706A80E}"/>
              </a:ext>
            </a:extLst>
          </p:cNvPr>
          <p:cNvSpPr/>
          <p:nvPr/>
        </p:nvSpPr>
        <p:spPr>
          <a:xfrm>
            <a:off x="619966" y="3318072"/>
            <a:ext cx="3010734" cy="10493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NGHIỆP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B19126-6F85-4557-8D26-29F99EC5A7E2}"/>
              </a:ext>
            </a:extLst>
          </p:cNvPr>
          <p:cNvSpPr/>
          <p:nvPr/>
        </p:nvSpPr>
        <p:spPr>
          <a:xfrm>
            <a:off x="6095997" y="3359803"/>
            <a:ext cx="3010733" cy="104939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DỮ LIỆU</a:t>
            </a:r>
          </a:p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NHÂN VIÊN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4A94002-7AB4-46E5-B738-371C8BB349A7}"/>
              </a:ext>
            </a:extLst>
          </p:cNvPr>
          <p:cNvSpPr/>
          <p:nvPr/>
        </p:nvSpPr>
        <p:spPr>
          <a:xfrm>
            <a:off x="3874990" y="3423685"/>
            <a:ext cx="1976717" cy="838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THIẾT KẾ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52C25-700F-4C05-B733-65D0B99E5781}"/>
              </a:ext>
            </a:extLst>
          </p:cNvPr>
          <p:cNvCxnSpPr>
            <a:cxnSpLocks/>
          </p:cNvCxnSpPr>
          <p:nvPr/>
        </p:nvCxnSpPr>
        <p:spPr>
          <a:xfrm>
            <a:off x="4779995" y="2819970"/>
            <a:ext cx="0" cy="801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A9B41A-0718-4587-883C-36DEFA7F581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771025" y="4008328"/>
            <a:ext cx="0" cy="865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2EA73-FC12-4DAF-B5D9-7D3C094FADB4}"/>
              </a:ext>
            </a:extLst>
          </p:cNvPr>
          <p:cNvSpPr/>
          <p:nvPr/>
        </p:nvSpPr>
        <p:spPr>
          <a:xfrm>
            <a:off x="9350188" y="2743200"/>
            <a:ext cx="2725257" cy="342694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137804-3753-4C9B-A027-A37DBDCEDD20}"/>
              </a:ext>
            </a:extLst>
          </p:cNvPr>
          <p:cNvSpPr/>
          <p:nvPr/>
        </p:nvSpPr>
        <p:spPr>
          <a:xfrm>
            <a:off x="9547411" y="2883622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HIỆU QUẢ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A9D97F-66B8-47D3-9FBE-F0F1E7DE2D9F}"/>
              </a:ext>
            </a:extLst>
          </p:cNvPr>
          <p:cNvSpPr/>
          <p:nvPr/>
        </p:nvSpPr>
        <p:spPr>
          <a:xfrm>
            <a:off x="9350188" y="2031560"/>
            <a:ext cx="2725257" cy="7116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/>
              <a:t>NGƯỜI QUẢN LÝ</a:t>
            </a:r>
          </a:p>
          <a:p>
            <a:pPr algn="ctr"/>
            <a:r>
              <a:rPr lang="vi-VN" b="1"/>
              <a:t>NHÂN SỰ</a:t>
            </a:r>
            <a:endParaRPr lang="en-US" b="1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108BCF1-8BB8-49AB-89E8-493AC470DFD6}"/>
              </a:ext>
            </a:extLst>
          </p:cNvPr>
          <p:cNvSpPr/>
          <p:nvPr/>
        </p:nvSpPr>
        <p:spPr>
          <a:xfrm>
            <a:off x="9547411" y="3705017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NHANH CHÓNG</a:t>
            </a:r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D41A1E5-BE77-4F7C-A7F9-EA3536377840}"/>
              </a:ext>
            </a:extLst>
          </p:cNvPr>
          <p:cNvSpPr/>
          <p:nvPr/>
        </p:nvSpPr>
        <p:spPr>
          <a:xfrm>
            <a:off x="9547411" y="4526412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CHINH XÁC</a:t>
            </a:r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8220817-BCA2-4488-8A93-056E350A6DF1}"/>
              </a:ext>
            </a:extLst>
          </p:cNvPr>
          <p:cNvSpPr/>
          <p:nvPr/>
        </p:nvSpPr>
        <p:spPr>
          <a:xfrm>
            <a:off x="9547411" y="5389118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TRÁNH MẤT MÁT</a:t>
            </a:r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F9FE48E-B92A-4051-8944-207D075C2A61}"/>
              </a:ext>
            </a:extLst>
          </p:cNvPr>
          <p:cNvSpPr/>
          <p:nvPr/>
        </p:nvSpPr>
        <p:spPr>
          <a:xfrm>
            <a:off x="3752602" y="1878072"/>
            <a:ext cx="2054786" cy="93347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CHÍNH XÁC</a:t>
            </a:r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118B2CB-AE88-44CC-9178-EC56C7D8E887}"/>
              </a:ext>
            </a:extLst>
          </p:cNvPr>
          <p:cNvSpPr/>
          <p:nvPr/>
        </p:nvSpPr>
        <p:spPr>
          <a:xfrm>
            <a:off x="3743631" y="4873994"/>
            <a:ext cx="2054787" cy="914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CẶN KẼ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" grpId="0" animBg="1"/>
      <p:bldP spid="27" grpId="0" animBg="1"/>
      <p:bldP spid="28" grpId="0" animBg="1"/>
      <p:bldP spid="36" grpId="0" animBg="1"/>
      <p:bldP spid="37" grpId="0" animBg="1"/>
      <p:bldP spid="38" grpId="0" animBg="1"/>
      <p:bldP spid="40" grpId="0" animBg="1"/>
      <p:bldP spid="82" grpId="0" animBg="1"/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MANV: mã nhân viên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HO: họ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TENLOT: tên lót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TEN: tên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NGAYSINH: ngày sinh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DIACHI: địa chỉ nơi ở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GIOITINH: giới tính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SDT: số điện thoại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MAIL: địa chỉ email của nhân viên</a:t>
            </a:r>
          </a:p>
          <a:p>
            <a:pPr marL="0" indent="0">
              <a:buNone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vi-VN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6B94C-8DDA-41E5-8A56-2E3CA5C7B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90" y="1853514"/>
            <a:ext cx="4210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PHONGBAN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MAPB: mã phòng ban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DIACHI: địa chỉ của phòng ban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TENPHONGBAN: tên phòng ban</a:t>
            </a:r>
          </a:p>
          <a:p>
            <a:pPr marL="0" indent="0">
              <a:buNone/>
            </a:pPr>
            <a:r>
              <a:rPr lang="vi-VN" sz="1600" b="1">
                <a:latin typeface="+mj-lt"/>
                <a:cs typeface="TIMES" panose="02020603050405020304" pitchFamily="18" charset="0"/>
              </a:rPr>
              <a:t>PHONGBAN</a:t>
            </a:r>
            <a:r>
              <a:rPr lang="vi-VN" sz="1600">
                <a:latin typeface="+mj-lt"/>
                <a:cs typeface="TIMES" panose="02020603050405020304" pitchFamily="18" charset="0"/>
              </a:rPr>
              <a:t>(</a:t>
            </a:r>
            <a:r>
              <a:rPr lang="vi-VN" sz="1600" u="sng">
                <a:latin typeface="+mj-lt"/>
                <a:cs typeface="TIMES" panose="02020603050405020304" pitchFamily="18" charset="0"/>
              </a:rPr>
              <a:t>MAPB</a:t>
            </a:r>
            <a:r>
              <a:rPr lang="vi-VN" sz="1600">
                <a:latin typeface="+mj-lt"/>
                <a:cs typeface="TIMES" panose="02020603050405020304" pitchFamily="18" charset="0"/>
              </a:rPr>
              <a:t>, TENPHONGBAN, DIACHI)</a:t>
            </a:r>
            <a:endParaRPr lang="en-US" sz="1600" dirty="0">
              <a:latin typeface="+mj-lt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45B080-6AB6-4AFD-8484-BAC1C4B2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523" y="1853514"/>
            <a:ext cx="33528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6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DEAN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MADA: mã đề án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TENDEAN: tên đề án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DEAN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MADA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TENDEAN)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20F9A-F939-49AA-B5B7-3DEE6FFA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702" y="1857118"/>
            <a:ext cx="24955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3001</Words>
  <Application>Microsoft Office PowerPoint</Application>
  <PresentationFormat>Widescreen</PresentationFormat>
  <Paragraphs>388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Century Gothic</vt:lpstr>
      <vt:lpstr>TIMES</vt:lpstr>
      <vt:lpstr>TIMES</vt:lpstr>
      <vt:lpstr>Times New Roman</vt:lpstr>
      <vt:lpstr>Vapor Trail</vt:lpstr>
      <vt:lpstr>Chào MừNG các bạn đến với nhóm của chúng tôi</vt:lpstr>
      <vt:lpstr>Đề tài</vt:lpstr>
      <vt:lpstr>PowerPoint Presentation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MÔ HÌNH ER</vt:lpstr>
      <vt:lpstr>LƯỢC ĐỒ QUAN HỆ</vt:lpstr>
      <vt:lpstr>MÔ HÌNH QUAN HỆ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Lê Trần Xuân</dc:creator>
  <cp:lastModifiedBy>Leomator</cp:lastModifiedBy>
  <cp:revision>197</cp:revision>
  <dcterms:created xsi:type="dcterms:W3CDTF">2020-06-27T08:25:30Z</dcterms:created>
  <dcterms:modified xsi:type="dcterms:W3CDTF">2020-07-11T02:23:10Z</dcterms:modified>
</cp:coreProperties>
</file>