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1FA5-A780-4812-A3DD-F658010FF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9D6C1-56D2-4264-B402-563AE6D54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1857-0563-4B4C-9B5C-CE404CD4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3552-05B2-470B-8983-73C6D0FAF1F3}" type="datetimeFigureOut">
              <a:rPr lang="en-SG" smtClean="0"/>
              <a:t>23/6/21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647CC-214D-4F18-A5D8-8AA264D4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21358-604F-4A37-9A15-525AC31D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520A-8418-418E-9DA4-790D59A65C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6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1AB2-4086-4EFB-A8D4-78283C3B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1D800-B759-4E35-A2E3-76B17AF0B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3A952-1B64-43BD-881E-1AD165CB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3552-05B2-470B-8983-73C6D0FAF1F3}" type="datetimeFigureOut">
              <a:rPr lang="en-SG" smtClean="0"/>
              <a:t>23/6/21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F994-6C7B-43B2-A836-E27DADC6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394A3-9156-4D65-935B-577EDE1C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520A-8418-418E-9DA4-790D59A65C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236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E490D-93F7-42A0-94A7-E3C3F0450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50E5C-8F68-40E0-BBDD-B6129DFDA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13E16-4F2E-4B4B-BDF6-776D7B59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3552-05B2-470B-8983-73C6D0FAF1F3}" type="datetimeFigureOut">
              <a:rPr lang="en-SG" smtClean="0"/>
              <a:t>23/6/21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AF22E-ED27-4547-93E4-6804203D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7FFDB-6545-48BB-92A6-E4D681AD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520A-8418-418E-9DA4-790D59A65C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110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EB87-6BB0-4226-A866-4D89399C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B9E4-9645-47DC-9707-A92E333A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134BE-842F-4409-A354-FFA6A046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3552-05B2-470B-8983-73C6D0FAF1F3}" type="datetimeFigureOut">
              <a:rPr lang="en-SG" smtClean="0"/>
              <a:t>23/6/21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77DF-6E3E-4DE7-A08D-4A4C5FD0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899CF-27D4-4F2E-8CF6-7E0C9597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520A-8418-418E-9DA4-790D59A65C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539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FD90-A23A-476D-98F1-4C78E849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E4AFE-41B2-4B1F-A905-2504A36FB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A849A-A208-44B2-89FD-802530A8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3552-05B2-470B-8983-73C6D0FAF1F3}" type="datetimeFigureOut">
              <a:rPr lang="en-SG" smtClean="0"/>
              <a:t>23/6/21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7B413-4BA1-4DBD-80FB-CDE8F464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481CD-0EB9-47C6-A101-35FA9F03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520A-8418-418E-9DA4-790D59A65C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503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B3A4-5473-4A40-B9F9-0331B5F7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BB6F-9895-4B16-89AE-0C16B5256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2287D-55CA-4562-B11E-9AB35946A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C8DC9-BA4D-4BBF-A000-AE2C11D5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3552-05B2-470B-8983-73C6D0FAF1F3}" type="datetimeFigureOut">
              <a:rPr lang="en-SG" smtClean="0"/>
              <a:t>23/6/21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A2260-6278-4FC6-B828-2A4A23E8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474B9-BBEE-4BFD-818C-7A936AC2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520A-8418-418E-9DA4-790D59A65C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18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DF5C-64AE-46EE-B847-EFBC3C68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4B9DE-290C-4417-BD69-3F22C4E19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2FF22-99A3-4E6E-AC92-F47C4CA12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D27B5-8ECC-4EFE-922C-3C4039471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34316-FA38-425A-BCA1-845CEDD8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5B0B0-1A2B-420F-B147-AB48E37D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3552-05B2-470B-8983-73C6D0FAF1F3}" type="datetimeFigureOut">
              <a:rPr lang="en-SG" smtClean="0"/>
              <a:t>23/6/21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6F80E-297C-49E8-A899-FEEC656F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52D16-B693-4F10-826E-376C7F4B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520A-8418-418E-9DA4-790D59A65C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34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4F2F-4AD7-42D8-957C-A9CC062F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61EA2-BAB0-4BE1-8914-72C24031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3552-05B2-470B-8983-73C6D0FAF1F3}" type="datetimeFigureOut">
              <a:rPr lang="en-SG" smtClean="0"/>
              <a:t>23/6/21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48488-822B-4BF2-BA07-24B97965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3BA75-B731-42AE-A3F5-C3590FDF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520A-8418-418E-9DA4-790D59A65C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99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25E81-B3D4-427A-ADAC-6AA32E15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3552-05B2-470B-8983-73C6D0FAF1F3}" type="datetimeFigureOut">
              <a:rPr lang="en-SG" smtClean="0"/>
              <a:t>23/6/21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822FC-2A59-4509-A73D-C98C44B2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CD7F0-F7F9-4679-9801-1F3CB395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520A-8418-418E-9DA4-790D59A65C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118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6F83-96D7-4624-945E-3E235D5E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A0B4-BF34-4653-B4C6-4C85F78A9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26481-D4CA-4DED-B7C9-C440DCE3F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9B883-854F-4DBE-BBAE-64DEF41C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3552-05B2-470B-8983-73C6D0FAF1F3}" type="datetimeFigureOut">
              <a:rPr lang="en-SG" smtClean="0"/>
              <a:t>23/6/21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94124-4D3A-448B-8F4F-115C734D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3642A-4E26-4AF5-9FAE-45A229B3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520A-8418-418E-9DA4-790D59A65C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421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3C2C-DE12-4595-8B95-6A8FA38D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D57F7-5597-4DF2-94CB-C1625E8BB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1D4FF-F663-40DC-B7A6-1AB19FB3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12863-41D5-4550-B2D2-6B7B0FE6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3552-05B2-470B-8983-73C6D0FAF1F3}" type="datetimeFigureOut">
              <a:rPr lang="en-SG" smtClean="0"/>
              <a:t>23/6/21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AC6DD-5958-4F14-89B6-BB0463D4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6630D-45E1-4392-B156-A087B55E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520A-8418-418E-9DA4-790D59A65C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345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D4FB4-99DE-40CA-A01B-4A7A867B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5B2EC-621B-41BD-9858-6FFDE7F69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F2BDF-206F-466B-8EFF-C1747361A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F3552-05B2-470B-8983-73C6D0FAF1F3}" type="datetimeFigureOut">
              <a:rPr lang="en-SG" smtClean="0"/>
              <a:t>23/6/21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0EFC2-2EF0-4C6A-BBDC-FA2241DF2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AFBEF-C86D-4E32-AE15-F70F3B29F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1520A-8418-418E-9DA4-790D59A65C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911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7941-86FE-47C2-A0B7-2187F9844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8613A-D988-4FDA-9AB2-429BF729C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770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AE38-093B-4001-82C9-A6E04F97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outsourcing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E527F-CE3B-482A-934B-DFE59164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these fabless companies generate one-third of industry revenue </a:t>
            </a:r>
            <a:endParaRPr lang="vi-V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lower input costs as they pool production with other fabless companies in third-party foundries</a:t>
            </a:r>
            <a:endParaRPr lang="vi-V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allows them to take advantage of lower foreign wages and weaker environmental standards. </a:t>
            </a:r>
            <a:endParaRPr lang="vi-V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288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8815E6E-AEA9-45CB-9EC3-F94E901C79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1947" y="1330179"/>
            <a:ext cx="7047653" cy="440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0B09B-4A40-4CF5-B3BD-FD283CC8BC5C}"/>
              </a:ext>
            </a:extLst>
          </p:cNvPr>
          <p:cNvSpPr txBox="1"/>
          <p:nvPr/>
        </p:nvSpPr>
        <p:spPr>
          <a:xfrm>
            <a:off x="8943975" y="2551837"/>
            <a:ext cx="3248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overall net reduction of capital expenditures in the industry,</a:t>
            </a:r>
            <a:endParaRPr lang="vi-V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vi-V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27% (1996-2001) --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 20% (2002-2009)</a:t>
            </a:r>
            <a:endParaRPr lang="vi-V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1811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6678-BA02-418F-A2D8-750C84CB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Technology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5382-3D71-479D-993E-55E11909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research and development spending by semiconductor companies worldwide is forecast to grow 4% in 2021 to $71.4 billion after rising 5% in 2020 to a record high of $68.4 billion.</a:t>
            </a:r>
            <a:endParaRPr lang="vi-VN" sz="18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824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D9A1B2F-05F8-4419-89A6-8A1315F3AB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98042"/>
            <a:ext cx="10905066" cy="4661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21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C71C-278D-49E5-9EBB-21782088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8CC6-81EE-444B-9092-72EEAA309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The graph above plots semiconductor R&amp;D spending levels and the spending-to-sales ratios over the past two decades and IC Insights’ forecast through 2025. It can be seen that there is a clear increasing trend in the amount of money spent on R&amp;D, yet a decreasing trend in the values of R&amp;D as a percentage of Revenues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981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091B-F6E5-4799-B54B-4CCC4DD8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C4EEE-18E7-43D3-858E-B741BA841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5-nanometer plus, or N5P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takes at least three months.</a:t>
            </a:r>
            <a:endParaRPr lang="vi-V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companies still need to keep up with the production of the previous technologies</a:t>
            </a:r>
            <a:endParaRPr lang="vi-V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dirty="0">
                <a:solidFill>
                  <a:srgbClr val="041427"/>
                </a:solidFill>
                <a:effectLst/>
                <a:latin typeface="Times New Roman" panose="02020603050405020304" pitchFamily="18" charset="0"/>
              </a:rPr>
              <a:t> iPhone 12's A14 chip requires a 5 nm chip, a 7nm chip is still required for iPhone 11’s A13 chip and iPhone XS’s A12 chip</a:t>
            </a:r>
            <a:endParaRPr lang="vi-V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800" b="0" i="0" u="none" strike="noStrike" dirty="0">
                <a:solidFill>
                  <a:srgbClr val="041427"/>
                </a:solidFill>
                <a:effectLst/>
                <a:latin typeface="Times New Roman" panose="02020603050405020304" pitchFamily="18" charset="0"/>
              </a:rPr>
              <a:t>to </a:t>
            </a:r>
            <a:r>
              <a:rPr lang="vi-VN" sz="1800" dirty="0" err="1">
                <a:solidFill>
                  <a:srgbClr val="041427"/>
                </a:solidFill>
                <a:latin typeface="Times New Roman" panose="02020603050405020304" pitchFamily="18" charset="0"/>
              </a:rPr>
              <a:t>mass</a:t>
            </a:r>
            <a:r>
              <a:rPr lang="vi-VN" sz="1800" dirty="0">
                <a:solidFill>
                  <a:srgbClr val="041427"/>
                </a:solidFill>
                <a:latin typeface="Times New Roman" panose="02020603050405020304" pitchFamily="18" charset="0"/>
              </a:rPr>
              <a:t>-</a:t>
            </a:r>
            <a:r>
              <a:rPr lang="en-US" sz="1800" b="0" i="0" u="none" strike="noStrike" dirty="0">
                <a:solidFill>
                  <a:srgbClr val="041427"/>
                </a:solidFill>
                <a:effectLst/>
                <a:latin typeface="Times New Roman" panose="02020603050405020304" pitchFamily="18" charset="0"/>
              </a:rPr>
              <a:t>produce 5 nm </a:t>
            </a:r>
            <a:r>
              <a:rPr lang="vi-VN" sz="1800" b="0" i="0" u="none" strike="noStrike" dirty="0" err="1">
                <a:solidFill>
                  <a:srgbClr val="041427"/>
                </a:solidFill>
                <a:effectLst/>
                <a:latin typeface="Times New Roman" panose="02020603050405020304" pitchFamily="18" charset="0"/>
              </a:rPr>
              <a:t>chip</a:t>
            </a:r>
            <a:r>
              <a:rPr lang="vi-VN" sz="1800" b="0" i="0" u="none" strike="noStrike" dirty="0">
                <a:solidFill>
                  <a:srgbClr val="041427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41427"/>
                </a:solidFill>
                <a:effectLst/>
                <a:latin typeface="Times New Roman" panose="02020603050405020304" pitchFamily="18" charset="0"/>
              </a:rPr>
              <a:t>by</a:t>
            </a:r>
            <a:r>
              <a:rPr lang="vi-VN" sz="1800" b="0" i="0" u="none" strike="noStrike" dirty="0">
                <a:solidFill>
                  <a:srgbClr val="041427"/>
                </a:solidFill>
                <a:effectLst/>
                <a:latin typeface="Times New Roman" panose="02020603050405020304" pitchFamily="18" charset="0"/>
              </a:rPr>
              <a:t> 2024</a:t>
            </a:r>
            <a:r>
              <a:rPr lang="en-US" sz="1800" b="0" i="0" u="none" strike="noStrike" dirty="0">
                <a:solidFill>
                  <a:srgbClr val="041427"/>
                </a:solidFill>
                <a:effectLst/>
                <a:latin typeface="Times New Roman" panose="02020603050405020304" pitchFamily="18" charset="0"/>
              </a:rPr>
              <a:t>, TSMC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build a $12 billion chip plant</a:t>
            </a:r>
            <a:endParaRPr lang="en-SG" dirty="0"/>
          </a:p>
        </p:txBody>
      </p:sp>
      <p:pic>
        <p:nvPicPr>
          <p:cNvPr id="12292" name="Picture 4" descr="iPhone 12 128GB Black - Apple (SG)">
            <a:extLst>
              <a:ext uri="{FF2B5EF4-FFF2-40B4-BE49-F238E27FC236}">
                <a16:creationId xmlns:a16="http://schemas.microsoft.com/office/drawing/2014/main" id="{16F4DA5C-DAE1-4E3D-8459-1897AB95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15360"/>
            <a:ext cx="2169667" cy="256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iPhone 11 256GB Black - Apple (SG)">
            <a:extLst>
              <a:ext uri="{FF2B5EF4-FFF2-40B4-BE49-F238E27FC236}">
                <a16:creationId xmlns:a16="http://schemas.microsoft.com/office/drawing/2014/main" id="{C1B99E98-8FFD-4EA8-ADAA-B51E544FD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83" y="3538966"/>
            <a:ext cx="1894936" cy="227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Apple iPhone Xs Max Price in Singapore &amp;amp; Specifications for June, 2021">
            <a:extLst>
              <a:ext uri="{FF2B5EF4-FFF2-40B4-BE49-F238E27FC236}">
                <a16:creationId xmlns:a16="http://schemas.microsoft.com/office/drawing/2014/main" id="{A007225E-F5FF-4FFB-A3A0-208D5D1C1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438" y="3916060"/>
            <a:ext cx="1894936" cy="189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3D02CC-26FB-4C30-A97C-C36E93C912E4}"/>
              </a:ext>
            </a:extLst>
          </p:cNvPr>
          <p:cNvSpPr txBox="1"/>
          <p:nvPr/>
        </p:nvSpPr>
        <p:spPr>
          <a:xfrm>
            <a:off x="1188720" y="608203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err="1"/>
              <a:t>iPhone</a:t>
            </a:r>
            <a:r>
              <a:rPr lang="vi-VN" dirty="0"/>
              <a:t> 12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14F6C-5A6E-422E-9B82-84781B5CCBCD}"/>
              </a:ext>
            </a:extLst>
          </p:cNvPr>
          <p:cNvSpPr txBox="1"/>
          <p:nvPr/>
        </p:nvSpPr>
        <p:spPr>
          <a:xfrm>
            <a:off x="5153025" y="608203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err="1"/>
              <a:t>iPhone</a:t>
            </a:r>
            <a:r>
              <a:rPr lang="vi-VN" dirty="0"/>
              <a:t> 11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CFB49-1F9F-4FF8-8B53-8924BB63069D}"/>
              </a:ext>
            </a:extLst>
          </p:cNvPr>
          <p:cNvSpPr txBox="1"/>
          <p:nvPr/>
        </p:nvSpPr>
        <p:spPr>
          <a:xfrm>
            <a:off x="8982075" y="5991225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err="1"/>
              <a:t>iPhone</a:t>
            </a:r>
            <a:r>
              <a:rPr lang="vi-VN" dirty="0"/>
              <a:t> XS</a:t>
            </a:r>
          </a:p>
        </p:txBody>
      </p:sp>
    </p:spTree>
    <p:extLst>
      <p:ext uri="{BB962C8B-B14F-4D97-AF65-F5344CB8AC3E}">
        <p14:creationId xmlns:p14="http://schemas.microsoft.com/office/powerpoint/2010/main" val="66619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B5D9-8C72-44DD-999B-00CAE83A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Assessment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micron</a:t>
            </a:r>
            <a:r>
              <a:rPr lang="vi-VN" dirty="0"/>
              <a:t>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CB59-9C5D-49A8-B084-DE95767FD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690688"/>
            <a:ext cx="10515600" cy="4351338"/>
          </a:xfrm>
        </p:spPr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Micron, one of the major suppliers of DRAM and NAND memory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needs to produce advanced 3D Nand flash memory chips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used to produce solid-state drives that are used in smartphones, tablets and computer </a:t>
            </a:r>
            <a:endParaRPr lang="vi-V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vi-V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vi-V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SG" dirty="0"/>
          </a:p>
        </p:txBody>
      </p:sp>
      <p:pic>
        <p:nvPicPr>
          <p:cNvPr id="11266" name="Picture 2" descr="What Is DRAM? | Dynamic Random Access Memory | ESF">
            <a:extLst>
              <a:ext uri="{FF2B5EF4-FFF2-40B4-BE49-F238E27FC236}">
                <a16:creationId xmlns:a16="http://schemas.microsoft.com/office/drawing/2014/main" id="{D19191A5-50ED-4E83-847A-07CBF1C93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3051969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Everything you need to know about NAND Flash">
            <a:extLst>
              <a:ext uri="{FF2B5EF4-FFF2-40B4-BE49-F238E27FC236}">
                <a16:creationId xmlns:a16="http://schemas.microsoft.com/office/drawing/2014/main" id="{DD381D25-F524-43E6-B5A6-ED933AF23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9" y="3051969"/>
            <a:ext cx="32099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918B6-E90B-4AC0-BD90-8CAA9374B2EB}"/>
              </a:ext>
            </a:extLst>
          </p:cNvPr>
          <p:cNvSpPr txBox="1"/>
          <p:nvPr/>
        </p:nvSpPr>
        <p:spPr>
          <a:xfrm>
            <a:off x="1128712" y="5006459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DRAM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30C4A-A18C-4206-88B2-C7350D3ADBBA}"/>
              </a:ext>
            </a:extLst>
          </p:cNvPr>
          <p:cNvSpPr txBox="1"/>
          <p:nvPr/>
        </p:nvSpPr>
        <p:spPr>
          <a:xfrm>
            <a:off x="6815139" y="4848225"/>
            <a:ext cx="282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NAND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6989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8C0C-57FA-485C-BDA9-4927B3D4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1FACF-8049-4379-B6BA-6FB7F16C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Expectation of Returns: Break-even Analysis</a:t>
            </a:r>
            <a:endParaRPr lang="vi-VN" sz="1800" b="1" i="1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SG" sz="18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Demand Projection Forecast </a:t>
            </a:r>
          </a:p>
          <a:p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R&amp;D: Advancement of Technologies </a:t>
            </a:r>
            <a:endParaRPr lang="vi-VN" sz="1800" b="1" i="1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vi-VN" sz="1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vi-VN" sz="18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Micron</a:t>
            </a:r>
            <a:r>
              <a:rPr lang="vi-V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18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is</a:t>
            </a:r>
            <a:r>
              <a:rPr lang="vi-V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a GOOD </a:t>
            </a:r>
            <a:r>
              <a:rPr lang="vi-VN" sz="18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candidate</a:t>
            </a:r>
            <a:r>
              <a:rPr lang="vi-V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18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vi-V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18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expansion</a:t>
            </a:r>
            <a:r>
              <a:rPr lang="vi-V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1395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 descr="Exploding Us Dollar Bill. Stock Footage Video (100% Royalty-free) 392263 |  Shutterstock">
            <a:extLst>
              <a:ext uri="{FF2B5EF4-FFF2-40B4-BE49-F238E27FC236}">
                <a16:creationId xmlns:a16="http://schemas.microsoft.com/office/drawing/2014/main" id="{105FE554-C49A-4413-AE29-2BB4E45B09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D59E3-7B0C-4CB3-98CF-08AEF642ED30}"/>
              </a:ext>
            </a:extLst>
          </p:cNvPr>
          <p:cNvSpPr txBox="1"/>
          <p:nvPr/>
        </p:nvSpPr>
        <p:spPr>
          <a:xfrm>
            <a:off x="561975" y="542925"/>
            <a:ext cx="530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>
                <a:solidFill>
                  <a:schemeClr val="bg1"/>
                </a:solidFill>
              </a:rPr>
              <a:t>What</a:t>
            </a:r>
            <a:r>
              <a:rPr lang="vi-VN" dirty="0">
                <a:solidFill>
                  <a:schemeClr val="bg1"/>
                </a:solidFill>
              </a:rPr>
              <a:t> can </a:t>
            </a:r>
            <a:r>
              <a:rPr lang="vi-VN" dirty="0" err="1">
                <a:solidFill>
                  <a:schemeClr val="bg1"/>
                </a:solidFill>
              </a:rPr>
              <a:t>you</a:t>
            </a:r>
            <a:r>
              <a:rPr lang="vi-VN" dirty="0">
                <a:solidFill>
                  <a:schemeClr val="bg1"/>
                </a:solidFill>
              </a:rPr>
              <a:t> do </a:t>
            </a:r>
            <a:r>
              <a:rPr lang="vi-VN" dirty="0" err="1">
                <a:solidFill>
                  <a:schemeClr val="bg1"/>
                </a:solidFill>
              </a:rPr>
              <a:t>with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this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much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money</a:t>
            </a:r>
            <a:r>
              <a:rPr lang="vi-VN" dirty="0">
                <a:solidFill>
                  <a:schemeClr val="bg1"/>
                </a:solidFill>
              </a:rPr>
              <a:t>?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47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One Thousand Dollars HD Stock Images | Shutterstock">
            <a:extLst>
              <a:ext uri="{FF2B5EF4-FFF2-40B4-BE49-F238E27FC236}">
                <a16:creationId xmlns:a16="http://schemas.microsoft.com/office/drawing/2014/main" id="{76E2F6BE-EAE1-4BF2-8B56-22F058F948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 r="1" b="10537"/>
          <a:stretch/>
        </p:blipFill>
        <p:spPr bwMode="auto">
          <a:xfrm>
            <a:off x="2168475" y="643467"/>
            <a:ext cx="785505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4BC08C-BF1C-4FF9-9631-3D3E39576821}"/>
              </a:ext>
            </a:extLst>
          </p:cNvPr>
          <p:cNvSpPr txBox="1"/>
          <p:nvPr/>
        </p:nvSpPr>
        <p:spPr>
          <a:xfrm>
            <a:off x="1219199" y="1066800"/>
            <a:ext cx="475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What</a:t>
            </a:r>
            <a:r>
              <a:rPr lang="vi-VN" dirty="0"/>
              <a:t> can </a:t>
            </a:r>
            <a:r>
              <a:rPr lang="vi-VN" dirty="0" err="1"/>
              <a:t>you</a:t>
            </a:r>
            <a:r>
              <a:rPr lang="vi-VN" dirty="0"/>
              <a:t> do </a:t>
            </a:r>
            <a:r>
              <a:rPr lang="vi-VN" dirty="0" err="1"/>
              <a:t>with</a:t>
            </a:r>
            <a:r>
              <a:rPr lang="vi-VN" dirty="0"/>
              <a:t> </a:t>
            </a:r>
            <a:r>
              <a:rPr lang="vi-VN" dirty="0" err="1"/>
              <a:t>this</a:t>
            </a:r>
            <a:r>
              <a:rPr lang="vi-VN" dirty="0"/>
              <a:t> </a:t>
            </a:r>
            <a:r>
              <a:rPr lang="vi-VN" dirty="0" err="1"/>
              <a:t>much</a:t>
            </a:r>
            <a:r>
              <a:rPr lang="vi-VN" dirty="0"/>
              <a:t> </a:t>
            </a:r>
            <a:r>
              <a:rPr lang="vi-VN" dirty="0" err="1"/>
              <a:t>money</a:t>
            </a:r>
            <a:r>
              <a:rPr lang="vi-VN" dirty="0"/>
              <a:t>?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352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104 One Million Dollars Stock Photos, Pictures &amp;amp; Royalty-Free Images -  iStock">
            <a:extLst>
              <a:ext uri="{FF2B5EF4-FFF2-40B4-BE49-F238E27FC236}">
                <a16:creationId xmlns:a16="http://schemas.microsoft.com/office/drawing/2014/main" id="{1C024B5C-A2AE-4C06-914A-49D0CACAA0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F51234-F92F-4852-B4C6-BED42F425432}"/>
              </a:ext>
            </a:extLst>
          </p:cNvPr>
          <p:cNvSpPr txBox="1"/>
          <p:nvPr/>
        </p:nvSpPr>
        <p:spPr>
          <a:xfrm>
            <a:off x="762000" y="390525"/>
            <a:ext cx="441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>
                <a:solidFill>
                  <a:schemeClr val="bg1"/>
                </a:solidFill>
              </a:rPr>
              <a:t>What</a:t>
            </a:r>
            <a:r>
              <a:rPr lang="vi-VN" dirty="0">
                <a:solidFill>
                  <a:schemeClr val="bg1"/>
                </a:solidFill>
              </a:rPr>
              <a:t> can </a:t>
            </a:r>
            <a:r>
              <a:rPr lang="vi-VN" dirty="0" err="1">
                <a:solidFill>
                  <a:schemeClr val="bg1"/>
                </a:solidFill>
              </a:rPr>
              <a:t>you</a:t>
            </a:r>
            <a:r>
              <a:rPr lang="vi-VN" dirty="0">
                <a:solidFill>
                  <a:schemeClr val="bg1"/>
                </a:solidFill>
              </a:rPr>
              <a:t> do </a:t>
            </a:r>
            <a:r>
              <a:rPr lang="vi-VN" dirty="0" err="1">
                <a:solidFill>
                  <a:schemeClr val="bg1"/>
                </a:solidFill>
              </a:rPr>
              <a:t>with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this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much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money</a:t>
            </a:r>
            <a:r>
              <a:rPr lang="vi-VN" dirty="0">
                <a:solidFill>
                  <a:schemeClr val="bg1"/>
                </a:solidFill>
              </a:rPr>
              <a:t>?</a:t>
            </a:r>
            <a:endParaRPr lang="en-SG" dirty="0">
              <a:solidFill>
                <a:schemeClr val="bg1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0844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6C84EA65-9060-407F-8AE5-728E5FE10F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-1504" y="-46343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E2C119-82AE-4CD6-82F3-A45C034DEA32}"/>
              </a:ext>
            </a:extLst>
          </p:cNvPr>
          <p:cNvSpPr txBox="1"/>
          <p:nvPr/>
        </p:nvSpPr>
        <p:spPr>
          <a:xfrm>
            <a:off x="123825" y="209549"/>
            <a:ext cx="492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What</a:t>
            </a:r>
            <a:r>
              <a:rPr lang="vi-VN" dirty="0"/>
              <a:t> can </a:t>
            </a:r>
            <a:r>
              <a:rPr lang="vi-VN" dirty="0" err="1"/>
              <a:t>you</a:t>
            </a:r>
            <a:r>
              <a:rPr lang="vi-VN" dirty="0"/>
              <a:t> do </a:t>
            </a:r>
            <a:r>
              <a:rPr lang="vi-VN" dirty="0" err="1"/>
              <a:t>with</a:t>
            </a:r>
            <a:r>
              <a:rPr lang="vi-VN" dirty="0"/>
              <a:t> </a:t>
            </a:r>
            <a:r>
              <a:rPr lang="vi-VN" dirty="0" err="1"/>
              <a:t>this</a:t>
            </a:r>
            <a:r>
              <a:rPr lang="vi-VN" dirty="0"/>
              <a:t> </a:t>
            </a:r>
            <a:r>
              <a:rPr lang="vi-VN" dirty="0" err="1"/>
              <a:t>much</a:t>
            </a:r>
            <a:r>
              <a:rPr lang="vi-VN" dirty="0"/>
              <a:t> </a:t>
            </a:r>
            <a:r>
              <a:rPr lang="vi-VN" dirty="0" err="1"/>
              <a:t>money</a:t>
            </a:r>
            <a:r>
              <a:rPr lang="vi-VN" dirty="0"/>
              <a:t>?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4441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651D-5A71-4429-860A-FB16BA0D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2004 – 1 </a:t>
            </a:r>
            <a:r>
              <a:rPr lang="vi-VN" dirty="0" err="1"/>
              <a:t>semiconductor</a:t>
            </a:r>
            <a:r>
              <a:rPr lang="vi-VN" dirty="0"/>
              <a:t> </a:t>
            </a:r>
            <a:r>
              <a:rPr lang="vi-VN" dirty="0" err="1"/>
              <a:t>plant</a:t>
            </a:r>
            <a:r>
              <a:rPr lang="vi-VN" dirty="0"/>
              <a:t> </a:t>
            </a:r>
            <a:r>
              <a:rPr lang="vi-VN" dirty="0" err="1"/>
              <a:t>costs</a:t>
            </a:r>
            <a:r>
              <a:rPr lang="vi-VN" dirty="0"/>
              <a:t>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E7A91-9257-4121-ABA6-527C5937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81677620-A72F-491A-B837-85D011C97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2243856" y="1391456"/>
            <a:ext cx="4640573" cy="26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42003599-4FC4-4E00-8D26-3C8F613B0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6620269" y="1391456"/>
            <a:ext cx="4640572" cy="26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CD2F8709-7993-47F9-B7D3-1F8D5C5CC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3775714" y="4001294"/>
            <a:ext cx="4640572" cy="26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18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83FB-B1BA-44B4-A580-A514E4BC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2011 – 1 </a:t>
            </a:r>
            <a:r>
              <a:rPr lang="vi-VN" dirty="0" err="1"/>
              <a:t>semiconductor</a:t>
            </a:r>
            <a:r>
              <a:rPr lang="vi-VN" dirty="0"/>
              <a:t> </a:t>
            </a:r>
            <a:r>
              <a:rPr lang="vi-VN" dirty="0" err="1"/>
              <a:t>plant</a:t>
            </a:r>
            <a:r>
              <a:rPr lang="vi-VN" dirty="0"/>
              <a:t> </a:t>
            </a:r>
            <a:r>
              <a:rPr lang="vi-VN" dirty="0" err="1"/>
              <a:t>costs</a:t>
            </a:r>
            <a:endParaRPr lang="en-SG" dirty="0"/>
          </a:p>
        </p:txBody>
      </p:sp>
      <p:pic>
        <p:nvPicPr>
          <p:cNvPr id="4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471DEA0C-E89E-48B2-8DDF-65EC92ACE4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1596229" y="1978025"/>
            <a:ext cx="4499771" cy="253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70DE59BA-9E88-4549-9243-674A88CC0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6096000" y="1766893"/>
            <a:ext cx="4572273" cy="257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71027E66-D8B7-40DF-ABFF-EB8D968C1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1478348" y="4248162"/>
            <a:ext cx="4640572" cy="26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0BC70433-3699-436A-938D-ED205DEA5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6118920" y="4248162"/>
            <a:ext cx="4640572" cy="26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49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8452-1200-4866-B949-86D844EF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00" y="690252"/>
            <a:ext cx="10515600" cy="1325563"/>
          </a:xfrm>
        </p:spPr>
        <p:txBody>
          <a:bodyPr/>
          <a:lstStyle/>
          <a:p>
            <a:r>
              <a:rPr lang="vi-VN" dirty="0"/>
              <a:t>2020 – 1 </a:t>
            </a:r>
            <a:r>
              <a:rPr lang="vi-VN" dirty="0" err="1"/>
              <a:t>semiconductor</a:t>
            </a:r>
            <a:r>
              <a:rPr lang="vi-VN" dirty="0"/>
              <a:t> </a:t>
            </a:r>
            <a:r>
              <a:rPr lang="vi-VN" dirty="0" err="1"/>
              <a:t>plant</a:t>
            </a:r>
            <a:r>
              <a:rPr lang="vi-VN" dirty="0"/>
              <a:t> </a:t>
            </a:r>
            <a:r>
              <a:rPr lang="vi-VN" dirty="0" err="1"/>
              <a:t>costs</a:t>
            </a:r>
            <a:endParaRPr lang="en-SG" dirty="0"/>
          </a:p>
        </p:txBody>
      </p:sp>
      <p:pic>
        <p:nvPicPr>
          <p:cNvPr id="4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BFD27D51-1C14-4CC9-8BE1-B4692D047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7089998" y="2990054"/>
            <a:ext cx="1579959" cy="88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D0D24CBA-E4BF-4075-86F2-964D707EFC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8739914" y="5595676"/>
            <a:ext cx="1602100" cy="90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DEF514EF-C408-497D-B485-EE4C2B4AD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8781932" y="4672589"/>
            <a:ext cx="1578484" cy="88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54F36C9D-F3B8-4B91-91C5-69521B31A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5506241" y="5595676"/>
            <a:ext cx="1602099" cy="90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0109F72F-194A-48A9-86AB-493E8A005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8700048" y="3817343"/>
            <a:ext cx="1578483" cy="8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CED13D18-1EDD-4B5C-B4D6-89F7959560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7137815" y="5575049"/>
            <a:ext cx="1602099" cy="90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593BB996-5BFB-4C3A-9FC2-F3C07A009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7066383" y="3740697"/>
            <a:ext cx="1602099" cy="90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EE4F081C-3679-4A93-B08A-088F1E979F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2241096" y="3837976"/>
            <a:ext cx="1578484" cy="88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77F69DCB-5A31-4C9C-86C6-9EBCBCB4E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7089998" y="4674827"/>
            <a:ext cx="1578484" cy="88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816AD084-4264-4DD0-BE29-4A30761D4B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5429630" y="3002868"/>
            <a:ext cx="1578484" cy="88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974AAB60-890F-4ECE-BDB2-6246BD7CF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5455218" y="3858778"/>
            <a:ext cx="1578484" cy="88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3E851C5D-7684-45B5-BA03-437DA6336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5429630" y="4672589"/>
            <a:ext cx="1578484" cy="88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50486B93-1443-4940-B80B-982E022BA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3809333" y="2922011"/>
            <a:ext cx="1578484" cy="88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9FCF1794-D9B3-4747-B1EB-7C18A7C66E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3845192" y="3799583"/>
            <a:ext cx="1578484" cy="88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2DF57DE0-AFDE-498F-AEFE-E11EFA0644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3819580" y="4687316"/>
            <a:ext cx="1578484" cy="88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394B36B0-6A7D-47D2-8FD4-0E4F1117C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3874667" y="5595676"/>
            <a:ext cx="1602099" cy="90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74F150D5-661B-4056-A34A-8A7239055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2243093" y="5646099"/>
            <a:ext cx="1602099" cy="90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6D4E5CA7-1083-4D56-9D0F-F4DA0416F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2243093" y="4738257"/>
            <a:ext cx="1602099" cy="90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8248FD2D-B683-4372-89E9-66D8014EB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2243093" y="2917163"/>
            <a:ext cx="1602099" cy="90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9 1 billion dollars ideas | 1 billion dollars, elevator design, house lift">
            <a:extLst>
              <a:ext uri="{FF2B5EF4-FFF2-40B4-BE49-F238E27FC236}">
                <a16:creationId xmlns:a16="http://schemas.microsoft.com/office/drawing/2014/main" id="{D093269C-0BDB-41D8-9A71-D4F34FEF42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 bwMode="auto">
          <a:xfrm>
            <a:off x="8704737" y="2908731"/>
            <a:ext cx="1602098" cy="90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67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C102CB7-C1E5-422A-A6B1-A6445B272E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25415"/>
            <a:ext cx="10905066" cy="520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4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357</Words>
  <Application>Microsoft Macintosh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2004 – 1 semiconductor plant costs </vt:lpstr>
      <vt:lpstr>2011 – 1 semiconductor plant costs</vt:lpstr>
      <vt:lpstr>2020 – 1 semiconductor plant costs</vt:lpstr>
      <vt:lpstr>PowerPoint Presentation</vt:lpstr>
      <vt:lpstr>outsourcing</vt:lpstr>
      <vt:lpstr>PowerPoint Presentation</vt:lpstr>
      <vt:lpstr>Technology</vt:lpstr>
      <vt:lpstr>PowerPoint Presentation</vt:lpstr>
      <vt:lpstr>PowerPoint Presentation</vt:lpstr>
      <vt:lpstr>PowerPoint Presentation</vt:lpstr>
      <vt:lpstr>Assessment of micron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DUC DUY</dc:creator>
  <cp:lastModifiedBy>NGUYEN MY BINH AN</cp:lastModifiedBy>
  <cp:revision>11</cp:revision>
  <dcterms:created xsi:type="dcterms:W3CDTF">2021-06-23T03:33:18Z</dcterms:created>
  <dcterms:modified xsi:type="dcterms:W3CDTF">2021-06-23T13:54:34Z</dcterms:modified>
</cp:coreProperties>
</file>