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4" r:id="rId8"/>
    <p:sldId id="262" r:id="rId9"/>
    <p:sldId id="263" r:id="rId10"/>
    <p:sldId id="269" r:id="rId11"/>
    <p:sldId id="265" r:id="rId12"/>
    <p:sldId id="266" r:id="rId13"/>
    <p:sldId id="267" r:id="rId14"/>
    <p:sldId id="268"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snapToObjects="1">
      <p:cViewPr>
        <p:scale>
          <a:sx n="59" d="100"/>
          <a:sy n="59" d="100"/>
        </p:scale>
        <p:origin x="2504" y="1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59402-873B-ED4F-9BF6-176E1AD30E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D7E86C-B25F-2242-BBC8-30F59EF35B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26BE7A-6313-8745-8F3F-CF1DB1A1AA07}"/>
              </a:ext>
            </a:extLst>
          </p:cNvPr>
          <p:cNvSpPr>
            <a:spLocks noGrp="1"/>
          </p:cNvSpPr>
          <p:nvPr>
            <p:ph type="dt" sz="half" idx="10"/>
          </p:nvPr>
        </p:nvSpPr>
        <p:spPr/>
        <p:txBody>
          <a:bodyPr/>
          <a:lstStyle/>
          <a:p>
            <a:fld id="{A70819C8-4A2A-DA4A-84F0-65BBAD85D487}" type="datetimeFigureOut">
              <a:rPr lang="en-US" smtClean="0"/>
              <a:t>6/23/21</a:t>
            </a:fld>
            <a:endParaRPr lang="en-US"/>
          </a:p>
        </p:txBody>
      </p:sp>
      <p:sp>
        <p:nvSpPr>
          <p:cNvPr id="5" name="Footer Placeholder 4">
            <a:extLst>
              <a:ext uri="{FF2B5EF4-FFF2-40B4-BE49-F238E27FC236}">
                <a16:creationId xmlns:a16="http://schemas.microsoft.com/office/drawing/2014/main" id="{81138095-0143-3E48-8757-9E85B1DF8B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688087-E8AF-9E4C-84A7-350ADAAC120B}"/>
              </a:ext>
            </a:extLst>
          </p:cNvPr>
          <p:cNvSpPr>
            <a:spLocks noGrp="1"/>
          </p:cNvSpPr>
          <p:nvPr>
            <p:ph type="sldNum" sz="quarter" idx="12"/>
          </p:nvPr>
        </p:nvSpPr>
        <p:spPr/>
        <p:txBody>
          <a:bodyPr/>
          <a:lstStyle/>
          <a:p>
            <a:fld id="{1FDBE0FB-F729-0F48-90D1-F86F0BA9D2EB}" type="slidenum">
              <a:rPr lang="en-US" smtClean="0"/>
              <a:t>‹#›</a:t>
            </a:fld>
            <a:endParaRPr lang="en-US"/>
          </a:p>
        </p:txBody>
      </p:sp>
    </p:spTree>
    <p:extLst>
      <p:ext uri="{BB962C8B-B14F-4D97-AF65-F5344CB8AC3E}">
        <p14:creationId xmlns:p14="http://schemas.microsoft.com/office/powerpoint/2010/main" val="3598119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1E43D-FD4B-F247-AE6C-330C46A78B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6B5986-DD77-5E47-8448-2A6B384861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E5117-7807-A94A-8974-2EE95A5B4E08}"/>
              </a:ext>
            </a:extLst>
          </p:cNvPr>
          <p:cNvSpPr>
            <a:spLocks noGrp="1"/>
          </p:cNvSpPr>
          <p:nvPr>
            <p:ph type="dt" sz="half" idx="10"/>
          </p:nvPr>
        </p:nvSpPr>
        <p:spPr/>
        <p:txBody>
          <a:bodyPr/>
          <a:lstStyle/>
          <a:p>
            <a:fld id="{A70819C8-4A2A-DA4A-84F0-65BBAD85D487}" type="datetimeFigureOut">
              <a:rPr lang="en-US" smtClean="0"/>
              <a:t>6/23/21</a:t>
            </a:fld>
            <a:endParaRPr lang="en-US"/>
          </a:p>
        </p:txBody>
      </p:sp>
      <p:sp>
        <p:nvSpPr>
          <p:cNvPr id="5" name="Footer Placeholder 4">
            <a:extLst>
              <a:ext uri="{FF2B5EF4-FFF2-40B4-BE49-F238E27FC236}">
                <a16:creationId xmlns:a16="http://schemas.microsoft.com/office/drawing/2014/main" id="{67B0947F-2E96-CE4D-89DE-3C2C5037F0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5C3442-1A4C-9047-8F0C-A326A996D03B}"/>
              </a:ext>
            </a:extLst>
          </p:cNvPr>
          <p:cNvSpPr>
            <a:spLocks noGrp="1"/>
          </p:cNvSpPr>
          <p:nvPr>
            <p:ph type="sldNum" sz="quarter" idx="12"/>
          </p:nvPr>
        </p:nvSpPr>
        <p:spPr/>
        <p:txBody>
          <a:bodyPr/>
          <a:lstStyle/>
          <a:p>
            <a:fld id="{1FDBE0FB-F729-0F48-90D1-F86F0BA9D2EB}" type="slidenum">
              <a:rPr lang="en-US" smtClean="0"/>
              <a:t>‹#›</a:t>
            </a:fld>
            <a:endParaRPr lang="en-US"/>
          </a:p>
        </p:txBody>
      </p:sp>
    </p:spTree>
    <p:extLst>
      <p:ext uri="{BB962C8B-B14F-4D97-AF65-F5344CB8AC3E}">
        <p14:creationId xmlns:p14="http://schemas.microsoft.com/office/powerpoint/2010/main" val="2248040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2E9B1C-B06D-5942-B8D0-B02C845E1A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515F1B-8C05-1644-AC1E-D29AD06D86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1DBEA9-504E-E44C-8CF0-CB4487DF99F3}"/>
              </a:ext>
            </a:extLst>
          </p:cNvPr>
          <p:cNvSpPr>
            <a:spLocks noGrp="1"/>
          </p:cNvSpPr>
          <p:nvPr>
            <p:ph type="dt" sz="half" idx="10"/>
          </p:nvPr>
        </p:nvSpPr>
        <p:spPr/>
        <p:txBody>
          <a:bodyPr/>
          <a:lstStyle/>
          <a:p>
            <a:fld id="{A70819C8-4A2A-DA4A-84F0-65BBAD85D487}" type="datetimeFigureOut">
              <a:rPr lang="en-US" smtClean="0"/>
              <a:t>6/23/21</a:t>
            </a:fld>
            <a:endParaRPr lang="en-US"/>
          </a:p>
        </p:txBody>
      </p:sp>
      <p:sp>
        <p:nvSpPr>
          <p:cNvPr id="5" name="Footer Placeholder 4">
            <a:extLst>
              <a:ext uri="{FF2B5EF4-FFF2-40B4-BE49-F238E27FC236}">
                <a16:creationId xmlns:a16="http://schemas.microsoft.com/office/drawing/2014/main" id="{A80473B1-F81B-2D44-BB5A-626F864673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65D8BB-2609-854B-A241-F87DB2AF29B7}"/>
              </a:ext>
            </a:extLst>
          </p:cNvPr>
          <p:cNvSpPr>
            <a:spLocks noGrp="1"/>
          </p:cNvSpPr>
          <p:nvPr>
            <p:ph type="sldNum" sz="quarter" idx="12"/>
          </p:nvPr>
        </p:nvSpPr>
        <p:spPr/>
        <p:txBody>
          <a:bodyPr/>
          <a:lstStyle/>
          <a:p>
            <a:fld id="{1FDBE0FB-F729-0F48-90D1-F86F0BA9D2EB}" type="slidenum">
              <a:rPr lang="en-US" smtClean="0"/>
              <a:t>‹#›</a:t>
            </a:fld>
            <a:endParaRPr lang="en-US"/>
          </a:p>
        </p:txBody>
      </p:sp>
    </p:spTree>
    <p:extLst>
      <p:ext uri="{BB962C8B-B14F-4D97-AF65-F5344CB8AC3E}">
        <p14:creationId xmlns:p14="http://schemas.microsoft.com/office/powerpoint/2010/main" val="160785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FA734-AB65-4549-A1F9-5C36DB90F8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E7DA42-CFD1-B741-803D-B55D9AC61C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4FD8B-D643-614A-AEAD-EF3A5CCCA3E1}"/>
              </a:ext>
            </a:extLst>
          </p:cNvPr>
          <p:cNvSpPr>
            <a:spLocks noGrp="1"/>
          </p:cNvSpPr>
          <p:nvPr>
            <p:ph type="dt" sz="half" idx="10"/>
          </p:nvPr>
        </p:nvSpPr>
        <p:spPr/>
        <p:txBody>
          <a:bodyPr/>
          <a:lstStyle/>
          <a:p>
            <a:fld id="{A70819C8-4A2A-DA4A-84F0-65BBAD85D487}" type="datetimeFigureOut">
              <a:rPr lang="en-US" smtClean="0"/>
              <a:t>6/23/21</a:t>
            </a:fld>
            <a:endParaRPr lang="en-US"/>
          </a:p>
        </p:txBody>
      </p:sp>
      <p:sp>
        <p:nvSpPr>
          <p:cNvPr id="5" name="Footer Placeholder 4">
            <a:extLst>
              <a:ext uri="{FF2B5EF4-FFF2-40B4-BE49-F238E27FC236}">
                <a16:creationId xmlns:a16="http://schemas.microsoft.com/office/drawing/2014/main" id="{6312FB62-9A10-6949-9355-9BFA5DA256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A0A3A0-A55F-C64F-B4C4-8FED6FCACDBC}"/>
              </a:ext>
            </a:extLst>
          </p:cNvPr>
          <p:cNvSpPr>
            <a:spLocks noGrp="1"/>
          </p:cNvSpPr>
          <p:nvPr>
            <p:ph type="sldNum" sz="quarter" idx="12"/>
          </p:nvPr>
        </p:nvSpPr>
        <p:spPr/>
        <p:txBody>
          <a:bodyPr/>
          <a:lstStyle/>
          <a:p>
            <a:fld id="{1FDBE0FB-F729-0F48-90D1-F86F0BA9D2EB}" type="slidenum">
              <a:rPr lang="en-US" smtClean="0"/>
              <a:t>‹#›</a:t>
            </a:fld>
            <a:endParaRPr lang="en-US"/>
          </a:p>
        </p:txBody>
      </p:sp>
    </p:spTree>
    <p:extLst>
      <p:ext uri="{BB962C8B-B14F-4D97-AF65-F5344CB8AC3E}">
        <p14:creationId xmlns:p14="http://schemas.microsoft.com/office/powerpoint/2010/main" val="2619302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99EE8-163E-C740-AC7A-B29C1A4EC6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022816-DCA7-B644-8088-C11A2A9C84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462F67-282D-6D40-B37D-67F9E0B18CDA}"/>
              </a:ext>
            </a:extLst>
          </p:cNvPr>
          <p:cNvSpPr>
            <a:spLocks noGrp="1"/>
          </p:cNvSpPr>
          <p:nvPr>
            <p:ph type="dt" sz="half" idx="10"/>
          </p:nvPr>
        </p:nvSpPr>
        <p:spPr/>
        <p:txBody>
          <a:bodyPr/>
          <a:lstStyle/>
          <a:p>
            <a:fld id="{A70819C8-4A2A-DA4A-84F0-65BBAD85D487}" type="datetimeFigureOut">
              <a:rPr lang="en-US" smtClean="0"/>
              <a:t>6/23/21</a:t>
            </a:fld>
            <a:endParaRPr lang="en-US"/>
          </a:p>
        </p:txBody>
      </p:sp>
      <p:sp>
        <p:nvSpPr>
          <p:cNvPr id="5" name="Footer Placeholder 4">
            <a:extLst>
              <a:ext uri="{FF2B5EF4-FFF2-40B4-BE49-F238E27FC236}">
                <a16:creationId xmlns:a16="http://schemas.microsoft.com/office/drawing/2014/main" id="{92440121-F2AE-4D42-982A-29AE29191C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E6A02-3EF9-6740-98DF-E2F5B9E1727A}"/>
              </a:ext>
            </a:extLst>
          </p:cNvPr>
          <p:cNvSpPr>
            <a:spLocks noGrp="1"/>
          </p:cNvSpPr>
          <p:nvPr>
            <p:ph type="sldNum" sz="quarter" idx="12"/>
          </p:nvPr>
        </p:nvSpPr>
        <p:spPr/>
        <p:txBody>
          <a:bodyPr/>
          <a:lstStyle/>
          <a:p>
            <a:fld id="{1FDBE0FB-F729-0F48-90D1-F86F0BA9D2EB}" type="slidenum">
              <a:rPr lang="en-US" smtClean="0"/>
              <a:t>‹#›</a:t>
            </a:fld>
            <a:endParaRPr lang="en-US"/>
          </a:p>
        </p:txBody>
      </p:sp>
    </p:spTree>
    <p:extLst>
      <p:ext uri="{BB962C8B-B14F-4D97-AF65-F5344CB8AC3E}">
        <p14:creationId xmlns:p14="http://schemas.microsoft.com/office/powerpoint/2010/main" val="2190390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ED680-A30A-1C4B-9DCE-79E277A8F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1C0D8B-DB05-1246-B6CC-8A7AC1977E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38F45D-827D-A345-9DB1-C976CBDA4A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29C335-899D-A545-BB25-ECBF032FFCC2}"/>
              </a:ext>
            </a:extLst>
          </p:cNvPr>
          <p:cNvSpPr>
            <a:spLocks noGrp="1"/>
          </p:cNvSpPr>
          <p:nvPr>
            <p:ph type="dt" sz="half" idx="10"/>
          </p:nvPr>
        </p:nvSpPr>
        <p:spPr/>
        <p:txBody>
          <a:bodyPr/>
          <a:lstStyle/>
          <a:p>
            <a:fld id="{A70819C8-4A2A-DA4A-84F0-65BBAD85D487}" type="datetimeFigureOut">
              <a:rPr lang="en-US" smtClean="0"/>
              <a:t>6/23/21</a:t>
            </a:fld>
            <a:endParaRPr lang="en-US"/>
          </a:p>
        </p:txBody>
      </p:sp>
      <p:sp>
        <p:nvSpPr>
          <p:cNvPr id="6" name="Footer Placeholder 5">
            <a:extLst>
              <a:ext uri="{FF2B5EF4-FFF2-40B4-BE49-F238E27FC236}">
                <a16:creationId xmlns:a16="http://schemas.microsoft.com/office/drawing/2014/main" id="{0B50CF39-45AF-2041-8C32-517E7EB1D0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ADFEA1-6196-3940-9B00-4F73CC8E2DA7}"/>
              </a:ext>
            </a:extLst>
          </p:cNvPr>
          <p:cNvSpPr>
            <a:spLocks noGrp="1"/>
          </p:cNvSpPr>
          <p:nvPr>
            <p:ph type="sldNum" sz="quarter" idx="12"/>
          </p:nvPr>
        </p:nvSpPr>
        <p:spPr/>
        <p:txBody>
          <a:bodyPr/>
          <a:lstStyle/>
          <a:p>
            <a:fld id="{1FDBE0FB-F729-0F48-90D1-F86F0BA9D2EB}" type="slidenum">
              <a:rPr lang="en-US" smtClean="0"/>
              <a:t>‹#›</a:t>
            </a:fld>
            <a:endParaRPr lang="en-US"/>
          </a:p>
        </p:txBody>
      </p:sp>
    </p:spTree>
    <p:extLst>
      <p:ext uri="{BB962C8B-B14F-4D97-AF65-F5344CB8AC3E}">
        <p14:creationId xmlns:p14="http://schemas.microsoft.com/office/powerpoint/2010/main" val="599742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C040B-D89C-5741-A1C3-6F0DAB7351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20B144-94FB-D34E-BC2B-5F2526EE50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779626-C110-3243-B4D9-8516204FFC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912A63-11FA-A34C-813A-277F1B8142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6422DF-F11D-414A-9208-A7B00E4969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7DB1F5-F1A3-D542-8D4F-23AB8C90B95B}"/>
              </a:ext>
            </a:extLst>
          </p:cNvPr>
          <p:cNvSpPr>
            <a:spLocks noGrp="1"/>
          </p:cNvSpPr>
          <p:nvPr>
            <p:ph type="dt" sz="half" idx="10"/>
          </p:nvPr>
        </p:nvSpPr>
        <p:spPr/>
        <p:txBody>
          <a:bodyPr/>
          <a:lstStyle/>
          <a:p>
            <a:fld id="{A70819C8-4A2A-DA4A-84F0-65BBAD85D487}" type="datetimeFigureOut">
              <a:rPr lang="en-US" smtClean="0"/>
              <a:t>6/23/21</a:t>
            </a:fld>
            <a:endParaRPr lang="en-US"/>
          </a:p>
        </p:txBody>
      </p:sp>
      <p:sp>
        <p:nvSpPr>
          <p:cNvPr id="8" name="Footer Placeholder 7">
            <a:extLst>
              <a:ext uri="{FF2B5EF4-FFF2-40B4-BE49-F238E27FC236}">
                <a16:creationId xmlns:a16="http://schemas.microsoft.com/office/drawing/2014/main" id="{78E585EE-C5D8-4641-94FD-9325660A6B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349524-D078-7649-A22F-23669EA53A04}"/>
              </a:ext>
            </a:extLst>
          </p:cNvPr>
          <p:cNvSpPr>
            <a:spLocks noGrp="1"/>
          </p:cNvSpPr>
          <p:nvPr>
            <p:ph type="sldNum" sz="quarter" idx="12"/>
          </p:nvPr>
        </p:nvSpPr>
        <p:spPr/>
        <p:txBody>
          <a:bodyPr/>
          <a:lstStyle/>
          <a:p>
            <a:fld id="{1FDBE0FB-F729-0F48-90D1-F86F0BA9D2EB}" type="slidenum">
              <a:rPr lang="en-US" smtClean="0"/>
              <a:t>‹#›</a:t>
            </a:fld>
            <a:endParaRPr lang="en-US"/>
          </a:p>
        </p:txBody>
      </p:sp>
    </p:spTree>
    <p:extLst>
      <p:ext uri="{BB962C8B-B14F-4D97-AF65-F5344CB8AC3E}">
        <p14:creationId xmlns:p14="http://schemas.microsoft.com/office/powerpoint/2010/main" val="1206206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8A47D-7524-1340-9682-9BBCC9A8C0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E13DA3-EE83-CE40-9335-5BCE9ED09EB2}"/>
              </a:ext>
            </a:extLst>
          </p:cNvPr>
          <p:cNvSpPr>
            <a:spLocks noGrp="1"/>
          </p:cNvSpPr>
          <p:nvPr>
            <p:ph type="dt" sz="half" idx="10"/>
          </p:nvPr>
        </p:nvSpPr>
        <p:spPr/>
        <p:txBody>
          <a:bodyPr/>
          <a:lstStyle/>
          <a:p>
            <a:fld id="{A70819C8-4A2A-DA4A-84F0-65BBAD85D487}" type="datetimeFigureOut">
              <a:rPr lang="en-US" smtClean="0"/>
              <a:t>6/23/21</a:t>
            </a:fld>
            <a:endParaRPr lang="en-US"/>
          </a:p>
        </p:txBody>
      </p:sp>
      <p:sp>
        <p:nvSpPr>
          <p:cNvPr id="4" name="Footer Placeholder 3">
            <a:extLst>
              <a:ext uri="{FF2B5EF4-FFF2-40B4-BE49-F238E27FC236}">
                <a16:creationId xmlns:a16="http://schemas.microsoft.com/office/drawing/2014/main" id="{4632F646-1015-4C4F-9456-30EF3C8141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BAF494-1A19-2346-A258-4A73C36443A1}"/>
              </a:ext>
            </a:extLst>
          </p:cNvPr>
          <p:cNvSpPr>
            <a:spLocks noGrp="1"/>
          </p:cNvSpPr>
          <p:nvPr>
            <p:ph type="sldNum" sz="quarter" idx="12"/>
          </p:nvPr>
        </p:nvSpPr>
        <p:spPr/>
        <p:txBody>
          <a:bodyPr/>
          <a:lstStyle/>
          <a:p>
            <a:fld id="{1FDBE0FB-F729-0F48-90D1-F86F0BA9D2EB}" type="slidenum">
              <a:rPr lang="en-US" smtClean="0"/>
              <a:t>‹#›</a:t>
            </a:fld>
            <a:endParaRPr lang="en-US"/>
          </a:p>
        </p:txBody>
      </p:sp>
    </p:spTree>
    <p:extLst>
      <p:ext uri="{BB962C8B-B14F-4D97-AF65-F5344CB8AC3E}">
        <p14:creationId xmlns:p14="http://schemas.microsoft.com/office/powerpoint/2010/main" val="749553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5D25E5-89E5-9543-8CBE-6266CA166209}"/>
              </a:ext>
            </a:extLst>
          </p:cNvPr>
          <p:cNvSpPr>
            <a:spLocks noGrp="1"/>
          </p:cNvSpPr>
          <p:nvPr>
            <p:ph type="dt" sz="half" idx="10"/>
          </p:nvPr>
        </p:nvSpPr>
        <p:spPr/>
        <p:txBody>
          <a:bodyPr/>
          <a:lstStyle/>
          <a:p>
            <a:fld id="{A70819C8-4A2A-DA4A-84F0-65BBAD85D487}" type="datetimeFigureOut">
              <a:rPr lang="en-US" smtClean="0"/>
              <a:t>6/23/21</a:t>
            </a:fld>
            <a:endParaRPr lang="en-US"/>
          </a:p>
        </p:txBody>
      </p:sp>
      <p:sp>
        <p:nvSpPr>
          <p:cNvPr id="3" name="Footer Placeholder 2">
            <a:extLst>
              <a:ext uri="{FF2B5EF4-FFF2-40B4-BE49-F238E27FC236}">
                <a16:creationId xmlns:a16="http://schemas.microsoft.com/office/drawing/2014/main" id="{A6B72FCD-BA62-634B-B144-003159FC9C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7EC3D2-9295-2F40-ACAC-EF7C9B88743E}"/>
              </a:ext>
            </a:extLst>
          </p:cNvPr>
          <p:cNvSpPr>
            <a:spLocks noGrp="1"/>
          </p:cNvSpPr>
          <p:nvPr>
            <p:ph type="sldNum" sz="quarter" idx="12"/>
          </p:nvPr>
        </p:nvSpPr>
        <p:spPr/>
        <p:txBody>
          <a:bodyPr/>
          <a:lstStyle/>
          <a:p>
            <a:fld id="{1FDBE0FB-F729-0F48-90D1-F86F0BA9D2EB}" type="slidenum">
              <a:rPr lang="en-US" smtClean="0"/>
              <a:t>‹#›</a:t>
            </a:fld>
            <a:endParaRPr lang="en-US"/>
          </a:p>
        </p:txBody>
      </p:sp>
    </p:spTree>
    <p:extLst>
      <p:ext uri="{BB962C8B-B14F-4D97-AF65-F5344CB8AC3E}">
        <p14:creationId xmlns:p14="http://schemas.microsoft.com/office/powerpoint/2010/main" val="3471317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C35E-6D88-3344-BC74-17F4EA64DE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CD0351-91DB-1943-BEDC-4634556797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FD2F15-36AF-9F40-B2CD-62954E86F3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E38804-FA7C-7143-8BC9-12D312E9FF58}"/>
              </a:ext>
            </a:extLst>
          </p:cNvPr>
          <p:cNvSpPr>
            <a:spLocks noGrp="1"/>
          </p:cNvSpPr>
          <p:nvPr>
            <p:ph type="dt" sz="half" idx="10"/>
          </p:nvPr>
        </p:nvSpPr>
        <p:spPr/>
        <p:txBody>
          <a:bodyPr/>
          <a:lstStyle/>
          <a:p>
            <a:fld id="{A70819C8-4A2A-DA4A-84F0-65BBAD85D487}" type="datetimeFigureOut">
              <a:rPr lang="en-US" smtClean="0"/>
              <a:t>6/23/21</a:t>
            </a:fld>
            <a:endParaRPr lang="en-US"/>
          </a:p>
        </p:txBody>
      </p:sp>
      <p:sp>
        <p:nvSpPr>
          <p:cNvPr id="6" name="Footer Placeholder 5">
            <a:extLst>
              <a:ext uri="{FF2B5EF4-FFF2-40B4-BE49-F238E27FC236}">
                <a16:creationId xmlns:a16="http://schemas.microsoft.com/office/drawing/2014/main" id="{809D9F40-864B-1E4B-BB5A-7F9F8C4A8D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D443C3-9E45-604B-86C5-E8D166EDCEE2}"/>
              </a:ext>
            </a:extLst>
          </p:cNvPr>
          <p:cNvSpPr>
            <a:spLocks noGrp="1"/>
          </p:cNvSpPr>
          <p:nvPr>
            <p:ph type="sldNum" sz="quarter" idx="12"/>
          </p:nvPr>
        </p:nvSpPr>
        <p:spPr/>
        <p:txBody>
          <a:bodyPr/>
          <a:lstStyle/>
          <a:p>
            <a:fld id="{1FDBE0FB-F729-0F48-90D1-F86F0BA9D2EB}" type="slidenum">
              <a:rPr lang="en-US" smtClean="0"/>
              <a:t>‹#›</a:t>
            </a:fld>
            <a:endParaRPr lang="en-US"/>
          </a:p>
        </p:txBody>
      </p:sp>
    </p:spTree>
    <p:extLst>
      <p:ext uri="{BB962C8B-B14F-4D97-AF65-F5344CB8AC3E}">
        <p14:creationId xmlns:p14="http://schemas.microsoft.com/office/powerpoint/2010/main" val="43228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86328-CA3E-6C49-9EDA-36AFBED6E4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A198E2-F918-6F40-9B13-4DD78BCADD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1C2D94-C1F0-2C48-B698-81E8A492C7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46F39E-BCD5-0247-8E14-13D4EB916C77}"/>
              </a:ext>
            </a:extLst>
          </p:cNvPr>
          <p:cNvSpPr>
            <a:spLocks noGrp="1"/>
          </p:cNvSpPr>
          <p:nvPr>
            <p:ph type="dt" sz="half" idx="10"/>
          </p:nvPr>
        </p:nvSpPr>
        <p:spPr/>
        <p:txBody>
          <a:bodyPr/>
          <a:lstStyle/>
          <a:p>
            <a:fld id="{A70819C8-4A2A-DA4A-84F0-65BBAD85D487}" type="datetimeFigureOut">
              <a:rPr lang="en-US" smtClean="0"/>
              <a:t>6/23/21</a:t>
            </a:fld>
            <a:endParaRPr lang="en-US"/>
          </a:p>
        </p:txBody>
      </p:sp>
      <p:sp>
        <p:nvSpPr>
          <p:cNvPr id="6" name="Footer Placeholder 5">
            <a:extLst>
              <a:ext uri="{FF2B5EF4-FFF2-40B4-BE49-F238E27FC236}">
                <a16:creationId xmlns:a16="http://schemas.microsoft.com/office/drawing/2014/main" id="{2110EF13-5FB5-8F43-804A-9B54ED96CC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5A3BA7-A793-014B-85A1-76C4C7D76952}"/>
              </a:ext>
            </a:extLst>
          </p:cNvPr>
          <p:cNvSpPr>
            <a:spLocks noGrp="1"/>
          </p:cNvSpPr>
          <p:nvPr>
            <p:ph type="sldNum" sz="quarter" idx="12"/>
          </p:nvPr>
        </p:nvSpPr>
        <p:spPr/>
        <p:txBody>
          <a:bodyPr/>
          <a:lstStyle/>
          <a:p>
            <a:fld id="{1FDBE0FB-F729-0F48-90D1-F86F0BA9D2EB}" type="slidenum">
              <a:rPr lang="en-US" smtClean="0"/>
              <a:t>‹#›</a:t>
            </a:fld>
            <a:endParaRPr lang="en-US"/>
          </a:p>
        </p:txBody>
      </p:sp>
    </p:spTree>
    <p:extLst>
      <p:ext uri="{BB962C8B-B14F-4D97-AF65-F5344CB8AC3E}">
        <p14:creationId xmlns:p14="http://schemas.microsoft.com/office/powerpoint/2010/main" val="1391966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9F58A6-126F-B74D-B285-485D383E50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76120F-5363-C948-A2A6-43F9142816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00F164-A03D-6C4A-8814-4F1CA5127C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0819C8-4A2A-DA4A-84F0-65BBAD85D487}" type="datetimeFigureOut">
              <a:rPr lang="en-US" smtClean="0"/>
              <a:t>6/23/21</a:t>
            </a:fld>
            <a:endParaRPr lang="en-US"/>
          </a:p>
        </p:txBody>
      </p:sp>
      <p:sp>
        <p:nvSpPr>
          <p:cNvPr id="5" name="Footer Placeholder 4">
            <a:extLst>
              <a:ext uri="{FF2B5EF4-FFF2-40B4-BE49-F238E27FC236}">
                <a16:creationId xmlns:a16="http://schemas.microsoft.com/office/drawing/2014/main" id="{91CB942E-4E00-D14F-9221-3F453E541A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875619-F933-A54E-8C2F-1D3E3BE161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DBE0FB-F729-0F48-90D1-F86F0BA9D2EB}" type="slidenum">
              <a:rPr lang="en-US" smtClean="0"/>
              <a:t>‹#›</a:t>
            </a:fld>
            <a:endParaRPr lang="en-US"/>
          </a:p>
        </p:txBody>
      </p:sp>
    </p:spTree>
    <p:extLst>
      <p:ext uri="{BB962C8B-B14F-4D97-AF65-F5344CB8AC3E}">
        <p14:creationId xmlns:p14="http://schemas.microsoft.com/office/powerpoint/2010/main" val="4004525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DE0A3-647A-2F42-AB1B-BEA5EBEB06E0}"/>
              </a:ext>
            </a:extLst>
          </p:cNvPr>
          <p:cNvSpPr>
            <a:spLocks noGrp="1"/>
          </p:cNvSpPr>
          <p:nvPr>
            <p:ph type="ctrTitle"/>
          </p:nvPr>
        </p:nvSpPr>
        <p:spPr/>
        <p:txBody>
          <a:bodyPr/>
          <a:lstStyle/>
          <a:p>
            <a:r>
              <a:rPr lang="en-US" dirty="0">
                <a:latin typeface="Calibri" panose="020F0502020204030204" pitchFamily="34" charset="0"/>
                <a:ea typeface="SF Pro" pitchFamily="2" charset="0"/>
                <a:cs typeface="Calibri" panose="020F0502020204030204" pitchFamily="34" charset="0"/>
              </a:rPr>
              <a:t>QUESTION 2A</a:t>
            </a:r>
          </a:p>
        </p:txBody>
      </p:sp>
      <p:sp>
        <p:nvSpPr>
          <p:cNvPr id="3" name="Subtitle 2">
            <a:extLst>
              <a:ext uri="{FF2B5EF4-FFF2-40B4-BE49-F238E27FC236}">
                <a16:creationId xmlns:a16="http://schemas.microsoft.com/office/drawing/2014/main" id="{7982AAD7-263E-D046-954C-7286577B4CE7}"/>
              </a:ext>
            </a:extLst>
          </p:cNvPr>
          <p:cNvSpPr>
            <a:spLocks noGrp="1"/>
          </p:cNvSpPr>
          <p:nvPr>
            <p:ph type="subTitle" idx="1"/>
          </p:nvPr>
        </p:nvSpPr>
        <p:spPr/>
        <p:txBody>
          <a:bodyPr/>
          <a:lstStyle/>
          <a:p>
            <a:endParaRPr lang="en-US" dirty="0">
              <a:latin typeface="Calibri" panose="020F0502020204030204" pitchFamily="34" charset="0"/>
              <a:ea typeface="SF Pro" pitchFamily="2" charset="0"/>
              <a:cs typeface="Calibri" panose="020F0502020204030204" pitchFamily="34" charset="0"/>
            </a:endParaRPr>
          </a:p>
        </p:txBody>
      </p:sp>
    </p:spTree>
    <p:extLst>
      <p:ext uri="{BB962C8B-B14F-4D97-AF65-F5344CB8AC3E}">
        <p14:creationId xmlns:p14="http://schemas.microsoft.com/office/powerpoint/2010/main" val="3492768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2FF97-E67E-F448-927C-B4DCD14E48C9}"/>
              </a:ext>
            </a:extLst>
          </p:cNvPr>
          <p:cNvSpPr>
            <a:spLocks noGrp="1"/>
          </p:cNvSpPr>
          <p:nvPr>
            <p:ph type="title"/>
          </p:nvPr>
        </p:nvSpPr>
        <p:spPr/>
        <p:txBody>
          <a:bodyPr/>
          <a:lstStyle/>
          <a:p>
            <a:r>
              <a:rPr lang="en-US" dirty="0"/>
              <a:t>2.2 Calculating Number of Machines Needed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D6C78C7-850B-7B4C-B0C4-21DD9F1FB1E5}"/>
                  </a:ext>
                </a:extLst>
              </p:cNvPr>
              <p:cNvSpPr>
                <a:spLocks noGrp="1"/>
              </p:cNvSpPr>
              <p:nvPr>
                <p:ph idx="1"/>
              </p:nvPr>
            </p:nvSpPr>
            <p:spPr/>
            <p:txBody>
              <a:bodyPr/>
              <a:lstStyle/>
              <a:p>
                <a:r>
                  <a:rPr lang="en-US" dirty="0"/>
                  <a:t>(If RPT Basis &gt; 1)</a:t>
                </a:r>
              </a:p>
              <a:p>
                <a:r>
                  <a:rPr lang="en-US" dirty="0"/>
                  <a:t>Calculate the amount of time that the workstation can still be used after finishing 5000 outputs for the first step by the equation: </a:t>
                </a:r>
              </a:p>
              <a:p>
                <a14:m>
                  <m:oMath xmlns:m="http://schemas.openxmlformats.org/officeDocument/2006/math">
                    <m:r>
                      <a:rPr lang="en-US" b="0" i="1" smtClean="0">
                        <a:latin typeface="Cambria Math" panose="02040503050406030204" pitchFamily="18" charset="0"/>
                      </a:rPr>
                      <m:t>𝑟</m:t>
                    </m:r>
                    <m:r>
                      <a:rPr lang="en-US" b="0" i="1" baseline="-25000" smtClean="0">
                        <a:latin typeface="Cambria Math" panose="02040503050406030204" pitchFamily="18" charset="0"/>
                      </a:rPr>
                      <m:t>𝑥</m:t>
                    </m:r>
                    <m:r>
                      <a:rPr lang="en-US" b="0" i="1" smtClean="0">
                        <a:latin typeface="Cambria Math" panose="02040503050406030204" pitchFamily="18" charset="0"/>
                      </a:rPr>
                      <m:t>=</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𝑥</m:t>
                                    </m:r>
                                    <m:r>
                                      <a:rPr lang="en-US" b="0" i="1" smtClean="0">
                                        <a:latin typeface="Cambria Math" panose="02040503050406030204" pitchFamily="18" charset="0"/>
                                      </a:rPr>
                                      <m:t>−1</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𝑅𝑃𝑇</m:t>
                                    </m:r>
                                  </m:e>
                                  <m:sub>
                                    <m:r>
                                      <a:rPr lang="en-US" b="0" i="1" smtClean="0">
                                        <a:latin typeface="Cambria Math" panose="02040503050406030204" pitchFamily="18" charset="0"/>
                                      </a:rPr>
                                      <m:t>𝑥</m:t>
                                    </m:r>
                                  </m:sub>
                                </m:sSub>
                              </m:den>
                            </m:f>
                          </m:e>
                        </m:d>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𝑥</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𝑥</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𝑥</m:t>
                            </m:r>
                          </m:sub>
                        </m:sSub>
                        <m:r>
                          <a:rPr lang="en-US" b="0" i="1" smtClean="0">
                            <a:latin typeface="Cambria Math" panose="02040503050406030204" pitchFamily="18" charset="0"/>
                            <a:ea typeface="Cambria Math" panose="02040503050406030204" pitchFamily="18" charset="0"/>
                          </a:rPr>
                          <m:t>−(5000−</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𝑥</m:t>
                        </m:r>
                      </m:sub>
                    </m:sSub>
                  </m:oMath>
                </a14:m>
                <a:endParaRPr lang="en-US" dirty="0">
                  <a:latin typeface="Cambria" panose="02040503050406030204" pitchFamily="18" charset="0"/>
                </a:endParaRPr>
              </a:p>
            </p:txBody>
          </p:sp>
        </mc:Choice>
        <mc:Fallback>
          <p:sp>
            <p:nvSpPr>
              <p:cNvPr id="3" name="Content Placeholder 2">
                <a:extLst>
                  <a:ext uri="{FF2B5EF4-FFF2-40B4-BE49-F238E27FC236}">
                    <a16:creationId xmlns:a16="http://schemas.microsoft.com/office/drawing/2014/main" id="{1D6C78C7-850B-7B4C-B0C4-21DD9F1FB1E5}"/>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246957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2FF97-E67E-F448-927C-B4DCD14E48C9}"/>
              </a:ext>
            </a:extLst>
          </p:cNvPr>
          <p:cNvSpPr>
            <a:spLocks noGrp="1"/>
          </p:cNvSpPr>
          <p:nvPr>
            <p:ph type="title"/>
          </p:nvPr>
        </p:nvSpPr>
        <p:spPr/>
        <p:txBody>
          <a:bodyPr/>
          <a:lstStyle/>
          <a:p>
            <a:r>
              <a:rPr lang="en-US" dirty="0"/>
              <a:t>2.2 Calculating Number of Machines Needed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D6C78C7-850B-7B4C-B0C4-21DD9F1FB1E5}"/>
                  </a:ext>
                </a:extLst>
              </p:cNvPr>
              <p:cNvSpPr>
                <a:spLocks noGrp="1"/>
              </p:cNvSpPr>
              <p:nvPr>
                <p:ph idx="1"/>
              </p:nvPr>
            </p:nvSpPr>
            <p:spPr/>
            <p:txBody>
              <a:bodyPr/>
              <a:lstStyle/>
              <a:p>
                <a:r>
                  <a:rPr lang="en-US" dirty="0"/>
                  <a:t>Stage 3:</a:t>
                </a:r>
              </a:p>
              <a:p>
                <a:r>
                  <a:rPr lang="en-US" dirty="0"/>
                  <a:t>Calculate the amount of time that the workstation can still be used after finishing 5000 outputs for the first step by the equation: </a:t>
                </a:r>
              </a:p>
              <a:p>
                <a14:m>
                  <m:oMath xmlns:m="http://schemas.openxmlformats.org/officeDocument/2006/math">
                    <m:r>
                      <a:rPr lang="en-US" b="0" i="1" smtClean="0">
                        <a:latin typeface="Cambria Math" panose="02040503050406030204" pitchFamily="18" charset="0"/>
                        <a:ea typeface="Cambria Math" panose="02040503050406030204" pitchFamily="18" charset="0"/>
                      </a:rPr>
                      <m:t>𝑐</m:t>
                    </m:r>
                    <m:r>
                      <a:rPr lang="en-US" b="0" i="1" baseline="-25000"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d>
                      <m:dPr>
                        <m:begChr m:val="⌊"/>
                        <m:endChr m:val="⌋"/>
                        <m:ctrlPr>
                          <a:rPr lang="en-US"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d>
                              <m:dPr>
                                <m:ctrlPr>
                                  <a:rPr lang="en-US" b="0"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𝑐𝑎𝑝𝑎𝑐𝑖𝑡𝑦</m:t>
                                </m:r>
                                <m:r>
                                  <a:rPr lang="en-US"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𝑝𝑒𝑟</m:t>
                                </m:r>
                                <m:r>
                                  <a:rPr lang="en-US"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𝑤𝑒𝑒𝑘</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(5000−</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𝑤𝑎𝑓𝑒𝑟𝑠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𝑝𝑒𝑟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𝑏𝑎𝑡𝑐h</m:t>
                            </m:r>
                            <m:r>
                              <a:rPr lang="en-US" b="0" i="1" smtClean="0">
                                <a:latin typeface="Cambria Math" panose="02040503050406030204" pitchFamily="18" charset="0"/>
                                <a:ea typeface="Cambria Math" panose="02040503050406030204" pitchFamily="18" charset="0"/>
                              </a:rPr>
                              <m:t>)</m:t>
                            </m:r>
                          </m:den>
                        </m:f>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𝑅𝑃𝑇</m:t>
                    </m:r>
                    <m:r>
                      <a:rPr lang="en-US" b="0" i="1" baseline="-25000" smtClean="0">
                        <a:latin typeface="Cambria Math" panose="02040503050406030204" pitchFamily="18" charset="0"/>
                        <a:ea typeface="Cambria Math" panose="02040503050406030204" pitchFamily="18" charset="0"/>
                      </a:rPr>
                      <m:t>1</m:t>
                    </m:r>
                  </m:oMath>
                </a14:m>
                <a:endParaRPr lang="en-US" baseline="-25000" dirty="0"/>
              </a:p>
              <a:p>
                <a:endParaRPr lang="en-US" baseline="-25000" dirty="0"/>
              </a:p>
            </p:txBody>
          </p:sp>
        </mc:Choice>
        <mc:Fallback>
          <p:sp>
            <p:nvSpPr>
              <p:cNvPr id="3" name="Content Placeholder 2">
                <a:extLst>
                  <a:ext uri="{FF2B5EF4-FFF2-40B4-BE49-F238E27FC236}">
                    <a16:creationId xmlns:a16="http://schemas.microsoft.com/office/drawing/2014/main" id="{1D6C78C7-850B-7B4C-B0C4-21DD9F1FB1E5}"/>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3441984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2FF97-E67E-F448-927C-B4DCD14E48C9}"/>
              </a:ext>
            </a:extLst>
          </p:cNvPr>
          <p:cNvSpPr>
            <a:spLocks noGrp="1"/>
          </p:cNvSpPr>
          <p:nvPr>
            <p:ph type="title"/>
          </p:nvPr>
        </p:nvSpPr>
        <p:spPr/>
        <p:txBody>
          <a:bodyPr/>
          <a:lstStyle/>
          <a:p>
            <a:r>
              <a:rPr lang="en-US" dirty="0"/>
              <a:t>2.2 Calculating Number of Machines Needed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D6C78C7-850B-7B4C-B0C4-21DD9F1FB1E5}"/>
                  </a:ext>
                </a:extLst>
              </p:cNvPr>
              <p:cNvSpPr>
                <a:spLocks noGrp="1"/>
              </p:cNvSpPr>
              <p:nvPr>
                <p:ph idx="1"/>
              </p:nvPr>
            </p:nvSpPr>
            <p:spPr/>
            <p:txBody>
              <a:bodyPr/>
              <a:lstStyle/>
              <a:p>
                <a:r>
                  <a:rPr lang="en-US" dirty="0"/>
                  <a:t>Stage 4:</a:t>
                </a:r>
              </a:p>
              <a:p>
                <a:r>
                  <a:rPr lang="en-US" dirty="0"/>
                  <a:t>Based on the number of minutes left for that workstation, we calculate the number of outputs for the next step that can be produced with that amount of time by the equation: </a:t>
                </a:r>
              </a:p>
              <a:p>
                <a14:m>
                  <m:oMath xmlns:m="http://schemas.openxmlformats.org/officeDocument/2006/math">
                    <m:r>
                      <a:rPr lang="en-US" b="0" i="1" smtClean="0">
                        <a:latin typeface="Cambria Math" panose="02040503050406030204" pitchFamily="18" charset="0"/>
                        <a:ea typeface="Cambria Math" panose="02040503050406030204" pitchFamily="18" charset="0"/>
                      </a:rPr>
                      <m:t>𝑐</m:t>
                    </m:r>
                    <m:r>
                      <a:rPr lang="en-US" b="0" i="1" baseline="-25000"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d>
                              <m:dPr>
                                <m:begChr m:val="⌊"/>
                                <m:endChr m:val="⌋"/>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m:t>
                                        </m:r>
                                      </m:sub>
                                    </m:sSub>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𝑅𝑃𝑇</m:t>
                                        </m:r>
                                      </m:e>
                                      <m:sub>
                                        <m:r>
                                          <a:rPr lang="en-US" b="0" i="1" smtClean="0">
                                            <a:latin typeface="Cambria Math" panose="02040503050406030204" pitchFamily="18" charset="0"/>
                                            <a:ea typeface="Cambria Math" panose="02040503050406030204" pitchFamily="18" charset="0"/>
                                          </a:rPr>
                                          <m:t>𝑥</m:t>
                                        </m:r>
                                      </m:sub>
                                    </m:sSub>
                                  </m:den>
                                </m:f>
                              </m:e>
                            </m:d>
                            <m:r>
                              <a:rPr lang="en-US" b="0" i="1" smtClean="0">
                                <a:latin typeface="Cambria Math" panose="02040503050406030204" pitchFamily="18" charset="0"/>
                                <a:ea typeface="Cambria Math" panose="02040503050406030204" pitchFamily="18" charset="0"/>
                              </a:rPr>
                              <m:t> ×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𝑥</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𝑥</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𝑥</m:t>
                                </m:r>
                              </m:sub>
                            </m:sSub>
                            <m:r>
                              <a:rPr lang="en-US" b="0" i="1" smtClean="0">
                                <a:latin typeface="Cambria Math" panose="02040503050406030204" pitchFamily="18" charset="0"/>
                                <a:ea typeface="Cambria Math" panose="02040503050406030204" pitchFamily="18" charset="0"/>
                              </a:rPr>
                              <m:t> − (5000−</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𝑥</m:t>
                                </m:r>
                              </m:sub>
                            </m:sSub>
                          </m:den>
                        </m:f>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𝑅𝑃𝑇𝑥</m:t>
                    </m:r>
                  </m:oMath>
                </a14:m>
                <a:endParaRPr lang="en-US" baseline="-25000" dirty="0"/>
              </a:p>
              <a:p>
                <a:endParaRPr lang="en-US" baseline="-25000" dirty="0"/>
              </a:p>
            </p:txBody>
          </p:sp>
        </mc:Choice>
        <mc:Fallback>
          <p:sp>
            <p:nvSpPr>
              <p:cNvPr id="3" name="Content Placeholder 2">
                <a:extLst>
                  <a:ext uri="{FF2B5EF4-FFF2-40B4-BE49-F238E27FC236}">
                    <a16:creationId xmlns:a16="http://schemas.microsoft.com/office/drawing/2014/main" id="{1D6C78C7-850B-7B4C-B0C4-21DD9F1FB1E5}"/>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3363323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2FF97-E67E-F448-927C-B4DCD14E48C9}"/>
              </a:ext>
            </a:extLst>
          </p:cNvPr>
          <p:cNvSpPr>
            <a:spLocks noGrp="1"/>
          </p:cNvSpPr>
          <p:nvPr>
            <p:ph type="title"/>
          </p:nvPr>
        </p:nvSpPr>
        <p:spPr/>
        <p:txBody>
          <a:bodyPr/>
          <a:lstStyle/>
          <a:p>
            <a:r>
              <a:rPr lang="en-US" dirty="0"/>
              <a:t>2.2 Calculating Number of Machines Needed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D6C78C7-850B-7B4C-B0C4-21DD9F1FB1E5}"/>
                  </a:ext>
                </a:extLst>
              </p:cNvPr>
              <p:cNvSpPr>
                <a:spLocks noGrp="1"/>
              </p:cNvSpPr>
              <p:nvPr>
                <p:ph idx="1"/>
              </p:nvPr>
            </p:nvSpPr>
            <p:spPr/>
            <p:txBody>
              <a:bodyPr/>
              <a:lstStyle/>
              <a:p>
                <a:r>
                  <a:rPr lang="en-US" dirty="0"/>
                  <a:t>Stage 5a:</a:t>
                </a:r>
              </a:p>
              <a:p>
                <a:r>
                  <a:rPr lang="en-US" dirty="0"/>
                  <a:t>Repeat stage 4 until last step</a:t>
                </a:r>
              </a:p>
              <a:p>
                <a:endParaRPr lang="en-US" dirty="0"/>
              </a:p>
              <a:p>
                <a:r>
                  <a:rPr lang="en-US" dirty="0"/>
                  <a:t>Stage 6a:</a:t>
                </a:r>
              </a:p>
              <a:p>
                <a:r>
                  <a:rPr lang="en-US" dirty="0"/>
                  <a:t>Find </a:t>
                </a:r>
                <a:r>
                  <a:rPr lang="en-US" i="1" dirty="0" err="1">
                    <a:latin typeface="Times New Roman" panose="02020603050405020304" pitchFamily="18" charset="0"/>
                    <a:cs typeface="Times New Roman" panose="02020603050405020304" pitchFamily="18" charset="0"/>
                  </a:rPr>
                  <a:t>n</a:t>
                </a:r>
                <a:r>
                  <a:rPr lang="en-US" i="1" baseline="-25000" dirty="0" err="1">
                    <a:latin typeface="Times New Roman" panose="02020603050405020304" pitchFamily="18" charset="0"/>
                    <a:cs typeface="Times New Roman" panose="02020603050405020304" pitchFamily="18" charset="0"/>
                  </a:rPr>
                  <a:t>x</a:t>
                </a:r>
                <a:r>
                  <a:rPr lang="en-US" dirty="0"/>
                  <a:t> for the last step in the workstation such that: </a:t>
                </a:r>
              </a:p>
              <a:p>
                <a14:m>
                  <m:oMath xmlns:m="http://schemas.openxmlformats.org/officeDocument/2006/math">
                    <m:d>
                      <m:dPr>
                        <m:begChr m:val="⌊"/>
                        <m:endChr m:val="⌋"/>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m:t>
                                </m:r>
                              </m:sub>
                            </m:sSub>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𝑅𝑃𝑇</m:t>
                                </m:r>
                              </m:e>
                              <m:sub>
                                <m:r>
                                  <a:rPr lang="en-US" b="0" i="1" smtClean="0">
                                    <a:latin typeface="Cambria Math" panose="02040503050406030204" pitchFamily="18" charset="0"/>
                                    <a:ea typeface="Cambria Math" panose="02040503050406030204" pitchFamily="18" charset="0"/>
                                  </a:rPr>
                                  <m:t>𝑥</m:t>
                                </m:r>
                              </m:sub>
                            </m:sSub>
                          </m:den>
                        </m:f>
                      </m:e>
                    </m:d>
                    <m:r>
                      <a:rPr lang="en-US" b="0" i="1" smtClean="0">
                        <a:latin typeface="Cambria Math" panose="02040503050406030204" pitchFamily="18" charset="0"/>
                        <a:ea typeface="Cambria Math" panose="02040503050406030204" pitchFamily="18" charset="0"/>
                      </a:rPr>
                      <m:t> ×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𝑥</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𝑥</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𝑥</m:t>
                        </m:r>
                      </m:sub>
                    </m:sSub>
                    <m:r>
                      <a:rPr lang="en-US" b="0" i="1" smtClean="0">
                        <a:latin typeface="Cambria Math" panose="02040503050406030204" pitchFamily="18" charset="0"/>
                        <a:ea typeface="Cambria Math" panose="02040503050406030204" pitchFamily="18" charset="0"/>
                      </a:rPr>
                      <m:t> − 5000</m:t>
                    </m:r>
                  </m:oMath>
                </a14:m>
                <a:r>
                  <a:rPr lang="en-US" dirty="0"/>
                  <a:t> &gt; 0</a:t>
                </a:r>
              </a:p>
              <a:p>
                <a:endParaRPr lang="en-US" dirty="0"/>
              </a:p>
            </p:txBody>
          </p:sp>
        </mc:Choice>
        <mc:Fallback>
          <p:sp>
            <p:nvSpPr>
              <p:cNvPr id="3" name="Content Placeholder 2">
                <a:extLst>
                  <a:ext uri="{FF2B5EF4-FFF2-40B4-BE49-F238E27FC236}">
                    <a16:creationId xmlns:a16="http://schemas.microsoft.com/office/drawing/2014/main" id="{1D6C78C7-850B-7B4C-B0C4-21DD9F1FB1E5}"/>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182482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2FF97-E67E-F448-927C-B4DCD14E48C9}"/>
              </a:ext>
            </a:extLst>
          </p:cNvPr>
          <p:cNvSpPr>
            <a:spLocks noGrp="1"/>
          </p:cNvSpPr>
          <p:nvPr>
            <p:ph type="title"/>
          </p:nvPr>
        </p:nvSpPr>
        <p:spPr/>
        <p:txBody>
          <a:bodyPr/>
          <a:lstStyle/>
          <a:p>
            <a:r>
              <a:rPr lang="en-US" dirty="0"/>
              <a:t>2.2 Calculating Number of Machines Needed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D6C78C7-850B-7B4C-B0C4-21DD9F1FB1E5}"/>
                  </a:ext>
                </a:extLst>
              </p:cNvPr>
              <p:cNvSpPr>
                <a:spLocks noGrp="1"/>
              </p:cNvSpPr>
              <p:nvPr>
                <p:ph idx="1"/>
              </p:nvPr>
            </p:nvSpPr>
            <p:spPr/>
            <p:txBody>
              <a:bodyPr/>
              <a:lstStyle/>
              <a:p>
                <a:r>
                  <a:rPr lang="en-US" dirty="0"/>
                  <a:t>Stage 7:</a:t>
                </a:r>
              </a:p>
              <a:p>
                <a:r>
                  <a:rPr lang="en-US" dirty="0"/>
                  <a:t>total no. of machines =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𝑥</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𝑥</m:t>
                            </m:r>
                          </m:sub>
                        </m:sSub>
                      </m:e>
                    </m:nary>
                  </m:oMath>
                </a14:m>
                <a:endParaRPr lang="en-US" dirty="0"/>
              </a:p>
              <a:p>
                <a:endParaRPr lang="en-US" dirty="0"/>
              </a:p>
            </p:txBody>
          </p:sp>
        </mc:Choice>
        <mc:Fallback>
          <p:sp>
            <p:nvSpPr>
              <p:cNvPr id="3" name="Content Placeholder 2">
                <a:extLst>
                  <a:ext uri="{FF2B5EF4-FFF2-40B4-BE49-F238E27FC236}">
                    <a16:creationId xmlns:a16="http://schemas.microsoft.com/office/drawing/2014/main" id="{1D6C78C7-850B-7B4C-B0C4-21DD9F1FB1E5}"/>
                  </a:ext>
                </a:extLst>
              </p:cNvPr>
              <p:cNvSpPr>
                <a:spLocks noGrp="1" noRot="1" noChangeAspect="1" noMove="1" noResize="1" noEditPoints="1" noAdjustHandles="1" noChangeArrowheads="1" noChangeShapeType="1" noTextEdit="1"/>
              </p:cNvSpPr>
              <p:nvPr>
                <p:ph idx="1"/>
              </p:nvPr>
            </p:nvSpPr>
            <p:spPr>
              <a:blipFill>
                <a:blip r:embed="rId2"/>
                <a:stretch>
                  <a:fillRect l="-1086" t="-4942"/>
                </a:stretch>
              </a:blipFill>
            </p:spPr>
            <p:txBody>
              <a:bodyPr/>
              <a:lstStyle/>
              <a:p>
                <a:r>
                  <a:rPr lang="en-US">
                    <a:noFill/>
                  </a:rPr>
                  <a:t> </a:t>
                </a:r>
              </a:p>
            </p:txBody>
          </p:sp>
        </mc:Fallback>
      </mc:AlternateContent>
    </p:spTree>
    <p:extLst>
      <p:ext uri="{BB962C8B-B14F-4D97-AF65-F5344CB8AC3E}">
        <p14:creationId xmlns:p14="http://schemas.microsoft.com/office/powerpoint/2010/main" val="55984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454CD-BB39-1F4B-A614-589F3773FFCA}"/>
              </a:ext>
            </a:extLst>
          </p:cNvPr>
          <p:cNvSpPr>
            <a:spLocks noGrp="1"/>
          </p:cNvSpPr>
          <p:nvPr>
            <p:ph type="title"/>
          </p:nvPr>
        </p:nvSpPr>
        <p:spPr/>
        <p:txBody>
          <a:bodyPr/>
          <a:lstStyle/>
          <a:p>
            <a:r>
              <a:rPr lang="en-US" dirty="0"/>
              <a:t>2.2 Total Cost of Machines</a:t>
            </a:r>
          </a:p>
        </p:txBody>
      </p:sp>
      <p:sp>
        <p:nvSpPr>
          <p:cNvPr id="3" name="Content Placeholder 2">
            <a:extLst>
              <a:ext uri="{FF2B5EF4-FFF2-40B4-BE49-F238E27FC236}">
                <a16:creationId xmlns:a16="http://schemas.microsoft.com/office/drawing/2014/main" id="{F2561F18-73D9-7046-BBE4-05508AB8A799}"/>
              </a:ext>
            </a:extLst>
          </p:cNvPr>
          <p:cNvSpPr>
            <a:spLocks noGrp="1"/>
          </p:cNvSpPr>
          <p:nvPr>
            <p:ph idx="1"/>
          </p:nvPr>
        </p:nvSpPr>
        <p:spPr/>
        <p:txBody>
          <a:bodyPr/>
          <a:lstStyle/>
          <a:p>
            <a:r>
              <a:rPr lang="en-US" dirty="0"/>
              <a:t>Multiply by Tool Price of each machine</a:t>
            </a:r>
          </a:p>
        </p:txBody>
      </p:sp>
      <p:graphicFrame>
        <p:nvGraphicFramePr>
          <p:cNvPr id="5" name="Table 4">
            <a:extLst>
              <a:ext uri="{FF2B5EF4-FFF2-40B4-BE49-F238E27FC236}">
                <a16:creationId xmlns:a16="http://schemas.microsoft.com/office/drawing/2014/main" id="{A892A0B0-B13A-BD4C-AC58-41E65776E783}"/>
              </a:ext>
            </a:extLst>
          </p:cNvPr>
          <p:cNvGraphicFramePr>
            <a:graphicFrameLocks noGrp="1"/>
          </p:cNvGraphicFramePr>
          <p:nvPr>
            <p:extLst>
              <p:ext uri="{D42A27DB-BD31-4B8C-83A1-F6EECF244321}">
                <p14:modId xmlns:p14="http://schemas.microsoft.com/office/powerpoint/2010/main" val="2674701268"/>
              </p:ext>
            </p:extLst>
          </p:nvPr>
        </p:nvGraphicFramePr>
        <p:xfrm>
          <a:off x="3200400" y="2741396"/>
          <a:ext cx="5791200" cy="2263897"/>
        </p:xfrm>
        <a:graphic>
          <a:graphicData uri="http://schemas.openxmlformats.org/drawingml/2006/table">
            <a:tbl>
              <a:tblPr/>
              <a:tblGrid>
                <a:gridCol w="1447800">
                  <a:extLst>
                    <a:ext uri="{9D8B030D-6E8A-4147-A177-3AD203B41FA5}">
                      <a16:colId xmlns:a16="http://schemas.microsoft.com/office/drawing/2014/main" val="3954169942"/>
                    </a:ext>
                  </a:extLst>
                </a:gridCol>
                <a:gridCol w="1447800">
                  <a:extLst>
                    <a:ext uri="{9D8B030D-6E8A-4147-A177-3AD203B41FA5}">
                      <a16:colId xmlns:a16="http://schemas.microsoft.com/office/drawing/2014/main" val="4194690259"/>
                    </a:ext>
                  </a:extLst>
                </a:gridCol>
                <a:gridCol w="1447800">
                  <a:extLst>
                    <a:ext uri="{9D8B030D-6E8A-4147-A177-3AD203B41FA5}">
                      <a16:colId xmlns:a16="http://schemas.microsoft.com/office/drawing/2014/main" val="3595794994"/>
                    </a:ext>
                  </a:extLst>
                </a:gridCol>
                <a:gridCol w="1447800">
                  <a:extLst>
                    <a:ext uri="{9D8B030D-6E8A-4147-A177-3AD203B41FA5}">
                      <a16:colId xmlns:a16="http://schemas.microsoft.com/office/drawing/2014/main" val="1390745699"/>
                    </a:ext>
                  </a:extLst>
                </a:gridCol>
              </a:tblGrid>
              <a:tr h="472611">
                <a:tc>
                  <a:txBody>
                    <a:bodyPr/>
                    <a:lstStyle/>
                    <a:p>
                      <a:pPr algn="l" fontAlgn="b"/>
                      <a:r>
                        <a:rPr lang="en-US" sz="1200" b="0" i="0" u="none" strike="noStrike">
                          <a:solidFill>
                            <a:srgbClr val="000000"/>
                          </a:solidFill>
                          <a:effectLst/>
                          <a:latin typeface="Calibri" panose="020F0502020204030204" pitchFamily="34" charset="0"/>
                        </a:rPr>
                        <a:t>WSName</a:t>
                      </a:r>
                    </a:p>
                  </a:txBody>
                  <a:tcPr marL="9525" marR="9525" marT="9525" marB="0" anchor="b">
                    <a:lnL>
                      <a:noFill/>
                    </a:lnL>
                    <a:lnR>
                      <a:noFill/>
                    </a:lnR>
                    <a:lnT>
                      <a:noFill/>
                    </a:lnT>
                    <a:lnB>
                      <a:noFill/>
                    </a:lnB>
                  </a:tcPr>
                </a:tc>
                <a:tc>
                  <a:txBody>
                    <a:bodyPr/>
                    <a:lstStyle/>
                    <a:p>
                      <a:pPr algn="l" fontAlgn="b"/>
                      <a:r>
                        <a:rPr lang="en-US" sz="1200" b="0" i="0" u="none" strike="noStrike" dirty="0" err="1">
                          <a:solidFill>
                            <a:srgbClr val="000000"/>
                          </a:solidFill>
                          <a:effectLst/>
                          <a:latin typeface="Calibri" panose="020F0502020204030204" pitchFamily="34" charset="0"/>
                        </a:rPr>
                        <a:t>MachinesNeeded</a:t>
                      </a:r>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Footprint</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CostOfMachine</a:t>
                      </a:r>
                    </a:p>
                  </a:txBody>
                  <a:tcPr marL="9525" marR="9525" marT="9525" marB="0" anchor="b">
                    <a:lnL>
                      <a:noFill/>
                    </a:lnL>
                    <a:lnR>
                      <a:noFill/>
                    </a:lnR>
                    <a:lnT>
                      <a:noFill/>
                    </a:lnT>
                    <a:lnB>
                      <a:noFill/>
                    </a:lnB>
                  </a:tcPr>
                </a:tc>
                <a:extLst>
                  <a:ext uri="{0D108BD9-81ED-4DB2-BD59-A6C34878D82A}">
                    <a16:rowId xmlns:a16="http://schemas.microsoft.com/office/drawing/2014/main" val="1397311243"/>
                  </a:ext>
                </a:extLst>
              </a:tr>
              <a:tr h="255898">
                <a:tc>
                  <a:txBody>
                    <a:bodyPr/>
                    <a:lstStyle/>
                    <a:p>
                      <a:pPr algn="l" fontAlgn="b"/>
                      <a:r>
                        <a:rPr lang="en-US" sz="1200" b="0" i="0" u="none" strike="noStrike">
                          <a:solidFill>
                            <a:srgbClr val="000000"/>
                          </a:solidFill>
                          <a:effectLst/>
                          <a:latin typeface="Calibri" panose="020F0502020204030204" pitchFamily="34" charset="0"/>
                        </a:rPr>
                        <a:t>Apes</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80</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32000000</a:t>
                      </a:r>
                    </a:p>
                  </a:txBody>
                  <a:tcPr marL="9525" marR="9525" marT="9525" marB="0" anchor="b">
                    <a:lnL>
                      <a:noFill/>
                    </a:lnL>
                    <a:lnR>
                      <a:noFill/>
                    </a:lnR>
                    <a:lnT>
                      <a:noFill/>
                    </a:lnT>
                    <a:lnB>
                      <a:noFill/>
                    </a:lnB>
                  </a:tcPr>
                </a:tc>
                <a:extLst>
                  <a:ext uri="{0D108BD9-81ED-4DB2-BD59-A6C34878D82A}">
                    <a16:rowId xmlns:a16="http://schemas.microsoft.com/office/drawing/2014/main" val="2870006330"/>
                  </a:ext>
                </a:extLst>
              </a:tr>
              <a:tr h="255898">
                <a:tc>
                  <a:txBody>
                    <a:bodyPr/>
                    <a:lstStyle/>
                    <a:p>
                      <a:pPr algn="l" fontAlgn="b"/>
                      <a:r>
                        <a:rPr lang="en-US" sz="1200" b="0" i="0" u="none" strike="noStrike">
                          <a:solidFill>
                            <a:srgbClr val="000000"/>
                          </a:solidFill>
                          <a:effectLst/>
                          <a:latin typeface="Calibri" panose="020F0502020204030204" pitchFamily="34" charset="0"/>
                        </a:rPr>
                        <a:t>Baboons</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270</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3600000</a:t>
                      </a:r>
                    </a:p>
                  </a:txBody>
                  <a:tcPr marL="9525" marR="9525" marT="9525" marB="0" anchor="b">
                    <a:lnL>
                      <a:noFill/>
                    </a:lnL>
                    <a:lnR>
                      <a:noFill/>
                    </a:lnR>
                    <a:lnT>
                      <a:noFill/>
                    </a:lnT>
                    <a:lnB>
                      <a:noFill/>
                    </a:lnB>
                  </a:tcPr>
                </a:tc>
                <a:extLst>
                  <a:ext uri="{0D108BD9-81ED-4DB2-BD59-A6C34878D82A}">
                    <a16:rowId xmlns:a16="http://schemas.microsoft.com/office/drawing/2014/main" val="2674152554"/>
                  </a:ext>
                </a:extLst>
              </a:tr>
              <a:tr h="255898">
                <a:tc>
                  <a:txBody>
                    <a:bodyPr/>
                    <a:lstStyle/>
                    <a:p>
                      <a:pPr algn="l" fontAlgn="b"/>
                      <a:r>
                        <a:rPr lang="en-US" sz="1200" b="0" i="0" u="none" strike="noStrike">
                          <a:solidFill>
                            <a:srgbClr val="000000"/>
                          </a:solidFill>
                          <a:effectLst/>
                          <a:latin typeface="Calibri" panose="020F0502020204030204" pitchFamily="34" charset="0"/>
                        </a:rPr>
                        <a:t>Barracudas</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380</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9400000</a:t>
                      </a:r>
                    </a:p>
                  </a:txBody>
                  <a:tcPr marL="9525" marR="9525" marT="9525" marB="0" anchor="b">
                    <a:lnL>
                      <a:noFill/>
                    </a:lnL>
                    <a:lnR>
                      <a:noFill/>
                    </a:lnR>
                    <a:lnT>
                      <a:noFill/>
                    </a:lnT>
                    <a:lnB>
                      <a:noFill/>
                    </a:lnB>
                  </a:tcPr>
                </a:tc>
                <a:extLst>
                  <a:ext uri="{0D108BD9-81ED-4DB2-BD59-A6C34878D82A}">
                    <a16:rowId xmlns:a16="http://schemas.microsoft.com/office/drawing/2014/main" val="2522871629"/>
                  </a:ext>
                </a:extLst>
              </a:tr>
              <a:tr h="255898">
                <a:tc>
                  <a:txBody>
                    <a:bodyPr/>
                    <a:lstStyle/>
                    <a:p>
                      <a:pPr algn="l" fontAlgn="b"/>
                      <a:r>
                        <a:rPr lang="en-US" sz="12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4079499263"/>
                  </a:ext>
                </a:extLst>
              </a:tr>
              <a:tr h="255898">
                <a:tc>
                  <a:txBody>
                    <a:bodyPr/>
                    <a:lstStyle/>
                    <a:p>
                      <a:pPr algn="l" fontAlgn="b"/>
                      <a:r>
                        <a:rPr lang="en-US" sz="1200" b="0" i="0" u="none" strike="noStrike">
                          <a:solidFill>
                            <a:srgbClr val="000000"/>
                          </a:solidFill>
                          <a:effectLst/>
                          <a:latin typeface="Calibri" panose="020F0502020204030204" pitchFamily="34" charset="0"/>
                        </a:rPr>
                        <a:t>Spiders</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480</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2400000</a:t>
                      </a:r>
                    </a:p>
                  </a:txBody>
                  <a:tcPr marL="9525" marR="9525" marT="9525" marB="0" anchor="b">
                    <a:lnL>
                      <a:noFill/>
                    </a:lnL>
                    <a:lnR>
                      <a:noFill/>
                    </a:lnR>
                    <a:lnT>
                      <a:noFill/>
                    </a:lnT>
                    <a:lnB>
                      <a:noFill/>
                    </a:lnB>
                  </a:tcPr>
                </a:tc>
                <a:extLst>
                  <a:ext uri="{0D108BD9-81ED-4DB2-BD59-A6C34878D82A}">
                    <a16:rowId xmlns:a16="http://schemas.microsoft.com/office/drawing/2014/main" val="3824296100"/>
                  </a:ext>
                </a:extLst>
              </a:tr>
              <a:tr h="255898">
                <a:tc>
                  <a:txBody>
                    <a:bodyPr/>
                    <a:lstStyle/>
                    <a:p>
                      <a:pPr algn="l" fontAlgn="b"/>
                      <a:r>
                        <a:rPr lang="en-US" sz="1200" b="0" i="0" u="none" strike="noStrike">
                          <a:solidFill>
                            <a:srgbClr val="000000"/>
                          </a:solidFill>
                          <a:effectLst/>
                          <a:latin typeface="Calibri" panose="020F0502020204030204" pitchFamily="34" charset="0"/>
                        </a:rPr>
                        <a:t>Turkeys</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480</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13500000</a:t>
                      </a:r>
                    </a:p>
                  </a:txBody>
                  <a:tcPr marL="9525" marR="9525" marT="9525" marB="0" anchor="b">
                    <a:lnL>
                      <a:noFill/>
                    </a:lnL>
                    <a:lnR>
                      <a:noFill/>
                    </a:lnR>
                    <a:lnT>
                      <a:noFill/>
                    </a:lnT>
                    <a:lnB>
                      <a:noFill/>
                    </a:lnB>
                  </a:tcPr>
                </a:tc>
                <a:extLst>
                  <a:ext uri="{0D108BD9-81ED-4DB2-BD59-A6C34878D82A}">
                    <a16:rowId xmlns:a16="http://schemas.microsoft.com/office/drawing/2014/main" val="1190106174"/>
                  </a:ext>
                </a:extLst>
              </a:tr>
              <a:tr h="255898">
                <a:tc>
                  <a:txBody>
                    <a:bodyPr/>
                    <a:lstStyle/>
                    <a:p>
                      <a:pPr algn="l" fontAlgn="b"/>
                      <a:r>
                        <a:rPr lang="en-US" sz="1200" b="0" i="0" u="none" strike="noStrike">
                          <a:solidFill>
                            <a:srgbClr val="000000"/>
                          </a:solidFill>
                          <a:effectLst/>
                          <a:latin typeface="Calibri" panose="020F0502020204030204" pitchFamily="34" charset="0"/>
                        </a:rPr>
                        <a:t>Woodcocks</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1080</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4500000</a:t>
                      </a:r>
                    </a:p>
                  </a:txBody>
                  <a:tcPr marL="9525" marR="9525" marT="9525" marB="0" anchor="b">
                    <a:lnL>
                      <a:noFill/>
                    </a:lnL>
                    <a:lnR>
                      <a:noFill/>
                    </a:lnR>
                    <a:lnT>
                      <a:noFill/>
                    </a:lnT>
                    <a:lnB>
                      <a:noFill/>
                    </a:lnB>
                  </a:tcPr>
                </a:tc>
                <a:extLst>
                  <a:ext uri="{0D108BD9-81ED-4DB2-BD59-A6C34878D82A}">
                    <a16:rowId xmlns:a16="http://schemas.microsoft.com/office/drawing/2014/main" val="649078307"/>
                  </a:ext>
                </a:extLst>
              </a:tr>
            </a:tbl>
          </a:graphicData>
        </a:graphic>
      </p:graphicFrame>
    </p:spTree>
    <p:extLst>
      <p:ext uri="{BB962C8B-B14F-4D97-AF65-F5344CB8AC3E}">
        <p14:creationId xmlns:p14="http://schemas.microsoft.com/office/powerpoint/2010/main" val="2203147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454CD-BB39-1F4B-A614-589F3773FFCA}"/>
              </a:ext>
            </a:extLst>
          </p:cNvPr>
          <p:cNvSpPr>
            <a:spLocks noGrp="1"/>
          </p:cNvSpPr>
          <p:nvPr>
            <p:ph type="title"/>
          </p:nvPr>
        </p:nvSpPr>
        <p:spPr/>
        <p:txBody>
          <a:bodyPr/>
          <a:lstStyle/>
          <a:p>
            <a:r>
              <a:rPr lang="en-US" dirty="0"/>
              <a:t>2.3 &amp; 2.4 Different Wafer Outputs</a:t>
            </a:r>
          </a:p>
        </p:txBody>
      </p:sp>
      <p:sp>
        <p:nvSpPr>
          <p:cNvPr id="3" name="Content Placeholder 2">
            <a:extLst>
              <a:ext uri="{FF2B5EF4-FFF2-40B4-BE49-F238E27FC236}">
                <a16:creationId xmlns:a16="http://schemas.microsoft.com/office/drawing/2014/main" id="{F2561F18-73D9-7046-BBE4-05508AB8A799}"/>
              </a:ext>
            </a:extLst>
          </p:cNvPr>
          <p:cNvSpPr>
            <a:spLocks noGrp="1"/>
          </p:cNvSpPr>
          <p:nvPr>
            <p:ph idx="1"/>
          </p:nvPr>
        </p:nvSpPr>
        <p:spPr/>
        <p:txBody>
          <a:bodyPr/>
          <a:lstStyle/>
          <a:p>
            <a:r>
              <a:rPr lang="en-US" dirty="0"/>
              <a:t>Wafer output is being input in multiples of 100.</a:t>
            </a:r>
          </a:p>
          <a:p>
            <a:endParaRPr lang="en-US" dirty="0"/>
          </a:p>
        </p:txBody>
      </p:sp>
      <p:pic>
        <p:nvPicPr>
          <p:cNvPr id="9" name="Picture 8">
            <a:extLst>
              <a:ext uri="{FF2B5EF4-FFF2-40B4-BE49-F238E27FC236}">
                <a16:creationId xmlns:a16="http://schemas.microsoft.com/office/drawing/2014/main" id="{5FFC5D9D-8530-E849-99AA-D7897017B13F}"/>
              </a:ext>
            </a:extLst>
          </p:cNvPr>
          <p:cNvPicPr>
            <a:picLocks noChangeAspect="1"/>
          </p:cNvPicPr>
          <p:nvPr/>
        </p:nvPicPr>
        <p:blipFill>
          <a:blip r:embed="rId2"/>
          <a:stretch>
            <a:fillRect/>
          </a:stretch>
        </p:blipFill>
        <p:spPr>
          <a:xfrm>
            <a:off x="1279071" y="2763527"/>
            <a:ext cx="8871857" cy="641254"/>
          </a:xfrm>
          <a:prstGeom prst="rect">
            <a:avLst/>
          </a:prstGeom>
        </p:spPr>
      </p:pic>
      <p:graphicFrame>
        <p:nvGraphicFramePr>
          <p:cNvPr id="10" name="Table 9">
            <a:extLst>
              <a:ext uri="{FF2B5EF4-FFF2-40B4-BE49-F238E27FC236}">
                <a16:creationId xmlns:a16="http://schemas.microsoft.com/office/drawing/2014/main" id="{ACE7D1A5-11DA-E64C-A574-E6B4EAB72D82}"/>
              </a:ext>
            </a:extLst>
          </p:cNvPr>
          <p:cNvGraphicFramePr>
            <a:graphicFrameLocks noGrp="1"/>
          </p:cNvGraphicFramePr>
          <p:nvPr>
            <p:extLst>
              <p:ext uri="{D42A27DB-BD31-4B8C-83A1-F6EECF244321}">
                <p14:modId xmlns:p14="http://schemas.microsoft.com/office/powerpoint/2010/main" val="2324353823"/>
              </p:ext>
            </p:extLst>
          </p:nvPr>
        </p:nvGraphicFramePr>
        <p:xfrm>
          <a:off x="1825625" y="4094473"/>
          <a:ext cx="7778750" cy="1625600"/>
        </p:xfrm>
        <a:graphic>
          <a:graphicData uri="http://schemas.openxmlformats.org/drawingml/2006/table">
            <a:tbl>
              <a:tblPr/>
              <a:tblGrid>
                <a:gridCol w="1555750">
                  <a:extLst>
                    <a:ext uri="{9D8B030D-6E8A-4147-A177-3AD203B41FA5}">
                      <a16:colId xmlns:a16="http://schemas.microsoft.com/office/drawing/2014/main" val="1566645019"/>
                    </a:ext>
                  </a:extLst>
                </a:gridCol>
                <a:gridCol w="1555750">
                  <a:extLst>
                    <a:ext uri="{9D8B030D-6E8A-4147-A177-3AD203B41FA5}">
                      <a16:colId xmlns:a16="http://schemas.microsoft.com/office/drawing/2014/main" val="2579287333"/>
                    </a:ext>
                  </a:extLst>
                </a:gridCol>
                <a:gridCol w="1555750">
                  <a:extLst>
                    <a:ext uri="{9D8B030D-6E8A-4147-A177-3AD203B41FA5}">
                      <a16:colId xmlns:a16="http://schemas.microsoft.com/office/drawing/2014/main" val="512523368"/>
                    </a:ext>
                  </a:extLst>
                </a:gridCol>
                <a:gridCol w="1555750">
                  <a:extLst>
                    <a:ext uri="{9D8B030D-6E8A-4147-A177-3AD203B41FA5}">
                      <a16:colId xmlns:a16="http://schemas.microsoft.com/office/drawing/2014/main" val="148765048"/>
                    </a:ext>
                  </a:extLst>
                </a:gridCol>
                <a:gridCol w="1555750">
                  <a:extLst>
                    <a:ext uri="{9D8B030D-6E8A-4147-A177-3AD203B41FA5}">
                      <a16:colId xmlns:a16="http://schemas.microsoft.com/office/drawing/2014/main" val="785544355"/>
                    </a:ext>
                  </a:extLst>
                </a:gridCol>
              </a:tblGrid>
              <a:tr h="203200">
                <a:tc>
                  <a:txBody>
                    <a:bodyPr/>
                    <a:lstStyle/>
                    <a:p>
                      <a:pPr algn="l" fontAlgn="b"/>
                      <a:r>
                        <a:rPr lang="en-US" sz="1200" b="0" i="0" u="none" strike="noStrike">
                          <a:solidFill>
                            <a:srgbClr val="000000"/>
                          </a:solidFill>
                          <a:effectLst/>
                          <a:latin typeface="Calibri" panose="020F0502020204030204" pitchFamily="34" charset="0"/>
                        </a:rPr>
                        <a:t>WaferOutput</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TotalSumOfMachines</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TotalFootprint</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TotalCostOfMachines</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DeliveryTime</a:t>
                      </a:r>
                    </a:p>
                  </a:txBody>
                  <a:tcPr marL="9525" marR="9525" marT="9525" marB="0" anchor="b">
                    <a:lnL>
                      <a:noFill/>
                    </a:lnL>
                    <a:lnR>
                      <a:noFill/>
                    </a:lnR>
                    <a:lnT>
                      <a:noFill/>
                    </a:lnT>
                    <a:lnB>
                      <a:noFill/>
                    </a:lnB>
                  </a:tcPr>
                </a:tc>
                <a:extLst>
                  <a:ext uri="{0D108BD9-81ED-4DB2-BD59-A6C34878D82A}">
                    <a16:rowId xmlns:a16="http://schemas.microsoft.com/office/drawing/2014/main" val="4050110592"/>
                  </a:ext>
                </a:extLst>
              </a:tr>
              <a:tr h="203200">
                <a:tc>
                  <a:txBody>
                    <a:bodyPr/>
                    <a:lstStyle/>
                    <a:p>
                      <a:pPr algn="r" fontAlgn="b"/>
                      <a:r>
                        <a:rPr lang="en-US" sz="12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53</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5460</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301600000</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1.50298765</a:t>
                      </a:r>
                    </a:p>
                  </a:txBody>
                  <a:tcPr marL="9525" marR="9525" marT="9525" marB="0" anchor="b">
                    <a:lnL>
                      <a:noFill/>
                    </a:lnL>
                    <a:lnR>
                      <a:noFill/>
                    </a:lnR>
                    <a:lnT>
                      <a:noFill/>
                    </a:lnT>
                    <a:lnB>
                      <a:noFill/>
                    </a:lnB>
                  </a:tcPr>
                </a:tc>
                <a:extLst>
                  <a:ext uri="{0D108BD9-81ED-4DB2-BD59-A6C34878D82A}">
                    <a16:rowId xmlns:a16="http://schemas.microsoft.com/office/drawing/2014/main" val="2966249452"/>
                  </a:ext>
                </a:extLst>
              </a:tr>
              <a:tr h="203200">
                <a:tc>
                  <a:txBody>
                    <a:bodyPr/>
                    <a:lstStyle/>
                    <a:p>
                      <a:pPr algn="r" fontAlgn="b"/>
                      <a:r>
                        <a:rPr lang="en-US" sz="1200" b="0" i="0" u="none" strike="noStrike">
                          <a:solidFill>
                            <a:srgbClr val="000000"/>
                          </a:solidFill>
                          <a:effectLst/>
                          <a:latin typeface="Calibri" panose="020F0502020204030204" pitchFamily="34" charset="0"/>
                        </a:rPr>
                        <a:t>200</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53</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5460</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301600000</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1.50298765</a:t>
                      </a:r>
                    </a:p>
                  </a:txBody>
                  <a:tcPr marL="9525" marR="9525" marT="9525" marB="0" anchor="b">
                    <a:lnL>
                      <a:noFill/>
                    </a:lnL>
                    <a:lnR>
                      <a:noFill/>
                    </a:lnR>
                    <a:lnT>
                      <a:noFill/>
                    </a:lnT>
                    <a:lnB>
                      <a:noFill/>
                    </a:lnB>
                  </a:tcPr>
                </a:tc>
                <a:extLst>
                  <a:ext uri="{0D108BD9-81ED-4DB2-BD59-A6C34878D82A}">
                    <a16:rowId xmlns:a16="http://schemas.microsoft.com/office/drawing/2014/main" val="1651119315"/>
                  </a:ext>
                </a:extLst>
              </a:tr>
              <a:tr h="203200">
                <a:tc>
                  <a:txBody>
                    <a:bodyPr/>
                    <a:lstStyle/>
                    <a:p>
                      <a:pPr algn="r" fontAlgn="b"/>
                      <a:r>
                        <a:rPr lang="en-US" sz="1200" b="0" i="0" u="none" strike="noStrike">
                          <a:solidFill>
                            <a:srgbClr val="000000"/>
                          </a:solidFill>
                          <a:effectLst/>
                          <a:latin typeface="Calibri" panose="020F0502020204030204" pitchFamily="34" charset="0"/>
                        </a:rPr>
                        <a:t>300</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53</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5460</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301600000</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1.50298765</a:t>
                      </a:r>
                    </a:p>
                  </a:txBody>
                  <a:tcPr marL="9525" marR="9525" marT="9525" marB="0" anchor="b">
                    <a:lnL>
                      <a:noFill/>
                    </a:lnL>
                    <a:lnR>
                      <a:noFill/>
                    </a:lnR>
                    <a:lnT>
                      <a:noFill/>
                    </a:lnT>
                    <a:lnB>
                      <a:noFill/>
                    </a:lnB>
                  </a:tcPr>
                </a:tc>
                <a:extLst>
                  <a:ext uri="{0D108BD9-81ED-4DB2-BD59-A6C34878D82A}">
                    <a16:rowId xmlns:a16="http://schemas.microsoft.com/office/drawing/2014/main" val="2864195765"/>
                  </a:ext>
                </a:extLst>
              </a:tr>
              <a:tr h="203200">
                <a:tc>
                  <a:txBody>
                    <a:bodyPr/>
                    <a:lstStyle/>
                    <a:p>
                      <a:pPr algn="r" fontAlgn="b"/>
                      <a:r>
                        <a:rPr lang="en-US" sz="12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2499963749"/>
                  </a:ext>
                </a:extLst>
              </a:tr>
              <a:tr h="203200">
                <a:tc>
                  <a:txBody>
                    <a:bodyPr/>
                    <a:lstStyle/>
                    <a:p>
                      <a:pPr algn="r" fontAlgn="b"/>
                      <a:r>
                        <a:rPr lang="en-US" sz="1200" b="0" i="0" u="none" strike="noStrike" dirty="0">
                          <a:solidFill>
                            <a:srgbClr val="000000"/>
                          </a:solidFill>
                          <a:effectLst/>
                          <a:latin typeface="Calibri" panose="020F0502020204030204" pitchFamily="34" charset="0"/>
                        </a:rPr>
                        <a:t>24700</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554</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60150</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2188100000</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2.01095376</a:t>
                      </a:r>
                    </a:p>
                  </a:txBody>
                  <a:tcPr marL="9525" marR="9525" marT="9525" marB="0" anchor="b">
                    <a:lnL>
                      <a:noFill/>
                    </a:lnL>
                    <a:lnR>
                      <a:noFill/>
                    </a:lnR>
                    <a:lnT>
                      <a:noFill/>
                    </a:lnT>
                    <a:lnB>
                      <a:noFill/>
                    </a:lnB>
                  </a:tcPr>
                </a:tc>
                <a:extLst>
                  <a:ext uri="{0D108BD9-81ED-4DB2-BD59-A6C34878D82A}">
                    <a16:rowId xmlns:a16="http://schemas.microsoft.com/office/drawing/2014/main" val="312088654"/>
                  </a:ext>
                </a:extLst>
              </a:tr>
              <a:tr h="203200">
                <a:tc>
                  <a:txBody>
                    <a:bodyPr/>
                    <a:lstStyle/>
                    <a:p>
                      <a:pPr algn="r" fontAlgn="b"/>
                      <a:r>
                        <a:rPr lang="en-US" sz="1200" b="0" i="0" u="none" strike="noStrike">
                          <a:solidFill>
                            <a:srgbClr val="000000"/>
                          </a:solidFill>
                          <a:effectLst/>
                          <a:latin typeface="Calibri" panose="020F0502020204030204" pitchFamily="34" charset="0"/>
                        </a:rPr>
                        <a:t>24800</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557</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60540</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2193300000</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2.01761943</a:t>
                      </a:r>
                    </a:p>
                  </a:txBody>
                  <a:tcPr marL="9525" marR="9525" marT="9525" marB="0" anchor="b">
                    <a:lnL>
                      <a:noFill/>
                    </a:lnL>
                    <a:lnR>
                      <a:noFill/>
                    </a:lnR>
                    <a:lnT>
                      <a:noFill/>
                    </a:lnT>
                    <a:lnB>
                      <a:noFill/>
                    </a:lnB>
                  </a:tcPr>
                </a:tc>
                <a:extLst>
                  <a:ext uri="{0D108BD9-81ED-4DB2-BD59-A6C34878D82A}">
                    <a16:rowId xmlns:a16="http://schemas.microsoft.com/office/drawing/2014/main" val="307389356"/>
                  </a:ext>
                </a:extLst>
              </a:tr>
              <a:tr h="203200">
                <a:tc>
                  <a:txBody>
                    <a:bodyPr/>
                    <a:lstStyle/>
                    <a:p>
                      <a:pPr algn="r" fontAlgn="b"/>
                      <a:r>
                        <a:rPr lang="en-US" sz="1200" b="0" i="0" u="none" strike="noStrike">
                          <a:solidFill>
                            <a:srgbClr val="000000"/>
                          </a:solidFill>
                          <a:effectLst/>
                          <a:latin typeface="Calibri" panose="020F0502020204030204" pitchFamily="34" charset="0"/>
                        </a:rPr>
                        <a:t>24900</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558</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60570</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2196700000</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2.01985333</a:t>
                      </a:r>
                    </a:p>
                  </a:txBody>
                  <a:tcPr marL="9525" marR="9525" marT="9525" marB="0" anchor="b">
                    <a:lnL>
                      <a:noFill/>
                    </a:lnL>
                    <a:lnR>
                      <a:noFill/>
                    </a:lnR>
                    <a:lnT>
                      <a:noFill/>
                    </a:lnT>
                    <a:lnB>
                      <a:noFill/>
                    </a:lnB>
                  </a:tcPr>
                </a:tc>
                <a:extLst>
                  <a:ext uri="{0D108BD9-81ED-4DB2-BD59-A6C34878D82A}">
                    <a16:rowId xmlns:a16="http://schemas.microsoft.com/office/drawing/2014/main" val="2760269277"/>
                  </a:ext>
                </a:extLst>
              </a:tr>
            </a:tbl>
          </a:graphicData>
        </a:graphic>
      </p:graphicFrame>
    </p:spTree>
    <p:extLst>
      <p:ext uri="{BB962C8B-B14F-4D97-AF65-F5344CB8AC3E}">
        <p14:creationId xmlns:p14="http://schemas.microsoft.com/office/powerpoint/2010/main" val="1448673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03798DD-8D64-E947-B6A7-1E2A4F24B6B7}"/>
              </a:ext>
            </a:extLst>
          </p:cNvPr>
          <p:cNvPicPr>
            <a:picLocks noChangeAspect="1"/>
          </p:cNvPicPr>
          <p:nvPr/>
        </p:nvPicPr>
        <p:blipFill>
          <a:blip r:embed="rId2"/>
          <a:stretch>
            <a:fillRect/>
          </a:stretch>
        </p:blipFill>
        <p:spPr>
          <a:xfrm>
            <a:off x="843643" y="0"/>
            <a:ext cx="10504714" cy="6855256"/>
          </a:xfrm>
          <a:prstGeom prst="rect">
            <a:avLst/>
          </a:prstGeom>
        </p:spPr>
      </p:pic>
    </p:spTree>
    <p:extLst>
      <p:ext uri="{BB962C8B-B14F-4D97-AF65-F5344CB8AC3E}">
        <p14:creationId xmlns:p14="http://schemas.microsoft.com/office/powerpoint/2010/main" val="2790840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1374EAC-F9CC-394F-884B-FA1C0001429A}"/>
              </a:ext>
            </a:extLst>
          </p:cNvPr>
          <p:cNvPicPr>
            <a:picLocks noChangeAspect="1"/>
          </p:cNvPicPr>
          <p:nvPr/>
        </p:nvPicPr>
        <p:blipFill>
          <a:blip r:embed="rId2"/>
          <a:stretch>
            <a:fillRect/>
          </a:stretch>
        </p:blipFill>
        <p:spPr>
          <a:xfrm>
            <a:off x="841540" y="0"/>
            <a:ext cx="10508919" cy="6858000"/>
          </a:xfrm>
          <a:prstGeom prst="rect">
            <a:avLst/>
          </a:prstGeom>
        </p:spPr>
      </p:pic>
      <p:sp>
        <p:nvSpPr>
          <p:cNvPr id="8" name="Rectangle 7">
            <a:extLst>
              <a:ext uri="{FF2B5EF4-FFF2-40B4-BE49-F238E27FC236}">
                <a16:creationId xmlns:a16="http://schemas.microsoft.com/office/drawing/2014/main" id="{654F453A-F0FC-5444-B4DA-FA745D29148C}"/>
              </a:ext>
            </a:extLst>
          </p:cNvPr>
          <p:cNvSpPr/>
          <p:nvPr/>
        </p:nvSpPr>
        <p:spPr>
          <a:xfrm>
            <a:off x="1850571" y="522514"/>
            <a:ext cx="7391400" cy="5627915"/>
          </a:xfrm>
          <a:prstGeom prst="rect">
            <a:avLst/>
          </a:prstGeom>
          <a:solidFill>
            <a:schemeClr val="accent4">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E185AA1-498B-C446-8C22-C176DC6F1003}"/>
              </a:ext>
            </a:extLst>
          </p:cNvPr>
          <p:cNvSpPr/>
          <p:nvPr/>
        </p:nvSpPr>
        <p:spPr>
          <a:xfrm>
            <a:off x="9241971" y="540657"/>
            <a:ext cx="1730830" cy="5627915"/>
          </a:xfrm>
          <a:prstGeom prst="rect">
            <a:avLst/>
          </a:prstGeom>
          <a:solidFill>
            <a:schemeClr val="accent6">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ular Callout 4">
            <a:extLst>
              <a:ext uri="{FF2B5EF4-FFF2-40B4-BE49-F238E27FC236}">
                <a16:creationId xmlns:a16="http://schemas.microsoft.com/office/drawing/2014/main" id="{A933CAB0-41D6-0044-8590-0B93FFF6B556}"/>
              </a:ext>
            </a:extLst>
          </p:cNvPr>
          <p:cNvSpPr/>
          <p:nvPr/>
        </p:nvSpPr>
        <p:spPr>
          <a:xfrm>
            <a:off x="6183087" y="642257"/>
            <a:ext cx="2046515" cy="914400"/>
          </a:xfrm>
          <a:prstGeom prst="wedgeRoundRectCallout">
            <a:avLst>
              <a:gd name="adj1" fmla="val 98056"/>
              <a:gd name="adj2" fmla="val 351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 1</a:t>
            </a:r>
          </a:p>
          <a:p>
            <a:pPr algn="ctr"/>
            <a:r>
              <a:rPr lang="en-US" dirty="0"/>
              <a:t>(footprint maxed)</a:t>
            </a:r>
          </a:p>
        </p:txBody>
      </p:sp>
      <p:sp>
        <p:nvSpPr>
          <p:cNvPr id="7" name="Rounded Rectangular Callout 6">
            <a:extLst>
              <a:ext uri="{FF2B5EF4-FFF2-40B4-BE49-F238E27FC236}">
                <a16:creationId xmlns:a16="http://schemas.microsoft.com/office/drawing/2014/main" id="{4A05AF14-EE4A-734F-9869-A33942A46E09}"/>
              </a:ext>
            </a:extLst>
          </p:cNvPr>
          <p:cNvSpPr/>
          <p:nvPr/>
        </p:nvSpPr>
        <p:spPr>
          <a:xfrm>
            <a:off x="9535884" y="2198915"/>
            <a:ext cx="2449286" cy="914400"/>
          </a:xfrm>
          <a:prstGeom prst="wedgeRoundRectCallout">
            <a:avLst>
              <a:gd name="adj1" fmla="val 4278"/>
              <a:gd name="adj2" fmla="val -21964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 2</a:t>
            </a:r>
          </a:p>
          <a:p>
            <a:pPr algn="ctr"/>
            <a:r>
              <a:rPr lang="en-US" dirty="0"/>
              <a:t>(delivery time maxed)</a:t>
            </a:r>
          </a:p>
        </p:txBody>
      </p:sp>
    </p:spTree>
    <p:extLst>
      <p:ext uri="{BB962C8B-B14F-4D97-AF65-F5344CB8AC3E}">
        <p14:creationId xmlns:p14="http://schemas.microsoft.com/office/powerpoint/2010/main" val="76125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5"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3594C-33F0-5347-B3A6-A50793D402E5}"/>
              </a:ext>
            </a:extLst>
          </p:cNvPr>
          <p:cNvSpPr>
            <a:spLocks noGrp="1"/>
          </p:cNvSpPr>
          <p:nvPr>
            <p:ph type="title"/>
          </p:nvPr>
        </p:nvSpPr>
        <p:spPr>
          <a:xfrm>
            <a:off x="838200" y="626382"/>
            <a:ext cx="10515600" cy="1325563"/>
          </a:xfrm>
        </p:spPr>
        <p:txBody>
          <a:bodyPr/>
          <a:lstStyle/>
          <a:p>
            <a:r>
              <a:rPr lang="en-US" dirty="0"/>
              <a:t>2.5 CAPEX required</a:t>
            </a:r>
          </a:p>
        </p:txBody>
      </p:sp>
      <p:sp>
        <p:nvSpPr>
          <p:cNvPr id="3" name="Content Placeholder 2">
            <a:extLst>
              <a:ext uri="{FF2B5EF4-FFF2-40B4-BE49-F238E27FC236}">
                <a16:creationId xmlns:a16="http://schemas.microsoft.com/office/drawing/2014/main" id="{447A8ADE-03D2-784B-B637-9046EBD57E89}"/>
              </a:ext>
            </a:extLst>
          </p:cNvPr>
          <p:cNvSpPr>
            <a:spLocks noGrp="1"/>
          </p:cNvSpPr>
          <p:nvPr>
            <p:ph idx="1"/>
          </p:nvPr>
        </p:nvSpPr>
        <p:spPr>
          <a:xfrm>
            <a:off x="838200" y="2086882"/>
            <a:ext cx="10515600" cy="4351338"/>
          </a:xfrm>
        </p:spPr>
        <p:txBody>
          <a:bodyPr/>
          <a:lstStyle/>
          <a:p>
            <a:r>
              <a:rPr lang="en-US" dirty="0"/>
              <a:t>Scenario 1: footprint maxed</a:t>
            </a:r>
          </a:p>
          <a:p>
            <a:endParaRPr lang="en-US" dirty="0"/>
          </a:p>
        </p:txBody>
      </p:sp>
      <p:graphicFrame>
        <p:nvGraphicFramePr>
          <p:cNvPr id="9" name="Table 8">
            <a:extLst>
              <a:ext uri="{FF2B5EF4-FFF2-40B4-BE49-F238E27FC236}">
                <a16:creationId xmlns:a16="http://schemas.microsoft.com/office/drawing/2014/main" id="{16D77BD8-497F-DC47-923A-444F086CB628}"/>
              </a:ext>
            </a:extLst>
          </p:cNvPr>
          <p:cNvGraphicFramePr>
            <a:graphicFrameLocks noGrp="1"/>
          </p:cNvGraphicFramePr>
          <p:nvPr>
            <p:extLst>
              <p:ext uri="{D42A27DB-BD31-4B8C-83A1-F6EECF244321}">
                <p14:modId xmlns:p14="http://schemas.microsoft.com/office/powerpoint/2010/main" val="854329958"/>
              </p:ext>
            </p:extLst>
          </p:nvPr>
        </p:nvGraphicFramePr>
        <p:xfrm>
          <a:off x="2392816" y="2935744"/>
          <a:ext cx="7406368" cy="3325356"/>
        </p:xfrm>
        <a:graphic>
          <a:graphicData uri="http://schemas.openxmlformats.org/drawingml/2006/table">
            <a:tbl>
              <a:tblPr/>
              <a:tblGrid>
                <a:gridCol w="2706646">
                  <a:extLst>
                    <a:ext uri="{9D8B030D-6E8A-4147-A177-3AD203B41FA5}">
                      <a16:colId xmlns:a16="http://schemas.microsoft.com/office/drawing/2014/main" val="3901628777"/>
                    </a:ext>
                  </a:extLst>
                </a:gridCol>
                <a:gridCol w="2435982">
                  <a:extLst>
                    <a:ext uri="{9D8B030D-6E8A-4147-A177-3AD203B41FA5}">
                      <a16:colId xmlns:a16="http://schemas.microsoft.com/office/drawing/2014/main" val="561411490"/>
                    </a:ext>
                  </a:extLst>
                </a:gridCol>
                <a:gridCol w="2263740">
                  <a:extLst>
                    <a:ext uri="{9D8B030D-6E8A-4147-A177-3AD203B41FA5}">
                      <a16:colId xmlns:a16="http://schemas.microsoft.com/office/drawing/2014/main" val="3137792593"/>
                    </a:ext>
                  </a:extLst>
                </a:gridCol>
              </a:tblGrid>
              <a:tr h="799117">
                <a:tc>
                  <a:txBody>
                    <a:bodyPr/>
                    <a:lstStyle/>
                    <a:p>
                      <a:pPr algn="just" rtl="0" fontAlgn="t">
                        <a:spcBef>
                          <a:spcPts val="0"/>
                        </a:spcBef>
                        <a:spcAft>
                          <a:spcPts val="0"/>
                        </a:spcAft>
                      </a:pPr>
                      <a:br>
                        <a:rPr lang="en-US" dirty="0">
                          <a:effectLst/>
                        </a:rPr>
                      </a:br>
                      <a:r>
                        <a:rPr lang="en-US" sz="1100" b="1" i="0" u="none" strike="noStrike" dirty="0">
                          <a:solidFill>
                            <a:srgbClr val="000000"/>
                          </a:solidFill>
                          <a:effectLst/>
                          <a:latin typeface="Times New Roman" panose="02020603050405020304" pitchFamily="18" charset="0"/>
                        </a:rPr>
                        <a:t>Options (wafer output = 20,400)</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100" b="1" i="0" u="none" strike="noStrike" dirty="0">
                          <a:solidFill>
                            <a:srgbClr val="000000"/>
                          </a:solidFill>
                          <a:effectLst/>
                          <a:highlight>
                            <a:srgbClr val="FFFF00"/>
                          </a:highlight>
                          <a:latin typeface="Times New Roman" panose="02020603050405020304" pitchFamily="18" charset="0"/>
                        </a:rPr>
                        <a:t>Expand in original location by constructing a 2nd building</a:t>
                      </a:r>
                      <a:endParaRPr lang="en-US" dirty="0">
                        <a:effectLst/>
                        <a:highlight>
                          <a:srgbClr val="FFFF00"/>
                        </a:highligh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100" b="1" i="0" u="none" strike="noStrike">
                          <a:solidFill>
                            <a:srgbClr val="000000"/>
                          </a:solidFill>
                          <a:effectLst/>
                          <a:latin typeface="Times New Roman" panose="02020603050405020304" pitchFamily="18" charset="0"/>
                        </a:rPr>
                        <a:t>Build in a new location  by constructing a 1st building</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1919302"/>
                  </a:ext>
                </a:extLst>
              </a:tr>
              <a:tr h="544758">
                <a:tc>
                  <a:txBody>
                    <a:bodyPr/>
                    <a:lstStyle/>
                    <a:p>
                      <a:pPr algn="just" rtl="0" fontAlgn="t">
                        <a:spcBef>
                          <a:spcPts val="0"/>
                        </a:spcBef>
                        <a:spcAft>
                          <a:spcPts val="0"/>
                        </a:spcAft>
                      </a:pPr>
                      <a:r>
                        <a:rPr lang="en-US" sz="1100" b="0" i="0" u="none" strike="noStrike">
                          <a:solidFill>
                            <a:srgbClr val="000000"/>
                          </a:solidFill>
                          <a:effectLst/>
                          <a:latin typeface="Times New Roman" panose="02020603050405020304" pitchFamily="18" charset="0"/>
                        </a:rPr>
                        <a:t>Cost of additional machines in owned location</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$1,757,300,000</a:t>
                      </a:r>
                      <a:endParaRPr lang="en-US">
                        <a:effectLst/>
                      </a:endParaRPr>
                    </a:p>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(461 machines needed)</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$1,737,300,000</a:t>
                      </a:r>
                      <a:endParaRPr lang="en-US">
                        <a:effectLst/>
                      </a:endParaRPr>
                    </a:p>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(459 machines needed)</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9984875"/>
                  </a:ext>
                </a:extLst>
              </a:tr>
              <a:tr h="544758">
                <a:tc>
                  <a:txBody>
                    <a:bodyPr/>
                    <a:lstStyle/>
                    <a:p>
                      <a:pPr algn="just" rtl="0" fontAlgn="t">
                        <a:spcBef>
                          <a:spcPts val="0"/>
                        </a:spcBef>
                        <a:spcAft>
                          <a:spcPts val="0"/>
                        </a:spcAft>
                      </a:pPr>
                      <a:r>
                        <a:rPr lang="en-US" sz="1100" b="0" i="0" u="none" strike="noStrike">
                          <a:solidFill>
                            <a:srgbClr val="000000"/>
                          </a:solidFill>
                          <a:effectLst/>
                          <a:latin typeface="Times New Roman" panose="02020603050405020304" pitchFamily="18" charset="0"/>
                        </a:rPr>
                        <a:t>Cost of additional machines in new location</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$0</a:t>
                      </a:r>
                      <a:endParaRPr lang="en-US">
                        <a:effectLst/>
                      </a:endParaRPr>
                    </a:p>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(0 machines needed)</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$301,600,000</a:t>
                      </a:r>
                      <a:endParaRPr lang="en-US">
                        <a:effectLst/>
                      </a:endParaRPr>
                    </a:p>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(53 machines needed)</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9302459"/>
                  </a:ext>
                </a:extLst>
              </a:tr>
              <a:tr h="347208">
                <a:tc>
                  <a:txBody>
                    <a:bodyPr/>
                    <a:lstStyle/>
                    <a:p>
                      <a:pPr algn="just" rtl="0" fontAlgn="t">
                        <a:spcBef>
                          <a:spcPts val="0"/>
                        </a:spcBef>
                        <a:spcAft>
                          <a:spcPts val="0"/>
                        </a:spcAft>
                      </a:pPr>
                      <a:r>
                        <a:rPr lang="en-US" sz="1100" b="0" i="0" u="none" strike="noStrike">
                          <a:solidFill>
                            <a:srgbClr val="000000"/>
                          </a:solidFill>
                          <a:effectLst/>
                          <a:latin typeface="Times New Roman" panose="02020603050405020304" pitchFamily="18" charset="0"/>
                        </a:rPr>
                        <a:t>Cost of additional construction</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$1,070,000,000</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$1,000,000,000</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4683352"/>
                  </a:ext>
                </a:extLst>
              </a:tr>
              <a:tr h="742307">
                <a:tc>
                  <a:txBody>
                    <a:bodyPr/>
                    <a:lstStyle/>
                    <a:p>
                      <a:pPr algn="just" rtl="0" fontAlgn="t">
                        <a:spcBef>
                          <a:spcPts val="0"/>
                        </a:spcBef>
                        <a:spcAft>
                          <a:spcPts val="0"/>
                        </a:spcAft>
                      </a:pPr>
                      <a:r>
                        <a:rPr lang="en-US" sz="1100" b="0" i="0" u="none" strike="noStrike">
                          <a:solidFill>
                            <a:srgbClr val="000000"/>
                          </a:solidFill>
                          <a:effectLst/>
                          <a:latin typeface="Times New Roman" panose="02020603050405020304" pitchFamily="18" charset="0"/>
                        </a:rPr>
                        <a:t>Deducting the cost to acquire machines that are already owned to produced a wafer output of 5,000</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 $586,200,000</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 $586,200,000</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0215864"/>
                  </a:ext>
                </a:extLst>
              </a:tr>
              <a:tr h="347208">
                <a:tc>
                  <a:txBody>
                    <a:bodyPr/>
                    <a:lstStyle/>
                    <a:p>
                      <a:pPr algn="just" rtl="0" fontAlgn="t">
                        <a:spcBef>
                          <a:spcPts val="0"/>
                        </a:spcBef>
                        <a:spcAft>
                          <a:spcPts val="0"/>
                        </a:spcAft>
                      </a:pPr>
                      <a:r>
                        <a:rPr lang="en-US" sz="1100" b="1" i="0" u="none" strike="noStrike">
                          <a:solidFill>
                            <a:srgbClr val="000000"/>
                          </a:solidFill>
                          <a:effectLst/>
                          <a:latin typeface="Times New Roman" panose="02020603050405020304" pitchFamily="18" charset="0"/>
                        </a:rPr>
                        <a:t>Total</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1" i="0" u="none" strike="noStrike" dirty="0">
                          <a:solidFill>
                            <a:srgbClr val="000000"/>
                          </a:solidFill>
                          <a:effectLst/>
                          <a:highlight>
                            <a:srgbClr val="FFFF00"/>
                          </a:highlight>
                          <a:latin typeface="Times New Roman" panose="02020603050405020304" pitchFamily="18" charset="0"/>
                        </a:rPr>
                        <a:t>$2,241,100,000</a:t>
                      </a:r>
                      <a:endParaRPr lang="en-US" dirty="0">
                        <a:effectLst/>
                        <a:highlight>
                          <a:srgbClr val="FFFF00"/>
                        </a:highligh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1" i="0" u="none" strike="noStrike" dirty="0">
                          <a:solidFill>
                            <a:srgbClr val="000000"/>
                          </a:solidFill>
                          <a:effectLst/>
                          <a:latin typeface="Times New Roman" panose="02020603050405020304" pitchFamily="18" charset="0"/>
                        </a:rPr>
                        <a:t>$2,452,700,000</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2244066"/>
                  </a:ext>
                </a:extLst>
              </a:tr>
            </a:tbl>
          </a:graphicData>
        </a:graphic>
      </p:graphicFrame>
    </p:spTree>
    <p:extLst>
      <p:ext uri="{BB962C8B-B14F-4D97-AF65-F5344CB8AC3E}">
        <p14:creationId xmlns:p14="http://schemas.microsoft.com/office/powerpoint/2010/main" val="894900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26E6D-EE54-8A4D-9FB5-C1ABDE09C0E6}"/>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8A052829-5A98-6241-97E3-B639E77EA11E}"/>
              </a:ext>
            </a:extLst>
          </p:cNvPr>
          <p:cNvSpPr>
            <a:spLocks noGrp="1"/>
          </p:cNvSpPr>
          <p:nvPr>
            <p:ph idx="1"/>
          </p:nvPr>
        </p:nvSpPr>
        <p:spPr/>
        <p:txBody>
          <a:bodyPr/>
          <a:lstStyle/>
          <a:p>
            <a:r>
              <a:rPr lang="en-US" dirty="0" err="1"/>
              <a:t>Utilisation</a:t>
            </a:r>
            <a:r>
              <a:rPr lang="en-US" dirty="0"/>
              <a:t> (%) and Availability (%) always stay constant over time.</a:t>
            </a:r>
          </a:p>
          <a:p>
            <a:r>
              <a:rPr lang="en-US" dirty="0"/>
              <a:t>Every machine has already been working for a period of time.</a:t>
            </a:r>
          </a:p>
          <a:p>
            <a:r>
              <a:rPr lang="en-US" dirty="0"/>
              <a:t>Waiting time is negligible.</a:t>
            </a:r>
          </a:p>
          <a:p>
            <a:r>
              <a:rPr lang="en-US" dirty="0"/>
              <a:t>There is an unlimited number of FOUPs available. </a:t>
            </a:r>
          </a:p>
          <a:p>
            <a:endParaRPr lang="en-US" dirty="0"/>
          </a:p>
        </p:txBody>
      </p:sp>
    </p:spTree>
    <p:extLst>
      <p:ext uri="{BB962C8B-B14F-4D97-AF65-F5344CB8AC3E}">
        <p14:creationId xmlns:p14="http://schemas.microsoft.com/office/powerpoint/2010/main" val="1359492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3594C-33F0-5347-B3A6-A50793D402E5}"/>
              </a:ext>
            </a:extLst>
          </p:cNvPr>
          <p:cNvSpPr>
            <a:spLocks noGrp="1"/>
          </p:cNvSpPr>
          <p:nvPr>
            <p:ph type="title"/>
          </p:nvPr>
        </p:nvSpPr>
        <p:spPr>
          <a:xfrm>
            <a:off x="838200" y="626382"/>
            <a:ext cx="10515600" cy="1325563"/>
          </a:xfrm>
        </p:spPr>
        <p:txBody>
          <a:bodyPr/>
          <a:lstStyle/>
          <a:p>
            <a:r>
              <a:rPr lang="en-US" dirty="0"/>
              <a:t>2.5 CAPEX required</a:t>
            </a:r>
          </a:p>
        </p:txBody>
      </p:sp>
      <p:sp>
        <p:nvSpPr>
          <p:cNvPr id="3" name="Content Placeholder 2">
            <a:extLst>
              <a:ext uri="{FF2B5EF4-FFF2-40B4-BE49-F238E27FC236}">
                <a16:creationId xmlns:a16="http://schemas.microsoft.com/office/drawing/2014/main" id="{447A8ADE-03D2-784B-B637-9046EBD57E89}"/>
              </a:ext>
            </a:extLst>
          </p:cNvPr>
          <p:cNvSpPr>
            <a:spLocks noGrp="1"/>
          </p:cNvSpPr>
          <p:nvPr>
            <p:ph idx="1"/>
          </p:nvPr>
        </p:nvSpPr>
        <p:spPr>
          <a:xfrm>
            <a:off x="838200" y="2086882"/>
            <a:ext cx="10515600" cy="4351338"/>
          </a:xfrm>
        </p:spPr>
        <p:txBody>
          <a:bodyPr/>
          <a:lstStyle/>
          <a:p>
            <a:r>
              <a:rPr lang="en-US" dirty="0"/>
              <a:t>Scenario 2: delivery time maxed</a:t>
            </a:r>
          </a:p>
          <a:p>
            <a:endParaRPr lang="en-US" dirty="0"/>
          </a:p>
        </p:txBody>
      </p:sp>
      <p:graphicFrame>
        <p:nvGraphicFramePr>
          <p:cNvPr id="4" name="Table 3">
            <a:extLst>
              <a:ext uri="{FF2B5EF4-FFF2-40B4-BE49-F238E27FC236}">
                <a16:creationId xmlns:a16="http://schemas.microsoft.com/office/drawing/2014/main" id="{D7ED7669-728A-B947-9BA2-1052C6FB5288}"/>
              </a:ext>
            </a:extLst>
          </p:cNvPr>
          <p:cNvGraphicFramePr>
            <a:graphicFrameLocks noGrp="1"/>
          </p:cNvGraphicFramePr>
          <p:nvPr>
            <p:extLst>
              <p:ext uri="{D42A27DB-BD31-4B8C-83A1-F6EECF244321}">
                <p14:modId xmlns:p14="http://schemas.microsoft.com/office/powerpoint/2010/main" val="2976765949"/>
              </p:ext>
            </p:extLst>
          </p:nvPr>
        </p:nvGraphicFramePr>
        <p:xfrm>
          <a:off x="2546576" y="3022305"/>
          <a:ext cx="6782480" cy="3095467"/>
        </p:xfrm>
        <a:graphic>
          <a:graphicData uri="http://schemas.openxmlformats.org/drawingml/2006/table">
            <a:tbl>
              <a:tblPr/>
              <a:tblGrid>
                <a:gridCol w="2525030">
                  <a:extLst>
                    <a:ext uri="{9D8B030D-6E8A-4147-A177-3AD203B41FA5}">
                      <a16:colId xmlns:a16="http://schemas.microsoft.com/office/drawing/2014/main" val="1695423260"/>
                    </a:ext>
                  </a:extLst>
                </a:gridCol>
                <a:gridCol w="2174017">
                  <a:extLst>
                    <a:ext uri="{9D8B030D-6E8A-4147-A177-3AD203B41FA5}">
                      <a16:colId xmlns:a16="http://schemas.microsoft.com/office/drawing/2014/main" val="989892387"/>
                    </a:ext>
                  </a:extLst>
                </a:gridCol>
                <a:gridCol w="2083433">
                  <a:extLst>
                    <a:ext uri="{9D8B030D-6E8A-4147-A177-3AD203B41FA5}">
                      <a16:colId xmlns:a16="http://schemas.microsoft.com/office/drawing/2014/main" val="478124258"/>
                    </a:ext>
                  </a:extLst>
                </a:gridCol>
              </a:tblGrid>
              <a:tr h="466370">
                <a:tc>
                  <a:txBody>
                    <a:bodyPr/>
                    <a:lstStyle/>
                    <a:p>
                      <a:pPr algn="just" rtl="0" fontAlgn="t">
                        <a:spcBef>
                          <a:spcPts val="0"/>
                        </a:spcBef>
                        <a:spcAft>
                          <a:spcPts val="0"/>
                        </a:spcAft>
                      </a:pPr>
                      <a:r>
                        <a:rPr lang="en-US" sz="1100" b="1" i="0" u="none" strike="noStrike" dirty="0">
                          <a:solidFill>
                            <a:srgbClr val="000000"/>
                          </a:solidFill>
                          <a:effectLst/>
                          <a:latin typeface="Times New Roman" panose="02020603050405020304" pitchFamily="18" charset="0"/>
                        </a:rPr>
                        <a:t>Options (wafer output = 44,800)</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100" b="1" i="0" u="none" strike="noStrike">
                          <a:solidFill>
                            <a:srgbClr val="000000"/>
                          </a:solidFill>
                          <a:effectLst/>
                          <a:latin typeface="Times New Roman" panose="02020603050405020304" pitchFamily="18" charset="0"/>
                        </a:rPr>
                        <a:t>Expand in 2nd location by constructing a 2nd building</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100" b="1" i="0" u="none" strike="noStrike" dirty="0">
                          <a:solidFill>
                            <a:srgbClr val="000000"/>
                          </a:solidFill>
                          <a:effectLst/>
                          <a:highlight>
                            <a:srgbClr val="FFFF00"/>
                          </a:highlight>
                          <a:latin typeface="Times New Roman" panose="02020603050405020304" pitchFamily="18" charset="0"/>
                        </a:rPr>
                        <a:t>Build in a new location by constructing a 1st building</a:t>
                      </a:r>
                      <a:endParaRPr lang="en-US" dirty="0">
                        <a:effectLst/>
                        <a:highlight>
                          <a:srgbClr val="FFFF00"/>
                        </a:highligh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8525870"/>
                  </a:ext>
                </a:extLst>
              </a:tr>
              <a:tr h="466370">
                <a:tc>
                  <a:txBody>
                    <a:bodyPr/>
                    <a:lstStyle/>
                    <a:p>
                      <a:pPr algn="just" rtl="0" fontAlgn="t">
                        <a:spcBef>
                          <a:spcPts val="0"/>
                        </a:spcBef>
                        <a:spcAft>
                          <a:spcPts val="0"/>
                        </a:spcAft>
                      </a:pPr>
                      <a:r>
                        <a:rPr lang="en-US" sz="1100" b="0" i="0" u="none" strike="noStrike">
                          <a:solidFill>
                            <a:srgbClr val="000000"/>
                          </a:solidFill>
                          <a:effectLst/>
                          <a:latin typeface="Times New Roman" panose="02020603050405020304" pitchFamily="18" charset="0"/>
                        </a:rPr>
                        <a:t>Cost of additional machines in original location</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$5,389,500,000</a:t>
                      </a:r>
                      <a:endParaRPr lang="en-US">
                        <a:effectLst/>
                      </a:endParaRPr>
                    </a:p>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(549 machines)</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$1,737,300,000</a:t>
                      </a:r>
                      <a:endParaRPr lang="en-US">
                        <a:effectLst/>
                      </a:endParaRPr>
                    </a:p>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(456 machines)</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8327742"/>
                  </a:ext>
                </a:extLst>
              </a:tr>
              <a:tr h="466370">
                <a:tc>
                  <a:txBody>
                    <a:bodyPr/>
                    <a:lstStyle/>
                    <a:p>
                      <a:pPr algn="just" rtl="0" fontAlgn="t">
                        <a:spcBef>
                          <a:spcPts val="0"/>
                        </a:spcBef>
                        <a:spcAft>
                          <a:spcPts val="0"/>
                        </a:spcAft>
                      </a:pPr>
                      <a:r>
                        <a:rPr lang="en-US" sz="1100" b="0" i="0" u="none" strike="noStrike">
                          <a:solidFill>
                            <a:srgbClr val="000000"/>
                          </a:solidFill>
                          <a:effectLst/>
                          <a:latin typeface="Times New Roman" panose="02020603050405020304" pitchFamily="18" charset="0"/>
                        </a:rPr>
                        <a:t>Cost of additional machines in bought location</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$1,757,300,000</a:t>
                      </a:r>
                      <a:endParaRPr lang="en-US">
                        <a:effectLst/>
                      </a:endParaRPr>
                    </a:p>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(461 machines)</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$1,737,300,000</a:t>
                      </a:r>
                      <a:endParaRPr lang="en-US">
                        <a:effectLst/>
                      </a:endParaRPr>
                    </a:p>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(456 machines)</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7061830"/>
                  </a:ext>
                </a:extLst>
              </a:tr>
              <a:tr h="466370">
                <a:tc>
                  <a:txBody>
                    <a:bodyPr/>
                    <a:lstStyle/>
                    <a:p>
                      <a:pPr algn="just" rtl="0" fontAlgn="t">
                        <a:spcBef>
                          <a:spcPts val="0"/>
                        </a:spcBef>
                        <a:spcAft>
                          <a:spcPts val="0"/>
                        </a:spcAft>
                      </a:pPr>
                      <a:r>
                        <a:rPr lang="en-US" sz="1100" b="0" i="0" u="none" strike="noStrike">
                          <a:solidFill>
                            <a:srgbClr val="000000"/>
                          </a:solidFill>
                          <a:effectLst/>
                          <a:latin typeface="Times New Roman" panose="02020603050405020304" pitchFamily="18" charset="0"/>
                        </a:rPr>
                        <a:t>Cost of additional machines in new location</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$0</a:t>
                      </a:r>
                      <a:endParaRPr lang="en-US">
                        <a:effectLst/>
                      </a:endParaRPr>
                    </a:p>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(0 machines needed)</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$510,700,000</a:t>
                      </a:r>
                      <a:endParaRPr lang="en-US">
                        <a:effectLst/>
                      </a:endParaRPr>
                    </a:p>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(119 machines)</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7540561"/>
                  </a:ext>
                </a:extLst>
              </a:tr>
              <a:tr h="297247">
                <a:tc>
                  <a:txBody>
                    <a:bodyPr/>
                    <a:lstStyle/>
                    <a:p>
                      <a:pPr algn="just" rtl="0" fontAlgn="t">
                        <a:spcBef>
                          <a:spcPts val="0"/>
                        </a:spcBef>
                        <a:spcAft>
                          <a:spcPts val="0"/>
                        </a:spcAft>
                      </a:pPr>
                      <a:r>
                        <a:rPr lang="en-US" sz="1100" b="0" i="0" u="none" strike="noStrike">
                          <a:solidFill>
                            <a:srgbClr val="000000"/>
                          </a:solidFill>
                          <a:effectLst/>
                          <a:latin typeface="Times New Roman" panose="02020603050405020304" pitchFamily="18" charset="0"/>
                        </a:rPr>
                        <a:t>Cost of additional construction</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$2,140,000,000</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$2,000,000,000</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2191375"/>
                  </a:ext>
                </a:extLst>
              </a:tr>
              <a:tr h="635493">
                <a:tc>
                  <a:txBody>
                    <a:bodyPr/>
                    <a:lstStyle/>
                    <a:p>
                      <a:pPr algn="just" rtl="0" fontAlgn="t">
                        <a:spcBef>
                          <a:spcPts val="0"/>
                        </a:spcBef>
                        <a:spcAft>
                          <a:spcPts val="0"/>
                        </a:spcAft>
                      </a:pPr>
                      <a:r>
                        <a:rPr lang="en-US" sz="1100" b="0" i="0" u="none" strike="noStrike">
                          <a:solidFill>
                            <a:srgbClr val="000000"/>
                          </a:solidFill>
                          <a:effectLst/>
                          <a:latin typeface="Times New Roman" panose="02020603050405020304" pitchFamily="18" charset="0"/>
                        </a:rPr>
                        <a:t>Deducting the cost to acquire machines that are already owned to produced a wafer output of 5,000</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 $586,200,000</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Times New Roman" panose="02020603050405020304" pitchFamily="18" charset="0"/>
                        </a:rPr>
                        <a:t>- $586,200,000</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5579538"/>
                  </a:ext>
                </a:extLst>
              </a:tr>
              <a:tr h="297247">
                <a:tc>
                  <a:txBody>
                    <a:bodyPr/>
                    <a:lstStyle/>
                    <a:p>
                      <a:pPr algn="just" rtl="0" fontAlgn="t">
                        <a:spcBef>
                          <a:spcPts val="0"/>
                        </a:spcBef>
                        <a:spcAft>
                          <a:spcPts val="0"/>
                        </a:spcAft>
                      </a:pPr>
                      <a:r>
                        <a:rPr lang="en-US" sz="1100" b="1" i="0" u="none" strike="noStrike">
                          <a:solidFill>
                            <a:srgbClr val="000000"/>
                          </a:solidFill>
                          <a:effectLst/>
                          <a:latin typeface="Times New Roman" panose="02020603050405020304" pitchFamily="18" charset="0"/>
                        </a:rPr>
                        <a:t>Total</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100" b="1" i="0" u="none" strike="noStrike">
                          <a:solidFill>
                            <a:srgbClr val="000000"/>
                          </a:solidFill>
                          <a:effectLst/>
                          <a:latin typeface="Times New Roman" panose="02020603050405020304" pitchFamily="18" charset="0"/>
                        </a:rPr>
                        <a:t>$8,700,600,000</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100" b="1" i="0" u="none" strike="noStrike" dirty="0">
                          <a:solidFill>
                            <a:srgbClr val="000000"/>
                          </a:solidFill>
                          <a:effectLst/>
                          <a:highlight>
                            <a:srgbClr val="FFFF00"/>
                          </a:highlight>
                          <a:latin typeface="Times New Roman" panose="02020603050405020304" pitchFamily="18" charset="0"/>
                        </a:rPr>
                        <a:t>$5,399,100,000</a:t>
                      </a:r>
                      <a:endParaRPr lang="en-US" dirty="0">
                        <a:effectLst/>
                        <a:highlight>
                          <a:srgbClr val="FFFF00"/>
                        </a:highligh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5073253"/>
                  </a:ext>
                </a:extLst>
              </a:tr>
            </a:tbl>
          </a:graphicData>
        </a:graphic>
      </p:graphicFrame>
    </p:spTree>
    <p:extLst>
      <p:ext uri="{BB962C8B-B14F-4D97-AF65-F5344CB8AC3E}">
        <p14:creationId xmlns:p14="http://schemas.microsoft.com/office/powerpoint/2010/main" val="635771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030DFDC-B8B0-7948-9D9A-59E94899D225}"/>
              </a:ext>
            </a:extLst>
          </p:cNvPr>
          <p:cNvGrpSpPr/>
          <p:nvPr/>
        </p:nvGrpSpPr>
        <p:grpSpPr>
          <a:xfrm>
            <a:off x="224028" y="1789612"/>
            <a:ext cx="11743944" cy="3892731"/>
            <a:chOff x="841540" y="3820885"/>
            <a:chExt cx="9162644" cy="3037115"/>
          </a:xfrm>
        </p:grpSpPr>
        <p:grpSp>
          <p:nvGrpSpPr>
            <p:cNvPr id="10" name="Group 9">
              <a:extLst>
                <a:ext uri="{FF2B5EF4-FFF2-40B4-BE49-F238E27FC236}">
                  <a16:creationId xmlns:a16="http://schemas.microsoft.com/office/drawing/2014/main" id="{5CFDDB8F-8225-7744-B81D-B49E81AD32D3}"/>
                </a:ext>
              </a:extLst>
            </p:cNvPr>
            <p:cNvGrpSpPr/>
            <p:nvPr/>
          </p:nvGrpSpPr>
          <p:grpSpPr>
            <a:xfrm>
              <a:off x="4883356" y="3820885"/>
              <a:ext cx="5120828" cy="3037115"/>
              <a:chOff x="841540" y="0"/>
              <a:chExt cx="11563161" cy="6858000"/>
            </a:xfrm>
          </p:grpSpPr>
          <p:pic>
            <p:nvPicPr>
              <p:cNvPr id="11" name="Picture 10">
                <a:extLst>
                  <a:ext uri="{FF2B5EF4-FFF2-40B4-BE49-F238E27FC236}">
                    <a16:creationId xmlns:a16="http://schemas.microsoft.com/office/drawing/2014/main" id="{FA08601C-E135-6141-882E-8F9D2CE9D08A}"/>
                  </a:ext>
                </a:extLst>
              </p:cNvPr>
              <p:cNvPicPr>
                <a:picLocks noChangeAspect="1"/>
              </p:cNvPicPr>
              <p:nvPr/>
            </p:nvPicPr>
            <p:blipFill>
              <a:blip r:embed="rId2"/>
              <a:stretch>
                <a:fillRect/>
              </a:stretch>
            </p:blipFill>
            <p:spPr>
              <a:xfrm>
                <a:off x="841540" y="0"/>
                <a:ext cx="10508919" cy="6858000"/>
              </a:xfrm>
              <a:prstGeom prst="rect">
                <a:avLst/>
              </a:prstGeom>
            </p:spPr>
          </p:pic>
          <p:sp>
            <p:nvSpPr>
              <p:cNvPr id="12" name="Rectangle 11">
                <a:extLst>
                  <a:ext uri="{FF2B5EF4-FFF2-40B4-BE49-F238E27FC236}">
                    <a16:creationId xmlns:a16="http://schemas.microsoft.com/office/drawing/2014/main" id="{D625DB93-3089-E647-ADAE-9ED671187125}"/>
                  </a:ext>
                </a:extLst>
              </p:cNvPr>
              <p:cNvSpPr/>
              <p:nvPr/>
            </p:nvSpPr>
            <p:spPr>
              <a:xfrm>
                <a:off x="1850571" y="522514"/>
                <a:ext cx="7391400" cy="5627915"/>
              </a:xfrm>
              <a:prstGeom prst="rect">
                <a:avLst/>
              </a:prstGeom>
              <a:solidFill>
                <a:schemeClr val="accent4">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25A41F-DF37-4049-A022-231151CCDBBB}"/>
                  </a:ext>
                </a:extLst>
              </p:cNvPr>
              <p:cNvSpPr/>
              <p:nvPr/>
            </p:nvSpPr>
            <p:spPr>
              <a:xfrm>
                <a:off x="9241971" y="540657"/>
                <a:ext cx="1730830" cy="5627915"/>
              </a:xfrm>
              <a:prstGeom prst="rect">
                <a:avLst/>
              </a:prstGeom>
              <a:solidFill>
                <a:schemeClr val="accent6">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ular Callout 13">
                <a:extLst>
                  <a:ext uri="{FF2B5EF4-FFF2-40B4-BE49-F238E27FC236}">
                    <a16:creationId xmlns:a16="http://schemas.microsoft.com/office/drawing/2014/main" id="{14421F7C-3124-DA4B-8C16-B257C66E886B}"/>
                  </a:ext>
                </a:extLst>
              </p:cNvPr>
              <p:cNvSpPr/>
              <p:nvPr/>
            </p:nvSpPr>
            <p:spPr>
              <a:xfrm>
                <a:off x="4597113" y="0"/>
                <a:ext cx="3044619" cy="1556659"/>
              </a:xfrm>
              <a:prstGeom prst="wedgeRoundRectCallout">
                <a:avLst>
                  <a:gd name="adj1" fmla="val 103347"/>
                  <a:gd name="adj2" fmla="val 410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Scenario 1</a:t>
                </a:r>
              </a:p>
              <a:p>
                <a:pPr algn="ctr"/>
                <a:r>
                  <a:rPr lang="en-US" sz="1400" dirty="0"/>
                  <a:t>(footprint maxed)</a:t>
                </a:r>
              </a:p>
            </p:txBody>
          </p:sp>
          <p:sp>
            <p:nvSpPr>
              <p:cNvPr id="15" name="Rounded Rectangular Callout 14">
                <a:extLst>
                  <a:ext uri="{FF2B5EF4-FFF2-40B4-BE49-F238E27FC236}">
                    <a16:creationId xmlns:a16="http://schemas.microsoft.com/office/drawing/2014/main" id="{DBF06AFF-B89B-D946-B54C-85472B977BB7}"/>
                  </a:ext>
                </a:extLst>
              </p:cNvPr>
              <p:cNvSpPr/>
              <p:nvPr/>
            </p:nvSpPr>
            <p:spPr>
              <a:xfrm>
                <a:off x="8760874" y="2085966"/>
                <a:ext cx="3643827" cy="1556659"/>
              </a:xfrm>
              <a:prstGeom prst="wedgeRoundRectCallout">
                <a:avLst>
                  <a:gd name="adj1" fmla="val 9331"/>
                  <a:gd name="adj2" fmla="val -13241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Scenario 2</a:t>
                </a:r>
              </a:p>
              <a:p>
                <a:pPr algn="ctr"/>
                <a:r>
                  <a:rPr lang="en-US" sz="1400" dirty="0"/>
                  <a:t>(delivery time maxed)</a:t>
                </a:r>
              </a:p>
            </p:txBody>
          </p:sp>
        </p:grpSp>
        <p:grpSp>
          <p:nvGrpSpPr>
            <p:cNvPr id="3" name="Group 2">
              <a:extLst>
                <a:ext uri="{FF2B5EF4-FFF2-40B4-BE49-F238E27FC236}">
                  <a16:creationId xmlns:a16="http://schemas.microsoft.com/office/drawing/2014/main" id="{B3F247F7-3D44-A648-9916-D6E73A9A4A9D}"/>
                </a:ext>
              </a:extLst>
            </p:cNvPr>
            <p:cNvGrpSpPr/>
            <p:nvPr/>
          </p:nvGrpSpPr>
          <p:grpSpPr>
            <a:xfrm>
              <a:off x="841540" y="3820885"/>
              <a:ext cx="5434092" cy="3037115"/>
              <a:chOff x="841540" y="-2"/>
              <a:chExt cx="12270530" cy="6858002"/>
            </a:xfrm>
          </p:grpSpPr>
          <p:pic>
            <p:nvPicPr>
              <p:cNvPr id="2" name="Picture 1">
                <a:extLst>
                  <a:ext uri="{FF2B5EF4-FFF2-40B4-BE49-F238E27FC236}">
                    <a16:creationId xmlns:a16="http://schemas.microsoft.com/office/drawing/2014/main" id="{11374EAC-F9CC-394F-884B-FA1C0001429A}"/>
                  </a:ext>
                </a:extLst>
              </p:cNvPr>
              <p:cNvPicPr>
                <a:picLocks noChangeAspect="1"/>
              </p:cNvPicPr>
              <p:nvPr/>
            </p:nvPicPr>
            <p:blipFill rotWithShape="1">
              <a:blip r:embed="rId3"/>
              <a:srcRect r="3594"/>
              <a:stretch/>
            </p:blipFill>
            <p:spPr>
              <a:xfrm>
                <a:off x="841540" y="0"/>
                <a:ext cx="10131261" cy="6858000"/>
              </a:xfrm>
              <a:prstGeom prst="rect">
                <a:avLst/>
              </a:prstGeom>
            </p:spPr>
          </p:pic>
          <p:sp>
            <p:nvSpPr>
              <p:cNvPr id="8" name="Rectangle 7">
                <a:extLst>
                  <a:ext uri="{FF2B5EF4-FFF2-40B4-BE49-F238E27FC236}">
                    <a16:creationId xmlns:a16="http://schemas.microsoft.com/office/drawing/2014/main" id="{654F453A-F0FC-5444-B4DA-FA745D29148C}"/>
                  </a:ext>
                </a:extLst>
              </p:cNvPr>
              <p:cNvSpPr/>
              <p:nvPr/>
            </p:nvSpPr>
            <p:spPr>
              <a:xfrm>
                <a:off x="1850571" y="522514"/>
                <a:ext cx="7391400" cy="5627915"/>
              </a:xfrm>
              <a:prstGeom prst="rect">
                <a:avLst/>
              </a:prstGeom>
              <a:solidFill>
                <a:schemeClr val="accent4">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E185AA1-498B-C446-8C22-C176DC6F1003}"/>
                  </a:ext>
                </a:extLst>
              </p:cNvPr>
              <p:cNvSpPr/>
              <p:nvPr/>
            </p:nvSpPr>
            <p:spPr>
              <a:xfrm>
                <a:off x="9241971" y="540657"/>
                <a:ext cx="1730830" cy="5627915"/>
              </a:xfrm>
              <a:prstGeom prst="rect">
                <a:avLst/>
              </a:prstGeom>
              <a:solidFill>
                <a:schemeClr val="accent6">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ular Callout 4">
                <a:extLst>
                  <a:ext uri="{FF2B5EF4-FFF2-40B4-BE49-F238E27FC236}">
                    <a16:creationId xmlns:a16="http://schemas.microsoft.com/office/drawing/2014/main" id="{A933CAB0-41D6-0044-8590-0B93FFF6B556}"/>
                  </a:ext>
                </a:extLst>
              </p:cNvPr>
              <p:cNvSpPr/>
              <p:nvPr/>
            </p:nvSpPr>
            <p:spPr>
              <a:xfrm>
                <a:off x="5184983" y="-2"/>
                <a:ext cx="3044619" cy="1556659"/>
              </a:xfrm>
              <a:prstGeom prst="wedgeRoundRectCallout">
                <a:avLst>
                  <a:gd name="adj1" fmla="val 77647"/>
                  <a:gd name="adj2" fmla="val 425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Scenario 1</a:t>
                </a:r>
              </a:p>
              <a:p>
                <a:pPr algn="ctr"/>
                <a:r>
                  <a:rPr lang="en-US" sz="1400" dirty="0"/>
                  <a:t>(footprint maxed)</a:t>
                </a:r>
              </a:p>
            </p:txBody>
          </p:sp>
          <p:sp>
            <p:nvSpPr>
              <p:cNvPr id="7" name="Rounded Rectangular Callout 6">
                <a:extLst>
                  <a:ext uri="{FF2B5EF4-FFF2-40B4-BE49-F238E27FC236}">
                    <a16:creationId xmlns:a16="http://schemas.microsoft.com/office/drawing/2014/main" id="{4A05AF14-EE4A-734F-9869-A33942A46E09}"/>
                  </a:ext>
                </a:extLst>
              </p:cNvPr>
              <p:cNvSpPr/>
              <p:nvPr/>
            </p:nvSpPr>
            <p:spPr>
              <a:xfrm>
                <a:off x="9468243" y="2085967"/>
                <a:ext cx="3643827" cy="1556659"/>
              </a:xfrm>
              <a:prstGeom prst="wedgeRoundRectCallout">
                <a:avLst>
                  <a:gd name="adj1" fmla="val -14038"/>
                  <a:gd name="adj2" fmla="val -13833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Scenario 2</a:t>
                </a:r>
              </a:p>
              <a:p>
                <a:pPr algn="ctr"/>
                <a:r>
                  <a:rPr lang="en-US" sz="1400" dirty="0"/>
                  <a:t>(delivery time maxed)</a:t>
                </a:r>
              </a:p>
            </p:txBody>
          </p:sp>
        </p:grpSp>
      </p:grpSp>
      <p:sp>
        <p:nvSpPr>
          <p:cNvPr id="6" name="TextBox 5">
            <a:extLst>
              <a:ext uri="{FF2B5EF4-FFF2-40B4-BE49-F238E27FC236}">
                <a16:creationId xmlns:a16="http://schemas.microsoft.com/office/drawing/2014/main" id="{27D09635-23B8-E44C-9760-E8A899136154}"/>
              </a:ext>
            </a:extLst>
          </p:cNvPr>
          <p:cNvSpPr txBox="1"/>
          <p:nvPr/>
        </p:nvSpPr>
        <p:spPr>
          <a:xfrm>
            <a:off x="1123406" y="1084217"/>
            <a:ext cx="3618411" cy="369332"/>
          </a:xfrm>
          <a:prstGeom prst="rect">
            <a:avLst/>
          </a:prstGeom>
          <a:noFill/>
        </p:spPr>
        <p:txBody>
          <a:bodyPr wrap="square" rtlCol="0">
            <a:spAutoFit/>
          </a:bodyPr>
          <a:lstStyle/>
          <a:p>
            <a:pPr algn="ctr"/>
            <a:r>
              <a:rPr lang="en-US" dirty="0"/>
              <a:t>Location 1</a:t>
            </a:r>
          </a:p>
        </p:txBody>
      </p:sp>
      <p:sp>
        <p:nvSpPr>
          <p:cNvPr id="16" name="TextBox 15">
            <a:extLst>
              <a:ext uri="{FF2B5EF4-FFF2-40B4-BE49-F238E27FC236}">
                <a16:creationId xmlns:a16="http://schemas.microsoft.com/office/drawing/2014/main" id="{C0FC9025-CBA4-B747-8436-24A4E37229A0}"/>
              </a:ext>
            </a:extLst>
          </p:cNvPr>
          <p:cNvSpPr txBox="1"/>
          <p:nvPr/>
        </p:nvSpPr>
        <p:spPr>
          <a:xfrm>
            <a:off x="6591123" y="1082171"/>
            <a:ext cx="3618411" cy="369332"/>
          </a:xfrm>
          <a:prstGeom prst="rect">
            <a:avLst/>
          </a:prstGeom>
          <a:noFill/>
        </p:spPr>
        <p:txBody>
          <a:bodyPr wrap="square" rtlCol="0">
            <a:spAutoFit/>
          </a:bodyPr>
          <a:lstStyle/>
          <a:p>
            <a:pPr algn="ctr"/>
            <a:r>
              <a:rPr lang="en-US" dirty="0"/>
              <a:t>Location 2</a:t>
            </a:r>
          </a:p>
        </p:txBody>
      </p:sp>
    </p:spTree>
    <p:extLst>
      <p:ext uri="{BB962C8B-B14F-4D97-AF65-F5344CB8AC3E}">
        <p14:creationId xmlns:p14="http://schemas.microsoft.com/office/powerpoint/2010/main" val="4143455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FF7B46B9-BECB-2143-A2E5-06EDE1AFA930}"/>
              </a:ext>
            </a:extLst>
          </p:cNvPr>
          <p:cNvSpPr/>
          <p:nvPr/>
        </p:nvSpPr>
        <p:spPr>
          <a:xfrm>
            <a:off x="8735785" y="1181565"/>
            <a:ext cx="943186" cy="6231181"/>
          </a:xfrm>
          <a:custGeom>
            <a:avLst/>
            <a:gdLst>
              <a:gd name="connsiteX0" fmla="*/ 489857 w 943186"/>
              <a:gd name="connsiteY0" fmla="*/ 0 h 6231181"/>
              <a:gd name="connsiteX1" fmla="*/ 881743 w 943186"/>
              <a:gd name="connsiteY1" fmla="*/ 947057 h 6231181"/>
              <a:gd name="connsiteX2" fmla="*/ 849086 w 943186"/>
              <a:gd name="connsiteY2" fmla="*/ 5437414 h 6231181"/>
              <a:gd name="connsiteX3" fmla="*/ 0 w 943186"/>
              <a:gd name="connsiteY3" fmla="*/ 6204857 h 6231181"/>
            </a:gdLst>
            <a:ahLst/>
            <a:cxnLst>
              <a:cxn ang="0">
                <a:pos x="connsiteX0" y="connsiteY0"/>
              </a:cxn>
              <a:cxn ang="0">
                <a:pos x="connsiteX1" y="connsiteY1"/>
              </a:cxn>
              <a:cxn ang="0">
                <a:pos x="connsiteX2" y="connsiteY2"/>
              </a:cxn>
              <a:cxn ang="0">
                <a:pos x="connsiteX3" y="connsiteY3"/>
              </a:cxn>
            </a:cxnLst>
            <a:rect l="l" t="t" r="r" b="b"/>
            <a:pathLst>
              <a:path w="943186" h="6231181">
                <a:moveTo>
                  <a:pt x="489857" y="0"/>
                </a:moveTo>
                <a:cubicBezTo>
                  <a:pt x="655864" y="20410"/>
                  <a:pt x="821872" y="40821"/>
                  <a:pt x="881743" y="947057"/>
                </a:cubicBezTo>
                <a:cubicBezTo>
                  <a:pt x="941615" y="1853293"/>
                  <a:pt x="996043" y="4561114"/>
                  <a:pt x="849086" y="5437414"/>
                </a:cubicBezTo>
                <a:cubicBezTo>
                  <a:pt x="702129" y="6313714"/>
                  <a:pt x="351064" y="6259285"/>
                  <a:pt x="0" y="6204857"/>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ecision 4">
            <a:extLst>
              <a:ext uri="{FF2B5EF4-FFF2-40B4-BE49-F238E27FC236}">
                <a16:creationId xmlns:a16="http://schemas.microsoft.com/office/drawing/2014/main" id="{C668830C-BC47-BA44-A63D-6FDD0B4F96A1}"/>
              </a:ext>
            </a:extLst>
          </p:cNvPr>
          <p:cNvSpPr/>
          <p:nvPr/>
        </p:nvSpPr>
        <p:spPr>
          <a:xfrm>
            <a:off x="3301780" y="224668"/>
            <a:ext cx="1980543" cy="1213944"/>
          </a:xfrm>
          <a:prstGeom prst="flowChartDecision">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Is the new estimated wafer output &gt;20300?</a:t>
            </a:r>
          </a:p>
        </p:txBody>
      </p:sp>
      <p:sp>
        <p:nvSpPr>
          <p:cNvPr id="6" name="Rectangle 5">
            <a:extLst>
              <a:ext uri="{FF2B5EF4-FFF2-40B4-BE49-F238E27FC236}">
                <a16:creationId xmlns:a16="http://schemas.microsoft.com/office/drawing/2014/main" id="{D2859CF1-0DA8-574E-96B0-F0233B31226F}"/>
              </a:ext>
            </a:extLst>
          </p:cNvPr>
          <p:cNvSpPr/>
          <p:nvPr/>
        </p:nvSpPr>
        <p:spPr>
          <a:xfrm>
            <a:off x="5739523" y="374440"/>
            <a:ext cx="3657600" cy="914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Do not expand in the original location nor build a fab in a different location </a:t>
            </a:r>
          </a:p>
        </p:txBody>
      </p:sp>
      <mc:AlternateContent xmlns:mc="http://schemas.openxmlformats.org/markup-compatibility/2006">
        <mc:Choice xmlns:a14="http://schemas.microsoft.com/office/drawing/2010/main" Requires="a14">
          <p:sp>
            <p:nvSpPr>
              <p:cNvPr id="7" name="Decision 6">
                <a:extLst>
                  <a:ext uri="{FF2B5EF4-FFF2-40B4-BE49-F238E27FC236}">
                    <a16:creationId xmlns:a16="http://schemas.microsoft.com/office/drawing/2014/main" id="{1B26B562-FE9B-0E45-A8F0-9C613AFA0440}"/>
                  </a:ext>
                </a:extLst>
              </p:cNvPr>
              <p:cNvSpPr/>
              <p:nvPr/>
            </p:nvSpPr>
            <p:spPr>
              <a:xfrm>
                <a:off x="3301778" y="5193754"/>
                <a:ext cx="1980543" cy="1213944"/>
              </a:xfrm>
              <a:prstGeom prst="flowChartDecision">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Is </a:t>
                </a:r>
                <a:endParaRPr lang="en-US" sz="1200" b="0" i="1" dirty="0">
                  <a:solidFill>
                    <a:schemeClr val="tx1"/>
                  </a:solidFill>
                  <a:latin typeface="Cambria Math" panose="020405030504060302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200" b="0" i="1" smtClean="0">
                          <a:solidFill>
                            <a:schemeClr val="tx1"/>
                          </a:solidFill>
                          <a:latin typeface="Cambria Math" panose="02040503050406030204" pitchFamily="18" charset="0"/>
                          <a:cs typeface="Times New Roman" panose="02020603050405020304" pitchFamily="18" charset="0"/>
                        </a:rPr>
                        <m:t>𝑥</m:t>
                      </m:r>
                      <m:r>
                        <a:rPr lang="en-US" sz="1200" b="0" i="1" smtClean="0">
                          <a:solidFill>
                            <a:schemeClr val="tx1"/>
                          </a:solidFill>
                          <a:latin typeface="Cambria Math" panose="02040503050406030204" pitchFamily="18" charset="0"/>
                          <a:cs typeface="Times New Roman" panose="02020603050405020304" pitchFamily="18" charset="0"/>
                        </a:rPr>
                        <m:t>&gt;20300</m:t>
                      </m:r>
                      <m:r>
                        <a:rPr lang="en-US" sz="1200" b="0" i="1" smtClean="0">
                          <a:solidFill>
                            <a:schemeClr val="tx1"/>
                          </a:solidFill>
                          <a:latin typeface="Cambria Math" panose="02040503050406030204" pitchFamily="18" charset="0"/>
                          <a:cs typeface="Times New Roman" panose="02020603050405020304" pitchFamily="18" charset="0"/>
                        </a:rPr>
                        <m:t>𝑛</m:t>
                      </m:r>
                    </m:oMath>
                  </m:oMathPara>
                </a14:m>
                <a:endParaRPr lang="en-US" sz="1200" dirty="0">
                  <a:solidFill>
                    <a:schemeClr val="tx1"/>
                  </a:solidFill>
                  <a:latin typeface="Times New Roman" panose="02020603050405020304" pitchFamily="18" charset="0"/>
                  <a:cs typeface="Times New Roman" panose="02020603050405020304" pitchFamily="18" charset="0"/>
                </a:endParaRPr>
              </a:p>
              <a:p>
                <a:pPr algn="ctr"/>
                <a:r>
                  <a:rPr lang="en-US" sz="1200" dirty="0">
                    <a:solidFill>
                      <a:schemeClr val="tx1"/>
                    </a:solidFill>
                    <a:latin typeface="Times New Roman" panose="02020603050405020304" pitchFamily="18" charset="0"/>
                    <a:cs typeface="Times New Roman" panose="02020603050405020304" pitchFamily="18" charset="0"/>
                  </a:rPr>
                  <a:t>?</a:t>
                </a:r>
              </a:p>
            </p:txBody>
          </p:sp>
        </mc:Choice>
        <mc:Fallback>
          <p:sp>
            <p:nvSpPr>
              <p:cNvPr id="7" name="Decision 6">
                <a:extLst>
                  <a:ext uri="{FF2B5EF4-FFF2-40B4-BE49-F238E27FC236}">
                    <a16:creationId xmlns:a16="http://schemas.microsoft.com/office/drawing/2014/main" id="{1B26B562-FE9B-0E45-A8F0-9C613AFA0440}"/>
                  </a:ext>
                </a:extLst>
              </p:cNvPr>
              <p:cNvSpPr>
                <a:spLocks noRot="1" noChangeAspect="1" noMove="1" noResize="1" noEditPoints="1" noAdjustHandles="1" noChangeArrowheads="1" noChangeShapeType="1" noTextEdit="1"/>
              </p:cNvSpPr>
              <p:nvPr/>
            </p:nvSpPr>
            <p:spPr>
              <a:xfrm>
                <a:off x="3301778" y="5193754"/>
                <a:ext cx="1980543" cy="1213944"/>
              </a:xfrm>
              <a:prstGeom prst="flowChartDecision">
                <a:avLst/>
              </a:prstGeom>
              <a:blipFill>
                <a:blip r:embed="rId2"/>
                <a:stretch>
                  <a:fillRect/>
                </a:stretch>
              </a:blipFill>
              <a:ln>
                <a:solidFill>
                  <a:schemeClr val="tx1"/>
                </a:solidFill>
              </a:ln>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04FF5F2F-DDB1-7F42-B9E8-71A1F7BB4157}"/>
              </a:ext>
            </a:extLst>
          </p:cNvPr>
          <p:cNvCxnSpPr>
            <a:cxnSpLocks/>
          </p:cNvCxnSpPr>
          <p:nvPr/>
        </p:nvCxnSpPr>
        <p:spPr>
          <a:xfrm>
            <a:off x="5282323" y="843997"/>
            <a:ext cx="4572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CEC51BB-C5FB-E84E-BE73-013A064D3CE8}"/>
              </a:ext>
            </a:extLst>
          </p:cNvPr>
          <p:cNvCxnSpPr>
            <a:cxnSpLocks/>
          </p:cNvCxnSpPr>
          <p:nvPr/>
        </p:nvCxnSpPr>
        <p:spPr>
          <a:xfrm>
            <a:off x="4292051" y="3110572"/>
            <a:ext cx="0" cy="4572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D5E9D3B-A917-A942-A603-78ABFDA78C89}"/>
              </a:ext>
            </a:extLst>
          </p:cNvPr>
          <p:cNvCxnSpPr>
            <a:cxnSpLocks/>
          </p:cNvCxnSpPr>
          <p:nvPr/>
        </p:nvCxnSpPr>
        <p:spPr>
          <a:xfrm>
            <a:off x="5282322" y="5801864"/>
            <a:ext cx="4572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61F549F-B4CE-634E-A56A-3CE41DB4C84D}"/>
              </a:ext>
            </a:extLst>
          </p:cNvPr>
          <p:cNvSpPr txBox="1"/>
          <p:nvPr/>
        </p:nvSpPr>
        <p:spPr>
          <a:xfrm>
            <a:off x="5307036" y="579218"/>
            <a:ext cx="372218"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No</a:t>
            </a:r>
          </a:p>
        </p:txBody>
      </p:sp>
      <p:sp>
        <p:nvSpPr>
          <p:cNvPr id="12" name="TextBox 11">
            <a:extLst>
              <a:ext uri="{FF2B5EF4-FFF2-40B4-BE49-F238E27FC236}">
                <a16:creationId xmlns:a16="http://schemas.microsoft.com/office/drawing/2014/main" id="{B18B85A8-4296-2843-952B-DB247BE3E5D6}"/>
              </a:ext>
            </a:extLst>
          </p:cNvPr>
          <p:cNvSpPr txBox="1"/>
          <p:nvPr/>
        </p:nvSpPr>
        <p:spPr>
          <a:xfrm>
            <a:off x="5303493" y="5531462"/>
            <a:ext cx="372218"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No</a:t>
            </a:r>
          </a:p>
        </p:txBody>
      </p:sp>
      <p:sp>
        <p:nvSpPr>
          <p:cNvPr id="13" name="TextBox 12">
            <a:extLst>
              <a:ext uri="{FF2B5EF4-FFF2-40B4-BE49-F238E27FC236}">
                <a16:creationId xmlns:a16="http://schemas.microsoft.com/office/drawing/2014/main" id="{554C72B3-7871-7244-9173-693CA7E2C005}"/>
              </a:ext>
            </a:extLst>
          </p:cNvPr>
          <p:cNvSpPr txBox="1"/>
          <p:nvPr/>
        </p:nvSpPr>
        <p:spPr>
          <a:xfrm>
            <a:off x="4292050" y="3197089"/>
            <a:ext cx="408125"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Yes</a:t>
            </a:r>
          </a:p>
        </p:txBody>
      </p:sp>
      <p:sp>
        <p:nvSpPr>
          <p:cNvPr id="14" name="Freeform 13">
            <a:extLst>
              <a:ext uri="{FF2B5EF4-FFF2-40B4-BE49-F238E27FC236}">
                <a16:creationId xmlns:a16="http://schemas.microsoft.com/office/drawing/2014/main" id="{368DCCBF-435C-FE49-93EA-F648CC3BF540}"/>
              </a:ext>
            </a:extLst>
          </p:cNvPr>
          <p:cNvSpPr/>
          <p:nvPr/>
        </p:nvSpPr>
        <p:spPr>
          <a:xfrm>
            <a:off x="8690484" y="2568273"/>
            <a:ext cx="863235" cy="4506686"/>
          </a:xfrm>
          <a:custGeom>
            <a:avLst/>
            <a:gdLst>
              <a:gd name="connsiteX0" fmla="*/ 653143 w 1181707"/>
              <a:gd name="connsiteY0" fmla="*/ 0 h 4506686"/>
              <a:gd name="connsiteX1" fmla="*/ 1159328 w 1181707"/>
              <a:gd name="connsiteY1" fmla="*/ 3445329 h 4506686"/>
              <a:gd name="connsiteX2" fmla="*/ 0 w 1181707"/>
              <a:gd name="connsiteY2" fmla="*/ 4506686 h 4506686"/>
            </a:gdLst>
            <a:ahLst/>
            <a:cxnLst>
              <a:cxn ang="0">
                <a:pos x="connsiteX0" y="connsiteY0"/>
              </a:cxn>
              <a:cxn ang="0">
                <a:pos x="connsiteX1" y="connsiteY1"/>
              </a:cxn>
              <a:cxn ang="0">
                <a:pos x="connsiteX2" y="connsiteY2"/>
              </a:cxn>
            </a:cxnLst>
            <a:rect l="l" t="t" r="r" b="b"/>
            <a:pathLst>
              <a:path w="1181707" h="4506686">
                <a:moveTo>
                  <a:pt x="653143" y="0"/>
                </a:moveTo>
                <a:cubicBezTo>
                  <a:pt x="960664" y="1347107"/>
                  <a:pt x="1268185" y="2694215"/>
                  <a:pt x="1159328" y="3445329"/>
                </a:cubicBezTo>
                <a:cubicBezTo>
                  <a:pt x="1050471" y="4196443"/>
                  <a:pt x="525235" y="4351564"/>
                  <a:pt x="0" y="4506686"/>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2F3A1464-948A-6342-B415-38F8CBC1CA39}"/>
              </a:ext>
            </a:extLst>
          </p:cNvPr>
          <p:cNvCxnSpPr>
            <a:cxnSpLocks/>
          </p:cNvCxnSpPr>
          <p:nvPr/>
        </p:nvCxnSpPr>
        <p:spPr>
          <a:xfrm>
            <a:off x="4290920" y="6394038"/>
            <a:ext cx="0" cy="4572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Rectangle 15">
                <a:extLst>
                  <a:ext uri="{FF2B5EF4-FFF2-40B4-BE49-F238E27FC236}">
                    <a16:creationId xmlns:a16="http://schemas.microsoft.com/office/drawing/2014/main" id="{01F4705D-BFFE-BD4D-BABE-37BEE47F94B4}"/>
                  </a:ext>
                </a:extLst>
              </p:cNvPr>
              <p:cNvSpPr/>
              <p:nvPr/>
            </p:nvSpPr>
            <p:spPr>
              <a:xfrm>
                <a:off x="3301778" y="6862539"/>
                <a:ext cx="3657600" cy="914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Build a 1</a:t>
                </a:r>
                <a:r>
                  <a:rPr lang="en-US" sz="1200" baseline="30000" dirty="0">
                    <a:solidFill>
                      <a:schemeClr val="tx1"/>
                    </a:solidFill>
                    <a:latin typeface="Times New Roman" panose="02020603050405020304" pitchFamily="18" charset="0"/>
                    <a:cs typeface="Times New Roman" panose="02020603050405020304" pitchFamily="18" charset="0"/>
                  </a:rPr>
                  <a:t>st</a:t>
                </a:r>
                <a:r>
                  <a:rPr lang="en-US" sz="1200" dirty="0">
                    <a:solidFill>
                      <a:schemeClr val="tx1"/>
                    </a:solidFill>
                    <a:latin typeface="Times New Roman" panose="02020603050405020304" pitchFamily="18" charset="0"/>
                    <a:cs typeface="Times New Roman" panose="02020603050405020304" pitchFamily="18" charset="0"/>
                  </a:rPr>
                  <a:t> building on new </a:t>
                </a:r>
                <a14:m>
                  <m:oMath xmlns:m="http://schemas.openxmlformats.org/officeDocument/2006/math">
                    <m:r>
                      <a:rPr lang="en-US" sz="1200" dirty="0">
                        <a:solidFill>
                          <a:schemeClr val="tx1"/>
                        </a:solidFill>
                        <a:latin typeface="Cambria Math" panose="02040503050406030204" pitchFamily="18" charset="0"/>
                        <a:cs typeface="Times New Roman" panose="02020603050405020304" pitchFamily="18" charset="0"/>
                      </a:rPr>
                      <m:t>(</m:t>
                    </m:r>
                    <m:r>
                      <a:rPr lang="en-US" sz="1200" b="0" i="1">
                        <a:solidFill>
                          <a:schemeClr val="tx1"/>
                        </a:solidFill>
                        <a:latin typeface="Cambria Math" panose="02040503050406030204" pitchFamily="18" charset="0"/>
                        <a:cs typeface="Times New Roman" panose="02020603050405020304" pitchFamily="18" charset="0"/>
                      </a:rPr>
                      <m:t>𝑛</m:t>
                    </m:r>
                    <m:r>
                      <a:rPr lang="en-US" sz="1200" b="0" i="1" smtClean="0">
                        <a:solidFill>
                          <a:schemeClr val="tx1"/>
                        </a:solidFill>
                        <a:latin typeface="Cambria Math" panose="02040503050406030204" pitchFamily="18" charset="0"/>
                        <a:cs typeface="Times New Roman" panose="02020603050405020304" pitchFamily="18" charset="0"/>
                      </a:rPr>
                      <m:t>−1)</m:t>
                    </m:r>
                  </m:oMath>
                </a14:m>
                <a:r>
                  <a:rPr lang="en-US" sz="1200" dirty="0">
                    <a:solidFill>
                      <a:schemeClr val="tx1"/>
                    </a:solidFill>
                    <a:latin typeface="Times New Roman" panose="02020603050405020304" pitchFamily="18" charset="0"/>
                    <a:cs typeface="Times New Roman" panose="02020603050405020304" pitchFamily="18" charset="0"/>
                  </a:rPr>
                  <a:t> locations.</a:t>
                </a:r>
              </a:p>
            </p:txBody>
          </p:sp>
        </mc:Choice>
        <mc:Fallback>
          <p:sp>
            <p:nvSpPr>
              <p:cNvPr id="16" name="Rectangle 15">
                <a:extLst>
                  <a:ext uri="{FF2B5EF4-FFF2-40B4-BE49-F238E27FC236}">
                    <a16:creationId xmlns:a16="http://schemas.microsoft.com/office/drawing/2014/main" id="{01F4705D-BFFE-BD4D-BABE-37BEE47F94B4}"/>
                  </a:ext>
                </a:extLst>
              </p:cNvPr>
              <p:cNvSpPr>
                <a:spLocks noRot="1" noChangeAspect="1" noMove="1" noResize="1" noEditPoints="1" noAdjustHandles="1" noChangeArrowheads="1" noChangeShapeType="1" noTextEdit="1"/>
              </p:cNvSpPr>
              <p:nvPr/>
            </p:nvSpPr>
            <p:spPr>
              <a:xfrm>
                <a:off x="3301778" y="6862539"/>
                <a:ext cx="3657600" cy="914400"/>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Rectangle 16">
                <a:extLst>
                  <a:ext uri="{FF2B5EF4-FFF2-40B4-BE49-F238E27FC236}">
                    <a16:creationId xmlns:a16="http://schemas.microsoft.com/office/drawing/2014/main" id="{ECF65ACC-3EC3-7241-8014-DF7487FC12A4}"/>
                  </a:ext>
                </a:extLst>
              </p:cNvPr>
              <p:cNvSpPr/>
              <p:nvPr/>
            </p:nvSpPr>
            <p:spPr>
              <a:xfrm>
                <a:off x="5760693" y="5341550"/>
                <a:ext cx="3657600" cy="914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Expand in original location by building a 2</a:t>
                </a:r>
                <a:r>
                  <a:rPr lang="en-US" sz="1200" baseline="30000" dirty="0">
                    <a:solidFill>
                      <a:schemeClr val="tx1"/>
                    </a:solidFill>
                    <a:latin typeface="Times New Roman" panose="02020603050405020304" pitchFamily="18" charset="0"/>
                    <a:cs typeface="Times New Roman" panose="02020603050405020304" pitchFamily="18" charset="0"/>
                  </a:rPr>
                  <a:t>nd</a:t>
                </a:r>
                <a:r>
                  <a:rPr lang="en-US" sz="1200" dirty="0">
                    <a:solidFill>
                      <a:schemeClr val="tx1"/>
                    </a:solidFill>
                    <a:latin typeface="Times New Roman" panose="02020603050405020304" pitchFamily="18" charset="0"/>
                    <a:cs typeface="Times New Roman" panose="02020603050405020304" pitchFamily="18" charset="0"/>
                  </a:rPr>
                  <a:t> building.</a:t>
                </a:r>
              </a:p>
              <a:p>
                <a:pPr algn="ctr"/>
                <a:r>
                  <a:rPr lang="en-US" sz="1200" dirty="0">
                    <a:solidFill>
                      <a:schemeClr val="tx1"/>
                    </a:solidFill>
                    <a:latin typeface="Times New Roman" panose="02020603050405020304" pitchFamily="18" charset="0"/>
                    <a:cs typeface="Times New Roman" panose="02020603050405020304" pitchFamily="18" charset="0"/>
                  </a:rPr>
                  <a:t>AND</a:t>
                </a:r>
              </a:p>
              <a:p>
                <a:pPr algn="ctr"/>
                <a:r>
                  <a:rPr lang="en-US" sz="1200" dirty="0">
                    <a:solidFill>
                      <a:schemeClr val="tx1"/>
                    </a:solidFill>
                    <a:latin typeface="Times New Roman" panose="02020603050405020304" pitchFamily="18" charset="0"/>
                    <a:cs typeface="Times New Roman" panose="02020603050405020304" pitchFamily="18" charset="0"/>
                  </a:rPr>
                  <a:t>Build a 1</a:t>
                </a:r>
                <a:r>
                  <a:rPr lang="en-US" sz="1200" baseline="30000" dirty="0">
                    <a:solidFill>
                      <a:schemeClr val="tx1"/>
                    </a:solidFill>
                    <a:latin typeface="Times New Roman" panose="02020603050405020304" pitchFamily="18" charset="0"/>
                    <a:cs typeface="Times New Roman" panose="02020603050405020304" pitchFamily="18" charset="0"/>
                  </a:rPr>
                  <a:t>st</a:t>
                </a:r>
                <a:r>
                  <a:rPr lang="en-US" sz="1200" dirty="0">
                    <a:solidFill>
                      <a:schemeClr val="tx1"/>
                    </a:solidFill>
                    <a:latin typeface="Times New Roman" panose="02020603050405020304" pitchFamily="18" charset="0"/>
                    <a:cs typeface="Times New Roman" panose="02020603050405020304" pitchFamily="18" charset="0"/>
                  </a:rPr>
                  <a:t> building on new </a:t>
                </a:r>
                <a14:m>
                  <m:oMath xmlns:m="http://schemas.openxmlformats.org/officeDocument/2006/math">
                    <m:r>
                      <a:rPr lang="en-US" sz="1200" dirty="0">
                        <a:solidFill>
                          <a:schemeClr val="tx1"/>
                        </a:solidFill>
                        <a:latin typeface="Cambria Math" panose="02040503050406030204" pitchFamily="18" charset="0"/>
                        <a:cs typeface="Times New Roman" panose="02020603050405020304" pitchFamily="18" charset="0"/>
                      </a:rPr>
                      <m:t>(</m:t>
                    </m:r>
                    <m:r>
                      <a:rPr lang="en-US" sz="1200" i="1">
                        <a:solidFill>
                          <a:schemeClr val="tx1"/>
                        </a:solidFill>
                        <a:latin typeface="Cambria Math" panose="02040503050406030204" pitchFamily="18" charset="0"/>
                        <a:cs typeface="Times New Roman" panose="02020603050405020304" pitchFamily="18" charset="0"/>
                      </a:rPr>
                      <m:t>𝑛</m:t>
                    </m:r>
                    <m:r>
                      <a:rPr lang="en-US" sz="1200" i="1">
                        <a:solidFill>
                          <a:schemeClr val="tx1"/>
                        </a:solidFill>
                        <a:latin typeface="Cambria Math" panose="02040503050406030204" pitchFamily="18" charset="0"/>
                        <a:cs typeface="Times New Roman" panose="02020603050405020304" pitchFamily="18" charset="0"/>
                      </a:rPr>
                      <m:t>−1)</m:t>
                    </m:r>
                  </m:oMath>
                </a14:m>
                <a:r>
                  <a:rPr lang="en-US" sz="1200" dirty="0">
                    <a:solidFill>
                      <a:schemeClr val="tx1"/>
                    </a:solidFill>
                    <a:latin typeface="Times New Roman" panose="02020603050405020304" pitchFamily="18" charset="0"/>
                    <a:cs typeface="Times New Roman" panose="02020603050405020304" pitchFamily="18" charset="0"/>
                  </a:rPr>
                  <a:t> locations.</a:t>
                </a:r>
              </a:p>
            </p:txBody>
          </p:sp>
        </mc:Choice>
        <mc:Fallback>
          <p:sp>
            <p:nvSpPr>
              <p:cNvPr id="17" name="Rectangle 16">
                <a:extLst>
                  <a:ext uri="{FF2B5EF4-FFF2-40B4-BE49-F238E27FC236}">
                    <a16:creationId xmlns:a16="http://schemas.microsoft.com/office/drawing/2014/main" id="{ECF65ACC-3EC3-7241-8014-DF7487FC12A4}"/>
                  </a:ext>
                </a:extLst>
              </p:cNvPr>
              <p:cNvSpPr>
                <a:spLocks noRot="1" noChangeAspect="1" noMove="1" noResize="1" noEditPoints="1" noAdjustHandles="1" noChangeArrowheads="1" noChangeShapeType="1" noTextEdit="1"/>
              </p:cNvSpPr>
              <p:nvPr/>
            </p:nvSpPr>
            <p:spPr>
              <a:xfrm>
                <a:off x="5760693" y="5341550"/>
                <a:ext cx="3657600" cy="914400"/>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Rectangle 17">
                <a:extLst>
                  <a:ext uri="{FF2B5EF4-FFF2-40B4-BE49-F238E27FC236}">
                    <a16:creationId xmlns:a16="http://schemas.microsoft.com/office/drawing/2014/main" id="{C6999392-6A44-5F4B-8342-58849663B189}"/>
                  </a:ext>
                </a:extLst>
              </p:cNvPr>
              <p:cNvSpPr/>
              <p:nvPr/>
            </p:nvSpPr>
            <p:spPr>
              <a:xfrm>
                <a:off x="3301780" y="3588852"/>
                <a:ext cx="3657600" cy="114922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Let the new estimated wafer output be </a:t>
                </a:r>
                <a14:m>
                  <m:oMath xmlns:m="http://schemas.openxmlformats.org/officeDocument/2006/math">
                    <m:r>
                      <a:rPr lang="en-US" sz="1200" b="0" i="1" smtClean="0">
                        <a:solidFill>
                          <a:schemeClr val="tx1"/>
                        </a:solidFill>
                        <a:latin typeface="Cambria Math" panose="02040503050406030204" pitchFamily="18" charset="0"/>
                        <a:cs typeface="Times New Roman" panose="02020603050405020304" pitchFamily="18" charset="0"/>
                      </a:rPr>
                      <m:t>𝑥</m:t>
                    </m:r>
                  </m:oMath>
                </a14:m>
                <a:r>
                  <a:rPr lang="en-US" sz="1200" dirty="0">
                    <a:solidFill>
                      <a:schemeClr val="tx1"/>
                    </a:solidFill>
                    <a:latin typeface="Times New Roman" panose="02020603050405020304" pitchFamily="18" charset="0"/>
                    <a:cs typeface="Times New Roman" panose="02020603050405020304" pitchFamily="18" charset="0"/>
                  </a:rPr>
                  <a:t>. </a:t>
                </a:r>
              </a:p>
              <a:p>
                <a:pPr algn="ctr"/>
                <a:endParaRPr lang="en-US" sz="1200" dirty="0">
                  <a:solidFill>
                    <a:schemeClr val="tx1"/>
                  </a:solidFill>
                  <a:latin typeface="Times New Roman" panose="02020603050405020304" pitchFamily="18" charset="0"/>
                  <a:cs typeface="Times New Roman" panose="02020603050405020304" pitchFamily="18" charset="0"/>
                </a:endParaRPr>
              </a:p>
              <a:p>
                <a:pPr algn="ctr"/>
                <a:r>
                  <a:rPr lang="en-US" sz="1200" dirty="0">
                    <a:solidFill>
                      <a:schemeClr val="tx1"/>
                    </a:solidFill>
                    <a:latin typeface="Times New Roman" panose="02020603050405020304" pitchFamily="18" charset="0"/>
                    <a:cs typeface="Times New Roman" panose="02020603050405020304" pitchFamily="18" charset="0"/>
                  </a:rPr>
                  <a:t>Calculate the total number of locations required </a:t>
                </a:r>
                <a14:m>
                  <m:oMath xmlns:m="http://schemas.openxmlformats.org/officeDocument/2006/math">
                    <m:r>
                      <a:rPr lang="en-US" sz="1200" i="1">
                        <a:solidFill>
                          <a:schemeClr val="tx1"/>
                        </a:solidFill>
                        <a:latin typeface="Cambria Math" panose="02040503050406030204" pitchFamily="18" charset="0"/>
                        <a:cs typeface="Times New Roman" panose="02020603050405020304" pitchFamily="18" charset="0"/>
                      </a:rPr>
                      <m:t>𝑛</m:t>
                    </m:r>
                  </m:oMath>
                </a14:m>
                <a:r>
                  <a:rPr lang="en-US" sz="1200" dirty="0">
                    <a:solidFill>
                      <a:schemeClr val="tx1"/>
                    </a:solidFill>
                    <a:latin typeface="Times New Roman" panose="02020603050405020304" pitchFamily="18" charset="0"/>
                    <a:cs typeface="Times New Roman" panose="02020603050405020304" pitchFamily="18" charset="0"/>
                  </a:rPr>
                  <a:t> </a:t>
                </a:r>
              </a:p>
              <a:p>
                <a:pPr algn="ctr"/>
                <a:r>
                  <a:rPr lang="en-US" sz="1200" dirty="0">
                    <a:solidFill>
                      <a:schemeClr val="tx1"/>
                    </a:solidFill>
                    <a:latin typeface="Times New Roman" panose="02020603050405020304" pitchFamily="18" charset="0"/>
                    <a:cs typeface="Times New Roman" panose="02020603050405020304" pitchFamily="18" charset="0"/>
                  </a:rPr>
                  <a:t>by </a:t>
                </a:r>
                <a14:m>
                  <m:oMath xmlns:m="http://schemas.openxmlformats.org/officeDocument/2006/math">
                    <m:r>
                      <a:rPr lang="en-US" sz="1200" b="0" i="1" smtClean="0">
                        <a:solidFill>
                          <a:schemeClr val="tx1"/>
                        </a:solidFill>
                        <a:latin typeface="Cambria Math" panose="02040503050406030204" pitchFamily="18" charset="0"/>
                        <a:cs typeface="Times New Roman" panose="02020603050405020304" pitchFamily="18" charset="0"/>
                      </a:rPr>
                      <m:t>𝑛</m:t>
                    </m:r>
                    <m:r>
                      <a:rPr lang="en-US" sz="1200" b="0" i="1" smtClean="0">
                        <a:solidFill>
                          <a:schemeClr val="tx1"/>
                        </a:solidFill>
                        <a:latin typeface="Cambria Math" panose="02040503050406030204" pitchFamily="18" charset="0"/>
                        <a:cs typeface="Times New Roman" panose="02020603050405020304" pitchFamily="18" charset="0"/>
                      </a:rPr>
                      <m:t>= </m:t>
                    </m:r>
                    <m:d>
                      <m:dPr>
                        <m:begChr m:val="⌈"/>
                        <m:endChr m:val="⌉"/>
                        <m:ctrlPr>
                          <a:rPr lang="en-US" sz="1200" b="0" i="1" smtClean="0">
                            <a:solidFill>
                              <a:schemeClr val="tx1"/>
                            </a:solidFill>
                            <a:latin typeface="Cambria Math" panose="02040503050406030204" pitchFamily="18" charset="0"/>
                            <a:cs typeface="Times New Roman" panose="02020603050405020304" pitchFamily="18" charset="0"/>
                          </a:rPr>
                        </m:ctrlPr>
                      </m:dPr>
                      <m:e>
                        <m:f>
                          <m:fPr>
                            <m:ctrlPr>
                              <a:rPr lang="en-US" sz="1200" b="0" i="1" smtClean="0">
                                <a:solidFill>
                                  <a:schemeClr val="tx1"/>
                                </a:solidFill>
                                <a:latin typeface="Cambria Math" panose="02040503050406030204" pitchFamily="18" charset="0"/>
                                <a:cs typeface="Times New Roman" panose="02020603050405020304" pitchFamily="18" charset="0"/>
                              </a:rPr>
                            </m:ctrlPr>
                          </m:fPr>
                          <m:num>
                            <m:r>
                              <a:rPr lang="en-US" sz="1200" b="0" i="1" smtClean="0">
                                <a:solidFill>
                                  <a:schemeClr val="tx1"/>
                                </a:solidFill>
                                <a:latin typeface="Cambria Math" panose="02040503050406030204" pitchFamily="18" charset="0"/>
                                <a:cs typeface="Times New Roman" panose="02020603050405020304" pitchFamily="18" charset="0"/>
                              </a:rPr>
                              <m:t>𝑥</m:t>
                            </m:r>
                            <m:r>
                              <a:rPr lang="en-US" sz="1200" b="0" i="1" smtClean="0">
                                <a:solidFill>
                                  <a:schemeClr val="tx1"/>
                                </a:solidFill>
                                <a:latin typeface="Cambria Math" panose="02040503050406030204" pitchFamily="18" charset="0"/>
                                <a:cs typeface="Times New Roman" panose="02020603050405020304" pitchFamily="18" charset="0"/>
                              </a:rPr>
                              <m:t> −4200</m:t>
                            </m:r>
                          </m:num>
                          <m:den>
                            <m:r>
                              <a:rPr lang="en-US" sz="1200" b="0" i="1" smtClean="0">
                                <a:solidFill>
                                  <a:schemeClr val="tx1"/>
                                </a:solidFill>
                                <a:latin typeface="Cambria Math" panose="02040503050406030204" pitchFamily="18" charset="0"/>
                                <a:cs typeface="Times New Roman" panose="02020603050405020304" pitchFamily="18" charset="0"/>
                              </a:rPr>
                              <m:t>20300</m:t>
                            </m:r>
                          </m:den>
                        </m:f>
                      </m:e>
                    </m:d>
                  </m:oMath>
                </a14:m>
                <a:r>
                  <a:rPr lang="en-US" sz="1200" dirty="0">
                    <a:solidFill>
                      <a:schemeClr val="tx1"/>
                    </a:solidFill>
                    <a:latin typeface="Times New Roman" panose="02020603050405020304" pitchFamily="18" charset="0"/>
                    <a:cs typeface="Times New Roman" panose="02020603050405020304" pitchFamily="18" charset="0"/>
                  </a:rPr>
                  <a:t>.</a:t>
                </a:r>
              </a:p>
            </p:txBody>
          </p:sp>
        </mc:Choice>
        <mc:Fallback>
          <p:sp>
            <p:nvSpPr>
              <p:cNvPr id="18" name="Rectangle 17">
                <a:extLst>
                  <a:ext uri="{FF2B5EF4-FFF2-40B4-BE49-F238E27FC236}">
                    <a16:creationId xmlns:a16="http://schemas.microsoft.com/office/drawing/2014/main" id="{C6999392-6A44-5F4B-8342-58849663B189}"/>
                  </a:ext>
                </a:extLst>
              </p:cNvPr>
              <p:cNvSpPr>
                <a:spLocks noRot="1" noChangeAspect="1" noMove="1" noResize="1" noEditPoints="1" noAdjustHandles="1" noChangeArrowheads="1" noChangeShapeType="1" noTextEdit="1"/>
              </p:cNvSpPr>
              <p:nvPr/>
            </p:nvSpPr>
            <p:spPr>
              <a:xfrm>
                <a:off x="3301780" y="3588852"/>
                <a:ext cx="3657600" cy="1149223"/>
              </a:xfrm>
              <a:prstGeom prst="rect">
                <a:avLst/>
              </a:prstGeom>
              <a:blipFill>
                <a:blip r:embed="rId5"/>
                <a:stretch>
                  <a:fillRect/>
                </a:stretch>
              </a:blipFill>
              <a:ln>
                <a:solidFill>
                  <a:schemeClr val="tx1"/>
                </a:solidFill>
              </a:ln>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DFF1DEC0-5B3C-7A42-B137-1F990A43D25E}"/>
              </a:ext>
            </a:extLst>
          </p:cNvPr>
          <p:cNvCxnSpPr>
            <a:cxnSpLocks/>
          </p:cNvCxnSpPr>
          <p:nvPr/>
        </p:nvCxnSpPr>
        <p:spPr>
          <a:xfrm>
            <a:off x="4292051" y="4725403"/>
            <a:ext cx="0" cy="4572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83436C9-2AA2-DF43-95FC-1BACA1D0962D}"/>
              </a:ext>
            </a:extLst>
          </p:cNvPr>
          <p:cNvSpPr txBox="1"/>
          <p:nvPr/>
        </p:nvSpPr>
        <p:spPr>
          <a:xfrm>
            <a:off x="4290920" y="6460626"/>
            <a:ext cx="408125"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Yes</a:t>
            </a:r>
          </a:p>
        </p:txBody>
      </p:sp>
      <p:sp>
        <p:nvSpPr>
          <p:cNvPr id="21" name="Rectangle 20">
            <a:extLst>
              <a:ext uri="{FF2B5EF4-FFF2-40B4-BE49-F238E27FC236}">
                <a16:creationId xmlns:a16="http://schemas.microsoft.com/office/drawing/2014/main" id="{30C3D053-CBAF-4047-9A5C-0D288C6C2984}"/>
              </a:ext>
            </a:extLst>
          </p:cNvPr>
          <p:cNvSpPr/>
          <p:nvPr/>
        </p:nvSpPr>
        <p:spPr>
          <a:xfrm>
            <a:off x="5760695" y="2053922"/>
            <a:ext cx="3657600" cy="914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Expand on the original location </a:t>
            </a:r>
          </a:p>
          <a:p>
            <a:pPr algn="ctr"/>
            <a:r>
              <a:rPr lang="en-US" sz="1200" dirty="0">
                <a:solidFill>
                  <a:schemeClr val="tx1"/>
                </a:solidFill>
                <a:latin typeface="Times New Roman" panose="02020603050405020304" pitchFamily="18" charset="0"/>
                <a:cs typeface="Times New Roman" panose="02020603050405020304" pitchFamily="18" charset="0"/>
              </a:rPr>
              <a:t>by constructing a 2</a:t>
            </a:r>
            <a:r>
              <a:rPr lang="en-US" sz="1200" baseline="30000" dirty="0">
                <a:solidFill>
                  <a:schemeClr val="tx1"/>
                </a:solidFill>
                <a:latin typeface="Times New Roman" panose="02020603050405020304" pitchFamily="18" charset="0"/>
                <a:cs typeface="Times New Roman" panose="02020603050405020304" pitchFamily="18" charset="0"/>
              </a:rPr>
              <a:t>nd</a:t>
            </a:r>
            <a:r>
              <a:rPr lang="en-US" sz="1200" dirty="0">
                <a:solidFill>
                  <a:schemeClr val="tx1"/>
                </a:solidFill>
                <a:latin typeface="Times New Roman" panose="02020603050405020304" pitchFamily="18" charset="0"/>
                <a:cs typeface="Times New Roman" panose="02020603050405020304" pitchFamily="18" charset="0"/>
              </a:rPr>
              <a:t> building</a:t>
            </a:r>
          </a:p>
        </p:txBody>
      </p:sp>
      <p:sp>
        <p:nvSpPr>
          <p:cNvPr id="22" name="Decision 21">
            <a:extLst>
              <a:ext uri="{FF2B5EF4-FFF2-40B4-BE49-F238E27FC236}">
                <a16:creationId xmlns:a16="http://schemas.microsoft.com/office/drawing/2014/main" id="{49DFFC4C-1852-7E4F-8228-0699ACC6ECF4}"/>
              </a:ext>
            </a:extLst>
          </p:cNvPr>
          <p:cNvSpPr/>
          <p:nvPr/>
        </p:nvSpPr>
        <p:spPr>
          <a:xfrm>
            <a:off x="3301780" y="1904150"/>
            <a:ext cx="1980543" cy="1213944"/>
          </a:xfrm>
          <a:prstGeom prst="flowChartDecision">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Is the new estimated wafer output &gt;24500?</a:t>
            </a:r>
          </a:p>
        </p:txBody>
      </p:sp>
      <p:cxnSp>
        <p:nvCxnSpPr>
          <p:cNvPr id="23" name="Straight Arrow Connector 22">
            <a:extLst>
              <a:ext uri="{FF2B5EF4-FFF2-40B4-BE49-F238E27FC236}">
                <a16:creationId xmlns:a16="http://schemas.microsoft.com/office/drawing/2014/main" id="{6411EB36-2521-7649-8152-DF176A849B25}"/>
              </a:ext>
            </a:extLst>
          </p:cNvPr>
          <p:cNvCxnSpPr>
            <a:cxnSpLocks/>
          </p:cNvCxnSpPr>
          <p:nvPr/>
        </p:nvCxnSpPr>
        <p:spPr>
          <a:xfrm>
            <a:off x="5282323" y="2523479"/>
            <a:ext cx="4572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E24682F-A1C9-464E-8D5E-5A0E6C8B5E47}"/>
              </a:ext>
            </a:extLst>
          </p:cNvPr>
          <p:cNvSpPr txBox="1"/>
          <p:nvPr/>
        </p:nvSpPr>
        <p:spPr>
          <a:xfrm>
            <a:off x="5307036" y="2258700"/>
            <a:ext cx="372218"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No</a:t>
            </a:r>
          </a:p>
        </p:txBody>
      </p:sp>
      <p:cxnSp>
        <p:nvCxnSpPr>
          <p:cNvPr id="25" name="Straight Arrow Connector 24">
            <a:extLst>
              <a:ext uri="{FF2B5EF4-FFF2-40B4-BE49-F238E27FC236}">
                <a16:creationId xmlns:a16="http://schemas.microsoft.com/office/drawing/2014/main" id="{3DAF0039-7D7B-A141-AE1A-1C0FE79E9646}"/>
              </a:ext>
            </a:extLst>
          </p:cNvPr>
          <p:cNvCxnSpPr>
            <a:cxnSpLocks/>
          </p:cNvCxnSpPr>
          <p:nvPr/>
        </p:nvCxnSpPr>
        <p:spPr>
          <a:xfrm>
            <a:off x="4290923" y="1444528"/>
            <a:ext cx="0" cy="4572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44B9735-6E47-AE45-A0B1-2452F433F629}"/>
              </a:ext>
            </a:extLst>
          </p:cNvPr>
          <p:cNvSpPr txBox="1"/>
          <p:nvPr/>
        </p:nvSpPr>
        <p:spPr>
          <a:xfrm>
            <a:off x="4290922" y="1531045"/>
            <a:ext cx="408125"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Yes</a:t>
            </a:r>
          </a:p>
        </p:txBody>
      </p:sp>
      <p:sp>
        <p:nvSpPr>
          <p:cNvPr id="27" name="Rounded Rectangle 26">
            <a:extLst>
              <a:ext uri="{FF2B5EF4-FFF2-40B4-BE49-F238E27FC236}">
                <a16:creationId xmlns:a16="http://schemas.microsoft.com/office/drawing/2014/main" id="{02F4301E-B862-8E45-9197-F69D5067A48B}"/>
              </a:ext>
            </a:extLst>
          </p:cNvPr>
          <p:cNvSpPr/>
          <p:nvPr/>
        </p:nvSpPr>
        <p:spPr>
          <a:xfrm>
            <a:off x="3784632" y="-730430"/>
            <a:ext cx="1012573" cy="489560"/>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START</a:t>
            </a:r>
          </a:p>
        </p:txBody>
      </p:sp>
      <p:cxnSp>
        <p:nvCxnSpPr>
          <p:cNvPr id="28" name="Straight Arrow Connector 27">
            <a:extLst>
              <a:ext uri="{FF2B5EF4-FFF2-40B4-BE49-F238E27FC236}">
                <a16:creationId xmlns:a16="http://schemas.microsoft.com/office/drawing/2014/main" id="{A957AF92-1FD6-1E46-A1AB-85DBE336E665}"/>
              </a:ext>
            </a:extLst>
          </p:cNvPr>
          <p:cNvCxnSpPr>
            <a:cxnSpLocks/>
          </p:cNvCxnSpPr>
          <p:nvPr/>
        </p:nvCxnSpPr>
        <p:spPr>
          <a:xfrm>
            <a:off x="4290919" y="-232532"/>
            <a:ext cx="0" cy="4572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4BCDB8F-AA13-9849-826C-83298FEA4944}"/>
              </a:ext>
            </a:extLst>
          </p:cNvPr>
          <p:cNvCxnSpPr>
            <a:cxnSpLocks/>
          </p:cNvCxnSpPr>
          <p:nvPr/>
        </p:nvCxnSpPr>
        <p:spPr>
          <a:xfrm>
            <a:off x="8217921" y="6271058"/>
            <a:ext cx="0" cy="80390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E97CA44-25A6-6842-A530-B1E04F3593B8}"/>
              </a:ext>
            </a:extLst>
          </p:cNvPr>
          <p:cNvCxnSpPr>
            <a:cxnSpLocks/>
          </p:cNvCxnSpPr>
          <p:nvPr/>
        </p:nvCxnSpPr>
        <p:spPr>
          <a:xfrm>
            <a:off x="6959378" y="7319739"/>
            <a:ext cx="75031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a:extLst>
              <a:ext uri="{FF2B5EF4-FFF2-40B4-BE49-F238E27FC236}">
                <a16:creationId xmlns:a16="http://schemas.microsoft.com/office/drawing/2014/main" id="{10E0236E-765A-5D4F-894C-F6A5A92DA367}"/>
              </a:ext>
            </a:extLst>
          </p:cNvPr>
          <p:cNvSpPr/>
          <p:nvPr/>
        </p:nvSpPr>
        <p:spPr>
          <a:xfrm>
            <a:off x="7709688" y="7074959"/>
            <a:ext cx="1012573" cy="489560"/>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END</a:t>
            </a:r>
          </a:p>
        </p:txBody>
      </p:sp>
      <p:sp>
        <p:nvSpPr>
          <p:cNvPr id="43" name="Title 1">
            <a:extLst>
              <a:ext uri="{FF2B5EF4-FFF2-40B4-BE49-F238E27FC236}">
                <a16:creationId xmlns:a16="http://schemas.microsoft.com/office/drawing/2014/main" id="{C1E6645B-D5EA-7C47-9779-C9A88B024D1C}"/>
              </a:ext>
            </a:extLst>
          </p:cNvPr>
          <p:cNvSpPr>
            <a:spLocks noGrp="1"/>
          </p:cNvSpPr>
          <p:nvPr>
            <p:ph type="title"/>
          </p:nvPr>
        </p:nvSpPr>
        <p:spPr>
          <a:xfrm rot="16200000">
            <a:off x="-1450871" y="2810947"/>
            <a:ext cx="5944848" cy="1325563"/>
          </a:xfrm>
        </p:spPr>
        <p:txBody>
          <a:bodyPr/>
          <a:lstStyle/>
          <a:p>
            <a:r>
              <a:rPr lang="en-US" dirty="0"/>
              <a:t>2.6 Decision Framework</a:t>
            </a:r>
          </a:p>
        </p:txBody>
      </p:sp>
    </p:spTree>
    <p:extLst>
      <p:ext uri="{BB962C8B-B14F-4D97-AF65-F5344CB8AC3E}">
        <p14:creationId xmlns:p14="http://schemas.microsoft.com/office/powerpoint/2010/main" val="667053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2FF97-E67E-F448-927C-B4DCD14E48C9}"/>
              </a:ext>
            </a:extLst>
          </p:cNvPr>
          <p:cNvSpPr>
            <a:spLocks noGrp="1"/>
          </p:cNvSpPr>
          <p:nvPr>
            <p:ph type="title"/>
          </p:nvPr>
        </p:nvSpPr>
        <p:spPr/>
        <p:txBody>
          <a:bodyPr/>
          <a:lstStyle/>
          <a:p>
            <a:r>
              <a:rPr lang="en-US" dirty="0"/>
              <a:t>2.1 Finding Capacity of Machines at Each Step</a:t>
            </a:r>
          </a:p>
        </p:txBody>
      </p:sp>
      <p:sp>
        <p:nvSpPr>
          <p:cNvPr id="3" name="Content Placeholder 2">
            <a:extLst>
              <a:ext uri="{FF2B5EF4-FFF2-40B4-BE49-F238E27FC236}">
                <a16:creationId xmlns:a16="http://schemas.microsoft.com/office/drawing/2014/main" id="{1D6C78C7-850B-7B4C-B0C4-21DD9F1FB1E5}"/>
              </a:ext>
            </a:extLst>
          </p:cNvPr>
          <p:cNvSpPr>
            <a:spLocks noGrp="1"/>
          </p:cNvSpPr>
          <p:nvPr>
            <p:ph idx="1"/>
          </p:nvPr>
        </p:nvSpPr>
        <p:spPr/>
        <p:txBody>
          <a:bodyPr/>
          <a:lstStyle/>
          <a:p>
            <a:r>
              <a:rPr lang="en-US" dirty="0"/>
              <a:t>Step 1: </a:t>
            </a:r>
          </a:p>
          <a:p>
            <a:endParaRPr lang="en-US" dirty="0"/>
          </a:p>
          <a:p>
            <a:r>
              <a:rPr lang="en-US" dirty="0"/>
              <a:t>𝑡𝑖𝑚𝑒 𝑜𝑓 𝑚𝑎𝑐</a:t>
            </a:r>
            <a:r>
              <a:rPr lang="en-US" i="1" dirty="0"/>
              <a:t>h</a:t>
            </a:r>
            <a:r>
              <a:rPr lang="en-US" dirty="0"/>
              <a:t>𝑖𝑛𝑒 𝑢𝑠𝑎𝑔𝑒 𝑝𝑒𝑟 𝑤𝑒𝑒𝑘 = </a:t>
            </a:r>
            <a:r>
              <a:rPr lang="en-US" i="1" dirty="0"/>
              <a:t>7 </a:t>
            </a:r>
            <a:r>
              <a:rPr lang="en-US" dirty="0"/>
              <a:t>× </a:t>
            </a:r>
            <a:r>
              <a:rPr lang="en-US" i="1" dirty="0"/>
              <a:t>24 </a:t>
            </a:r>
            <a:r>
              <a:rPr lang="en-US" dirty="0"/>
              <a:t>× </a:t>
            </a:r>
            <a:r>
              <a:rPr lang="en-US" i="1" dirty="0"/>
              <a:t>60 </a:t>
            </a:r>
            <a:r>
              <a:rPr lang="en-US" dirty="0"/>
              <a:t>× 𝑈𝑡𝑖𝑙𝑖𝑠𝑎𝑡𝑖𝑜𝑛</a:t>
            </a:r>
            <a:r>
              <a:rPr lang="en-US" i="1" dirty="0"/>
              <a:t>% </a:t>
            </a:r>
            <a:endParaRPr lang="en-US" dirty="0"/>
          </a:p>
          <a:p>
            <a:endParaRPr lang="en-US" dirty="0"/>
          </a:p>
        </p:txBody>
      </p:sp>
    </p:spTree>
    <p:extLst>
      <p:ext uri="{BB962C8B-B14F-4D97-AF65-F5344CB8AC3E}">
        <p14:creationId xmlns:p14="http://schemas.microsoft.com/office/powerpoint/2010/main" val="2197298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2FF97-E67E-F448-927C-B4DCD14E48C9}"/>
              </a:ext>
            </a:extLst>
          </p:cNvPr>
          <p:cNvSpPr>
            <a:spLocks noGrp="1"/>
          </p:cNvSpPr>
          <p:nvPr>
            <p:ph type="title"/>
          </p:nvPr>
        </p:nvSpPr>
        <p:spPr/>
        <p:txBody>
          <a:bodyPr/>
          <a:lstStyle/>
          <a:p>
            <a:r>
              <a:rPr lang="en-US" dirty="0"/>
              <a:t>2.1 Finding Capacity of Machines at Each Step</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D6C78C7-850B-7B4C-B0C4-21DD9F1FB1E5}"/>
                  </a:ext>
                </a:extLst>
              </p:cNvPr>
              <p:cNvSpPr>
                <a:spLocks noGrp="1"/>
              </p:cNvSpPr>
              <p:nvPr>
                <p:ph idx="1"/>
              </p:nvPr>
            </p:nvSpPr>
            <p:spPr/>
            <p:txBody>
              <a:bodyPr/>
              <a:lstStyle/>
              <a:p>
                <a:r>
                  <a:rPr lang="en-US" dirty="0"/>
                  <a:t>Stage 2: </a:t>
                </a:r>
              </a:p>
              <a:p>
                <a:endParaRPr lang="en-US" dirty="0"/>
              </a:p>
              <a:p>
                <a:r>
                  <a:rPr lang="en-US" sz="2400" dirty="0"/>
                  <a:t>number of batches of wafers produced in a week = </a:t>
                </a:r>
                <a14:m>
                  <m:oMath xmlns:m="http://schemas.openxmlformats.org/officeDocument/2006/math">
                    <m:d>
                      <m:dPr>
                        <m:begChr m:val="⌊"/>
                        <m:endChr m:val="⌋"/>
                        <m:ctrlPr>
                          <a:rPr lang="en-US" sz="2400" i="1" dirty="0" smtClean="0">
                            <a:latin typeface="Cambria Math" panose="02040503050406030204" pitchFamily="18" charset="0"/>
                          </a:rPr>
                        </m:ctrlPr>
                      </m:dPr>
                      <m:e>
                        <m:f>
                          <m:fPr>
                            <m:ctrlPr>
                              <a:rPr lang="en-US" sz="2400" i="1" dirty="0" smtClean="0">
                                <a:latin typeface="Cambria Math" panose="02040503050406030204" pitchFamily="18" charset="0"/>
                              </a:rPr>
                            </m:ctrlPr>
                          </m:fPr>
                          <m:num>
                            <m:r>
                              <a:rPr lang="en-US" sz="2400" i="1" dirty="0" smtClean="0">
                                <a:latin typeface="Cambria Math" panose="02040503050406030204" pitchFamily="18" charset="0"/>
                              </a:rPr>
                              <m:t>7 </m:t>
                            </m:r>
                            <m:r>
                              <a:rPr lang="en-US" sz="2400" i="1" dirty="0">
                                <a:latin typeface="Cambria Math" panose="02040503050406030204" pitchFamily="18" charset="0"/>
                              </a:rPr>
                              <m:t>× 24 × 60 × </m:t>
                            </m:r>
                            <m:r>
                              <a:rPr lang="en-US" sz="2400" i="1" dirty="0">
                                <a:latin typeface="Cambria Math" panose="02040503050406030204" pitchFamily="18" charset="0"/>
                              </a:rPr>
                              <m:t>𝑈𝑡𝑖𝑙𝑖𝑠𝑎𝑡𝑖𝑜𝑛</m:t>
                            </m:r>
                            <m:r>
                              <a:rPr lang="en-US" sz="2400" i="1" dirty="0" smtClean="0">
                                <a:latin typeface="Cambria Math" panose="02040503050406030204" pitchFamily="18" charset="0"/>
                              </a:rPr>
                              <m:t>%</m:t>
                            </m:r>
                          </m:num>
                          <m:den>
                            <m:r>
                              <a:rPr lang="en-US" sz="2400" b="0" i="1" dirty="0" smtClean="0">
                                <a:latin typeface="Cambria Math" panose="02040503050406030204" pitchFamily="18" charset="0"/>
                              </a:rPr>
                              <m:t>𝑅𝑃𝑇</m:t>
                            </m:r>
                          </m:den>
                        </m:f>
                      </m:e>
                    </m:d>
                  </m:oMath>
                </a14:m>
                <a:endParaRPr lang="en-US" sz="2400" dirty="0"/>
              </a:p>
            </p:txBody>
          </p:sp>
        </mc:Choice>
        <mc:Fallback>
          <p:sp>
            <p:nvSpPr>
              <p:cNvPr id="3" name="Content Placeholder 2">
                <a:extLst>
                  <a:ext uri="{FF2B5EF4-FFF2-40B4-BE49-F238E27FC236}">
                    <a16:creationId xmlns:a16="http://schemas.microsoft.com/office/drawing/2014/main" id="{1D6C78C7-850B-7B4C-B0C4-21DD9F1FB1E5}"/>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780055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2FF97-E67E-F448-927C-B4DCD14E48C9}"/>
              </a:ext>
            </a:extLst>
          </p:cNvPr>
          <p:cNvSpPr>
            <a:spLocks noGrp="1"/>
          </p:cNvSpPr>
          <p:nvPr>
            <p:ph type="title"/>
          </p:nvPr>
        </p:nvSpPr>
        <p:spPr/>
        <p:txBody>
          <a:bodyPr/>
          <a:lstStyle/>
          <a:p>
            <a:r>
              <a:rPr lang="en-US" dirty="0"/>
              <a:t>2.1 Finding Capacity of Machines at Each Step</a:t>
            </a:r>
          </a:p>
        </p:txBody>
      </p:sp>
      <p:sp>
        <p:nvSpPr>
          <p:cNvPr id="3" name="Content Placeholder 2">
            <a:extLst>
              <a:ext uri="{FF2B5EF4-FFF2-40B4-BE49-F238E27FC236}">
                <a16:creationId xmlns:a16="http://schemas.microsoft.com/office/drawing/2014/main" id="{1D6C78C7-850B-7B4C-B0C4-21DD9F1FB1E5}"/>
              </a:ext>
            </a:extLst>
          </p:cNvPr>
          <p:cNvSpPr>
            <a:spLocks noGrp="1"/>
          </p:cNvSpPr>
          <p:nvPr>
            <p:ph idx="1"/>
          </p:nvPr>
        </p:nvSpPr>
        <p:spPr/>
        <p:txBody>
          <a:bodyPr/>
          <a:lstStyle/>
          <a:p>
            <a:r>
              <a:rPr lang="en-US" dirty="0"/>
              <a:t>Stage 3: </a:t>
            </a:r>
          </a:p>
          <a:p>
            <a:endParaRPr lang="en-US" dirty="0"/>
          </a:p>
          <a:p>
            <a:r>
              <a:rPr lang="en-US" sz="2400" dirty="0"/>
              <a:t>number of wafers per batch = </a:t>
            </a:r>
            <a:r>
              <a:rPr lang="en-US" dirty="0"/>
              <a:t>𝑙𝑜𝑎𝑑 𝑠𝑖𝑧𝑒 𝑥 𝑐</a:t>
            </a:r>
            <a:r>
              <a:rPr lang="en-US" i="1" dirty="0"/>
              <a:t>h</a:t>
            </a:r>
            <a:r>
              <a:rPr lang="en-US" dirty="0"/>
              <a:t>𝑎𝑚𝑏𝑒𝑟 𝑐𝑜𝑢𝑛𝑡</a:t>
            </a:r>
            <a:br>
              <a:rPr lang="en-US" dirty="0"/>
            </a:br>
            <a:endParaRPr lang="en-US" sz="2400" dirty="0"/>
          </a:p>
          <a:p>
            <a:endParaRPr lang="en-US" sz="2400" dirty="0"/>
          </a:p>
        </p:txBody>
      </p:sp>
    </p:spTree>
    <p:extLst>
      <p:ext uri="{BB962C8B-B14F-4D97-AF65-F5344CB8AC3E}">
        <p14:creationId xmlns:p14="http://schemas.microsoft.com/office/powerpoint/2010/main" val="3699459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2FF97-E67E-F448-927C-B4DCD14E48C9}"/>
              </a:ext>
            </a:extLst>
          </p:cNvPr>
          <p:cNvSpPr>
            <a:spLocks noGrp="1"/>
          </p:cNvSpPr>
          <p:nvPr>
            <p:ph type="title"/>
          </p:nvPr>
        </p:nvSpPr>
        <p:spPr/>
        <p:txBody>
          <a:bodyPr/>
          <a:lstStyle/>
          <a:p>
            <a:r>
              <a:rPr lang="en-US" dirty="0"/>
              <a:t>2.1 Finding Capacity of Machines at Each Step</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D6C78C7-850B-7B4C-B0C4-21DD9F1FB1E5}"/>
                  </a:ext>
                </a:extLst>
              </p:cNvPr>
              <p:cNvSpPr>
                <a:spLocks noGrp="1"/>
              </p:cNvSpPr>
              <p:nvPr>
                <p:ph idx="1"/>
              </p:nvPr>
            </p:nvSpPr>
            <p:spPr/>
            <p:txBody>
              <a:bodyPr/>
              <a:lstStyle/>
              <a:p>
                <a:r>
                  <a:rPr lang="en-US" dirty="0"/>
                  <a:t>Stage 4: </a:t>
                </a:r>
              </a:p>
              <a:p>
                <a:endParaRPr lang="en-US" dirty="0"/>
              </a:p>
              <a:p>
                <a:r>
                  <a:rPr lang="en-US" sz="2000" dirty="0"/>
                  <a:t>capacity at each step = 𝑙𝑜𝑎𝑑 𝑠𝑖𝑧𝑒 × 𝑐</a:t>
                </a:r>
                <a:r>
                  <a:rPr lang="en-US" sz="2000" i="1" dirty="0"/>
                  <a:t>h</a:t>
                </a:r>
                <a:r>
                  <a:rPr lang="en-US" sz="2000" dirty="0"/>
                  <a:t>𝑎𝑚𝑏𝑒𝑟 𝑐𝑜𝑢𝑛𝑡 × </a:t>
                </a:r>
                <a14:m>
                  <m:oMath xmlns:m="http://schemas.openxmlformats.org/officeDocument/2006/math">
                    <m:d>
                      <m:dPr>
                        <m:begChr m:val="⌊"/>
                        <m:endChr m:val="⌋"/>
                        <m:ctrlPr>
                          <a:rPr lang="en-US" sz="2000" i="1" dirty="0" smtClean="0">
                            <a:latin typeface="Cambria Math" panose="02040503050406030204" pitchFamily="18" charset="0"/>
                          </a:rPr>
                        </m:ctrlPr>
                      </m:dPr>
                      <m:e>
                        <m:f>
                          <m:fPr>
                            <m:ctrlPr>
                              <a:rPr lang="en-US" sz="2000" i="1" dirty="0" smtClean="0">
                                <a:latin typeface="Cambria Math" panose="02040503050406030204" pitchFamily="18" charset="0"/>
                              </a:rPr>
                            </m:ctrlPr>
                          </m:fPr>
                          <m:num>
                            <m:r>
                              <a:rPr lang="en-US" sz="2000" i="1" dirty="0" smtClean="0">
                                <a:latin typeface="Cambria Math" panose="02040503050406030204" pitchFamily="18" charset="0"/>
                              </a:rPr>
                              <m:t>7 </m:t>
                            </m:r>
                            <m:r>
                              <a:rPr lang="en-US" sz="2000" i="1" dirty="0">
                                <a:latin typeface="Cambria Math" panose="02040503050406030204" pitchFamily="18" charset="0"/>
                              </a:rPr>
                              <m:t>× 24 × 60 × </m:t>
                            </m:r>
                            <m:r>
                              <a:rPr lang="en-US" sz="2000" i="1" dirty="0">
                                <a:latin typeface="Cambria Math" panose="02040503050406030204" pitchFamily="18" charset="0"/>
                              </a:rPr>
                              <m:t>𝑈𝑡𝑖𝑙𝑖𝑠𝑎𝑡𝑖𝑜𝑛</m:t>
                            </m:r>
                            <m:r>
                              <a:rPr lang="en-US" sz="2000" i="1" dirty="0" smtClean="0">
                                <a:latin typeface="Cambria Math" panose="02040503050406030204" pitchFamily="18" charset="0"/>
                              </a:rPr>
                              <m:t>%</m:t>
                            </m:r>
                          </m:num>
                          <m:den>
                            <m:r>
                              <a:rPr lang="en-US" sz="2000" b="0" i="1" dirty="0" smtClean="0">
                                <a:latin typeface="Cambria Math" panose="02040503050406030204" pitchFamily="18" charset="0"/>
                              </a:rPr>
                              <m:t>𝑅𝑃𝑇</m:t>
                            </m:r>
                          </m:den>
                        </m:f>
                      </m:e>
                    </m:d>
                  </m:oMath>
                </a14:m>
                <a:endParaRPr lang="en-US" sz="2400" dirty="0"/>
              </a:p>
            </p:txBody>
          </p:sp>
        </mc:Choice>
        <mc:Fallback>
          <p:sp>
            <p:nvSpPr>
              <p:cNvPr id="3" name="Content Placeholder 2">
                <a:extLst>
                  <a:ext uri="{FF2B5EF4-FFF2-40B4-BE49-F238E27FC236}">
                    <a16:creationId xmlns:a16="http://schemas.microsoft.com/office/drawing/2014/main" id="{1D6C78C7-850B-7B4C-B0C4-21DD9F1FB1E5}"/>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3106384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2FF97-E67E-F448-927C-B4DCD14E48C9}"/>
              </a:ext>
            </a:extLst>
          </p:cNvPr>
          <p:cNvSpPr>
            <a:spLocks noGrp="1"/>
          </p:cNvSpPr>
          <p:nvPr>
            <p:ph type="title"/>
          </p:nvPr>
        </p:nvSpPr>
        <p:spPr/>
        <p:txBody>
          <a:bodyPr/>
          <a:lstStyle/>
          <a:p>
            <a:r>
              <a:rPr lang="en-US" dirty="0"/>
              <a:t>2.2 Calculating Number of Machines Needed</a:t>
            </a:r>
          </a:p>
        </p:txBody>
      </p:sp>
      <p:sp>
        <p:nvSpPr>
          <p:cNvPr id="3" name="Content Placeholder 2">
            <a:extLst>
              <a:ext uri="{FF2B5EF4-FFF2-40B4-BE49-F238E27FC236}">
                <a16:creationId xmlns:a16="http://schemas.microsoft.com/office/drawing/2014/main" id="{1D6C78C7-850B-7B4C-B0C4-21DD9F1FB1E5}"/>
              </a:ext>
            </a:extLst>
          </p:cNvPr>
          <p:cNvSpPr>
            <a:spLocks noGrp="1"/>
          </p:cNvSpPr>
          <p:nvPr>
            <p:ph idx="1"/>
          </p:nvPr>
        </p:nvSpPr>
        <p:spPr/>
        <p:txBody>
          <a:bodyPr/>
          <a:lstStyle/>
          <a:p>
            <a:r>
              <a:rPr lang="en-US" dirty="0"/>
              <a:t>Variables:</a:t>
            </a:r>
          </a:p>
          <a:p>
            <a:r>
              <a:rPr lang="en-US" dirty="0"/>
              <a:t>Let the </a:t>
            </a:r>
            <a:r>
              <a:rPr lang="en-US" b="1" i="1" dirty="0"/>
              <a:t>Raw Processing Time </a:t>
            </a:r>
            <a:r>
              <a:rPr lang="en-US" dirty="0"/>
              <a:t>be </a:t>
            </a:r>
            <a:r>
              <a:rPr lang="en-US" b="1" i="1" dirty="0"/>
              <a:t>RPT</a:t>
            </a:r>
            <a:r>
              <a:rPr lang="en-US" i="1" dirty="0"/>
              <a:t>.</a:t>
            </a:r>
          </a:p>
          <a:p>
            <a:r>
              <a:rPr lang="en-US" dirty="0"/>
              <a:t>Let the </a:t>
            </a:r>
            <a:r>
              <a:rPr lang="en-US" b="1" i="1" dirty="0"/>
              <a:t>capacity per week of the WS in a specific step </a:t>
            </a:r>
            <a:r>
              <a:rPr lang="en-US" dirty="0"/>
              <a:t>be </a:t>
            </a:r>
            <a:r>
              <a:rPr lang="en-US" b="1" i="1" dirty="0"/>
              <a:t>a</a:t>
            </a:r>
            <a:r>
              <a:rPr lang="en-US" dirty="0"/>
              <a:t>.</a:t>
            </a:r>
          </a:p>
          <a:p>
            <a:r>
              <a:rPr lang="en-US" dirty="0"/>
              <a:t>Let the </a:t>
            </a:r>
            <a:r>
              <a:rPr lang="en-US" b="1" i="1" dirty="0"/>
              <a:t>number of wafers </a:t>
            </a:r>
            <a:r>
              <a:rPr lang="en-US" dirty="0"/>
              <a:t>that can be produced in 1 batch be </a:t>
            </a:r>
            <a:r>
              <a:rPr lang="en-US" b="1" i="1" dirty="0"/>
              <a:t>b</a:t>
            </a:r>
            <a:r>
              <a:rPr lang="en-US" dirty="0"/>
              <a:t>.</a:t>
            </a:r>
          </a:p>
          <a:p>
            <a:r>
              <a:rPr lang="en-US" dirty="0"/>
              <a:t>Let the </a:t>
            </a:r>
            <a:r>
              <a:rPr lang="en-US" b="1" i="1" dirty="0"/>
              <a:t>number of machines </a:t>
            </a:r>
            <a:r>
              <a:rPr lang="en-US" dirty="0"/>
              <a:t>required for each step be </a:t>
            </a:r>
            <a:r>
              <a:rPr lang="en-US" b="1" i="1" dirty="0"/>
              <a:t>n</a:t>
            </a:r>
            <a:r>
              <a:rPr lang="en-US" dirty="0"/>
              <a:t>.</a:t>
            </a:r>
          </a:p>
          <a:p>
            <a:r>
              <a:rPr lang="en-US" dirty="0"/>
              <a:t>Let the </a:t>
            </a:r>
            <a:r>
              <a:rPr lang="en-US" b="1" i="1" dirty="0"/>
              <a:t>extra minutes of </a:t>
            </a:r>
            <a:r>
              <a:rPr lang="en-US" b="1" i="1" dirty="0" err="1"/>
              <a:t>utilisation</a:t>
            </a:r>
            <a:r>
              <a:rPr lang="en-US" b="1" i="1" dirty="0"/>
              <a:t> </a:t>
            </a:r>
            <a:r>
              <a:rPr lang="en-US" dirty="0"/>
              <a:t>of the work station after finishing 5000 outputs for 1 step be </a:t>
            </a:r>
            <a:r>
              <a:rPr lang="en-US" b="1" i="1" dirty="0"/>
              <a:t>c</a:t>
            </a:r>
            <a:r>
              <a:rPr lang="en-US" dirty="0"/>
              <a:t>.</a:t>
            </a:r>
          </a:p>
        </p:txBody>
      </p:sp>
    </p:spTree>
    <p:extLst>
      <p:ext uri="{BB962C8B-B14F-4D97-AF65-F5344CB8AC3E}">
        <p14:creationId xmlns:p14="http://schemas.microsoft.com/office/powerpoint/2010/main" val="3722051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2FF97-E67E-F448-927C-B4DCD14E48C9}"/>
              </a:ext>
            </a:extLst>
          </p:cNvPr>
          <p:cNvSpPr>
            <a:spLocks noGrp="1"/>
          </p:cNvSpPr>
          <p:nvPr>
            <p:ph type="title"/>
          </p:nvPr>
        </p:nvSpPr>
        <p:spPr/>
        <p:txBody>
          <a:bodyPr/>
          <a:lstStyle/>
          <a:p>
            <a:r>
              <a:rPr lang="en-US" dirty="0"/>
              <a:t>2.2 Calculating Number of Machines Needed</a:t>
            </a:r>
          </a:p>
        </p:txBody>
      </p:sp>
      <p:sp>
        <p:nvSpPr>
          <p:cNvPr id="3" name="Content Placeholder 2">
            <a:extLst>
              <a:ext uri="{FF2B5EF4-FFF2-40B4-BE49-F238E27FC236}">
                <a16:creationId xmlns:a16="http://schemas.microsoft.com/office/drawing/2014/main" id="{1D6C78C7-850B-7B4C-B0C4-21DD9F1FB1E5}"/>
              </a:ext>
            </a:extLst>
          </p:cNvPr>
          <p:cNvSpPr>
            <a:spLocks noGrp="1"/>
          </p:cNvSpPr>
          <p:nvPr>
            <p:ph idx="1"/>
          </p:nvPr>
        </p:nvSpPr>
        <p:spPr/>
        <p:txBody>
          <a:bodyPr/>
          <a:lstStyle/>
          <a:p>
            <a:r>
              <a:rPr lang="en-US" dirty="0"/>
              <a:t>Stage 1:</a:t>
            </a:r>
          </a:p>
          <a:p>
            <a:r>
              <a:rPr lang="en-US" dirty="0"/>
              <a:t>Sort the data by name in order to find the steps that one WS must process. </a:t>
            </a:r>
          </a:p>
          <a:p>
            <a:endParaRPr lang="en-US" dirty="0"/>
          </a:p>
          <a:p>
            <a:r>
              <a:rPr lang="en-US" dirty="0"/>
              <a:t>If RPT Basis = 1, sort these steps in descending order of capacity per week.</a:t>
            </a:r>
          </a:p>
          <a:p>
            <a:r>
              <a:rPr lang="en-US" dirty="0"/>
              <a:t>If RPT Basis &gt; 1, sort these steps in descending order of RPT.</a:t>
            </a:r>
          </a:p>
        </p:txBody>
      </p:sp>
    </p:spTree>
    <p:extLst>
      <p:ext uri="{BB962C8B-B14F-4D97-AF65-F5344CB8AC3E}">
        <p14:creationId xmlns:p14="http://schemas.microsoft.com/office/powerpoint/2010/main" val="2095684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2FF97-E67E-F448-927C-B4DCD14E48C9}"/>
              </a:ext>
            </a:extLst>
          </p:cNvPr>
          <p:cNvSpPr>
            <a:spLocks noGrp="1"/>
          </p:cNvSpPr>
          <p:nvPr>
            <p:ph type="title"/>
          </p:nvPr>
        </p:nvSpPr>
        <p:spPr/>
        <p:txBody>
          <a:bodyPr/>
          <a:lstStyle/>
          <a:p>
            <a:r>
              <a:rPr lang="en-US" dirty="0"/>
              <a:t>2.2 Calculating Number of Machines Needed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D6C78C7-850B-7B4C-B0C4-21DD9F1FB1E5}"/>
                  </a:ext>
                </a:extLst>
              </p:cNvPr>
              <p:cNvSpPr>
                <a:spLocks noGrp="1"/>
              </p:cNvSpPr>
              <p:nvPr>
                <p:ph idx="1"/>
              </p:nvPr>
            </p:nvSpPr>
            <p:spPr/>
            <p:txBody>
              <a:bodyPr/>
              <a:lstStyle/>
              <a:p>
                <a:r>
                  <a:rPr lang="en-US" dirty="0"/>
                  <a:t>Stage 2:</a:t>
                </a:r>
              </a:p>
              <a:p>
                <a:r>
                  <a:rPr lang="en-US" dirty="0"/>
                  <a:t>Determine the number of machines, n, needed for the first step by: </a:t>
                </a:r>
              </a:p>
              <a:p>
                <a14:m>
                  <m:oMath xmlns:m="http://schemas.openxmlformats.org/officeDocument/2006/math">
                    <m:r>
                      <a:rPr lang="en-US" b="0" i="1" smtClean="0">
                        <a:latin typeface="Cambria Math" panose="02040503050406030204" pitchFamily="18" charset="0"/>
                      </a:rPr>
                      <m:t>𝑛</m:t>
                    </m:r>
                    <m:r>
                      <a:rPr lang="en-US" i="1">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5000</m:t>
                            </m:r>
                          </m:num>
                          <m:den>
                            <m:r>
                              <a:rPr lang="en-US" i="1">
                                <a:latin typeface="Cambria Math" panose="02040503050406030204" pitchFamily="18" charset="0"/>
                                <a:ea typeface="Cambria Math" panose="02040503050406030204" pitchFamily="18" charset="0"/>
                              </a:rPr>
                              <m:t>𝑐𝑎𝑝𝑎𝑐𝑖𝑡𝑦</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𝑝𝑒𝑟</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𝑤𝑒𝑒𝑘</m:t>
                            </m:r>
                          </m:den>
                        </m:f>
                      </m:e>
                    </m:d>
                  </m:oMath>
                </a14:m>
                <a:endParaRPr lang="en-US" dirty="0"/>
              </a:p>
            </p:txBody>
          </p:sp>
        </mc:Choice>
        <mc:Fallback>
          <p:sp>
            <p:nvSpPr>
              <p:cNvPr id="3" name="Content Placeholder 2">
                <a:extLst>
                  <a:ext uri="{FF2B5EF4-FFF2-40B4-BE49-F238E27FC236}">
                    <a16:creationId xmlns:a16="http://schemas.microsoft.com/office/drawing/2014/main" id="{1D6C78C7-850B-7B4C-B0C4-21DD9F1FB1E5}"/>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3178067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993</Words>
  <Application>Microsoft Macintosh PowerPoint</Application>
  <PresentationFormat>Widescreen</PresentationFormat>
  <Paragraphs>229</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Cambria</vt:lpstr>
      <vt:lpstr>Cambria Math</vt:lpstr>
      <vt:lpstr>Times New Roman</vt:lpstr>
      <vt:lpstr>Office Theme</vt:lpstr>
      <vt:lpstr>QUESTION 2A</vt:lpstr>
      <vt:lpstr>Assumptions</vt:lpstr>
      <vt:lpstr>2.1 Finding Capacity of Machines at Each Step</vt:lpstr>
      <vt:lpstr>2.1 Finding Capacity of Machines at Each Step</vt:lpstr>
      <vt:lpstr>2.1 Finding Capacity of Machines at Each Step</vt:lpstr>
      <vt:lpstr>2.1 Finding Capacity of Machines at Each Step</vt:lpstr>
      <vt:lpstr>2.2 Calculating Number of Machines Needed</vt:lpstr>
      <vt:lpstr>2.2 Calculating Number of Machines Needed</vt:lpstr>
      <vt:lpstr>2.2 Calculating Number of Machines Needed</vt:lpstr>
      <vt:lpstr>2.2 Calculating Number of Machines Needed</vt:lpstr>
      <vt:lpstr>2.2 Calculating Number of Machines Needed</vt:lpstr>
      <vt:lpstr>2.2 Calculating Number of Machines Needed</vt:lpstr>
      <vt:lpstr>2.2 Calculating Number of Machines Needed</vt:lpstr>
      <vt:lpstr>2.2 Calculating Number of Machines Needed</vt:lpstr>
      <vt:lpstr>2.2 Total Cost of Machines</vt:lpstr>
      <vt:lpstr>2.3 &amp; 2.4 Different Wafer Outputs</vt:lpstr>
      <vt:lpstr>PowerPoint Presentation</vt:lpstr>
      <vt:lpstr>PowerPoint Presentation</vt:lpstr>
      <vt:lpstr>2.5 CAPEX required</vt:lpstr>
      <vt:lpstr>2.5 CAPEX required</vt:lpstr>
      <vt:lpstr>PowerPoint Presentation</vt:lpstr>
      <vt:lpstr>2.6 Decision Framework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2A</dc:title>
  <dc:creator>Kasikrit C</dc:creator>
  <cp:lastModifiedBy>Kasikrit C</cp:lastModifiedBy>
  <cp:revision>12</cp:revision>
  <dcterms:created xsi:type="dcterms:W3CDTF">2021-06-23T09:22:26Z</dcterms:created>
  <dcterms:modified xsi:type="dcterms:W3CDTF">2021-06-23T11:12:18Z</dcterms:modified>
</cp:coreProperties>
</file>