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4" r:id="rId7"/>
    <p:sldId id="262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A7855-FA94-B949-A9CC-EA8F26A8C96B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</dgm:pt>
    <dgm:pt modelId="{5BA91F65-0D32-6D46-A9B0-BD64B61C6E90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AF98DBF3-0DE4-2747-8FA7-7B976AF1907D}" type="parTrans" cxnId="{558A760D-BE4F-394A-9DAA-338296C617D2}">
      <dgm:prSet/>
      <dgm:spPr/>
      <dgm:t>
        <a:bodyPr/>
        <a:lstStyle/>
        <a:p>
          <a:endParaRPr lang="en-GB"/>
        </a:p>
      </dgm:t>
    </dgm:pt>
    <dgm:pt modelId="{CAAD1DF6-B3BB-B34D-B8C3-0AB91225DF02}" type="sibTrans" cxnId="{558A760D-BE4F-394A-9DAA-338296C617D2}">
      <dgm:prSet/>
      <dgm:spPr/>
      <dgm:t>
        <a:bodyPr/>
        <a:lstStyle/>
        <a:p>
          <a:endParaRPr lang="en-GB"/>
        </a:p>
      </dgm:t>
    </dgm:pt>
    <dgm:pt modelId="{A9616C2B-8083-B24B-961E-2D7F0F7BF80F}">
      <dgm:prSet phldrT="[Text]"/>
      <dgm:spPr/>
      <dgm:t>
        <a:bodyPr/>
        <a:lstStyle/>
        <a:p>
          <a:r>
            <a:rPr lang="en-GB" dirty="0"/>
            <a:t>Finding hyperparameters (minimise the inaccuracy)</a:t>
          </a:r>
        </a:p>
      </dgm:t>
    </dgm:pt>
    <dgm:pt modelId="{584DC625-A319-E74F-A4E8-7D633B063BC7}" type="parTrans" cxnId="{653B2860-EB71-294D-88B3-5C023928FAD9}">
      <dgm:prSet/>
      <dgm:spPr/>
      <dgm:t>
        <a:bodyPr/>
        <a:lstStyle/>
        <a:p>
          <a:endParaRPr lang="en-GB"/>
        </a:p>
      </dgm:t>
    </dgm:pt>
    <dgm:pt modelId="{875990A8-95DF-D94C-8394-0B06927C98B8}" type="sibTrans" cxnId="{653B2860-EB71-294D-88B3-5C023928FAD9}">
      <dgm:prSet/>
      <dgm:spPr/>
      <dgm:t>
        <a:bodyPr/>
        <a:lstStyle/>
        <a:p>
          <a:endParaRPr lang="en-GB"/>
        </a:p>
      </dgm:t>
    </dgm:pt>
    <dgm:pt modelId="{E79DB4CE-CBA2-8D4E-9748-834E2E4435F6}">
      <dgm:prSet phldrT="[Text]"/>
      <dgm:spPr/>
      <dgm:t>
        <a:bodyPr/>
        <a:lstStyle/>
        <a:p>
          <a:r>
            <a:rPr lang="en-GB" dirty="0"/>
            <a:t>SARIMA Model</a:t>
          </a:r>
        </a:p>
      </dgm:t>
    </dgm:pt>
    <dgm:pt modelId="{4687BE49-101F-D64C-80F2-F5E1755F115F}" type="parTrans" cxnId="{7969C36B-5585-C646-B9FB-5EB9FE7B346D}">
      <dgm:prSet/>
      <dgm:spPr/>
      <dgm:t>
        <a:bodyPr/>
        <a:lstStyle/>
        <a:p>
          <a:endParaRPr lang="en-GB"/>
        </a:p>
      </dgm:t>
    </dgm:pt>
    <dgm:pt modelId="{01C60153-14DA-964F-9715-B74234A449F8}" type="sibTrans" cxnId="{7969C36B-5585-C646-B9FB-5EB9FE7B346D}">
      <dgm:prSet/>
      <dgm:spPr/>
      <dgm:t>
        <a:bodyPr/>
        <a:lstStyle/>
        <a:p>
          <a:endParaRPr lang="en-GB"/>
        </a:p>
      </dgm:t>
    </dgm:pt>
    <dgm:pt modelId="{A82127D4-A933-894B-9BB4-4C038C5CF2B1}">
      <dgm:prSet phldrT="[Text]"/>
      <dgm:spPr/>
      <dgm:t>
        <a:bodyPr/>
        <a:lstStyle/>
        <a:p>
          <a:r>
            <a:rPr lang="en-GB" dirty="0"/>
            <a:t>Forecast</a:t>
          </a:r>
        </a:p>
      </dgm:t>
    </dgm:pt>
    <dgm:pt modelId="{8B532F29-B426-E14B-87BD-E3450DA3424F}" type="parTrans" cxnId="{870D3BD6-880C-5C40-BD6A-B34D9AF37C5F}">
      <dgm:prSet/>
      <dgm:spPr/>
      <dgm:t>
        <a:bodyPr/>
        <a:lstStyle/>
        <a:p>
          <a:endParaRPr lang="en-GB"/>
        </a:p>
      </dgm:t>
    </dgm:pt>
    <dgm:pt modelId="{0962F75A-3FD7-444F-8ECC-22C56C0435D7}" type="sibTrans" cxnId="{870D3BD6-880C-5C40-BD6A-B34D9AF37C5F}">
      <dgm:prSet/>
      <dgm:spPr/>
      <dgm:t>
        <a:bodyPr/>
        <a:lstStyle/>
        <a:p>
          <a:endParaRPr lang="en-GB"/>
        </a:p>
      </dgm:t>
    </dgm:pt>
    <dgm:pt modelId="{2952FBE6-31E0-1D40-B63D-D678BD35E19D}" type="pres">
      <dgm:prSet presAssocID="{98EA7855-FA94-B949-A9CC-EA8F26A8C96B}" presName="Name0" presStyleCnt="0">
        <dgm:presLayoutVars>
          <dgm:dir/>
          <dgm:animLvl val="lvl"/>
          <dgm:resizeHandles val="exact"/>
        </dgm:presLayoutVars>
      </dgm:prSet>
      <dgm:spPr/>
    </dgm:pt>
    <dgm:pt modelId="{E5BBE6E4-1846-534C-8C58-8C408A75C898}" type="pres">
      <dgm:prSet presAssocID="{5BA91F65-0D32-6D46-A9B0-BD64B61C6E9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A5266D-F1C1-014E-BEE9-7404E250D43C}" type="pres">
      <dgm:prSet presAssocID="{CAAD1DF6-B3BB-B34D-B8C3-0AB91225DF02}" presName="parTxOnlySpace" presStyleCnt="0"/>
      <dgm:spPr/>
    </dgm:pt>
    <dgm:pt modelId="{A7FA61DC-19FB-4343-BDB8-7D1D9AD069F4}" type="pres">
      <dgm:prSet presAssocID="{A9616C2B-8083-B24B-961E-2D7F0F7BF80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F2D518-502C-F44B-8E07-94DE429AA293}" type="pres">
      <dgm:prSet presAssocID="{875990A8-95DF-D94C-8394-0B06927C98B8}" presName="parTxOnlySpace" presStyleCnt="0"/>
      <dgm:spPr/>
    </dgm:pt>
    <dgm:pt modelId="{40F59981-DA4F-5542-A31C-FFD3A3F60DDB}" type="pres">
      <dgm:prSet presAssocID="{E79DB4CE-CBA2-8D4E-9748-834E2E4435F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B24409-7811-BD48-979F-236F47034E8B}" type="pres">
      <dgm:prSet presAssocID="{01C60153-14DA-964F-9715-B74234A449F8}" presName="parTxOnlySpace" presStyleCnt="0"/>
      <dgm:spPr/>
    </dgm:pt>
    <dgm:pt modelId="{9AD7AB68-76CB-AE44-AC6C-F913FB94A8D5}" type="pres">
      <dgm:prSet presAssocID="{A82127D4-A933-894B-9BB4-4C038C5CF2B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58A760D-BE4F-394A-9DAA-338296C617D2}" srcId="{98EA7855-FA94-B949-A9CC-EA8F26A8C96B}" destId="{5BA91F65-0D32-6D46-A9B0-BD64B61C6E90}" srcOrd="0" destOrd="0" parTransId="{AF98DBF3-0DE4-2747-8FA7-7B976AF1907D}" sibTransId="{CAAD1DF6-B3BB-B34D-B8C3-0AB91225DF02}"/>
    <dgm:cxn modelId="{5AC30C1D-03B7-7D49-9920-23292BC2475B}" type="presOf" srcId="{E79DB4CE-CBA2-8D4E-9748-834E2E4435F6}" destId="{40F59981-DA4F-5542-A31C-FFD3A3F60DDB}" srcOrd="0" destOrd="0" presId="urn:microsoft.com/office/officeart/2005/8/layout/chevron1"/>
    <dgm:cxn modelId="{11DA4650-4F63-DE43-B239-7974A71BC9C1}" type="presOf" srcId="{A82127D4-A933-894B-9BB4-4C038C5CF2B1}" destId="{9AD7AB68-76CB-AE44-AC6C-F913FB94A8D5}" srcOrd="0" destOrd="0" presId="urn:microsoft.com/office/officeart/2005/8/layout/chevron1"/>
    <dgm:cxn modelId="{9C661F58-4EDE-654B-A0DA-4C1F7C916C40}" type="presOf" srcId="{A9616C2B-8083-B24B-961E-2D7F0F7BF80F}" destId="{A7FA61DC-19FB-4343-BDB8-7D1D9AD069F4}" srcOrd="0" destOrd="0" presId="urn:microsoft.com/office/officeart/2005/8/layout/chevron1"/>
    <dgm:cxn modelId="{653B2860-EB71-294D-88B3-5C023928FAD9}" srcId="{98EA7855-FA94-B949-A9CC-EA8F26A8C96B}" destId="{A9616C2B-8083-B24B-961E-2D7F0F7BF80F}" srcOrd="1" destOrd="0" parTransId="{584DC625-A319-E74F-A4E8-7D633B063BC7}" sibTransId="{875990A8-95DF-D94C-8394-0B06927C98B8}"/>
    <dgm:cxn modelId="{7969C36B-5585-C646-B9FB-5EB9FE7B346D}" srcId="{98EA7855-FA94-B949-A9CC-EA8F26A8C96B}" destId="{E79DB4CE-CBA2-8D4E-9748-834E2E4435F6}" srcOrd="2" destOrd="0" parTransId="{4687BE49-101F-D64C-80F2-F5E1755F115F}" sibTransId="{01C60153-14DA-964F-9715-B74234A449F8}"/>
    <dgm:cxn modelId="{490618C6-B077-EE46-A193-F6C9FBD4771F}" type="presOf" srcId="{5BA91F65-0D32-6D46-A9B0-BD64B61C6E90}" destId="{E5BBE6E4-1846-534C-8C58-8C408A75C898}" srcOrd="0" destOrd="0" presId="urn:microsoft.com/office/officeart/2005/8/layout/chevron1"/>
    <dgm:cxn modelId="{870D3BD6-880C-5C40-BD6A-B34D9AF37C5F}" srcId="{98EA7855-FA94-B949-A9CC-EA8F26A8C96B}" destId="{A82127D4-A933-894B-9BB4-4C038C5CF2B1}" srcOrd="3" destOrd="0" parTransId="{8B532F29-B426-E14B-87BD-E3450DA3424F}" sibTransId="{0962F75A-3FD7-444F-8ECC-22C56C0435D7}"/>
    <dgm:cxn modelId="{6BCB34E6-8800-3E49-A999-1B9FEEFA6D26}" type="presOf" srcId="{98EA7855-FA94-B949-A9CC-EA8F26A8C96B}" destId="{2952FBE6-31E0-1D40-B63D-D678BD35E19D}" srcOrd="0" destOrd="0" presId="urn:microsoft.com/office/officeart/2005/8/layout/chevron1"/>
    <dgm:cxn modelId="{DFC3A185-495B-1143-9D90-54900503B125}" type="presParOf" srcId="{2952FBE6-31E0-1D40-B63D-D678BD35E19D}" destId="{E5BBE6E4-1846-534C-8C58-8C408A75C898}" srcOrd="0" destOrd="0" presId="urn:microsoft.com/office/officeart/2005/8/layout/chevron1"/>
    <dgm:cxn modelId="{F7F2D03C-AAC0-0B45-817C-EC08D9D0A994}" type="presParOf" srcId="{2952FBE6-31E0-1D40-B63D-D678BD35E19D}" destId="{2CA5266D-F1C1-014E-BEE9-7404E250D43C}" srcOrd="1" destOrd="0" presId="urn:microsoft.com/office/officeart/2005/8/layout/chevron1"/>
    <dgm:cxn modelId="{19A0F108-5569-D24D-975E-95BCBDEBBC98}" type="presParOf" srcId="{2952FBE6-31E0-1D40-B63D-D678BD35E19D}" destId="{A7FA61DC-19FB-4343-BDB8-7D1D9AD069F4}" srcOrd="2" destOrd="0" presId="urn:microsoft.com/office/officeart/2005/8/layout/chevron1"/>
    <dgm:cxn modelId="{961E3576-B20B-274E-9490-4A8611C22C7F}" type="presParOf" srcId="{2952FBE6-31E0-1D40-B63D-D678BD35E19D}" destId="{C3F2D518-502C-F44B-8E07-94DE429AA293}" srcOrd="3" destOrd="0" presId="urn:microsoft.com/office/officeart/2005/8/layout/chevron1"/>
    <dgm:cxn modelId="{2554DF5D-E82F-D241-A84D-466170ABC1B6}" type="presParOf" srcId="{2952FBE6-31E0-1D40-B63D-D678BD35E19D}" destId="{40F59981-DA4F-5542-A31C-FFD3A3F60DDB}" srcOrd="4" destOrd="0" presId="urn:microsoft.com/office/officeart/2005/8/layout/chevron1"/>
    <dgm:cxn modelId="{108E1623-203A-0B47-848D-F8059A8F9B89}" type="presParOf" srcId="{2952FBE6-31E0-1D40-B63D-D678BD35E19D}" destId="{86B24409-7811-BD48-979F-236F47034E8B}" srcOrd="5" destOrd="0" presId="urn:microsoft.com/office/officeart/2005/8/layout/chevron1"/>
    <dgm:cxn modelId="{259D0863-F8FD-A140-AD4C-6BBEC7B1DFE4}" type="presParOf" srcId="{2952FBE6-31E0-1D40-B63D-D678BD35E19D}" destId="{9AD7AB68-76CB-AE44-AC6C-F913FB94A8D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BE6E4-1846-534C-8C58-8C408A75C898}">
      <dsp:nvSpPr>
        <dsp:cNvPr id="0" name=""/>
        <dsp:cNvSpPr/>
      </dsp:nvSpPr>
      <dsp:spPr>
        <a:xfrm>
          <a:off x="4454" y="2386419"/>
          <a:ext cx="2593123" cy="10372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</a:t>
          </a:r>
        </a:p>
      </dsp:txBody>
      <dsp:txXfrm>
        <a:off x="523079" y="2386419"/>
        <a:ext cx="1555874" cy="1037249"/>
      </dsp:txXfrm>
    </dsp:sp>
    <dsp:sp modelId="{A7FA61DC-19FB-4343-BDB8-7D1D9AD069F4}">
      <dsp:nvSpPr>
        <dsp:cNvPr id="0" name=""/>
        <dsp:cNvSpPr/>
      </dsp:nvSpPr>
      <dsp:spPr>
        <a:xfrm>
          <a:off x="2338266" y="2386419"/>
          <a:ext cx="2593123" cy="10372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Finding hyperparameters (minimise the inaccuracy)</a:t>
          </a:r>
        </a:p>
      </dsp:txBody>
      <dsp:txXfrm>
        <a:off x="2856891" y="2386419"/>
        <a:ext cx="1555874" cy="1037249"/>
      </dsp:txXfrm>
    </dsp:sp>
    <dsp:sp modelId="{40F59981-DA4F-5542-A31C-FFD3A3F60DDB}">
      <dsp:nvSpPr>
        <dsp:cNvPr id="0" name=""/>
        <dsp:cNvSpPr/>
      </dsp:nvSpPr>
      <dsp:spPr>
        <a:xfrm>
          <a:off x="4672077" y="2386419"/>
          <a:ext cx="2593123" cy="10372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SARIMA Model</a:t>
          </a:r>
        </a:p>
      </dsp:txBody>
      <dsp:txXfrm>
        <a:off x="5190702" y="2386419"/>
        <a:ext cx="1555874" cy="1037249"/>
      </dsp:txXfrm>
    </dsp:sp>
    <dsp:sp modelId="{9AD7AB68-76CB-AE44-AC6C-F913FB94A8D5}">
      <dsp:nvSpPr>
        <dsp:cNvPr id="0" name=""/>
        <dsp:cNvSpPr/>
      </dsp:nvSpPr>
      <dsp:spPr>
        <a:xfrm>
          <a:off x="7005889" y="2386419"/>
          <a:ext cx="2593123" cy="10372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Forecast</a:t>
          </a:r>
        </a:p>
      </dsp:txBody>
      <dsp:txXfrm>
        <a:off x="7524514" y="2386419"/>
        <a:ext cx="1555874" cy="103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C0E4-961A-D948-9679-809363824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05705-657E-3741-9BE0-2326FC309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305C0-A093-C74B-AE28-6758D9B1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806C-8512-624E-B0C8-FD722093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1A07-53DC-D941-B646-8D3ECBF3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3914-7951-D548-88F3-115BDF28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4A6DE-198C-5945-9B88-729FE7A5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723D-CC8C-784C-B0CF-757D9B3B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3557-DE93-E74E-9525-66B5FC56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65E0-EFB4-F145-A7E5-C20F24C6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C36CD-CF50-CF47-B37B-8CFB10BE6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37BFE-AE72-0041-9783-EFB1A2945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751A-523F-9E4B-AAFC-60E71F40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D290-B852-1C4B-9F78-AB4B4557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8E8C-C428-8547-A461-079F4994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8E6E-4902-EA4C-A65B-884D54C4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CC0B-1E6B-D24D-A503-7DD45EE9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73F0-A4D0-D349-B669-42BA75F9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DEAE-09A8-514C-B153-C42CF078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54A5-496C-994D-9C7E-32C00D9E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1FE-6F99-2449-A40B-DC66B926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EF87A-9DAE-004E-8897-0BDC70AE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F117-DE93-414E-ABBD-0CE2FFCC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E7CD-B7C6-4642-B7DE-A447579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8CBB-8BBD-8840-8D19-7D1F8F4E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C193-2794-6E47-8F25-07449193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3DA0-4DCD-0640-A62A-E8A4DE44C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F6E6E-9FD3-5A44-BA7F-D8762B28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A234-172E-844D-A4BB-D58DE372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BC92-BB85-FA4F-952D-85D30FD3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0CDEE-C9A0-0A43-8EC6-21A96A98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440B-200C-9641-B92C-9CF72567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03D9C-CD92-6240-A7A7-05DBBF25F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5063B-D36F-2542-8CA1-A55CF97B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8CE58-2236-EB45-903B-3B9FDDEB2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67211-7C40-B64A-A4D9-3552384EB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4B0E1-F64F-B74D-9239-5B8C9F0A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B5775-E9B5-6C4D-A31B-704954BF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A0421-3A67-B84A-B9CD-A684F268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B732-2135-A843-A643-5D6140F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C986E-40AC-5646-834D-6713BD68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1F7C8-374A-854A-A132-B19BBEFC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679F5-75DD-9941-BDF1-19A1BEE6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6F4E4-ADF0-BA42-9307-3411AA1F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DCEC6-C7C0-B641-8238-7D9B1235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E68CB-AE3D-8B4F-BF85-08DEE7B9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1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F315-1DE6-5643-AD7B-C3EC02DB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83B7-642A-CE48-AE53-BA16304A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2F04-F649-B947-A636-C122E2E3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74CA-7E63-974B-B236-7F8F8554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9AF45-A683-B540-8A33-98E9070D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F72E5-C466-E74A-A9B6-6A43159E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F4A-3E9D-4841-9887-24D730F4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2E22D-1CDB-1F41-A210-A9D33C3E2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30D48-15DF-B148-97CE-22D9DE2EF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7E21A-3874-774A-9E4D-E0E998AF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696D-B5C5-E94C-B389-5C2FB742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7EA2-8366-2848-833D-9171E6BF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1E4CD-9828-0D4A-B150-243A50B1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5F1D-D0CF-E940-96CC-9A176239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EACC-2719-084C-9C48-56FDB75BB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EE6B-975C-C244-9027-B789103EEB36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36BF-64EC-8C44-B6B8-5F4D9FADD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C0A1-0917-AD48-93C8-0D5DDD123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1A9E-A3FC-154B-B199-8D83C60BA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FAABB-7094-EA48-B808-87B0E00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HES and how does it work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42A8-C634-FC45-9FC5-222707A4F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56"/>
          <a:stretch/>
        </p:blipFill>
        <p:spPr>
          <a:xfrm>
            <a:off x="3924718" y="1779110"/>
            <a:ext cx="7842739" cy="4060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B767F5-1507-8B4E-9D42-13D9BD9B47EF}"/>
              </a:ext>
            </a:extLst>
          </p:cNvPr>
          <p:cNvSpPr txBox="1"/>
          <p:nvPr/>
        </p:nvSpPr>
        <p:spPr>
          <a:xfrm>
            <a:off x="556532" y="2271480"/>
            <a:ext cx="3176953" cy="3447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HES is built upon Exponential Smoothing (ES)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ES: forecasts the next value using a weighted average of all previous values where the weights decay exponentially from the most recent to the oldest historical value. </a:t>
            </a:r>
            <a:endParaRPr lang="en-SG" sz="200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04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FAABB-7094-EA48-B808-87B0E00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What is Seasonal Autoregressive Integrated Moving Average 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004958-B372-404B-875C-D06E281FF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268776"/>
              </p:ext>
            </p:extLst>
          </p:nvPr>
        </p:nvGraphicFramePr>
        <p:xfrm>
          <a:off x="1703754" y="523956"/>
          <a:ext cx="9603468" cy="581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4FE0F6-31A4-5149-A691-47A72960DE5E}"/>
              </a:ext>
            </a:extLst>
          </p:cNvPr>
          <p:cNvSpPr txBox="1"/>
          <p:nvPr/>
        </p:nvSpPr>
        <p:spPr>
          <a:xfrm>
            <a:off x="4418780" y="6130389"/>
            <a:ext cx="188741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p,d,q</a:t>
            </a:r>
            <a:r>
              <a:rPr lang="en-US" dirty="0"/>
              <a:t>) and (P,Q,D)m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E3F3D-32EF-E149-B512-A2103C418DC8}"/>
              </a:ext>
            </a:extLst>
          </p:cNvPr>
          <p:cNvSpPr txBox="1"/>
          <p:nvPr/>
        </p:nvSpPr>
        <p:spPr>
          <a:xfrm>
            <a:off x="4379266" y="5091857"/>
            <a:ext cx="18874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 models</a:t>
            </a:r>
          </a:p>
        </p:txBody>
      </p:sp>
      <p:sp>
        <p:nvSpPr>
          <p:cNvPr id="8" name="Curved Up Arrow 7">
            <a:extLst>
              <a:ext uri="{FF2B5EF4-FFF2-40B4-BE49-F238E27FC236}">
                <a16:creationId xmlns:a16="http://schemas.microsoft.com/office/drawing/2014/main" id="{F405F446-1B03-DD49-BFA2-3996286C6668}"/>
              </a:ext>
            </a:extLst>
          </p:cNvPr>
          <p:cNvSpPr/>
          <p:nvPr/>
        </p:nvSpPr>
        <p:spPr>
          <a:xfrm rot="16200000">
            <a:off x="5143110" y="4832446"/>
            <a:ext cx="2573998" cy="6682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98DD806-7EAE-D847-8CEF-8570EAF80545}"/>
              </a:ext>
            </a:extLst>
          </p:cNvPr>
          <p:cNvSpPr/>
          <p:nvPr/>
        </p:nvSpPr>
        <p:spPr>
          <a:xfrm rot="10800000">
            <a:off x="5307519" y="5461189"/>
            <a:ext cx="290945" cy="646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74B87-E128-3743-97ED-AA06305B3328}"/>
              </a:ext>
            </a:extLst>
          </p:cNvPr>
          <p:cNvSpPr txBox="1"/>
          <p:nvPr/>
        </p:nvSpPr>
        <p:spPr>
          <a:xfrm>
            <a:off x="4026544" y="5657289"/>
            <a:ext cx="15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47958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FAABB-7094-EA48-B808-87B0E00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What is Seasonal Autoregressive Integrated Moving Average 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69AF60-62E8-2B40-B319-D4086899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37" y="1522862"/>
            <a:ext cx="7431419" cy="4691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8E97BE-9507-4540-A34D-A4DA1BF3230E}"/>
              </a:ext>
            </a:extLst>
          </p:cNvPr>
          <p:cNvSpPr txBox="1"/>
          <p:nvPr/>
        </p:nvSpPr>
        <p:spPr>
          <a:xfrm>
            <a:off x="212028" y="1863970"/>
            <a:ext cx="5051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SARIMA model: </a:t>
            </a:r>
            <a:r>
              <a:rPr lang="en-SG" dirty="0">
                <a:solidFill>
                  <a:srgbClr val="FF0000"/>
                </a:solidFill>
              </a:rPr>
              <a:t>SARIMA(</a:t>
            </a:r>
            <a:r>
              <a:rPr lang="en-SG" dirty="0" err="1">
                <a:solidFill>
                  <a:srgbClr val="FF0000"/>
                </a:solidFill>
              </a:rPr>
              <a:t>p,d,q</a:t>
            </a:r>
            <a:r>
              <a:rPr lang="en-SG" dirty="0">
                <a:solidFill>
                  <a:srgbClr val="FF0000"/>
                </a:solidFill>
              </a:rPr>
              <a:t>)(P,D,Q)m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of parameters are integer, but will decide the functioning operation of the forecasting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SG" dirty="0"/>
              <a:t>SARIMA(3,1,0)(1,1,0)12 # SARIMA(3,1,0)(1,1,0)12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SG" dirty="0"/>
              <a:t>A </a:t>
            </a:r>
            <a:r>
              <a:rPr lang="en-SG" i="1" dirty="0"/>
              <a:t>P</a:t>
            </a:r>
            <a:r>
              <a:rPr lang="en-SG" dirty="0"/>
              <a:t>=1 would make use of the first seasonally offset observation in the model, while </a:t>
            </a:r>
            <a:r>
              <a:rPr lang="en-SG" i="1" dirty="0"/>
              <a:t>P</a:t>
            </a:r>
            <a:r>
              <a:rPr lang="en-SG" dirty="0"/>
              <a:t>=2, would use the last two seasonally offset observations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3DC92A6-28A4-274A-91C3-2A6A965D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70494"/>
              </p:ext>
            </p:extLst>
          </p:nvPr>
        </p:nvGraphicFramePr>
        <p:xfrm>
          <a:off x="556532" y="5275385"/>
          <a:ext cx="477570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54">
                  <a:extLst>
                    <a:ext uri="{9D8B030D-6E8A-4147-A177-3AD203B41FA5}">
                      <a16:colId xmlns:a16="http://schemas.microsoft.com/office/drawing/2014/main" val="4146882240"/>
                    </a:ext>
                  </a:extLst>
                </a:gridCol>
                <a:gridCol w="2387854">
                  <a:extLst>
                    <a:ext uri="{9D8B030D-6E8A-4147-A177-3AD203B41FA5}">
                      <a16:colId xmlns:a16="http://schemas.microsoft.com/office/drawing/2014/main" val="3026483364"/>
                    </a:ext>
                  </a:extLst>
                </a:gridCol>
              </a:tblGrid>
              <a:tr h="297414">
                <a:tc>
                  <a:txBody>
                    <a:bodyPr/>
                    <a:lstStyle/>
                    <a:p>
                      <a:r>
                        <a:rPr lang="en-US" dirty="0"/>
                        <a:t>Full Data Set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Data Set (70%)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8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SARIMA(1,1,1)(1,1,1)12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SARIMA(1,1,1)(0,1,1)12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5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FAABB-7094-EA48-B808-87B0E00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HES and how does it work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AB66B-C7D6-6E45-9C13-CB4BC3AD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44" y="2095500"/>
            <a:ext cx="8750300" cy="364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1C6465-5A3D-564E-8D33-3AA1B517FD7C}"/>
              </a:ext>
            </a:extLst>
          </p:cNvPr>
          <p:cNvSpPr txBox="1"/>
          <p:nvPr/>
        </p:nvSpPr>
        <p:spPr>
          <a:xfrm>
            <a:off x="556532" y="3536877"/>
            <a:ext cx="3569991" cy="2739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ES: forecasts the next value using a weighted average of all previous values where the </a:t>
            </a:r>
            <a:r>
              <a:rPr lang="en-SG" sz="2400" b="1" dirty="0">
                <a:solidFill>
                  <a:srgbClr val="FF0000"/>
                </a:solidFill>
              </a:rPr>
              <a:t>weights decay exponentially </a:t>
            </a:r>
            <a:r>
              <a:rPr lang="en-SG" sz="2000" dirty="0"/>
              <a:t>from the most </a:t>
            </a:r>
            <a:r>
              <a:rPr lang="en-SG" sz="2400" b="1" dirty="0">
                <a:solidFill>
                  <a:srgbClr val="FF0000"/>
                </a:solidFill>
              </a:rPr>
              <a:t>recent to the oldest </a:t>
            </a:r>
            <a:r>
              <a:rPr lang="en-SG" sz="2000" dirty="0"/>
              <a:t>historical value. </a:t>
            </a:r>
            <a:endParaRPr lang="en-SG" sz="200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77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29CC-ED01-F449-93A2-4E8B5217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6DFF6-7A68-9C44-AC0B-BD990F66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288" y="383381"/>
            <a:ext cx="12544575" cy="64746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02E537-2182-8144-98E5-542B2E1471FE}"/>
              </a:ext>
            </a:extLst>
          </p:cNvPr>
          <p:cNvSpPr/>
          <p:nvPr/>
        </p:nvSpPr>
        <p:spPr>
          <a:xfrm rot="20477508">
            <a:off x="6672263" y="2014538"/>
            <a:ext cx="928687" cy="17145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3B3F5F-FD84-C34A-BC78-B0754804B76E}"/>
              </a:ext>
            </a:extLst>
          </p:cNvPr>
          <p:cNvCxnSpPr/>
          <p:nvPr/>
        </p:nvCxnSpPr>
        <p:spPr>
          <a:xfrm>
            <a:off x="7136606" y="2145322"/>
            <a:ext cx="422031" cy="11367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122AAB-00FE-E14A-9279-AD2792C8EB94}"/>
              </a:ext>
            </a:extLst>
          </p:cNvPr>
          <p:cNvSpPr txBox="1"/>
          <p:nvPr/>
        </p:nvSpPr>
        <p:spPr>
          <a:xfrm>
            <a:off x="5158153" y="4800473"/>
            <a:ext cx="2883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Downwards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data with more weightage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peaks with high value but lower weightage</a:t>
            </a:r>
          </a:p>
        </p:txBody>
      </p:sp>
    </p:spTree>
    <p:extLst>
      <p:ext uri="{BB962C8B-B14F-4D97-AF65-F5344CB8AC3E}">
        <p14:creationId xmlns:p14="http://schemas.microsoft.com/office/powerpoint/2010/main" val="111713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FAABB-7094-EA48-B808-87B0E00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HWS and how does it work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4B7D4-8F63-AF41-952A-52D563C5E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5" r="26698"/>
          <a:stretch/>
        </p:blipFill>
        <p:spPr>
          <a:xfrm>
            <a:off x="7538357" y="3049588"/>
            <a:ext cx="4229100" cy="33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13EBD-693F-214E-B839-7A19C0AB5614}"/>
              </a:ext>
            </a:extLst>
          </p:cNvPr>
          <p:cNvSpPr txBox="1"/>
          <p:nvPr/>
        </p:nvSpPr>
        <p:spPr>
          <a:xfrm>
            <a:off x="556532" y="1616686"/>
            <a:ext cx="10322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HES (exponentially decaying weightage average for past data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Take into consideration of noise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A7914F-BE26-BC45-A5AC-FB0354F59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79657"/>
              </p:ext>
            </p:extLst>
          </p:nvPr>
        </p:nvGraphicFramePr>
        <p:xfrm>
          <a:off x="1598665" y="3429000"/>
          <a:ext cx="440354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400">
                  <a:extLst>
                    <a:ext uri="{9D8B030D-6E8A-4147-A177-3AD203B41FA5}">
                      <a16:colId xmlns:a16="http://schemas.microsoft.com/office/drawing/2014/main" val="1703847189"/>
                    </a:ext>
                  </a:extLst>
                </a:gridCol>
                <a:gridCol w="1069248">
                  <a:extLst>
                    <a:ext uri="{9D8B030D-6E8A-4147-A177-3AD203B41FA5}">
                      <a16:colId xmlns:a16="http://schemas.microsoft.com/office/drawing/2014/main" val="2570014507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61439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1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4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5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Damp (Noise)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239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DC3009-25B4-D841-A4B5-16F503054221}"/>
              </a:ext>
            </a:extLst>
          </p:cNvPr>
          <p:cNvSpPr txBox="1"/>
          <p:nvPr/>
        </p:nvSpPr>
        <p:spPr>
          <a:xfrm>
            <a:off x="8370277" y="2967335"/>
            <a:ext cx="136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CE554-7B92-FD43-8982-0C978CB02ED4}"/>
              </a:ext>
            </a:extLst>
          </p:cNvPr>
          <p:cNvSpPr txBox="1"/>
          <p:nvPr/>
        </p:nvSpPr>
        <p:spPr>
          <a:xfrm>
            <a:off x="8088923" y="3717819"/>
            <a:ext cx="136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CE37E8-115E-3843-8A0B-C0D190348016}"/>
              </a:ext>
            </a:extLst>
          </p:cNvPr>
          <p:cNvCxnSpPr/>
          <p:nvPr/>
        </p:nvCxnSpPr>
        <p:spPr>
          <a:xfrm>
            <a:off x="8874369" y="3429000"/>
            <a:ext cx="339969" cy="205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17BFD5-2935-644E-B9D7-AE34A81953E6}"/>
              </a:ext>
            </a:extLst>
          </p:cNvPr>
          <p:cNvCxnSpPr>
            <a:cxnSpLocks/>
          </p:cNvCxnSpPr>
          <p:nvPr/>
        </p:nvCxnSpPr>
        <p:spPr>
          <a:xfrm flipV="1">
            <a:off x="8335107" y="4179484"/>
            <a:ext cx="539262" cy="23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532AD-E0AD-BF4D-841F-8585780D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DECOMPOSITION OF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127DB-9BD0-9B4E-9EB5-94EA92D91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31567" y="2850241"/>
            <a:ext cx="5455917" cy="31507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1467BA-5148-0E45-B7D0-44557AD41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77"/>
          <a:stretch/>
        </p:blipFill>
        <p:spPr>
          <a:xfrm>
            <a:off x="6445073" y="2692967"/>
            <a:ext cx="5455917" cy="346533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876F5FE-2E28-524F-A881-7919D2F87598}"/>
              </a:ext>
            </a:extLst>
          </p:cNvPr>
          <p:cNvSpPr/>
          <p:nvPr/>
        </p:nvSpPr>
        <p:spPr>
          <a:xfrm>
            <a:off x="7729538" y="5186363"/>
            <a:ext cx="3757612" cy="814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FAABB-7094-EA48-B808-87B0E00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Analysis of Residuals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01AE2E-2DBD-B643-ABFC-310278DD217F}"/>
              </a:ext>
            </a:extLst>
          </p:cNvPr>
          <p:cNvGrpSpPr/>
          <p:nvPr/>
        </p:nvGrpSpPr>
        <p:grpSpPr>
          <a:xfrm>
            <a:off x="183538" y="1592323"/>
            <a:ext cx="6764215" cy="4975164"/>
            <a:chOff x="640083" y="1690688"/>
            <a:chExt cx="5455917" cy="34653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C3F956-9C1F-144F-8654-05BFBAF71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077"/>
            <a:stretch/>
          </p:blipFill>
          <p:spPr>
            <a:xfrm>
              <a:off x="640083" y="1690688"/>
              <a:ext cx="5455917" cy="3465339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6BD45D-6D9E-8D44-8CB1-D55DA067062E}"/>
                </a:ext>
              </a:extLst>
            </p:cNvPr>
            <p:cNvSpPr/>
            <p:nvPr/>
          </p:nvSpPr>
          <p:spPr>
            <a:xfrm>
              <a:off x="1924548" y="4184084"/>
              <a:ext cx="3757612" cy="8146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7B2590C-226C-A247-BD08-607FF8DE42A7}"/>
              </a:ext>
            </a:extLst>
          </p:cNvPr>
          <p:cNvSpPr txBox="1"/>
          <p:nvPr/>
        </p:nvSpPr>
        <p:spPr>
          <a:xfrm>
            <a:off x="7211285" y="2413798"/>
            <a:ext cx="49482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HWS considers Residuals, which mainly differs it from HES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From the observed trend of residuals, the residuals is going to be increasing, peak and decreasing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9B1E4E5-A644-2848-8E7F-31FE3C13CAAF}"/>
              </a:ext>
            </a:extLst>
          </p:cNvPr>
          <p:cNvSpPr/>
          <p:nvPr/>
        </p:nvSpPr>
        <p:spPr>
          <a:xfrm rot="19613814">
            <a:off x="2926739" y="5371733"/>
            <a:ext cx="638906" cy="2579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734533E-72A1-604A-B89B-46C54ED27399}"/>
              </a:ext>
            </a:extLst>
          </p:cNvPr>
          <p:cNvSpPr/>
          <p:nvPr/>
        </p:nvSpPr>
        <p:spPr>
          <a:xfrm rot="2750016">
            <a:off x="3579848" y="5371733"/>
            <a:ext cx="638906" cy="2579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EE35D2A-0416-2C49-AEEE-8D9FD0B5C1D8}"/>
              </a:ext>
            </a:extLst>
          </p:cNvPr>
          <p:cNvSpPr/>
          <p:nvPr/>
        </p:nvSpPr>
        <p:spPr>
          <a:xfrm rot="2750016">
            <a:off x="5665075" y="5290484"/>
            <a:ext cx="399121" cy="226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E809FDF-9EB6-ED4C-BBF3-6109AFC57FA6}"/>
              </a:ext>
            </a:extLst>
          </p:cNvPr>
          <p:cNvSpPr/>
          <p:nvPr/>
        </p:nvSpPr>
        <p:spPr>
          <a:xfrm rot="19613814">
            <a:off x="5958900" y="5541782"/>
            <a:ext cx="638906" cy="2579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19B5891-D58E-D54B-B171-23519D77347E}"/>
              </a:ext>
            </a:extLst>
          </p:cNvPr>
          <p:cNvSpPr/>
          <p:nvPr/>
        </p:nvSpPr>
        <p:spPr>
          <a:xfrm rot="2750016">
            <a:off x="6623420" y="5493473"/>
            <a:ext cx="399121" cy="226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1AF7-7E95-BA43-85E8-51A3C2C9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A7BF-7926-424A-8AAE-50D8E52E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E2519-CFE7-6D4E-AEBB-7DD0981B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" y="522287"/>
            <a:ext cx="12145299" cy="5970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2A4E12-41E6-2A4E-BC21-B398A45DA74A}"/>
              </a:ext>
            </a:extLst>
          </p:cNvPr>
          <p:cNvSpPr/>
          <p:nvPr/>
        </p:nvSpPr>
        <p:spPr>
          <a:xfrm>
            <a:off x="8243888" y="3629025"/>
            <a:ext cx="728662" cy="118586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8884D-E317-BE4C-835C-9123C555C363}"/>
              </a:ext>
            </a:extLst>
          </p:cNvPr>
          <p:cNvSpPr/>
          <p:nvPr/>
        </p:nvSpPr>
        <p:spPr>
          <a:xfrm>
            <a:off x="8833385" y="1831487"/>
            <a:ext cx="728662" cy="164623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0C3884-1E77-C14A-A794-AE09EB1164B2}"/>
              </a:ext>
            </a:extLst>
          </p:cNvPr>
          <p:cNvSpPr/>
          <p:nvPr/>
        </p:nvSpPr>
        <p:spPr>
          <a:xfrm>
            <a:off x="8317661" y="2120781"/>
            <a:ext cx="328246" cy="86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0FAD611-DA11-2B4A-940C-B2A4BB13188A}"/>
              </a:ext>
            </a:extLst>
          </p:cNvPr>
          <p:cNvSpPr/>
          <p:nvPr/>
        </p:nvSpPr>
        <p:spPr>
          <a:xfrm rot="10800000">
            <a:off x="7726878" y="4424454"/>
            <a:ext cx="328246" cy="86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91D92-3740-E040-8259-3B25CC852EB5}"/>
              </a:ext>
            </a:extLst>
          </p:cNvPr>
          <p:cNvSpPr txBox="1"/>
          <p:nvPr/>
        </p:nvSpPr>
        <p:spPr>
          <a:xfrm>
            <a:off x="6881446" y="4221956"/>
            <a:ext cx="15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E14D5-1857-8C41-BFBC-794E391A0B62}"/>
              </a:ext>
            </a:extLst>
          </p:cNvPr>
          <p:cNvSpPr txBox="1"/>
          <p:nvPr/>
        </p:nvSpPr>
        <p:spPr>
          <a:xfrm>
            <a:off x="7991017" y="1739450"/>
            <a:ext cx="15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E8209-B9C1-3842-BB3D-772EB8D52146}"/>
              </a:ext>
            </a:extLst>
          </p:cNvPr>
          <p:cNvSpPr/>
          <p:nvPr/>
        </p:nvSpPr>
        <p:spPr>
          <a:xfrm>
            <a:off x="9663524" y="1034562"/>
            <a:ext cx="728662" cy="39243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BDE2D-CD0C-5D47-A215-E72B03D2608A}"/>
              </a:ext>
            </a:extLst>
          </p:cNvPr>
          <p:cNvSpPr txBox="1"/>
          <p:nvPr/>
        </p:nvSpPr>
        <p:spPr>
          <a:xfrm>
            <a:off x="9663524" y="533984"/>
            <a:ext cx="7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A16A11-A7AD-F240-9608-C540D63D2BA8}"/>
              </a:ext>
            </a:extLst>
          </p:cNvPr>
          <p:cNvSpPr/>
          <p:nvPr/>
        </p:nvSpPr>
        <p:spPr>
          <a:xfrm>
            <a:off x="10632831" y="2996712"/>
            <a:ext cx="562707" cy="10045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50687AE-080F-4842-9FF8-B3E776D40FE2}"/>
              </a:ext>
            </a:extLst>
          </p:cNvPr>
          <p:cNvSpPr/>
          <p:nvPr/>
        </p:nvSpPr>
        <p:spPr>
          <a:xfrm rot="10800000">
            <a:off x="11430322" y="2466701"/>
            <a:ext cx="328246" cy="86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C2D61-2A68-6649-A228-32476AB38B00}"/>
              </a:ext>
            </a:extLst>
          </p:cNvPr>
          <p:cNvSpPr txBox="1"/>
          <p:nvPr/>
        </p:nvSpPr>
        <p:spPr>
          <a:xfrm>
            <a:off x="10680320" y="4158456"/>
            <a:ext cx="7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</a:t>
            </a:r>
          </a:p>
        </p:txBody>
      </p:sp>
    </p:spTree>
    <p:extLst>
      <p:ext uri="{BB962C8B-B14F-4D97-AF65-F5344CB8AC3E}">
        <p14:creationId xmlns:p14="http://schemas.microsoft.com/office/powerpoint/2010/main" val="24445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FAABB-7094-EA48-B808-87B0E00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What is Seasonal Autoregressive Integrated Moving Average 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3DB9C-CB00-5C47-9562-58E3695A7951}"/>
              </a:ext>
            </a:extLst>
          </p:cNvPr>
          <p:cNvSpPr txBox="1"/>
          <p:nvPr/>
        </p:nvSpPr>
        <p:spPr>
          <a:xfrm>
            <a:off x="1591827" y="2368061"/>
            <a:ext cx="969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Extension of Autoregressive Integrated Moving Average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C1F839-B6CC-6D46-A7C6-9074F84FD9D1}"/>
              </a:ext>
            </a:extLst>
          </p:cNvPr>
          <p:cNvCxnSpPr/>
          <p:nvPr/>
        </p:nvCxnSpPr>
        <p:spPr>
          <a:xfrm>
            <a:off x="3573027" y="2829726"/>
            <a:ext cx="1770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789F6-DC31-104E-9D9F-7228D2456C44}"/>
              </a:ext>
            </a:extLst>
          </p:cNvPr>
          <p:cNvCxnSpPr>
            <a:cxnSpLocks/>
          </p:cNvCxnSpPr>
          <p:nvPr/>
        </p:nvCxnSpPr>
        <p:spPr>
          <a:xfrm>
            <a:off x="5519058" y="2829726"/>
            <a:ext cx="11136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C595EF-E146-A644-BC9A-BFE0AAF32963}"/>
              </a:ext>
            </a:extLst>
          </p:cNvPr>
          <p:cNvCxnSpPr>
            <a:cxnSpLocks/>
          </p:cNvCxnSpPr>
          <p:nvPr/>
        </p:nvCxnSpPr>
        <p:spPr>
          <a:xfrm>
            <a:off x="6886313" y="2829726"/>
            <a:ext cx="1915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53D3FE-9502-E94D-BCA5-2F5134599831}"/>
              </a:ext>
            </a:extLst>
          </p:cNvPr>
          <p:cNvSpPr/>
          <p:nvPr/>
        </p:nvSpPr>
        <p:spPr>
          <a:xfrm>
            <a:off x="1550482" y="3518319"/>
            <a:ext cx="3833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predicts future values based on past values</a:t>
            </a:r>
          </a:p>
          <a:p>
            <a:pPr algn="ctr"/>
            <a:r>
              <a:rPr lang="en-SG" sz="1600" dirty="0">
                <a:solidFill>
                  <a:srgbClr val="333333"/>
                </a:solidFill>
                <a:latin typeface="Lato" panose="020F0502020204030203" pitchFamily="34" charset="0"/>
              </a:rPr>
              <a:t>(regression)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3BC620-4F2E-134D-BDEE-79276DC9B3F2}"/>
              </a:ext>
            </a:extLst>
          </p:cNvPr>
          <p:cNvSpPr/>
          <p:nvPr/>
        </p:nvSpPr>
        <p:spPr>
          <a:xfrm>
            <a:off x="5659735" y="3518319"/>
            <a:ext cx="27900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difference between static data values (stationary statistical means) and previous values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E88B7-D963-0141-ABF2-99C2AB51E7A1}"/>
              </a:ext>
            </a:extLst>
          </p:cNvPr>
          <p:cNvSpPr/>
          <p:nvPr/>
        </p:nvSpPr>
        <p:spPr>
          <a:xfrm>
            <a:off x="8871857" y="3518319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dependency between an observed value and an error in previous data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3C5530-7953-6C4A-8416-106DEB3BD11B}"/>
              </a:ext>
            </a:extLst>
          </p:cNvPr>
          <p:cNvCxnSpPr>
            <a:endCxn id="9" idx="0"/>
          </p:cNvCxnSpPr>
          <p:nvPr/>
        </p:nvCxnSpPr>
        <p:spPr>
          <a:xfrm flipH="1">
            <a:off x="3467362" y="2829726"/>
            <a:ext cx="990757" cy="688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A24837-9749-BF49-A6A8-95EABB82401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87786" y="2829725"/>
            <a:ext cx="966995" cy="688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7CB5BA-4469-1C48-8239-C9F6A660AA5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58325" y="2829725"/>
            <a:ext cx="2561332" cy="688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EB484-BD5A-0449-9F40-35D01294484B}"/>
              </a:ext>
            </a:extLst>
          </p:cNvPr>
          <p:cNvSpPr txBox="1"/>
          <p:nvPr/>
        </p:nvSpPr>
        <p:spPr>
          <a:xfrm>
            <a:off x="0" y="5043163"/>
            <a:ext cx="132470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Component functions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BF0CB-FCF3-804A-9ED7-64BE655E80B7}"/>
              </a:ext>
            </a:extLst>
          </p:cNvPr>
          <p:cNvSpPr/>
          <p:nvPr/>
        </p:nvSpPr>
        <p:spPr>
          <a:xfrm>
            <a:off x="1920078" y="5043163"/>
            <a:ext cx="2663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333333"/>
                </a:solidFill>
                <a:latin typeface="Lato" panose="020F0502020204030203" pitchFamily="34" charset="0"/>
              </a:rPr>
              <a:t>N</a:t>
            </a:r>
            <a:r>
              <a:rPr lang="en-SG" sz="1600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umber of autoregressive terms (variables)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E5E1DA-1877-FD49-AC7C-E12CF4F1A6D2}"/>
              </a:ext>
            </a:extLst>
          </p:cNvPr>
          <p:cNvSpPr/>
          <p:nvPr/>
        </p:nvSpPr>
        <p:spPr>
          <a:xfrm>
            <a:off x="5455758" y="5035832"/>
            <a:ext cx="34160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difference in the nonseasonal observations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E87071-BB81-944A-B5A3-6D90D4D8F3CD}"/>
              </a:ext>
            </a:extLst>
          </p:cNvPr>
          <p:cNvSpPr/>
          <p:nvPr/>
        </p:nvSpPr>
        <p:spPr>
          <a:xfrm>
            <a:off x="9038991" y="5029362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b="0" i="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size of the moving average window</a:t>
            </a:r>
            <a:endParaRPr 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0FADC-92B6-EB42-88D7-6EA1A264A26F}"/>
              </a:ext>
            </a:extLst>
          </p:cNvPr>
          <p:cNvCxnSpPr>
            <a:cxnSpLocks/>
          </p:cNvCxnSpPr>
          <p:nvPr/>
        </p:nvCxnSpPr>
        <p:spPr>
          <a:xfrm flipH="1">
            <a:off x="3467362" y="4354570"/>
            <a:ext cx="1" cy="688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83B5B0-EA24-8347-9D65-D1804DD05D0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163808" y="4646957"/>
            <a:ext cx="0" cy="388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4CBE09-B9DA-934F-859A-440AAD601B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486791" y="4349316"/>
            <a:ext cx="0" cy="680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B7B2DA-7A2D-D74A-9901-5BFB4B729313}"/>
              </a:ext>
            </a:extLst>
          </p:cNvPr>
          <p:cNvSpPr txBox="1"/>
          <p:nvPr/>
        </p:nvSpPr>
        <p:spPr>
          <a:xfrm>
            <a:off x="200889" y="1526802"/>
            <a:ext cx="114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ARIMA model predicts a given time series based on its own past values. It can be used for any nonseasonal series of numbers that exhibits patterns and is not a series of random events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8DD8A1-61B0-654E-9CEB-DCA50FA5C4F0}"/>
              </a:ext>
            </a:extLst>
          </p:cNvPr>
          <p:cNvSpPr txBox="1"/>
          <p:nvPr/>
        </p:nvSpPr>
        <p:spPr>
          <a:xfrm>
            <a:off x="3187264" y="5901609"/>
            <a:ext cx="56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B08C1-7BC1-F44F-805F-C99F09232B4F}"/>
              </a:ext>
            </a:extLst>
          </p:cNvPr>
          <p:cNvSpPr txBox="1"/>
          <p:nvPr/>
        </p:nvSpPr>
        <p:spPr>
          <a:xfrm>
            <a:off x="7112990" y="5876236"/>
            <a:ext cx="56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0274D-9B9A-2044-8596-E861438558C2}"/>
              </a:ext>
            </a:extLst>
          </p:cNvPr>
          <p:cNvSpPr txBox="1"/>
          <p:nvPr/>
        </p:nvSpPr>
        <p:spPr>
          <a:xfrm>
            <a:off x="10337674" y="5845201"/>
            <a:ext cx="56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007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FAABB-7094-EA48-B808-87B0E00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What is Seasonal Autoregressive Integrated Moving Average 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3438A-BA86-524C-AF41-39418DFDC869}"/>
              </a:ext>
            </a:extLst>
          </p:cNvPr>
          <p:cNvSpPr txBox="1"/>
          <p:nvPr/>
        </p:nvSpPr>
        <p:spPr>
          <a:xfrm>
            <a:off x="445477" y="1512277"/>
            <a:ext cx="11210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555555"/>
                </a:solidFill>
              </a:rPr>
              <a:t>E</a:t>
            </a:r>
            <a:r>
              <a:rPr lang="en-SG" b="0" i="0" u="none" strike="noStrike" dirty="0">
                <a:solidFill>
                  <a:srgbClr val="555555"/>
                </a:solidFill>
                <a:effectLst/>
              </a:rPr>
              <a:t>xtension of ARIMA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555555"/>
                </a:solidFill>
              </a:rPr>
              <a:t>E</a:t>
            </a:r>
            <a:r>
              <a:rPr lang="en-SG" b="0" i="0" u="none" strike="noStrike" dirty="0">
                <a:solidFill>
                  <a:srgbClr val="555555"/>
                </a:solidFill>
                <a:effectLst/>
              </a:rPr>
              <a:t>xplicitly supports time series data that has a seasonal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0" i="0" u="none" strike="noStrike" dirty="0">
                <a:solidFill>
                  <a:srgbClr val="555555"/>
                </a:solidFill>
                <a:effectLst/>
              </a:rPr>
              <a:t>Add </a:t>
            </a:r>
            <a:r>
              <a:rPr lang="en-SG" b="1" i="0" u="none" strike="noStrike" dirty="0">
                <a:solidFill>
                  <a:srgbClr val="FF0000"/>
                </a:solidFill>
                <a:effectLst/>
              </a:rPr>
              <a:t>new hyperparameters </a:t>
            </a:r>
            <a:r>
              <a:rPr lang="en-SG" b="0" i="0" u="none" strike="noStrike" dirty="0">
                <a:solidFill>
                  <a:srgbClr val="555555"/>
                </a:solidFill>
                <a:effectLst/>
              </a:rPr>
              <a:t>to specify the autoregression (AR), differencing (I) and moving average (MA) for the </a:t>
            </a:r>
            <a:r>
              <a:rPr lang="en-SG" b="1" i="0" u="none" strike="noStrike" dirty="0">
                <a:solidFill>
                  <a:srgbClr val="FF0000"/>
                </a:solidFill>
                <a:effectLst/>
              </a:rPr>
              <a:t>seasonal component </a:t>
            </a:r>
            <a:r>
              <a:rPr lang="en-SG" b="0" i="0" u="none" strike="noStrike" dirty="0">
                <a:solidFill>
                  <a:srgbClr val="555555"/>
                </a:solidFill>
                <a:effectLst/>
              </a:rPr>
              <a:t>of the series, as well as an additional parameter for the </a:t>
            </a:r>
            <a:r>
              <a:rPr lang="en-SG" b="1" i="0" u="none" strike="noStrike" dirty="0">
                <a:solidFill>
                  <a:srgbClr val="FF0000"/>
                </a:solidFill>
                <a:effectLst/>
              </a:rPr>
              <a:t>period</a:t>
            </a:r>
            <a:r>
              <a:rPr lang="en-SG" b="0" i="0" u="none" strike="noStrike" dirty="0">
                <a:solidFill>
                  <a:srgbClr val="555555"/>
                </a:solidFill>
                <a:effectLst/>
              </a:rPr>
              <a:t> of the seasonality.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0659062-DC24-1042-A89B-1F08CBEE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26789"/>
              </p:ext>
            </p:extLst>
          </p:nvPr>
        </p:nvGraphicFramePr>
        <p:xfrm>
          <a:off x="737732" y="2830472"/>
          <a:ext cx="11029725" cy="376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067">
                  <a:extLst>
                    <a:ext uri="{9D8B030D-6E8A-4147-A177-3AD203B41FA5}">
                      <a16:colId xmlns:a16="http://schemas.microsoft.com/office/drawing/2014/main" val="2072797007"/>
                    </a:ext>
                  </a:extLst>
                </a:gridCol>
                <a:gridCol w="4738083">
                  <a:extLst>
                    <a:ext uri="{9D8B030D-6E8A-4147-A177-3AD203B41FA5}">
                      <a16:colId xmlns:a16="http://schemas.microsoft.com/office/drawing/2014/main" val="4132812210"/>
                    </a:ext>
                  </a:extLst>
                </a:gridCol>
                <a:gridCol w="3676575">
                  <a:extLst>
                    <a:ext uri="{9D8B030D-6E8A-4147-A177-3AD203B41FA5}">
                      <a16:colId xmlns:a16="http://schemas.microsoft.com/office/drawing/2014/main" val="802462579"/>
                    </a:ext>
                  </a:extLst>
                </a:gridCol>
              </a:tblGrid>
              <a:tr h="404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22187"/>
                  </a:ext>
                </a:extLst>
              </a:tr>
              <a:tr h="1899311">
                <a:tc>
                  <a:txBody>
                    <a:bodyPr/>
                    <a:lstStyle/>
                    <a:p>
                      <a:r>
                        <a:rPr lang="en-US" dirty="0"/>
                        <a:t>Non-seasonal components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sz="18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the number of lag observations in the model -&gt; lag order</a:t>
                      </a:r>
                    </a:p>
                    <a:p>
                      <a:endParaRPr lang="en-SG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S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number of times that the raw observations are differenced -&gt; degree of differencing</a:t>
                      </a:r>
                    </a:p>
                    <a:p>
                      <a:endParaRPr lang="en-SG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the size of the moving average window -&gt; order of the moving average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38562"/>
                  </a:ext>
                </a:extLst>
              </a:tr>
              <a:tr h="404925">
                <a:tc>
                  <a:txBody>
                    <a:bodyPr/>
                    <a:lstStyle/>
                    <a:p>
                      <a:r>
                        <a:rPr lang="en-US" dirty="0"/>
                        <a:t>Seasonal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S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Seasonal autoregressive order.</a:t>
                      </a:r>
                    </a:p>
                    <a:p>
                      <a:pPr fontAlgn="base"/>
                      <a:r>
                        <a:rPr lang="en-S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Seasonal difference order.</a:t>
                      </a:r>
                    </a:p>
                    <a:p>
                      <a:pPr fontAlgn="base"/>
                      <a:r>
                        <a:rPr lang="en-S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Seasonal moving average order.</a:t>
                      </a:r>
                    </a:p>
                    <a:p>
                      <a:pPr fontAlgn="base"/>
                      <a:r>
                        <a:rPr lang="en-S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The number of time steps for a single seasonal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2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6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578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What is HES and how does it work ?</vt:lpstr>
      <vt:lpstr>What is HES and how does it work ?</vt:lpstr>
      <vt:lpstr>PowerPoint Presentation</vt:lpstr>
      <vt:lpstr>What is HWS and how does it work ?</vt:lpstr>
      <vt:lpstr>DECOMPOSITION OF DATA</vt:lpstr>
      <vt:lpstr>Analysis of Residuals</vt:lpstr>
      <vt:lpstr>PowerPoint Presentation</vt:lpstr>
      <vt:lpstr>What is Seasonal Autoregressive Integrated Moving Average ?</vt:lpstr>
      <vt:lpstr>What is Seasonal Autoregressive Integrated Moving Average ?</vt:lpstr>
      <vt:lpstr>What is Seasonal Autoregressive Integrated Moving Average ?</vt:lpstr>
      <vt:lpstr>What is Seasonal Autoregressive Integrated Moving Average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HES and how does it work ?</dc:title>
  <dc:creator>NGUYEN MY BINH AN</dc:creator>
  <cp:lastModifiedBy>NGUYEN MY BINH AN</cp:lastModifiedBy>
  <cp:revision>1</cp:revision>
  <dcterms:created xsi:type="dcterms:W3CDTF">2022-02-24T15:04:38Z</dcterms:created>
  <dcterms:modified xsi:type="dcterms:W3CDTF">2022-02-24T16:33:18Z</dcterms:modified>
</cp:coreProperties>
</file>