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256" r:id="rId2"/>
    <p:sldId id="268" r:id="rId3"/>
    <p:sldId id="271" r:id="rId4"/>
    <p:sldId id="274" r:id="rId5"/>
    <p:sldId id="276" r:id="rId6"/>
    <p:sldId id="277" r:id="rId7"/>
    <p:sldId id="278" r:id="rId8"/>
    <p:sldId id="275" r:id="rId9"/>
    <p:sldId id="272" r:id="rId10"/>
    <p:sldId id="286" r:id="rId11"/>
    <p:sldId id="288" r:id="rId12"/>
    <p:sldId id="287" r:id="rId13"/>
    <p:sldId id="289" r:id="rId14"/>
    <p:sldId id="290" r:id="rId15"/>
    <p:sldId id="291" r:id="rId16"/>
    <p:sldId id="292" r:id="rId17"/>
    <p:sldId id="293" r:id="rId18"/>
    <p:sldId id="296" r:id="rId19"/>
    <p:sldId id="279" r:id="rId20"/>
    <p:sldId id="295" r:id="rId21"/>
    <p:sldId id="280" r:id="rId22"/>
    <p:sldId id="283" r:id="rId23"/>
    <p:sldId id="285" r:id="rId24"/>
    <p:sldId id="284" r:id="rId25"/>
    <p:sldId id="269" r:id="rId26"/>
    <p:sldId id="27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1939" autoAdjust="0"/>
  </p:normalViewPr>
  <p:slideViewPr>
    <p:cSldViewPr snapToGrid="0">
      <p:cViewPr varScale="1">
        <p:scale>
          <a:sx n="60" d="100"/>
          <a:sy n="60" d="100"/>
        </p:scale>
        <p:origin x="17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C85160-DE15-44E5-88A0-5F0AE2C9997E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2D36F4-AF03-4FC3-8E5C-9D2918D62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109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2D36F4-AF03-4FC3-8E5C-9D2918D629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557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2D36F4-AF03-4FC3-8E5C-9D2918D629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72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2D36F4-AF03-4FC3-8E5C-9D2918D629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356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Linear Discriminant Analysis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phân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C-1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nhóm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phân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LDA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phép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giúp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giữa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lệch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chuẩn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giữa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lệch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chuẩn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giữa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nhất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2D36F4-AF03-4FC3-8E5C-9D2918D629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123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Decision Tree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chọn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bắt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rễ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thuộc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dưới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Decision Tree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ID3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entropy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CART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Gini Index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2D36F4-AF03-4FC3-8E5C-9D2918D629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760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Random Forest (RF)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phân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Decision Tree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luyện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lấy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chọn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overfitting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gặp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Decision Tree. 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Random Forest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gồm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Chọn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luyện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Decision Tree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Lặp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Decision Tree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muốn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Decision Tree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Decision Tree,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Random Forest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overfitting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Decision Tree.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Random Forest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lâu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Decision Tree,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2D36F4-AF03-4FC3-8E5C-9D2918D629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494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thường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chia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huẩn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luyện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huấn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luyện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huấn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luyện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mẫu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nhỏ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smtClean="0"/>
              <a:t>cross-validation.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luyện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chia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nhóm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10),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lặp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bỏ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riêng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nhóm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n-1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nhóm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luyện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riêng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lẻ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2D36F4-AF03-4FC3-8E5C-9D2918D629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925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MIT, ta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thấy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SVM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RF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DT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LDA,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cứu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cứu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2D36F4-AF03-4FC3-8E5C-9D2918D629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5500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tăng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chất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phân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huấn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luyện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xuất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áp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chồng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chập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Ban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gốc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100s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cắt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nhỏ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vậy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chia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chồng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chập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chưa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trước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bộ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đào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chồng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chập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2D36F4-AF03-4FC3-8E5C-9D2918D6292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2669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chia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tỉ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chồng</a:t>
            </a:r>
            <a:r>
              <a:rPr lang="en-US" dirty="0" smtClean="0"/>
              <a:t> </a:t>
            </a:r>
            <a:r>
              <a:rPr lang="en-US" dirty="0" err="1" smtClean="0"/>
              <a:t>chập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,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tỉ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chồng</a:t>
            </a:r>
            <a:r>
              <a:rPr lang="en-US" dirty="0" smtClean="0"/>
              <a:t> </a:t>
            </a:r>
            <a:r>
              <a:rPr lang="en-US" dirty="0" err="1" smtClean="0"/>
              <a:t>chập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2D36F4-AF03-4FC3-8E5C-9D2918D6292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946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SVM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RF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chồng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biểu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thấy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chồng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71,88%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chưa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chồng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83,75%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chồng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10%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90%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SVM.Với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Random Forest,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75,00%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86,25%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chồng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10%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90%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Random Forest. 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tỉ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lệ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chồng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chập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50% 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trở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lên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chất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dạng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 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cao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78%),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Random Forest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luôn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SVM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1-3%.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chồng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70%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80%.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vậy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80%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phân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SVM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RF,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chồng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70%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2D36F4-AF03-4FC3-8E5C-9D2918D6292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93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ảnh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hưởng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tâm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trò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trọng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cuộc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giúp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khỏe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khỏe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ảnh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hưởng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lâu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dẫn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bệnh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nghiêm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trọng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kèm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não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da,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nét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mặt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giọng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,...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lĩnh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toàn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dõi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khỏe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,…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2D36F4-AF03-4FC3-8E5C-9D2918D629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6821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8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SVM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Random Forest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83,75%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86,25%.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SVM,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trọng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(95%),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vẻ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(75%).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Random Forest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trọng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(100%)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vẻ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(70%).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2D36F4-AF03-4FC3-8E5C-9D2918D6292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1899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8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riêng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biệt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MIT,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gồm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vẻ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nhóm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trọng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ghét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bỏ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buồn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thuộc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2D36F4-AF03-4FC3-8E5C-9D2918D6292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6350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tỉ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chồng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chập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90%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riêng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biệt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91,25%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SVM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92,50%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Random Forest.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nhóm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ít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dễ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8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2D36F4-AF03-4FC3-8E5C-9D2918D6292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818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bởi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sư</a:t>
            </a:r>
            <a:r>
              <a:rPr lang="en-US" baseline="0" dirty="0" smtClean="0"/>
              <a:t> Lang. </a:t>
            </a:r>
            <a:r>
              <a:rPr lang="en-US" baseline="0" dirty="0" err="1" smtClean="0"/>
              <a:t>Trục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xúc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trục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hay </a:t>
            </a:r>
            <a:r>
              <a:rPr lang="en-US" baseline="0" dirty="0" err="1" smtClean="0"/>
              <a:t>chủ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2D36F4-AF03-4FC3-8E5C-9D2918D629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228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xúc</a:t>
            </a:r>
            <a:r>
              <a:rPr lang="en-US" baseline="0" dirty="0" smtClean="0"/>
              <a:t>. </a:t>
            </a:r>
            <a:r>
              <a:rPr lang="en-US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xúc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ngoài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nét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mặt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giọng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,…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Đây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xúc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diện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tế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giận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căng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thẳng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âm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giọng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hướng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Hay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biểu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khuôn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mặt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vẻ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khuôn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miệng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rộng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hướng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nhăn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xung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mắt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diện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xúc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thập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sẵn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tế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dễ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soát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bởi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biệt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thường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ngày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dẫn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đọo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đảm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2D36F4-AF03-4FC3-8E5C-9D2918D629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192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gồm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não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nhiệt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tâm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,...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mặt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gắn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vị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trí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thường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dung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gắn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(BVP),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não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(EEG),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tâm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(ECG),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dẫn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 (GSR – SC),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nhịp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(HR),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(BP),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nhịp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(RSP),…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dễ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ý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nghĩa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cứu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thập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lập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kỹ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phức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giọng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ảnh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2D36F4-AF03-4FC3-8E5C-9D2918D629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80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phân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8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gồm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tức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giận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ghét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bỏ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đau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buồn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lãng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vẻ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trọng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khoa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nghiệm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dẫn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tượng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thử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nghiệm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thích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băgf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video.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gồm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gồm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8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xú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gồm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2000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100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gồm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8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tổng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cộng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32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640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2D36F4-AF03-4FC3-8E5C-9D2918D629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53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loại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dẫn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biểu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xúc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tức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giận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lấy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mẫu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chia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mẫu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mẫu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gồm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10s (200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2D36F4-AF03-4FC3-8E5C-9D2918D629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086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(Machine learning - ML)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nhân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bắt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phép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thiệp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giúp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luyện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mẫu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huấn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luyện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2D36F4-AF03-4FC3-8E5C-9D2918D629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8483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nhớ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luyện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nhiễu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chọn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nhắm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thiểu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loại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bỏ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toàn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2D36F4-AF03-4FC3-8E5C-9D2918D629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53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538287"/>
            <a:ext cx="6858000" cy="2387600"/>
          </a:xfrm>
        </p:spPr>
        <p:txBody>
          <a:bodyPr anchor="b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subtitle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132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066E1-BD4F-4D96-BD1C-E4756B43A39C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976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B1589-96B8-4BF6-8F1F-1F554E3A8C4C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933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5421E-E205-4100-8D1B-790528726FD0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96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just">
              <a:defRPr sz="2400"/>
            </a:lvl1pPr>
            <a:lvl2pPr algn="just">
              <a:defRPr sz="1800" i="1"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832E7-6531-466D-9819-BCF393EE3084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A02EBBDA-6239-48A4-BF42-145536EAE2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36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59095-ED0C-45D5-8647-0B2065ADD4E5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240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CD78-F040-406E-ADDD-8C49DF8BFB38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268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E7277-61A9-4ECC-ABE8-65AA2EE9E3FF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66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29BCF-1A3D-4684-A938-46D3E6DB7D5A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33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B9BA-9732-445A-90E9-5B4073F182E6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A02EBBDA-6239-48A4-BF42-145536EAE2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227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47688-BB11-4392-8913-4993A38A97A8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892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C63C3-B8C1-4AF3-BC9E-7530F8DFC9B3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24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950" y="1346200"/>
            <a:ext cx="8026400" cy="4902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19610-9261-4051-A97D-E1436C6105B0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EBBDA-6239-48A4-BF42-145536EAE2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85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nhằm</a:t>
            </a:r>
            <a:r>
              <a:rPr lang="en-US" dirty="0" smtClean="0"/>
              <a:t> </a:t>
            </a:r>
            <a:r>
              <a:rPr lang="en-US" dirty="0" err="1" smtClean="0"/>
              <a:t>nâng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xúc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MIT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: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Nam</a:t>
            </a:r>
          </a:p>
          <a:p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: TS.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Long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03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Lựa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trưng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trưng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trưng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máy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 descr="Feature Selection Techniques. What is feature selection? | by Nishant Shah  | DataDrivenInvestor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415" y="2867891"/>
            <a:ext cx="5488994" cy="32075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739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3" name="Picture 2" descr="No description available."/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958" y="994612"/>
            <a:ext cx="4272356" cy="58633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521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Machine (SVM)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1" y="1346200"/>
            <a:ext cx="4131175" cy="4902199"/>
          </a:xfrm>
        </p:spPr>
        <p:txBody>
          <a:bodyPr/>
          <a:lstStyle/>
          <a:p>
            <a:endParaRPr lang="en-US" dirty="0" smtClean="0"/>
          </a:p>
          <a:p>
            <a:pPr algn="just"/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giám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,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1 </a:t>
            </a:r>
            <a:r>
              <a:rPr lang="en-US" dirty="0" err="1" smtClean="0"/>
              <a:t>siêu</a:t>
            </a:r>
            <a:r>
              <a:rPr lang="en-US" dirty="0" smtClean="0"/>
              <a:t> </a:t>
            </a:r>
            <a:r>
              <a:rPr lang="en-US" dirty="0" err="1" smtClean="0"/>
              <a:t>phẳng</a:t>
            </a:r>
            <a:r>
              <a:rPr lang="en-US" dirty="0" smtClean="0"/>
              <a:t> (hyper-plane)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tách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 smtClean="0"/>
          </a:p>
          <a:p>
            <a:endParaRPr lang="en-US" dirty="0" smtClean="0"/>
          </a:p>
          <a:p>
            <a:pPr algn="just"/>
            <a:r>
              <a:rPr lang="en-US" dirty="0" err="1" smtClean="0"/>
              <a:t>Siêu</a:t>
            </a:r>
            <a:r>
              <a:rPr lang="en-US" dirty="0" smtClean="0"/>
              <a:t> </a:t>
            </a:r>
            <a:r>
              <a:rPr lang="en-US" dirty="0" err="1" smtClean="0"/>
              <a:t>phẳng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thỏa</a:t>
            </a:r>
            <a:r>
              <a:rPr lang="en-US" dirty="0" smtClean="0"/>
              <a:t> </a:t>
            </a:r>
            <a:r>
              <a:rPr lang="en-US" dirty="0" err="1" smtClean="0"/>
              <a:t>mãn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gần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siêu</a:t>
            </a:r>
            <a:r>
              <a:rPr lang="en-US" dirty="0" smtClean="0"/>
              <a:t> </a:t>
            </a:r>
            <a:r>
              <a:rPr lang="en-US" dirty="0" err="1" smtClean="0"/>
              <a:t>phẳng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60758" y="1722336"/>
            <a:ext cx="4138863" cy="44618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19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 (SVM)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346201"/>
            <a:ext cx="8026400" cy="1429083"/>
          </a:xfrm>
        </p:spPr>
        <p:txBody>
          <a:bodyPr/>
          <a:lstStyle/>
          <a:p>
            <a:pPr algn="just"/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, SVM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(kernel function)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sang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dàng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siêu</a:t>
            </a:r>
            <a:r>
              <a:rPr lang="en-US" dirty="0" smtClean="0"/>
              <a:t> </a:t>
            </a:r>
            <a:r>
              <a:rPr lang="en-US" dirty="0" err="1" smtClean="0"/>
              <a:t>phẳng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chia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81" y="3188038"/>
            <a:ext cx="7297239" cy="290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46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</a:t>
            </a:r>
            <a:r>
              <a:rPr lang="en-US" dirty="0"/>
              <a:t>Discriminant Analysis </a:t>
            </a:r>
            <a:r>
              <a:rPr lang="en-US" dirty="0" smtClean="0"/>
              <a:t>(LDA)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346201"/>
            <a:ext cx="8026400" cy="1974516"/>
          </a:xfrm>
        </p:spPr>
        <p:txBody>
          <a:bodyPr/>
          <a:lstStyle/>
          <a:p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Linear Discriminant Analysis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 smtClean="0"/>
              <a:t>loại</a:t>
            </a:r>
            <a:endParaRPr lang="en-US" dirty="0" smtClean="0"/>
          </a:p>
          <a:p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tỉ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lệch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lệch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8258" y="3320716"/>
            <a:ext cx="7837092" cy="340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38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 (DT)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346200"/>
            <a:ext cx="8026400" cy="1799771"/>
          </a:xfrm>
        </p:spPr>
        <p:txBody>
          <a:bodyPr>
            <a:normAutofit/>
          </a:bodyPr>
          <a:lstStyle/>
          <a:p>
            <a:r>
              <a:rPr lang="en-US" dirty="0" smtClean="0"/>
              <a:t>Decision </a:t>
            </a:r>
            <a:r>
              <a:rPr lang="en-US" dirty="0"/>
              <a:t>Tree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ở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/>
              <a:t>hình</a:t>
            </a:r>
            <a:r>
              <a:rPr lang="en-US" dirty="0"/>
              <a:t> Decision Tree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, </a:t>
            </a:r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overfitting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 smtClean="0"/>
              <a:t>liệu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 descr="Machine Learning Decision Tree Classification Algorithm - Javatpoint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057" y="3031959"/>
            <a:ext cx="5772251" cy="35613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979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 (RF)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346200"/>
            <a:ext cx="8026400" cy="1293091"/>
          </a:xfrm>
        </p:spPr>
        <p:txBody>
          <a:bodyPr/>
          <a:lstStyle/>
          <a:p>
            <a:r>
              <a:rPr lang="en-US" dirty="0"/>
              <a:t>Random Forest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Decision Tree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,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cùng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1567541" y="2622756"/>
            <a:ext cx="6357259" cy="386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38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Lựa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346201"/>
            <a:ext cx="8026400" cy="1300746"/>
          </a:xfrm>
        </p:spPr>
        <p:txBody>
          <a:bodyPr/>
          <a:lstStyle/>
          <a:p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,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lựa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cross-validation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01775" y="2754900"/>
            <a:ext cx="600075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92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346201"/>
            <a:ext cx="8026400" cy="1332831"/>
          </a:xfrm>
        </p:spPr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SVM </a:t>
            </a:r>
            <a:r>
              <a:rPr lang="en-US" dirty="0" err="1" smtClean="0"/>
              <a:t>và</a:t>
            </a:r>
            <a:r>
              <a:rPr lang="en-US" dirty="0" smtClean="0"/>
              <a:t> RF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tỉ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so </a:t>
            </a:r>
            <a:r>
              <a:rPr lang="en-US" dirty="0" err="1" smtClean="0"/>
              <a:t>với</a:t>
            </a:r>
            <a:r>
              <a:rPr lang="en-US" dirty="0" smtClean="0"/>
              <a:t> DT </a:t>
            </a:r>
            <a:r>
              <a:rPr lang="en-US" dirty="0" err="1" smtClean="0"/>
              <a:t>và</a:t>
            </a:r>
            <a:r>
              <a:rPr lang="en-US" dirty="0" smtClean="0"/>
              <a:t> LDA, </a:t>
            </a:r>
            <a:r>
              <a:rPr lang="en-US" dirty="0" err="1" smtClean="0"/>
              <a:t>tuy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</a:t>
            </a:r>
            <a:r>
              <a:rPr lang="en-US" dirty="0" err="1" smtClean="0"/>
              <a:t>vẫn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tỉ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334272"/>
              </p:ext>
            </p:extLst>
          </p:nvPr>
        </p:nvGraphicFramePr>
        <p:xfrm>
          <a:off x="1042737" y="3396545"/>
          <a:ext cx="6930191" cy="15190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4115">
                  <a:extLst>
                    <a:ext uri="{9D8B030D-6E8A-4147-A177-3AD203B41FA5}">
                      <a16:colId xmlns:a16="http://schemas.microsoft.com/office/drawing/2014/main" val="468506897"/>
                    </a:ext>
                  </a:extLst>
                </a:gridCol>
                <a:gridCol w="1351519">
                  <a:extLst>
                    <a:ext uri="{9D8B030D-6E8A-4147-A177-3AD203B41FA5}">
                      <a16:colId xmlns:a16="http://schemas.microsoft.com/office/drawing/2014/main" val="2933072622"/>
                    </a:ext>
                  </a:extLst>
                </a:gridCol>
                <a:gridCol w="1351519">
                  <a:extLst>
                    <a:ext uri="{9D8B030D-6E8A-4147-A177-3AD203B41FA5}">
                      <a16:colId xmlns:a16="http://schemas.microsoft.com/office/drawing/2014/main" val="2712525197"/>
                    </a:ext>
                  </a:extLst>
                </a:gridCol>
                <a:gridCol w="1351519">
                  <a:extLst>
                    <a:ext uri="{9D8B030D-6E8A-4147-A177-3AD203B41FA5}">
                      <a16:colId xmlns:a16="http://schemas.microsoft.com/office/drawing/2014/main" val="2865497320"/>
                    </a:ext>
                  </a:extLst>
                </a:gridCol>
                <a:gridCol w="1351519">
                  <a:extLst>
                    <a:ext uri="{9D8B030D-6E8A-4147-A177-3AD203B41FA5}">
                      <a16:colId xmlns:a16="http://schemas.microsoft.com/office/drawing/2014/main" val="2476069960"/>
                    </a:ext>
                  </a:extLst>
                </a:gridCol>
              </a:tblGrid>
              <a:tr h="7595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Mô hình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SVM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RF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DT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LDA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78289583"/>
                  </a:ext>
                </a:extLst>
              </a:tr>
              <a:tr h="7595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Kết quả (%)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71.88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75.00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65.62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61.88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85723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831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/>
              <a:t> </a:t>
            </a:r>
            <a:r>
              <a:rPr lang="en-US" dirty="0" smtClean="0"/>
              <a:t>chia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,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chồng</a:t>
            </a:r>
            <a:r>
              <a:rPr lang="en-US" dirty="0" smtClean="0"/>
              <a:t> </a:t>
            </a:r>
            <a:r>
              <a:rPr lang="en-US" dirty="0" err="1" smtClean="0"/>
              <a:t>chập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3388213" y="3009550"/>
            <a:ext cx="4233905" cy="1129242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4"/>
          <a:stretch>
            <a:fillRect/>
          </a:stretch>
        </p:blipFill>
        <p:spPr>
          <a:xfrm>
            <a:off x="3388213" y="4757389"/>
            <a:ext cx="4233905" cy="149101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0847" y="3009550"/>
            <a:ext cx="2491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Không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chồng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chập</a:t>
            </a:r>
            <a:endParaRPr lang="en-US" sz="20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750846" y="4757389"/>
            <a:ext cx="2491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Áp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dụng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chồng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chập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949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xúc</a:t>
            </a:r>
            <a:endParaRPr lang="en-US" dirty="0" smtClean="0"/>
          </a:p>
          <a:p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 smtClean="0"/>
              <a:t>toán</a:t>
            </a:r>
            <a:endParaRPr lang="en-US" dirty="0" smtClean="0"/>
          </a:p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endParaRPr lang="en-US" dirty="0" smtClean="0"/>
          </a:p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endParaRPr lang="en-US" dirty="0" smtClean="0"/>
          </a:p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96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346201"/>
            <a:ext cx="8026400" cy="1397000"/>
          </a:xfrm>
        </p:spPr>
        <p:txBody>
          <a:bodyPr/>
          <a:lstStyle/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chia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tỉ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chồng</a:t>
            </a:r>
            <a:r>
              <a:rPr lang="en-US" dirty="0" smtClean="0"/>
              <a:t> </a:t>
            </a:r>
            <a:r>
              <a:rPr lang="en-US" dirty="0" err="1" smtClean="0"/>
              <a:t>chập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,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tỉ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chồng</a:t>
            </a:r>
            <a:r>
              <a:rPr lang="en-US" dirty="0" smtClean="0"/>
              <a:t> </a:t>
            </a:r>
            <a:r>
              <a:rPr lang="en-US" dirty="0" err="1" smtClean="0"/>
              <a:t>chập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073718"/>
              </p:ext>
            </p:extLst>
          </p:nvPr>
        </p:nvGraphicFramePr>
        <p:xfrm>
          <a:off x="240631" y="2999871"/>
          <a:ext cx="8694821" cy="218079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64236">
                  <a:extLst>
                    <a:ext uri="{9D8B030D-6E8A-4147-A177-3AD203B41FA5}">
                      <a16:colId xmlns:a16="http://schemas.microsoft.com/office/drawing/2014/main" val="58251910"/>
                    </a:ext>
                  </a:extLst>
                </a:gridCol>
                <a:gridCol w="1386117">
                  <a:extLst>
                    <a:ext uri="{9D8B030D-6E8A-4147-A177-3AD203B41FA5}">
                      <a16:colId xmlns:a16="http://schemas.microsoft.com/office/drawing/2014/main" val="835622111"/>
                    </a:ext>
                  </a:extLst>
                </a:gridCol>
                <a:gridCol w="1386117">
                  <a:extLst>
                    <a:ext uri="{9D8B030D-6E8A-4147-A177-3AD203B41FA5}">
                      <a16:colId xmlns:a16="http://schemas.microsoft.com/office/drawing/2014/main" val="849787742"/>
                    </a:ext>
                  </a:extLst>
                </a:gridCol>
                <a:gridCol w="1386117">
                  <a:extLst>
                    <a:ext uri="{9D8B030D-6E8A-4147-A177-3AD203B41FA5}">
                      <a16:colId xmlns:a16="http://schemas.microsoft.com/office/drawing/2014/main" val="918561775"/>
                    </a:ext>
                  </a:extLst>
                </a:gridCol>
                <a:gridCol w="1386117">
                  <a:extLst>
                    <a:ext uri="{9D8B030D-6E8A-4147-A177-3AD203B41FA5}">
                      <a16:colId xmlns:a16="http://schemas.microsoft.com/office/drawing/2014/main" val="899261244"/>
                    </a:ext>
                  </a:extLst>
                </a:gridCol>
                <a:gridCol w="1386117">
                  <a:extLst>
                    <a:ext uri="{9D8B030D-6E8A-4147-A177-3AD203B41FA5}">
                      <a16:colId xmlns:a16="http://schemas.microsoft.com/office/drawing/2014/main" val="661398146"/>
                    </a:ext>
                  </a:extLst>
                </a:gridCol>
              </a:tblGrid>
              <a:tr h="54519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 smtClean="0"/>
                        <a:t>Tỉ</a:t>
                      </a:r>
                      <a:r>
                        <a:rPr lang="en-US" sz="1800" b="1" baseline="0" dirty="0" smtClean="0"/>
                        <a:t> </a:t>
                      </a:r>
                      <a:r>
                        <a:rPr lang="en-US" sz="1800" b="1" baseline="0" dirty="0" err="1" smtClean="0"/>
                        <a:t>lệ</a:t>
                      </a:r>
                      <a:r>
                        <a:rPr lang="en-US" sz="1800" b="1" baseline="0" dirty="0" smtClean="0"/>
                        <a:t> </a:t>
                      </a:r>
                      <a:r>
                        <a:rPr lang="en-US" sz="1800" b="1" baseline="0" dirty="0" err="1" smtClean="0"/>
                        <a:t>chồng</a:t>
                      </a:r>
                      <a:r>
                        <a:rPr lang="en-US" sz="1800" b="1" baseline="0" dirty="0" smtClean="0"/>
                        <a:t> </a:t>
                      </a:r>
                      <a:r>
                        <a:rPr lang="en-US" sz="1800" b="1" baseline="0" dirty="0" err="1" smtClean="0"/>
                        <a:t>chập</a:t>
                      </a:r>
                      <a:endParaRPr lang="en-US" sz="1800" b="1" dirty="0"/>
                    </a:p>
                  </a:txBody>
                  <a:tcPr marL="89932" marR="89932" marT="44966" marB="449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0%</a:t>
                      </a:r>
                      <a:endParaRPr lang="en-US" sz="1800" b="1" dirty="0"/>
                    </a:p>
                  </a:txBody>
                  <a:tcPr marL="89932" marR="89932" marT="44966" marB="449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10%</a:t>
                      </a:r>
                      <a:endParaRPr lang="en-US" sz="1800" b="1" dirty="0"/>
                    </a:p>
                  </a:txBody>
                  <a:tcPr marL="89932" marR="89932" marT="44966" marB="449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20%</a:t>
                      </a:r>
                      <a:endParaRPr lang="en-US" sz="1800" b="1" dirty="0"/>
                    </a:p>
                  </a:txBody>
                  <a:tcPr marL="89932" marR="89932" marT="44966" marB="449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30%</a:t>
                      </a:r>
                      <a:endParaRPr lang="en-US" sz="1800" b="1" dirty="0"/>
                    </a:p>
                  </a:txBody>
                  <a:tcPr marL="89932" marR="89932" marT="44966" marB="449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40%</a:t>
                      </a:r>
                      <a:endParaRPr lang="en-US" sz="1800" b="1" dirty="0"/>
                    </a:p>
                  </a:txBody>
                  <a:tcPr marL="89932" marR="89932" marT="44966" marB="44966" anchor="ctr"/>
                </a:tc>
                <a:extLst>
                  <a:ext uri="{0D108BD9-81ED-4DB2-BD59-A6C34878D82A}">
                    <a16:rowId xmlns:a16="http://schemas.microsoft.com/office/drawing/2014/main" val="189512199"/>
                  </a:ext>
                </a:extLst>
              </a:tr>
              <a:tr h="54519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 smtClean="0"/>
                        <a:t>Số</a:t>
                      </a:r>
                      <a:r>
                        <a:rPr lang="en-US" sz="1800" b="1" baseline="0" dirty="0" smtClean="0"/>
                        <a:t> </a:t>
                      </a:r>
                      <a:r>
                        <a:rPr lang="en-US" sz="1800" b="1" baseline="0" dirty="0" err="1" smtClean="0"/>
                        <a:t>lượng</a:t>
                      </a:r>
                      <a:r>
                        <a:rPr lang="en-US" sz="1800" b="1" baseline="0" dirty="0" smtClean="0"/>
                        <a:t> </a:t>
                      </a:r>
                      <a:r>
                        <a:rPr lang="en-US" sz="1800" b="1" baseline="0" dirty="0" err="1" smtClean="0"/>
                        <a:t>mẫu</a:t>
                      </a:r>
                      <a:endParaRPr lang="en-US" sz="1800" b="1" dirty="0"/>
                    </a:p>
                  </a:txBody>
                  <a:tcPr marL="89932" marR="89932" marT="44966" marB="449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1600</a:t>
                      </a:r>
                      <a:endParaRPr lang="en-US" sz="1800" b="1" dirty="0"/>
                    </a:p>
                  </a:txBody>
                  <a:tcPr marL="89932" marR="89932" marT="44966" marB="449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1760</a:t>
                      </a:r>
                      <a:endParaRPr lang="en-US" sz="1800" b="1" dirty="0"/>
                    </a:p>
                  </a:txBody>
                  <a:tcPr marL="89932" marR="89932" marT="44966" marB="449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1920</a:t>
                      </a:r>
                      <a:endParaRPr lang="en-US" sz="1800" b="1" dirty="0"/>
                    </a:p>
                  </a:txBody>
                  <a:tcPr marL="89932" marR="89932" marT="44966" marB="449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2080</a:t>
                      </a:r>
                      <a:endParaRPr lang="en-US" sz="1800" b="1" dirty="0"/>
                    </a:p>
                  </a:txBody>
                  <a:tcPr marL="89932" marR="89932" marT="44966" marB="449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2400</a:t>
                      </a:r>
                      <a:endParaRPr lang="en-US" sz="1800" b="1" dirty="0"/>
                    </a:p>
                  </a:txBody>
                  <a:tcPr marL="89932" marR="89932" marT="44966" marB="44966" anchor="ctr"/>
                </a:tc>
                <a:extLst>
                  <a:ext uri="{0D108BD9-81ED-4DB2-BD59-A6C34878D82A}">
                    <a16:rowId xmlns:a16="http://schemas.microsoft.com/office/drawing/2014/main" val="3911353952"/>
                  </a:ext>
                </a:extLst>
              </a:tr>
              <a:tr h="54519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 smtClean="0"/>
                        <a:t>Tỉ</a:t>
                      </a:r>
                      <a:r>
                        <a:rPr lang="en-US" sz="1800" b="1" baseline="0" dirty="0" smtClean="0"/>
                        <a:t> </a:t>
                      </a:r>
                      <a:r>
                        <a:rPr lang="en-US" sz="1800" b="1" baseline="0" dirty="0" err="1" smtClean="0"/>
                        <a:t>lệ</a:t>
                      </a:r>
                      <a:r>
                        <a:rPr lang="en-US" sz="1800" b="1" baseline="0" dirty="0" smtClean="0"/>
                        <a:t> </a:t>
                      </a:r>
                      <a:r>
                        <a:rPr lang="en-US" sz="1800" b="1" baseline="0" dirty="0" err="1" smtClean="0"/>
                        <a:t>chồng</a:t>
                      </a:r>
                      <a:r>
                        <a:rPr lang="en-US" sz="1800" b="1" baseline="0" dirty="0" smtClean="0"/>
                        <a:t> </a:t>
                      </a:r>
                      <a:r>
                        <a:rPr lang="en-US" sz="1800" b="1" baseline="0" dirty="0" err="1" smtClean="0"/>
                        <a:t>chập</a:t>
                      </a:r>
                      <a:endParaRPr lang="en-US" sz="1800" b="1" dirty="0"/>
                    </a:p>
                  </a:txBody>
                  <a:tcPr marL="89932" marR="89932" marT="44966" marB="449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50%</a:t>
                      </a:r>
                      <a:endParaRPr lang="en-US" sz="1800" b="1" dirty="0"/>
                    </a:p>
                  </a:txBody>
                  <a:tcPr marL="89932" marR="89932" marT="44966" marB="449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60%</a:t>
                      </a:r>
                      <a:endParaRPr lang="en-US" sz="1800" b="1" dirty="0"/>
                    </a:p>
                  </a:txBody>
                  <a:tcPr marL="89932" marR="89932" marT="44966" marB="449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70%</a:t>
                      </a:r>
                      <a:endParaRPr lang="en-US" sz="1800" b="1" dirty="0"/>
                    </a:p>
                  </a:txBody>
                  <a:tcPr marL="89932" marR="89932" marT="44966" marB="449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80%</a:t>
                      </a:r>
                      <a:endParaRPr lang="en-US" sz="1800" b="1" dirty="0"/>
                    </a:p>
                  </a:txBody>
                  <a:tcPr marL="89932" marR="89932" marT="44966" marB="449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90%</a:t>
                      </a:r>
                      <a:endParaRPr lang="en-US" sz="1800" b="1" dirty="0"/>
                    </a:p>
                  </a:txBody>
                  <a:tcPr marL="89932" marR="89932" marT="44966" marB="44966" anchor="ctr"/>
                </a:tc>
                <a:extLst>
                  <a:ext uri="{0D108BD9-81ED-4DB2-BD59-A6C34878D82A}">
                    <a16:rowId xmlns:a16="http://schemas.microsoft.com/office/drawing/2014/main" val="790579518"/>
                  </a:ext>
                </a:extLst>
              </a:tr>
              <a:tr h="545198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/>
                        <a:t>Số</a:t>
                      </a:r>
                      <a:r>
                        <a:rPr lang="en-US" sz="1800" b="1" baseline="0" dirty="0" smtClean="0"/>
                        <a:t> </a:t>
                      </a:r>
                      <a:r>
                        <a:rPr lang="en-US" sz="1800" b="1" baseline="0" dirty="0" err="1" smtClean="0"/>
                        <a:t>lượng</a:t>
                      </a:r>
                      <a:r>
                        <a:rPr lang="en-US" sz="1800" b="1" baseline="0" dirty="0" smtClean="0"/>
                        <a:t> </a:t>
                      </a:r>
                      <a:r>
                        <a:rPr lang="en-US" sz="1800" b="1" baseline="0" dirty="0" err="1" smtClean="0"/>
                        <a:t>mẫu</a:t>
                      </a:r>
                      <a:endParaRPr lang="en-US" sz="1800" b="1" dirty="0" smtClean="0"/>
                    </a:p>
                  </a:txBody>
                  <a:tcPr marL="89932" marR="89932" marT="44966" marB="449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2880</a:t>
                      </a:r>
                      <a:endParaRPr lang="en-US" sz="1800" b="1" dirty="0"/>
                    </a:p>
                  </a:txBody>
                  <a:tcPr marL="89932" marR="89932" marT="44966" marB="449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3200</a:t>
                      </a:r>
                      <a:endParaRPr lang="en-US" sz="1800" b="1" dirty="0"/>
                    </a:p>
                  </a:txBody>
                  <a:tcPr marL="89932" marR="89932" marT="44966" marB="449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4480</a:t>
                      </a:r>
                      <a:endParaRPr lang="en-US" sz="1800" b="1" dirty="0"/>
                    </a:p>
                  </a:txBody>
                  <a:tcPr marL="89932" marR="89932" marT="44966" marB="449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6720</a:t>
                      </a:r>
                      <a:endParaRPr lang="en-US" sz="1800" b="1" dirty="0"/>
                    </a:p>
                  </a:txBody>
                  <a:tcPr marL="89932" marR="89932" marT="44966" marB="449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13120</a:t>
                      </a:r>
                      <a:endParaRPr lang="en-US" sz="1800" b="1" dirty="0"/>
                    </a:p>
                  </a:txBody>
                  <a:tcPr marL="89932" marR="89932" marT="44966" marB="44966" anchor="ctr"/>
                </a:tc>
                <a:extLst>
                  <a:ext uri="{0D108BD9-81ED-4DB2-BD59-A6C34878D82A}">
                    <a16:rowId xmlns:a16="http://schemas.microsoft.com/office/drawing/2014/main" val="3007963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373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878416" y="1744133"/>
            <a:ext cx="7401984" cy="435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48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6" r="12609"/>
          <a:stretch/>
        </p:blipFill>
        <p:spPr>
          <a:xfrm>
            <a:off x="118812" y="1384464"/>
            <a:ext cx="4297680" cy="4672584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1" r="12921"/>
          <a:stretch/>
        </p:blipFill>
        <p:spPr>
          <a:xfrm>
            <a:off x="4639735" y="1380741"/>
            <a:ext cx="4297680" cy="467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85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8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xúc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gia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3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xúc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610783"/>
              </p:ext>
            </p:extLst>
          </p:nvPr>
        </p:nvGraphicFramePr>
        <p:xfrm>
          <a:off x="862692" y="2841170"/>
          <a:ext cx="7652658" cy="25472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50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0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08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681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Tích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cực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Trung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lập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Tiêu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cực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681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Đồng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cảm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Trung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tính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Tức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giận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81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Lãng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mạn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Tôn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trọng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Ghét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bỏ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681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Vui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vẻ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Đau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buồn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054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5" r="11299"/>
          <a:stretch/>
        </p:blipFill>
        <p:spPr>
          <a:xfrm>
            <a:off x="261256" y="1618342"/>
            <a:ext cx="4005943" cy="4300607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2" r="12051"/>
          <a:stretch/>
        </p:blipFill>
        <p:spPr>
          <a:xfrm>
            <a:off x="4789713" y="1618342"/>
            <a:ext cx="4005943" cy="430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67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nâng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xúc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 smtClean="0"/>
          </a:p>
          <a:p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tỉ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chồng</a:t>
            </a:r>
            <a:r>
              <a:rPr lang="en-US" dirty="0" smtClean="0"/>
              <a:t> </a:t>
            </a:r>
            <a:r>
              <a:rPr lang="en-US" dirty="0" err="1" smtClean="0"/>
              <a:t>chập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70% </a:t>
            </a:r>
            <a:r>
              <a:rPr lang="en-US" dirty="0" err="1" smtClean="0"/>
              <a:t>trở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80% </a:t>
            </a:r>
            <a:r>
              <a:rPr lang="en-US" dirty="0" err="1" smtClean="0"/>
              <a:t>cho</a:t>
            </a:r>
            <a:r>
              <a:rPr lang="en-US" dirty="0" smtClean="0"/>
              <a:t> 8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xúc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 smtClean="0"/>
          </a:p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3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xúc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chồng</a:t>
            </a:r>
            <a:r>
              <a:rPr lang="en-US" dirty="0" smtClean="0"/>
              <a:t> </a:t>
            </a:r>
            <a:r>
              <a:rPr lang="en-US" dirty="0" err="1" smtClean="0"/>
              <a:t>chập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tỉ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90%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92,5%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31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kĩ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dư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MIT</a:t>
            </a:r>
          </a:p>
          <a:p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nâng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xúc</a:t>
            </a:r>
            <a:endParaRPr lang="en-US" dirty="0" smtClean="0"/>
          </a:p>
          <a:p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nhằm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endParaRPr lang="en-US" dirty="0" smtClean="0"/>
          </a:p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xúc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44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xúc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xúc</a:t>
            </a:r>
            <a:r>
              <a:rPr lang="en-US" dirty="0" smtClean="0"/>
              <a:t>,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hưởng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con </a:t>
            </a:r>
            <a:r>
              <a:rPr lang="en-US" dirty="0" err="1" smtClean="0"/>
              <a:t>người</a:t>
            </a:r>
            <a:r>
              <a:rPr lang="en-US" dirty="0" smtClean="0"/>
              <a:t>, </a:t>
            </a:r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 smtClean="0"/>
              <a:t>trò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cuốc</a:t>
            </a:r>
            <a:r>
              <a:rPr lang="en-US" dirty="0" smtClean="0"/>
              <a:t> </a:t>
            </a:r>
            <a:r>
              <a:rPr lang="en-US" dirty="0" err="1" smtClean="0"/>
              <a:t>sống</a:t>
            </a:r>
            <a:r>
              <a:rPr lang="en-US" dirty="0" smtClean="0"/>
              <a:t> con </a:t>
            </a:r>
            <a:r>
              <a:rPr lang="en-US" dirty="0" err="1" smtClean="0"/>
              <a:t>người</a:t>
            </a:r>
            <a:endParaRPr lang="en-US" dirty="0" smtClean="0"/>
          </a:p>
          <a:p>
            <a:pPr algn="just"/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xúc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cực</a:t>
            </a:r>
            <a:r>
              <a:rPr lang="en-US" dirty="0" smtClean="0"/>
              <a:t>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nâng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en-US" dirty="0" smtClean="0"/>
          </a:p>
          <a:p>
            <a:pPr algn="just"/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xúc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cực</a:t>
            </a:r>
            <a:r>
              <a:rPr lang="en-US" dirty="0" smtClean="0"/>
              <a:t> </a:t>
            </a:r>
            <a:r>
              <a:rPr lang="en-US" dirty="0" err="1" smtClean="0"/>
              <a:t>gây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sức</a:t>
            </a:r>
            <a:r>
              <a:rPr lang="en-US" dirty="0" smtClean="0"/>
              <a:t> </a:t>
            </a:r>
            <a:r>
              <a:rPr lang="en-US" dirty="0" err="1" smtClean="0"/>
              <a:t>khỏe</a:t>
            </a:r>
            <a:r>
              <a:rPr lang="en-US" dirty="0" smtClean="0"/>
              <a:t>,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hưởng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đời</a:t>
            </a:r>
            <a:r>
              <a:rPr lang="en-US" dirty="0" smtClean="0"/>
              <a:t> </a:t>
            </a:r>
            <a:r>
              <a:rPr lang="en-US" dirty="0" err="1" smtClean="0"/>
              <a:t>sống</a:t>
            </a:r>
            <a:endParaRPr lang="en-US" dirty="0"/>
          </a:p>
          <a:p>
            <a:pPr algn="just"/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xúc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lĩnh</a:t>
            </a:r>
            <a:r>
              <a:rPr lang="en-US" dirty="0" smtClean="0"/>
              <a:t> </a:t>
            </a:r>
            <a:r>
              <a:rPr lang="en-US" dirty="0" err="1" smtClean="0"/>
              <a:t>vực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64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4</a:t>
            </a:fld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1645706" y="1604212"/>
            <a:ext cx="7257662" cy="462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82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xúc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con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xúc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giọng</a:t>
            </a:r>
            <a:r>
              <a:rPr lang="en-US" dirty="0" smtClean="0"/>
              <a:t> </a:t>
            </a:r>
            <a:r>
              <a:rPr lang="en-US" dirty="0" err="1" smtClean="0"/>
              <a:t>nói</a:t>
            </a:r>
            <a:r>
              <a:rPr lang="en-US" dirty="0" smtClean="0"/>
              <a:t> con </a:t>
            </a:r>
            <a:r>
              <a:rPr lang="en-US" dirty="0" err="1" smtClean="0"/>
              <a:t>người</a:t>
            </a:r>
            <a:endParaRPr lang="en-US" dirty="0"/>
          </a:p>
          <a:p>
            <a:pPr lvl="1"/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khuôn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endParaRPr lang="en-US" dirty="0"/>
          </a:p>
        </p:txBody>
      </p:sp>
      <p:pic>
        <p:nvPicPr>
          <p:cNvPr id="4" name="Picture 3" descr="Emotion Recognition via Facial Expression: Utilization of Numerous Feature  Descriptors in Different Machine Learning Algorithms | Semantic Scholar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63"/>
          <a:stretch/>
        </p:blipFill>
        <p:spPr bwMode="auto">
          <a:xfrm>
            <a:off x="1936322" y="3072123"/>
            <a:ext cx="5131655" cy="36504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27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xúc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xúc</a:t>
            </a:r>
            <a:endParaRPr lang="en-US" dirty="0" smtClean="0"/>
          </a:p>
          <a:p>
            <a:r>
              <a:rPr lang="en-US" dirty="0" err="1" smtClean="0"/>
              <a:t>Gắn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endParaRPr lang="en-US" dirty="0" smtClean="0"/>
          </a:p>
          <a:p>
            <a:r>
              <a:rPr lang="en-US" dirty="0" smtClean="0"/>
              <a:t>Con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dàng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soát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đô</a:t>
            </a:r>
            <a:r>
              <a:rPr lang="en-US" dirty="0" smtClean="0"/>
              <a:t> tin </a:t>
            </a:r>
            <a:r>
              <a:rPr lang="en-US" dirty="0" err="1" smtClean="0"/>
              <a:t>cậy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1662524" y="2990737"/>
            <a:ext cx="5679251" cy="372120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40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8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xúc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/>
              <a:t>: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, </a:t>
            </a:r>
            <a:r>
              <a:rPr lang="en-US" dirty="0" err="1"/>
              <a:t>tức</a:t>
            </a:r>
            <a:r>
              <a:rPr lang="en-US" dirty="0"/>
              <a:t> </a:t>
            </a:r>
            <a:r>
              <a:rPr lang="en-US" dirty="0" err="1"/>
              <a:t>giận</a:t>
            </a:r>
            <a:r>
              <a:rPr lang="en-US" dirty="0"/>
              <a:t>, </a:t>
            </a:r>
            <a:r>
              <a:rPr lang="en-US" dirty="0" err="1"/>
              <a:t>ghét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, </a:t>
            </a:r>
            <a:r>
              <a:rPr lang="en-US" dirty="0" err="1"/>
              <a:t>đau</a:t>
            </a:r>
            <a:r>
              <a:rPr lang="en-US" dirty="0"/>
              <a:t> </a:t>
            </a:r>
            <a:r>
              <a:rPr lang="en-US" dirty="0" err="1"/>
              <a:t>buồn</a:t>
            </a:r>
            <a:r>
              <a:rPr lang="en-US" dirty="0"/>
              <a:t>,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, </a:t>
            </a:r>
            <a:r>
              <a:rPr lang="en-US" dirty="0" err="1"/>
              <a:t>lãng</a:t>
            </a:r>
            <a:r>
              <a:rPr lang="en-US" dirty="0"/>
              <a:t> </a:t>
            </a:r>
            <a:r>
              <a:rPr lang="en-US" dirty="0" err="1"/>
              <a:t>mạn</a:t>
            </a:r>
            <a:r>
              <a:rPr lang="en-US" dirty="0"/>
              <a:t>, </a:t>
            </a:r>
            <a:r>
              <a:rPr lang="en-US" dirty="0" err="1"/>
              <a:t>vui</a:t>
            </a:r>
            <a:r>
              <a:rPr lang="en-US" dirty="0"/>
              <a:t> </a:t>
            </a:r>
            <a:r>
              <a:rPr lang="en-US" dirty="0" err="1"/>
              <a:t>vẻ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tôn</a:t>
            </a:r>
            <a:r>
              <a:rPr lang="en-US" dirty="0"/>
              <a:t> </a:t>
            </a:r>
            <a:r>
              <a:rPr lang="en-US" dirty="0" err="1" smtClean="0"/>
              <a:t>trọng</a:t>
            </a:r>
            <a:endParaRPr lang="en-US" dirty="0" smtClean="0"/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4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: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,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da, </a:t>
            </a:r>
            <a:r>
              <a:rPr lang="en-US" dirty="0" err="1"/>
              <a:t>xung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máu</a:t>
            </a:r>
            <a:r>
              <a:rPr lang="en-US" dirty="0"/>
              <a:t>,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hô</a:t>
            </a:r>
            <a:r>
              <a:rPr lang="en-US" dirty="0"/>
              <a:t> </a:t>
            </a:r>
            <a:r>
              <a:rPr lang="en-US" dirty="0" err="1" smtClean="0"/>
              <a:t>hấp</a:t>
            </a:r>
            <a:endParaRPr lang="en-US" dirty="0" smtClean="0"/>
          </a:p>
          <a:p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20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đo</a:t>
            </a:r>
            <a:r>
              <a:rPr lang="en-US" dirty="0" smtClean="0"/>
              <a:t>,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32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8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xúc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MIT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8950" y="1790699"/>
            <a:ext cx="8502650" cy="454236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25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>
                <a:solidFill>
                  <a:schemeClr val="tx1"/>
                </a:solidFill>
              </a:rPr>
              <a:t>Xây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dựng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các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ứng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dụng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học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từ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dữ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liệu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cải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thiện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độ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chính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xác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của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chúng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theo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thời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gian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4 </a:t>
            </a:r>
            <a:r>
              <a:rPr lang="en-US" dirty="0" err="1" smtClean="0">
                <a:solidFill>
                  <a:schemeClr val="tx1"/>
                </a:solidFill>
              </a:rPr>
              <a:t>bước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chính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để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xây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dựng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mô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hình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học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máy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lvl="1" algn="l"/>
            <a:r>
              <a:rPr lang="en-US" dirty="0" err="1" smtClean="0">
                <a:solidFill>
                  <a:schemeClr val="tx1"/>
                </a:solidFill>
              </a:rPr>
              <a:t>Chuẩn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bị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dữ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liệu</a:t>
            </a:r>
            <a:endParaRPr lang="en-US" dirty="0" smtClean="0">
              <a:solidFill>
                <a:schemeClr val="tx1"/>
              </a:solidFill>
            </a:endParaRPr>
          </a:p>
          <a:p>
            <a:pPr lvl="1" algn="l"/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 smtClean="0"/>
              <a:t>luyện</a:t>
            </a:r>
            <a:endParaRPr lang="en-US" dirty="0" smtClean="0"/>
          </a:p>
          <a:p>
            <a:pPr lvl="1" algn="l"/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 smtClean="0"/>
              <a:t>hình</a:t>
            </a:r>
            <a:endParaRPr lang="en-US" dirty="0" smtClean="0"/>
          </a:p>
          <a:p>
            <a:pPr lvl="1" algn="l"/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 smtClean="0"/>
              <a:t>hình</a:t>
            </a:r>
            <a:endParaRPr lang="en-US" dirty="0" smtClean="0"/>
          </a:p>
          <a:p>
            <a:r>
              <a:rPr lang="en-US" dirty="0" smtClean="0"/>
              <a:t>3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giám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endParaRPr lang="en-US" dirty="0" smtClean="0"/>
          </a:p>
          <a:p>
            <a:pPr lvl="1"/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giám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endParaRPr lang="en-US" dirty="0" smtClean="0"/>
          </a:p>
          <a:p>
            <a:pPr lvl="1"/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/>
              <a:t> </a:t>
            </a:r>
            <a:r>
              <a:rPr lang="en-US" dirty="0" err="1" smtClean="0"/>
              <a:t>giám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 descr="10 Companies Using Machine Learning in Cool Ways | WordStream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1886" y="2623457"/>
            <a:ext cx="4990266" cy="36892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559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A4D7F9D-CF2C-4E80-8360-F21AE36D35D4}" vid="{71563601-04E0-4A9A-AE8B-FC38A55497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2484</TotalTime>
  <Words>3635</Words>
  <Application>Microsoft Office PowerPoint</Application>
  <PresentationFormat>On-screen Show (4:3)</PresentationFormat>
  <Paragraphs>200</Paragraphs>
  <Slides>26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Times New Roman</vt:lpstr>
      <vt:lpstr>Office Theme</vt:lpstr>
      <vt:lpstr>Tối ưu hóa dữ liệu và mô hình phân lớp nhằm nâng cao chất lượng nhận dạng cảm xúc sử dụng bộ dữ liệu sinh học của MIT</vt:lpstr>
      <vt:lpstr>Nội dung</vt:lpstr>
      <vt:lpstr>Tổng quan về nhận dạng cảm xúc</vt:lpstr>
      <vt:lpstr>PowerPoint Presentation</vt:lpstr>
      <vt:lpstr>Tổng quan về nhận dạng cảm xúc</vt:lpstr>
      <vt:lpstr>Tổng quan về nhận dạng cảm xúc</vt:lpstr>
      <vt:lpstr>Bộ dữ liệu sinh học của MIT</vt:lpstr>
      <vt:lpstr>Bộ dữ liệu sinh học của MIT</vt:lpstr>
      <vt:lpstr>Ứng dụng học máy vào bài toán</vt:lpstr>
      <vt:lpstr>Lựa chọn đặc trưng</vt:lpstr>
      <vt:lpstr>PowerPoint Presentation</vt:lpstr>
      <vt:lpstr>Support Vector Machine (SVM)</vt:lpstr>
      <vt:lpstr>Support Vector Machine (SVM)</vt:lpstr>
      <vt:lpstr>Linear Discriminant Analysis (LDA)</vt:lpstr>
      <vt:lpstr>Decision Tree (DT)</vt:lpstr>
      <vt:lpstr>Random Forest (RF)</vt:lpstr>
      <vt:lpstr>Lựa chọn tham số cho mô hình</vt:lpstr>
      <vt:lpstr>Áp dụng với bộ dữ liệu của MIT</vt:lpstr>
      <vt:lpstr>Phương pháp đề xuất</vt:lpstr>
      <vt:lpstr>Phương pháp đề xuất</vt:lpstr>
      <vt:lpstr>Kết quả thu được</vt:lpstr>
      <vt:lpstr>Kết quả thu được</vt:lpstr>
      <vt:lpstr>Kết quả thu được</vt:lpstr>
      <vt:lpstr>Kết quả thu được</vt:lpstr>
      <vt:lpstr>Kết luận chung</vt:lpstr>
      <vt:lpstr>Hướng phát triển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Hang</dc:creator>
  <cp:lastModifiedBy>N4M</cp:lastModifiedBy>
  <cp:revision>230</cp:revision>
  <dcterms:created xsi:type="dcterms:W3CDTF">2016-07-25T07:53:11Z</dcterms:created>
  <dcterms:modified xsi:type="dcterms:W3CDTF">2021-04-19T17:07:48Z</dcterms:modified>
</cp:coreProperties>
</file>