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71" r:id="rId4"/>
    <p:sldId id="276" r:id="rId5"/>
    <p:sldId id="277" r:id="rId6"/>
    <p:sldId id="298" r:id="rId7"/>
    <p:sldId id="278" r:id="rId8"/>
    <p:sldId id="275" r:id="rId9"/>
    <p:sldId id="272" r:id="rId10"/>
    <p:sldId id="286" r:id="rId11"/>
    <p:sldId id="297" r:id="rId12"/>
    <p:sldId id="287" r:id="rId13"/>
    <p:sldId id="289" r:id="rId14"/>
    <p:sldId id="290" r:id="rId15"/>
    <p:sldId id="291" r:id="rId16"/>
    <p:sldId id="292" r:id="rId17"/>
    <p:sldId id="293" r:id="rId18"/>
    <p:sldId id="296" r:id="rId19"/>
    <p:sldId id="279" r:id="rId20"/>
    <p:sldId id="295" r:id="rId21"/>
    <p:sldId id="280" r:id="rId22"/>
    <p:sldId id="283" r:id="rId23"/>
    <p:sldId id="285" r:id="rId24"/>
    <p:sldId id="284" r:id="rId25"/>
    <p:sldId id="269" r:id="rId26"/>
    <p:sldId id="270" r:id="rId27"/>
    <p:sldId id="302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BF7C31-5FC3-4089-AB69-8D77C39F29A4}">
          <p14:sldIdLst>
            <p14:sldId id="256"/>
            <p14:sldId id="268"/>
            <p14:sldId id="271"/>
            <p14:sldId id="276"/>
            <p14:sldId id="277"/>
            <p14:sldId id="298"/>
            <p14:sldId id="278"/>
            <p14:sldId id="275"/>
            <p14:sldId id="272"/>
            <p14:sldId id="286"/>
            <p14:sldId id="297"/>
            <p14:sldId id="287"/>
            <p14:sldId id="289"/>
            <p14:sldId id="290"/>
            <p14:sldId id="291"/>
            <p14:sldId id="292"/>
            <p14:sldId id="293"/>
            <p14:sldId id="296"/>
            <p14:sldId id="279"/>
            <p14:sldId id="295"/>
            <p14:sldId id="280"/>
            <p14:sldId id="283"/>
            <p14:sldId id="285"/>
            <p14:sldId id="284"/>
            <p14:sldId id="269"/>
            <p14:sldId id="270"/>
            <p14:sldId id="30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160-DE15-44E5-88A0-5F0AE2C9997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36F4-AF03-4FC3-8E5C-9D2918D6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Discriminant Analysis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ID3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entropy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Gini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(RF)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cross-validation.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MIT, ta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LDA,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0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71,88%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SVM.Với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75,00%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78%),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(95%),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(75%).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(100%)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MIT,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91,25%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92,50%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.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miệng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(BVP),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(EEG),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(GSR – SC),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(RSP),…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băgf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(200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(Machine learning - ML)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6E1-BD4F-4D96-BD1C-E4756B43A39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1589-96B8-4BF6-8F1F-1F554E3A8C4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21E-E205-4100-8D1B-790528726FD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400"/>
            </a:lvl1pPr>
            <a:lvl2pPr algn="just">
              <a:defRPr sz="1800" i="1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32E7-6531-466D-9819-BCF393EE308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095-ED0C-45D5-8647-0B2065ADD4E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CD78-F040-406E-ADDD-8C49DF8BFB3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7277-61A9-4ECC-ABE8-65AA2EE9E3F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9BCF-1A3D-4684-A938-46D3E6DB7D5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9BA-9732-445A-90E9-5B4073F182E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688-BB11-4392-8913-4993A38A97A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3C3-B8C1-4AF3-BC9E-7530F8DFC9B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610-9261-4051-A97D-E1436C6105B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19.png"/><Relationship Id="rId9" Type="http://schemas.microsoft.com/office/2007/relationships/diagramDrawing" Target="../diagrams/drawin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22.png"/><Relationship Id="rId9" Type="http://schemas.microsoft.com/office/2007/relationships/diagramDrawing" Target="../diagrams/drawin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24.png"/><Relationship Id="rId9" Type="http://schemas.microsoft.com/office/2007/relationships/diagramDrawing" Target="../diagrams/drawin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3.1.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40739"/>
          </a:xfrm>
        </p:spPr>
        <p:txBody>
          <a:bodyPr/>
          <a:lstStyle/>
          <a:p>
            <a:pPr algn="just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63" y="2630723"/>
            <a:ext cx="6330035" cy="35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3754044" cy="49021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(RFE)</a:t>
            </a:r>
          </a:p>
          <a:p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No description available.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14" y="1058092"/>
            <a:ext cx="4272356" cy="57648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8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346200"/>
            <a:ext cx="4131175" cy="4902199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(hyper-plane)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758" y="1722336"/>
            <a:ext cx="4138863" cy="44618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Support </a:t>
            </a:r>
            <a:r>
              <a:rPr lang="en-US" dirty="0"/>
              <a:t>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429083"/>
          </a:xfrm>
        </p:spPr>
        <p:txBody>
          <a:bodyPr/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SVM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(kernel function)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sang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1" y="3188038"/>
            <a:ext cx="7297239" cy="290796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Linear </a:t>
            </a:r>
            <a:r>
              <a:rPr lang="en-US" dirty="0"/>
              <a:t>Discriminant Analysis </a:t>
            </a:r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974516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Linear Discriminant Analysis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258" y="3320716"/>
            <a:ext cx="7837092" cy="34007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3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Decision Tree (DT)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799771"/>
          </a:xfrm>
        </p:spPr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Machine Learning Decision Tree Classification Algorithm - Javat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7" y="3031959"/>
            <a:ext cx="5772251" cy="3561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9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 Random Forest 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93091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Decision Tree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67541" y="2622756"/>
            <a:ext cx="6357259" cy="386513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3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00746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018" y="2299291"/>
            <a:ext cx="7100620" cy="402368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23244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10s (200 </a:t>
            </a:r>
            <a:r>
              <a:rPr lang="en-US" dirty="0" err="1" smtClean="0"/>
              <a:t>điểm</a:t>
            </a:r>
            <a:r>
              <a:rPr lang="en-US" dirty="0" smtClean="0"/>
              <a:t>)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1600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ấy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 </a:t>
            </a:r>
            <a:r>
              <a:rPr lang="en-US" dirty="0" err="1" smtClean="0"/>
              <a:t>và</a:t>
            </a:r>
            <a:r>
              <a:rPr lang="en-US" dirty="0" smtClean="0"/>
              <a:t> RF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DT </a:t>
            </a:r>
            <a:r>
              <a:rPr lang="en-US" dirty="0" err="1" smtClean="0"/>
              <a:t>và</a:t>
            </a:r>
            <a:r>
              <a:rPr lang="en-US" dirty="0" smtClean="0"/>
              <a:t> LDA,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71525"/>
              </p:ext>
            </p:extLst>
          </p:nvPr>
        </p:nvGraphicFramePr>
        <p:xfrm>
          <a:off x="914400" y="4217857"/>
          <a:ext cx="7176095" cy="15729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78195">
                  <a:extLst>
                    <a:ext uri="{9D8B030D-6E8A-4147-A177-3AD203B41FA5}">
                      <a16:colId xmlns:a16="http://schemas.microsoft.com/office/drawing/2014/main" val="468506897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933072622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712525197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865497320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476069960"/>
                    </a:ext>
                  </a:extLst>
                </a:gridCol>
              </a:tblGrid>
              <a:tr h="786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Mô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hình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SVM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RF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DT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LDA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extLst>
                  <a:ext uri="{0D108BD9-81ED-4DB2-BD59-A6C34878D82A}">
                    <a16:rowId xmlns:a16="http://schemas.microsoft.com/office/drawing/2014/main" val="1378289583"/>
                  </a:ext>
                </a:extLst>
              </a:tr>
              <a:tr h="786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Kết quả (%)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71.88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75.00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65.62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61.88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extLst>
                  <a:ext uri="{0D108BD9-81ED-4DB2-BD59-A6C34878D82A}">
                    <a16:rowId xmlns:a16="http://schemas.microsoft.com/office/drawing/2014/main" val="1285723790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8213" y="3009550"/>
            <a:ext cx="4233905" cy="11292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88213" y="4757389"/>
            <a:ext cx="4233905" cy="14910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7" y="3009550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0846" y="4757389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3" name="Chevron 12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Tổng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cảm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xúc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Học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Thử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nghiệm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đổi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hướng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triển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970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2890"/>
              </p:ext>
            </p:extLst>
          </p:nvPr>
        </p:nvGraphicFramePr>
        <p:xfrm>
          <a:off x="240631" y="2999871"/>
          <a:ext cx="8694821" cy="21807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64236">
                  <a:extLst>
                    <a:ext uri="{9D8B030D-6E8A-4147-A177-3AD203B41FA5}">
                      <a16:colId xmlns:a16="http://schemas.microsoft.com/office/drawing/2014/main" val="58251910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35622111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49787742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918561775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99261244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661398146"/>
                    </a:ext>
                  </a:extLst>
                </a:gridCol>
              </a:tblGrid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Tỉ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lệ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189512199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lượng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mẫu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1760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911353952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Tỉ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lệ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790579518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lượng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mẫu</a:t>
                      </a:r>
                      <a:endParaRPr lang="en-US" sz="1800" b="1" dirty="0" smtClean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6720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007963746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416" y="1503503"/>
            <a:ext cx="7401984" cy="4354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580" y="5919537"/>
            <a:ext cx="779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cảm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xúc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đổi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tỉ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chồng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chập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6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r="12609"/>
          <a:stretch/>
        </p:blipFill>
        <p:spPr>
          <a:xfrm>
            <a:off x="118812" y="1384464"/>
            <a:ext cx="4297680" cy="4672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12921"/>
          <a:stretch/>
        </p:blipFill>
        <p:spPr>
          <a:xfrm>
            <a:off x="4639735" y="1380741"/>
            <a:ext cx="4297680" cy="467258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783"/>
              </p:ext>
            </p:extLst>
          </p:nvPr>
        </p:nvGraphicFramePr>
        <p:xfrm>
          <a:off x="862692" y="2841170"/>
          <a:ext cx="7652658" cy="2547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Tích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lập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Tiêu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giận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mạn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Tôn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trọng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Ghét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bỏ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Vui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vẻ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buồn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05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11299"/>
          <a:stretch/>
        </p:blipFill>
        <p:spPr>
          <a:xfrm>
            <a:off x="261256" y="1618342"/>
            <a:ext cx="4005943" cy="43006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12051"/>
          <a:stretch/>
        </p:blipFill>
        <p:spPr>
          <a:xfrm>
            <a:off x="4789713" y="1618342"/>
            <a:ext cx="4005943" cy="430060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Kết</a:t>
            </a:r>
            <a:r>
              <a:rPr lang="en-US" b="1" dirty="0"/>
              <a:t> </a:t>
            </a:r>
            <a:r>
              <a:rPr lang="en-US" b="1" dirty="0" err="1" smtClean="0"/>
              <a:t>luận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: 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70%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80%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92,5%.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77063" y="933040"/>
            <a:ext cx="2166937" cy="246220"/>
            <a:chOff x="1742405" y="0"/>
            <a:chExt cx="2176611" cy="246221"/>
          </a:xfrm>
        </p:grpSpPr>
        <p:sp>
          <p:nvSpPr>
            <p:cNvPr id="8" name="Chevron 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5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MIT.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77063" y="933040"/>
            <a:ext cx="2166937" cy="246220"/>
            <a:chOff x="1742405" y="0"/>
            <a:chExt cx="2176611" cy="246221"/>
          </a:xfrm>
        </p:grpSpPr>
        <p:sp>
          <p:nvSpPr>
            <p:cNvPr id="8" name="Chevron 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5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2" name="Picture 4" descr="Full Size Png Image - Thank For Listening - free transparent png images -  pngaaa.c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9" y="2374174"/>
            <a:ext cx="6023156" cy="25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[1]</a:t>
            </a:r>
            <a:r>
              <a:rPr lang="en-US" sz="1800" dirty="0"/>
              <a:t> </a:t>
            </a:r>
            <a:r>
              <a:rPr lang="en-US" sz="1800" dirty="0" smtClean="0"/>
              <a:t>"</a:t>
            </a:r>
            <a:r>
              <a:rPr lang="en-US" sz="1800" dirty="0" err="1"/>
              <a:t>Petrantonakis</a:t>
            </a:r>
            <a:r>
              <a:rPr lang="en-US" sz="1800" dirty="0"/>
              <a:t>, P.C.; </a:t>
            </a:r>
            <a:r>
              <a:rPr lang="en-US" sz="1800" dirty="0" err="1"/>
              <a:t>Hadjileontiadis</a:t>
            </a:r>
            <a:r>
              <a:rPr lang="en-US" sz="1800" dirty="0"/>
              <a:t>, L.J. Emotion Recognition from Brain Signals Using Hybrid </a:t>
            </a:r>
            <a:r>
              <a:rPr lang="en-US" sz="1800" dirty="0" smtClean="0"/>
              <a:t>Adaptive Filtering </a:t>
            </a:r>
            <a:r>
              <a:rPr lang="en-US" sz="1800" dirty="0"/>
              <a:t>and Higher Order Crossings Analysis. IEEE Trans. Affect. </a:t>
            </a:r>
            <a:r>
              <a:rPr lang="en-US" sz="1800" dirty="0" err="1"/>
              <a:t>Comput</a:t>
            </a:r>
            <a:r>
              <a:rPr lang="en-US" sz="1800" dirty="0"/>
              <a:t>. </a:t>
            </a:r>
            <a:r>
              <a:rPr lang="en-US" sz="1800" dirty="0" smtClean="0"/>
              <a:t>2010, </a:t>
            </a:r>
            <a:r>
              <a:rPr lang="en-US" sz="1800" dirty="0"/>
              <a:t>1, 81–97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[2]</a:t>
            </a:r>
            <a:r>
              <a:rPr lang="en-US" sz="1800" dirty="0"/>
              <a:t> "Li, Z.; Tian, X.; Shu, L.; Xu, X.; Hu, B. Emotion Recognition from EEG Using RASM and LSTM. In Proceedings of the International Conference on Internet Multimedia Computing and Service, Tsingtao, China, 23–25 August 2017; pp. 310–318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[3] </a:t>
            </a:r>
            <a:r>
              <a:rPr lang="en-US" sz="1800" dirty="0"/>
              <a:t>"</a:t>
            </a:r>
            <a:r>
              <a:rPr lang="en-US" sz="1800" dirty="0" err="1"/>
              <a:t>Zong</a:t>
            </a:r>
            <a:r>
              <a:rPr lang="en-US" sz="1800" dirty="0"/>
              <a:t>, C.; </a:t>
            </a:r>
            <a:r>
              <a:rPr lang="en-US" sz="1800" dirty="0" err="1"/>
              <a:t>Chetouani</a:t>
            </a:r>
            <a:r>
              <a:rPr lang="en-US" sz="1800" dirty="0"/>
              <a:t>, M. Hilbert-Huang transform based physiological signals analysis for emotion recognition. In Proceedings of the IEEE International Symposium on Signal Processing and Information Technology, Ajman, UAE, 14–17 December 2010; pp. 334–339</a:t>
            </a:r>
            <a:r>
              <a:rPr lang="en-US" sz="1800" dirty="0" smtClean="0"/>
              <a:t>.“</a:t>
            </a:r>
          </a:p>
          <a:p>
            <a:pPr marL="0" indent="0">
              <a:buNone/>
            </a:pPr>
            <a:r>
              <a:rPr lang="en-US" sz="1800" dirty="0" smtClean="0"/>
              <a:t>[4] "Lan</a:t>
            </a:r>
            <a:r>
              <a:rPr lang="en-US" sz="1800" dirty="0"/>
              <a:t>, Z.; </a:t>
            </a:r>
            <a:r>
              <a:rPr lang="en-US" sz="1800" dirty="0" err="1"/>
              <a:t>Sourina</a:t>
            </a:r>
            <a:r>
              <a:rPr lang="en-US" sz="1800" dirty="0"/>
              <a:t>, O.; Wang, L.; Liu, Y. Real-time EEG-based emotion monitoring using stable features. Vis. </a:t>
            </a:r>
            <a:r>
              <a:rPr lang="en-US" sz="1800" dirty="0" err="1"/>
              <a:t>Comput</a:t>
            </a:r>
            <a:r>
              <a:rPr lang="en-US" sz="1800" dirty="0"/>
              <a:t>. 2016, 32, 347–358.".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3874503" cy="4902199"/>
          </a:xfrm>
        </p:spPr>
        <p:txBody>
          <a:bodyPr/>
          <a:lstStyle/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  <a:p>
            <a:pPr algn="just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563" r="10168"/>
          <a:stretch/>
        </p:blipFill>
        <p:spPr>
          <a:xfrm>
            <a:off x="4386932" y="1572126"/>
            <a:ext cx="4821237" cy="4251158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37155496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25" name="Pentagon 24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smtClean="0"/>
              <a:t>nói</a:t>
            </a:r>
            <a:endParaRPr lang="en-US" dirty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4" name="Picture 3" descr="Emotion Recognition via Facial Expression: Utilization of Numerous Feature  Descriptors in Different Machine Learning Algorithms | Semantic Scho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 bwMode="auto">
          <a:xfrm>
            <a:off x="1936322" y="2847535"/>
            <a:ext cx="5131655" cy="3650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22" name="Pentagon 21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62524" y="3022821"/>
            <a:ext cx="5679251" cy="3721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15" name="Pentagon 14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85,17% [1]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LSTM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74,38% [2]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2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73,1% [3], 4 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, </a:t>
            </a:r>
            <a:r>
              <a:rPr lang="en-US" dirty="0" err="1" smtClean="0"/>
              <a:t>giận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, </a:t>
            </a: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76% [4]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17" name="Pentagon 16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7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giận</a:t>
            </a:r>
            <a:r>
              <a:rPr lang="en-US" dirty="0"/>
              <a:t>,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(ECG),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(BVP),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da (SC),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(RSP)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21804" y="933039"/>
            <a:ext cx="1896607" cy="246221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2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652" y="1898651"/>
            <a:ext cx="7980947" cy="44344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950" y="1346200"/>
            <a:ext cx="8026400" cy="4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giận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547" y="2287089"/>
            <a:ext cx="9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547" y="3323051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BVP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547" y="4418354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547" y="5454316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RSP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21804" y="933039"/>
            <a:ext cx="1896607" cy="246221"/>
            <a:chOff x="1742405" y="0"/>
            <a:chExt cx="2176611" cy="246221"/>
          </a:xfrm>
        </p:grpSpPr>
        <p:sp>
          <p:nvSpPr>
            <p:cNvPr id="18" name="Chevron 1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2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máy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l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pPr lvl="1" algn="l"/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 algn="l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10 Companies Using Machine Learning in Cool Ways | WordStre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623457"/>
            <a:ext cx="4990266" cy="3689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5" name="Chevron 14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2769</TotalTime>
  <Words>4321</Words>
  <Application>Microsoft Office PowerPoint</Application>
  <PresentationFormat>On-screen Show (4:3)</PresentationFormat>
  <Paragraphs>369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1. Tổng quan về nhận dạng cảm xúc</vt:lpstr>
      <vt:lpstr>1. Tổng quan về nhận dạng cảm xúc</vt:lpstr>
      <vt:lpstr>1. Tổng quan về nhận dạng cảm xúc</vt:lpstr>
      <vt:lpstr>1. Tổng quan về nhận dạng cảm xúc</vt:lpstr>
      <vt:lpstr>2. Bộ dữ liệu sinh học của MIT</vt:lpstr>
      <vt:lpstr>2. Bộ dữ liệu sinh học của MIT</vt:lpstr>
      <vt:lpstr>3. Học máy và ứng dụng</vt:lpstr>
      <vt:lpstr>3.1. Lựa chọn đặc trưng</vt:lpstr>
      <vt:lpstr>3.1. Lựa chọn đặc trưng</vt:lpstr>
      <vt:lpstr>3.2. Support Vector Machine (SVM)</vt:lpstr>
      <vt:lpstr>3.2. Support Vector Machine (SVM)</vt:lpstr>
      <vt:lpstr>3.3. Linear Discriminant Analysis (LDA)</vt:lpstr>
      <vt:lpstr>3.4. Decision Tree (DT)</vt:lpstr>
      <vt:lpstr>3.5. Random Forest (RF)</vt:lpstr>
      <vt:lpstr>3.6. Lựa chọn tham số cho mô hình</vt:lpstr>
      <vt:lpstr>3.7. Áp dụng với bộ dữ liệu của MIT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5. Kết luận chung và hướng phát triển</vt:lpstr>
      <vt:lpstr>5. Kết luận chung và hướng phát triển</vt:lpstr>
      <vt:lpstr>PowerPoint Presentation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N4M</cp:lastModifiedBy>
  <cp:revision>255</cp:revision>
  <dcterms:created xsi:type="dcterms:W3CDTF">2016-07-25T07:53:11Z</dcterms:created>
  <dcterms:modified xsi:type="dcterms:W3CDTF">2021-04-21T04:19:07Z</dcterms:modified>
</cp:coreProperties>
</file>