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7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8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9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0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1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68" r:id="rId3"/>
    <p:sldId id="271" r:id="rId4"/>
    <p:sldId id="276" r:id="rId5"/>
    <p:sldId id="277" r:id="rId6"/>
    <p:sldId id="298" r:id="rId7"/>
    <p:sldId id="278" r:id="rId8"/>
    <p:sldId id="275" r:id="rId9"/>
    <p:sldId id="272" r:id="rId10"/>
    <p:sldId id="286" r:id="rId11"/>
    <p:sldId id="297" r:id="rId12"/>
    <p:sldId id="287" r:id="rId13"/>
    <p:sldId id="289" r:id="rId14"/>
    <p:sldId id="290" r:id="rId15"/>
    <p:sldId id="291" r:id="rId16"/>
    <p:sldId id="292" r:id="rId17"/>
    <p:sldId id="293" r:id="rId18"/>
    <p:sldId id="296" r:id="rId19"/>
    <p:sldId id="279" r:id="rId20"/>
    <p:sldId id="295" r:id="rId21"/>
    <p:sldId id="280" r:id="rId22"/>
    <p:sldId id="283" r:id="rId23"/>
    <p:sldId id="285" r:id="rId24"/>
    <p:sldId id="284" r:id="rId25"/>
    <p:sldId id="269" r:id="rId26"/>
    <p:sldId id="270" r:id="rId27"/>
    <p:sldId id="302" r:id="rId28"/>
    <p:sldId id="299" r:id="rId29"/>
    <p:sldId id="303" r:id="rId30"/>
    <p:sldId id="30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BF7C31-5FC3-4089-AB69-8D77C39F29A4}">
          <p14:sldIdLst>
            <p14:sldId id="256"/>
            <p14:sldId id="268"/>
            <p14:sldId id="271"/>
            <p14:sldId id="276"/>
            <p14:sldId id="277"/>
            <p14:sldId id="298"/>
            <p14:sldId id="278"/>
            <p14:sldId id="275"/>
            <p14:sldId id="272"/>
            <p14:sldId id="286"/>
            <p14:sldId id="297"/>
            <p14:sldId id="287"/>
            <p14:sldId id="289"/>
            <p14:sldId id="290"/>
            <p14:sldId id="291"/>
            <p14:sldId id="292"/>
            <p14:sldId id="293"/>
            <p14:sldId id="296"/>
            <p14:sldId id="279"/>
            <p14:sldId id="295"/>
            <p14:sldId id="280"/>
            <p14:sldId id="283"/>
            <p14:sldId id="285"/>
            <p14:sldId id="284"/>
            <p14:sldId id="269"/>
            <p14:sldId id="270"/>
            <p14:sldId id="302"/>
            <p14:sldId id="299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0CDA2B6-0AE0-4DBD-B3AC-7FCC7C9E74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5DAE53-7865-47FC-9DB4-86CE64B4B569}">
      <dgm:prSet phldrT="[Text]"/>
      <dgm:spPr/>
      <dgm:t>
        <a:bodyPr/>
        <a:lstStyle/>
        <a:p>
          <a:pPr algn="l"/>
          <a:r>
            <a:rPr lang="en-US" dirty="0" smtClean="0"/>
            <a:t>                         1</a:t>
          </a:r>
          <a:endParaRPr lang="vi-VN" dirty="0"/>
        </a:p>
      </dgm:t>
    </dgm:pt>
    <dgm:pt modelId="{E7300BBD-84AF-4B7F-913E-426E7B593265}" type="parTrans" cxnId="{692AA44C-1191-43D9-AE1F-3CC802622F48}">
      <dgm:prSet/>
      <dgm:spPr/>
      <dgm:t>
        <a:bodyPr/>
        <a:lstStyle/>
        <a:p>
          <a:endParaRPr lang="vi-VN"/>
        </a:p>
      </dgm:t>
    </dgm:pt>
    <dgm:pt modelId="{3E44B88E-8F10-4833-B247-2542539BFAD7}" type="sibTrans" cxnId="{692AA44C-1191-43D9-AE1F-3CC802622F48}">
      <dgm:prSet/>
      <dgm:spPr/>
      <dgm:t>
        <a:bodyPr/>
        <a:lstStyle/>
        <a:p>
          <a:endParaRPr lang="vi-VN"/>
        </a:p>
      </dgm:t>
    </dgm:pt>
    <dgm:pt modelId="{8ABD6DD0-57A2-4786-B958-857BC6C9D3CF}">
      <dgm:prSet phldrT="[Text]"/>
      <dgm:spPr/>
      <dgm:t>
        <a:bodyPr/>
        <a:lstStyle/>
        <a:p>
          <a:pPr algn="l"/>
          <a:r>
            <a:rPr lang="en-US" dirty="0" smtClean="0"/>
            <a:t>                       2</a:t>
          </a:r>
          <a:endParaRPr lang="vi-VN" dirty="0"/>
        </a:p>
      </dgm:t>
    </dgm:pt>
    <dgm:pt modelId="{6348F6C3-4765-4762-BBDD-0CE54E4F45C9}" type="parTrans" cxnId="{D8C698E0-192D-4652-B457-47C85A3027A9}">
      <dgm:prSet/>
      <dgm:spPr/>
      <dgm:t>
        <a:bodyPr/>
        <a:lstStyle/>
        <a:p>
          <a:endParaRPr lang="vi-VN"/>
        </a:p>
      </dgm:t>
    </dgm:pt>
    <dgm:pt modelId="{0F952BB2-A92E-4D50-8704-F339748BDF29}" type="sibTrans" cxnId="{D8C698E0-192D-4652-B457-47C85A3027A9}">
      <dgm:prSet/>
      <dgm:spPr/>
      <dgm:t>
        <a:bodyPr/>
        <a:lstStyle/>
        <a:p>
          <a:endParaRPr lang="vi-VN"/>
        </a:p>
      </dgm:t>
    </dgm:pt>
    <dgm:pt modelId="{57482438-C7CD-403F-8B6F-81EC4251B06F}">
      <dgm:prSet phldrT="[Text]"/>
      <dgm:spPr/>
      <dgm:t>
        <a:bodyPr/>
        <a:lstStyle/>
        <a:p>
          <a:pPr algn="l"/>
          <a:r>
            <a:rPr lang="en-US" dirty="0" smtClean="0"/>
            <a:t>                        4</a:t>
          </a:r>
          <a:endParaRPr lang="vi-VN" dirty="0"/>
        </a:p>
      </dgm:t>
    </dgm:pt>
    <dgm:pt modelId="{B1C949E4-BF25-46AD-B1FA-88E7DEC743E0}" type="parTrans" cxnId="{E5A60525-8268-4FC9-A10E-5C0C408BFF64}">
      <dgm:prSet/>
      <dgm:spPr/>
      <dgm:t>
        <a:bodyPr/>
        <a:lstStyle/>
        <a:p>
          <a:endParaRPr lang="vi-VN"/>
        </a:p>
      </dgm:t>
    </dgm:pt>
    <dgm:pt modelId="{22E1009A-3C35-4842-9952-984BCB470818}" type="sibTrans" cxnId="{E5A60525-8268-4FC9-A10E-5C0C408BFF64}">
      <dgm:prSet/>
      <dgm:spPr/>
      <dgm:t>
        <a:bodyPr/>
        <a:lstStyle/>
        <a:p>
          <a:endParaRPr lang="vi-VN"/>
        </a:p>
      </dgm:t>
    </dgm:pt>
    <dgm:pt modelId="{E08C53BC-F92F-4310-A410-229903251575}">
      <dgm:prSet phldrT="[Text]"/>
      <dgm:spPr/>
      <dgm:t>
        <a:bodyPr/>
        <a:lstStyle/>
        <a:p>
          <a:r>
            <a:rPr lang="en-US" dirty="0"/>
            <a:t>5</a:t>
          </a:r>
          <a:endParaRPr lang="vi-VN" dirty="0"/>
        </a:p>
      </dgm:t>
    </dgm:pt>
    <dgm:pt modelId="{1FD6AEB8-2224-4A48-847A-154D7DFA7CAF}" type="parTrans" cxnId="{E9FC28D5-EA62-4A9E-8B25-C74E29EA8DAA}">
      <dgm:prSet/>
      <dgm:spPr/>
      <dgm:t>
        <a:bodyPr/>
        <a:lstStyle/>
        <a:p>
          <a:endParaRPr lang="vi-VN"/>
        </a:p>
      </dgm:t>
    </dgm:pt>
    <dgm:pt modelId="{B006266C-6B64-4B94-AF6B-E76BE79E8C60}" type="sibTrans" cxnId="{E9FC28D5-EA62-4A9E-8B25-C74E29EA8DAA}">
      <dgm:prSet/>
      <dgm:spPr/>
      <dgm:t>
        <a:bodyPr/>
        <a:lstStyle/>
        <a:p>
          <a:endParaRPr lang="vi-VN"/>
        </a:p>
      </dgm:t>
    </dgm:pt>
    <dgm:pt modelId="{80E02E52-9121-4214-932C-64DAA02E54CA}">
      <dgm:prSet phldrT="[Text]"/>
      <dgm:spPr/>
      <dgm:t>
        <a:bodyPr/>
        <a:lstStyle/>
        <a:p>
          <a:pPr algn="l"/>
          <a:r>
            <a:rPr lang="en-US" dirty="0" smtClean="0"/>
            <a:t>                     3</a:t>
          </a:r>
          <a:endParaRPr lang="vi-VN" dirty="0"/>
        </a:p>
      </dgm:t>
    </dgm:pt>
    <dgm:pt modelId="{21A7E22C-764D-4DA2-A973-E6D8011CDF0B}" type="sibTrans" cxnId="{B0F6CEC1-ED40-4F5E-A160-D31BB3FE31F9}">
      <dgm:prSet/>
      <dgm:spPr/>
      <dgm:t>
        <a:bodyPr/>
        <a:lstStyle/>
        <a:p>
          <a:endParaRPr lang="vi-VN"/>
        </a:p>
      </dgm:t>
    </dgm:pt>
    <dgm:pt modelId="{D196D1FB-2C78-4134-9ACC-9C94038F8167}" type="parTrans" cxnId="{B0F6CEC1-ED40-4F5E-A160-D31BB3FE31F9}">
      <dgm:prSet/>
      <dgm:spPr/>
      <dgm:t>
        <a:bodyPr/>
        <a:lstStyle/>
        <a:p>
          <a:endParaRPr lang="vi-VN"/>
        </a:p>
      </dgm:t>
    </dgm:pt>
    <dgm:pt modelId="{B44AB5C6-5827-454F-8CBC-10EDB75C0BA7}" type="pres">
      <dgm:prSet presAssocID="{D0CDA2B6-0AE0-4DBD-B3AC-7FCC7C9E7496}" presName="Name0" presStyleCnt="0">
        <dgm:presLayoutVars>
          <dgm:dir/>
          <dgm:resizeHandles val="exact"/>
        </dgm:presLayoutVars>
      </dgm:prSet>
      <dgm:spPr/>
    </dgm:pt>
    <dgm:pt modelId="{99964627-36A6-497E-8A7C-EAA4AA1B4F5E}" type="pres">
      <dgm:prSet presAssocID="{835DAE53-7865-47FC-9DB4-86CE64B4B569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AC8A85-7049-47EB-A72B-830E22EB924A}" type="pres">
      <dgm:prSet presAssocID="{3E44B88E-8F10-4833-B247-2542539BFAD7}" presName="parSpace" presStyleCnt="0"/>
      <dgm:spPr/>
    </dgm:pt>
    <dgm:pt modelId="{9C260899-3EFD-46B7-9F81-5503DCF21536}" type="pres">
      <dgm:prSet presAssocID="{8ABD6DD0-57A2-4786-B958-857BC6C9D3C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2788-89F9-4D8D-9E84-AAA3BA8F8E11}" type="pres">
      <dgm:prSet presAssocID="{0F952BB2-A92E-4D50-8704-F339748BDF29}" presName="parSpace" presStyleCnt="0"/>
      <dgm:spPr/>
    </dgm:pt>
    <dgm:pt modelId="{C0830D9A-2A45-4794-9819-219F5BC30EEF}" type="pres">
      <dgm:prSet presAssocID="{80E02E52-9121-4214-932C-64DAA02E54C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C9463-B9D6-4EE5-94E4-32962366BFBB}" type="pres">
      <dgm:prSet presAssocID="{21A7E22C-764D-4DA2-A973-E6D8011CDF0B}" presName="parSpace" presStyleCnt="0"/>
      <dgm:spPr/>
    </dgm:pt>
    <dgm:pt modelId="{1E0A6175-DE43-493B-9E40-DFEB45BF5335}" type="pres">
      <dgm:prSet presAssocID="{57482438-C7CD-403F-8B6F-81EC4251B06F}" presName="parTxOnly" presStyleLbl="node1" presStyleIdx="3" presStyleCnt="5" custLinFactNeighborX="-25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987A40-2189-45DE-BA97-FDADB8F37E04}" type="pres">
      <dgm:prSet presAssocID="{22E1009A-3C35-4842-9952-984BCB470818}" presName="parSpace" presStyleCnt="0"/>
      <dgm:spPr/>
    </dgm:pt>
    <dgm:pt modelId="{40D1E64E-BFED-4C05-889C-7E6317FFD256}" type="pres">
      <dgm:prSet presAssocID="{E08C53BC-F92F-4310-A410-229903251575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F6CEC1-ED40-4F5E-A160-D31BB3FE31F9}" srcId="{D0CDA2B6-0AE0-4DBD-B3AC-7FCC7C9E7496}" destId="{80E02E52-9121-4214-932C-64DAA02E54CA}" srcOrd="2" destOrd="0" parTransId="{D196D1FB-2C78-4134-9ACC-9C94038F8167}" sibTransId="{21A7E22C-764D-4DA2-A973-E6D8011CDF0B}"/>
    <dgm:cxn modelId="{4CF56259-FD28-4BAE-B0AB-4A379499E29E}" type="presOf" srcId="{835DAE53-7865-47FC-9DB4-86CE64B4B569}" destId="{99964627-36A6-497E-8A7C-EAA4AA1B4F5E}" srcOrd="0" destOrd="0" presId="urn:microsoft.com/office/officeart/2005/8/layout/hChevron3"/>
    <dgm:cxn modelId="{E9FC28D5-EA62-4A9E-8B25-C74E29EA8DAA}" srcId="{D0CDA2B6-0AE0-4DBD-B3AC-7FCC7C9E7496}" destId="{E08C53BC-F92F-4310-A410-229903251575}" srcOrd="4" destOrd="0" parTransId="{1FD6AEB8-2224-4A48-847A-154D7DFA7CAF}" sibTransId="{B006266C-6B64-4B94-AF6B-E76BE79E8C60}"/>
    <dgm:cxn modelId="{9ED74528-5650-448B-8114-B6A1F143C816}" type="presOf" srcId="{8ABD6DD0-57A2-4786-B958-857BC6C9D3CF}" destId="{9C260899-3EFD-46B7-9F81-5503DCF21536}" srcOrd="0" destOrd="0" presId="urn:microsoft.com/office/officeart/2005/8/layout/hChevron3"/>
    <dgm:cxn modelId="{D8C698E0-192D-4652-B457-47C85A3027A9}" srcId="{D0CDA2B6-0AE0-4DBD-B3AC-7FCC7C9E7496}" destId="{8ABD6DD0-57A2-4786-B958-857BC6C9D3CF}" srcOrd="1" destOrd="0" parTransId="{6348F6C3-4765-4762-BBDD-0CE54E4F45C9}" sibTransId="{0F952BB2-A92E-4D50-8704-F339748BDF29}"/>
    <dgm:cxn modelId="{2DEC07DF-AA3A-44B2-A981-0BD115C0EDBB}" type="presOf" srcId="{80E02E52-9121-4214-932C-64DAA02E54CA}" destId="{C0830D9A-2A45-4794-9819-219F5BC30EEF}" srcOrd="0" destOrd="0" presId="urn:microsoft.com/office/officeart/2005/8/layout/hChevron3"/>
    <dgm:cxn modelId="{E5A60525-8268-4FC9-A10E-5C0C408BFF64}" srcId="{D0CDA2B6-0AE0-4DBD-B3AC-7FCC7C9E7496}" destId="{57482438-C7CD-403F-8B6F-81EC4251B06F}" srcOrd="3" destOrd="0" parTransId="{B1C949E4-BF25-46AD-B1FA-88E7DEC743E0}" sibTransId="{22E1009A-3C35-4842-9952-984BCB470818}"/>
    <dgm:cxn modelId="{85D17CEE-D12A-4AE6-81F9-AD0DA6E3CF7A}" type="presOf" srcId="{D0CDA2B6-0AE0-4DBD-B3AC-7FCC7C9E7496}" destId="{B44AB5C6-5827-454F-8CBC-10EDB75C0BA7}" srcOrd="0" destOrd="0" presId="urn:microsoft.com/office/officeart/2005/8/layout/hChevron3"/>
    <dgm:cxn modelId="{692AA44C-1191-43D9-AE1F-3CC802622F48}" srcId="{D0CDA2B6-0AE0-4DBD-B3AC-7FCC7C9E7496}" destId="{835DAE53-7865-47FC-9DB4-86CE64B4B569}" srcOrd="0" destOrd="0" parTransId="{E7300BBD-84AF-4B7F-913E-426E7B593265}" sibTransId="{3E44B88E-8F10-4833-B247-2542539BFAD7}"/>
    <dgm:cxn modelId="{916D3401-B9A2-4A5F-A8A7-89A771325803}" type="presOf" srcId="{E08C53BC-F92F-4310-A410-229903251575}" destId="{40D1E64E-BFED-4C05-889C-7E6317FFD256}" srcOrd="0" destOrd="0" presId="urn:microsoft.com/office/officeart/2005/8/layout/hChevron3"/>
    <dgm:cxn modelId="{17D9AE05-1389-496E-8AE1-66A27E99DC7B}" type="presOf" srcId="{57482438-C7CD-403F-8B6F-81EC4251B06F}" destId="{1E0A6175-DE43-493B-9E40-DFEB45BF5335}" srcOrd="0" destOrd="0" presId="urn:microsoft.com/office/officeart/2005/8/layout/hChevron3"/>
    <dgm:cxn modelId="{B96AE8DF-FCA2-4862-99A8-E50426FB13A7}" type="presParOf" srcId="{B44AB5C6-5827-454F-8CBC-10EDB75C0BA7}" destId="{99964627-36A6-497E-8A7C-EAA4AA1B4F5E}" srcOrd="0" destOrd="0" presId="urn:microsoft.com/office/officeart/2005/8/layout/hChevron3"/>
    <dgm:cxn modelId="{92084D18-96CC-471E-BB0C-BCD42E64CC1E}" type="presParOf" srcId="{B44AB5C6-5827-454F-8CBC-10EDB75C0BA7}" destId="{3CAC8A85-7049-47EB-A72B-830E22EB924A}" srcOrd="1" destOrd="0" presId="urn:microsoft.com/office/officeart/2005/8/layout/hChevron3"/>
    <dgm:cxn modelId="{443DACCE-3D94-4DE8-A9EE-E4BBB0C84A63}" type="presParOf" srcId="{B44AB5C6-5827-454F-8CBC-10EDB75C0BA7}" destId="{9C260899-3EFD-46B7-9F81-5503DCF21536}" srcOrd="2" destOrd="0" presId="urn:microsoft.com/office/officeart/2005/8/layout/hChevron3"/>
    <dgm:cxn modelId="{78E3C6F1-D624-4DC4-8F83-E9941199A730}" type="presParOf" srcId="{B44AB5C6-5827-454F-8CBC-10EDB75C0BA7}" destId="{F7502788-89F9-4D8D-9E84-AAA3BA8F8E11}" srcOrd="3" destOrd="0" presId="urn:microsoft.com/office/officeart/2005/8/layout/hChevron3"/>
    <dgm:cxn modelId="{89C4BF3E-99D7-4DB1-8086-0DD3099772A3}" type="presParOf" srcId="{B44AB5C6-5827-454F-8CBC-10EDB75C0BA7}" destId="{C0830D9A-2A45-4794-9819-219F5BC30EEF}" srcOrd="4" destOrd="0" presId="urn:microsoft.com/office/officeart/2005/8/layout/hChevron3"/>
    <dgm:cxn modelId="{D9377CAC-D1BB-4364-B90F-F59AC1AC7007}" type="presParOf" srcId="{B44AB5C6-5827-454F-8CBC-10EDB75C0BA7}" destId="{10DC9463-B9D6-4EE5-94E4-32962366BFBB}" srcOrd="5" destOrd="0" presId="urn:microsoft.com/office/officeart/2005/8/layout/hChevron3"/>
    <dgm:cxn modelId="{095C6B38-C74B-4EF1-A5F4-64063E37E639}" type="presParOf" srcId="{B44AB5C6-5827-454F-8CBC-10EDB75C0BA7}" destId="{1E0A6175-DE43-493B-9E40-DFEB45BF5335}" srcOrd="6" destOrd="0" presId="urn:microsoft.com/office/officeart/2005/8/layout/hChevron3"/>
    <dgm:cxn modelId="{36AD89DB-5E9F-4C2F-BA91-0A4D57D0FCD3}" type="presParOf" srcId="{B44AB5C6-5827-454F-8CBC-10EDB75C0BA7}" destId="{B6987A40-2189-45DE-BA97-FDADB8F37E04}" srcOrd="7" destOrd="0" presId="urn:microsoft.com/office/officeart/2005/8/layout/hChevron3"/>
    <dgm:cxn modelId="{638D53FF-49A5-453D-B652-308BE44995FD}" type="presParOf" srcId="{B44AB5C6-5827-454F-8CBC-10EDB75C0BA7}" destId="{40D1E64E-BFED-4C05-889C-7E6317FFD25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4627-36A6-497E-8A7C-EAA4AA1B4F5E}">
      <dsp:nvSpPr>
        <dsp:cNvPr id="0" name=""/>
        <dsp:cNvSpPr/>
      </dsp:nvSpPr>
      <dsp:spPr>
        <a:xfrm>
          <a:off x="1116" y="0"/>
          <a:ext cx="2176611" cy="2462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 1</a:t>
          </a:r>
          <a:endParaRPr lang="vi-VN" sz="1200" kern="1200" dirty="0"/>
        </a:p>
      </dsp:txBody>
      <dsp:txXfrm>
        <a:off x="1116" y="0"/>
        <a:ext cx="2115056" cy="246221"/>
      </dsp:txXfrm>
    </dsp:sp>
    <dsp:sp modelId="{9C260899-3EFD-46B7-9F81-5503DCF21536}">
      <dsp:nvSpPr>
        <dsp:cNvPr id="0" name=""/>
        <dsp:cNvSpPr/>
      </dsp:nvSpPr>
      <dsp:spPr>
        <a:xfrm>
          <a:off x="1742405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2</a:t>
          </a:r>
          <a:endParaRPr lang="vi-VN" sz="1200" kern="1200" dirty="0"/>
        </a:p>
      </dsp:txBody>
      <dsp:txXfrm>
        <a:off x="1865516" y="0"/>
        <a:ext cx="1930390" cy="246221"/>
      </dsp:txXfrm>
    </dsp:sp>
    <dsp:sp modelId="{C0830D9A-2A45-4794-9819-219F5BC30EEF}">
      <dsp:nvSpPr>
        <dsp:cNvPr id="0" name=""/>
        <dsp:cNvSpPr/>
      </dsp:nvSpPr>
      <dsp:spPr>
        <a:xfrm>
          <a:off x="3483694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3</a:t>
          </a:r>
          <a:endParaRPr lang="vi-VN" sz="1200" kern="1200" dirty="0"/>
        </a:p>
      </dsp:txBody>
      <dsp:txXfrm>
        <a:off x="3606805" y="0"/>
        <a:ext cx="1930390" cy="246221"/>
      </dsp:txXfrm>
    </dsp:sp>
    <dsp:sp modelId="{1E0A6175-DE43-493B-9E40-DFEB45BF5335}">
      <dsp:nvSpPr>
        <dsp:cNvPr id="0" name=""/>
        <dsp:cNvSpPr/>
      </dsp:nvSpPr>
      <dsp:spPr>
        <a:xfrm>
          <a:off x="5115256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                       4</a:t>
          </a:r>
          <a:endParaRPr lang="vi-VN" sz="1200" kern="1200" dirty="0"/>
        </a:p>
      </dsp:txBody>
      <dsp:txXfrm>
        <a:off x="5238367" y="0"/>
        <a:ext cx="1930390" cy="246221"/>
      </dsp:txXfrm>
    </dsp:sp>
    <dsp:sp modelId="{40D1E64E-BFED-4C05-889C-7E6317FFD256}">
      <dsp:nvSpPr>
        <dsp:cNvPr id="0" name=""/>
        <dsp:cNvSpPr/>
      </dsp:nvSpPr>
      <dsp:spPr>
        <a:xfrm>
          <a:off x="6966272" y="0"/>
          <a:ext cx="2176611" cy="2462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5</a:t>
          </a:r>
          <a:endParaRPr lang="vi-VN" sz="1200" kern="1200" dirty="0"/>
        </a:p>
      </dsp:txBody>
      <dsp:txXfrm>
        <a:off x="7089383" y="0"/>
        <a:ext cx="1930390" cy="246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85160-DE15-44E5-88A0-5F0AE2C9997E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36F4-AF03-4FC3-8E5C-9D2918D62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09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55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56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Linear Discriminant Analysis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C-1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12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 Tree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ID3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entropy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CART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Gini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76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 (RF)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Decision Tree,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9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luyện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cross-validation.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n-1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92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MIT, ta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SVM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RF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DT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LDA,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50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Ban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66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chia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94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SVM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RF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71,88%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83,75%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SVM.Với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75,00%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86,25%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Forest.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50%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78%),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1-3%.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80%.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RF,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3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83,75%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86,25%.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(95%),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(75%).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(100%)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(70%).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8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khỏe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khỏe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kèm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nét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lĩnh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dõi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khỏe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2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MIT,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ghét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buồn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5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90%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91,25%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SVM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92,50%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Forest.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18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xúc</a:t>
            </a:r>
            <a:r>
              <a:rPr lang="en-US" baseline="0" dirty="0" smtClean="0"/>
              <a:t>. </a:t>
            </a:r>
            <a:r>
              <a:rPr lang="en-US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xúc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nét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thẳng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âm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giọng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Hay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miệng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nhăn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mắt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sẵn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đọo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92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,...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(BVP),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(EEG),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(ECG),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(GSR – SC),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nhịp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(HR),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(BP),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nhịp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(RSP),…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giọng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8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ghét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buồn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vẻ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băgf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video.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640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3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biểu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xúc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10s (200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08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(Machine learning - ML)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mẫu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8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nhớ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5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D36F4-AF03-4FC3-8E5C-9D2918D629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66E1-BD4F-4D96-BD1C-E4756B43A39C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1589-96B8-4BF6-8F1F-1F554E3A8C4C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421E-E205-4100-8D1B-790528726FD0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sz="2400"/>
            </a:lvl1pPr>
            <a:lvl2pPr algn="just">
              <a:defRPr sz="1800" i="1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32E7-6531-466D-9819-BCF393EE3084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02EBBDA-6239-48A4-BF42-145536EAE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9095-ED0C-45D5-8647-0B2065ADD4E5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CD78-F040-406E-ADDD-8C49DF8BFB38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7277-61A9-4ECC-ABE8-65AA2EE9E3FF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9BCF-1A3D-4684-A938-46D3E6DB7D5A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9BA-9732-445A-90E9-5B4073F182E6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A02EBBDA-6239-48A4-BF42-145536EAE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7688-BB11-4392-8913-4993A38A97A8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63C3-B8C1-4AF3-BC9E-7530F8DFC9B3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9610-9261-4051-A97D-E1436C6105B0}" type="datetime1">
              <a:rPr lang="en-US" smtClean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7.xml"/><Relationship Id="rId3" Type="http://schemas.openxmlformats.org/officeDocument/2006/relationships/image" Target="../media/image18.png"/><Relationship Id="rId7" Type="http://schemas.openxmlformats.org/officeDocument/2006/relationships/diagramQuickStyle" Target="../diagrams/quickStyle1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7.xml"/><Relationship Id="rId5" Type="http://schemas.openxmlformats.org/officeDocument/2006/relationships/diagramData" Target="../diagrams/data17.xml"/><Relationship Id="rId4" Type="http://schemas.openxmlformats.org/officeDocument/2006/relationships/image" Target="../media/image19.png"/><Relationship Id="rId9" Type="http://schemas.microsoft.com/office/2007/relationships/diagramDrawing" Target="../diagrams/drawin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1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0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2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0.xml"/><Relationship Id="rId5" Type="http://schemas.openxmlformats.org/officeDocument/2006/relationships/diagramData" Target="../diagrams/data20.xml"/><Relationship Id="rId4" Type="http://schemas.openxmlformats.org/officeDocument/2006/relationships/image" Target="../media/image22.png"/><Relationship Id="rId9" Type="http://schemas.microsoft.com/office/2007/relationships/diagramDrawing" Target="../diagrams/drawin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2.xml"/><Relationship Id="rId3" Type="http://schemas.openxmlformats.org/officeDocument/2006/relationships/image" Target="../media/image23.png"/><Relationship Id="rId7" Type="http://schemas.openxmlformats.org/officeDocument/2006/relationships/diagramQuickStyle" Target="../diagrams/quickStyle2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2.xml"/><Relationship Id="rId5" Type="http://schemas.openxmlformats.org/officeDocument/2006/relationships/diagramData" Target="../diagrams/data22.xml"/><Relationship Id="rId4" Type="http://schemas.openxmlformats.org/officeDocument/2006/relationships/image" Target="../media/image24.png"/><Relationship Id="rId9" Type="http://schemas.microsoft.com/office/2007/relationships/diagramDrawing" Target="../diagrams/drawin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Nam</a:t>
            </a:r>
          </a:p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TS.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3.1.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1240739"/>
          </a:xfrm>
        </p:spPr>
        <p:txBody>
          <a:bodyPr/>
          <a:lstStyle/>
          <a:p>
            <a:pPr algn="just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No description available.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363" y="2630723"/>
            <a:ext cx="6330035" cy="359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9" name="Chevron 8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7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3754044" cy="49021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(RFE)</a:t>
            </a:r>
          </a:p>
          <a:p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No description available.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414" y="1058092"/>
            <a:ext cx="4272356" cy="57648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9" name="Chevron 8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185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 Support Vector Machine (SVM)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1" y="1346200"/>
            <a:ext cx="4131175" cy="4902199"/>
          </a:xfrm>
        </p:spPr>
        <p:txBody>
          <a:bodyPr/>
          <a:lstStyle/>
          <a:p>
            <a:endParaRPr lang="en-US" dirty="0" smtClean="0"/>
          </a:p>
          <a:p>
            <a:pPr algn="just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,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1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phẳng</a:t>
            </a:r>
            <a:r>
              <a:rPr lang="en-US" dirty="0" smtClean="0"/>
              <a:t> (hyper-plane)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phẳng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phẳng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0758" y="1722336"/>
            <a:ext cx="4138863" cy="44618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10" name="Chevron 9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1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3.2. Support </a:t>
            </a:r>
            <a:r>
              <a:rPr lang="en-US" dirty="0"/>
              <a:t>Vector Machine (SVM)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1429083"/>
          </a:xfrm>
        </p:spPr>
        <p:txBody>
          <a:bodyPr/>
          <a:lstStyle/>
          <a:p>
            <a:pPr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SVM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(kernel function)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sang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phẳng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81" y="3188038"/>
            <a:ext cx="7297239" cy="2907962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9" name="Chevron 8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14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3.3. Linear </a:t>
            </a:r>
            <a:r>
              <a:rPr lang="en-US" dirty="0"/>
              <a:t>Discriminant Analysis </a:t>
            </a:r>
            <a:r>
              <a:rPr lang="en-US" dirty="0" smtClean="0"/>
              <a:t>(LDA)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1974516"/>
          </a:xfrm>
        </p:spPr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Linear Discriminant Analysis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loại</a:t>
            </a:r>
            <a:endParaRPr lang="en-US" dirty="0" smtClean="0"/>
          </a:p>
          <a:p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lệch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258" y="3320716"/>
            <a:ext cx="7837092" cy="3400760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9" name="Chevron 8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63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3.4. Decision Tree (DT)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1799771"/>
          </a:xfrm>
        </p:spPr>
        <p:txBody>
          <a:bodyPr>
            <a:normAutofit/>
          </a:bodyPr>
          <a:lstStyle/>
          <a:p>
            <a:r>
              <a:rPr lang="en-US" dirty="0" smtClean="0"/>
              <a:t>Decision </a:t>
            </a:r>
            <a:r>
              <a:rPr lang="en-US" dirty="0"/>
              <a:t>Tree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ở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r>
              <a:rPr lang="en-US" dirty="0"/>
              <a:t> Decision Tree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overfitting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 descr="Machine Learning Decision Tree Classification Algorithm - Javatpoin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057" y="3031959"/>
            <a:ext cx="5772251" cy="35613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9" name="Chevron 8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97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3.5. Random Forest (RF)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1293091"/>
          </a:xfrm>
        </p:spPr>
        <p:txBody>
          <a:bodyPr/>
          <a:lstStyle/>
          <a:p>
            <a:r>
              <a:rPr lang="en-US" dirty="0"/>
              <a:t>Random Forest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Decision Tree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567541" y="2622756"/>
            <a:ext cx="6357259" cy="3865130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10" name="Chevron 9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63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3.6.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1300746"/>
          </a:xfrm>
        </p:spPr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cross-validation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9018" y="2299291"/>
            <a:ext cx="7100620" cy="4023685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10" name="Chevron 9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99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3.7.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2324462"/>
          </a:xfrm>
        </p:spPr>
        <p:txBody>
          <a:bodyPr>
            <a:normAutofit/>
          </a:bodyPr>
          <a:lstStyle/>
          <a:p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cắt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10s (200 </a:t>
            </a:r>
            <a:r>
              <a:rPr lang="en-US" dirty="0" err="1" smtClean="0"/>
              <a:t>điểm</a:t>
            </a:r>
            <a:r>
              <a:rPr lang="en-US" dirty="0" smtClean="0"/>
              <a:t>)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,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1600 </a:t>
            </a:r>
            <a:r>
              <a:rPr lang="en-US" dirty="0" err="1" smtClean="0"/>
              <a:t>mẫu</a:t>
            </a:r>
            <a:r>
              <a:rPr lang="en-US" dirty="0" smtClean="0"/>
              <a:t>.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ấy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,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lệch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,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,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, …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SVM </a:t>
            </a:r>
            <a:r>
              <a:rPr lang="en-US" dirty="0" err="1" smtClean="0"/>
              <a:t>và</a:t>
            </a:r>
            <a:r>
              <a:rPr lang="en-US" dirty="0" smtClean="0"/>
              <a:t> RF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DT </a:t>
            </a:r>
            <a:r>
              <a:rPr lang="en-US" dirty="0" err="1" smtClean="0"/>
              <a:t>và</a:t>
            </a:r>
            <a:r>
              <a:rPr lang="en-US" dirty="0" smtClean="0"/>
              <a:t> LDA,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271525"/>
              </p:ext>
            </p:extLst>
          </p:nvPr>
        </p:nvGraphicFramePr>
        <p:xfrm>
          <a:off x="914400" y="4217857"/>
          <a:ext cx="7176095" cy="157292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578195">
                  <a:extLst>
                    <a:ext uri="{9D8B030D-6E8A-4147-A177-3AD203B41FA5}">
                      <a16:colId xmlns:a16="http://schemas.microsoft.com/office/drawing/2014/main" val="468506897"/>
                    </a:ext>
                  </a:extLst>
                </a:gridCol>
                <a:gridCol w="1399475">
                  <a:extLst>
                    <a:ext uri="{9D8B030D-6E8A-4147-A177-3AD203B41FA5}">
                      <a16:colId xmlns:a16="http://schemas.microsoft.com/office/drawing/2014/main" val="2933072622"/>
                    </a:ext>
                  </a:extLst>
                </a:gridCol>
                <a:gridCol w="1399475">
                  <a:extLst>
                    <a:ext uri="{9D8B030D-6E8A-4147-A177-3AD203B41FA5}">
                      <a16:colId xmlns:a16="http://schemas.microsoft.com/office/drawing/2014/main" val="2712525197"/>
                    </a:ext>
                  </a:extLst>
                </a:gridCol>
                <a:gridCol w="1399475">
                  <a:extLst>
                    <a:ext uri="{9D8B030D-6E8A-4147-A177-3AD203B41FA5}">
                      <a16:colId xmlns:a16="http://schemas.microsoft.com/office/drawing/2014/main" val="2865497320"/>
                    </a:ext>
                  </a:extLst>
                </a:gridCol>
                <a:gridCol w="1399475">
                  <a:extLst>
                    <a:ext uri="{9D8B030D-6E8A-4147-A177-3AD203B41FA5}">
                      <a16:colId xmlns:a16="http://schemas.microsoft.com/office/drawing/2014/main" val="2476069960"/>
                    </a:ext>
                  </a:extLst>
                </a:gridCol>
              </a:tblGrid>
              <a:tr h="7864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</a:rPr>
                        <a:t>Mô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hình</a:t>
                      </a:r>
                      <a:endParaRPr lang="en-US" sz="2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SVM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RF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DT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LDA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extLst>
                  <a:ext uri="{0D108BD9-81ED-4DB2-BD59-A6C34878D82A}">
                    <a16:rowId xmlns:a16="http://schemas.microsoft.com/office/drawing/2014/main" val="1378289583"/>
                  </a:ext>
                </a:extLst>
              </a:tr>
              <a:tr h="7864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Kết quả (%)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71.88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75.00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65.62</a:t>
                      </a:r>
                      <a:endParaRPr lang="en-US" sz="2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61.88</a:t>
                      </a:r>
                      <a:endParaRPr lang="en-US" sz="2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1014" marR="71014" marT="0" marB="0" anchor="ctr"/>
                </a:tc>
                <a:extLst>
                  <a:ext uri="{0D108BD9-81ED-4DB2-BD59-A6C34878D82A}">
                    <a16:rowId xmlns:a16="http://schemas.microsoft.com/office/drawing/2014/main" val="1285723790"/>
                  </a:ext>
                </a:extLst>
              </a:tr>
            </a:tbl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11" name="Chevron 10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83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/>
              <a:t> </a:t>
            </a:r>
            <a:r>
              <a:rPr lang="en-US" dirty="0" smtClean="0"/>
              <a:t>chia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388213" y="3009550"/>
            <a:ext cx="4233905" cy="112924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388213" y="4757389"/>
            <a:ext cx="4233905" cy="14910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0847" y="3009550"/>
            <a:ext cx="2491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Không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chồng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chập</a:t>
            </a:r>
            <a:endParaRPr lang="en-US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50846" y="4757389"/>
            <a:ext cx="2491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Áp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dụng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chồng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chập</a:t>
            </a:r>
            <a:endParaRPr lang="en-US" sz="2000" b="1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105084" y="933040"/>
            <a:ext cx="1974985" cy="246220"/>
            <a:chOff x="1742405" y="0"/>
            <a:chExt cx="2176611" cy="246221"/>
          </a:xfrm>
        </p:grpSpPr>
        <p:sp>
          <p:nvSpPr>
            <p:cNvPr id="13" name="Chevron 12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4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4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 err="1" smtClean="0"/>
              <a:t>Tổng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về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nhận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dạng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cảm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xúc</a:t>
            </a:r>
            <a:endParaRPr lang="en-US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 err="1" smtClean="0"/>
              <a:t>Bộ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dữ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liệu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học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của</a:t>
            </a:r>
            <a:r>
              <a:rPr lang="en-US" sz="2800" b="1" dirty="0" smtClean="0"/>
              <a:t> MIT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err="1" smtClean="0"/>
              <a:t>Học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máy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ứng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dụng</a:t>
            </a:r>
            <a:endParaRPr lang="en-US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 err="1" smtClean="0"/>
              <a:t>Thử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nghiệm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thay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đổi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đầu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kết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quả</a:t>
            </a:r>
            <a:endParaRPr lang="en-US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 err="1" smtClean="0"/>
              <a:t>Kết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luận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chung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hướng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phát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triển</a:t>
            </a:r>
            <a:endParaRPr lang="en-US" sz="28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1397000"/>
          </a:xfrm>
        </p:spPr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chia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42890"/>
              </p:ext>
            </p:extLst>
          </p:nvPr>
        </p:nvGraphicFramePr>
        <p:xfrm>
          <a:off x="240631" y="2999871"/>
          <a:ext cx="8694821" cy="218079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64236">
                  <a:extLst>
                    <a:ext uri="{9D8B030D-6E8A-4147-A177-3AD203B41FA5}">
                      <a16:colId xmlns:a16="http://schemas.microsoft.com/office/drawing/2014/main" val="58251910"/>
                    </a:ext>
                  </a:extLst>
                </a:gridCol>
                <a:gridCol w="1386117">
                  <a:extLst>
                    <a:ext uri="{9D8B030D-6E8A-4147-A177-3AD203B41FA5}">
                      <a16:colId xmlns:a16="http://schemas.microsoft.com/office/drawing/2014/main" val="835622111"/>
                    </a:ext>
                  </a:extLst>
                </a:gridCol>
                <a:gridCol w="1386117">
                  <a:extLst>
                    <a:ext uri="{9D8B030D-6E8A-4147-A177-3AD203B41FA5}">
                      <a16:colId xmlns:a16="http://schemas.microsoft.com/office/drawing/2014/main" val="849787742"/>
                    </a:ext>
                  </a:extLst>
                </a:gridCol>
                <a:gridCol w="1386117">
                  <a:extLst>
                    <a:ext uri="{9D8B030D-6E8A-4147-A177-3AD203B41FA5}">
                      <a16:colId xmlns:a16="http://schemas.microsoft.com/office/drawing/2014/main" val="918561775"/>
                    </a:ext>
                  </a:extLst>
                </a:gridCol>
                <a:gridCol w="1386117">
                  <a:extLst>
                    <a:ext uri="{9D8B030D-6E8A-4147-A177-3AD203B41FA5}">
                      <a16:colId xmlns:a16="http://schemas.microsoft.com/office/drawing/2014/main" val="899261244"/>
                    </a:ext>
                  </a:extLst>
                </a:gridCol>
                <a:gridCol w="1386117">
                  <a:extLst>
                    <a:ext uri="{9D8B030D-6E8A-4147-A177-3AD203B41FA5}">
                      <a16:colId xmlns:a16="http://schemas.microsoft.com/office/drawing/2014/main" val="661398146"/>
                    </a:ext>
                  </a:extLst>
                </a:gridCol>
              </a:tblGrid>
              <a:tr h="5451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Tỉ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lệ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chồng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chập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extLst>
                  <a:ext uri="{0D108BD9-81ED-4DB2-BD59-A6C34878D82A}">
                    <a16:rowId xmlns:a16="http://schemas.microsoft.com/office/drawing/2014/main" val="189512199"/>
                  </a:ext>
                </a:extLst>
              </a:tr>
              <a:tr h="5451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Số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lượng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mẫu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1600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1760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1920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2080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2400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extLst>
                  <a:ext uri="{0D108BD9-81ED-4DB2-BD59-A6C34878D82A}">
                    <a16:rowId xmlns:a16="http://schemas.microsoft.com/office/drawing/2014/main" val="3911353952"/>
                  </a:ext>
                </a:extLst>
              </a:tr>
              <a:tr h="5451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Tỉ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lệ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chồng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chập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90%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extLst>
                  <a:ext uri="{0D108BD9-81ED-4DB2-BD59-A6C34878D82A}">
                    <a16:rowId xmlns:a16="http://schemas.microsoft.com/office/drawing/2014/main" val="790579518"/>
                  </a:ext>
                </a:extLst>
              </a:tr>
              <a:tr h="545198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Số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lượng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mẫu</a:t>
                      </a:r>
                      <a:endParaRPr lang="en-US" sz="1800" b="1" dirty="0" smtClean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2880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3200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4480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6720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13120</a:t>
                      </a:r>
                      <a:endParaRPr lang="en-US" sz="1800" b="1" dirty="0"/>
                    </a:p>
                  </a:txBody>
                  <a:tcPr marL="89932" marR="89932" marT="44966" marB="44966" anchor="ctr"/>
                </a:tc>
                <a:extLst>
                  <a:ext uri="{0D108BD9-81ED-4DB2-BD59-A6C34878D82A}">
                    <a16:rowId xmlns:a16="http://schemas.microsoft.com/office/drawing/2014/main" val="3007963746"/>
                  </a:ext>
                </a:extLst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105084" y="933040"/>
            <a:ext cx="1974985" cy="246220"/>
            <a:chOff x="1742405" y="0"/>
            <a:chExt cx="2176611" cy="246221"/>
          </a:xfrm>
        </p:grpSpPr>
        <p:sp>
          <p:nvSpPr>
            <p:cNvPr id="9" name="Chevron 8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4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37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78416" y="1503503"/>
            <a:ext cx="7401984" cy="43545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580" y="5919537"/>
            <a:ext cx="7791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quả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nhận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dạng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cảm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xúc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đổi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tỉ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lệ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chồng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chập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dữ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liệu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đầu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vào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105084" y="933040"/>
            <a:ext cx="1974985" cy="246220"/>
            <a:chOff x="1742405" y="0"/>
            <a:chExt cx="2176611" cy="246221"/>
          </a:xfrm>
        </p:grpSpPr>
        <p:sp>
          <p:nvSpPr>
            <p:cNvPr id="9" name="Chevron 8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4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648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r="12609"/>
          <a:stretch/>
        </p:blipFill>
        <p:spPr>
          <a:xfrm>
            <a:off x="118812" y="1384464"/>
            <a:ext cx="4297680" cy="467258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r="12921"/>
          <a:stretch/>
        </p:blipFill>
        <p:spPr>
          <a:xfrm>
            <a:off x="4639735" y="1380741"/>
            <a:ext cx="4297680" cy="467258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105084" y="933040"/>
            <a:ext cx="1974985" cy="246220"/>
            <a:chOff x="1742405" y="0"/>
            <a:chExt cx="2176611" cy="246221"/>
          </a:xfrm>
        </p:grpSpPr>
        <p:sp>
          <p:nvSpPr>
            <p:cNvPr id="10" name="Chevron 9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4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88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8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3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10783"/>
              </p:ext>
            </p:extLst>
          </p:nvPr>
        </p:nvGraphicFramePr>
        <p:xfrm>
          <a:off x="862692" y="2841170"/>
          <a:ext cx="7652658" cy="25472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5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0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0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Tích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cực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Trung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lập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Tiêu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cực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Đồng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cảm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Trung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tính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Tức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giận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Lãng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mạn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Tôn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trọng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Ghét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bỏ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Vui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vẻ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Đau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buồn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105084" y="933040"/>
            <a:ext cx="1974985" cy="246220"/>
            <a:chOff x="1742405" y="0"/>
            <a:chExt cx="2176611" cy="246221"/>
          </a:xfrm>
        </p:grpSpPr>
        <p:sp>
          <p:nvSpPr>
            <p:cNvPr id="9" name="Chevron 8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4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05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r="11299"/>
          <a:stretch/>
        </p:blipFill>
        <p:spPr>
          <a:xfrm>
            <a:off x="261256" y="1618342"/>
            <a:ext cx="4005943" cy="430060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" r="12051"/>
          <a:stretch/>
        </p:blipFill>
        <p:spPr>
          <a:xfrm>
            <a:off x="4789713" y="1618342"/>
            <a:ext cx="4005943" cy="4300607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105084" y="933040"/>
            <a:ext cx="1974985" cy="246220"/>
            <a:chOff x="1742405" y="0"/>
            <a:chExt cx="2176611" cy="246221"/>
          </a:xfrm>
        </p:grpSpPr>
        <p:sp>
          <p:nvSpPr>
            <p:cNvPr id="11" name="Chevron 10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 smtClean="0"/>
                <a:t>4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6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Kết</a:t>
            </a:r>
            <a:r>
              <a:rPr lang="en-US" b="1" dirty="0"/>
              <a:t> </a:t>
            </a:r>
            <a:r>
              <a:rPr lang="en-US" b="1" dirty="0" err="1" smtClean="0"/>
              <a:t>luận</a:t>
            </a:r>
            <a:r>
              <a:rPr lang="en-US" b="1" dirty="0" smtClean="0"/>
              <a:t> </a:t>
            </a:r>
            <a:r>
              <a:rPr lang="en-US" b="1" dirty="0" err="1" smtClean="0"/>
              <a:t>chung</a:t>
            </a:r>
            <a:r>
              <a:rPr lang="en-US" b="1" dirty="0" smtClean="0"/>
              <a:t>: </a:t>
            </a:r>
          </a:p>
          <a:p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 </a:t>
            </a:r>
            <a:r>
              <a:rPr lang="en-US" dirty="0" err="1" smtClean="0"/>
              <a:t>chập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70%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80% </a:t>
            </a:r>
            <a:r>
              <a:rPr lang="en-US" dirty="0" err="1" smtClean="0"/>
              <a:t>cho</a:t>
            </a:r>
            <a:r>
              <a:rPr lang="en-US" dirty="0" smtClean="0"/>
              <a:t> 8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3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92,5%.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977063" y="933040"/>
            <a:ext cx="2166937" cy="246220"/>
            <a:chOff x="1742405" y="0"/>
            <a:chExt cx="2176611" cy="246221"/>
          </a:xfrm>
        </p:grpSpPr>
        <p:sp>
          <p:nvSpPr>
            <p:cNvPr id="8" name="Chevron 7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5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231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Hướng</a:t>
            </a:r>
            <a:r>
              <a:rPr lang="en-US" b="1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MIT.</a:t>
            </a:r>
          </a:p>
          <a:p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977063" y="933040"/>
            <a:ext cx="2166937" cy="246220"/>
            <a:chOff x="1742405" y="0"/>
            <a:chExt cx="2176611" cy="246221"/>
          </a:xfrm>
        </p:grpSpPr>
        <p:sp>
          <p:nvSpPr>
            <p:cNvPr id="8" name="Chevron 7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5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44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2052" name="Picture 4" descr="Full Size Png Image - Thank For Listening - free transparent png images -  pngaaa.co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49" y="2374174"/>
            <a:ext cx="6023156" cy="251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6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[1]</a:t>
            </a:r>
            <a:r>
              <a:rPr lang="en-US" sz="1800" dirty="0"/>
              <a:t> </a:t>
            </a:r>
            <a:r>
              <a:rPr lang="en-US" sz="1800" dirty="0" smtClean="0"/>
              <a:t>"</a:t>
            </a:r>
            <a:r>
              <a:rPr lang="en-US" sz="1800" dirty="0" err="1"/>
              <a:t>Petrantonakis</a:t>
            </a:r>
            <a:r>
              <a:rPr lang="en-US" sz="1800" dirty="0"/>
              <a:t>, P.C.; </a:t>
            </a:r>
            <a:r>
              <a:rPr lang="en-US" sz="1800" dirty="0" err="1"/>
              <a:t>Hadjileontiadis</a:t>
            </a:r>
            <a:r>
              <a:rPr lang="en-US" sz="1800" dirty="0"/>
              <a:t>, L.J. Emotion Recognition from Brain Signals Using Hybrid </a:t>
            </a:r>
            <a:r>
              <a:rPr lang="en-US" sz="1800" dirty="0" smtClean="0"/>
              <a:t>Adaptive Filtering </a:t>
            </a:r>
            <a:r>
              <a:rPr lang="en-US" sz="1800" dirty="0"/>
              <a:t>and Higher Order Crossings Analysis. IEEE Trans. Affect. </a:t>
            </a:r>
            <a:r>
              <a:rPr lang="en-US" sz="1800" dirty="0" err="1"/>
              <a:t>Comput</a:t>
            </a:r>
            <a:r>
              <a:rPr lang="en-US" sz="1800" dirty="0"/>
              <a:t>. </a:t>
            </a:r>
            <a:r>
              <a:rPr lang="en-US" sz="1800" dirty="0" smtClean="0"/>
              <a:t>2010, </a:t>
            </a:r>
            <a:r>
              <a:rPr lang="en-US" sz="1800" dirty="0"/>
              <a:t>1, 81–97</a:t>
            </a:r>
            <a:r>
              <a:rPr lang="en-US" sz="1800" dirty="0" smtClean="0"/>
              <a:t>.”</a:t>
            </a:r>
          </a:p>
          <a:p>
            <a:pPr marL="0" indent="0">
              <a:buNone/>
            </a:pPr>
            <a:r>
              <a:rPr lang="en-US" sz="1800" dirty="0" smtClean="0"/>
              <a:t>[2]</a:t>
            </a:r>
            <a:r>
              <a:rPr lang="en-US" sz="1800" dirty="0"/>
              <a:t> "Li, Z.; Tian, X.; Shu, L.; Xu, X.; Hu, B. Emotion Recognition from EEG Using RASM and LSTM. In Proceedings of the International Conference on Internet Multimedia Computing and Service, Tsingtao, China, 23–25 August 2017; pp. 310–318</a:t>
            </a:r>
            <a:r>
              <a:rPr lang="en-US" sz="1800" dirty="0" smtClean="0"/>
              <a:t>.”</a:t>
            </a:r>
          </a:p>
          <a:p>
            <a:pPr marL="0" indent="0">
              <a:buNone/>
            </a:pPr>
            <a:r>
              <a:rPr lang="en-US" sz="1800" dirty="0" smtClean="0"/>
              <a:t>[3] </a:t>
            </a:r>
            <a:r>
              <a:rPr lang="en-US" sz="1800" dirty="0"/>
              <a:t>"</a:t>
            </a:r>
            <a:r>
              <a:rPr lang="en-US" sz="1800" dirty="0" err="1"/>
              <a:t>Zong</a:t>
            </a:r>
            <a:r>
              <a:rPr lang="en-US" sz="1800" dirty="0"/>
              <a:t>, C.; </a:t>
            </a:r>
            <a:r>
              <a:rPr lang="en-US" sz="1800" dirty="0" err="1"/>
              <a:t>Chetouani</a:t>
            </a:r>
            <a:r>
              <a:rPr lang="en-US" sz="1800" dirty="0"/>
              <a:t>, M. Hilbert-Huang transform based physiological signals analysis for emotion recognition. In Proceedings of the IEEE International Symposium on Signal Processing and Information Technology, Ajman, UAE, 14–17 December 2010; pp. 334–339</a:t>
            </a:r>
            <a:r>
              <a:rPr lang="en-US" sz="1800" dirty="0" smtClean="0"/>
              <a:t>.“</a:t>
            </a:r>
          </a:p>
          <a:p>
            <a:pPr marL="0" indent="0">
              <a:buNone/>
            </a:pPr>
            <a:r>
              <a:rPr lang="en-US" sz="1800" dirty="0" smtClean="0"/>
              <a:t>[4] "Lan</a:t>
            </a:r>
            <a:r>
              <a:rPr lang="en-US" sz="1800" dirty="0"/>
              <a:t>, Z.; </a:t>
            </a:r>
            <a:r>
              <a:rPr lang="en-US" sz="1800" dirty="0" err="1"/>
              <a:t>Sourina</a:t>
            </a:r>
            <a:r>
              <a:rPr lang="en-US" sz="1800" dirty="0"/>
              <a:t>, O.; Wang, L.; Liu, Y. Real-time EEG-based emotion monitoring using stable features. Vis. </a:t>
            </a:r>
            <a:r>
              <a:rPr lang="en-US" sz="1800" dirty="0" err="1"/>
              <a:t>Comput</a:t>
            </a:r>
            <a:r>
              <a:rPr lang="en-US" sz="1800" dirty="0"/>
              <a:t>. 2016, 32, 347–358.".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9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:r>
                  <a:rPr lang="en-US" dirty="0" smtClean="0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 i="1"/>
                          <m:t>𝑋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𝑛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𝑋</m:t>
                            </m:r>
                          </m:e>
                          <m:sub>
                            <m:r>
                              <a:rPr lang="en-US" i="1"/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0"/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: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max</a:t>
                </a:r>
                <a:endParaRPr lang="en-US" dirty="0"/>
              </a:p>
              <a:p>
                <a:pPr lvl="0"/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: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min</a:t>
                </a:r>
                <a:endParaRPr lang="en-US" baseline="-25000" dirty="0" smtClean="0"/>
              </a:p>
              <a:p>
                <a:r>
                  <a:rPr lang="en-US" dirty="0" err="1"/>
                  <a:t>Biên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: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max</a:t>
                </a:r>
                <a:r>
                  <a:rPr lang="en-US" dirty="0"/>
                  <a:t> –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min</a:t>
                </a:r>
                <a:endParaRPr lang="en-US" dirty="0"/>
              </a:p>
              <a:p>
                <a:pPr lvl="0"/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/>
                      <m:t>𝑀𝑒𝑑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</m:e>
                    </m:d>
                    <m:r>
                      <a:rPr lang="en-US" i="1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/>
                        </m:ctrlPr>
                      </m:dPr>
                      <m:e>
                        <m:eqArr>
                          <m:eqArrPr>
                            <m:ctrlPr>
                              <a:rPr lang="en-US" i="1"/>
                            </m:ctrlPr>
                          </m:eqArrPr>
                          <m:e>
                            <m:r>
                              <a:rPr lang="en-US" i="1"/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/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/>
                                    </m:ctrlPr>
                                  </m:fPr>
                                  <m:num>
                                    <m:r>
                                      <a:rPr lang="en-US" i="1"/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i="1"/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i="1"/>
                              <m:t>                                      </m:t>
                            </m:r>
                            <m:r>
                              <a:rPr lang="en-US" i="1"/>
                              <m:t>𝑛</m:t>
                            </m:r>
                            <m:r>
                              <a:rPr lang="en-US" i="1"/>
                              <m:t>ế</m:t>
                            </m:r>
                            <m:r>
                              <a:rPr lang="en-US" i="1"/>
                              <m:t>𝑢</m:t>
                            </m:r>
                            <m:r>
                              <a:rPr lang="en-US" i="1"/>
                              <m:t> </m:t>
                            </m:r>
                            <m:r>
                              <a:rPr lang="en-US" i="1"/>
                              <m:t>𝑛</m:t>
                            </m:r>
                            <m:r>
                              <a:rPr lang="en-US" i="1"/>
                              <m:t> </m:t>
                            </m:r>
                            <m:r>
                              <a:rPr lang="en-US" i="1"/>
                              <m:t>𝑐h</m:t>
                            </m:r>
                            <m:r>
                              <a:rPr lang="en-US" i="1"/>
                              <m:t>ẵ</m:t>
                            </m:r>
                            <m:r>
                              <a:rPr lang="en-US" i="1"/>
                              <m:t>𝑛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/>
                                </m:ctrlPr>
                              </m:fPr>
                              <m:num>
                                <m:r>
                                  <a:rPr lang="en-US" i="1"/>
                                  <m:t>(</m:t>
                                </m:r>
                                <m:r>
                                  <a:rPr lang="en-US" i="1"/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/>
                                        </m:ctrlPr>
                                      </m:fPr>
                                      <m:num>
                                        <m:r>
                                          <a:rPr lang="en-US" i="1"/>
                                          <m:t>𝑛</m:t>
                                        </m:r>
                                        <m:r>
                                          <a:rPr lang="en-US" i="1"/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i="1"/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i="1"/>
                                  <m:t>+</m:t>
                                </m:r>
                                <m:r>
                                  <a:rPr lang="en-US" i="1"/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/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/>
                                        </m:ctrlPr>
                                      </m:fPr>
                                      <m:num>
                                        <m:r>
                                          <a:rPr lang="en-US" i="1"/>
                                          <m:t>𝑛</m:t>
                                        </m:r>
                                        <m:r>
                                          <a:rPr lang="en-US" i="1"/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en-US" i="1"/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i="1"/>
                                  <m:t>)</m:t>
                                </m:r>
                              </m:num>
                              <m:den>
                                <m:r>
                                  <a:rPr lang="en-US" i="1"/>
                                  <m:t>2</m:t>
                                </m:r>
                              </m:den>
                            </m:f>
                            <m:r>
                              <a:rPr lang="en-US" i="1"/>
                              <m:t>      </m:t>
                            </m:r>
                            <m:r>
                              <a:rPr lang="en-US" i="1"/>
                              <m:t>𝑛</m:t>
                            </m:r>
                            <m:r>
                              <a:rPr lang="en-US" i="1"/>
                              <m:t>ế</m:t>
                            </m:r>
                            <m:r>
                              <a:rPr lang="en-US" i="1"/>
                              <m:t>𝑢</m:t>
                            </m:r>
                            <m:r>
                              <a:rPr lang="en-US" i="1"/>
                              <m:t> </m:t>
                            </m:r>
                            <m:r>
                              <a:rPr lang="en-US" i="1"/>
                              <m:t>𝑛</m:t>
                            </m:r>
                            <m:r>
                              <a:rPr lang="en-US" i="1"/>
                              <m:t> </m:t>
                            </m:r>
                            <m:r>
                              <a:rPr lang="en-US" i="1"/>
                              <m:t>𝑙</m:t>
                            </m:r>
                            <m:r>
                              <a:rPr lang="en-US" i="1"/>
                              <m:t>ẻ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0"/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lệch</a:t>
                </a:r>
                <a:r>
                  <a:rPr lang="en-US" dirty="0"/>
                  <a:t> </a:t>
                </a:r>
                <a:r>
                  <a:rPr lang="en-US" dirty="0" err="1"/>
                  <a:t>chuẩn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𝜎</m:t>
                        </m:r>
                      </m:e>
                      <m:sub>
                        <m:r>
                          <a:rPr lang="en-US" i="1"/>
                          <m:t>𝑋</m:t>
                        </m:r>
                      </m:sub>
                    </m:sSub>
                    <m:r>
                      <a:rPr lang="en-US" i="1"/>
                      <m:t>=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(</m:t>
                        </m:r>
                        <m:f>
                          <m:fPr>
                            <m:ctrlPr>
                              <a:rPr lang="en-US" i="1"/>
                            </m:ctrlPr>
                          </m:fPr>
                          <m:num>
                            <m:r>
                              <a:rPr lang="en-US" i="1"/>
                              <m:t>1</m:t>
                            </m:r>
                          </m:num>
                          <m:den>
                            <m:r>
                              <a:rPr lang="en-US" i="1"/>
                              <m:t>𝑁</m:t>
                            </m:r>
                            <m:r>
                              <a:rPr lang="en-US" i="1"/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en-US" i="1"/>
                            </m:ctrlPr>
                          </m:naryPr>
                          <m:sub>
                            <m:r>
                              <a:rPr lang="en-US" i="1"/>
                              <m:t>𝑛</m:t>
                            </m:r>
                            <m:r>
                              <a:rPr lang="en-US" i="1"/>
                              <m:t>=1</m:t>
                            </m:r>
                          </m:sub>
                          <m:sup>
                            <m:r>
                              <a:rPr lang="en-US" i="1"/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/>
                                </m:ctrlPr>
                              </m:sSupPr>
                              <m:e>
                                <m:r>
                                  <a:rPr lang="en-US" i="1"/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𝑋</m:t>
                                    </m:r>
                                  </m:sub>
                                </m:sSub>
                                <m:r>
                                  <a:rPr lang="en-US" i="1"/>
                                  <m:t>)</m:t>
                                </m:r>
                              </m:e>
                              <m:sup>
                                <m:r>
                                  <a:rPr lang="en-US" i="1"/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i="1"/>
                          <m:t>)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i="1"/>
                            </m:ctrlPr>
                          </m:fPr>
                          <m:num>
                            <m:r>
                              <a:rPr lang="en-US" i="1"/>
                              <m:t>1</m:t>
                            </m:r>
                          </m:num>
                          <m:den>
                            <m:r>
                              <a:rPr lang="en-US" i="1"/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0"/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lệch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/>
                          <m:t>𝑔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𝑚</m:t>
                            </m:r>
                          </m:e>
                          <m:sub>
                            <m:r>
                              <a:rPr lang="en-US" i="1"/>
                              <m:t>3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/>
                            </m:ctrlPr>
                          </m:sSubSupPr>
                          <m:e>
                            <m:r>
                              <a:rPr lang="en-US" i="1"/>
                              <m:t>𝑚</m:t>
                            </m:r>
                          </m:e>
                          <m:sub>
                            <m:r>
                              <a:rPr lang="en-US" i="1"/>
                              <m:t>2</m:t>
                            </m:r>
                          </m:sub>
                          <m:sup>
                            <m:f>
                              <m:fPr>
                                <m:type m:val="lin"/>
                                <m:ctrlPr>
                                  <a:rPr lang="en-US" i="1"/>
                                </m:ctrlPr>
                              </m:fPr>
                              <m:num>
                                <m:r>
                                  <a:rPr lang="en-US" i="1"/>
                                  <m:t>3</m:t>
                                </m:r>
                              </m:num>
                              <m:den>
                                <m:r>
                                  <a:rPr lang="en-US" i="1"/>
                                  <m:t>2</m:t>
                                </m:r>
                              </m:den>
                            </m:f>
                          </m:sup>
                        </m:sSub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err="1"/>
                  <a:t>Chuẩn</a:t>
                </a:r>
                <a:r>
                  <a:rPr lang="en-US" dirty="0"/>
                  <a:t> </a:t>
                </a:r>
                <a:r>
                  <a:rPr lang="en-US" dirty="0" err="1"/>
                  <a:t>hóa</a:t>
                </a:r>
                <a:r>
                  <a:rPr lang="en-US" dirty="0"/>
                  <a:t> </a:t>
                </a:r>
                <a:r>
                  <a:rPr lang="en-US" dirty="0" err="1"/>
                  <a:t>tín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𝑛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𝑋</m:t>
                            </m:r>
                          </m:e>
                          <m:sub>
                            <m:r>
                              <a:rPr lang="en-US" i="1"/>
                              <m:t>𝑛</m:t>
                            </m:r>
                          </m:sub>
                        </m:sSub>
                        <m:r>
                          <a:rPr lang="en-US" i="1"/>
                          <m:t>−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𝜇</m:t>
                            </m:r>
                          </m:e>
                          <m:sub>
                            <m:r>
                              <a:rPr lang="en-US" i="1"/>
                              <m:t>𝑋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𝜎</m:t>
                            </m:r>
                          </m:e>
                          <m:sub>
                            <m:r>
                              <a:rPr lang="en-US" i="1"/>
                              <m:t>𝑋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0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6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3874503" cy="4902199"/>
          </a:xfrm>
        </p:spPr>
        <p:txBody>
          <a:bodyPr/>
          <a:lstStyle/>
          <a:p>
            <a:pPr algn="just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,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,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cuốc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endParaRPr lang="en-US" dirty="0" smtClean="0"/>
          </a:p>
          <a:p>
            <a:pPr algn="just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algn="just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khỏe</a:t>
            </a:r>
            <a:r>
              <a:rPr lang="en-US" dirty="0" smtClean="0"/>
              <a:t>,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endParaRPr lang="en-US" dirty="0"/>
          </a:p>
          <a:p>
            <a:pPr algn="just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563" r="10168"/>
          <a:stretch/>
        </p:blipFill>
        <p:spPr>
          <a:xfrm>
            <a:off x="4386932" y="1572126"/>
            <a:ext cx="4821237" cy="4251158"/>
          </a:xfrm>
          <a:prstGeom prst="rect">
            <a:avLst/>
          </a:prstGeom>
        </p:spPr>
      </p:pic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237155496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0" y="929143"/>
            <a:ext cx="1881051" cy="250117"/>
            <a:chOff x="1116" y="0"/>
            <a:chExt cx="2115057" cy="246221"/>
          </a:xfrm>
        </p:grpSpPr>
        <p:sp>
          <p:nvSpPr>
            <p:cNvPr id="25" name="Pentagon 24"/>
            <p:cNvSpPr/>
            <p:nvPr/>
          </p:nvSpPr>
          <p:spPr>
            <a:xfrm>
              <a:off x="1117" y="0"/>
              <a:ext cx="2115056" cy="246221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Pentagon 4"/>
            <p:cNvSpPr/>
            <p:nvPr/>
          </p:nvSpPr>
          <p:spPr>
            <a:xfrm>
              <a:off x="1116" y="0"/>
              <a:ext cx="2115056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1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76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:r>
                  <a:rPr lang="en-US" dirty="0" smtClean="0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chênh</a:t>
                </a:r>
                <a:r>
                  <a:rPr lang="en-US" dirty="0"/>
                  <a:t> </a:t>
                </a:r>
                <a:r>
                  <a:rPr lang="en-US" dirty="0" err="1"/>
                  <a:t>lệch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tuyệt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2 </a:t>
                </a:r>
                <a:r>
                  <a:rPr lang="en-US" dirty="0" err="1"/>
                  <a:t>tín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tiếp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 smtClean="0"/>
                  <a:t>: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𝛿</m:t>
                          </m:r>
                        </m:e>
                        <m:sub>
                          <m:r>
                            <a:rPr lang="en-US" i="1"/>
                            <m:t>𝑋</m:t>
                          </m:r>
                        </m:sub>
                      </m:sSub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1</m:t>
                          </m:r>
                        </m:num>
                        <m:den>
                          <m:r>
                            <a:rPr lang="en-US" i="1"/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𝑛</m:t>
                          </m:r>
                          <m:r>
                            <a:rPr lang="en-US" i="1"/>
                            <m:t>=1</m:t>
                          </m:r>
                        </m:sub>
                        <m:sup>
                          <m:r>
                            <a:rPr lang="en-US" i="1"/>
                            <m:t>𝑁</m:t>
                          </m:r>
                          <m:r>
                            <a:rPr lang="en-US" i="1"/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𝑋</m:t>
                                  </m:r>
                                </m:e>
                                <m:sub>
                                  <m:r>
                                    <a:rPr lang="en-US" i="1"/>
                                    <m:t>𝑛</m:t>
                                  </m:r>
                                  <m:r>
                                    <a:rPr lang="en-US" i="1"/>
                                    <m:t>+1</m:t>
                                  </m:r>
                                </m:sub>
                              </m:sSub>
                              <m:r>
                                <a:rPr lang="en-US" i="1"/>
                                <m:t>−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𝑋</m:t>
                                  </m:r>
                                </m:e>
                                <m:sub>
                                  <m:r>
                                    <a:rPr lang="en-US" i="1"/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chênh</a:t>
                </a:r>
                <a:r>
                  <a:rPr lang="en-US" dirty="0"/>
                  <a:t> </a:t>
                </a:r>
                <a:r>
                  <a:rPr lang="en-US" dirty="0" err="1"/>
                  <a:t>lệch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tuyệt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2 </a:t>
                </a:r>
                <a:r>
                  <a:rPr lang="en-US" dirty="0" err="1"/>
                  <a:t>tín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tiếp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</a:t>
                </a:r>
                <a:r>
                  <a:rPr lang="en-US" dirty="0" err="1"/>
                  <a:t>chuẩn</a:t>
                </a:r>
                <a:r>
                  <a:rPr lang="en-US" dirty="0"/>
                  <a:t> </a:t>
                </a:r>
                <a:r>
                  <a:rPr lang="en-US" dirty="0" err="1"/>
                  <a:t>hóa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en-US" i="1"/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en-US" i="1"/>
                            <m:t>𝑋</m:t>
                          </m:r>
                        </m:sub>
                      </m:sSub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1</m:t>
                          </m:r>
                        </m:num>
                        <m:den>
                          <m:r>
                            <a:rPr lang="en-US" i="1"/>
                            <m:t>𝑁</m:t>
                          </m:r>
                          <m:r>
                            <a:rPr lang="en-US" i="1"/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𝑛</m:t>
                          </m:r>
                          <m:r>
                            <a:rPr lang="en-US" i="1"/>
                            <m:t>=1</m:t>
                          </m:r>
                        </m:sub>
                        <m:sup>
                          <m:r>
                            <a:rPr lang="en-US" i="1"/>
                            <m:t>𝑁</m:t>
                          </m:r>
                          <m:r>
                            <a:rPr lang="en-US" i="1"/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/>
                                      </m:ctrlPr>
                                    </m:accPr>
                                    <m:e>
                                      <m:r>
                                        <a:rPr lang="en-US" i="1"/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/>
                                    <m:t>𝑛</m:t>
                                  </m:r>
                                  <m:r>
                                    <a:rPr lang="en-US" i="1"/>
                                    <m:t>+1</m:t>
                                  </m:r>
                                </m:sub>
                              </m:sSub>
                              <m:r>
                                <a:rPr lang="en-US" i="1"/>
                                <m:t>−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/>
                                      </m:ctrlPr>
                                    </m:accPr>
                                    <m:e>
                                      <m:r>
                                        <a:rPr lang="en-US" i="1"/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/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𝛿</m:t>
                              </m:r>
                            </m:e>
                            <m:sub>
                              <m:r>
                                <a:rPr lang="en-US" i="1"/>
                                <m:t>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𝜎</m:t>
                              </m:r>
                            </m:e>
                            <m:sub>
                              <m:r>
                                <a:rPr lang="en-US" i="1"/>
                                <m:t>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chênh</a:t>
                </a:r>
                <a:r>
                  <a:rPr lang="en-US" dirty="0"/>
                  <a:t> </a:t>
                </a:r>
                <a:r>
                  <a:rPr lang="en-US" dirty="0" err="1"/>
                  <a:t>lệch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tuyệt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2 </a:t>
                </a:r>
                <a:r>
                  <a:rPr lang="en-US" dirty="0" err="1"/>
                  <a:t>tín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𝛾</m:t>
                        </m:r>
                      </m:e>
                      <m:sub>
                        <m:r>
                          <a:rPr lang="en-US" i="1"/>
                          <m:t>𝑋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𝑁</m:t>
                        </m:r>
                        <m:r>
                          <a:rPr lang="en-US" i="1"/>
                          <m:t>−2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𝑛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𝑁</m:t>
                        </m:r>
                        <m:r>
                          <a:rPr lang="en-US" i="1"/>
                          <m:t>−2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𝑋</m:t>
                                </m:r>
                              </m:e>
                              <m:sub>
                                <m:r>
                                  <a:rPr lang="en-US" i="1"/>
                                  <m:t>𝑛</m:t>
                                </m:r>
                                <m:r>
                                  <a:rPr lang="en-US" i="1"/>
                                  <m:t>+2</m:t>
                                </m:r>
                              </m:sub>
                            </m:sSub>
                            <m:r>
                              <a:rPr lang="en-US" i="1"/>
                              <m:t>−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𝑋</m:t>
                                </m:r>
                              </m:e>
                              <m:sub>
                                <m:r>
                                  <a:rPr lang="en-US" i="1"/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lvl="0"/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chênh</a:t>
                </a:r>
                <a:r>
                  <a:rPr lang="en-US" dirty="0"/>
                  <a:t> </a:t>
                </a:r>
                <a:r>
                  <a:rPr lang="en-US" dirty="0" err="1"/>
                  <a:t>lệch</a:t>
                </a:r>
                <a:r>
                  <a:rPr lang="en-US" dirty="0"/>
                  <a:t>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tuyệt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2 </a:t>
                </a:r>
                <a:r>
                  <a:rPr lang="en-US" dirty="0" err="1"/>
                  <a:t>tín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 </a:t>
                </a:r>
                <a:r>
                  <a:rPr lang="en-US" dirty="0" err="1"/>
                  <a:t>chuẩn</a:t>
                </a:r>
                <a:r>
                  <a:rPr lang="en-US" dirty="0"/>
                  <a:t> </a:t>
                </a:r>
                <a:r>
                  <a:rPr lang="en-US" dirty="0" err="1"/>
                  <a:t>hóa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𝑋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𝑁</m:t>
                        </m:r>
                        <m:r>
                          <a:rPr lang="en-US" i="1"/>
                          <m:t>−2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𝑛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𝑁</m:t>
                        </m:r>
                        <m:r>
                          <a:rPr lang="en-US" i="1"/>
                          <m:t>−2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/>
                                    </m:ctrlPr>
                                  </m:accPr>
                                  <m:e>
                                    <m:r>
                                      <a:rPr lang="en-US" i="1"/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/>
                                  <m:t>𝑛</m:t>
                                </m:r>
                                <m:r>
                                  <a:rPr lang="en-US" i="1"/>
                                  <m:t>+2</m:t>
                                </m:r>
                              </m:sub>
                            </m:sSub>
                            <m:r>
                              <a:rPr lang="en-US" i="1"/>
                              <m:t>−</m:t>
                            </m:r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/>
                                    </m:ctrlPr>
                                  </m:accPr>
                                  <m:e>
                                    <m:r>
                                      <a:rPr lang="en-US" i="1"/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/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𝛾</m:t>
                            </m:r>
                          </m:e>
                          <m:sub>
                            <m:r>
                              <a:rPr lang="en-US" i="1"/>
                              <m:t>𝑋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𝜎</m:t>
                            </m:r>
                          </m:e>
                          <m:sub>
                            <m:r>
                              <a:rPr lang="en-US" i="1"/>
                              <m:t>𝑋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lvl="0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2363" r="-1139" b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6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xúc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giọng</a:t>
            </a:r>
            <a:r>
              <a:rPr lang="en-US" dirty="0" smtClean="0"/>
              <a:t> </a:t>
            </a:r>
            <a:r>
              <a:rPr lang="en-US" smtClean="0"/>
              <a:t>nói</a:t>
            </a:r>
            <a:endParaRPr lang="en-US" dirty="0"/>
          </a:p>
          <a:p>
            <a:pPr lvl="1"/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endParaRPr lang="en-US" dirty="0"/>
          </a:p>
        </p:txBody>
      </p:sp>
      <p:pic>
        <p:nvPicPr>
          <p:cNvPr id="4" name="Picture 3" descr="Emotion Recognition via Facial Expression: Utilization of Numerous Feature  Descriptors in Different Machine Learning Algorithms | Semantic Scholar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3"/>
          <a:stretch/>
        </p:blipFill>
        <p:spPr bwMode="auto">
          <a:xfrm>
            <a:off x="1936322" y="2847535"/>
            <a:ext cx="5131655" cy="36504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0" y="929143"/>
            <a:ext cx="1881051" cy="250117"/>
            <a:chOff x="1116" y="0"/>
            <a:chExt cx="2115057" cy="246221"/>
          </a:xfrm>
        </p:grpSpPr>
        <p:sp>
          <p:nvSpPr>
            <p:cNvPr id="22" name="Pentagon 21"/>
            <p:cNvSpPr/>
            <p:nvPr/>
          </p:nvSpPr>
          <p:spPr>
            <a:xfrm>
              <a:off x="1117" y="0"/>
              <a:ext cx="2115056" cy="246221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entagon 4"/>
            <p:cNvSpPr/>
            <p:nvPr/>
          </p:nvSpPr>
          <p:spPr>
            <a:xfrm>
              <a:off x="1116" y="0"/>
              <a:ext cx="2115056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1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62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 smtClean="0"/>
          </a:p>
          <a:p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62524" y="3022821"/>
            <a:ext cx="5679251" cy="37212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0" y="929143"/>
            <a:ext cx="1881051" cy="250117"/>
            <a:chOff x="1116" y="0"/>
            <a:chExt cx="2115057" cy="246221"/>
          </a:xfrm>
        </p:grpSpPr>
        <p:sp>
          <p:nvSpPr>
            <p:cNvPr id="15" name="Pentagon 14"/>
            <p:cNvSpPr/>
            <p:nvPr/>
          </p:nvSpPr>
          <p:spPr>
            <a:xfrm>
              <a:off x="1117" y="0"/>
              <a:ext cx="2115056" cy="246221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Pentagon 4"/>
            <p:cNvSpPr/>
            <p:nvPr/>
          </p:nvSpPr>
          <p:spPr>
            <a:xfrm>
              <a:off x="1116" y="0"/>
              <a:ext cx="2115056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1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44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xúc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85,17% [1]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LSTM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74,38% [2]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SVM: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2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73,1% [3], 4 </a:t>
            </a:r>
            <a:r>
              <a:rPr lang="en-US" dirty="0" err="1" smtClean="0"/>
              <a:t>loại</a:t>
            </a:r>
            <a:r>
              <a:rPr lang="en-US" dirty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vẻ</a:t>
            </a:r>
            <a:r>
              <a:rPr lang="en-US" dirty="0" smtClean="0"/>
              <a:t>, </a:t>
            </a:r>
            <a:r>
              <a:rPr lang="en-US" dirty="0" err="1" smtClean="0"/>
              <a:t>giận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, </a:t>
            </a:r>
            <a:r>
              <a:rPr lang="en-US" dirty="0" err="1" smtClean="0"/>
              <a:t>buồn</a:t>
            </a:r>
            <a:r>
              <a:rPr lang="en-US" dirty="0" smtClean="0"/>
              <a:t> </a:t>
            </a:r>
            <a:r>
              <a:rPr lang="en-US" dirty="0" err="1" smtClean="0"/>
              <a:t>chán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hạnh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tỉ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76% [4]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0" y="929143"/>
            <a:ext cx="1881051" cy="250117"/>
            <a:chOff x="1116" y="0"/>
            <a:chExt cx="2115057" cy="246221"/>
          </a:xfrm>
        </p:grpSpPr>
        <p:sp>
          <p:nvSpPr>
            <p:cNvPr id="17" name="Pentagon 16"/>
            <p:cNvSpPr/>
            <p:nvPr/>
          </p:nvSpPr>
          <p:spPr>
            <a:xfrm>
              <a:off x="1117" y="0"/>
              <a:ext cx="2115056" cy="246221"/>
            </a:xfrm>
            <a:prstGeom prst="homePlate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entagon 4"/>
            <p:cNvSpPr/>
            <p:nvPr/>
          </p:nvSpPr>
          <p:spPr>
            <a:xfrm>
              <a:off x="1116" y="0"/>
              <a:ext cx="2115056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1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477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8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/>
              <a:t>: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giận</a:t>
            </a:r>
            <a:r>
              <a:rPr lang="en-US" dirty="0"/>
              <a:t>, </a:t>
            </a:r>
            <a:r>
              <a:rPr lang="en-US" dirty="0" err="1"/>
              <a:t>ghét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, </a:t>
            </a:r>
            <a:r>
              <a:rPr lang="en-US" dirty="0" err="1"/>
              <a:t>đau</a:t>
            </a:r>
            <a:r>
              <a:rPr lang="en-US" dirty="0"/>
              <a:t> </a:t>
            </a:r>
            <a:r>
              <a:rPr lang="en-US" dirty="0" err="1"/>
              <a:t>buồn</a:t>
            </a:r>
            <a:r>
              <a:rPr lang="en-US" dirty="0"/>
              <a:t>,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, </a:t>
            </a:r>
            <a:r>
              <a:rPr lang="en-US" dirty="0" err="1"/>
              <a:t>lãng</a:t>
            </a:r>
            <a:r>
              <a:rPr lang="en-US" dirty="0"/>
              <a:t> </a:t>
            </a:r>
            <a:r>
              <a:rPr lang="en-US" dirty="0" err="1"/>
              <a:t>mạn</a:t>
            </a:r>
            <a:r>
              <a:rPr lang="en-US" dirty="0"/>
              <a:t>,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vẻ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tôn</a:t>
            </a:r>
            <a:r>
              <a:rPr lang="en-US" dirty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: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(ECG),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(BVP),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da (SC),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(RSP)</a:t>
            </a:r>
          </a:p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20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32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8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721804" y="933039"/>
            <a:ext cx="1896607" cy="246221"/>
            <a:chOff x="1742405" y="0"/>
            <a:chExt cx="2176611" cy="246221"/>
          </a:xfrm>
        </p:grpSpPr>
        <p:sp>
          <p:nvSpPr>
            <p:cNvPr id="11" name="Chevron 10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2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MIT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0652" y="1898651"/>
            <a:ext cx="7980947" cy="443441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8950" y="1346200"/>
            <a:ext cx="8026400" cy="444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just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giận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8547" y="2287089"/>
            <a:ext cx="9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8547" y="3323051"/>
            <a:ext cx="62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BVP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8547" y="4418354"/>
            <a:ext cx="62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8547" y="5454316"/>
            <a:ext cx="62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RSP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721804" y="933039"/>
            <a:ext cx="1896607" cy="246221"/>
            <a:chOff x="1742405" y="0"/>
            <a:chExt cx="2176611" cy="246221"/>
          </a:xfrm>
        </p:grpSpPr>
        <p:sp>
          <p:nvSpPr>
            <p:cNvPr id="18" name="Chevron 17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/>
                <a:t>2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52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Xây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dựng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học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chúng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4 </a:t>
            </a:r>
            <a:r>
              <a:rPr lang="en-US" dirty="0" err="1" smtClean="0">
                <a:solidFill>
                  <a:schemeClr val="tx1"/>
                </a:solidFill>
              </a:rPr>
              <a:t>bước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chính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xây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dựng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mô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máy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 algn="l"/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 algn="l"/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 smtClean="0"/>
              <a:t>luyện</a:t>
            </a:r>
            <a:endParaRPr lang="en-US" dirty="0" smtClean="0"/>
          </a:p>
          <a:p>
            <a:pPr lvl="1" algn="l"/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1" algn="l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 smtClean="0"/>
          </a:p>
          <a:p>
            <a:pPr lvl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 smtClean="0"/>
          </a:p>
          <a:p>
            <a:pPr lvl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 smtClean="0"/>
          </a:p>
          <a:p>
            <a:pPr lvl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cường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 descr="10 Companies Using Machine Learning in Cool Ways | WordStream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886" y="2623457"/>
            <a:ext cx="4990266" cy="36892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031733532"/>
              </p:ext>
            </p:extLst>
          </p:nvPr>
        </p:nvGraphicFramePr>
        <p:xfrm>
          <a:off x="0" y="933040"/>
          <a:ext cx="9144000" cy="24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459164" y="933040"/>
            <a:ext cx="1792105" cy="246220"/>
            <a:chOff x="1742405" y="0"/>
            <a:chExt cx="2176611" cy="246221"/>
          </a:xfrm>
        </p:grpSpPr>
        <p:sp>
          <p:nvSpPr>
            <p:cNvPr id="15" name="Chevron 14"/>
            <p:cNvSpPr/>
            <p:nvPr/>
          </p:nvSpPr>
          <p:spPr>
            <a:xfrm>
              <a:off x="1742405" y="0"/>
              <a:ext cx="2176611" cy="246221"/>
            </a:xfrm>
            <a:prstGeom prst="chevron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hevron 4"/>
            <p:cNvSpPr/>
            <p:nvPr/>
          </p:nvSpPr>
          <p:spPr>
            <a:xfrm>
              <a:off x="1865516" y="0"/>
              <a:ext cx="1930390" cy="246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32004" rIns="16002" bIns="3200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3</a:t>
              </a:r>
              <a:endParaRPr lang="vi-VN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55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2796</TotalTime>
  <Words>4345</Words>
  <Application>Microsoft Office PowerPoint</Application>
  <PresentationFormat>On-screen Show (4:3)</PresentationFormat>
  <Paragraphs>386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Times New Roman</vt:lpstr>
      <vt:lpstr>Office Theme</vt:lpstr>
      <vt:lpstr>Tối ưu hóa dữ liệu và mô hình phân lớp nhằm nâng cao chất lượng nhận dạng cảm xúc sử dụng bộ dữ liệu sinh học của MIT</vt:lpstr>
      <vt:lpstr>Nội dung</vt:lpstr>
      <vt:lpstr>1. Tổng quan về nhận dạng cảm xúc</vt:lpstr>
      <vt:lpstr>1. Tổng quan về nhận dạng cảm xúc</vt:lpstr>
      <vt:lpstr>1. Tổng quan về nhận dạng cảm xúc</vt:lpstr>
      <vt:lpstr>1. Tổng quan về nhận dạng cảm xúc</vt:lpstr>
      <vt:lpstr>2. Bộ dữ liệu sinh học của MIT</vt:lpstr>
      <vt:lpstr>2. Bộ dữ liệu sinh học của MIT</vt:lpstr>
      <vt:lpstr>3. Học máy và ứng dụng</vt:lpstr>
      <vt:lpstr>3.1. Lựa chọn đặc trưng</vt:lpstr>
      <vt:lpstr>3.1. Lựa chọn đặc trưng</vt:lpstr>
      <vt:lpstr>3.2. Support Vector Machine (SVM)</vt:lpstr>
      <vt:lpstr>3.2. Support Vector Machine (SVM)</vt:lpstr>
      <vt:lpstr>3.3. Linear Discriminant Analysis (LDA)</vt:lpstr>
      <vt:lpstr>3.4. Decision Tree (DT)</vt:lpstr>
      <vt:lpstr>3.5. Random Forest (RF)</vt:lpstr>
      <vt:lpstr>3.6. Lựa chọn tham số cho mô hình</vt:lpstr>
      <vt:lpstr>3.7. Áp dụng với bộ dữ liệu của MIT</vt:lpstr>
      <vt:lpstr>4. Thử nghiệm thay đổi đầu vào và kết quả</vt:lpstr>
      <vt:lpstr>4. Thử nghiệm thay đổi đầu vào và kết quả</vt:lpstr>
      <vt:lpstr>4. Thử nghiệm thay đổi đầu vào và kết quả</vt:lpstr>
      <vt:lpstr>4. Thử nghiệm thay đổi đầu vào và kết quả</vt:lpstr>
      <vt:lpstr>4. Thử nghiệm thay đổi đầu vào và kết quả</vt:lpstr>
      <vt:lpstr>4. Thử nghiệm thay đổi đầu vào và kết quả</vt:lpstr>
      <vt:lpstr>5. Kết luận chung và hướng phát triển</vt:lpstr>
      <vt:lpstr>5. Kết luận chung và hướng phát triển</vt:lpstr>
      <vt:lpstr>PowerPoint Presentation</vt:lpstr>
      <vt:lpstr>Tài liệu tham khảo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N4M</cp:lastModifiedBy>
  <cp:revision>256</cp:revision>
  <dcterms:created xsi:type="dcterms:W3CDTF">2016-07-25T07:53:11Z</dcterms:created>
  <dcterms:modified xsi:type="dcterms:W3CDTF">2021-04-21T13:30:02Z</dcterms:modified>
</cp:coreProperties>
</file>