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83" r:id="rId4"/>
    <p:sldId id="284" r:id="rId5"/>
    <p:sldId id="260" r:id="rId6"/>
    <p:sldId id="281" r:id="rId7"/>
    <p:sldId id="265" r:id="rId8"/>
    <p:sldId id="266" r:id="rId9"/>
    <p:sldId id="282" r:id="rId10"/>
    <p:sldId id="285" r:id="rId11"/>
    <p:sldId id="280" r:id="rId12"/>
  </p:sldIdLst>
  <p:sldSz cx="12192000" cy="6858000"/>
  <p:notesSz cx="6858000" cy="9144000"/>
  <p:embeddedFontLst>
    <p:embeddedFont>
      <p:font typeface="Tahoma" panose="020B0604030504040204" pitchFamily="34" charset="0"/>
      <p:regular r:id="rId14"/>
      <p:bold r:id="rId15"/>
    </p:embeddedFont>
    <p:embeddedFont>
      <p:font typeface="Rockwell" panose="02060603020205020403"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MQy0B61euSvy1TGI04t3g93aj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941468-F69B-425F-B83A-D1833E0E8B54}">
  <a:tblStyle styleId="{32941468-F69B-425F-B83A-D1833E0E8B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8" autoAdjust="0"/>
    <p:restoredTop sz="94664" autoAdjust="0"/>
  </p:normalViewPr>
  <p:slideViewPr>
    <p:cSldViewPr snapToGrid="0">
      <p:cViewPr varScale="1">
        <p:scale>
          <a:sx n="80" d="100"/>
          <a:sy n="80" d="100"/>
        </p:scale>
        <p:origin x="629"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9445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67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483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317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755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09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170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4988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453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 name="Google Shape;16;p13"/>
          <p:cNvSpPr txBox="1">
            <a:spLocks noGrp="1"/>
          </p:cNvSpPr>
          <p:nvPr>
            <p:ph type="sldNum" idx="12"/>
          </p:nvPr>
        </p:nvSpPr>
        <p:spPr>
          <a:xfrm>
            <a:off x="11329557" y="6377545"/>
            <a:ext cx="75354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400" b="0" i="0" u="none" strike="noStrike" cap="none">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Rockwel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fld id="{00000000-1234-1234-1234-123412341234}" type="slidenum">
              <a:rPr lang="en-US" smtClean="0"/>
              <a:pPr/>
              <a:t>‹#›</a:t>
            </a:fld>
            <a:r>
              <a:rPr lang="en-US" dirty="0" smtClean="0"/>
              <a:t>/17</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26" name="Google Shape;26;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14"/>
          <p:cNvSpPr txBox="1"/>
          <p:nvPr/>
        </p:nvSpPr>
        <p:spPr>
          <a:xfrm>
            <a:off x="721905" y="218700"/>
            <a:ext cx="9700031"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200"/>
              <a:buFont typeface="Tahoma"/>
              <a:buNone/>
            </a:pPr>
            <a:r>
              <a:rPr lang="en-US" sz="2200" b="1" i="0" u="none" strike="noStrike" cap="none">
                <a:solidFill>
                  <a:schemeClr val="lt1"/>
                </a:solidFill>
                <a:latin typeface="Tahoma"/>
                <a:ea typeface="Tahoma"/>
                <a:cs typeface="Tahoma"/>
                <a:sym typeface="Tahoma"/>
              </a:rPr>
              <a:t>TRƯỜNG ĐẠI HỌC CÔNG NGHIỆP HÀ NỘI – BÀI GIẢNG ĐIỆN TỬ</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Tahoma"/>
              <a:ea typeface="Tahoma"/>
              <a:cs typeface="Tahoma"/>
              <a:sym typeface="Tahoma"/>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5">
            <a:alphaModFix/>
          </a:blip>
          <a:srcRect/>
          <a:stretch/>
        </p:blipFill>
        <p:spPr>
          <a:xfrm>
            <a:off x="46843" y="45104"/>
            <a:ext cx="12110367" cy="797878"/>
          </a:xfrm>
          <a:prstGeom prst="rect">
            <a:avLst/>
          </a:prstGeom>
          <a:noFill/>
          <a:ln w="38100" cap="sq" cmpd="sng">
            <a:solidFill>
              <a:srgbClr val="92D05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1" name="Google Shape;11;p13"/>
          <p:cNvPicPr preferRelativeResize="0"/>
          <p:nvPr/>
        </p:nvPicPr>
        <p:blipFill rotWithShape="1">
          <a:blip r:embed="rId6">
            <a:alphaModFix/>
          </a:blip>
          <a:srcRect/>
          <a:stretch/>
        </p:blipFill>
        <p:spPr>
          <a:xfrm>
            <a:off x="-10160" y="5862541"/>
            <a:ext cx="12195363" cy="1001821"/>
          </a:xfrm>
          <a:prstGeom prst="rect">
            <a:avLst/>
          </a:prstGeom>
          <a:noFill/>
          <a:ln>
            <a:noFill/>
          </a:ln>
        </p:spPr>
      </p:pic>
      <p:sp>
        <p:nvSpPr>
          <p:cNvPr id="12" name="Google Shape;12;p1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Arial"/>
              <a:buNone/>
              <a:defRPr sz="3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3"/>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4" name="Google Shape;14;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9pPr>
          </a:lstStyle>
          <a:p>
            <a:endParaRPr/>
          </a:p>
        </p:txBody>
      </p:sp>
      <p:sp>
        <p:nvSpPr>
          <p:cNvPr id="15" name="Google Shape;15;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9pPr>
          </a:lstStyle>
          <a:p>
            <a:endParaRPr/>
          </a:p>
        </p:txBody>
      </p:sp>
      <p:sp>
        <p:nvSpPr>
          <p:cNvPr id="16" name="Google Shape;16;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dirty="0"/>
          </a:p>
        </p:txBody>
      </p:sp>
      <p:pic>
        <p:nvPicPr>
          <p:cNvPr id="17" name="Google Shape;17;p13"/>
          <p:cNvPicPr preferRelativeResize="0"/>
          <p:nvPr/>
        </p:nvPicPr>
        <p:blipFill rotWithShape="1">
          <a:blip r:embed="rId7">
            <a:alphaModFix/>
          </a:blip>
          <a:srcRect/>
          <a:stretch/>
        </p:blipFill>
        <p:spPr>
          <a:xfrm>
            <a:off x="154055" y="149344"/>
            <a:ext cx="588268" cy="588268"/>
          </a:xfrm>
          <a:prstGeom prst="rect">
            <a:avLst/>
          </a:prstGeom>
          <a:noFill/>
          <a:ln>
            <a:noFill/>
          </a:ln>
        </p:spPr>
      </p:pic>
      <p:grpSp>
        <p:nvGrpSpPr>
          <p:cNvPr id="18" name="Google Shape;18;p13"/>
          <p:cNvGrpSpPr/>
          <p:nvPr/>
        </p:nvGrpSpPr>
        <p:grpSpPr>
          <a:xfrm>
            <a:off x="10695894" y="6596658"/>
            <a:ext cx="357425" cy="184511"/>
            <a:chOff x="4858544" y="3598069"/>
            <a:chExt cx="1614487" cy="833438"/>
          </a:xfrm>
        </p:grpSpPr>
        <p:sp>
          <p:nvSpPr>
            <p:cNvPr id="19" name="Google Shape;19;p13"/>
            <p:cNvSpPr/>
            <p:nvPr/>
          </p:nvSpPr>
          <p:spPr>
            <a:xfrm>
              <a:off x="4858544" y="3777457"/>
              <a:ext cx="1355725" cy="654050"/>
            </a:xfrm>
            <a:custGeom>
              <a:avLst/>
              <a:gdLst/>
              <a:ahLst/>
              <a:cxnLst/>
              <a:rect l="l" t="t" r="r" b="b"/>
              <a:pathLst>
                <a:path w="257" h="124" extrusionOk="0">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sp>
          <p:nvSpPr>
            <p:cNvPr id="20" name="Google Shape;20;p13"/>
            <p:cNvSpPr/>
            <p:nvPr/>
          </p:nvSpPr>
          <p:spPr>
            <a:xfrm>
              <a:off x="5977731" y="3598069"/>
              <a:ext cx="495300" cy="558800"/>
            </a:xfrm>
            <a:custGeom>
              <a:avLst/>
              <a:gdLst/>
              <a:ahLst/>
              <a:cxnLst/>
              <a:rect l="l" t="t" r="r" b="b"/>
              <a:pathLst>
                <a:path w="94" h="106" extrusionOk="0">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grpSp>
      <p:pic>
        <p:nvPicPr>
          <p:cNvPr id="21" name="Google Shape;21;p13"/>
          <p:cNvPicPr preferRelativeResize="0"/>
          <p:nvPr/>
        </p:nvPicPr>
        <p:blipFill rotWithShape="1">
          <a:blip r:embed="rId8">
            <a:alphaModFix/>
          </a:blip>
          <a:srcRect/>
          <a:stretch/>
        </p:blipFill>
        <p:spPr>
          <a:xfrm>
            <a:off x="10388256" y="-164569"/>
            <a:ext cx="1876166" cy="131363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27"/>
          <p:cNvSpPr txBox="1"/>
          <p:nvPr/>
        </p:nvSpPr>
        <p:spPr>
          <a:xfrm>
            <a:off x="1727132" y="177421"/>
            <a:ext cx="893484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lt1"/>
                </a:solidFill>
                <a:latin typeface="Times New Roman"/>
                <a:ea typeface="Times New Roman"/>
                <a:cs typeface="Times New Roman"/>
                <a:sym typeface="Times New Roman"/>
              </a:rPr>
              <a:t>TRƯỜNG ĐẠI HỌC CÔNG NGHIỆP HÀ NỘI</a:t>
            </a:r>
            <a:endParaRPr dirty="0"/>
          </a:p>
        </p:txBody>
      </p:sp>
      <p:sp>
        <p:nvSpPr>
          <p:cNvPr id="37" name="Google Shape;37;p27"/>
          <p:cNvSpPr txBox="1"/>
          <p:nvPr/>
        </p:nvSpPr>
        <p:spPr>
          <a:xfrm>
            <a:off x="1456912" y="1042642"/>
            <a:ext cx="893484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chemeClr val="lt1"/>
                </a:solidFill>
                <a:latin typeface="Times New Roman"/>
                <a:ea typeface="Times New Roman"/>
                <a:cs typeface="Times New Roman"/>
                <a:sym typeface="Times New Roman"/>
              </a:rPr>
              <a:t>KHOA CÔNG NGHỆ THÔNG TIN</a:t>
            </a:r>
            <a:endParaRPr sz="1200" dirty="0"/>
          </a:p>
        </p:txBody>
      </p:sp>
      <p:sp>
        <p:nvSpPr>
          <p:cNvPr id="38" name="Google Shape;38;p27"/>
          <p:cNvSpPr txBox="1"/>
          <p:nvPr/>
        </p:nvSpPr>
        <p:spPr>
          <a:xfrm>
            <a:off x="576635" y="1692189"/>
            <a:ext cx="10695397"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3200"/>
              <a:buFont typeface="Arial"/>
              <a:buNone/>
            </a:pPr>
            <a:r>
              <a:rPr lang="en-US" sz="2800" b="1" i="0" u="none" strike="noStrike" cap="none" dirty="0" smtClean="0">
                <a:solidFill>
                  <a:schemeClr val="lt1"/>
                </a:solidFill>
                <a:latin typeface="Times New Roman"/>
                <a:ea typeface="Times New Roman"/>
                <a:cs typeface="Times New Roman"/>
                <a:sym typeface="Times New Roman"/>
              </a:rPr>
              <a:t>BẢO VỆ ĐỒ ÁN TỐT NGHIỆP</a:t>
            </a:r>
            <a:br>
              <a:rPr lang="en-US" sz="2800" b="1" i="0" u="none" strike="noStrike" cap="none" dirty="0" smtClean="0">
                <a:solidFill>
                  <a:schemeClr val="lt1"/>
                </a:solidFill>
                <a:latin typeface="Times New Roman"/>
                <a:ea typeface="Times New Roman"/>
                <a:cs typeface="Times New Roman"/>
                <a:sym typeface="Times New Roman"/>
              </a:rPr>
            </a:br>
            <a:r>
              <a:rPr lang="en-US" sz="2800" b="1" i="0" u="none" strike="noStrike" cap="none" smtClean="0">
                <a:solidFill>
                  <a:schemeClr val="lt1"/>
                </a:solidFill>
                <a:latin typeface="Times New Roman"/>
                <a:ea typeface="Times New Roman"/>
                <a:cs typeface="Times New Roman"/>
                <a:sym typeface="Times New Roman"/>
              </a:rPr>
              <a:t>NGÀNH </a:t>
            </a:r>
            <a:r>
              <a:rPr lang="en-US" sz="2800" b="1" smtClean="0">
                <a:solidFill>
                  <a:schemeClr val="lt1"/>
                </a:solidFill>
                <a:latin typeface="Times New Roman"/>
                <a:ea typeface="Times New Roman"/>
                <a:cs typeface="Times New Roman"/>
                <a:sym typeface="Times New Roman"/>
              </a:rPr>
              <a:t>CÔNG NGHỆ THÔNG TIN</a:t>
            </a:r>
            <a:endParaRPr sz="1050" dirty="0"/>
          </a:p>
        </p:txBody>
      </p:sp>
      <p:sp>
        <p:nvSpPr>
          <p:cNvPr id="39" name="Google Shape;39;p27"/>
          <p:cNvSpPr txBox="1"/>
          <p:nvPr/>
        </p:nvSpPr>
        <p:spPr>
          <a:xfrm>
            <a:off x="5756391" y="4425482"/>
            <a:ext cx="5515642"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2800" dirty="0" smtClean="0">
                <a:solidFill>
                  <a:schemeClr val="bg1"/>
                </a:solidFill>
                <a:latin typeface="Times New Roman"/>
                <a:ea typeface="Times New Roman"/>
                <a:cs typeface="Times New Roman"/>
                <a:sym typeface="Times New Roman"/>
              </a:rPr>
              <a:t>CB</a:t>
            </a:r>
            <a:r>
              <a:rPr lang="en-US" sz="2800" b="0" i="0" u="none" strike="noStrike" cap="none" dirty="0" smtClean="0">
                <a:solidFill>
                  <a:schemeClr val="bg1"/>
                </a:solidFill>
                <a:latin typeface="Times New Roman"/>
                <a:ea typeface="Times New Roman"/>
                <a:cs typeface="Times New Roman"/>
                <a:sym typeface="Times New Roman"/>
              </a:rPr>
              <a:t>HD</a:t>
            </a:r>
            <a:r>
              <a:rPr lang="en-US" sz="2800" b="0" i="0" u="none" strike="noStrike" cap="none" smtClean="0">
                <a:solidFill>
                  <a:schemeClr val="bg1"/>
                </a:solidFill>
                <a:latin typeface="Times New Roman"/>
                <a:ea typeface="Times New Roman"/>
                <a:cs typeface="Times New Roman"/>
                <a:sym typeface="Times New Roman"/>
              </a:rPr>
              <a:t>: TS. Nguyễn Bá Nghiễn</a:t>
            </a:r>
            <a:endParaRPr lang="en-US" sz="2800" b="0" i="0" u="none" strike="noStrike" cap="none" dirty="0" smtClean="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000"/>
              <a:buFont typeface="Arial"/>
              <a:buNone/>
            </a:pPr>
            <a:r>
              <a:rPr lang="en-US" sz="2800" dirty="0" err="1" smtClean="0">
                <a:solidFill>
                  <a:schemeClr val="bg1"/>
                </a:solidFill>
                <a:latin typeface="Times New Roman"/>
                <a:ea typeface="Times New Roman"/>
                <a:cs typeface="Times New Roman"/>
                <a:sym typeface="Times New Roman"/>
              </a:rPr>
              <a:t>Sinh</a:t>
            </a:r>
            <a:r>
              <a:rPr lang="en-US" sz="2800" dirty="0" smtClean="0">
                <a:solidFill>
                  <a:schemeClr val="bg1"/>
                </a:solidFill>
                <a:latin typeface="Times New Roman"/>
                <a:ea typeface="Times New Roman"/>
                <a:cs typeface="Times New Roman"/>
                <a:sym typeface="Times New Roman"/>
              </a:rPr>
              <a:t> </a:t>
            </a:r>
            <a:r>
              <a:rPr lang="en-US" sz="2800" dirty="0" err="1" smtClean="0">
                <a:solidFill>
                  <a:schemeClr val="bg1"/>
                </a:solidFill>
                <a:latin typeface="Times New Roman"/>
                <a:ea typeface="Times New Roman"/>
                <a:cs typeface="Times New Roman"/>
                <a:sym typeface="Times New Roman"/>
              </a:rPr>
              <a:t>viên</a:t>
            </a:r>
            <a:r>
              <a:rPr lang="en-US" sz="2800" smtClean="0">
                <a:solidFill>
                  <a:schemeClr val="bg1"/>
                </a:solidFill>
                <a:latin typeface="Times New Roman"/>
                <a:ea typeface="Times New Roman"/>
                <a:cs typeface="Times New Roman"/>
                <a:sym typeface="Times New Roman"/>
              </a:rPr>
              <a:t>: Nguyễn Văn Ngọc</a:t>
            </a:r>
            <a:endParaRPr lang="en-US" sz="2800" dirty="0" smtClean="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000"/>
              <a:buFont typeface="Arial"/>
              <a:buNone/>
            </a:pPr>
            <a:r>
              <a:rPr lang="en-US" sz="2800" b="0" i="0" u="none" strike="noStrike" cap="none" dirty="0" err="1" smtClean="0">
                <a:solidFill>
                  <a:schemeClr val="bg1"/>
                </a:solidFill>
                <a:latin typeface="Times New Roman"/>
                <a:ea typeface="Times New Roman"/>
                <a:cs typeface="Times New Roman"/>
                <a:sym typeface="Times New Roman"/>
              </a:rPr>
              <a:t>Mã</a:t>
            </a:r>
            <a:r>
              <a:rPr lang="en-US" sz="2800" b="0" i="0" u="none" strike="noStrike" cap="none" dirty="0" smtClean="0">
                <a:solidFill>
                  <a:schemeClr val="bg1"/>
                </a:solidFill>
                <a:latin typeface="Times New Roman"/>
                <a:ea typeface="Times New Roman"/>
                <a:cs typeface="Times New Roman"/>
                <a:sym typeface="Times New Roman"/>
              </a:rPr>
              <a:t> </a:t>
            </a:r>
            <a:r>
              <a:rPr lang="en-US" sz="2800" b="0" i="0" u="none" strike="noStrike" cap="none" dirty="0" err="1" smtClean="0">
                <a:solidFill>
                  <a:schemeClr val="bg1"/>
                </a:solidFill>
                <a:latin typeface="Times New Roman"/>
                <a:ea typeface="Times New Roman"/>
                <a:cs typeface="Times New Roman"/>
                <a:sym typeface="Times New Roman"/>
              </a:rPr>
              <a:t>số</a:t>
            </a:r>
            <a:r>
              <a:rPr lang="en-US" sz="2800" b="0" i="0" u="none" strike="noStrike" cap="none" dirty="0" smtClean="0">
                <a:solidFill>
                  <a:schemeClr val="bg1"/>
                </a:solidFill>
                <a:latin typeface="Times New Roman"/>
                <a:ea typeface="Times New Roman"/>
                <a:cs typeface="Times New Roman"/>
                <a:sym typeface="Times New Roman"/>
              </a:rPr>
              <a:t> </a:t>
            </a:r>
            <a:r>
              <a:rPr lang="en-US" sz="2800" b="0" i="0" u="none" strike="noStrike" cap="none" dirty="0" err="1" smtClean="0">
                <a:solidFill>
                  <a:schemeClr val="bg1"/>
                </a:solidFill>
                <a:latin typeface="Times New Roman"/>
                <a:ea typeface="Times New Roman"/>
                <a:cs typeface="Times New Roman"/>
                <a:sym typeface="Times New Roman"/>
              </a:rPr>
              <a:t>sinh</a:t>
            </a:r>
            <a:r>
              <a:rPr lang="en-US" sz="2800" b="0" i="0" u="none" strike="noStrike" cap="none" dirty="0" smtClean="0">
                <a:solidFill>
                  <a:schemeClr val="bg1"/>
                </a:solidFill>
                <a:latin typeface="Times New Roman"/>
                <a:ea typeface="Times New Roman"/>
                <a:cs typeface="Times New Roman"/>
                <a:sym typeface="Times New Roman"/>
              </a:rPr>
              <a:t> </a:t>
            </a:r>
            <a:r>
              <a:rPr lang="en-US" sz="2800" b="0" i="0" u="none" strike="noStrike" cap="none" dirty="0" err="1" smtClean="0">
                <a:solidFill>
                  <a:schemeClr val="bg1"/>
                </a:solidFill>
                <a:latin typeface="Times New Roman"/>
                <a:ea typeface="Times New Roman"/>
                <a:cs typeface="Times New Roman"/>
                <a:sym typeface="Times New Roman"/>
              </a:rPr>
              <a:t>viên</a:t>
            </a:r>
            <a:r>
              <a:rPr lang="en-US" sz="2800" b="0" i="0" u="none" strike="noStrike" cap="none" smtClean="0">
                <a:solidFill>
                  <a:schemeClr val="bg1"/>
                </a:solidFill>
                <a:latin typeface="Times New Roman"/>
                <a:ea typeface="Times New Roman"/>
                <a:cs typeface="Times New Roman"/>
                <a:sym typeface="Times New Roman"/>
              </a:rPr>
              <a:t>: 2019606788</a:t>
            </a:r>
            <a:endParaRPr sz="2800" b="0" i="0" u="none" strike="noStrike" cap="none" dirty="0">
              <a:solidFill>
                <a:schemeClr val="bg1"/>
              </a:solidFill>
              <a:latin typeface="Times New Roman"/>
              <a:ea typeface="Times New Roman"/>
              <a:cs typeface="Times New Roman"/>
              <a:sym typeface="Times New Roman"/>
            </a:endParaRPr>
          </a:p>
        </p:txBody>
      </p:sp>
      <p:sp>
        <p:nvSpPr>
          <p:cNvPr id="7" name="Google Shape;38;p27"/>
          <p:cNvSpPr txBox="1"/>
          <p:nvPr/>
        </p:nvSpPr>
        <p:spPr>
          <a:xfrm>
            <a:off x="1712818" y="3058835"/>
            <a:ext cx="8423030" cy="954067"/>
          </a:xfrm>
          <a:prstGeom prst="rect">
            <a:avLst/>
          </a:prstGeom>
          <a:noFill/>
          <a:ln>
            <a:noFill/>
          </a:ln>
        </p:spPr>
        <p:txBody>
          <a:bodyPr spcFirstLastPara="1" wrap="square" lIns="91425" tIns="45700" rIns="91425" bIns="45700" anchor="t" anchorCtr="0">
            <a:spAutoFit/>
          </a:bodyPr>
          <a:lstStyle/>
          <a:p>
            <a:pPr lvl="0" algn="ctr">
              <a:buSzPts val="3200"/>
            </a:pPr>
            <a:r>
              <a:rPr lang="en-US" sz="2800" b="1" i="1" smtClean="0">
                <a:solidFill>
                  <a:schemeClr val="bg1"/>
                </a:solidFill>
                <a:latin typeface="Times New Roman" panose="02020603050405020304" pitchFamily="18" charset="0"/>
                <a:cs typeface="Times New Roman" panose="02020603050405020304" pitchFamily="18" charset="0"/>
              </a:rPr>
              <a:t>XÂY DỰNG WEBSITE BÁN NƯỚC HOA CHO SHOP</a:t>
            </a:r>
          </a:p>
          <a:p>
            <a:pPr lvl="0" algn="ctr">
              <a:buSzPts val="3200"/>
            </a:pPr>
            <a:r>
              <a:rPr lang="en-US" sz="2800" b="1" i="1" smtClean="0">
                <a:solidFill>
                  <a:schemeClr val="bg1"/>
                </a:solidFill>
                <a:latin typeface="Times New Roman" panose="02020603050405020304" pitchFamily="18" charset="0"/>
                <a:cs typeface="Times New Roman" panose="02020603050405020304" pitchFamily="18" charset="0"/>
              </a:rPr>
              <a:t>NGOCNGUYEN	</a:t>
            </a:r>
            <a:endParaRPr sz="2800" b="1" i="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1</a:t>
            </a:fld>
            <a:r>
              <a:rPr lang="en-US" smtClean="0"/>
              <a:t>/17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smtClean="0">
                <a:solidFill>
                  <a:schemeClr val="bg1"/>
                </a:solidFill>
                <a:latin typeface="Times New Roman" panose="02020603050405020304" pitchFamily="18" charset="0"/>
                <a:cs typeface="Times New Roman" panose="02020603050405020304" pitchFamily="18" charset="0"/>
              </a:rPr>
              <a:t>4. </a:t>
            </a:r>
            <a:r>
              <a:rPr lang="en-US" sz="3600" b="1" dirty="0" err="1" smtClean="0">
                <a:solidFill>
                  <a:schemeClr val="bg1"/>
                </a:solidFill>
                <a:latin typeface="Times New Roman" panose="02020603050405020304" pitchFamily="18" charset="0"/>
                <a:cs typeface="Times New Roman" panose="02020603050405020304" pitchFamily="18" charset="0"/>
              </a:rPr>
              <a:t>Hướng</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smtClean="0">
                <a:solidFill>
                  <a:schemeClr val="bg1"/>
                </a:solidFill>
                <a:latin typeface="Times New Roman" panose="02020603050405020304" pitchFamily="18" charset="0"/>
                <a:cs typeface="Times New Roman" panose="02020603050405020304" pitchFamily="18" charset="0"/>
              </a:rPr>
              <a:t>phát</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smtClean="0">
                <a:solidFill>
                  <a:schemeClr val="bg1"/>
                </a:solidFill>
                <a:latin typeface="Times New Roman" panose="02020603050405020304" pitchFamily="18" charset="0"/>
                <a:cs typeface="Times New Roman" panose="02020603050405020304" pitchFamily="18" charset="0"/>
              </a:rPr>
              <a:t>triển</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64690" y="1630650"/>
            <a:ext cx="9665450" cy="3416320"/>
          </a:xfrm>
          <a:prstGeom prst="rect">
            <a:avLst/>
          </a:prstGeom>
          <a:noFill/>
        </p:spPr>
        <p:txBody>
          <a:bodyPr wrap="square" rtlCol="0">
            <a:spAutoFit/>
          </a:bodyPr>
          <a:lstStyle/>
          <a:p>
            <a:pPr marL="342900" lvl="0" indent="-342900">
              <a:buClr>
                <a:schemeClr val="bg1"/>
              </a:buClr>
              <a:buFont typeface="Times New Roman" panose="02020603050405020304" pitchFamily="18" charset="0"/>
              <a:buChar char="⁃"/>
            </a:pPr>
            <a:r>
              <a:rPr lang="en-US" sz="2400" dirty="0" err="1">
                <a:solidFill>
                  <a:schemeClr val="bg1"/>
                </a:solidFill>
                <a:latin typeface="Times New Roman" panose="02020603050405020304" pitchFamily="18" charset="0"/>
                <a:cs typeface="Times New Roman" panose="02020603050405020304" pitchFamily="18" charset="0"/>
              </a:rPr>
              <a:t>Tiếp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tục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hoàn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các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tính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năng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mở</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rộng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nhằm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cải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tiến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nâng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cấp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chương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trình</a:t>
            </a:r>
            <a:r>
              <a:rPr lang="en-US" sz="2400" dirty="0" smtClean="0">
                <a:solidFill>
                  <a:schemeClr val="bg1"/>
                </a:solidFill>
                <a:latin typeface="Times New Roman" panose="02020603050405020304" pitchFamily="18" charset="0"/>
                <a:cs typeface="Times New Roman" panose="02020603050405020304" pitchFamily="18" charset="0"/>
              </a:rPr>
              <a:t>.</a:t>
            </a:r>
          </a:p>
          <a:p>
            <a:pPr marL="342900" lvl="0" indent="-342900">
              <a:buClr>
                <a:schemeClr val="bg1"/>
              </a:buClr>
              <a:buFont typeface="Times New Roman" panose="02020603050405020304" pitchFamily="18"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lvl="0" indent="-342900">
              <a:buClr>
                <a:schemeClr val="bg1"/>
              </a:buClr>
              <a:buFont typeface="Times New Roman" panose="02020603050405020304" pitchFamily="18" charset="0"/>
              <a:buChar char="⁃"/>
            </a:pPr>
            <a:r>
              <a:rPr lang="en-US" sz="2400" dirty="0" err="1">
                <a:solidFill>
                  <a:schemeClr val="bg1"/>
                </a:solidFill>
                <a:latin typeface="Times New Roman" panose="02020603050405020304" pitchFamily="18" charset="0"/>
                <a:cs typeface="Times New Roman" panose="02020603050405020304" pitchFamily="18" charset="0"/>
              </a:rPr>
              <a:t>Hoàn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chương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trình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sửa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chữa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các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lỗi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cải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tính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bảo</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mật</a:t>
            </a:r>
            <a:r>
              <a:rPr lang="en-US" sz="2400" dirty="0" smtClean="0">
                <a:solidFill>
                  <a:schemeClr val="bg1"/>
                </a:solidFill>
                <a:latin typeface="Times New Roman" panose="02020603050405020304" pitchFamily="18" charset="0"/>
                <a:cs typeface="Times New Roman" panose="02020603050405020304" pitchFamily="18" charset="0"/>
              </a:rPr>
              <a:t>.</a:t>
            </a:r>
          </a:p>
          <a:p>
            <a:pPr marL="342900" lvl="0" indent="-342900">
              <a:buClr>
                <a:schemeClr val="bg1"/>
              </a:buClr>
              <a:buFont typeface="Times New Roman" panose="02020603050405020304" pitchFamily="18"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lvl="0" indent="-342900">
              <a:buClr>
                <a:schemeClr val="bg1"/>
              </a:buClr>
              <a:buFont typeface="Times New Roman" panose="02020603050405020304" pitchFamily="18" charset="0"/>
              <a:buChar char="⁃"/>
            </a:pPr>
            <a:r>
              <a:rPr lang="en-US" sz="2400" dirty="0" err="1">
                <a:solidFill>
                  <a:schemeClr val="bg1"/>
                </a:solidFill>
                <a:latin typeface="Times New Roman" panose="02020603050405020304" pitchFamily="18" charset="0"/>
                <a:cs typeface="Times New Roman" panose="02020603050405020304" pitchFamily="18" charset="0"/>
              </a:rPr>
              <a:t>Xây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dựng</a:t>
            </a:r>
            <a:r>
              <a:rPr lang="en-US" sz="2400" dirty="0">
                <a:solidFill>
                  <a:schemeClr val="bg1"/>
                </a:solidFill>
                <a:latin typeface="Times New Roman" panose="02020603050405020304" pitchFamily="18" charset="0"/>
                <a:cs typeface="Times New Roman" panose="02020603050405020304" pitchFamily="18" charset="0"/>
              </a:rPr>
              <a:t> Website </a:t>
            </a:r>
            <a:r>
              <a:rPr lang="en-US" sz="2400" dirty="0" err="1">
                <a:solidFill>
                  <a:schemeClr val="bg1"/>
                </a:solidFill>
                <a:latin typeface="Times New Roman" panose="02020603050405020304" pitchFamily="18" charset="0"/>
                <a:cs typeface="Times New Roman" panose="02020603050405020304" pitchFamily="18" charset="0"/>
              </a:rPr>
              <a:t>quy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mô</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lớn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hơn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nhiều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ứng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như</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trò</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chuyện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tư</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vấn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khách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hàng</a:t>
            </a:r>
            <a:r>
              <a:rPr lang="en-US" sz="2400" dirty="0">
                <a:solidFill>
                  <a:schemeClr val="bg1"/>
                </a:solidFill>
                <a:latin typeface="Times New Roman" panose="02020603050405020304" pitchFamily="18" charset="0"/>
                <a:cs typeface="Times New Roman" panose="02020603050405020304" pitchFamily="18" charset="0"/>
              </a:rPr>
              <a:t>.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lvl="0" indent="-342900">
              <a:buClr>
                <a:schemeClr val="bg1"/>
              </a:buClr>
              <a:buFont typeface="Times New Roman" panose="02020603050405020304" pitchFamily="18"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Clr>
                <a:schemeClr val="bg1"/>
              </a:buClr>
              <a:buFont typeface="Times New Roman" panose="02020603050405020304" pitchFamily="18" charset="0"/>
              <a:buChar char="⁃"/>
            </a:pPr>
            <a:r>
              <a:rPr lang="en-US" sz="2400" dirty="0" err="1">
                <a:solidFill>
                  <a:schemeClr val="bg1"/>
                </a:solidFill>
                <a:latin typeface="Times New Roman" panose="02020603050405020304" pitchFamily="18" charset="0"/>
                <a:cs typeface="Times New Roman" panose="02020603050405020304" pitchFamily="18" charset="0"/>
              </a:rPr>
              <a:t>Tích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hợp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thêm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chức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năng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thanh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toán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ví</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tử</a:t>
            </a:r>
            <a:r>
              <a:rPr lang="en-US" sz="2400" dirty="0">
                <a:solidFill>
                  <a:schemeClr val="bg1"/>
                </a:solidFill>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idx="12"/>
          </p:nvPr>
        </p:nvSpPr>
        <p:spPr/>
        <p:txBody>
          <a:bodyPr/>
          <a:lstStyle/>
          <a:p>
            <a:fld id="{00000000-1234-1234-1234-123412341234}" type="slidenum">
              <a:rPr lang="en-US" smtClean="0"/>
              <a:pPr/>
              <a:t>10</a:t>
            </a:fld>
            <a:r>
              <a:rPr lang="en-US" smtClean="0"/>
              <a:t>/17</a:t>
            </a:r>
            <a:endParaRPr lang="en-US" dirty="0"/>
          </a:p>
        </p:txBody>
      </p:sp>
    </p:spTree>
    <p:extLst>
      <p:ext uri="{BB962C8B-B14F-4D97-AF65-F5344CB8AC3E}">
        <p14:creationId xmlns:p14="http://schemas.microsoft.com/office/powerpoint/2010/main" val="406340498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pic>
        <p:nvPicPr>
          <p:cNvPr id="628" name="Google Shape;628;p54"/>
          <p:cNvPicPr preferRelativeResize="0"/>
          <p:nvPr/>
        </p:nvPicPr>
        <p:blipFill rotWithShape="1">
          <a:blip r:embed="rId3">
            <a:alphaModFix/>
          </a:blip>
          <a:srcRect/>
          <a:stretch/>
        </p:blipFill>
        <p:spPr>
          <a:xfrm>
            <a:off x="880" y="0"/>
            <a:ext cx="12191120" cy="6858494"/>
          </a:xfrm>
          <a:prstGeom prst="rect">
            <a:avLst/>
          </a:prstGeom>
          <a:noFill/>
          <a:ln>
            <a:noFill/>
          </a:ln>
        </p:spPr>
      </p:pic>
      <p:sp>
        <p:nvSpPr>
          <p:cNvPr id="5" name="Slide Number Placeholder 4"/>
          <p:cNvSpPr>
            <a:spLocks noGrp="1"/>
          </p:cNvSpPr>
          <p:nvPr>
            <p:ph type="sldNum" idx="12"/>
          </p:nvPr>
        </p:nvSpPr>
        <p:spPr>
          <a:xfrm>
            <a:off x="11329557" y="6377545"/>
            <a:ext cx="753545" cy="365125"/>
          </a:xfrm>
        </p:spPr>
        <p:txBody>
          <a:bodyPr/>
          <a:lstStyle/>
          <a:p>
            <a:r>
              <a:rPr lang="en-US" sz="1400" smtClean="0">
                <a:latin typeface="Times New Roman" panose="02020603050405020304" pitchFamily="18" charset="0"/>
                <a:cs typeface="Times New Roman" panose="02020603050405020304" pitchFamily="18" charset="0"/>
              </a:rPr>
              <a:t>17/17</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5019"/>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dirty="0" err="1" smtClean="0">
                <a:solidFill>
                  <a:schemeClr val="lt1"/>
                </a:solidFill>
                <a:latin typeface="Times New Roman"/>
                <a:ea typeface="Times New Roman"/>
                <a:cs typeface="Times New Roman"/>
                <a:sym typeface="Times New Roman"/>
              </a:rPr>
              <a:t>Nội</a:t>
            </a:r>
            <a:r>
              <a:rPr lang="en-US" sz="3600" b="1" i="0" u="none" strike="noStrike" cap="none" dirty="0" smtClean="0">
                <a:solidFill>
                  <a:schemeClr val="lt1"/>
                </a:solidFill>
                <a:latin typeface="Times New Roman"/>
                <a:ea typeface="Times New Roman"/>
                <a:cs typeface="Times New Roman"/>
                <a:sym typeface="Times New Roman"/>
              </a:rPr>
              <a:t> dung</a:t>
            </a:r>
            <a:endParaRPr dirty="0"/>
          </a:p>
        </p:txBody>
      </p:sp>
      <p:sp>
        <p:nvSpPr>
          <p:cNvPr id="4" name="Google Shape;45;p1"/>
          <p:cNvSpPr txBox="1"/>
          <p:nvPr/>
        </p:nvSpPr>
        <p:spPr>
          <a:xfrm>
            <a:off x="1145009" y="862819"/>
            <a:ext cx="9104812" cy="4524275"/>
          </a:xfrm>
          <a:prstGeom prst="rect">
            <a:avLst/>
          </a:prstGeom>
          <a:noFill/>
          <a:ln>
            <a:noFill/>
          </a:ln>
        </p:spPr>
        <p:txBody>
          <a:bodyPr spcFirstLastPara="1" wrap="square" lIns="91425" tIns="45700" rIns="91425" bIns="45700" anchor="t" anchorCtr="0">
            <a:spAutoFit/>
          </a:bodyPr>
          <a:lstStyle/>
          <a:p>
            <a:pPr lvl="1"/>
            <a:r>
              <a:rPr lang="en-US"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p>
          <a:p>
            <a:pPr lvl="1"/>
            <a:r>
              <a:rPr lang="en-US" sz="3600"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en-US" sz="3600"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Vấn</a:t>
            </a:r>
            <a:r>
              <a:rPr lang="en-US" sz="36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đề</a:t>
            </a:r>
            <a:r>
              <a:rPr lang="en-US" sz="36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mục</a:t>
            </a:r>
            <a:r>
              <a:rPr lang="en-US" sz="36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tiêu</a:t>
            </a:r>
            <a:r>
              <a:rPr lang="en-US" sz="36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ý </a:t>
            </a:r>
            <a:r>
              <a:rPr lang="en-US" sz="3600"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nghĩa</a:t>
            </a:r>
            <a:r>
              <a:rPr lang="en-US" sz="36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của</a:t>
            </a:r>
            <a:r>
              <a:rPr lang="en-US" sz="36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đồ</a:t>
            </a:r>
            <a:r>
              <a:rPr lang="en-US" sz="3600"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án</a:t>
            </a:r>
            <a:endParaRPr lang="en-US"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1"/>
            <a:endParaRPr lang="en-US" sz="3600" i="0" u="none" strike="noStrike" cap="none" dirty="0" smtClean="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1"/>
            <a:r>
              <a:rPr lang="en-US" sz="3600" dirty="0" smtClean="0">
                <a:solidFill>
                  <a:schemeClr val="bg1"/>
                </a:solidFill>
                <a:latin typeface="Times New Roman" panose="02020603050405020304" pitchFamily="18" charset="0"/>
                <a:cs typeface="Times New Roman" panose="02020603050405020304" pitchFamily="18" charset="0"/>
              </a:rPr>
              <a:t>	2. </a:t>
            </a:r>
            <a:r>
              <a:rPr lang="en-US" sz="3600" dirty="0" err="1" smtClean="0">
                <a:solidFill>
                  <a:schemeClr val="bg1"/>
                </a:solidFill>
                <a:latin typeface="Times New Roman" panose="02020603050405020304" pitchFamily="18" charset="0"/>
                <a:cs typeface="Times New Roman" panose="02020603050405020304" pitchFamily="18" charset="0"/>
              </a:rPr>
              <a:t>Ngôn</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ngữ</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lập</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trình</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và</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công</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cụ</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sử</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dụng</a:t>
            </a:r>
            <a:endParaRPr lang="en-US" sz="3600" dirty="0" smtClean="0">
              <a:solidFill>
                <a:schemeClr val="bg1"/>
              </a:solidFill>
              <a:latin typeface="Times New Roman" panose="02020603050405020304" pitchFamily="18" charset="0"/>
              <a:cs typeface="Times New Roman" panose="02020603050405020304" pitchFamily="18" charset="0"/>
            </a:endParaRPr>
          </a:p>
          <a:p>
            <a:pPr lvl="1"/>
            <a:endParaRPr lang="en-US" sz="3600" dirty="0" smtClean="0">
              <a:solidFill>
                <a:schemeClr val="bg1"/>
              </a:solidFill>
              <a:latin typeface="Times New Roman" panose="02020603050405020304" pitchFamily="18" charset="0"/>
              <a:cs typeface="Times New Roman" panose="02020603050405020304" pitchFamily="18" charset="0"/>
            </a:endParaRPr>
          </a:p>
          <a:p>
            <a:pPr lvl="1"/>
            <a:r>
              <a:rPr lang="en-US" sz="3600" dirty="0" smtClean="0">
                <a:solidFill>
                  <a:schemeClr val="bg1"/>
                </a:solidFill>
                <a:latin typeface="Times New Roman" panose="02020603050405020304" pitchFamily="18" charset="0"/>
                <a:cs typeface="Times New Roman" panose="02020603050405020304" pitchFamily="18" charset="0"/>
              </a:rPr>
              <a:t>	3</a:t>
            </a:r>
            <a:r>
              <a:rPr lang="en-US" sz="3600" smtClean="0">
                <a:solidFill>
                  <a:schemeClr val="bg1"/>
                </a:solidFill>
                <a:latin typeface="Times New Roman" panose="02020603050405020304" pitchFamily="18" charset="0"/>
                <a:cs typeface="Times New Roman" panose="02020603050405020304" pitchFamily="18" charset="0"/>
              </a:rPr>
              <a:t>. </a:t>
            </a:r>
            <a:r>
              <a:rPr lang="en-US" sz="3600" smtClean="0">
                <a:solidFill>
                  <a:schemeClr val="bg1"/>
                </a:solidFill>
                <a:latin typeface="Times New Roman" panose="02020603050405020304" pitchFamily="18" charset="0"/>
                <a:cs typeface="Times New Roman" panose="02020603050405020304" pitchFamily="18" charset="0"/>
              </a:rPr>
              <a:t>Demo sản phẩm</a:t>
            </a:r>
            <a:endParaRPr lang="en-US" sz="3600" dirty="0" smtClean="0">
              <a:solidFill>
                <a:schemeClr val="bg1"/>
              </a:solidFill>
              <a:latin typeface="Times New Roman" panose="02020603050405020304" pitchFamily="18" charset="0"/>
              <a:cs typeface="Times New Roman" panose="02020603050405020304" pitchFamily="18" charset="0"/>
            </a:endParaRPr>
          </a:p>
          <a:p>
            <a:pPr lvl="1"/>
            <a:endParaRPr lang="en-US" sz="3600" dirty="0">
              <a:solidFill>
                <a:schemeClr val="bg1"/>
              </a:solidFill>
              <a:latin typeface="Times New Roman" panose="02020603050405020304" pitchFamily="18" charset="0"/>
              <a:cs typeface="Times New Roman" panose="02020603050405020304" pitchFamily="18" charset="0"/>
            </a:endParaRPr>
          </a:p>
          <a:p>
            <a:pPr lvl="1"/>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a:solidFill>
                  <a:schemeClr val="bg1"/>
                </a:solidFill>
                <a:latin typeface="Times New Roman" panose="02020603050405020304" pitchFamily="18" charset="0"/>
                <a:cs typeface="Times New Roman" panose="02020603050405020304" pitchFamily="18" charset="0"/>
              </a:rPr>
              <a:t>4</a:t>
            </a:r>
            <a:r>
              <a:rPr lang="vi-VN"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Hướng</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phát</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triển</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2</a:t>
            </a:fld>
            <a:r>
              <a:rPr lang="en-US" smtClean="0"/>
              <a:t>/17</a:t>
            </a:r>
            <a:endParaRPr lang="en-US"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Vấn</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đề</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mục</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tiêu</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ý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nghĩa</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của</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đồ</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án</a:t>
            </a:r>
            <a:endPar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Google Shape;45;p1"/>
          <p:cNvSpPr txBox="1"/>
          <p:nvPr/>
        </p:nvSpPr>
        <p:spPr>
          <a:xfrm>
            <a:off x="2214814" y="1918539"/>
            <a:ext cx="7174751" cy="4154943"/>
          </a:xfrm>
          <a:prstGeom prst="rect">
            <a:avLst/>
          </a:prstGeom>
          <a:noFill/>
          <a:ln>
            <a:noFill/>
          </a:ln>
        </p:spPr>
        <p:txBody>
          <a:bodyPr spcFirstLastPara="1" wrap="square" lIns="91425" tIns="45700" rIns="91425" bIns="45700" anchor="t" anchorCtr="0">
            <a:spAutoFit/>
          </a:bodyPr>
          <a:lstStyle/>
          <a:p>
            <a:r>
              <a:rPr lang="en-US" sz="2400" smtClean="0">
                <a:solidFill>
                  <a:schemeClr val="bg1"/>
                </a:solidFill>
                <a:latin typeface="Times New Roman" panose="02020603050405020304" pitchFamily="18" charset="0"/>
                <a:cs typeface="Times New Roman" panose="02020603050405020304" pitchFamily="18" charset="0"/>
              </a:rPr>
              <a:t>-   Nước hoa </a:t>
            </a:r>
            <a:r>
              <a:rPr lang="en-US" sz="2400">
                <a:solidFill>
                  <a:schemeClr val="bg1"/>
                </a:solidFill>
                <a:latin typeface="Times New Roman" panose="02020603050405020304" pitchFamily="18" charset="0"/>
                <a:cs typeface="Times New Roman" panose="02020603050405020304" pitchFamily="18" charset="0"/>
              </a:rPr>
              <a:t>có khả năng kích thích các giác quan </a:t>
            </a:r>
            <a:r>
              <a:rPr lang="en-US" sz="2400">
                <a:solidFill>
                  <a:schemeClr val="bg1"/>
                </a:solidFill>
                <a:latin typeface="Times New Roman" panose="02020603050405020304" pitchFamily="18" charset="0"/>
                <a:cs typeface="Times New Roman" panose="02020603050405020304" pitchFamily="18" charset="0"/>
              </a:rPr>
              <a:t>của </a:t>
            </a:r>
            <a:r>
              <a:rPr lang="en-US" sz="240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        con </a:t>
            </a:r>
            <a:r>
              <a:rPr lang="en-US" sz="2400">
                <a:solidFill>
                  <a:schemeClr val="bg1"/>
                </a:solidFill>
                <a:latin typeface="Times New Roman" panose="02020603050405020304" pitchFamily="18" charset="0"/>
                <a:cs typeface="Times New Roman" panose="02020603050405020304" pitchFamily="18" charset="0"/>
              </a:rPr>
              <a:t>người, giúp giảm stress, tạo cảm giác thoải mái và tăng cường tinh </a:t>
            </a:r>
            <a:r>
              <a:rPr lang="en-US" sz="2400">
                <a:solidFill>
                  <a:schemeClr val="bg1"/>
                </a:solidFill>
                <a:latin typeface="Times New Roman" panose="02020603050405020304" pitchFamily="18" charset="0"/>
                <a:cs typeface="Times New Roman" panose="02020603050405020304" pitchFamily="18" charset="0"/>
              </a:rPr>
              <a:t>thần</a:t>
            </a:r>
            <a:r>
              <a:rPr lang="en-US" sz="240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r>
              <a:rPr lang="en-US" sz="2400" smtClean="0">
                <a:solidFill>
                  <a:schemeClr val="bg1"/>
                </a:solidFill>
                <a:latin typeface="Times New Roman" panose="02020603050405020304" pitchFamily="18" charset="0"/>
                <a:cs typeface="Times New Roman" panose="02020603050405020304" pitchFamily="18" charset="0"/>
              </a:rPr>
              <a:t>-   Việc </a:t>
            </a:r>
            <a:r>
              <a:rPr lang="en-US" sz="2400">
                <a:solidFill>
                  <a:schemeClr val="bg1"/>
                </a:solidFill>
                <a:latin typeface="Times New Roman" panose="02020603050405020304" pitchFamily="18" charset="0"/>
                <a:cs typeface="Times New Roman" panose="02020603050405020304" pitchFamily="18" charset="0"/>
              </a:rPr>
              <a:t>sử dụng nước hoa đã trở thành một phần không thể thiếu của nhiều người, đặc biệt là những người yêu thích thời trang và phong cách sống hiện </a:t>
            </a:r>
            <a:r>
              <a:rPr lang="en-US" sz="2400">
                <a:solidFill>
                  <a:schemeClr val="bg1"/>
                </a:solidFill>
                <a:latin typeface="Times New Roman" panose="02020603050405020304" pitchFamily="18" charset="0"/>
                <a:cs typeface="Times New Roman" panose="02020603050405020304" pitchFamily="18" charset="0"/>
              </a:rPr>
              <a:t>đại</a:t>
            </a:r>
            <a:r>
              <a:rPr lang="en-US" sz="2400" smtClean="0">
                <a:solidFill>
                  <a:schemeClr val="bg1"/>
                </a:solidFill>
                <a:latin typeface="Times New Roman" panose="02020603050405020304" pitchFamily="18" charset="0"/>
                <a:cs typeface="Times New Roman" panose="02020603050405020304" pitchFamily="18" charset="0"/>
              </a:rPr>
              <a:t>.</a:t>
            </a:r>
          </a:p>
          <a:p>
            <a:r>
              <a:rPr lang="en-US" sz="2400" smtClean="0">
                <a:solidFill>
                  <a:schemeClr val="bg1"/>
                </a:solidFill>
                <a:latin typeface="Times New Roman" panose="02020603050405020304" pitchFamily="18" charset="0"/>
                <a:cs typeface="Times New Roman" panose="02020603050405020304" pitchFamily="18" charset="0"/>
              </a:rPr>
              <a:t>-   Nhưng hiện nay trên thị trường có rất nhiều loại nước hoa giả, không rõ nguồn gốc xuất hiện, ảnh hưởng không tốt đến sức khỏe người dung, làm tâm lý người mua hàng luôn lo sợ mua phải loại nước hoa không tốt.</a:t>
            </a:r>
            <a:endParaRPr lang="en-US" sz="2400">
              <a:solidFill>
                <a:schemeClr val="bg1"/>
              </a:solidFill>
              <a:latin typeface="Times New Roman" panose="02020603050405020304" pitchFamily="18" charset="0"/>
              <a:cs typeface="Times New Roman" panose="02020603050405020304" pitchFamily="18" charset="0"/>
            </a:endParaRPr>
          </a:p>
          <a:p>
            <a:pPr>
              <a:buClr>
                <a:schemeClr val="bg1"/>
              </a:buClr>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Google Shape;45;p1"/>
          <p:cNvSpPr txBox="1"/>
          <p:nvPr/>
        </p:nvSpPr>
        <p:spPr>
          <a:xfrm>
            <a:off x="410535" y="1097951"/>
            <a:ext cx="11386039" cy="461624"/>
          </a:xfrm>
          <a:prstGeom prst="rect">
            <a:avLst/>
          </a:prstGeom>
          <a:noFill/>
          <a:ln>
            <a:noFill/>
          </a:ln>
        </p:spPr>
        <p:txBody>
          <a:bodyPr spcFirstLastPara="1" wrap="square" lIns="91425" tIns="45700" rIns="91425" bIns="45700" anchor="t" anchorCtr="0">
            <a:spAutoFit/>
          </a:bodyPr>
          <a:lstStyle/>
          <a:p>
            <a:pPr lvl="0"/>
            <a:r>
              <a:rPr lang="en-US" sz="2400" b="1" i="1" dirty="0" smtClean="0">
                <a:solidFill>
                  <a:schemeClr val="bg1"/>
                </a:solidFill>
                <a:latin typeface="Times New Roman" panose="02020603050405020304" pitchFamily="18" charset="0"/>
                <a:cs typeface="Times New Roman" panose="02020603050405020304" pitchFamily="18" charset="0"/>
              </a:rPr>
              <a:t>1.1. </a:t>
            </a:r>
            <a:r>
              <a:rPr lang="en-US" sz="2400" b="1" i="1" dirty="0" err="1" smtClean="0">
                <a:solidFill>
                  <a:schemeClr val="bg1"/>
                </a:solidFill>
                <a:latin typeface="Times New Roman" panose="02020603050405020304" pitchFamily="18" charset="0"/>
                <a:cs typeface="Times New Roman" panose="02020603050405020304" pitchFamily="18" charset="0"/>
              </a:rPr>
              <a:t>Đặt</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vấn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đề</a:t>
            </a:r>
            <a:endParaRPr lang="en-US" sz="2400" b="1" i="1" dirty="0" smtClean="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3</a:t>
            </a:fld>
            <a:r>
              <a:rPr lang="en-US" smtClean="0"/>
              <a:t>/17</a:t>
            </a:r>
            <a:endParaRPr lang="en-US" dirty="0"/>
          </a:p>
        </p:txBody>
      </p:sp>
    </p:spTree>
    <p:extLst>
      <p:ext uri="{BB962C8B-B14F-4D97-AF65-F5344CB8AC3E}">
        <p14:creationId xmlns:p14="http://schemas.microsoft.com/office/powerpoint/2010/main" val="4265648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Vấn</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đề</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mục</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tiêu</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ý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nghĩa</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của</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đồ</a:t>
            </a:r>
            <a:r>
              <a:rPr lang="en-US" sz="3600" b="1" dirty="0" smtClean="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b="1" dirty="0" err="1" smtClean="0">
                <a:solidFill>
                  <a:schemeClr val="bg1"/>
                </a:solidFill>
                <a:latin typeface="Times New Roman" panose="02020603050405020304" pitchFamily="18" charset="0"/>
                <a:ea typeface="Times New Roman"/>
                <a:cs typeface="Times New Roman" panose="02020603050405020304" pitchFamily="18" charset="0"/>
                <a:sym typeface="Times New Roman"/>
              </a:rPr>
              <a:t>án</a:t>
            </a:r>
            <a:endPar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Google Shape;45;p1"/>
          <p:cNvSpPr txBox="1"/>
          <p:nvPr/>
        </p:nvSpPr>
        <p:spPr>
          <a:xfrm>
            <a:off x="1021600" y="1918539"/>
            <a:ext cx="10163908" cy="3785611"/>
          </a:xfrm>
          <a:prstGeom prst="rect">
            <a:avLst/>
          </a:prstGeom>
          <a:noFill/>
          <a:ln>
            <a:noFill/>
          </a:ln>
        </p:spPr>
        <p:txBody>
          <a:bodyPr spcFirstLastPara="1" wrap="square" lIns="91425" tIns="45700" rIns="91425" bIns="45700" anchor="t" anchorCtr="0">
            <a:spAutoFit/>
          </a:bodyPr>
          <a:lstStyle/>
          <a:p>
            <a:pPr>
              <a:buClr>
                <a:schemeClr val="bg1"/>
              </a:buClr>
            </a:pP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Clr>
                <a:schemeClr val="bg1"/>
              </a:buClr>
              <a:buFontTx/>
              <a:buChar char="-"/>
            </a:pPr>
            <a:r>
              <a:rPr lang="en-US" sz="2400" dirty="0" err="1" smtClean="0">
                <a:solidFill>
                  <a:schemeClr val="bg1"/>
                </a:solidFill>
                <a:latin typeface="Times New Roman" panose="02020603050405020304" pitchFamily="18" charset="0"/>
                <a:cs typeface="Times New Roman" panose="02020603050405020304" pitchFamily="18" charset="0"/>
              </a:rPr>
              <a:t>Hiểu</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biết</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những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kiến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thức</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cần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thiết</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về</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xây</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dựng</a:t>
            </a:r>
            <a:r>
              <a:rPr lang="en-US" sz="2400" dirty="0" smtClean="0">
                <a:solidFill>
                  <a:schemeClr val="bg1"/>
                </a:solidFill>
                <a:latin typeface="Times New Roman" panose="02020603050405020304" pitchFamily="18" charset="0"/>
                <a:cs typeface="Times New Roman" panose="02020603050405020304" pitchFamily="18" charset="0"/>
              </a:rPr>
              <a:t> website</a:t>
            </a:r>
          </a:p>
          <a:p>
            <a:pPr>
              <a:buClr>
                <a:schemeClr val="bg1"/>
              </a:buClr>
            </a:pP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Clr>
                <a:schemeClr val="bg1"/>
              </a:buClr>
              <a:buFontTx/>
              <a:buChar char="-"/>
            </a:pPr>
            <a:r>
              <a:rPr lang="en-US" sz="2400" dirty="0" err="1" smtClean="0">
                <a:solidFill>
                  <a:schemeClr val="bg1"/>
                </a:solidFill>
                <a:latin typeface="Times New Roman" panose="02020603050405020304" pitchFamily="18" charset="0"/>
                <a:cs typeface="Times New Roman" panose="02020603050405020304" pitchFamily="18" charset="0"/>
              </a:rPr>
              <a:t>Nắm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được</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các</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kiến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thức</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err="1" smtClean="0">
                <a:solidFill>
                  <a:schemeClr val="bg1"/>
                </a:solidFill>
                <a:latin typeface="Times New Roman" panose="02020603050405020304" pitchFamily="18" charset="0"/>
                <a:cs typeface="Times New Roman" panose="02020603050405020304" pitchFamily="18" charset="0"/>
              </a:rPr>
              <a:t>về</a:t>
            </a:r>
            <a:r>
              <a:rPr lang="en-US" sz="2400" smtClean="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VueJS, C#</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Clr>
                <a:schemeClr val="bg1"/>
              </a:buClr>
              <a:buFontTx/>
              <a:buChar char="-"/>
            </a:pP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Clr>
                <a:schemeClr val="bg1"/>
              </a:buClr>
              <a:buFontTx/>
              <a:buChar char="-"/>
            </a:pPr>
            <a:r>
              <a:rPr lang="en-US" sz="2400" dirty="0" err="1" smtClean="0">
                <a:solidFill>
                  <a:schemeClr val="bg1"/>
                </a:solidFill>
                <a:latin typeface="Times New Roman" panose="02020603050405020304" pitchFamily="18" charset="0"/>
                <a:cs typeface="Times New Roman" panose="02020603050405020304" pitchFamily="18" charset="0"/>
              </a:rPr>
              <a:t>Tiết</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kiệm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thời</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gian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cho</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khách</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hàng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khách</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hàng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không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phải</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đến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tận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err="1" smtClean="0">
                <a:solidFill>
                  <a:schemeClr val="bg1"/>
                </a:solidFill>
                <a:latin typeface="Times New Roman" panose="02020603050405020304" pitchFamily="18" charset="0"/>
                <a:cs typeface="Times New Roman" panose="02020603050405020304" pitchFamily="18" charset="0"/>
              </a:rPr>
              <a:t>cửa</a:t>
            </a:r>
            <a:r>
              <a:rPr lang="en-US" sz="2400" smtClean="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hàng</a:t>
            </a:r>
            <a:endParaRPr lang="en-US" sz="2400" smtClean="0">
              <a:solidFill>
                <a:schemeClr val="bg1"/>
              </a:solidFill>
              <a:latin typeface="Times New Roman" panose="02020603050405020304" pitchFamily="18" charset="0"/>
              <a:cs typeface="Times New Roman" panose="02020603050405020304" pitchFamily="18" charset="0"/>
            </a:endParaRPr>
          </a:p>
          <a:p>
            <a:pPr>
              <a:buClr>
                <a:schemeClr val="bg1"/>
              </a:buClr>
            </a:pPr>
            <a:endParaRPr lang="en-US" sz="2400" smtClean="0">
              <a:solidFill>
                <a:schemeClr val="bg1"/>
              </a:solidFill>
              <a:latin typeface="Times New Roman" panose="02020603050405020304" pitchFamily="18" charset="0"/>
              <a:cs typeface="Times New Roman" panose="02020603050405020304" pitchFamily="18" charset="0"/>
            </a:endParaRPr>
          </a:p>
          <a:p>
            <a:pPr marL="342900" indent="-342900">
              <a:buClr>
                <a:schemeClr val="bg1"/>
              </a:buClr>
              <a:buFontTx/>
              <a:buChar char="-"/>
            </a:pPr>
            <a:r>
              <a:rPr lang="en-US" sz="2400">
                <a:solidFill>
                  <a:schemeClr val="bg1"/>
                </a:solidFill>
                <a:latin typeface="Times New Roman" panose="02020603050405020304" pitchFamily="18" charset="0"/>
                <a:cs typeface="Times New Roman" panose="02020603050405020304" pitchFamily="18" charset="0"/>
              </a:rPr>
              <a:t>Xây dựng được thương hiệu, sự uy tín cho shop NgocNguyen, để khách hàng có  thể tự nhiên chọn những chai nước hoa chất lượng trong shop</a:t>
            </a:r>
          </a:p>
          <a:p>
            <a:pPr>
              <a:buClr>
                <a:schemeClr val="bg1"/>
              </a:buClr>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Google Shape;45;p1"/>
          <p:cNvSpPr txBox="1"/>
          <p:nvPr/>
        </p:nvSpPr>
        <p:spPr>
          <a:xfrm>
            <a:off x="410535" y="1097951"/>
            <a:ext cx="11386039" cy="461624"/>
          </a:xfrm>
          <a:prstGeom prst="rect">
            <a:avLst/>
          </a:prstGeom>
          <a:noFill/>
          <a:ln>
            <a:noFill/>
          </a:ln>
        </p:spPr>
        <p:txBody>
          <a:bodyPr spcFirstLastPara="1" wrap="square" lIns="91425" tIns="45700" rIns="91425" bIns="45700" anchor="t" anchorCtr="0">
            <a:spAutoFit/>
          </a:bodyPr>
          <a:lstStyle/>
          <a:p>
            <a:pPr lvl="0"/>
            <a:r>
              <a:rPr lang="en-US" sz="2400" b="1" i="1" dirty="0" smtClean="0">
                <a:solidFill>
                  <a:schemeClr val="bg1"/>
                </a:solidFill>
                <a:latin typeface="Times New Roman" panose="02020603050405020304" pitchFamily="18" charset="0"/>
                <a:cs typeface="Times New Roman" panose="02020603050405020304" pitchFamily="18" charset="0"/>
              </a:rPr>
              <a:t>1.2. </a:t>
            </a:r>
            <a:r>
              <a:rPr lang="en-US" sz="2400" b="1" i="1" dirty="0" err="1" smtClean="0">
                <a:solidFill>
                  <a:schemeClr val="bg1"/>
                </a:solidFill>
                <a:latin typeface="Times New Roman" panose="02020603050405020304" pitchFamily="18" charset="0"/>
                <a:cs typeface="Times New Roman" panose="02020603050405020304" pitchFamily="18" charset="0"/>
              </a:rPr>
              <a:t>Mục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tiêu</a:t>
            </a:r>
            <a:r>
              <a:rPr lang="en-US" sz="2400" b="1" i="1" dirty="0" smtClean="0">
                <a:solidFill>
                  <a:schemeClr val="bg1"/>
                </a:solidFill>
                <a:latin typeface="Times New Roman" panose="02020603050405020304" pitchFamily="18" charset="0"/>
                <a:cs typeface="Times New Roman" panose="02020603050405020304" pitchFamily="18" charset="0"/>
              </a:rPr>
              <a:t>, ý </a:t>
            </a:r>
            <a:r>
              <a:rPr lang="en-US" sz="2400" b="1" i="1" dirty="0" err="1" smtClean="0">
                <a:solidFill>
                  <a:schemeClr val="bg1"/>
                </a:solidFill>
                <a:latin typeface="Times New Roman" panose="02020603050405020304" pitchFamily="18" charset="0"/>
                <a:cs typeface="Times New Roman" panose="02020603050405020304" pitchFamily="18" charset="0"/>
              </a:rPr>
              <a:t>nghĩa</a:t>
            </a:r>
            <a:endParaRPr lang="en-US" sz="2400" b="1" i="1" dirty="0" smtClean="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4</a:t>
            </a:fld>
            <a:r>
              <a:rPr lang="en-US" smtClean="0"/>
              <a:t>/17</a:t>
            </a:r>
            <a:endParaRPr lang="en-US" dirty="0"/>
          </a:p>
        </p:txBody>
      </p:sp>
    </p:spTree>
    <p:extLst>
      <p:ext uri="{BB962C8B-B14F-4D97-AF65-F5344CB8AC3E}">
        <p14:creationId xmlns:p14="http://schemas.microsoft.com/office/powerpoint/2010/main" val="296812222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Ngôn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ngữ</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lập</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trình</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và</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công</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cụ</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sử</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dụng</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9" name="Google Shape;45;p1"/>
          <p:cNvSpPr txBox="1"/>
          <p:nvPr/>
        </p:nvSpPr>
        <p:spPr>
          <a:xfrm>
            <a:off x="410535" y="1097951"/>
            <a:ext cx="11386039" cy="461624"/>
          </a:xfrm>
          <a:prstGeom prst="rect">
            <a:avLst/>
          </a:prstGeom>
          <a:noFill/>
          <a:ln>
            <a:noFill/>
          </a:ln>
        </p:spPr>
        <p:txBody>
          <a:bodyPr spcFirstLastPara="1" wrap="square" lIns="91425" tIns="45700" rIns="91425" bIns="45700" anchor="t" anchorCtr="0">
            <a:spAutoFit/>
          </a:bodyPr>
          <a:lstStyle/>
          <a:p>
            <a:pPr lvl="0"/>
            <a:r>
              <a:rPr lang="en-US" sz="2400" b="1" i="1" dirty="0" smtClean="0">
                <a:solidFill>
                  <a:schemeClr val="bg1"/>
                </a:solidFill>
                <a:latin typeface="Times New Roman" panose="02020603050405020304" pitchFamily="18" charset="0"/>
                <a:cs typeface="Times New Roman" panose="02020603050405020304" pitchFamily="18" charset="0"/>
              </a:rPr>
              <a:t>2.1. </a:t>
            </a:r>
            <a:r>
              <a:rPr lang="en-US" sz="2400" b="1" i="1" dirty="0" err="1" smtClean="0">
                <a:solidFill>
                  <a:schemeClr val="bg1"/>
                </a:solidFill>
                <a:latin typeface="Times New Roman" panose="02020603050405020304" pitchFamily="18" charset="0"/>
                <a:cs typeface="Times New Roman" panose="02020603050405020304" pitchFamily="18" charset="0"/>
              </a:rPr>
              <a:t>Lập</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trình</a:t>
            </a:r>
            <a:r>
              <a:rPr lang="en-US" sz="2400" b="1" i="1" dirty="0" smtClean="0">
                <a:solidFill>
                  <a:schemeClr val="bg1"/>
                </a:solidFill>
                <a:latin typeface="Times New Roman" panose="02020603050405020304" pitchFamily="18" charset="0"/>
                <a:cs typeface="Times New Roman" panose="02020603050405020304" pitchFamily="18" charset="0"/>
              </a:rPr>
              <a:t> back-end</a:t>
            </a:r>
          </a:p>
        </p:txBody>
      </p:sp>
      <p:sp>
        <p:nvSpPr>
          <p:cNvPr id="2" name="TextBox 1"/>
          <p:cNvSpPr txBox="1"/>
          <p:nvPr/>
        </p:nvSpPr>
        <p:spPr>
          <a:xfrm>
            <a:off x="1758948" y="4646675"/>
            <a:ext cx="3841750" cy="461665"/>
          </a:xfrm>
          <a:prstGeom prst="rect">
            <a:avLst/>
          </a:prstGeom>
          <a:noFill/>
        </p:spPr>
        <p:txBody>
          <a:bodyPr wrap="square" rtlCol="0">
            <a:spAutoFit/>
          </a:bodyPr>
          <a:lstStyle/>
          <a:p>
            <a:pPr algn="ctr"/>
            <a:r>
              <a:rPr lang="en-US" sz="2400" dirty="0" err="1" smtClean="0">
                <a:solidFill>
                  <a:schemeClr val="bg1"/>
                </a:solidFill>
                <a:latin typeface="Times New Roman" panose="02020603050405020304" pitchFamily="18" charset="0"/>
                <a:cs typeface="Times New Roman" panose="02020603050405020304" pitchFamily="18" charset="0"/>
              </a:rPr>
              <a:t>Ngôn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err="1" smtClean="0">
                <a:solidFill>
                  <a:schemeClr val="bg1"/>
                </a:solidFill>
                <a:latin typeface="Times New Roman" panose="02020603050405020304" pitchFamily="18" charset="0"/>
                <a:cs typeface="Times New Roman" panose="02020603050405020304" pitchFamily="18" charset="0"/>
              </a:rPr>
              <a:t>ngữ</a:t>
            </a:r>
            <a:r>
              <a:rPr lang="en-US" sz="2400" smtClean="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C#</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7083542" y="4692841"/>
            <a:ext cx="3176465" cy="830997"/>
          </a:xfrm>
          <a:prstGeom prst="rect">
            <a:avLst/>
          </a:prstGeom>
          <a:noFill/>
        </p:spPr>
        <p:txBody>
          <a:bodyPr wrap="square" rtlCol="0">
            <a:spAutoFit/>
          </a:bodyPr>
          <a:lstStyle/>
          <a:p>
            <a:pPr algn="ctr"/>
            <a:r>
              <a:rPr lang="en-US" sz="2400">
                <a:solidFill>
                  <a:schemeClr val="bg1"/>
                </a:solidFill>
                <a:latin typeface="Times New Roman" panose="02020603050405020304" pitchFamily="18" charset="0"/>
                <a:cs typeface="Times New Roman" panose="02020603050405020304" pitchFamily="18" charset="0"/>
              </a:rPr>
              <a:t>ASP.NET Web API</a:t>
            </a:r>
            <a:r>
              <a:rPr lang="en-US" sz="2400" smtClean="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Framework</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5</a:t>
            </a:fld>
            <a:r>
              <a:rPr lang="en-US" smtClean="0"/>
              <a:t>/17</a:t>
            </a:r>
            <a:endParaRPr lang="en-US" dirty="0"/>
          </a:p>
        </p:txBody>
      </p:sp>
      <p:pic>
        <p:nvPicPr>
          <p:cNvPr id="12" name="Picture 11"/>
          <p:cNvPicPr/>
          <p:nvPr/>
        </p:nvPicPr>
        <p:blipFill>
          <a:blip r:embed="rId3"/>
          <a:stretch>
            <a:fillRect/>
          </a:stretch>
        </p:blipFill>
        <p:spPr>
          <a:xfrm>
            <a:off x="1636711" y="1918539"/>
            <a:ext cx="4086223" cy="2597517"/>
          </a:xfrm>
          <a:prstGeom prst="rect">
            <a:avLst/>
          </a:prstGeom>
        </p:spPr>
      </p:pic>
      <p:pic>
        <p:nvPicPr>
          <p:cNvPr id="3" name="Picture 2"/>
          <p:cNvPicPr>
            <a:picLocks noChangeAspect="1"/>
          </p:cNvPicPr>
          <p:nvPr/>
        </p:nvPicPr>
        <p:blipFill>
          <a:blip r:embed="rId4"/>
          <a:stretch>
            <a:fillRect/>
          </a:stretch>
        </p:blipFill>
        <p:spPr>
          <a:xfrm>
            <a:off x="6759692" y="1918538"/>
            <a:ext cx="3641608" cy="2597517"/>
          </a:xfrm>
          <a:prstGeom prst="rect">
            <a:avLst/>
          </a:prstGeom>
        </p:spPr>
      </p:pic>
    </p:spTree>
    <p:extLst>
      <p:ext uri="{BB962C8B-B14F-4D97-AF65-F5344CB8AC3E}">
        <p14:creationId xmlns:p14="http://schemas.microsoft.com/office/powerpoint/2010/main" val="126220390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Ngôn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ngữ</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lập</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trình</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và</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công</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cụ</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sử</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dụng</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9" name="Google Shape;45;p1"/>
          <p:cNvSpPr txBox="1"/>
          <p:nvPr/>
        </p:nvSpPr>
        <p:spPr>
          <a:xfrm>
            <a:off x="410535" y="1097951"/>
            <a:ext cx="11386039" cy="461624"/>
          </a:xfrm>
          <a:prstGeom prst="rect">
            <a:avLst/>
          </a:prstGeom>
          <a:noFill/>
          <a:ln>
            <a:noFill/>
          </a:ln>
        </p:spPr>
        <p:txBody>
          <a:bodyPr spcFirstLastPara="1" wrap="square" lIns="91425" tIns="45700" rIns="91425" bIns="45700" anchor="t" anchorCtr="0">
            <a:spAutoFit/>
          </a:bodyPr>
          <a:lstStyle/>
          <a:p>
            <a:pPr lvl="0"/>
            <a:r>
              <a:rPr lang="en-US" sz="2400" b="1" i="1" dirty="0" smtClean="0">
                <a:solidFill>
                  <a:schemeClr val="bg1"/>
                </a:solidFill>
                <a:latin typeface="Times New Roman" panose="02020603050405020304" pitchFamily="18" charset="0"/>
                <a:cs typeface="Times New Roman" panose="02020603050405020304" pitchFamily="18" charset="0"/>
              </a:rPr>
              <a:t>2.2. </a:t>
            </a:r>
            <a:r>
              <a:rPr lang="en-US" sz="2400" b="1" i="1" dirty="0" err="1" smtClean="0">
                <a:solidFill>
                  <a:schemeClr val="bg1"/>
                </a:solidFill>
                <a:latin typeface="Times New Roman" panose="02020603050405020304" pitchFamily="18" charset="0"/>
                <a:cs typeface="Times New Roman" panose="02020603050405020304" pitchFamily="18" charset="0"/>
              </a:rPr>
              <a:t>Lập</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trình</a:t>
            </a:r>
            <a:r>
              <a:rPr lang="en-US" sz="2400" b="1" i="1" dirty="0" smtClean="0">
                <a:solidFill>
                  <a:schemeClr val="bg1"/>
                </a:solidFill>
                <a:latin typeface="Times New Roman" panose="02020603050405020304" pitchFamily="18" charset="0"/>
                <a:cs typeface="Times New Roman" panose="02020603050405020304" pitchFamily="18" charset="0"/>
              </a:rPr>
              <a:t> front-end</a:t>
            </a:r>
          </a:p>
        </p:txBody>
      </p:sp>
      <p:sp>
        <p:nvSpPr>
          <p:cNvPr id="2" name="TextBox 1"/>
          <p:cNvSpPr txBox="1"/>
          <p:nvPr/>
        </p:nvSpPr>
        <p:spPr>
          <a:xfrm>
            <a:off x="1834170" y="4505535"/>
            <a:ext cx="2936632" cy="461665"/>
          </a:xfrm>
          <a:prstGeom prst="rect">
            <a:avLst/>
          </a:prstGeom>
          <a:noFill/>
        </p:spPr>
        <p:txBody>
          <a:bodyPr wrap="square" rtlCol="0">
            <a:spAutoFit/>
          </a:bodyPr>
          <a:lstStyle/>
          <a:p>
            <a:pPr algn="ctr"/>
            <a:r>
              <a:rPr lang="en-US" sz="2400" dirty="0" err="1" smtClean="0">
                <a:solidFill>
                  <a:schemeClr val="bg1"/>
                </a:solidFill>
                <a:latin typeface="Times New Roman" panose="02020603050405020304" pitchFamily="18" charset="0"/>
                <a:cs typeface="Times New Roman" panose="02020603050405020304" pitchFamily="18" charset="0"/>
              </a:rPr>
              <a:t>Ngôn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ngữ</a:t>
            </a:r>
            <a:r>
              <a:rPr lang="en-US" sz="2400" dirty="0" smtClean="0">
                <a:solidFill>
                  <a:schemeClr val="bg1"/>
                </a:solidFill>
                <a:latin typeface="Times New Roman" panose="02020603050405020304" pitchFamily="18" charset="0"/>
                <a:cs typeface="Times New Roman" panose="02020603050405020304" pitchFamily="18" charset="0"/>
              </a:rPr>
              <a:t> JavaScript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864832" y="4474139"/>
            <a:ext cx="4438649" cy="461665"/>
          </a:xfrm>
          <a:prstGeom prst="rect">
            <a:avLst/>
          </a:prstGeom>
          <a:noFill/>
        </p:spPr>
        <p:txBody>
          <a:bodyPr wrap="square" rtlCol="0">
            <a:spAutoFit/>
          </a:bodyPr>
          <a:lstStyle/>
          <a:p>
            <a:pPr algn="ctr"/>
            <a:r>
              <a:rPr lang="en-US" sz="2400">
                <a:solidFill>
                  <a:schemeClr val="bg1"/>
                </a:solidFill>
                <a:latin typeface="Times New Roman" panose="02020603050405020304" pitchFamily="18" charset="0"/>
                <a:cs typeface="Times New Roman" panose="02020603050405020304" pitchFamily="18" charset="0"/>
              </a:rPr>
              <a:t>F</a:t>
            </a:r>
            <a:r>
              <a:rPr lang="en-US" sz="2400" smtClean="0">
                <a:solidFill>
                  <a:schemeClr val="bg1"/>
                </a:solidFill>
                <a:latin typeface="Times New Roman" panose="02020603050405020304" pitchFamily="18" charset="0"/>
                <a:cs typeface="Times New Roman" panose="02020603050405020304" pitchFamily="18" charset="0"/>
              </a:rPr>
              <a:t>ramework </a:t>
            </a:r>
            <a:r>
              <a:rPr lang="en-US" sz="2400" smtClean="0">
                <a:solidFill>
                  <a:schemeClr val="bg1"/>
                </a:solidFill>
                <a:latin typeface="Times New Roman" panose="02020603050405020304" pitchFamily="18" charset="0"/>
                <a:cs typeface="Times New Roman" panose="02020603050405020304" pitchFamily="18" charset="0"/>
              </a:rPr>
              <a:t> VueJS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2" name="Picture 11" descr="File:Unofficial JavaScript logo 2.svg - Wikimedia Commons"/>
          <p:cNvPicPr/>
          <p:nvPr/>
        </p:nvPicPr>
        <p:blipFill>
          <a:blip r:embed="rId3">
            <a:extLst>
              <a:ext uri="{28A0092B-C50C-407E-A947-70E740481C1C}">
                <a14:useLocalDpi xmlns:a14="http://schemas.microsoft.com/office/drawing/2010/main" val="0"/>
              </a:ext>
            </a:extLst>
          </a:blip>
          <a:srcRect/>
          <a:stretch>
            <a:fillRect/>
          </a:stretch>
        </p:blipFill>
        <p:spPr bwMode="auto">
          <a:xfrm>
            <a:off x="2197586" y="2091255"/>
            <a:ext cx="2419350" cy="2113433"/>
          </a:xfrm>
          <a:prstGeom prst="rect">
            <a:avLst/>
          </a:prstGeom>
          <a:noFill/>
          <a:ln>
            <a:noFill/>
          </a:ln>
        </p:spPr>
      </p:pic>
      <p:sp>
        <p:nvSpPr>
          <p:cNvPr id="4" name="Slide Number Placeholder 3"/>
          <p:cNvSpPr>
            <a:spLocks noGrp="1"/>
          </p:cNvSpPr>
          <p:nvPr>
            <p:ph type="sldNum" idx="12"/>
          </p:nvPr>
        </p:nvSpPr>
        <p:spPr/>
        <p:txBody>
          <a:bodyPr/>
          <a:lstStyle/>
          <a:p>
            <a:fld id="{00000000-1234-1234-1234-123412341234}" type="slidenum">
              <a:rPr lang="en-US" smtClean="0"/>
              <a:pPr/>
              <a:t>6</a:t>
            </a:fld>
            <a:r>
              <a:rPr lang="en-US" smtClean="0"/>
              <a:t>/17</a:t>
            </a:r>
            <a:endParaRPr lang="en-US" dirty="0"/>
          </a:p>
        </p:txBody>
      </p:sp>
      <p:pic>
        <p:nvPicPr>
          <p:cNvPr id="10" name="Picture 9"/>
          <p:cNvPicPr/>
          <p:nvPr/>
        </p:nvPicPr>
        <p:blipFill>
          <a:blip r:embed="rId4"/>
          <a:stretch>
            <a:fillRect/>
          </a:stretch>
        </p:blipFill>
        <p:spPr>
          <a:xfrm>
            <a:off x="6017231" y="2091255"/>
            <a:ext cx="4133850" cy="2113433"/>
          </a:xfrm>
          <a:prstGeom prst="rect">
            <a:avLst/>
          </a:prstGeom>
        </p:spPr>
      </p:pic>
    </p:spTree>
    <p:extLst>
      <p:ext uri="{BB962C8B-B14F-4D97-AF65-F5344CB8AC3E}">
        <p14:creationId xmlns:p14="http://schemas.microsoft.com/office/powerpoint/2010/main" val="312811501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Ngôn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ngữ</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lập</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trình</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và</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công</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cụ</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sử</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dụng</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Google Shape;45;p1"/>
          <p:cNvSpPr txBox="1"/>
          <p:nvPr/>
        </p:nvSpPr>
        <p:spPr>
          <a:xfrm>
            <a:off x="410535" y="1097951"/>
            <a:ext cx="11386039" cy="461624"/>
          </a:xfrm>
          <a:prstGeom prst="rect">
            <a:avLst/>
          </a:prstGeom>
          <a:noFill/>
          <a:ln>
            <a:noFill/>
          </a:ln>
        </p:spPr>
        <p:txBody>
          <a:bodyPr spcFirstLastPara="1" wrap="square" lIns="91425" tIns="45700" rIns="91425" bIns="45700" anchor="t" anchorCtr="0">
            <a:spAutoFit/>
          </a:bodyPr>
          <a:lstStyle/>
          <a:p>
            <a:pPr lvl="0"/>
            <a:r>
              <a:rPr lang="en-US" sz="2400" b="1" i="1" dirty="0">
                <a:solidFill>
                  <a:schemeClr val="bg1"/>
                </a:solidFill>
                <a:latin typeface="Times New Roman" panose="02020603050405020304" pitchFamily="18" charset="0"/>
                <a:cs typeface="Times New Roman" panose="02020603050405020304" pitchFamily="18" charset="0"/>
              </a:rPr>
              <a:t>2.3. </a:t>
            </a:r>
            <a:r>
              <a:rPr lang="en-US" sz="2400" b="1" i="1" dirty="0" err="1">
                <a:solidFill>
                  <a:schemeClr val="bg1"/>
                </a:solidFill>
                <a:latin typeface="Times New Roman" panose="02020603050405020304" pitchFamily="18" charset="0"/>
                <a:cs typeface="Times New Roman" panose="02020603050405020304" pitchFamily="18" charset="0"/>
              </a:rPr>
              <a:t>Cơ</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sở</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endParaRPr lang="en-US" sz="2400" b="1" i="1" dirty="0">
              <a:solidFill>
                <a:schemeClr val="bg1"/>
              </a:solidFill>
              <a:latin typeface="Times New Roman" panose="02020603050405020304" pitchFamily="18" charset="0"/>
              <a:cs typeface="Times New Roman" panose="02020603050405020304" pitchFamily="18" charset="0"/>
            </a:endParaRPr>
          </a:p>
        </p:txBody>
      </p:sp>
      <p:sp>
        <p:nvSpPr>
          <p:cNvPr id="5" name="Google Shape;45;p1"/>
          <p:cNvSpPr txBox="1"/>
          <p:nvPr/>
        </p:nvSpPr>
        <p:spPr>
          <a:xfrm>
            <a:off x="4508239" y="5067430"/>
            <a:ext cx="3184524" cy="461624"/>
          </a:xfrm>
          <a:prstGeom prst="rect">
            <a:avLst/>
          </a:prstGeom>
          <a:noFill/>
          <a:ln>
            <a:noFill/>
          </a:ln>
        </p:spPr>
        <p:txBody>
          <a:bodyPr spcFirstLastPara="1" wrap="square" lIns="91425" tIns="45700" rIns="91425" bIns="45700" anchor="t" anchorCtr="0">
            <a:spAutoFit/>
          </a:bodyPr>
          <a:lstStyle/>
          <a:p>
            <a:pPr algn="ctr"/>
            <a:r>
              <a:rPr lang="en-US" sz="2400" smtClean="0">
                <a:solidFill>
                  <a:schemeClr val="bg1"/>
                </a:solidFill>
                <a:latin typeface="Times New Roman" panose="02020603050405020304" pitchFamily="18" charset="0"/>
                <a:cs typeface="Times New Roman" panose="02020603050405020304" pitchFamily="18" charset="0"/>
              </a:rPr>
              <a:t>My</a:t>
            </a:r>
            <a:r>
              <a:rPr lang="en-US" sz="2400" smtClean="0">
                <a:solidFill>
                  <a:schemeClr val="bg1"/>
                </a:solidFill>
                <a:latin typeface="Times New Roman" panose="02020603050405020304" pitchFamily="18" charset="0"/>
                <a:cs typeface="Times New Roman" panose="02020603050405020304" pitchFamily="18" charset="0"/>
              </a:rPr>
              <a:t>SQL</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7</a:t>
            </a:fld>
            <a:r>
              <a:rPr lang="en-US" smtClean="0"/>
              <a:t>/17</a:t>
            </a:r>
            <a:endParaRPr lang="en-US" dirty="0"/>
          </a:p>
        </p:txBody>
      </p:sp>
      <p:pic>
        <p:nvPicPr>
          <p:cNvPr id="7" name="Picture 6"/>
          <p:cNvPicPr/>
          <p:nvPr/>
        </p:nvPicPr>
        <p:blipFill>
          <a:blip r:embed="rId3"/>
          <a:stretch>
            <a:fillRect/>
          </a:stretch>
        </p:blipFill>
        <p:spPr>
          <a:xfrm>
            <a:off x="3306127" y="2084705"/>
            <a:ext cx="5579745" cy="2688590"/>
          </a:xfrm>
          <a:prstGeom prst="rect">
            <a:avLst/>
          </a:prstGeom>
        </p:spPr>
      </p:pic>
    </p:spTree>
    <p:extLst>
      <p:ext uri="{BB962C8B-B14F-4D97-AF65-F5344CB8AC3E}">
        <p14:creationId xmlns:p14="http://schemas.microsoft.com/office/powerpoint/2010/main" val="206704473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cs typeface="Times New Roman" panose="02020603050405020304" pitchFamily="18" charset="0"/>
              </a:rPr>
              <a:t>2. </a:t>
            </a:r>
            <a:r>
              <a:rPr lang="en-US" sz="3600" b="1" dirty="0" err="1">
                <a:solidFill>
                  <a:schemeClr val="bg1"/>
                </a:solidFill>
                <a:latin typeface="Times New Roman" panose="02020603050405020304" pitchFamily="18" charset="0"/>
                <a:cs typeface="Times New Roman" panose="02020603050405020304" pitchFamily="18" charset="0"/>
              </a:rPr>
              <a:t>Ngôn</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ngữ</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lập</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trình</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và</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công</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cụ</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sử</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a:solidFill>
                  <a:schemeClr val="bg1"/>
                </a:solidFill>
                <a:latin typeface="Times New Roman" panose="02020603050405020304" pitchFamily="18" charset="0"/>
                <a:cs typeface="Times New Roman" panose="02020603050405020304" pitchFamily="18" charset="0"/>
              </a:rPr>
              <a:t>dụng</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Google Shape;45;p1"/>
          <p:cNvSpPr txBox="1"/>
          <p:nvPr/>
        </p:nvSpPr>
        <p:spPr>
          <a:xfrm>
            <a:off x="410535" y="1097951"/>
            <a:ext cx="11386039" cy="461624"/>
          </a:xfrm>
          <a:prstGeom prst="rect">
            <a:avLst/>
          </a:prstGeom>
          <a:noFill/>
          <a:ln>
            <a:noFill/>
          </a:ln>
        </p:spPr>
        <p:txBody>
          <a:bodyPr spcFirstLastPara="1" wrap="square" lIns="91425" tIns="45700" rIns="91425" bIns="45700" anchor="t" anchorCtr="0">
            <a:spAutoFit/>
          </a:bodyPr>
          <a:lstStyle/>
          <a:p>
            <a:pPr lvl="0"/>
            <a:r>
              <a:rPr lang="en-US" sz="2400" b="1" i="1" dirty="0" smtClean="0">
                <a:solidFill>
                  <a:schemeClr val="bg1"/>
                </a:solidFill>
                <a:latin typeface="Times New Roman" panose="02020603050405020304" pitchFamily="18" charset="0"/>
                <a:cs typeface="Times New Roman" panose="02020603050405020304" pitchFamily="18" charset="0"/>
              </a:rPr>
              <a:t>2.4. </a:t>
            </a:r>
            <a:r>
              <a:rPr lang="en-US" sz="2400" b="1" i="1" dirty="0" err="1" smtClean="0">
                <a:solidFill>
                  <a:schemeClr val="bg1"/>
                </a:solidFill>
                <a:latin typeface="Times New Roman" panose="02020603050405020304" pitchFamily="18" charset="0"/>
                <a:cs typeface="Times New Roman" panose="02020603050405020304" pitchFamily="18" charset="0"/>
              </a:rPr>
              <a:t>Công</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cụ</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sử</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dụng</a:t>
            </a:r>
            <a:endParaRPr lang="en-US" sz="2400" b="1" i="1" dirty="0" smtClean="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45057" y="1776417"/>
            <a:ext cx="7304716" cy="2677656"/>
          </a:xfrm>
          <a:prstGeom prst="rect">
            <a:avLst/>
          </a:prstGeom>
          <a:noFill/>
        </p:spPr>
        <p:txBody>
          <a:bodyPr wrap="square" rtlCol="0">
            <a:spAutoFit/>
          </a:bodyPr>
          <a:lstStyle/>
          <a:p>
            <a:pPr lvl="0"/>
            <a:r>
              <a:rPr lang="en-US" sz="2400" smtClean="0">
                <a:solidFill>
                  <a:schemeClr val="bg1"/>
                </a:solidFill>
                <a:latin typeface="Times New Roman" panose="02020603050405020304" pitchFamily="18" charset="0"/>
                <a:cs typeface="Times New Roman" panose="02020603050405020304" pitchFamily="18" charset="0"/>
              </a:rPr>
              <a:t>- Visual </a:t>
            </a:r>
            <a:r>
              <a:rPr lang="en-US" sz="2400">
                <a:solidFill>
                  <a:schemeClr val="bg1"/>
                </a:solidFill>
                <a:latin typeface="Times New Roman" panose="02020603050405020304" pitchFamily="18" charset="0"/>
                <a:cs typeface="Times New Roman" panose="02020603050405020304" pitchFamily="18" charset="0"/>
              </a:rPr>
              <a:t>Studio Code: phục vụ mục đích code VueJS.</a:t>
            </a:r>
          </a:p>
          <a:p>
            <a:pPr lvl="0"/>
            <a:r>
              <a:rPr lang="en-US" sz="2400" smtClean="0">
                <a:solidFill>
                  <a:schemeClr val="bg1"/>
                </a:solidFill>
                <a:latin typeface="Times New Roman" panose="02020603050405020304" pitchFamily="18" charset="0"/>
                <a:cs typeface="Times New Roman" panose="02020603050405020304" pitchFamily="18" charset="0"/>
              </a:rPr>
              <a:t>- DbForge </a:t>
            </a:r>
            <a:r>
              <a:rPr lang="en-US" sz="2400">
                <a:solidFill>
                  <a:schemeClr val="bg1"/>
                </a:solidFill>
                <a:latin typeface="Times New Roman" panose="02020603050405020304" pitchFamily="18" charset="0"/>
                <a:cs typeface="Times New Roman" panose="02020603050405020304" pitchFamily="18" charset="0"/>
              </a:rPr>
              <a:t>studio</a:t>
            </a:r>
            <a:r>
              <a:rPr lang="en-US" sz="240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Cơ </a:t>
            </a:r>
            <a:r>
              <a:rPr lang="en-US" sz="2400">
                <a:solidFill>
                  <a:schemeClr val="bg1"/>
                </a:solidFill>
                <a:latin typeface="Times New Roman" panose="02020603050405020304" pitchFamily="18" charset="0"/>
                <a:cs typeface="Times New Roman" panose="02020603050405020304" pitchFamily="18" charset="0"/>
              </a:rPr>
              <a:t>sở dữ liệu dùng để lưu trữ dữ liệu.</a:t>
            </a:r>
          </a:p>
          <a:p>
            <a:pPr lvl="0"/>
            <a:r>
              <a:rPr lang="en-US" sz="2400" smtClean="0">
                <a:solidFill>
                  <a:schemeClr val="bg1"/>
                </a:solidFill>
                <a:latin typeface="Times New Roman" panose="02020603050405020304" pitchFamily="18" charset="0"/>
                <a:cs typeface="Times New Roman" panose="02020603050405020304" pitchFamily="18" charset="0"/>
              </a:rPr>
              <a:t>- Postman</a:t>
            </a:r>
            <a:r>
              <a:rPr lang="en-US" sz="240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Sử </a:t>
            </a:r>
            <a:r>
              <a:rPr lang="en-US" sz="2400">
                <a:solidFill>
                  <a:schemeClr val="bg1"/>
                </a:solidFill>
                <a:latin typeface="Times New Roman" panose="02020603050405020304" pitchFamily="18" charset="0"/>
                <a:cs typeface="Times New Roman" panose="02020603050405020304" pitchFamily="18" charset="0"/>
              </a:rPr>
              <a:t>dụng để thử nghiệm API.</a:t>
            </a:r>
          </a:p>
          <a:p>
            <a:pPr lvl="0"/>
            <a:r>
              <a:rPr lang="en-US" sz="2400" smtClean="0">
                <a:solidFill>
                  <a:schemeClr val="bg1"/>
                </a:solidFill>
                <a:latin typeface="Times New Roman" panose="02020603050405020304" pitchFamily="18" charset="0"/>
                <a:cs typeface="Times New Roman" panose="02020603050405020304" pitchFamily="18" charset="0"/>
              </a:rPr>
              <a:t>- Chrome </a:t>
            </a:r>
            <a:r>
              <a:rPr lang="en-US" sz="2400">
                <a:solidFill>
                  <a:schemeClr val="bg1"/>
                </a:solidFill>
                <a:latin typeface="Times New Roman" panose="02020603050405020304" pitchFamily="18" charset="0"/>
                <a:cs typeface="Times New Roman" panose="02020603050405020304" pitchFamily="18" charset="0"/>
              </a:rPr>
              <a:t>DevTools</a:t>
            </a:r>
            <a:r>
              <a:rPr lang="en-US" sz="240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Sửa </a:t>
            </a:r>
            <a:r>
              <a:rPr lang="en-US" sz="2400">
                <a:solidFill>
                  <a:schemeClr val="bg1"/>
                </a:solidFill>
                <a:latin typeface="Times New Roman" panose="02020603050405020304" pitchFamily="18" charset="0"/>
                <a:cs typeface="Times New Roman" panose="02020603050405020304" pitchFamily="18" charset="0"/>
              </a:rPr>
              <a:t>lỗi khi phát triển web.</a:t>
            </a:r>
          </a:p>
          <a:p>
            <a:pPr lvl="0"/>
            <a:r>
              <a:rPr lang="en-US" sz="2400" smtClean="0">
                <a:solidFill>
                  <a:schemeClr val="bg1"/>
                </a:solidFill>
                <a:latin typeface="Times New Roman" panose="02020603050405020304" pitchFamily="18" charset="0"/>
                <a:cs typeface="Times New Roman" panose="02020603050405020304" pitchFamily="18" charset="0"/>
              </a:rPr>
              <a:t>- Case </a:t>
            </a:r>
            <a:r>
              <a:rPr lang="en-US" sz="2400">
                <a:solidFill>
                  <a:schemeClr val="bg1"/>
                </a:solidFill>
                <a:latin typeface="Times New Roman" panose="02020603050405020304" pitchFamily="18" charset="0"/>
                <a:cs typeface="Times New Roman" panose="02020603050405020304" pitchFamily="18" charset="0"/>
              </a:rPr>
              <a:t>Studio</a:t>
            </a:r>
            <a:r>
              <a:rPr lang="en-US" sz="240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Thiết </a:t>
            </a:r>
            <a:r>
              <a:rPr lang="en-US" sz="2400">
                <a:solidFill>
                  <a:schemeClr val="bg1"/>
                </a:solidFill>
                <a:latin typeface="Times New Roman" panose="02020603050405020304" pitchFamily="18" charset="0"/>
                <a:cs typeface="Times New Roman" panose="02020603050405020304" pitchFamily="18" charset="0"/>
              </a:rPr>
              <a:t>kế mô hình thực thể liên kết.</a:t>
            </a:r>
          </a:p>
          <a:p>
            <a:r>
              <a:rPr lang="en-US" sz="2400" smtClean="0">
                <a:solidFill>
                  <a:schemeClr val="bg1"/>
                </a:solidFill>
                <a:latin typeface="Times New Roman" panose="02020603050405020304" pitchFamily="18" charset="0"/>
                <a:cs typeface="Times New Roman" panose="02020603050405020304" pitchFamily="18" charset="0"/>
              </a:rPr>
              <a:t>- Rational </a:t>
            </a:r>
            <a:r>
              <a:rPr lang="en-US" sz="2400">
                <a:solidFill>
                  <a:schemeClr val="bg1"/>
                </a:solidFill>
                <a:latin typeface="Times New Roman" panose="02020603050405020304" pitchFamily="18" charset="0"/>
                <a:cs typeface="Times New Roman" panose="02020603050405020304" pitchFamily="18" charset="0"/>
              </a:rPr>
              <a:t>Rose</a:t>
            </a:r>
            <a:r>
              <a:rPr lang="en-US" sz="240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Thiết </a:t>
            </a:r>
            <a:r>
              <a:rPr lang="en-US" sz="2400">
                <a:solidFill>
                  <a:schemeClr val="bg1"/>
                </a:solidFill>
                <a:latin typeface="Times New Roman" panose="02020603050405020304" pitchFamily="18" charset="0"/>
                <a:cs typeface="Times New Roman" panose="02020603050405020304" pitchFamily="18" charset="0"/>
              </a:rPr>
              <a:t>kế hệ </a:t>
            </a:r>
            <a:r>
              <a:rPr lang="en-US" sz="2400">
                <a:solidFill>
                  <a:schemeClr val="bg1"/>
                </a:solidFill>
                <a:latin typeface="Times New Roman" panose="02020603050405020304" pitchFamily="18" charset="0"/>
                <a:cs typeface="Times New Roman" panose="02020603050405020304" pitchFamily="18" charset="0"/>
              </a:rPr>
              <a:t>thống</a:t>
            </a:r>
            <a:r>
              <a:rPr lang="en-US" sz="2400" smtClean="0">
                <a:solidFill>
                  <a:schemeClr val="bg1"/>
                </a:solidFill>
                <a:latin typeface="Times New Roman" panose="02020603050405020304" pitchFamily="18" charset="0"/>
                <a:cs typeface="Times New Roman" panose="02020603050405020304" pitchFamily="18" charset="0"/>
              </a:rPr>
              <a:t>.</a:t>
            </a:r>
          </a:p>
          <a:p>
            <a:r>
              <a:rPr lang="en-US" sz="2400" smtClean="0">
                <a:solidFill>
                  <a:schemeClr val="bg1"/>
                </a:solidFill>
                <a:latin typeface="Times New Roman" panose="02020603050405020304" pitchFamily="18" charset="0"/>
                <a:cs typeface="Times New Roman" panose="02020603050405020304" pitchFamily="18" charset="0"/>
              </a:rPr>
              <a:t>- Balsamiq Mokups 3: Thiết kế giao diện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US" smtClean="0"/>
              <a:pPr/>
              <a:t>8</a:t>
            </a:fld>
            <a:r>
              <a:rPr lang="en-US" smtClean="0"/>
              <a:t>/17</a:t>
            </a:r>
            <a:endParaRPr lang="en-US" dirty="0"/>
          </a:p>
        </p:txBody>
      </p:sp>
    </p:spTree>
    <p:extLst>
      <p:ext uri="{BB962C8B-B14F-4D97-AF65-F5344CB8AC3E}">
        <p14:creationId xmlns:p14="http://schemas.microsoft.com/office/powerpoint/2010/main" val="284871528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646290"/>
          </a:xfrm>
          <a:prstGeom prst="rect">
            <a:avLst/>
          </a:prstGeom>
          <a:noFill/>
          <a:ln>
            <a:noFill/>
          </a:ln>
        </p:spPr>
        <p:txBody>
          <a:bodyPr spcFirstLastPara="1" wrap="square" lIns="91425" tIns="45700" rIns="91425" bIns="45700" anchor="t" anchorCtr="0">
            <a:spAutoFit/>
          </a:bodyPr>
          <a:lstStyle/>
          <a:p>
            <a:pPr lvl="1"/>
            <a:r>
              <a:rPr lang="en-US" sz="3600" b="1" dirty="0">
                <a:solidFill>
                  <a:schemeClr val="bg1"/>
                </a:solidFill>
                <a:latin typeface="Times New Roman" panose="02020603050405020304" pitchFamily="18" charset="0"/>
                <a:cs typeface="Times New Roman" panose="02020603050405020304" pitchFamily="18" charset="0"/>
              </a:rPr>
              <a:t>3</a:t>
            </a:r>
            <a:r>
              <a:rPr lang="en-US" sz="3600" b="1">
                <a:solidFill>
                  <a:schemeClr val="bg1"/>
                </a:solidFill>
                <a:latin typeface="Times New Roman" panose="02020603050405020304" pitchFamily="18" charset="0"/>
                <a:cs typeface="Times New Roman" panose="02020603050405020304" pitchFamily="18" charset="0"/>
              </a:rPr>
              <a:t>. </a:t>
            </a:r>
            <a:r>
              <a:rPr lang="en-US" sz="3600" b="1" smtClean="0">
                <a:solidFill>
                  <a:schemeClr val="bg1"/>
                </a:solidFill>
                <a:latin typeface="Times New Roman" panose="02020603050405020304" pitchFamily="18" charset="0"/>
                <a:cs typeface="Times New Roman" panose="02020603050405020304" pitchFamily="18" charset="0"/>
              </a:rPr>
              <a:t>Demo Sản phẩm</a:t>
            </a:r>
            <a:endPar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Google Shape;45;p1"/>
          <p:cNvSpPr txBox="1"/>
          <p:nvPr/>
        </p:nvSpPr>
        <p:spPr>
          <a:xfrm>
            <a:off x="463290" y="1818920"/>
            <a:ext cx="11386039" cy="3785611"/>
          </a:xfrm>
          <a:prstGeom prst="rect">
            <a:avLst/>
          </a:prstGeom>
          <a:noFill/>
          <a:ln>
            <a:noFill/>
          </a:ln>
        </p:spPr>
        <p:txBody>
          <a:bodyPr spcFirstLastPara="1" wrap="square" lIns="91425" tIns="45700" rIns="91425" bIns="45700" anchor="t" anchorCtr="0">
            <a:spAutoFit/>
          </a:bodyPr>
          <a:lstStyle/>
          <a:p>
            <a:pPr marL="342900" lvl="0" indent="-342900">
              <a:buClr>
                <a:schemeClr val="bg1"/>
              </a:buClr>
              <a:buFont typeface="Times New Roman" panose="02020603050405020304" pitchFamily="18" charset="0"/>
              <a:buChar char="⁃"/>
            </a:pPr>
            <a:r>
              <a:rPr lang="en-US" sz="2400" dirty="0" err="1" smtClean="0">
                <a:solidFill>
                  <a:schemeClr val="bg1"/>
                </a:solidFill>
                <a:latin typeface="Times New Roman" panose="02020603050405020304" pitchFamily="18" charset="0"/>
                <a:cs typeface="Times New Roman" panose="02020603050405020304" pitchFamily="18" charset="0"/>
              </a:rPr>
              <a:t>Khách</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truy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cập</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vãng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lai</a:t>
            </a:r>
            <a:r>
              <a:rPr lang="en-US" sz="2400" dirty="0" smtClean="0">
                <a:solidFill>
                  <a:schemeClr val="bg1"/>
                </a:solidFill>
                <a:latin typeface="Times New Roman" panose="02020603050405020304" pitchFamily="18" charset="0"/>
                <a:cs typeface="Times New Roman" panose="02020603050405020304" pitchFamily="18" charset="0"/>
              </a:rPr>
              <a:t>:</a:t>
            </a:r>
          </a:p>
          <a:p>
            <a:pPr lvl="8">
              <a:buClr>
                <a:schemeClr val="bg1"/>
              </a:buClr>
            </a:pP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Đăng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ký</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tài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khoản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x</a:t>
            </a:r>
            <a:r>
              <a:rPr lang="en-US" sz="2400" dirty="0" err="1" smtClean="0">
                <a:solidFill>
                  <a:schemeClr val="bg1"/>
                </a:solidFill>
                <a:latin typeface="Times New Roman" panose="02020603050405020304" pitchFamily="18" charset="0"/>
                <a:cs typeface="Times New Roman" panose="02020603050405020304" pitchFamily="18" charset="0"/>
              </a:rPr>
              <a:t>em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chi </a:t>
            </a:r>
            <a:r>
              <a:rPr lang="en-US" sz="2400" dirty="0" err="1">
                <a:solidFill>
                  <a:schemeClr val="bg1"/>
                </a:solidFill>
                <a:latin typeface="Times New Roman" panose="02020603050405020304" pitchFamily="18" charset="0"/>
                <a:cs typeface="Times New Roman" panose="02020603050405020304" pitchFamily="18" charset="0"/>
              </a:rPr>
              <a:t>tiết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phẩm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tìm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kiếm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phẩm</a:t>
            </a:r>
            <a:endParaRPr lang="en-US" sz="2400" dirty="0">
              <a:solidFill>
                <a:schemeClr val="bg1"/>
              </a:solidFill>
              <a:latin typeface="Times New Roman" panose="02020603050405020304" pitchFamily="18" charset="0"/>
              <a:cs typeface="Times New Roman" panose="02020603050405020304" pitchFamily="18" charset="0"/>
            </a:endParaRPr>
          </a:p>
          <a:p>
            <a:pPr lvl="0">
              <a:buClr>
                <a:schemeClr val="bg1"/>
              </a:buClr>
            </a:pP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lvl="0" indent="-342900">
              <a:buClr>
                <a:schemeClr val="bg1"/>
              </a:buClr>
              <a:buFont typeface="Times New Roman" panose="02020603050405020304" pitchFamily="18" charset="0"/>
              <a:buChar char="⁃"/>
            </a:pPr>
            <a:r>
              <a:rPr lang="en-US" sz="2400" dirty="0" err="1" smtClean="0">
                <a:solidFill>
                  <a:schemeClr val="bg1"/>
                </a:solidFill>
                <a:latin typeface="Times New Roman" panose="02020603050405020304" pitchFamily="18" charset="0"/>
                <a:cs typeface="Times New Roman" panose="02020603050405020304" pitchFamily="18" charset="0"/>
              </a:rPr>
              <a:t>Thành</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viên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của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trang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web:</a:t>
            </a:r>
          </a:p>
          <a:p>
            <a:pPr lvl="1"/>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Đăng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nhập</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đăng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xuất</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xem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chi </a:t>
            </a:r>
            <a:r>
              <a:rPr lang="en-US" sz="2400" dirty="0" err="1">
                <a:solidFill>
                  <a:schemeClr val="bg1"/>
                </a:solidFill>
                <a:latin typeface="Times New Roman" panose="02020603050405020304" pitchFamily="18" charset="0"/>
                <a:cs typeface="Times New Roman" panose="02020603050405020304" pitchFamily="18" charset="0"/>
              </a:rPr>
              <a:t>tiết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phẩm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tìm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kiếm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phẩm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đặt</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hàng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sửa</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thông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tin </a:t>
            </a:r>
            <a:r>
              <a:rPr lang="en-US" sz="2400" err="1">
                <a:solidFill>
                  <a:schemeClr val="bg1"/>
                </a:solidFill>
                <a:latin typeface="Times New Roman" panose="02020603050405020304" pitchFamily="18" charset="0"/>
                <a:cs typeface="Times New Roman" panose="02020603050405020304" pitchFamily="18" charset="0"/>
              </a:rPr>
              <a:t>cá</a:t>
            </a:r>
            <a:r>
              <a:rPr lang="en-US" sz="240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nhân</a:t>
            </a:r>
            <a:endParaRPr lang="en-US" sz="2400" dirty="0" smtClean="0">
              <a:solidFill>
                <a:schemeClr val="bg1"/>
              </a:solidFill>
              <a:latin typeface="Times New Roman" panose="02020603050405020304" pitchFamily="18" charset="0"/>
              <a:cs typeface="Times New Roman" panose="02020603050405020304" pitchFamily="18" charset="0"/>
            </a:endParaRPr>
          </a:p>
          <a:p>
            <a:pPr lvl="1"/>
            <a:endParaRPr lang="en-US" sz="2400" dirty="0" smtClean="0">
              <a:solidFill>
                <a:schemeClr val="bg1"/>
              </a:solidFill>
              <a:latin typeface="Times New Roman" panose="02020603050405020304" pitchFamily="18" charset="0"/>
              <a:cs typeface="Times New Roman" panose="02020603050405020304" pitchFamily="18" charset="0"/>
            </a:endParaRPr>
          </a:p>
          <a:p>
            <a:pPr marL="342900" lvl="0" indent="-342900">
              <a:buClr>
                <a:schemeClr val="bg1"/>
              </a:buClr>
              <a:buFont typeface="Times New Roman" panose="02020603050405020304" pitchFamily="18" charset="0"/>
              <a:buChar char="⁃"/>
            </a:pPr>
            <a:r>
              <a:rPr lang="en-US" sz="2400" dirty="0" err="1" smtClean="0">
                <a:solidFill>
                  <a:schemeClr val="bg1"/>
                </a:solidFill>
                <a:latin typeface="Times New Roman" panose="02020603050405020304" pitchFamily="18" charset="0"/>
                <a:cs typeface="Times New Roman" panose="02020603050405020304" pitchFamily="18" charset="0"/>
              </a:rPr>
              <a:t>Quản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trị</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viên</a:t>
            </a:r>
            <a:r>
              <a:rPr lang="en-US" sz="2400" dirty="0">
                <a:solidFill>
                  <a:schemeClr val="bg1"/>
                </a:solidFill>
                <a:latin typeface="Times New Roman" panose="02020603050405020304" pitchFamily="18" charset="0"/>
                <a:cs typeface="Times New Roman" panose="02020603050405020304" pitchFamily="18" charset="0"/>
              </a:rPr>
              <a:t>:</a:t>
            </a:r>
          </a:p>
          <a:p>
            <a:pPr lvl="1"/>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Sửa</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thông</a:t>
            </a:r>
            <a:r>
              <a:rPr lang="en-US" sz="2400" dirty="0">
                <a:solidFill>
                  <a:schemeClr val="bg1"/>
                </a:solidFill>
                <a:latin typeface="Times New Roman" panose="02020603050405020304" pitchFamily="18" charset="0"/>
                <a:cs typeface="Times New Roman" panose="02020603050405020304" pitchFamily="18" charset="0"/>
              </a:rPr>
              <a:t> tin </a:t>
            </a:r>
            <a:r>
              <a:rPr lang="en-US" sz="2400" dirty="0" err="1">
                <a:solidFill>
                  <a:schemeClr val="bg1"/>
                </a:solidFill>
                <a:latin typeface="Times New Roman" panose="02020603050405020304" pitchFamily="18" charset="0"/>
                <a:cs typeface="Times New Roman" panose="02020603050405020304" pitchFamily="18" charset="0"/>
              </a:rPr>
              <a:t>cá</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nhân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quản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lý</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tài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khoản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quản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lý</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mục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phẩm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quản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lý</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phẩm </a:t>
            </a:r>
            <a:r>
              <a:rPr lang="en-US" sz="2400" dirty="0" err="1" smtClean="0">
                <a:solidFill>
                  <a:schemeClr val="bg1"/>
                </a:solidFill>
                <a:latin typeface="Times New Roman" panose="02020603050405020304" pitchFamily="18" charset="0"/>
                <a:cs typeface="Times New Roman" panose="02020603050405020304" pitchFamily="18" charset="0"/>
              </a:rPr>
              <a:t>danh</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sách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đơn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hàng</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xem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chi </a:t>
            </a:r>
            <a:r>
              <a:rPr lang="en-US" sz="2400" dirty="0" err="1">
                <a:solidFill>
                  <a:schemeClr val="bg1"/>
                </a:solidFill>
                <a:latin typeface="Times New Roman" panose="02020603050405020304" pitchFamily="18" charset="0"/>
                <a:cs typeface="Times New Roman" panose="02020603050405020304" pitchFamily="18" charset="0"/>
              </a:rPr>
              <a:t>tiết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phẩm</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err="1" smtClean="0">
                <a:solidFill>
                  <a:schemeClr val="bg1"/>
                </a:solidFill>
                <a:latin typeface="Times New Roman" panose="02020603050405020304" pitchFamily="18" charset="0"/>
                <a:cs typeface="Times New Roman" panose="02020603050405020304" pitchFamily="18" charset="0"/>
              </a:rPr>
              <a:t>tìm</a:t>
            </a:r>
            <a:r>
              <a:rPr lang="en-US" sz="2400" smtClean="0">
                <a:solidFill>
                  <a:schemeClr val="bg1"/>
                </a:solidFill>
                <a:latin typeface="Times New Roman" panose="02020603050405020304" pitchFamily="18" charset="0"/>
                <a:cs typeface="Times New Roman" panose="02020603050405020304" pitchFamily="18" charset="0"/>
              </a:rPr>
              <a:t> </a:t>
            </a:r>
            <a:r>
              <a:rPr lang="en-US" sz="2400" smtClean="0">
                <a:solidFill>
                  <a:schemeClr val="bg1"/>
                </a:solidFill>
                <a:latin typeface="Times New Roman" panose="02020603050405020304" pitchFamily="18" charset="0"/>
                <a:cs typeface="Times New Roman" panose="02020603050405020304" pitchFamily="18" charset="0"/>
              </a:rPr>
              <a:t>kiếm </a:t>
            </a:r>
            <a:r>
              <a:rPr lang="en-US" sz="2400" dirty="0" err="1">
                <a:solidFill>
                  <a:schemeClr val="bg1"/>
                </a:solidFill>
                <a:latin typeface="Times New Roman" panose="02020603050405020304" pitchFamily="18" charset="0"/>
                <a:cs typeface="Times New Roman" panose="02020603050405020304" pitchFamily="18" charset="0"/>
              </a:rPr>
              <a:t>sản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phẩm</a:t>
            </a:r>
            <a:endParaRPr lang="en-US" sz="2400" b="1" i="1" dirty="0">
              <a:solidFill>
                <a:schemeClr val="bg1"/>
              </a:solidFill>
              <a:latin typeface="Times New Roman" panose="02020603050405020304" pitchFamily="18" charset="0"/>
              <a:cs typeface="Times New Roman" panose="02020603050405020304" pitchFamily="18" charset="0"/>
            </a:endParaRPr>
          </a:p>
        </p:txBody>
      </p:sp>
      <p:sp>
        <p:nvSpPr>
          <p:cNvPr id="5" name="Google Shape;45;p1"/>
          <p:cNvSpPr txBox="1"/>
          <p:nvPr/>
        </p:nvSpPr>
        <p:spPr>
          <a:xfrm>
            <a:off x="410535" y="1097951"/>
            <a:ext cx="11386039" cy="461624"/>
          </a:xfrm>
          <a:prstGeom prst="rect">
            <a:avLst/>
          </a:prstGeom>
          <a:noFill/>
          <a:ln>
            <a:noFill/>
          </a:ln>
        </p:spPr>
        <p:txBody>
          <a:bodyPr spcFirstLastPara="1" wrap="square" lIns="91425" tIns="45700" rIns="91425" bIns="45700" anchor="t" anchorCtr="0">
            <a:spAutoFit/>
          </a:bodyPr>
          <a:lstStyle/>
          <a:p>
            <a:pPr lvl="0"/>
            <a:r>
              <a:rPr lang="en-US" sz="2400" b="1" i="1" dirty="0" smtClean="0">
                <a:solidFill>
                  <a:schemeClr val="bg1"/>
                </a:solidFill>
                <a:latin typeface="Times New Roman" panose="02020603050405020304" pitchFamily="18" charset="0"/>
                <a:cs typeface="Times New Roman" panose="02020603050405020304" pitchFamily="18" charset="0"/>
              </a:rPr>
              <a:t>Website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quyền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và</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có</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những</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chức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năng</a:t>
            </a:r>
            <a:r>
              <a:rPr lang="en-US" sz="2400" b="1" i="1" dirty="0" smtClean="0">
                <a:solidFill>
                  <a:schemeClr val="bg1"/>
                </a:solidFill>
                <a:latin typeface="Times New Roman" panose="02020603050405020304" pitchFamily="18" charset="0"/>
                <a:cs typeface="Times New Roman" panose="02020603050405020304" pitchFamily="18" charset="0"/>
              </a:rPr>
              <a:t>:</a:t>
            </a:r>
          </a:p>
        </p:txBody>
      </p:sp>
      <p:sp>
        <p:nvSpPr>
          <p:cNvPr id="3" name="Slide Number Placeholder 2"/>
          <p:cNvSpPr>
            <a:spLocks noGrp="1"/>
          </p:cNvSpPr>
          <p:nvPr>
            <p:ph type="sldNum" idx="12"/>
          </p:nvPr>
        </p:nvSpPr>
        <p:spPr/>
        <p:txBody>
          <a:bodyPr/>
          <a:lstStyle/>
          <a:p>
            <a:fld id="{00000000-1234-1234-1234-123412341234}" type="slidenum">
              <a:rPr lang="en-US" smtClean="0"/>
              <a:pPr/>
              <a:t>9</a:t>
            </a:fld>
            <a:r>
              <a:rPr lang="en-US" smtClean="0"/>
              <a:t>/17</a:t>
            </a:r>
            <a:endParaRPr lang="en-US" dirty="0"/>
          </a:p>
        </p:txBody>
      </p:sp>
    </p:spTree>
    <p:extLst>
      <p:ext uri="{BB962C8B-B14F-4D97-AF65-F5344CB8AC3E}">
        <p14:creationId xmlns:p14="http://schemas.microsoft.com/office/powerpoint/2010/main" val="378299684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amask">
  <a:themeElements>
    <a:clrScheme name="Custom 1">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TotalTime>
  <Words>527</Words>
  <Application>Microsoft Office PowerPoint</Application>
  <PresentationFormat>Widescreen</PresentationFormat>
  <Paragraphs>81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Tahoma</vt:lpstr>
      <vt:lpstr>Times New Roman</vt:lpstr>
      <vt:lpstr>Arial</vt:lpstr>
      <vt:lpstr>Rockwell</vt:lpstr>
      <vt:lpstr>Calibri</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The</dc:creator>
  <cp:lastModifiedBy>Welcome</cp:lastModifiedBy>
  <cp:revision>139</cp:revision>
  <dcterms:created xsi:type="dcterms:W3CDTF">2021-01-21T04:17:31Z</dcterms:created>
  <dcterms:modified xsi:type="dcterms:W3CDTF">2023-05-15T14:36:43Z</dcterms:modified>
</cp:coreProperties>
</file>