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320" r:id="rId9"/>
    <p:sldId id="263" r:id="rId10"/>
    <p:sldId id="264" r:id="rId11"/>
    <p:sldId id="265" r:id="rId12"/>
    <p:sldId id="266" r:id="rId13"/>
    <p:sldId id="267" r:id="rId14"/>
    <p:sldId id="268" r:id="rId15"/>
    <p:sldId id="269" r:id="rId16"/>
    <p:sldId id="270" r:id="rId17"/>
    <p:sldId id="271" r:id="rId18"/>
    <p:sldId id="272" r:id="rId19"/>
    <p:sldId id="321"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19" r:id="rId50"/>
    <p:sldId id="314" r:id="rId51"/>
    <p:sldId id="316" r:id="rId52"/>
    <p:sldId id="318" r:id="rId53"/>
    <p:sldId id="317" r:id="rId54"/>
    <p:sldId id="302" r:id="rId55"/>
    <p:sldId id="303" r:id="rId56"/>
    <p:sldId id="304" r:id="rId57"/>
    <p:sldId id="305" r:id="rId58"/>
    <p:sldId id="307" r:id="rId59"/>
    <p:sldId id="308" r:id="rId60"/>
    <p:sldId id="310" r:id="rId61"/>
    <p:sldId id="309" r:id="rId62"/>
  </p:sldIdLst>
  <p:sldSz cx="18288000" cy="10287000"/>
  <p:notesSz cx="6858000" cy="9144000"/>
  <p:embeddedFontLst>
    <p:embeddedFont>
      <p:font typeface="Arimo" panose="020B0604020202020204" charset="0"/>
      <p:regular r:id="rId63"/>
    </p:embeddedFont>
    <p:embeddedFont>
      <p:font typeface="Cabin" panose="020B0604020202020204" charset="0"/>
      <p:regular r:id="rId64"/>
    </p:embeddedFont>
    <p:embeddedFont>
      <p:font typeface="Cabin Medium Italics" panose="020B0604020202020204" charset="0"/>
      <p:regular r:id="rId65"/>
    </p:embeddedFont>
    <p:embeddedFont>
      <p:font typeface="Muli" panose="020B0604020202020204" charset="0"/>
      <p:regular r:id="rId66"/>
    </p:embeddedFont>
    <p:embeddedFont>
      <p:font typeface="Muli Bold" panose="020B0604020202020204" charset="0"/>
      <p:regular r:id="rId67"/>
    </p:embeddedFont>
    <p:embeddedFont>
      <p:font typeface="Muli Bold Italics" panose="020B0604020202020204" charset="0"/>
      <p:regular r:id="rId68"/>
    </p:embeddedFont>
    <p:embeddedFont>
      <p:font typeface="Muli Italics" panose="020B0604020202020204" charset="0"/>
      <p:regular r:id="rId6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0" autoAdjust="0"/>
    <p:restoredTop sz="94622" autoAdjust="0"/>
  </p:normalViewPr>
  <p:slideViewPr>
    <p:cSldViewPr>
      <p:cViewPr varScale="1">
        <p:scale>
          <a:sx n="54" d="100"/>
          <a:sy n="54" d="100"/>
        </p:scale>
        <p:origin x="355" y="-2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7.svg"/></Relationships>
</file>

<file path=ppt/slides/_rels/slide3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7.svg"/></Relationships>
</file>

<file path=ppt/slides/_rels/slide3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7.svg"/></Relationships>
</file>

<file path=ppt/slides/_rels/slide4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20.svg"/></Relationships>
</file>

<file path=ppt/slides/_rels/slide5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20.svg"/></Relationships>
</file>

<file path=ppt/slides/_rels/slide5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22.png"/></Relationships>
</file>

<file path=ppt/slides/_rels/slide5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25.jpeg"/><Relationship Id="rId5" Type="http://schemas.openxmlformats.org/officeDocument/2006/relationships/image" Target="../media/image9.svg"/><Relationship Id="rId10"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24.svg"/></Relationships>
</file>

<file path=ppt/slides/_rels/slide6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27.svg"/><Relationship Id="rId4" Type="http://schemas.openxmlformats.org/officeDocument/2006/relationships/image" Target="../media/image8.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sp>
        <p:nvSpPr>
          <p:cNvPr id="2" name="AutoShape 2"/>
          <p:cNvSpPr/>
          <p:nvPr/>
        </p:nvSpPr>
        <p:spPr>
          <a:xfrm>
            <a:off x="742303" y="8586508"/>
            <a:ext cx="16803394" cy="34583"/>
          </a:xfrm>
          <a:prstGeom prst="line">
            <a:avLst/>
          </a:prstGeom>
          <a:ln w="19050" cap="flat">
            <a:solidFill>
              <a:srgbClr val="BD8F53"/>
            </a:solidFill>
            <a:prstDash val="solid"/>
            <a:headEnd type="none" w="sm" len="sm"/>
            <a:tailEnd type="none" w="sm" len="sm"/>
          </a:ln>
        </p:spPr>
      </p:sp>
      <p:sp>
        <p:nvSpPr>
          <p:cNvPr id="3" name="TextBox 3"/>
          <p:cNvSpPr txBox="1"/>
          <p:nvPr/>
        </p:nvSpPr>
        <p:spPr>
          <a:xfrm>
            <a:off x="6714195" y="9201150"/>
            <a:ext cx="5179837" cy="431800"/>
          </a:xfrm>
          <a:prstGeom prst="rect">
            <a:avLst/>
          </a:prstGeom>
        </p:spPr>
        <p:txBody>
          <a:bodyPr lIns="0" tIns="0" rIns="0" bIns="0" rtlCol="0" anchor="t">
            <a:spAutoFit/>
          </a:bodyPr>
          <a:lstStyle/>
          <a:p>
            <a:pPr algn="ctr">
              <a:lnSpc>
                <a:spcPts val="3499"/>
              </a:lnSpc>
              <a:spcBef>
                <a:spcPct val="0"/>
              </a:spcBef>
            </a:pPr>
            <a:r>
              <a:rPr lang="en-US" sz="2499" spc="149">
                <a:solidFill>
                  <a:srgbClr val="9B4819"/>
                </a:solidFill>
                <a:latin typeface="Arimo"/>
              </a:rPr>
              <a:t>NHÓM 8</a:t>
            </a:r>
          </a:p>
        </p:txBody>
      </p:sp>
      <p:sp>
        <p:nvSpPr>
          <p:cNvPr id="4" name="TextBox 4"/>
          <p:cNvSpPr txBox="1"/>
          <p:nvPr/>
        </p:nvSpPr>
        <p:spPr>
          <a:xfrm>
            <a:off x="2681948" y="3174654"/>
            <a:ext cx="12924103" cy="3768724"/>
          </a:xfrm>
          <a:prstGeom prst="rect">
            <a:avLst/>
          </a:prstGeom>
        </p:spPr>
        <p:txBody>
          <a:bodyPr lIns="0" tIns="0" rIns="0" bIns="0" rtlCol="0" anchor="t">
            <a:spAutoFit/>
          </a:bodyPr>
          <a:lstStyle/>
          <a:p>
            <a:pPr algn="ctr">
              <a:lnSpc>
                <a:spcPts val="14499"/>
              </a:lnSpc>
            </a:pPr>
            <a:r>
              <a:rPr lang="en-US" sz="14499" spc="-289">
                <a:solidFill>
                  <a:srgbClr val="000000"/>
                </a:solidFill>
                <a:latin typeface="Cabin"/>
              </a:rPr>
              <a:t>Huffman</a:t>
            </a:r>
          </a:p>
          <a:p>
            <a:pPr marL="0" lvl="0" indent="0" algn="ctr">
              <a:lnSpc>
                <a:spcPts val="14499"/>
              </a:lnSpc>
            </a:pPr>
            <a:r>
              <a:rPr lang="en-US" sz="14499" spc="-289">
                <a:solidFill>
                  <a:srgbClr val="000000"/>
                </a:solidFill>
                <a:latin typeface="Cabin"/>
              </a:rPr>
              <a:t>Coding</a:t>
            </a:r>
          </a:p>
        </p:txBody>
      </p:sp>
      <p:sp>
        <p:nvSpPr>
          <p:cNvPr id="5" name="AutoShape 5"/>
          <p:cNvSpPr/>
          <p:nvPr/>
        </p:nvSpPr>
        <p:spPr>
          <a:xfrm>
            <a:off x="742323" y="1105757"/>
            <a:ext cx="16803394" cy="34583"/>
          </a:xfrm>
          <a:prstGeom prst="line">
            <a:avLst/>
          </a:prstGeom>
          <a:ln w="19050" cap="flat">
            <a:solidFill>
              <a:srgbClr val="BD8F53"/>
            </a:solidFill>
            <a:prstDash val="solid"/>
            <a:headEnd type="none" w="sm" len="sm"/>
            <a:tailEnd type="none" w="sm" len="sm"/>
          </a:ln>
        </p:spPr>
      </p:sp>
      <p:grpSp>
        <p:nvGrpSpPr>
          <p:cNvPr id="6" name="Group 6"/>
          <p:cNvGrpSpPr/>
          <p:nvPr/>
        </p:nvGrpSpPr>
        <p:grpSpPr>
          <a:xfrm>
            <a:off x="17146385" y="227817"/>
            <a:ext cx="798662" cy="800883"/>
            <a:chOff x="0" y="0"/>
            <a:chExt cx="1064883" cy="1067844"/>
          </a:xfrm>
        </p:grpSpPr>
        <p:sp>
          <p:nvSpPr>
            <p:cNvPr id="7" name="Freeform 7"/>
            <p:cNvSpPr/>
            <p:nvPr/>
          </p:nvSpPr>
          <p:spPr>
            <a:xfrm>
              <a:off x="0" y="0"/>
              <a:ext cx="1064883" cy="1067844"/>
            </a:xfrm>
            <a:custGeom>
              <a:avLst/>
              <a:gdLst/>
              <a:ahLst/>
              <a:cxnLst/>
              <a:rect l="l" t="t" r="r" b="b"/>
              <a:pathLst>
                <a:path w="1064883" h="1067844">
                  <a:moveTo>
                    <a:pt x="0" y="0"/>
                  </a:moveTo>
                  <a:lnTo>
                    <a:pt x="1064883" y="0"/>
                  </a:lnTo>
                  <a:lnTo>
                    <a:pt x="1064883" y="1067844"/>
                  </a:lnTo>
                  <a:lnTo>
                    <a:pt x="0" y="1067844"/>
                  </a:lnTo>
                  <a:lnTo>
                    <a:pt x="0" y="0"/>
                  </a:lnTo>
                  <a:close/>
                </a:path>
              </a:pathLst>
            </a:custGeom>
            <a:blipFill>
              <a:blip r:embed="rId2">
                <a:extLst>
                  <a:ext uri="{96DAC541-7B7A-43D3-8B79-37D633B846F1}">
                    <asvg:svgBlip xmlns:asvg="http://schemas.microsoft.com/office/drawing/2016/SVG/main" r:embed="rId3"/>
                  </a:ext>
                </a:extLst>
              </a:blip>
              <a:stretch>
                <a:fillRect l="-139" r="-139"/>
              </a:stretch>
            </a:blipFill>
          </p:spPr>
        </p:sp>
        <p:sp>
          <p:nvSpPr>
            <p:cNvPr id="8" name="TextBox 8"/>
            <p:cNvSpPr txBox="1"/>
            <p:nvPr/>
          </p:nvSpPr>
          <p:spPr>
            <a:xfrm>
              <a:off x="243464" y="4472"/>
              <a:ext cx="309823" cy="783167"/>
            </a:xfrm>
            <a:prstGeom prst="rect">
              <a:avLst/>
            </a:prstGeom>
          </p:spPr>
          <p:txBody>
            <a:bodyPr lIns="0" tIns="0" rIns="0" bIns="0" rtlCol="0" anchor="t">
              <a:spAutoFit/>
            </a:bodyPr>
            <a:lstStyle/>
            <a:p>
              <a:pPr marL="0" lvl="0" indent="0" algn="l">
                <a:lnSpc>
                  <a:spcPts val="4900"/>
                </a:lnSpc>
                <a:spcBef>
                  <a:spcPct val="0"/>
                </a:spcBef>
              </a:pPr>
              <a:r>
                <a:rPr lang="en-US" sz="3500" spc="-70">
                  <a:solidFill>
                    <a:srgbClr val="F4F1E8"/>
                  </a:solidFill>
                  <a:latin typeface="Cabin Medium Italics"/>
                </a:rPr>
                <a:t>A</a:t>
              </a:r>
            </a:p>
          </p:txBody>
        </p:sp>
        <p:sp>
          <p:nvSpPr>
            <p:cNvPr id="9" name="TextBox 9"/>
            <p:cNvSpPr txBox="1"/>
            <p:nvPr/>
          </p:nvSpPr>
          <p:spPr>
            <a:xfrm>
              <a:off x="511596" y="175644"/>
              <a:ext cx="309823" cy="783167"/>
            </a:xfrm>
            <a:prstGeom prst="rect">
              <a:avLst/>
            </a:prstGeom>
          </p:spPr>
          <p:txBody>
            <a:bodyPr lIns="0" tIns="0" rIns="0" bIns="0" rtlCol="0" anchor="t">
              <a:spAutoFit/>
            </a:bodyPr>
            <a:lstStyle/>
            <a:p>
              <a:pPr marL="0" lvl="0" indent="0" algn="l">
                <a:lnSpc>
                  <a:spcPts val="4900"/>
                </a:lnSpc>
                <a:spcBef>
                  <a:spcPct val="0"/>
                </a:spcBef>
              </a:pPr>
              <a:r>
                <a:rPr lang="en-US" sz="3500" spc="-70">
                  <a:solidFill>
                    <a:srgbClr val="F4F1E8"/>
                  </a:solidFill>
                  <a:latin typeface="Cabin Medium Italics"/>
                </a:rPr>
                <a:t>N</a:t>
              </a:r>
            </a:p>
          </p:txBody>
        </p:sp>
      </p:grpSp>
      <p:pic>
        <p:nvPicPr>
          <p:cNvPr id="12" name="Picture 11">
            <a:extLst>
              <a:ext uri="{FF2B5EF4-FFF2-40B4-BE49-F238E27FC236}">
                <a16:creationId xmlns:a16="http://schemas.microsoft.com/office/drawing/2014/main" id="{6915CE34-96D9-F180-09BA-AF51F50021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7092810"/>
            <a:ext cx="10816084" cy="14005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4" name="Group 14"/>
          <p:cNvGrpSpPr/>
          <p:nvPr/>
        </p:nvGrpSpPr>
        <p:grpSpPr>
          <a:xfrm>
            <a:off x="8416301" y="4897992"/>
            <a:ext cx="10423373" cy="542527"/>
            <a:chOff x="0" y="0"/>
            <a:chExt cx="2745250" cy="142888"/>
          </a:xfrm>
        </p:grpSpPr>
        <p:sp>
          <p:nvSpPr>
            <p:cNvPr id="15" name="Freeform 15"/>
            <p:cNvSpPr/>
            <p:nvPr/>
          </p:nvSpPr>
          <p:spPr>
            <a:xfrm>
              <a:off x="0" y="0"/>
              <a:ext cx="2745250" cy="142888"/>
            </a:xfrm>
            <a:custGeom>
              <a:avLst/>
              <a:gdLst/>
              <a:ahLst/>
              <a:cxnLst/>
              <a:rect l="l" t="t" r="r" b="b"/>
              <a:pathLst>
                <a:path w="2745250" h="142888">
                  <a:moveTo>
                    <a:pt x="0" y="0"/>
                  </a:moveTo>
                  <a:lnTo>
                    <a:pt x="2745250" y="0"/>
                  </a:lnTo>
                  <a:lnTo>
                    <a:pt x="2745250" y="142888"/>
                  </a:lnTo>
                  <a:lnTo>
                    <a:pt x="0" y="142888"/>
                  </a:lnTo>
                  <a:close/>
                </a:path>
              </a:pathLst>
            </a:custGeom>
            <a:solidFill>
              <a:srgbClr val="FFD699"/>
            </a:solidFill>
          </p:spPr>
        </p:sp>
        <p:sp>
          <p:nvSpPr>
            <p:cNvPr id="16" name="TextBox 16"/>
            <p:cNvSpPr txBox="1"/>
            <p:nvPr/>
          </p:nvSpPr>
          <p:spPr>
            <a:xfrm>
              <a:off x="0" y="-38100"/>
              <a:ext cx="2745250" cy="180988"/>
            </a:xfrm>
            <a:prstGeom prst="rect">
              <a:avLst/>
            </a:prstGeom>
          </p:spPr>
          <p:txBody>
            <a:bodyPr lIns="50800" tIns="50800" rIns="50800" bIns="50800" rtlCol="0" anchor="ctr"/>
            <a:lstStyle/>
            <a:p>
              <a:pPr algn="ctr">
                <a:lnSpc>
                  <a:spcPts val="3079"/>
                </a:lnSpc>
              </a:pPr>
              <a:endParaRPr/>
            </a:p>
          </p:txBody>
        </p:sp>
      </p:grpSp>
      <p:sp>
        <p:nvSpPr>
          <p:cNvPr id="17" name="TextBox 17"/>
          <p:cNvSpPr txBox="1"/>
          <p:nvPr/>
        </p:nvSpPr>
        <p:spPr>
          <a:xfrm>
            <a:off x="8109780" y="962025"/>
            <a:ext cx="10931418" cy="8825690"/>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grpSp>
        <p:nvGrpSpPr>
          <p:cNvPr id="18" name="Group 18"/>
          <p:cNvGrpSpPr/>
          <p:nvPr/>
        </p:nvGrpSpPr>
        <p:grpSpPr>
          <a:xfrm>
            <a:off x="3135191" y="3187938"/>
            <a:ext cx="1299328" cy="129932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sp>
        <p:nvSpPr>
          <p:cNvPr id="21" name="TextBox 21"/>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4" name="Group 14"/>
          <p:cNvGrpSpPr/>
          <p:nvPr/>
        </p:nvGrpSpPr>
        <p:grpSpPr>
          <a:xfrm>
            <a:off x="8416301" y="5398683"/>
            <a:ext cx="10423373" cy="542527"/>
            <a:chOff x="0" y="0"/>
            <a:chExt cx="2745250" cy="142888"/>
          </a:xfrm>
        </p:grpSpPr>
        <p:sp>
          <p:nvSpPr>
            <p:cNvPr id="15" name="Freeform 15"/>
            <p:cNvSpPr/>
            <p:nvPr/>
          </p:nvSpPr>
          <p:spPr>
            <a:xfrm>
              <a:off x="0" y="0"/>
              <a:ext cx="2745250" cy="142888"/>
            </a:xfrm>
            <a:custGeom>
              <a:avLst/>
              <a:gdLst/>
              <a:ahLst/>
              <a:cxnLst/>
              <a:rect l="l" t="t" r="r" b="b"/>
              <a:pathLst>
                <a:path w="2745250" h="142888">
                  <a:moveTo>
                    <a:pt x="0" y="0"/>
                  </a:moveTo>
                  <a:lnTo>
                    <a:pt x="2745250" y="0"/>
                  </a:lnTo>
                  <a:lnTo>
                    <a:pt x="2745250" y="142888"/>
                  </a:lnTo>
                  <a:lnTo>
                    <a:pt x="0" y="142888"/>
                  </a:lnTo>
                  <a:close/>
                </a:path>
              </a:pathLst>
            </a:custGeom>
            <a:solidFill>
              <a:srgbClr val="FFD699"/>
            </a:solidFill>
          </p:spPr>
        </p:sp>
        <p:sp>
          <p:nvSpPr>
            <p:cNvPr id="16" name="TextBox 16"/>
            <p:cNvSpPr txBox="1"/>
            <p:nvPr/>
          </p:nvSpPr>
          <p:spPr>
            <a:xfrm>
              <a:off x="0" y="-38100"/>
              <a:ext cx="2745250" cy="180988"/>
            </a:xfrm>
            <a:prstGeom prst="rect">
              <a:avLst/>
            </a:prstGeom>
          </p:spPr>
          <p:txBody>
            <a:bodyPr lIns="50800" tIns="50800" rIns="50800" bIns="50800" rtlCol="0" anchor="ctr"/>
            <a:lstStyle/>
            <a:p>
              <a:pPr algn="ctr">
                <a:lnSpc>
                  <a:spcPts val="3079"/>
                </a:lnSpc>
              </a:pPr>
              <a:endParaRPr/>
            </a:p>
          </p:txBody>
        </p:sp>
      </p:grpSp>
      <p:sp>
        <p:nvSpPr>
          <p:cNvPr id="17" name="TextBox 17"/>
          <p:cNvSpPr txBox="1"/>
          <p:nvPr/>
        </p:nvSpPr>
        <p:spPr>
          <a:xfrm>
            <a:off x="8109780" y="962025"/>
            <a:ext cx="10931418" cy="8825690"/>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
        <p:nvSpPr>
          <p:cNvPr id="18" name="AutoShape 18"/>
          <p:cNvSpPr/>
          <p:nvPr/>
        </p:nvSpPr>
        <p:spPr>
          <a:xfrm flipH="1">
            <a:off x="2228925" y="4246371"/>
            <a:ext cx="1129422" cy="1129422"/>
          </a:xfrm>
          <a:prstGeom prst="line">
            <a:avLst/>
          </a:prstGeom>
          <a:ln w="38100" cap="flat">
            <a:solidFill>
              <a:srgbClr val="882A1B"/>
            </a:solidFill>
            <a:prstDash val="solid"/>
            <a:headEnd type="oval" w="lg" len="lg"/>
            <a:tailEnd type="oval" w="lg" len="lg"/>
          </a:ln>
        </p:spPr>
      </p:sp>
      <p:sp>
        <p:nvSpPr>
          <p:cNvPr id="19" name="AutoShape 19"/>
          <p:cNvSpPr/>
          <p:nvPr/>
        </p:nvSpPr>
        <p:spPr>
          <a:xfrm flipH="1" flipV="1">
            <a:off x="4211858" y="4219126"/>
            <a:ext cx="1087183" cy="1170137"/>
          </a:xfrm>
          <a:prstGeom prst="line">
            <a:avLst/>
          </a:prstGeom>
          <a:ln w="38100" cap="flat">
            <a:solidFill>
              <a:srgbClr val="882A1B"/>
            </a:solidFill>
            <a:prstDash val="solid"/>
            <a:headEnd type="oval" w="lg" len="lg"/>
            <a:tailEnd type="oval" w="lg" len="lg"/>
          </a:ln>
        </p:spPr>
      </p:sp>
      <p:grpSp>
        <p:nvGrpSpPr>
          <p:cNvPr id="20" name="Group 20"/>
          <p:cNvGrpSpPr/>
          <p:nvPr/>
        </p:nvGrpSpPr>
        <p:grpSpPr>
          <a:xfrm>
            <a:off x="3135191" y="3187938"/>
            <a:ext cx="1299328" cy="129932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grpSp>
        <p:nvGrpSpPr>
          <p:cNvPr id="23" name="Group 23"/>
          <p:cNvGrpSpPr/>
          <p:nvPr/>
        </p:nvGrpSpPr>
        <p:grpSpPr>
          <a:xfrm>
            <a:off x="1489803" y="5143500"/>
            <a:ext cx="1645388" cy="944870"/>
            <a:chOff x="0" y="0"/>
            <a:chExt cx="433353" cy="248855"/>
          </a:xfrm>
        </p:grpSpPr>
        <p:sp>
          <p:nvSpPr>
            <p:cNvPr id="24" name="Freeform 24"/>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5" name="TextBox 25"/>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1</a:t>
              </a:r>
            </a:p>
          </p:txBody>
        </p:sp>
      </p:grpSp>
      <p:grpSp>
        <p:nvGrpSpPr>
          <p:cNvPr id="26" name="Group 26"/>
          <p:cNvGrpSpPr/>
          <p:nvPr/>
        </p:nvGrpSpPr>
        <p:grpSpPr>
          <a:xfrm>
            <a:off x="4434518" y="5143500"/>
            <a:ext cx="1645388" cy="944870"/>
            <a:chOff x="0" y="0"/>
            <a:chExt cx="433353" cy="248855"/>
          </a:xfrm>
        </p:grpSpPr>
        <p:sp>
          <p:nvSpPr>
            <p:cNvPr id="27" name="Freeform 27"/>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8" name="TextBox 28"/>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2</a:t>
              </a:r>
            </a:p>
          </p:txBody>
        </p:sp>
      </p:grpSp>
      <p:sp>
        <p:nvSpPr>
          <p:cNvPr id="29" name="TextBox 29"/>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4" name="Group 14"/>
          <p:cNvGrpSpPr/>
          <p:nvPr/>
        </p:nvGrpSpPr>
        <p:grpSpPr>
          <a:xfrm>
            <a:off x="8416301" y="5979032"/>
            <a:ext cx="10423373" cy="542527"/>
            <a:chOff x="0" y="0"/>
            <a:chExt cx="2745250" cy="142888"/>
          </a:xfrm>
        </p:grpSpPr>
        <p:sp>
          <p:nvSpPr>
            <p:cNvPr id="15" name="Freeform 15"/>
            <p:cNvSpPr/>
            <p:nvPr/>
          </p:nvSpPr>
          <p:spPr>
            <a:xfrm>
              <a:off x="0" y="0"/>
              <a:ext cx="2745250" cy="142888"/>
            </a:xfrm>
            <a:custGeom>
              <a:avLst/>
              <a:gdLst/>
              <a:ahLst/>
              <a:cxnLst/>
              <a:rect l="l" t="t" r="r" b="b"/>
              <a:pathLst>
                <a:path w="2745250" h="142888">
                  <a:moveTo>
                    <a:pt x="0" y="0"/>
                  </a:moveTo>
                  <a:lnTo>
                    <a:pt x="2745250" y="0"/>
                  </a:lnTo>
                  <a:lnTo>
                    <a:pt x="2745250" y="142888"/>
                  </a:lnTo>
                  <a:lnTo>
                    <a:pt x="0" y="142888"/>
                  </a:lnTo>
                  <a:close/>
                </a:path>
              </a:pathLst>
            </a:custGeom>
            <a:solidFill>
              <a:srgbClr val="FFD699"/>
            </a:solidFill>
          </p:spPr>
        </p:sp>
        <p:sp>
          <p:nvSpPr>
            <p:cNvPr id="16" name="TextBox 16"/>
            <p:cNvSpPr txBox="1"/>
            <p:nvPr/>
          </p:nvSpPr>
          <p:spPr>
            <a:xfrm>
              <a:off x="0" y="-38100"/>
              <a:ext cx="2745250" cy="180988"/>
            </a:xfrm>
            <a:prstGeom prst="rect">
              <a:avLst/>
            </a:prstGeom>
          </p:spPr>
          <p:txBody>
            <a:bodyPr lIns="50800" tIns="50800" rIns="50800" bIns="50800" rtlCol="0" anchor="ctr"/>
            <a:lstStyle/>
            <a:p>
              <a:pPr algn="ctr">
                <a:lnSpc>
                  <a:spcPts val="3079"/>
                </a:lnSpc>
              </a:pPr>
              <a:endParaRPr/>
            </a:p>
          </p:txBody>
        </p:sp>
      </p:grpSp>
      <p:sp>
        <p:nvSpPr>
          <p:cNvPr id="17" name="TextBox 17"/>
          <p:cNvSpPr txBox="1"/>
          <p:nvPr/>
        </p:nvSpPr>
        <p:spPr>
          <a:xfrm>
            <a:off x="8109780" y="962025"/>
            <a:ext cx="10931418" cy="8825690"/>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
        <p:nvSpPr>
          <p:cNvPr id="18" name="AutoShape 18"/>
          <p:cNvSpPr/>
          <p:nvPr/>
        </p:nvSpPr>
        <p:spPr>
          <a:xfrm flipH="1" flipV="1">
            <a:off x="4211858" y="4219126"/>
            <a:ext cx="1087183" cy="1170137"/>
          </a:xfrm>
          <a:prstGeom prst="line">
            <a:avLst/>
          </a:prstGeom>
          <a:ln w="38100" cap="flat">
            <a:solidFill>
              <a:srgbClr val="882A1B"/>
            </a:solidFill>
            <a:prstDash val="solid"/>
            <a:headEnd type="oval" w="lg" len="lg"/>
            <a:tailEnd type="oval" w="lg" len="lg"/>
          </a:ln>
        </p:spPr>
      </p:sp>
      <p:sp>
        <p:nvSpPr>
          <p:cNvPr id="19" name="AutoShape 19"/>
          <p:cNvSpPr/>
          <p:nvPr/>
        </p:nvSpPr>
        <p:spPr>
          <a:xfrm flipH="1">
            <a:off x="2228925" y="4246371"/>
            <a:ext cx="1129422" cy="1129422"/>
          </a:xfrm>
          <a:prstGeom prst="line">
            <a:avLst/>
          </a:prstGeom>
          <a:ln w="38100" cap="flat">
            <a:solidFill>
              <a:srgbClr val="882A1B"/>
            </a:solidFill>
            <a:prstDash val="solid"/>
            <a:headEnd type="oval" w="lg" len="lg"/>
            <a:tailEnd type="oval" w="lg" len="lg"/>
          </a:ln>
        </p:spPr>
      </p:sp>
      <p:grpSp>
        <p:nvGrpSpPr>
          <p:cNvPr id="20" name="Group 20"/>
          <p:cNvGrpSpPr/>
          <p:nvPr/>
        </p:nvGrpSpPr>
        <p:grpSpPr>
          <a:xfrm>
            <a:off x="3135191" y="3187938"/>
            <a:ext cx="1299328" cy="129932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grpSp>
        <p:nvGrpSpPr>
          <p:cNvPr id="23" name="Group 23"/>
          <p:cNvGrpSpPr/>
          <p:nvPr/>
        </p:nvGrpSpPr>
        <p:grpSpPr>
          <a:xfrm>
            <a:off x="1489803" y="5143500"/>
            <a:ext cx="1645388" cy="944870"/>
            <a:chOff x="0" y="0"/>
            <a:chExt cx="433353" cy="248855"/>
          </a:xfrm>
        </p:grpSpPr>
        <p:sp>
          <p:nvSpPr>
            <p:cNvPr id="24" name="Freeform 24"/>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5" name="TextBox 25"/>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26" name="Group 26"/>
          <p:cNvGrpSpPr/>
          <p:nvPr/>
        </p:nvGrpSpPr>
        <p:grpSpPr>
          <a:xfrm>
            <a:off x="4434518" y="5143500"/>
            <a:ext cx="1645388" cy="944870"/>
            <a:chOff x="0" y="0"/>
            <a:chExt cx="433353" cy="248855"/>
          </a:xfrm>
        </p:grpSpPr>
        <p:sp>
          <p:nvSpPr>
            <p:cNvPr id="27" name="Freeform 27"/>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8" name="TextBox 28"/>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sp>
        <p:nvSpPr>
          <p:cNvPr id="29" name="TextBox 29"/>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4" name="Group 14"/>
          <p:cNvGrpSpPr/>
          <p:nvPr/>
        </p:nvGrpSpPr>
        <p:grpSpPr>
          <a:xfrm>
            <a:off x="8416301" y="6526520"/>
            <a:ext cx="10423373" cy="542527"/>
            <a:chOff x="0" y="0"/>
            <a:chExt cx="2745250" cy="142888"/>
          </a:xfrm>
        </p:grpSpPr>
        <p:sp>
          <p:nvSpPr>
            <p:cNvPr id="15" name="Freeform 15"/>
            <p:cNvSpPr/>
            <p:nvPr/>
          </p:nvSpPr>
          <p:spPr>
            <a:xfrm>
              <a:off x="0" y="0"/>
              <a:ext cx="2745250" cy="142888"/>
            </a:xfrm>
            <a:custGeom>
              <a:avLst/>
              <a:gdLst/>
              <a:ahLst/>
              <a:cxnLst/>
              <a:rect l="l" t="t" r="r" b="b"/>
              <a:pathLst>
                <a:path w="2745250" h="142888">
                  <a:moveTo>
                    <a:pt x="0" y="0"/>
                  </a:moveTo>
                  <a:lnTo>
                    <a:pt x="2745250" y="0"/>
                  </a:lnTo>
                  <a:lnTo>
                    <a:pt x="2745250" y="142888"/>
                  </a:lnTo>
                  <a:lnTo>
                    <a:pt x="0" y="142888"/>
                  </a:lnTo>
                  <a:close/>
                </a:path>
              </a:pathLst>
            </a:custGeom>
            <a:solidFill>
              <a:srgbClr val="FFD699"/>
            </a:solidFill>
          </p:spPr>
        </p:sp>
        <p:sp>
          <p:nvSpPr>
            <p:cNvPr id="16" name="TextBox 16"/>
            <p:cNvSpPr txBox="1"/>
            <p:nvPr/>
          </p:nvSpPr>
          <p:spPr>
            <a:xfrm>
              <a:off x="0" y="-38100"/>
              <a:ext cx="2745250" cy="180988"/>
            </a:xfrm>
            <a:prstGeom prst="rect">
              <a:avLst/>
            </a:prstGeom>
          </p:spPr>
          <p:txBody>
            <a:bodyPr lIns="50800" tIns="50800" rIns="50800" bIns="50800" rtlCol="0" anchor="ctr"/>
            <a:lstStyle/>
            <a:p>
              <a:pPr algn="ctr">
                <a:lnSpc>
                  <a:spcPts val="3079"/>
                </a:lnSpc>
              </a:pPr>
              <a:endParaRPr/>
            </a:p>
          </p:txBody>
        </p:sp>
      </p:grpSp>
      <p:sp>
        <p:nvSpPr>
          <p:cNvPr id="17" name="TextBox 17"/>
          <p:cNvSpPr txBox="1"/>
          <p:nvPr/>
        </p:nvSpPr>
        <p:spPr>
          <a:xfrm>
            <a:off x="8109780" y="962025"/>
            <a:ext cx="10931418" cy="8825690"/>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
        <p:nvSpPr>
          <p:cNvPr id="18" name="AutoShape 18"/>
          <p:cNvSpPr/>
          <p:nvPr/>
        </p:nvSpPr>
        <p:spPr>
          <a:xfrm flipH="1">
            <a:off x="2228925" y="4246371"/>
            <a:ext cx="1129422" cy="1129422"/>
          </a:xfrm>
          <a:prstGeom prst="line">
            <a:avLst/>
          </a:prstGeom>
          <a:ln w="38100" cap="flat">
            <a:solidFill>
              <a:srgbClr val="882A1B"/>
            </a:solidFill>
            <a:prstDash val="solid"/>
            <a:headEnd type="oval" w="lg" len="lg"/>
            <a:tailEnd type="oval" w="lg" len="lg"/>
          </a:ln>
        </p:spPr>
      </p:sp>
      <p:sp>
        <p:nvSpPr>
          <p:cNvPr id="19" name="AutoShape 19"/>
          <p:cNvSpPr/>
          <p:nvPr/>
        </p:nvSpPr>
        <p:spPr>
          <a:xfrm flipH="1" flipV="1">
            <a:off x="4211858" y="4219126"/>
            <a:ext cx="1087183" cy="1170137"/>
          </a:xfrm>
          <a:prstGeom prst="line">
            <a:avLst/>
          </a:prstGeom>
          <a:ln w="38100" cap="flat">
            <a:solidFill>
              <a:srgbClr val="882A1B"/>
            </a:solidFill>
            <a:prstDash val="solid"/>
            <a:headEnd type="oval" w="lg" len="lg"/>
            <a:tailEnd type="oval" w="lg" len="lg"/>
          </a:ln>
        </p:spPr>
      </p:sp>
      <p:grpSp>
        <p:nvGrpSpPr>
          <p:cNvPr id="20" name="Group 20"/>
          <p:cNvGrpSpPr/>
          <p:nvPr/>
        </p:nvGrpSpPr>
        <p:grpSpPr>
          <a:xfrm>
            <a:off x="3135191" y="3187938"/>
            <a:ext cx="1299328" cy="129932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3</a:t>
              </a:r>
            </a:p>
          </p:txBody>
        </p:sp>
      </p:grpSp>
      <p:grpSp>
        <p:nvGrpSpPr>
          <p:cNvPr id="23" name="Group 23"/>
          <p:cNvGrpSpPr/>
          <p:nvPr/>
        </p:nvGrpSpPr>
        <p:grpSpPr>
          <a:xfrm>
            <a:off x="1489803" y="5143500"/>
            <a:ext cx="1645388" cy="944870"/>
            <a:chOff x="0" y="0"/>
            <a:chExt cx="433353" cy="248855"/>
          </a:xfrm>
        </p:grpSpPr>
        <p:sp>
          <p:nvSpPr>
            <p:cNvPr id="24" name="Freeform 24"/>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5" name="TextBox 25"/>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26" name="Group 26"/>
          <p:cNvGrpSpPr/>
          <p:nvPr/>
        </p:nvGrpSpPr>
        <p:grpSpPr>
          <a:xfrm>
            <a:off x="4434518" y="5143500"/>
            <a:ext cx="1645388" cy="944870"/>
            <a:chOff x="0" y="0"/>
            <a:chExt cx="433353" cy="248855"/>
          </a:xfrm>
        </p:grpSpPr>
        <p:sp>
          <p:nvSpPr>
            <p:cNvPr id="27" name="Freeform 27"/>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8" name="TextBox 28"/>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sp>
        <p:nvSpPr>
          <p:cNvPr id="29" name="TextBox 29"/>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4" name="Group 14"/>
          <p:cNvGrpSpPr/>
          <p:nvPr/>
        </p:nvGrpSpPr>
        <p:grpSpPr>
          <a:xfrm>
            <a:off x="8416301" y="7098020"/>
            <a:ext cx="10423373" cy="542527"/>
            <a:chOff x="0" y="0"/>
            <a:chExt cx="2745250" cy="142888"/>
          </a:xfrm>
        </p:grpSpPr>
        <p:sp>
          <p:nvSpPr>
            <p:cNvPr id="15" name="Freeform 15"/>
            <p:cNvSpPr/>
            <p:nvPr/>
          </p:nvSpPr>
          <p:spPr>
            <a:xfrm>
              <a:off x="0" y="0"/>
              <a:ext cx="2745250" cy="142888"/>
            </a:xfrm>
            <a:custGeom>
              <a:avLst/>
              <a:gdLst/>
              <a:ahLst/>
              <a:cxnLst/>
              <a:rect l="l" t="t" r="r" b="b"/>
              <a:pathLst>
                <a:path w="2745250" h="142888">
                  <a:moveTo>
                    <a:pt x="0" y="0"/>
                  </a:moveTo>
                  <a:lnTo>
                    <a:pt x="2745250" y="0"/>
                  </a:lnTo>
                  <a:lnTo>
                    <a:pt x="2745250" y="142888"/>
                  </a:lnTo>
                  <a:lnTo>
                    <a:pt x="0" y="142888"/>
                  </a:lnTo>
                  <a:close/>
                </a:path>
              </a:pathLst>
            </a:custGeom>
            <a:solidFill>
              <a:srgbClr val="FFD699"/>
            </a:solidFill>
          </p:spPr>
        </p:sp>
        <p:sp>
          <p:nvSpPr>
            <p:cNvPr id="16" name="TextBox 16"/>
            <p:cNvSpPr txBox="1"/>
            <p:nvPr/>
          </p:nvSpPr>
          <p:spPr>
            <a:xfrm>
              <a:off x="0" y="-38100"/>
              <a:ext cx="2745250" cy="180988"/>
            </a:xfrm>
            <a:prstGeom prst="rect">
              <a:avLst/>
            </a:prstGeom>
          </p:spPr>
          <p:txBody>
            <a:bodyPr lIns="50800" tIns="50800" rIns="50800" bIns="50800" rtlCol="0" anchor="ctr"/>
            <a:lstStyle/>
            <a:p>
              <a:pPr algn="ctr">
                <a:lnSpc>
                  <a:spcPts val="3079"/>
                </a:lnSpc>
              </a:pPr>
              <a:endParaRPr/>
            </a:p>
          </p:txBody>
        </p:sp>
      </p:grpSp>
      <p:sp>
        <p:nvSpPr>
          <p:cNvPr id="17" name="TextBox 17"/>
          <p:cNvSpPr txBox="1"/>
          <p:nvPr/>
        </p:nvSpPr>
        <p:spPr>
          <a:xfrm>
            <a:off x="8109780" y="962025"/>
            <a:ext cx="10931418" cy="8825690"/>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
        <p:nvSpPr>
          <p:cNvPr id="18" name="TextBox 18"/>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graphicFrame>
        <p:nvGraphicFramePr>
          <p:cNvPr id="19" name="Table 19"/>
          <p:cNvGraphicFramePr>
            <a:graphicFrameLocks noGrp="1"/>
          </p:cNvGraphicFramePr>
          <p:nvPr>
            <p:extLst>
              <p:ext uri="{D42A27DB-BD31-4B8C-83A1-F6EECF244321}">
                <p14:modId xmlns:p14="http://schemas.microsoft.com/office/powerpoint/2010/main" val="1827551960"/>
              </p:ext>
            </p:extLst>
          </p:nvPr>
        </p:nvGraphicFramePr>
        <p:xfrm>
          <a:off x="1675970" y="3821288"/>
          <a:ext cx="4582710" cy="4638675"/>
        </p:xfrm>
        <a:graphic>
          <a:graphicData uri="http://schemas.openxmlformats.org/drawingml/2006/table">
            <a:tbl>
              <a:tblPr/>
              <a:tblGrid>
                <a:gridCol w="2291355">
                  <a:extLst>
                    <a:ext uri="{9D8B030D-6E8A-4147-A177-3AD203B41FA5}">
                      <a16:colId xmlns:a16="http://schemas.microsoft.com/office/drawing/2014/main" val="20000"/>
                    </a:ext>
                  </a:extLst>
                </a:gridCol>
                <a:gridCol w="2291355">
                  <a:extLst>
                    <a:ext uri="{9D8B030D-6E8A-4147-A177-3AD203B41FA5}">
                      <a16:colId xmlns:a16="http://schemas.microsoft.com/office/drawing/2014/main" val="20001"/>
                    </a:ext>
                  </a:extLst>
                </a:gridCol>
              </a:tblGrid>
              <a:tr h="1546225">
                <a:tc>
                  <a:txBody>
                    <a:bodyPr/>
                    <a:lstStyle/>
                    <a:p>
                      <a:pPr algn="ctr">
                        <a:lnSpc>
                          <a:spcPts val="5459"/>
                        </a:lnSpc>
                        <a:defRPr/>
                      </a:pPr>
                      <a:r>
                        <a:rPr lang="en-US" sz="3899">
                          <a:solidFill>
                            <a:srgbClr val="000000"/>
                          </a:solidFill>
                          <a:latin typeface="Muli Bold"/>
                        </a:rPr>
                        <a:t>Ký tự</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5459"/>
                        </a:lnSpc>
                        <a:defRPr/>
                      </a:pPr>
                      <a:r>
                        <a:rPr lang="en-US" sz="3899">
                          <a:solidFill>
                            <a:srgbClr val="000000"/>
                          </a:solidFill>
                          <a:latin typeface="Muli Bold"/>
                        </a:rPr>
                        <a:t>Tần số</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r h="1546225">
                <a:tc>
                  <a:txBody>
                    <a:bodyPr/>
                    <a:lstStyle/>
                    <a:p>
                      <a:pPr algn="ctr">
                        <a:lnSpc>
                          <a:spcPts val="5459"/>
                        </a:lnSpc>
                        <a:defRPr/>
                      </a:pPr>
                      <a:r>
                        <a:rPr lang="en-US" sz="3900">
                          <a:solidFill>
                            <a:srgbClr val="000000"/>
                          </a:solidFill>
                          <a:latin typeface="Muli"/>
                        </a:rPr>
                        <a:t>temp</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5459"/>
                        </a:lnSpc>
                        <a:defRPr/>
                      </a:pPr>
                      <a:r>
                        <a:rPr lang="en-US" sz="3900">
                          <a:solidFill>
                            <a:srgbClr val="000000"/>
                          </a:solidFill>
                          <a:latin typeface="Muli"/>
                        </a:rPr>
                        <a:t>3</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1546225">
                <a:tc>
                  <a:txBody>
                    <a:bodyPr/>
                    <a:lstStyle/>
                    <a:p>
                      <a:pPr algn="ctr">
                        <a:lnSpc>
                          <a:spcPts val="5459"/>
                        </a:lnSpc>
                        <a:defRPr/>
                      </a:pPr>
                      <a:r>
                        <a:rPr lang="en-US" sz="3900">
                          <a:solidFill>
                            <a:srgbClr val="000000"/>
                          </a:solidFill>
                          <a:latin typeface="Muli"/>
                        </a:rPr>
                        <a:t>C</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5459"/>
                        </a:lnSpc>
                        <a:defRPr/>
                      </a:pPr>
                      <a:r>
                        <a:rPr lang="en-US" sz="3900">
                          <a:solidFill>
                            <a:srgbClr val="000000"/>
                          </a:solidFill>
                          <a:latin typeface="Muli"/>
                        </a:rPr>
                        <a:t>4</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5" name="TextBox 15"/>
          <p:cNvSpPr txBox="1"/>
          <p:nvPr/>
        </p:nvSpPr>
        <p:spPr>
          <a:xfrm>
            <a:off x="538133" y="3334488"/>
            <a:ext cx="9233857" cy="2757824"/>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Đi ngang cây bắt đầu từ gốc. Di chuyển sang con trái thì thêm trọng số 0, sang con phải thì thêm trọng số 1.</a:t>
            </a:r>
          </a:p>
        </p:txBody>
      </p:sp>
      <p:sp>
        <p:nvSpPr>
          <p:cNvPr id="16" name="TextBox 14">
            <a:extLst>
              <a:ext uri="{FF2B5EF4-FFF2-40B4-BE49-F238E27FC236}">
                <a16:creationId xmlns:a16="http://schemas.microsoft.com/office/drawing/2014/main" id="{D0F5DA6E-4DF7-6442-9748-9524D8E2F448}"/>
              </a:ext>
            </a:extLst>
          </p:cNvPr>
          <p:cNvSpPr txBox="1"/>
          <p:nvPr/>
        </p:nvSpPr>
        <p:spPr>
          <a:xfrm>
            <a:off x="152400" y="723900"/>
            <a:ext cx="2103526" cy="718145"/>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Gán mã </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TextBox 14"/>
          <p:cNvSpPr txBox="1"/>
          <p:nvPr/>
        </p:nvSpPr>
        <p:spPr>
          <a:xfrm>
            <a:off x="152400" y="723900"/>
            <a:ext cx="2103526" cy="718145"/>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Gán mã </a:t>
            </a:r>
          </a:p>
        </p:txBody>
      </p:sp>
      <p:sp>
        <p:nvSpPr>
          <p:cNvPr id="15" name="TextBox 15"/>
          <p:cNvSpPr txBox="1"/>
          <p:nvPr/>
        </p:nvSpPr>
        <p:spPr>
          <a:xfrm>
            <a:off x="538133" y="3334488"/>
            <a:ext cx="9233857" cy="2059923"/>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Đi ngang cây bắt đầu từ gốc. Di chuyển sang con trái thì gán mã 0, sang con phải thì gán mã 1.</a:t>
            </a:r>
          </a:p>
        </p:txBody>
      </p:sp>
      <p:grpSp>
        <p:nvGrpSpPr>
          <p:cNvPr id="36" name="Group 35">
            <a:extLst>
              <a:ext uri="{FF2B5EF4-FFF2-40B4-BE49-F238E27FC236}">
                <a16:creationId xmlns:a16="http://schemas.microsoft.com/office/drawing/2014/main" id="{F1120EFC-25A9-ED0E-1BA8-AF1743872DFB}"/>
              </a:ext>
            </a:extLst>
          </p:cNvPr>
          <p:cNvGrpSpPr/>
          <p:nvPr/>
        </p:nvGrpSpPr>
        <p:grpSpPr>
          <a:xfrm>
            <a:off x="10260550" y="3008423"/>
            <a:ext cx="6548738" cy="4908138"/>
            <a:chOff x="10260550" y="3008423"/>
            <a:chExt cx="6548738" cy="4908138"/>
          </a:xfrm>
        </p:grpSpPr>
        <p:sp>
          <p:nvSpPr>
            <p:cNvPr id="16" name="AutoShape 16"/>
            <p:cNvSpPr/>
            <p:nvPr/>
          </p:nvSpPr>
          <p:spPr>
            <a:xfrm flipH="1" flipV="1">
              <a:off x="14737096" y="4049858"/>
              <a:ext cx="1087183" cy="1170137"/>
            </a:xfrm>
            <a:prstGeom prst="line">
              <a:avLst/>
            </a:prstGeom>
            <a:ln w="38100" cap="flat">
              <a:solidFill>
                <a:srgbClr val="882A1B"/>
              </a:solidFill>
              <a:prstDash val="solid"/>
              <a:headEnd type="oval" w="lg" len="lg"/>
              <a:tailEnd type="oval" w="lg" len="lg"/>
            </a:ln>
          </p:spPr>
        </p:sp>
        <p:sp>
          <p:nvSpPr>
            <p:cNvPr id="22" name="AutoShape 22"/>
            <p:cNvSpPr/>
            <p:nvPr/>
          </p:nvSpPr>
          <p:spPr>
            <a:xfrm flipH="1">
              <a:off x="12754163" y="4077103"/>
              <a:ext cx="1129422" cy="1129422"/>
            </a:xfrm>
            <a:prstGeom prst="line">
              <a:avLst/>
            </a:prstGeom>
            <a:ln w="38100" cap="flat">
              <a:solidFill>
                <a:srgbClr val="882A1B"/>
              </a:solidFill>
              <a:prstDash val="solid"/>
              <a:headEnd type="oval" w="lg" len="lg"/>
              <a:tailEnd type="oval" w="lg" len="lg"/>
            </a:ln>
          </p:spPr>
        </p:sp>
        <p:grpSp>
          <p:nvGrpSpPr>
            <p:cNvPr id="23" name="Group 23"/>
            <p:cNvGrpSpPr/>
            <p:nvPr/>
          </p:nvGrpSpPr>
          <p:grpSpPr>
            <a:xfrm>
              <a:off x="13639800" y="3008423"/>
              <a:ext cx="1299328" cy="129932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7</a:t>
                </a:r>
              </a:p>
            </p:txBody>
          </p:sp>
        </p:grpSp>
        <p:grpSp>
          <p:nvGrpSpPr>
            <p:cNvPr id="29" name="Group 29"/>
            <p:cNvGrpSpPr/>
            <p:nvPr/>
          </p:nvGrpSpPr>
          <p:grpSpPr>
            <a:xfrm>
              <a:off x="15163900" y="5084244"/>
              <a:ext cx="1645388" cy="944870"/>
              <a:chOff x="0" y="0"/>
              <a:chExt cx="433353" cy="248855"/>
            </a:xfrm>
          </p:grpSpPr>
          <p:sp>
            <p:nvSpPr>
              <p:cNvPr id="30" name="Freeform 30"/>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txBody>
              <a:bodyPr/>
              <a:lstStyle/>
              <a:p>
                <a:endParaRPr lang="en-US"/>
              </a:p>
            </p:txBody>
          </p:sp>
          <p:sp>
            <p:nvSpPr>
              <p:cNvPr id="31" name="TextBox 31"/>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nvGrpSpPr>
            <p:cNvPr id="35" name="Group 34">
              <a:extLst>
                <a:ext uri="{FF2B5EF4-FFF2-40B4-BE49-F238E27FC236}">
                  <a16:creationId xmlns:a16="http://schemas.microsoft.com/office/drawing/2014/main" id="{7FF39DC3-9CC4-4935-17DD-D3A45381D8BD}"/>
                </a:ext>
              </a:extLst>
            </p:cNvPr>
            <p:cNvGrpSpPr/>
            <p:nvPr/>
          </p:nvGrpSpPr>
          <p:grpSpPr>
            <a:xfrm>
              <a:off x="10260550" y="5016129"/>
              <a:ext cx="4590103" cy="2900432"/>
              <a:chOff x="12827449" y="4642095"/>
              <a:chExt cx="4590103" cy="2900432"/>
            </a:xfrm>
          </p:grpSpPr>
          <p:sp>
            <p:nvSpPr>
              <p:cNvPr id="17" name="AutoShape 17"/>
              <p:cNvSpPr/>
              <p:nvPr/>
            </p:nvSpPr>
            <p:spPr>
              <a:xfrm flipH="1">
                <a:off x="13566571" y="5700528"/>
                <a:ext cx="1129422" cy="1129422"/>
              </a:xfrm>
              <a:prstGeom prst="line">
                <a:avLst/>
              </a:prstGeom>
              <a:ln w="38100" cap="flat">
                <a:solidFill>
                  <a:srgbClr val="882A1B"/>
                </a:solidFill>
                <a:prstDash val="solid"/>
                <a:headEnd type="oval" w="lg" len="lg"/>
                <a:tailEnd type="oval" w="lg" len="lg"/>
              </a:ln>
            </p:spPr>
          </p:sp>
          <p:sp>
            <p:nvSpPr>
              <p:cNvPr id="18" name="AutoShape 18"/>
              <p:cNvSpPr/>
              <p:nvPr/>
            </p:nvSpPr>
            <p:spPr>
              <a:xfrm flipH="1" flipV="1">
                <a:off x="15549504" y="5673283"/>
                <a:ext cx="1087183" cy="1170137"/>
              </a:xfrm>
              <a:prstGeom prst="line">
                <a:avLst/>
              </a:prstGeom>
              <a:ln w="38100" cap="flat">
                <a:solidFill>
                  <a:srgbClr val="882A1B"/>
                </a:solidFill>
                <a:prstDash val="solid"/>
                <a:headEnd type="oval" w="lg" len="lg"/>
                <a:tailEnd type="oval" w="lg" len="lg"/>
              </a:ln>
            </p:spPr>
          </p:sp>
          <p:grpSp>
            <p:nvGrpSpPr>
              <p:cNvPr id="19" name="Group 19"/>
              <p:cNvGrpSpPr/>
              <p:nvPr/>
            </p:nvGrpSpPr>
            <p:grpSpPr>
              <a:xfrm>
                <a:off x="14472837" y="4642095"/>
                <a:ext cx="1299328" cy="1299328"/>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3</a:t>
                  </a:r>
                </a:p>
              </p:txBody>
            </p:sp>
          </p:grpSp>
          <p:grpSp>
            <p:nvGrpSpPr>
              <p:cNvPr id="26" name="Group 26"/>
              <p:cNvGrpSpPr/>
              <p:nvPr/>
            </p:nvGrpSpPr>
            <p:grpSpPr>
              <a:xfrm>
                <a:off x="12827449" y="6597657"/>
                <a:ext cx="1645388" cy="944870"/>
                <a:chOff x="0" y="0"/>
                <a:chExt cx="433353" cy="248855"/>
              </a:xfrm>
            </p:grpSpPr>
            <p:sp>
              <p:nvSpPr>
                <p:cNvPr id="27" name="Freeform 27"/>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8" name="TextBox 28"/>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32" name="Group 32"/>
              <p:cNvGrpSpPr/>
              <p:nvPr/>
            </p:nvGrpSpPr>
            <p:grpSpPr>
              <a:xfrm>
                <a:off x="15772164" y="6597657"/>
                <a:ext cx="1645388" cy="944870"/>
                <a:chOff x="0" y="0"/>
                <a:chExt cx="433353" cy="248855"/>
              </a:xfrm>
            </p:grpSpPr>
            <p:sp>
              <p:nvSpPr>
                <p:cNvPr id="33" name="Freeform 3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txBody>
                <a:bodyPr/>
                <a:lstStyle/>
                <a:p>
                  <a:endParaRPr lang="en-US"/>
                </a:p>
              </p:txBody>
            </p:sp>
            <p:sp>
              <p:nvSpPr>
                <p:cNvPr id="34" name="TextBox 34"/>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5" name="TextBox 15"/>
          <p:cNvSpPr txBox="1"/>
          <p:nvPr/>
        </p:nvSpPr>
        <p:spPr>
          <a:xfrm>
            <a:off x="538133" y="3334488"/>
            <a:ext cx="9233857" cy="2059923"/>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Đi ngang cây bắt đầu từ gốc. Di chuyển sang con trái thì gán mã 0, sang con phải thì gán mã 1.</a:t>
            </a:r>
          </a:p>
        </p:txBody>
      </p:sp>
      <p:sp>
        <p:nvSpPr>
          <p:cNvPr id="39" name="TextBox 14">
            <a:extLst>
              <a:ext uri="{FF2B5EF4-FFF2-40B4-BE49-F238E27FC236}">
                <a16:creationId xmlns:a16="http://schemas.microsoft.com/office/drawing/2014/main" id="{ADDF3752-B3B4-2E17-352C-FF33A07F197B}"/>
              </a:ext>
            </a:extLst>
          </p:cNvPr>
          <p:cNvSpPr txBox="1"/>
          <p:nvPr/>
        </p:nvSpPr>
        <p:spPr>
          <a:xfrm>
            <a:off x="152400" y="723900"/>
            <a:ext cx="2103526" cy="718145"/>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Gán mã </a:t>
            </a:r>
          </a:p>
        </p:txBody>
      </p:sp>
      <p:grpSp>
        <p:nvGrpSpPr>
          <p:cNvPr id="79" name="Group 78">
            <a:extLst>
              <a:ext uri="{FF2B5EF4-FFF2-40B4-BE49-F238E27FC236}">
                <a16:creationId xmlns:a16="http://schemas.microsoft.com/office/drawing/2014/main" id="{52FE6C69-E221-1A46-E1F0-FB467FA5B5A7}"/>
              </a:ext>
            </a:extLst>
          </p:cNvPr>
          <p:cNvGrpSpPr/>
          <p:nvPr/>
        </p:nvGrpSpPr>
        <p:grpSpPr>
          <a:xfrm>
            <a:off x="10363200" y="2587799"/>
            <a:ext cx="6548738" cy="4908138"/>
            <a:chOff x="10363200" y="2587799"/>
            <a:chExt cx="6548738" cy="4908138"/>
          </a:xfrm>
        </p:grpSpPr>
        <p:sp>
          <p:nvSpPr>
            <p:cNvPr id="35" name="TextBox 35"/>
            <p:cNvSpPr txBox="1"/>
            <p:nvPr/>
          </p:nvSpPr>
          <p:spPr>
            <a:xfrm>
              <a:off x="12793547" y="3684998"/>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36" name="TextBox 36"/>
            <p:cNvSpPr txBox="1"/>
            <p:nvPr/>
          </p:nvSpPr>
          <p:spPr>
            <a:xfrm>
              <a:off x="11403055" y="5582294"/>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37" name="TextBox 37"/>
            <p:cNvSpPr txBox="1"/>
            <p:nvPr/>
          </p:nvSpPr>
          <p:spPr>
            <a:xfrm>
              <a:off x="13890355" y="5582294"/>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sp>
          <p:nvSpPr>
            <p:cNvPr id="38" name="TextBox 38"/>
            <p:cNvSpPr txBox="1"/>
            <p:nvPr/>
          </p:nvSpPr>
          <p:spPr>
            <a:xfrm>
              <a:off x="15621077" y="3638810"/>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grpSp>
          <p:nvGrpSpPr>
            <p:cNvPr id="58" name="Group 57">
              <a:extLst>
                <a:ext uri="{FF2B5EF4-FFF2-40B4-BE49-F238E27FC236}">
                  <a16:creationId xmlns:a16="http://schemas.microsoft.com/office/drawing/2014/main" id="{2B2FF6CC-4591-1BD8-9A4E-5B7B723F6DEB}"/>
                </a:ext>
              </a:extLst>
            </p:cNvPr>
            <p:cNvGrpSpPr/>
            <p:nvPr/>
          </p:nvGrpSpPr>
          <p:grpSpPr>
            <a:xfrm>
              <a:off x="10363200" y="2587799"/>
              <a:ext cx="6548738" cy="4908138"/>
              <a:chOff x="10260550" y="3008423"/>
              <a:chExt cx="6548738" cy="4908138"/>
            </a:xfrm>
          </p:grpSpPr>
          <p:sp>
            <p:nvSpPr>
              <p:cNvPr id="59" name="AutoShape 16">
                <a:extLst>
                  <a:ext uri="{FF2B5EF4-FFF2-40B4-BE49-F238E27FC236}">
                    <a16:creationId xmlns:a16="http://schemas.microsoft.com/office/drawing/2014/main" id="{CE81B521-0709-EF3F-E898-1722260B93B1}"/>
                  </a:ext>
                </a:extLst>
              </p:cNvPr>
              <p:cNvSpPr/>
              <p:nvPr/>
            </p:nvSpPr>
            <p:spPr>
              <a:xfrm flipH="1" flipV="1">
                <a:off x="14737096" y="4049858"/>
                <a:ext cx="1087183" cy="1170137"/>
              </a:xfrm>
              <a:prstGeom prst="line">
                <a:avLst/>
              </a:prstGeom>
              <a:ln w="38100" cap="flat">
                <a:solidFill>
                  <a:srgbClr val="882A1B"/>
                </a:solidFill>
                <a:prstDash val="solid"/>
                <a:headEnd type="oval" w="lg" len="lg"/>
                <a:tailEnd type="oval" w="lg" len="lg"/>
              </a:ln>
            </p:spPr>
          </p:sp>
          <p:sp>
            <p:nvSpPr>
              <p:cNvPr id="60" name="AutoShape 22">
                <a:extLst>
                  <a:ext uri="{FF2B5EF4-FFF2-40B4-BE49-F238E27FC236}">
                    <a16:creationId xmlns:a16="http://schemas.microsoft.com/office/drawing/2014/main" id="{80703EAC-8BBF-F2E3-E347-92187631919A}"/>
                  </a:ext>
                </a:extLst>
              </p:cNvPr>
              <p:cNvSpPr/>
              <p:nvPr/>
            </p:nvSpPr>
            <p:spPr>
              <a:xfrm flipH="1">
                <a:off x="12754163" y="4077103"/>
                <a:ext cx="1129422" cy="1129422"/>
              </a:xfrm>
              <a:prstGeom prst="line">
                <a:avLst/>
              </a:prstGeom>
              <a:ln w="38100" cap="flat">
                <a:solidFill>
                  <a:srgbClr val="882A1B"/>
                </a:solidFill>
                <a:prstDash val="solid"/>
                <a:headEnd type="oval" w="lg" len="lg"/>
                <a:tailEnd type="oval" w="lg" len="lg"/>
              </a:ln>
            </p:spPr>
          </p:sp>
          <p:grpSp>
            <p:nvGrpSpPr>
              <p:cNvPr id="61" name="Group 23">
                <a:extLst>
                  <a:ext uri="{FF2B5EF4-FFF2-40B4-BE49-F238E27FC236}">
                    <a16:creationId xmlns:a16="http://schemas.microsoft.com/office/drawing/2014/main" id="{B1B5C4E4-472A-5D68-3C2D-C4422531EF91}"/>
                  </a:ext>
                </a:extLst>
              </p:cNvPr>
              <p:cNvGrpSpPr/>
              <p:nvPr/>
            </p:nvGrpSpPr>
            <p:grpSpPr>
              <a:xfrm>
                <a:off x="13639800" y="3008423"/>
                <a:ext cx="1299328" cy="1299328"/>
                <a:chOff x="0" y="0"/>
                <a:chExt cx="812800" cy="812800"/>
              </a:xfrm>
            </p:grpSpPr>
            <p:sp>
              <p:nvSpPr>
                <p:cNvPr id="77" name="Freeform 24">
                  <a:extLst>
                    <a:ext uri="{FF2B5EF4-FFF2-40B4-BE49-F238E27FC236}">
                      <a16:creationId xmlns:a16="http://schemas.microsoft.com/office/drawing/2014/main" id="{D28F1F49-A2B5-BF0D-7310-40BD363511B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78" name="TextBox 25">
                  <a:extLst>
                    <a:ext uri="{FF2B5EF4-FFF2-40B4-BE49-F238E27FC236}">
                      <a16:creationId xmlns:a16="http://schemas.microsoft.com/office/drawing/2014/main" id="{3C52D8AA-1834-50DB-B349-6049DF975F7C}"/>
                    </a:ext>
                  </a:extLst>
                </p:cNvPr>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7</a:t>
                  </a:r>
                </a:p>
              </p:txBody>
            </p:sp>
          </p:grpSp>
          <p:grpSp>
            <p:nvGrpSpPr>
              <p:cNvPr id="62" name="Group 29">
                <a:extLst>
                  <a:ext uri="{FF2B5EF4-FFF2-40B4-BE49-F238E27FC236}">
                    <a16:creationId xmlns:a16="http://schemas.microsoft.com/office/drawing/2014/main" id="{D7B1DCE0-ABC3-CEE1-F73D-2AB1991EFA29}"/>
                  </a:ext>
                </a:extLst>
              </p:cNvPr>
              <p:cNvGrpSpPr/>
              <p:nvPr/>
            </p:nvGrpSpPr>
            <p:grpSpPr>
              <a:xfrm>
                <a:off x="15163900" y="5084244"/>
                <a:ext cx="1645388" cy="944870"/>
                <a:chOff x="0" y="0"/>
                <a:chExt cx="433353" cy="248855"/>
              </a:xfrm>
            </p:grpSpPr>
            <p:sp>
              <p:nvSpPr>
                <p:cNvPr id="75" name="Freeform 30">
                  <a:extLst>
                    <a:ext uri="{FF2B5EF4-FFF2-40B4-BE49-F238E27FC236}">
                      <a16:creationId xmlns:a16="http://schemas.microsoft.com/office/drawing/2014/main" id="{4B71D9EA-E369-C048-2A5D-421E58F35DEB}"/>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txBody>
                <a:bodyPr/>
                <a:lstStyle/>
                <a:p>
                  <a:endParaRPr lang="en-US"/>
                </a:p>
              </p:txBody>
            </p:sp>
            <p:sp>
              <p:nvSpPr>
                <p:cNvPr id="76" name="TextBox 31">
                  <a:extLst>
                    <a:ext uri="{FF2B5EF4-FFF2-40B4-BE49-F238E27FC236}">
                      <a16:creationId xmlns:a16="http://schemas.microsoft.com/office/drawing/2014/main" id="{9A8E6804-7543-1A95-AF73-7F4C68C66EA8}"/>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nvGrpSpPr>
              <p:cNvPr id="63" name="Group 62">
                <a:extLst>
                  <a:ext uri="{FF2B5EF4-FFF2-40B4-BE49-F238E27FC236}">
                    <a16:creationId xmlns:a16="http://schemas.microsoft.com/office/drawing/2014/main" id="{3674348D-5587-8135-A8EC-012868CAF62D}"/>
                  </a:ext>
                </a:extLst>
              </p:cNvPr>
              <p:cNvGrpSpPr/>
              <p:nvPr/>
            </p:nvGrpSpPr>
            <p:grpSpPr>
              <a:xfrm>
                <a:off x="10260550" y="5016129"/>
                <a:ext cx="4590103" cy="2900432"/>
                <a:chOff x="12827449" y="4642095"/>
                <a:chExt cx="4590103" cy="2900432"/>
              </a:xfrm>
            </p:grpSpPr>
            <p:sp>
              <p:nvSpPr>
                <p:cNvPr id="64" name="AutoShape 17">
                  <a:extLst>
                    <a:ext uri="{FF2B5EF4-FFF2-40B4-BE49-F238E27FC236}">
                      <a16:creationId xmlns:a16="http://schemas.microsoft.com/office/drawing/2014/main" id="{883A1AF3-3FF4-0979-258A-A685F3558F8E}"/>
                    </a:ext>
                  </a:extLst>
                </p:cNvPr>
                <p:cNvSpPr/>
                <p:nvPr/>
              </p:nvSpPr>
              <p:spPr>
                <a:xfrm flipH="1">
                  <a:off x="13566571" y="5700528"/>
                  <a:ext cx="1129422" cy="1129422"/>
                </a:xfrm>
                <a:prstGeom prst="line">
                  <a:avLst/>
                </a:prstGeom>
                <a:ln w="38100" cap="flat">
                  <a:solidFill>
                    <a:srgbClr val="882A1B"/>
                  </a:solidFill>
                  <a:prstDash val="solid"/>
                  <a:headEnd type="oval" w="lg" len="lg"/>
                  <a:tailEnd type="oval" w="lg" len="lg"/>
                </a:ln>
              </p:spPr>
            </p:sp>
            <p:sp>
              <p:nvSpPr>
                <p:cNvPr id="65" name="AutoShape 18">
                  <a:extLst>
                    <a:ext uri="{FF2B5EF4-FFF2-40B4-BE49-F238E27FC236}">
                      <a16:creationId xmlns:a16="http://schemas.microsoft.com/office/drawing/2014/main" id="{D2D0738B-3B0A-5698-B623-A8A05D1B525E}"/>
                    </a:ext>
                  </a:extLst>
                </p:cNvPr>
                <p:cNvSpPr/>
                <p:nvPr/>
              </p:nvSpPr>
              <p:spPr>
                <a:xfrm flipH="1" flipV="1">
                  <a:off x="15549504" y="5673283"/>
                  <a:ext cx="1087183" cy="1170137"/>
                </a:xfrm>
                <a:prstGeom prst="line">
                  <a:avLst/>
                </a:prstGeom>
                <a:ln w="38100" cap="flat">
                  <a:solidFill>
                    <a:srgbClr val="882A1B"/>
                  </a:solidFill>
                  <a:prstDash val="solid"/>
                  <a:headEnd type="oval" w="lg" len="lg"/>
                  <a:tailEnd type="oval" w="lg" len="lg"/>
                </a:ln>
              </p:spPr>
            </p:sp>
            <p:grpSp>
              <p:nvGrpSpPr>
                <p:cNvPr id="66" name="Group 19">
                  <a:extLst>
                    <a:ext uri="{FF2B5EF4-FFF2-40B4-BE49-F238E27FC236}">
                      <a16:creationId xmlns:a16="http://schemas.microsoft.com/office/drawing/2014/main" id="{5696D1FF-C51B-BB3B-BA65-9D1DF29160E1}"/>
                    </a:ext>
                  </a:extLst>
                </p:cNvPr>
                <p:cNvGrpSpPr/>
                <p:nvPr/>
              </p:nvGrpSpPr>
              <p:grpSpPr>
                <a:xfrm>
                  <a:off x="14472837" y="4642095"/>
                  <a:ext cx="1299328" cy="1299328"/>
                  <a:chOff x="0" y="0"/>
                  <a:chExt cx="812800" cy="812800"/>
                </a:xfrm>
              </p:grpSpPr>
              <p:sp>
                <p:nvSpPr>
                  <p:cNvPr id="73" name="Freeform 20">
                    <a:extLst>
                      <a:ext uri="{FF2B5EF4-FFF2-40B4-BE49-F238E27FC236}">
                        <a16:creationId xmlns:a16="http://schemas.microsoft.com/office/drawing/2014/main" id="{184B9CD2-B254-6AC3-CDF0-6771E9E5828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74" name="TextBox 21">
                    <a:extLst>
                      <a:ext uri="{FF2B5EF4-FFF2-40B4-BE49-F238E27FC236}">
                        <a16:creationId xmlns:a16="http://schemas.microsoft.com/office/drawing/2014/main" id="{64066324-1D06-1E1B-E3D0-D94D7241D93C}"/>
                      </a:ext>
                    </a:extLst>
                  </p:cNvPr>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3</a:t>
                    </a:r>
                  </a:p>
                </p:txBody>
              </p:sp>
            </p:grpSp>
            <p:grpSp>
              <p:nvGrpSpPr>
                <p:cNvPr id="67" name="Group 26">
                  <a:extLst>
                    <a:ext uri="{FF2B5EF4-FFF2-40B4-BE49-F238E27FC236}">
                      <a16:creationId xmlns:a16="http://schemas.microsoft.com/office/drawing/2014/main" id="{2F243A18-1D65-85C1-497B-487F92F180A4}"/>
                    </a:ext>
                  </a:extLst>
                </p:cNvPr>
                <p:cNvGrpSpPr/>
                <p:nvPr/>
              </p:nvGrpSpPr>
              <p:grpSpPr>
                <a:xfrm>
                  <a:off x="12827449" y="6597657"/>
                  <a:ext cx="1645388" cy="944870"/>
                  <a:chOff x="0" y="0"/>
                  <a:chExt cx="433353" cy="248855"/>
                </a:xfrm>
              </p:grpSpPr>
              <p:sp>
                <p:nvSpPr>
                  <p:cNvPr id="71" name="Freeform 27">
                    <a:extLst>
                      <a:ext uri="{FF2B5EF4-FFF2-40B4-BE49-F238E27FC236}">
                        <a16:creationId xmlns:a16="http://schemas.microsoft.com/office/drawing/2014/main" id="{7B53374D-789B-F0B1-A29F-26BAF511719B}"/>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72" name="TextBox 28">
                    <a:extLst>
                      <a:ext uri="{FF2B5EF4-FFF2-40B4-BE49-F238E27FC236}">
                        <a16:creationId xmlns:a16="http://schemas.microsoft.com/office/drawing/2014/main" id="{87DA870D-1522-7434-7692-A854B1A708E8}"/>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68" name="Group 32">
                  <a:extLst>
                    <a:ext uri="{FF2B5EF4-FFF2-40B4-BE49-F238E27FC236}">
                      <a16:creationId xmlns:a16="http://schemas.microsoft.com/office/drawing/2014/main" id="{C7F7CADD-A73A-CA7C-6124-57A85D1AF61A}"/>
                    </a:ext>
                  </a:extLst>
                </p:cNvPr>
                <p:cNvGrpSpPr/>
                <p:nvPr/>
              </p:nvGrpSpPr>
              <p:grpSpPr>
                <a:xfrm>
                  <a:off x="15772164" y="6597657"/>
                  <a:ext cx="1645388" cy="944870"/>
                  <a:chOff x="0" y="0"/>
                  <a:chExt cx="433353" cy="248855"/>
                </a:xfrm>
              </p:grpSpPr>
              <p:sp>
                <p:nvSpPr>
                  <p:cNvPr id="69" name="Freeform 33">
                    <a:extLst>
                      <a:ext uri="{FF2B5EF4-FFF2-40B4-BE49-F238E27FC236}">
                        <a16:creationId xmlns:a16="http://schemas.microsoft.com/office/drawing/2014/main" id="{1ACE88F9-D64D-E9B2-F94D-DF26812E1CB1}"/>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txBody>
                  <a:bodyPr/>
                  <a:lstStyle/>
                  <a:p>
                    <a:endParaRPr lang="en-US"/>
                  </a:p>
                </p:txBody>
              </p:sp>
              <p:sp>
                <p:nvSpPr>
                  <p:cNvPr id="70" name="TextBox 34">
                    <a:extLst>
                      <a:ext uri="{FF2B5EF4-FFF2-40B4-BE49-F238E27FC236}">
                        <a16:creationId xmlns:a16="http://schemas.microsoft.com/office/drawing/2014/main" id="{C4E5FFCD-90ED-FF0D-ABEF-4306C56E1E42}"/>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33" name="Table 33"/>
          <p:cNvGraphicFramePr>
            <a:graphicFrameLocks noGrp="1"/>
          </p:cNvGraphicFramePr>
          <p:nvPr>
            <p:extLst>
              <p:ext uri="{D42A27DB-BD31-4B8C-83A1-F6EECF244321}">
                <p14:modId xmlns:p14="http://schemas.microsoft.com/office/powerpoint/2010/main" val="966715608"/>
              </p:ext>
            </p:extLst>
          </p:nvPr>
        </p:nvGraphicFramePr>
        <p:xfrm>
          <a:off x="2958534" y="2794611"/>
          <a:ext cx="4788360" cy="5388897"/>
        </p:xfrm>
        <a:graphic>
          <a:graphicData uri="http://schemas.openxmlformats.org/drawingml/2006/table">
            <a:tbl>
              <a:tblPr/>
              <a:tblGrid>
                <a:gridCol w="2394180">
                  <a:extLst>
                    <a:ext uri="{9D8B030D-6E8A-4147-A177-3AD203B41FA5}">
                      <a16:colId xmlns:a16="http://schemas.microsoft.com/office/drawing/2014/main" val="20000"/>
                    </a:ext>
                  </a:extLst>
                </a:gridCol>
                <a:gridCol w="2394180">
                  <a:extLst>
                    <a:ext uri="{9D8B030D-6E8A-4147-A177-3AD203B41FA5}">
                      <a16:colId xmlns:a16="http://schemas.microsoft.com/office/drawing/2014/main" val="20001"/>
                    </a:ext>
                  </a:extLst>
                </a:gridCol>
              </a:tblGrid>
              <a:tr h="1755486">
                <a:tc>
                  <a:txBody>
                    <a:bodyPr/>
                    <a:lstStyle/>
                    <a:p>
                      <a:pPr algn="ctr">
                        <a:lnSpc>
                          <a:spcPts val="4899"/>
                        </a:lnSpc>
                        <a:defRPr/>
                      </a:pPr>
                      <a:r>
                        <a:rPr lang="en-US" sz="3499">
                          <a:solidFill>
                            <a:srgbClr val="000000"/>
                          </a:solidFill>
                          <a:latin typeface="Muli Bold"/>
                        </a:rPr>
                        <a:t>Ký tự</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4899"/>
                        </a:lnSpc>
                        <a:defRPr/>
                      </a:pPr>
                      <a:r>
                        <a:rPr lang="en-US" sz="3499">
                          <a:solidFill>
                            <a:srgbClr val="000000"/>
                          </a:solidFill>
                          <a:latin typeface="Muli Bold"/>
                        </a:rPr>
                        <a:t>code-word</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r h="1211137">
                <a:tc>
                  <a:txBody>
                    <a:bodyPr/>
                    <a:lstStyle/>
                    <a:p>
                      <a:pPr algn="ctr">
                        <a:lnSpc>
                          <a:spcPts val="4899"/>
                        </a:lnSpc>
                        <a:defRPr/>
                      </a:pPr>
                      <a:r>
                        <a:rPr lang="en-US" sz="3499">
                          <a:solidFill>
                            <a:srgbClr val="000000"/>
                          </a:solidFill>
                          <a:latin typeface="Muli"/>
                        </a:rPr>
                        <a:t>A</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899"/>
                        </a:lnSpc>
                        <a:defRPr/>
                      </a:pPr>
                      <a:r>
                        <a:rPr lang="en-US" sz="3499">
                          <a:solidFill>
                            <a:srgbClr val="000000"/>
                          </a:solidFill>
                          <a:latin typeface="Muli"/>
                        </a:rPr>
                        <a:t>00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1211137">
                <a:tc>
                  <a:txBody>
                    <a:bodyPr/>
                    <a:lstStyle/>
                    <a:p>
                      <a:pPr algn="ctr">
                        <a:lnSpc>
                          <a:spcPts val="4899"/>
                        </a:lnSpc>
                        <a:defRPr/>
                      </a:pPr>
                      <a:r>
                        <a:rPr lang="en-US" sz="3499">
                          <a:solidFill>
                            <a:srgbClr val="000000"/>
                          </a:solidFill>
                          <a:latin typeface="Muli"/>
                        </a:rPr>
                        <a:t>B</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899"/>
                        </a:lnSpc>
                        <a:defRPr/>
                      </a:pPr>
                      <a:r>
                        <a:rPr lang="en-US" sz="3499">
                          <a:solidFill>
                            <a:srgbClr val="000000"/>
                          </a:solidFill>
                          <a:latin typeface="Muli"/>
                        </a:rPr>
                        <a:t>01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r h="1211137">
                <a:tc>
                  <a:txBody>
                    <a:bodyPr/>
                    <a:lstStyle/>
                    <a:p>
                      <a:pPr algn="ctr">
                        <a:lnSpc>
                          <a:spcPts val="4899"/>
                        </a:lnSpc>
                        <a:defRPr/>
                      </a:pPr>
                      <a:r>
                        <a:rPr lang="en-US" sz="3499">
                          <a:solidFill>
                            <a:srgbClr val="000000"/>
                          </a:solidFill>
                          <a:latin typeface="Muli"/>
                        </a:rPr>
                        <a:t>C</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899"/>
                        </a:lnSpc>
                        <a:defRPr/>
                      </a:pPr>
                      <a:r>
                        <a:rPr lang="en-US" sz="34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9" name="TextBox 14">
            <a:extLst>
              <a:ext uri="{FF2B5EF4-FFF2-40B4-BE49-F238E27FC236}">
                <a16:creationId xmlns:a16="http://schemas.microsoft.com/office/drawing/2014/main" id="{0F8236DD-0196-B459-19DB-D09CEAC8B4D7}"/>
              </a:ext>
            </a:extLst>
          </p:cNvPr>
          <p:cNvSpPr txBox="1"/>
          <p:nvPr/>
        </p:nvSpPr>
        <p:spPr>
          <a:xfrm>
            <a:off x="152400" y="723900"/>
            <a:ext cx="2103526" cy="718145"/>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Gán mã </a:t>
            </a:r>
          </a:p>
        </p:txBody>
      </p:sp>
      <p:grpSp>
        <p:nvGrpSpPr>
          <p:cNvPr id="58" name="Group 57">
            <a:extLst>
              <a:ext uri="{FF2B5EF4-FFF2-40B4-BE49-F238E27FC236}">
                <a16:creationId xmlns:a16="http://schemas.microsoft.com/office/drawing/2014/main" id="{D45889C6-05C4-0BCF-1C38-D1B83CD6A00F}"/>
              </a:ext>
            </a:extLst>
          </p:cNvPr>
          <p:cNvGrpSpPr/>
          <p:nvPr/>
        </p:nvGrpSpPr>
        <p:grpSpPr>
          <a:xfrm>
            <a:off x="10363200" y="2587799"/>
            <a:ext cx="6548738" cy="4908138"/>
            <a:chOff x="10363200" y="2587799"/>
            <a:chExt cx="6548738" cy="4908138"/>
          </a:xfrm>
        </p:grpSpPr>
        <p:sp>
          <p:nvSpPr>
            <p:cNvPr id="59" name="TextBox 35">
              <a:extLst>
                <a:ext uri="{FF2B5EF4-FFF2-40B4-BE49-F238E27FC236}">
                  <a16:creationId xmlns:a16="http://schemas.microsoft.com/office/drawing/2014/main" id="{6E1C2B69-E2DB-7F2D-1DD0-205A2BC9B05D}"/>
                </a:ext>
              </a:extLst>
            </p:cNvPr>
            <p:cNvSpPr txBox="1"/>
            <p:nvPr/>
          </p:nvSpPr>
          <p:spPr>
            <a:xfrm>
              <a:off x="12793547" y="3684998"/>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60" name="TextBox 36">
              <a:extLst>
                <a:ext uri="{FF2B5EF4-FFF2-40B4-BE49-F238E27FC236}">
                  <a16:creationId xmlns:a16="http://schemas.microsoft.com/office/drawing/2014/main" id="{1C49B36E-C458-148F-B8E5-A84F768AA370}"/>
                </a:ext>
              </a:extLst>
            </p:cNvPr>
            <p:cNvSpPr txBox="1"/>
            <p:nvPr/>
          </p:nvSpPr>
          <p:spPr>
            <a:xfrm>
              <a:off x="11403055" y="5582294"/>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61" name="TextBox 37">
              <a:extLst>
                <a:ext uri="{FF2B5EF4-FFF2-40B4-BE49-F238E27FC236}">
                  <a16:creationId xmlns:a16="http://schemas.microsoft.com/office/drawing/2014/main" id="{4A43CF6D-8724-FB71-FF93-6AC9FE99E431}"/>
                </a:ext>
              </a:extLst>
            </p:cNvPr>
            <p:cNvSpPr txBox="1"/>
            <p:nvPr/>
          </p:nvSpPr>
          <p:spPr>
            <a:xfrm>
              <a:off x="13890355" y="5582294"/>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sp>
          <p:nvSpPr>
            <p:cNvPr id="62" name="TextBox 38">
              <a:extLst>
                <a:ext uri="{FF2B5EF4-FFF2-40B4-BE49-F238E27FC236}">
                  <a16:creationId xmlns:a16="http://schemas.microsoft.com/office/drawing/2014/main" id="{0E2A4308-E3E8-860D-C52C-2ACE1AFABF96}"/>
                </a:ext>
              </a:extLst>
            </p:cNvPr>
            <p:cNvSpPr txBox="1"/>
            <p:nvPr/>
          </p:nvSpPr>
          <p:spPr>
            <a:xfrm>
              <a:off x="15621077" y="3638810"/>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grpSp>
          <p:nvGrpSpPr>
            <p:cNvPr id="63" name="Group 62">
              <a:extLst>
                <a:ext uri="{FF2B5EF4-FFF2-40B4-BE49-F238E27FC236}">
                  <a16:creationId xmlns:a16="http://schemas.microsoft.com/office/drawing/2014/main" id="{C0A3D907-8C34-7641-DB56-7EF72961487B}"/>
                </a:ext>
              </a:extLst>
            </p:cNvPr>
            <p:cNvGrpSpPr/>
            <p:nvPr/>
          </p:nvGrpSpPr>
          <p:grpSpPr>
            <a:xfrm>
              <a:off x="10363200" y="2587799"/>
              <a:ext cx="6548738" cy="4908138"/>
              <a:chOff x="10260550" y="3008423"/>
              <a:chExt cx="6548738" cy="4908138"/>
            </a:xfrm>
          </p:grpSpPr>
          <p:sp>
            <p:nvSpPr>
              <p:cNvPr id="64" name="AutoShape 16">
                <a:extLst>
                  <a:ext uri="{FF2B5EF4-FFF2-40B4-BE49-F238E27FC236}">
                    <a16:creationId xmlns:a16="http://schemas.microsoft.com/office/drawing/2014/main" id="{E7142895-15CD-65CE-9D3A-549DBECD42D7}"/>
                  </a:ext>
                </a:extLst>
              </p:cNvPr>
              <p:cNvSpPr/>
              <p:nvPr/>
            </p:nvSpPr>
            <p:spPr>
              <a:xfrm flipH="1" flipV="1">
                <a:off x="14737096" y="4049858"/>
                <a:ext cx="1087183" cy="1170137"/>
              </a:xfrm>
              <a:prstGeom prst="line">
                <a:avLst/>
              </a:prstGeom>
              <a:ln w="38100" cap="flat">
                <a:solidFill>
                  <a:srgbClr val="882A1B"/>
                </a:solidFill>
                <a:prstDash val="solid"/>
                <a:headEnd type="oval" w="lg" len="lg"/>
                <a:tailEnd type="oval" w="lg" len="lg"/>
              </a:ln>
            </p:spPr>
          </p:sp>
          <p:sp>
            <p:nvSpPr>
              <p:cNvPr id="65" name="AutoShape 22">
                <a:extLst>
                  <a:ext uri="{FF2B5EF4-FFF2-40B4-BE49-F238E27FC236}">
                    <a16:creationId xmlns:a16="http://schemas.microsoft.com/office/drawing/2014/main" id="{687DA801-BE2F-39FD-01D0-4459CD89B94B}"/>
                  </a:ext>
                </a:extLst>
              </p:cNvPr>
              <p:cNvSpPr/>
              <p:nvPr/>
            </p:nvSpPr>
            <p:spPr>
              <a:xfrm flipH="1">
                <a:off x="12754163" y="4077103"/>
                <a:ext cx="1129422" cy="1129422"/>
              </a:xfrm>
              <a:prstGeom prst="line">
                <a:avLst/>
              </a:prstGeom>
              <a:ln w="38100" cap="flat">
                <a:solidFill>
                  <a:srgbClr val="882A1B"/>
                </a:solidFill>
                <a:prstDash val="solid"/>
                <a:headEnd type="oval" w="lg" len="lg"/>
                <a:tailEnd type="oval" w="lg" len="lg"/>
              </a:ln>
            </p:spPr>
          </p:sp>
          <p:grpSp>
            <p:nvGrpSpPr>
              <p:cNvPr id="66" name="Group 23">
                <a:extLst>
                  <a:ext uri="{FF2B5EF4-FFF2-40B4-BE49-F238E27FC236}">
                    <a16:creationId xmlns:a16="http://schemas.microsoft.com/office/drawing/2014/main" id="{3849D402-CB15-2551-58C4-FE2301E0B80B}"/>
                  </a:ext>
                </a:extLst>
              </p:cNvPr>
              <p:cNvGrpSpPr/>
              <p:nvPr/>
            </p:nvGrpSpPr>
            <p:grpSpPr>
              <a:xfrm>
                <a:off x="13639800" y="3008423"/>
                <a:ext cx="1299328" cy="1299328"/>
                <a:chOff x="0" y="0"/>
                <a:chExt cx="812800" cy="812800"/>
              </a:xfrm>
            </p:grpSpPr>
            <p:sp>
              <p:nvSpPr>
                <p:cNvPr id="82" name="Freeform 24">
                  <a:extLst>
                    <a:ext uri="{FF2B5EF4-FFF2-40B4-BE49-F238E27FC236}">
                      <a16:creationId xmlns:a16="http://schemas.microsoft.com/office/drawing/2014/main" id="{5DBD07CF-30D8-2BDE-5326-A8525503D07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83" name="TextBox 25">
                  <a:extLst>
                    <a:ext uri="{FF2B5EF4-FFF2-40B4-BE49-F238E27FC236}">
                      <a16:creationId xmlns:a16="http://schemas.microsoft.com/office/drawing/2014/main" id="{BE951472-2D4C-E8B6-C905-6F7D13525944}"/>
                    </a:ext>
                  </a:extLst>
                </p:cNvPr>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7</a:t>
                  </a:r>
                </a:p>
              </p:txBody>
            </p:sp>
          </p:grpSp>
          <p:grpSp>
            <p:nvGrpSpPr>
              <p:cNvPr id="67" name="Group 29">
                <a:extLst>
                  <a:ext uri="{FF2B5EF4-FFF2-40B4-BE49-F238E27FC236}">
                    <a16:creationId xmlns:a16="http://schemas.microsoft.com/office/drawing/2014/main" id="{EAD33A4E-9B4A-1FB3-E88C-57B725E5AAF4}"/>
                  </a:ext>
                </a:extLst>
              </p:cNvPr>
              <p:cNvGrpSpPr/>
              <p:nvPr/>
            </p:nvGrpSpPr>
            <p:grpSpPr>
              <a:xfrm>
                <a:off x="15163900" y="5084244"/>
                <a:ext cx="1645388" cy="944870"/>
                <a:chOff x="0" y="0"/>
                <a:chExt cx="433353" cy="248855"/>
              </a:xfrm>
            </p:grpSpPr>
            <p:sp>
              <p:nvSpPr>
                <p:cNvPr id="80" name="Freeform 30">
                  <a:extLst>
                    <a:ext uri="{FF2B5EF4-FFF2-40B4-BE49-F238E27FC236}">
                      <a16:creationId xmlns:a16="http://schemas.microsoft.com/office/drawing/2014/main" id="{EE643CD1-D192-5A6A-1A1D-4B628DB689C2}"/>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txBody>
                <a:bodyPr/>
                <a:lstStyle/>
                <a:p>
                  <a:endParaRPr lang="en-US"/>
                </a:p>
              </p:txBody>
            </p:sp>
            <p:sp>
              <p:nvSpPr>
                <p:cNvPr id="81" name="TextBox 31">
                  <a:extLst>
                    <a:ext uri="{FF2B5EF4-FFF2-40B4-BE49-F238E27FC236}">
                      <a16:creationId xmlns:a16="http://schemas.microsoft.com/office/drawing/2014/main" id="{85031DEC-9220-11D1-952E-1E5E81B8378F}"/>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nvGrpSpPr>
              <p:cNvPr id="68" name="Group 67">
                <a:extLst>
                  <a:ext uri="{FF2B5EF4-FFF2-40B4-BE49-F238E27FC236}">
                    <a16:creationId xmlns:a16="http://schemas.microsoft.com/office/drawing/2014/main" id="{4961C90F-6781-F9B5-D90E-E4915EE9D6FB}"/>
                  </a:ext>
                </a:extLst>
              </p:cNvPr>
              <p:cNvGrpSpPr/>
              <p:nvPr/>
            </p:nvGrpSpPr>
            <p:grpSpPr>
              <a:xfrm>
                <a:off x="10260550" y="5016129"/>
                <a:ext cx="4590103" cy="2900432"/>
                <a:chOff x="12827449" y="4642095"/>
                <a:chExt cx="4590103" cy="2900432"/>
              </a:xfrm>
            </p:grpSpPr>
            <p:sp>
              <p:nvSpPr>
                <p:cNvPr id="69" name="AutoShape 17">
                  <a:extLst>
                    <a:ext uri="{FF2B5EF4-FFF2-40B4-BE49-F238E27FC236}">
                      <a16:creationId xmlns:a16="http://schemas.microsoft.com/office/drawing/2014/main" id="{F8CA812A-2408-939D-8763-7F59C7CC4075}"/>
                    </a:ext>
                  </a:extLst>
                </p:cNvPr>
                <p:cNvSpPr/>
                <p:nvPr/>
              </p:nvSpPr>
              <p:spPr>
                <a:xfrm flipH="1">
                  <a:off x="13566571" y="5700528"/>
                  <a:ext cx="1129422" cy="1129422"/>
                </a:xfrm>
                <a:prstGeom prst="line">
                  <a:avLst/>
                </a:prstGeom>
                <a:ln w="38100" cap="flat">
                  <a:solidFill>
                    <a:srgbClr val="882A1B"/>
                  </a:solidFill>
                  <a:prstDash val="solid"/>
                  <a:headEnd type="oval" w="lg" len="lg"/>
                  <a:tailEnd type="oval" w="lg" len="lg"/>
                </a:ln>
              </p:spPr>
            </p:sp>
            <p:sp>
              <p:nvSpPr>
                <p:cNvPr id="70" name="AutoShape 18">
                  <a:extLst>
                    <a:ext uri="{FF2B5EF4-FFF2-40B4-BE49-F238E27FC236}">
                      <a16:creationId xmlns:a16="http://schemas.microsoft.com/office/drawing/2014/main" id="{DD3DA9D6-6719-F4E9-6B6B-4C9C8B686830}"/>
                    </a:ext>
                  </a:extLst>
                </p:cNvPr>
                <p:cNvSpPr/>
                <p:nvPr/>
              </p:nvSpPr>
              <p:spPr>
                <a:xfrm flipH="1" flipV="1">
                  <a:off x="15549504" y="5673283"/>
                  <a:ext cx="1087183" cy="1170137"/>
                </a:xfrm>
                <a:prstGeom prst="line">
                  <a:avLst/>
                </a:prstGeom>
                <a:ln w="38100" cap="flat">
                  <a:solidFill>
                    <a:srgbClr val="882A1B"/>
                  </a:solidFill>
                  <a:prstDash val="solid"/>
                  <a:headEnd type="oval" w="lg" len="lg"/>
                  <a:tailEnd type="oval" w="lg" len="lg"/>
                </a:ln>
              </p:spPr>
            </p:sp>
            <p:grpSp>
              <p:nvGrpSpPr>
                <p:cNvPr id="71" name="Group 19">
                  <a:extLst>
                    <a:ext uri="{FF2B5EF4-FFF2-40B4-BE49-F238E27FC236}">
                      <a16:creationId xmlns:a16="http://schemas.microsoft.com/office/drawing/2014/main" id="{72187DAF-F7DE-586C-2082-FD13878EFFF7}"/>
                    </a:ext>
                  </a:extLst>
                </p:cNvPr>
                <p:cNvGrpSpPr/>
                <p:nvPr/>
              </p:nvGrpSpPr>
              <p:grpSpPr>
                <a:xfrm>
                  <a:off x="14472837" y="4642095"/>
                  <a:ext cx="1299328" cy="1299328"/>
                  <a:chOff x="0" y="0"/>
                  <a:chExt cx="812800" cy="812800"/>
                </a:xfrm>
              </p:grpSpPr>
              <p:sp>
                <p:nvSpPr>
                  <p:cNvPr id="78" name="Freeform 20">
                    <a:extLst>
                      <a:ext uri="{FF2B5EF4-FFF2-40B4-BE49-F238E27FC236}">
                        <a16:creationId xmlns:a16="http://schemas.microsoft.com/office/drawing/2014/main" id="{7C5570E0-2F06-18B0-B2DD-B6FEA776498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79" name="TextBox 21">
                    <a:extLst>
                      <a:ext uri="{FF2B5EF4-FFF2-40B4-BE49-F238E27FC236}">
                        <a16:creationId xmlns:a16="http://schemas.microsoft.com/office/drawing/2014/main" id="{732B7ABD-493E-8C7A-A8D5-943E0F3B97C4}"/>
                      </a:ext>
                    </a:extLst>
                  </p:cNvPr>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3</a:t>
                    </a:r>
                  </a:p>
                </p:txBody>
              </p:sp>
            </p:grpSp>
            <p:grpSp>
              <p:nvGrpSpPr>
                <p:cNvPr id="72" name="Group 26">
                  <a:extLst>
                    <a:ext uri="{FF2B5EF4-FFF2-40B4-BE49-F238E27FC236}">
                      <a16:creationId xmlns:a16="http://schemas.microsoft.com/office/drawing/2014/main" id="{8689FF65-B131-BA35-8669-948C6A469610}"/>
                    </a:ext>
                  </a:extLst>
                </p:cNvPr>
                <p:cNvGrpSpPr/>
                <p:nvPr/>
              </p:nvGrpSpPr>
              <p:grpSpPr>
                <a:xfrm>
                  <a:off x="12827449" y="6597657"/>
                  <a:ext cx="1645388" cy="944870"/>
                  <a:chOff x="0" y="0"/>
                  <a:chExt cx="433353" cy="248855"/>
                </a:xfrm>
              </p:grpSpPr>
              <p:sp>
                <p:nvSpPr>
                  <p:cNvPr id="76" name="Freeform 27">
                    <a:extLst>
                      <a:ext uri="{FF2B5EF4-FFF2-40B4-BE49-F238E27FC236}">
                        <a16:creationId xmlns:a16="http://schemas.microsoft.com/office/drawing/2014/main" id="{B338E3EA-46AB-D54C-E5D6-A106000E37A8}"/>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77" name="TextBox 28">
                    <a:extLst>
                      <a:ext uri="{FF2B5EF4-FFF2-40B4-BE49-F238E27FC236}">
                        <a16:creationId xmlns:a16="http://schemas.microsoft.com/office/drawing/2014/main" id="{909DDDF5-E32C-CD6C-B9A7-8DDAE03AA8B4}"/>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73" name="Group 32">
                  <a:extLst>
                    <a:ext uri="{FF2B5EF4-FFF2-40B4-BE49-F238E27FC236}">
                      <a16:creationId xmlns:a16="http://schemas.microsoft.com/office/drawing/2014/main" id="{FC362792-78E9-4A4C-3BF6-6655287C6E2C}"/>
                    </a:ext>
                  </a:extLst>
                </p:cNvPr>
                <p:cNvGrpSpPr/>
                <p:nvPr/>
              </p:nvGrpSpPr>
              <p:grpSpPr>
                <a:xfrm>
                  <a:off x="15772164" y="6597657"/>
                  <a:ext cx="1645388" cy="944870"/>
                  <a:chOff x="0" y="0"/>
                  <a:chExt cx="433353" cy="248855"/>
                </a:xfrm>
              </p:grpSpPr>
              <p:sp>
                <p:nvSpPr>
                  <p:cNvPr id="74" name="Freeform 33">
                    <a:extLst>
                      <a:ext uri="{FF2B5EF4-FFF2-40B4-BE49-F238E27FC236}">
                        <a16:creationId xmlns:a16="http://schemas.microsoft.com/office/drawing/2014/main" id="{A8D175C3-6388-7A83-702B-A5D0588D224F}"/>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txBody>
                  <a:bodyPr/>
                  <a:lstStyle/>
                  <a:p>
                    <a:endParaRPr lang="en-US"/>
                  </a:p>
                </p:txBody>
              </p:sp>
              <p:sp>
                <p:nvSpPr>
                  <p:cNvPr id="75" name="TextBox 34">
                    <a:extLst>
                      <a:ext uri="{FF2B5EF4-FFF2-40B4-BE49-F238E27FC236}">
                        <a16:creationId xmlns:a16="http://schemas.microsoft.com/office/drawing/2014/main" id="{E45EE2C0-A971-A2CC-F3AC-7448A15E417A}"/>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39" name="TextBox 14">
            <a:extLst>
              <a:ext uri="{FF2B5EF4-FFF2-40B4-BE49-F238E27FC236}">
                <a16:creationId xmlns:a16="http://schemas.microsoft.com/office/drawing/2014/main" id="{0F8236DD-0196-B459-19DB-D09CEAC8B4D7}"/>
              </a:ext>
            </a:extLst>
          </p:cNvPr>
          <p:cNvSpPr txBox="1"/>
          <p:nvPr/>
        </p:nvSpPr>
        <p:spPr>
          <a:xfrm>
            <a:off x="152400" y="723900"/>
            <a:ext cx="2103526" cy="718145"/>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Gán mã </a:t>
            </a:r>
          </a:p>
        </p:txBody>
      </p:sp>
      <p:sp>
        <p:nvSpPr>
          <p:cNvPr id="15" name="TextBox 14">
            <a:extLst>
              <a:ext uri="{FF2B5EF4-FFF2-40B4-BE49-F238E27FC236}">
                <a16:creationId xmlns:a16="http://schemas.microsoft.com/office/drawing/2014/main" id="{93F0B383-F288-FE4A-FDCD-97CB2AE36E8B}"/>
              </a:ext>
            </a:extLst>
          </p:cNvPr>
          <p:cNvSpPr txBox="1"/>
          <p:nvPr/>
        </p:nvSpPr>
        <p:spPr>
          <a:xfrm>
            <a:off x="2103835" y="8938288"/>
            <a:ext cx="14080330" cy="646331"/>
          </a:xfrm>
          <a:prstGeom prst="rect">
            <a:avLst/>
          </a:prstGeom>
          <a:noFill/>
        </p:spPr>
        <p:txBody>
          <a:bodyPr wrap="square">
            <a:spAutoFit/>
          </a:bodyPr>
          <a:lstStyle/>
          <a:p>
            <a:r>
              <a:rPr lang="en-US" sz="3600">
                <a:latin typeface="Muli" panose="020B0604020202020204" charset="0"/>
              </a:rPr>
              <a:t>“</a:t>
            </a:r>
            <a:r>
              <a:rPr lang="en-US" sz="3600">
                <a:solidFill>
                  <a:srgbClr val="000000"/>
                </a:solidFill>
                <a:latin typeface="Muli"/>
              </a:rPr>
              <a:t>ABCCCBC</a:t>
            </a:r>
            <a:r>
              <a:rPr lang="en-US" sz="3600">
                <a:latin typeface="Muli" panose="020B0604020202020204" charset="0"/>
              </a:rPr>
              <a:t>” =&gt; “0001111011”</a:t>
            </a:r>
            <a:endParaRPr lang="en-US" sz="3600"/>
          </a:p>
        </p:txBody>
      </p:sp>
      <p:grpSp>
        <p:nvGrpSpPr>
          <p:cNvPr id="16" name="Group 15">
            <a:extLst>
              <a:ext uri="{FF2B5EF4-FFF2-40B4-BE49-F238E27FC236}">
                <a16:creationId xmlns:a16="http://schemas.microsoft.com/office/drawing/2014/main" id="{B5706CE1-1D3D-BBF2-3D6F-E8DDE3EE779C}"/>
              </a:ext>
            </a:extLst>
          </p:cNvPr>
          <p:cNvGrpSpPr/>
          <p:nvPr/>
        </p:nvGrpSpPr>
        <p:grpSpPr>
          <a:xfrm>
            <a:off x="10363200" y="2587799"/>
            <a:ext cx="6548738" cy="4908138"/>
            <a:chOff x="10363200" y="2587799"/>
            <a:chExt cx="6548738" cy="4908138"/>
          </a:xfrm>
        </p:grpSpPr>
        <p:sp>
          <p:nvSpPr>
            <p:cNvPr id="17" name="TextBox 35">
              <a:extLst>
                <a:ext uri="{FF2B5EF4-FFF2-40B4-BE49-F238E27FC236}">
                  <a16:creationId xmlns:a16="http://schemas.microsoft.com/office/drawing/2014/main" id="{39D278AB-D3B3-5265-68D5-FC406DD9D60F}"/>
                </a:ext>
              </a:extLst>
            </p:cNvPr>
            <p:cNvSpPr txBox="1"/>
            <p:nvPr/>
          </p:nvSpPr>
          <p:spPr>
            <a:xfrm>
              <a:off x="12793547" y="3684998"/>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18" name="TextBox 36">
              <a:extLst>
                <a:ext uri="{FF2B5EF4-FFF2-40B4-BE49-F238E27FC236}">
                  <a16:creationId xmlns:a16="http://schemas.microsoft.com/office/drawing/2014/main" id="{3539F2DD-687A-35A7-AE59-7238001AD148}"/>
                </a:ext>
              </a:extLst>
            </p:cNvPr>
            <p:cNvSpPr txBox="1"/>
            <p:nvPr/>
          </p:nvSpPr>
          <p:spPr>
            <a:xfrm>
              <a:off x="11403055" y="5582294"/>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19" name="TextBox 37">
              <a:extLst>
                <a:ext uri="{FF2B5EF4-FFF2-40B4-BE49-F238E27FC236}">
                  <a16:creationId xmlns:a16="http://schemas.microsoft.com/office/drawing/2014/main" id="{FEA70334-2DB0-D7F2-899A-67AA3AB05111}"/>
                </a:ext>
              </a:extLst>
            </p:cNvPr>
            <p:cNvSpPr txBox="1"/>
            <p:nvPr/>
          </p:nvSpPr>
          <p:spPr>
            <a:xfrm>
              <a:off x="13890355" y="5582294"/>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sp>
          <p:nvSpPr>
            <p:cNvPr id="20" name="TextBox 38">
              <a:extLst>
                <a:ext uri="{FF2B5EF4-FFF2-40B4-BE49-F238E27FC236}">
                  <a16:creationId xmlns:a16="http://schemas.microsoft.com/office/drawing/2014/main" id="{A318D4FD-E582-0BC0-CE51-6613390070F0}"/>
                </a:ext>
              </a:extLst>
            </p:cNvPr>
            <p:cNvSpPr txBox="1"/>
            <p:nvPr/>
          </p:nvSpPr>
          <p:spPr>
            <a:xfrm>
              <a:off x="15621077" y="3638810"/>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grpSp>
          <p:nvGrpSpPr>
            <p:cNvPr id="21" name="Group 20">
              <a:extLst>
                <a:ext uri="{FF2B5EF4-FFF2-40B4-BE49-F238E27FC236}">
                  <a16:creationId xmlns:a16="http://schemas.microsoft.com/office/drawing/2014/main" id="{264DFF7D-3A1D-98FD-A5CC-3D2ABE4D83AD}"/>
                </a:ext>
              </a:extLst>
            </p:cNvPr>
            <p:cNvGrpSpPr/>
            <p:nvPr/>
          </p:nvGrpSpPr>
          <p:grpSpPr>
            <a:xfrm>
              <a:off x="10363200" y="2587799"/>
              <a:ext cx="6548738" cy="4908138"/>
              <a:chOff x="10260550" y="3008423"/>
              <a:chExt cx="6548738" cy="4908138"/>
            </a:xfrm>
          </p:grpSpPr>
          <p:sp>
            <p:nvSpPr>
              <p:cNvPr id="22" name="AutoShape 16">
                <a:extLst>
                  <a:ext uri="{FF2B5EF4-FFF2-40B4-BE49-F238E27FC236}">
                    <a16:creationId xmlns:a16="http://schemas.microsoft.com/office/drawing/2014/main" id="{65C657AE-0846-3F25-72C3-0CB3CBD899E5}"/>
                  </a:ext>
                </a:extLst>
              </p:cNvPr>
              <p:cNvSpPr/>
              <p:nvPr/>
            </p:nvSpPr>
            <p:spPr>
              <a:xfrm flipH="1" flipV="1">
                <a:off x="14737096" y="4049858"/>
                <a:ext cx="1087183" cy="1170137"/>
              </a:xfrm>
              <a:prstGeom prst="line">
                <a:avLst/>
              </a:prstGeom>
              <a:ln w="38100" cap="flat">
                <a:solidFill>
                  <a:srgbClr val="882A1B"/>
                </a:solidFill>
                <a:prstDash val="solid"/>
                <a:headEnd type="oval" w="lg" len="lg"/>
                <a:tailEnd type="oval" w="lg" len="lg"/>
              </a:ln>
            </p:spPr>
          </p:sp>
          <p:sp>
            <p:nvSpPr>
              <p:cNvPr id="23" name="AutoShape 22">
                <a:extLst>
                  <a:ext uri="{FF2B5EF4-FFF2-40B4-BE49-F238E27FC236}">
                    <a16:creationId xmlns:a16="http://schemas.microsoft.com/office/drawing/2014/main" id="{3CE79C8F-0B27-BE95-5F8F-530097EF2716}"/>
                  </a:ext>
                </a:extLst>
              </p:cNvPr>
              <p:cNvSpPr/>
              <p:nvPr/>
            </p:nvSpPr>
            <p:spPr>
              <a:xfrm flipH="1">
                <a:off x="12754163" y="4077103"/>
                <a:ext cx="1129422" cy="1129422"/>
              </a:xfrm>
              <a:prstGeom prst="line">
                <a:avLst/>
              </a:prstGeom>
              <a:ln w="38100" cap="flat">
                <a:solidFill>
                  <a:srgbClr val="882A1B"/>
                </a:solidFill>
                <a:prstDash val="solid"/>
                <a:headEnd type="oval" w="lg" len="lg"/>
                <a:tailEnd type="oval" w="lg" len="lg"/>
              </a:ln>
            </p:spPr>
          </p:sp>
          <p:grpSp>
            <p:nvGrpSpPr>
              <p:cNvPr id="24" name="Group 23">
                <a:extLst>
                  <a:ext uri="{FF2B5EF4-FFF2-40B4-BE49-F238E27FC236}">
                    <a16:creationId xmlns:a16="http://schemas.microsoft.com/office/drawing/2014/main" id="{E102108E-BCBF-0415-AC5F-82E462EAF528}"/>
                  </a:ext>
                </a:extLst>
              </p:cNvPr>
              <p:cNvGrpSpPr/>
              <p:nvPr/>
            </p:nvGrpSpPr>
            <p:grpSpPr>
              <a:xfrm>
                <a:off x="13639800" y="3008423"/>
                <a:ext cx="1299328" cy="1299328"/>
                <a:chOff x="0" y="0"/>
                <a:chExt cx="812800" cy="812800"/>
              </a:xfrm>
            </p:grpSpPr>
            <p:sp>
              <p:nvSpPr>
                <p:cNvPr id="65" name="Freeform 24">
                  <a:extLst>
                    <a:ext uri="{FF2B5EF4-FFF2-40B4-BE49-F238E27FC236}">
                      <a16:creationId xmlns:a16="http://schemas.microsoft.com/office/drawing/2014/main" id="{3FCFB12F-CFB3-5B75-1D5C-9325D4358C8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66" name="TextBox 25">
                  <a:extLst>
                    <a:ext uri="{FF2B5EF4-FFF2-40B4-BE49-F238E27FC236}">
                      <a16:creationId xmlns:a16="http://schemas.microsoft.com/office/drawing/2014/main" id="{01254271-8FE3-A866-CCBC-B4E842BD9CCB}"/>
                    </a:ext>
                  </a:extLst>
                </p:cNvPr>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7</a:t>
                  </a:r>
                </a:p>
              </p:txBody>
            </p:sp>
          </p:grpSp>
          <p:grpSp>
            <p:nvGrpSpPr>
              <p:cNvPr id="25" name="Group 29">
                <a:extLst>
                  <a:ext uri="{FF2B5EF4-FFF2-40B4-BE49-F238E27FC236}">
                    <a16:creationId xmlns:a16="http://schemas.microsoft.com/office/drawing/2014/main" id="{782A196A-9291-4862-73BE-F57A156E8610}"/>
                  </a:ext>
                </a:extLst>
              </p:cNvPr>
              <p:cNvGrpSpPr/>
              <p:nvPr/>
            </p:nvGrpSpPr>
            <p:grpSpPr>
              <a:xfrm>
                <a:off x="15163900" y="5084244"/>
                <a:ext cx="1645388" cy="944870"/>
                <a:chOff x="0" y="0"/>
                <a:chExt cx="433353" cy="248855"/>
              </a:xfrm>
            </p:grpSpPr>
            <p:sp>
              <p:nvSpPr>
                <p:cNvPr id="63" name="Freeform 30">
                  <a:extLst>
                    <a:ext uri="{FF2B5EF4-FFF2-40B4-BE49-F238E27FC236}">
                      <a16:creationId xmlns:a16="http://schemas.microsoft.com/office/drawing/2014/main" id="{1199D09C-FEAC-A67E-008C-96FD9F6818FB}"/>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txBody>
                <a:bodyPr/>
                <a:lstStyle/>
                <a:p>
                  <a:endParaRPr lang="en-US"/>
                </a:p>
              </p:txBody>
            </p:sp>
            <p:sp>
              <p:nvSpPr>
                <p:cNvPr id="64" name="TextBox 31">
                  <a:extLst>
                    <a:ext uri="{FF2B5EF4-FFF2-40B4-BE49-F238E27FC236}">
                      <a16:creationId xmlns:a16="http://schemas.microsoft.com/office/drawing/2014/main" id="{79336C52-5640-E75A-9909-D6810102606B}"/>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nvGrpSpPr>
              <p:cNvPr id="26" name="Group 25">
                <a:extLst>
                  <a:ext uri="{FF2B5EF4-FFF2-40B4-BE49-F238E27FC236}">
                    <a16:creationId xmlns:a16="http://schemas.microsoft.com/office/drawing/2014/main" id="{BEDF457C-AD34-C420-3E8D-486AF91F6E17}"/>
                  </a:ext>
                </a:extLst>
              </p:cNvPr>
              <p:cNvGrpSpPr/>
              <p:nvPr/>
            </p:nvGrpSpPr>
            <p:grpSpPr>
              <a:xfrm>
                <a:off x="10260550" y="5016129"/>
                <a:ext cx="4590103" cy="2900432"/>
                <a:chOff x="12827449" y="4642095"/>
                <a:chExt cx="4590103" cy="2900432"/>
              </a:xfrm>
            </p:grpSpPr>
            <p:sp>
              <p:nvSpPr>
                <p:cNvPr id="27" name="AutoShape 17">
                  <a:extLst>
                    <a:ext uri="{FF2B5EF4-FFF2-40B4-BE49-F238E27FC236}">
                      <a16:creationId xmlns:a16="http://schemas.microsoft.com/office/drawing/2014/main" id="{14F2DDE4-7027-10FA-BFB0-EC63055F2C7E}"/>
                    </a:ext>
                  </a:extLst>
                </p:cNvPr>
                <p:cNvSpPr/>
                <p:nvPr/>
              </p:nvSpPr>
              <p:spPr>
                <a:xfrm flipH="1">
                  <a:off x="13566571" y="5700528"/>
                  <a:ext cx="1129422" cy="1129422"/>
                </a:xfrm>
                <a:prstGeom prst="line">
                  <a:avLst/>
                </a:prstGeom>
                <a:ln w="38100" cap="flat">
                  <a:solidFill>
                    <a:srgbClr val="882A1B"/>
                  </a:solidFill>
                  <a:prstDash val="solid"/>
                  <a:headEnd type="oval" w="lg" len="lg"/>
                  <a:tailEnd type="oval" w="lg" len="lg"/>
                </a:ln>
              </p:spPr>
            </p:sp>
            <p:sp>
              <p:nvSpPr>
                <p:cNvPr id="28" name="AutoShape 18">
                  <a:extLst>
                    <a:ext uri="{FF2B5EF4-FFF2-40B4-BE49-F238E27FC236}">
                      <a16:creationId xmlns:a16="http://schemas.microsoft.com/office/drawing/2014/main" id="{BCAA88EA-2C05-050A-A613-B2B2ED119772}"/>
                    </a:ext>
                  </a:extLst>
                </p:cNvPr>
                <p:cNvSpPr/>
                <p:nvPr/>
              </p:nvSpPr>
              <p:spPr>
                <a:xfrm flipH="1" flipV="1">
                  <a:off x="15549504" y="5673283"/>
                  <a:ext cx="1087183" cy="1170137"/>
                </a:xfrm>
                <a:prstGeom prst="line">
                  <a:avLst/>
                </a:prstGeom>
                <a:ln w="38100" cap="flat">
                  <a:solidFill>
                    <a:srgbClr val="882A1B"/>
                  </a:solidFill>
                  <a:prstDash val="solid"/>
                  <a:headEnd type="oval" w="lg" len="lg"/>
                  <a:tailEnd type="oval" w="lg" len="lg"/>
                </a:ln>
              </p:spPr>
            </p:sp>
            <p:grpSp>
              <p:nvGrpSpPr>
                <p:cNvPr id="29" name="Group 19">
                  <a:extLst>
                    <a:ext uri="{FF2B5EF4-FFF2-40B4-BE49-F238E27FC236}">
                      <a16:creationId xmlns:a16="http://schemas.microsoft.com/office/drawing/2014/main" id="{8AFCFE8A-8235-4902-FFF3-D6408A3BD886}"/>
                    </a:ext>
                  </a:extLst>
                </p:cNvPr>
                <p:cNvGrpSpPr/>
                <p:nvPr/>
              </p:nvGrpSpPr>
              <p:grpSpPr>
                <a:xfrm>
                  <a:off x="14472837" y="4642095"/>
                  <a:ext cx="1299328" cy="1299328"/>
                  <a:chOff x="0" y="0"/>
                  <a:chExt cx="812800" cy="812800"/>
                </a:xfrm>
              </p:grpSpPr>
              <p:sp>
                <p:nvSpPr>
                  <p:cNvPr id="61" name="Freeform 20">
                    <a:extLst>
                      <a:ext uri="{FF2B5EF4-FFF2-40B4-BE49-F238E27FC236}">
                        <a16:creationId xmlns:a16="http://schemas.microsoft.com/office/drawing/2014/main" id="{32A6B1C6-392E-35CB-6459-43791AB4809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62" name="TextBox 21">
                    <a:extLst>
                      <a:ext uri="{FF2B5EF4-FFF2-40B4-BE49-F238E27FC236}">
                        <a16:creationId xmlns:a16="http://schemas.microsoft.com/office/drawing/2014/main" id="{C19446AE-CABD-48FA-0353-4D1556F2C4BE}"/>
                      </a:ext>
                    </a:extLst>
                  </p:cNvPr>
                  <p:cNvSpPr txBox="1"/>
                  <p:nvPr/>
                </p:nvSpPr>
                <p:spPr>
                  <a:xfrm>
                    <a:off x="76200" y="28575"/>
                    <a:ext cx="660400" cy="708025"/>
                  </a:xfrm>
                  <a:prstGeom prst="rect">
                    <a:avLst/>
                  </a:prstGeom>
                </p:spPr>
                <p:txBody>
                  <a:bodyPr lIns="50800" tIns="50800" rIns="50800" bIns="50800" rtlCol="0" anchor="ctr"/>
                  <a:lstStyle/>
                  <a:p>
                    <a:pPr algn="ctr">
                      <a:lnSpc>
                        <a:spcPts val="4060"/>
                      </a:lnSpc>
                    </a:pPr>
                    <a:r>
                      <a:rPr lang="en-US" sz="2900">
                        <a:solidFill>
                          <a:srgbClr val="FFFFFF"/>
                        </a:solidFill>
                        <a:latin typeface="Muli"/>
                      </a:rPr>
                      <a:t>3</a:t>
                    </a:r>
                  </a:p>
                </p:txBody>
              </p:sp>
            </p:grpSp>
            <p:grpSp>
              <p:nvGrpSpPr>
                <p:cNvPr id="30" name="Group 26">
                  <a:extLst>
                    <a:ext uri="{FF2B5EF4-FFF2-40B4-BE49-F238E27FC236}">
                      <a16:creationId xmlns:a16="http://schemas.microsoft.com/office/drawing/2014/main" id="{829B0B43-89D6-36E8-18B2-F91E1872FA5B}"/>
                    </a:ext>
                  </a:extLst>
                </p:cNvPr>
                <p:cNvGrpSpPr/>
                <p:nvPr/>
              </p:nvGrpSpPr>
              <p:grpSpPr>
                <a:xfrm>
                  <a:off x="12827449" y="6597657"/>
                  <a:ext cx="1645388" cy="944870"/>
                  <a:chOff x="0" y="0"/>
                  <a:chExt cx="433353" cy="248855"/>
                </a:xfrm>
              </p:grpSpPr>
              <p:sp>
                <p:nvSpPr>
                  <p:cNvPr id="59" name="Freeform 27">
                    <a:extLst>
                      <a:ext uri="{FF2B5EF4-FFF2-40B4-BE49-F238E27FC236}">
                        <a16:creationId xmlns:a16="http://schemas.microsoft.com/office/drawing/2014/main" id="{9CA0E4E2-844E-A0D0-B691-9C5F9CBAD371}"/>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0" name="TextBox 28">
                    <a:extLst>
                      <a:ext uri="{FF2B5EF4-FFF2-40B4-BE49-F238E27FC236}">
                        <a16:creationId xmlns:a16="http://schemas.microsoft.com/office/drawing/2014/main" id="{1119D1F7-42D9-B351-27E8-67E04F46C42A}"/>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31" name="Group 32">
                  <a:extLst>
                    <a:ext uri="{FF2B5EF4-FFF2-40B4-BE49-F238E27FC236}">
                      <a16:creationId xmlns:a16="http://schemas.microsoft.com/office/drawing/2014/main" id="{028F32E1-2254-DCB1-C837-4CF017AFB22F}"/>
                    </a:ext>
                  </a:extLst>
                </p:cNvPr>
                <p:cNvGrpSpPr/>
                <p:nvPr/>
              </p:nvGrpSpPr>
              <p:grpSpPr>
                <a:xfrm>
                  <a:off x="15772164" y="6597657"/>
                  <a:ext cx="1645388" cy="944870"/>
                  <a:chOff x="0" y="0"/>
                  <a:chExt cx="433353" cy="248855"/>
                </a:xfrm>
              </p:grpSpPr>
              <p:sp>
                <p:nvSpPr>
                  <p:cNvPr id="32" name="Freeform 33">
                    <a:extLst>
                      <a:ext uri="{FF2B5EF4-FFF2-40B4-BE49-F238E27FC236}">
                        <a16:creationId xmlns:a16="http://schemas.microsoft.com/office/drawing/2014/main" id="{7EC272C1-7246-B36A-B764-9A487D0F338F}"/>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txBody>
                  <a:bodyPr/>
                  <a:lstStyle/>
                  <a:p>
                    <a:endParaRPr lang="en-US"/>
                  </a:p>
                </p:txBody>
              </p:sp>
              <p:sp>
                <p:nvSpPr>
                  <p:cNvPr id="58" name="TextBox 34">
                    <a:extLst>
                      <a:ext uri="{FF2B5EF4-FFF2-40B4-BE49-F238E27FC236}">
                        <a16:creationId xmlns:a16="http://schemas.microsoft.com/office/drawing/2014/main" id="{AB6B9451-8410-1D4D-80CF-D509B7BF3F7C}"/>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grpSp>
      </p:grpSp>
      <p:graphicFrame>
        <p:nvGraphicFramePr>
          <p:cNvPr id="67" name="Table 33">
            <a:extLst>
              <a:ext uri="{FF2B5EF4-FFF2-40B4-BE49-F238E27FC236}">
                <a16:creationId xmlns:a16="http://schemas.microsoft.com/office/drawing/2014/main" id="{FED3734D-9112-6315-9316-790FA96E7B50}"/>
              </a:ext>
            </a:extLst>
          </p:cNvPr>
          <p:cNvGraphicFramePr>
            <a:graphicFrameLocks noGrp="1"/>
          </p:cNvGraphicFramePr>
          <p:nvPr>
            <p:extLst>
              <p:ext uri="{D42A27DB-BD31-4B8C-83A1-F6EECF244321}">
                <p14:modId xmlns:p14="http://schemas.microsoft.com/office/powerpoint/2010/main" val="2831406793"/>
              </p:ext>
            </p:extLst>
          </p:nvPr>
        </p:nvGraphicFramePr>
        <p:xfrm>
          <a:off x="2958534" y="2794611"/>
          <a:ext cx="4788360" cy="5388897"/>
        </p:xfrm>
        <a:graphic>
          <a:graphicData uri="http://schemas.openxmlformats.org/drawingml/2006/table">
            <a:tbl>
              <a:tblPr/>
              <a:tblGrid>
                <a:gridCol w="2394180">
                  <a:extLst>
                    <a:ext uri="{9D8B030D-6E8A-4147-A177-3AD203B41FA5}">
                      <a16:colId xmlns:a16="http://schemas.microsoft.com/office/drawing/2014/main" val="20000"/>
                    </a:ext>
                  </a:extLst>
                </a:gridCol>
                <a:gridCol w="2394180">
                  <a:extLst>
                    <a:ext uri="{9D8B030D-6E8A-4147-A177-3AD203B41FA5}">
                      <a16:colId xmlns:a16="http://schemas.microsoft.com/office/drawing/2014/main" val="20001"/>
                    </a:ext>
                  </a:extLst>
                </a:gridCol>
              </a:tblGrid>
              <a:tr h="1755486">
                <a:tc>
                  <a:txBody>
                    <a:bodyPr/>
                    <a:lstStyle/>
                    <a:p>
                      <a:pPr algn="ctr">
                        <a:lnSpc>
                          <a:spcPts val="4899"/>
                        </a:lnSpc>
                        <a:defRPr/>
                      </a:pPr>
                      <a:r>
                        <a:rPr lang="en-US" sz="3499">
                          <a:solidFill>
                            <a:srgbClr val="000000"/>
                          </a:solidFill>
                          <a:latin typeface="Muli Bold"/>
                        </a:rPr>
                        <a:t>Ký tự</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4899"/>
                        </a:lnSpc>
                        <a:defRPr/>
                      </a:pPr>
                      <a:r>
                        <a:rPr lang="en-US" sz="3499">
                          <a:solidFill>
                            <a:srgbClr val="000000"/>
                          </a:solidFill>
                          <a:latin typeface="Muli Bold"/>
                        </a:rPr>
                        <a:t>code-word</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r h="1211137">
                <a:tc>
                  <a:txBody>
                    <a:bodyPr/>
                    <a:lstStyle/>
                    <a:p>
                      <a:pPr algn="ctr">
                        <a:lnSpc>
                          <a:spcPts val="4899"/>
                        </a:lnSpc>
                        <a:defRPr/>
                      </a:pPr>
                      <a:r>
                        <a:rPr lang="en-US" sz="3499">
                          <a:solidFill>
                            <a:srgbClr val="000000"/>
                          </a:solidFill>
                          <a:latin typeface="Muli"/>
                        </a:rPr>
                        <a:t>A</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899"/>
                        </a:lnSpc>
                        <a:defRPr/>
                      </a:pPr>
                      <a:r>
                        <a:rPr lang="en-US" sz="3499">
                          <a:solidFill>
                            <a:srgbClr val="000000"/>
                          </a:solidFill>
                          <a:latin typeface="Muli"/>
                        </a:rPr>
                        <a:t>00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1211137">
                <a:tc>
                  <a:txBody>
                    <a:bodyPr/>
                    <a:lstStyle/>
                    <a:p>
                      <a:pPr algn="ctr">
                        <a:lnSpc>
                          <a:spcPts val="4899"/>
                        </a:lnSpc>
                        <a:defRPr/>
                      </a:pPr>
                      <a:r>
                        <a:rPr lang="en-US" sz="3499">
                          <a:solidFill>
                            <a:srgbClr val="000000"/>
                          </a:solidFill>
                          <a:latin typeface="Muli"/>
                        </a:rPr>
                        <a:t>B</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899"/>
                        </a:lnSpc>
                        <a:defRPr/>
                      </a:pPr>
                      <a:r>
                        <a:rPr lang="en-US" sz="3499">
                          <a:solidFill>
                            <a:srgbClr val="000000"/>
                          </a:solidFill>
                          <a:latin typeface="Muli"/>
                        </a:rPr>
                        <a:t>01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r h="1211137">
                <a:tc>
                  <a:txBody>
                    <a:bodyPr/>
                    <a:lstStyle/>
                    <a:p>
                      <a:pPr algn="ctr">
                        <a:lnSpc>
                          <a:spcPts val="4899"/>
                        </a:lnSpc>
                        <a:defRPr/>
                      </a:pPr>
                      <a:r>
                        <a:rPr lang="en-US" sz="3499">
                          <a:solidFill>
                            <a:srgbClr val="000000"/>
                          </a:solidFill>
                          <a:latin typeface="Muli"/>
                        </a:rPr>
                        <a:t>C</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899"/>
                        </a:lnSpc>
                        <a:defRPr/>
                      </a:pPr>
                      <a:r>
                        <a:rPr lang="en-US" sz="34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712582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sp>
        <p:nvSpPr>
          <p:cNvPr id="2" name="TextBox 2"/>
          <p:cNvSpPr txBox="1"/>
          <p:nvPr/>
        </p:nvSpPr>
        <p:spPr>
          <a:xfrm>
            <a:off x="5064112" y="6771309"/>
            <a:ext cx="3158398" cy="895985"/>
          </a:xfrm>
          <a:prstGeom prst="rect">
            <a:avLst/>
          </a:prstGeom>
        </p:spPr>
        <p:txBody>
          <a:bodyPr lIns="0" tIns="0" rIns="0" bIns="0" rtlCol="0" anchor="t">
            <a:spAutoFit/>
          </a:bodyPr>
          <a:lstStyle/>
          <a:p>
            <a:pPr marL="0" lvl="0" indent="0">
              <a:lnSpc>
                <a:spcPts val="3640"/>
              </a:lnSpc>
              <a:spcBef>
                <a:spcPct val="0"/>
              </a:spcBef>
            </a:pPr>
            <a:r>
              <a:rPr lang="en-US" sz="2600">
                <a:solidFill>
                  <a:srgbClr val="000000"/>
                </a:solidFill>
                <a:latin typeface="Muli"/>
              </a:rPr>
              <a:t>Priority Queue trong mã hóa Huffman</a:t>
            </a:r>
          </a:p>
        </p:txBody>
      </p:sp>
      <p:sp>
        <p:nvSpPr>
          <p:cNvPr id="3" name="TextBox 3"/>
          <p:cNvSpPr txBox="1"/>
          <p:nvPr/>
        </p:nvSpPr>
        <p:spPr>
          <a:xfrm>
            <a:off x="9095952" y="5314296"/>
            <a:ext cx="2609611" cy="438785"/>
          </a:xfrm>
          <a:prstGeom prst="rect">
            <a:avLst/>
          </a:prstGeom>
        </p:spPr>
        <p:txBody>
          <a:bodyPr lIns="0" tIns="0" rIns="0" bIns="0" rtlCol="0" anchor="t">
            <a:spAutoFit/>
          </a:bodyPr>
          <a:lstStyle/>
          <a:p>
            <a:pPr marL="0" lvl="0" indent="0" algn="ctr">
              <a:lnSpc>
                <a:spcPts val="3640"/>
              </a:lnSpc>
              <a:spcBef>
                <a:spcPct val="0"/>
              </a:spcBef>
            </a:pPr>
            <a:r>
              <a:rPr lang="en-US" sz="2600">
                <a:solidFill>
                  <a:srgbClr val="000000"/>
                </a:solidFill>
                <a:latin typeface="Muli"/>
              </a:rPr>
              <a:t>Giải mã Huffman</a:t>
            </a:r>
          </a:p>
        </p:txBody>
      </p:sp>
      <p:sp>
        <p:nvSpPr>
          <p:cNvPr id="4" name="TextBox 4"/>
          <p:cNvSpPr txBox="1"/>
          <p:nvPr/>
        </p:nvSpPr>
        <p:spPr>
          <a:xfrm>
            <a:off x="13332544" y="3790315"/>
            <a:ext cx="2854701" cy="1353185"/>
          </a:xfrm>
          <a:prstGeom prst="rect">
            <a:avLst/>
          </a:prstGeom>
        </p:spPr>
        <p:txBody>
          <a:bodyPr lIns="0" tIns="0" rIns="0" bIns="0" rtlCol="0" anchor="t">
            <a:spAutoFit/>
          </a:bodyPr>
          <a:lstStyle/>
          <a:p>
            <a:pPr marL="0" lvl="0" indent="0" algn="ctr">
              <a:lnSpc>
                <a:spcPts val="3640"/>
              </a:lnSpc>
              <a:spcBef>
                <a:spcPct val="0"/>
              </a:spcBef>
            </a:pPr>
            <a:r>
              <a:rPr lang="en-US" sz="2600">
                <a:solidFill>
                  <a:srgbClr val="000000"/>
                </a:solidFill>
                <a:latin typeface="Muli"/>
              </a:rPr>
              <a:t>Ứng dụng của thuật toán huffman</a:t>
            </a:r>
          </a:p>
        </p:txBody>
      </p:sp>
      <p:sp>
        <p:nvSpPr>
          <p:cNvPr id="5" name="AutoShape 5"/>
          <p:cNvSpPr/>
          <p:nvPr/>
        </p:nvSpPr>
        <p:spPr>
          <a:xfrm flipV="1">
            <a:off x="1203885" y="6355928"/>
            <a:ext cx="3991047" cy="1278981"/>
          </a:xfrm>
          <a:prstGeom prst="line">
            <a:avLst/>
          </a:prstGeom>
          <a:ln w="28575" cap="flat">
            <a:solidFill>
              <a:srgbClr val="BD8F53"/>
            </a:solidFill>
            <a:prstDash val="solid"/>
            <a:headEnd type="oval" w="lg" len="lg"/>
            <a:tailEnd type="oval" w="lg" len="lg"/>
          </a:ln>
        </p:spPr>
      </p:sp>
      <p:sp>
        <p:nvSpPr>
          <p:cNvPr id="6" name="AutoShape 6"/>
          <p:cNvSpPr/>
          <p:nvPr/>
        </p:nvSpPr>
        <p:spPr>
          <a:xfrm flipV="1">
            <a:off x="5156955" y="4920352"/>
            <a:ext cx="4036040" cy="1421288"/>
          </a:xfrm>
          <a:prstGeom prst="line">
            <a:avLst/>
          </a:prstGeom>
          <a:ln w="28575" cap="flat">
            <a:solidFill>
              <a:srgbClr val="BD8F53"/>
            </a:solidFill>
            <a:prstDash val="solid"/>
            <a:headEnd type="none" w="sm" len="sm"/>
            <a:tailEnd type="oval" w="lg" len="lg"/>
          </a:ln>
        </p:spPr>
      </p:sp>
      <p:sp>
        <p:nvSpPr>
          <p:cNvPr id="7" name="AutoShape 7"/>
          <p:cNvSpPr/>
          <p:nvPr/>
        </p:nvSpPr>
        <p:spPr>
          <a:xfrm flipV="1">
            <a:off x="9115002" y="3490462"/>
            <a:ext cx="4434365" cy="1415603"/>
          </a:xfrm>
          <a:prstGeom prst="line">
            <a:avLst/>
          </a:prstGeom>
          <a:ln w="28575" cap="flat">
            <a:solidFill>
              <a:srgbClr val="BD8F53"/>
            </a:solidFill>
            <a:prstDash val="solid"/>
            <a:headEnd type="none" w="sm" len="sm"/>
            <a:tailEnd type="oval" w="lg" len="lg"/>
          </a:ln>
        </p:spPr>
      </p:sp>
      <p:sp>
        <p:nvSpPr>
          <p:cNvPr id="8" name="AutoShape 8"/>
          <p:cNvSpPr/>
          <p:nvPr/>
        </p:nvSpPr>
        <p:spPr>
          <a:xfrm flipV="1">
            <a:off x="1028700" y="1091683"/>
            <a:ext cx="15158545" cy="14073"/>
          </a:xfrm>
          <a:prstGeom prst="line">
            <a:avLst/>
          </a:prstGeom>
          <a:ln w="19050" cap="flat">
            <a:solidFill>
              <a:srgbClr val="BD8F53"/>
            </a:solidFill>
            <a:prstDash val="solid"/>
            <a:headEnd type="none" w="sm" len="sm"/>
            <a:tailEnd type="none" w="sm" len="sm"/>
          </a:ln>
        </p:spPr>
      </p:sp>
      <p:sp>
        <p:nvSpPr>
          <p:cNvPr id="9" name="Freeform 9"/>
          <p:cNvSpPr/>
          <p:nvPr/>
        </p:nvSpPr>
        <p:spPr>
          <a:xfrm rot="3018388" flipH="1">
            <a:off x="10675716" y="1526018"/>
            <a:ext cx="1312937" cy="2344530"/>
          </a:xfrm>
          <a:custGeom>
            <a:avLst/>
            <a:gdLst/>
            <a:ahLst/>
            <a:cxnLst/>
            <a:rect l="l" t="t" r="r" b="b"/>
            <a:pathLst>
              <a:path w="1312937" h="2344530">
                <a:moveTo>
                  <a:pt x="1312937" y="0"/>
                </a:moveTo>
                <a:lnTo>
                  <a:pt x="0" y="0"/>
                </a:lnTo>
                <a:lnTo>
                  <a:pt x="0" y="2344530"/>
                </a:lnTo>
                <a:lnTo>
                  <a:pt x="1312937" y="2344530"/>
                </a:lnTo>
                <a:lnTo>
                  <a:pt x="131293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028700" y="7887005"/>
            <a:ext cx="3446033" cy="438785"/>
          </a:xfrm>
          <a:prstGeom prst="rect">
            <a:avLst/>
          </a:prstGeom>
        </p:spPr>
        <p:txBody>
          <a:bodyPr lIns="0" tIns="0" rIns="0" bIns="0" rtlCol="0" anchor="t">
            <a:spAutoFit/>
          </a:bodyPr>
          <a:lstStyle/>
          <a:p>
            <a:pPr marL="0" lvl="0" indent="0" algn="ctr">
              <a:lnSpc>
                <a:spcPts val="3640"/>
              </a:lnSpc>
              <a:spcBef>
                <a:spcPct val="0"/>
              </a:spcBef>
            </a:pPr>
            <a:r>
              <a:rPr lang="en-US" sz="2600">
                <a:solidFill>
                  <a:srgbClr val="000000"/>
                </a:solidFill>
                <a:latin typeface="Muli"/>
              </a:rPr>
              <a:t>Mã hóa Huffman</a:t>
            </a:r>
          </a:p>
        </p:txBody>
      </p:sp>
      <p:sp>
        <p:nvSpPr>
          <p:cNvPr id="11" name="TextBox 11"/>
          <p:cNvSpPr txBox="1"/>
          <p:nvPr/>
        </p:nvSpPr>
        <p:spPr>
          <a:xfrm>
            <a:off x="1172101" y="6761784"/>
            <a:ext cx="1581543" cy="514350"/>
          </a:xfrm>
          <a:prstGeom prst="rect">
            <a:avLst/>
          </a:prstGeom>
        </p:spPr>
        <p:txBody>
          <a:bodyPr lIns="0" tIns="0" rIns="0" bIns="0" rtlCol="0" anchor="t">
            <a:spAutoFit/>
          </a:bodyPr>
          <a:lstStyle/>
          <a:p>
            <a:pPr marL="0" lvl="0" indent="0">
              <a:lnSpc>
                <a:spcPts val="4079"/>
              </a:lnSpc>
              <a:spcBef>
                <a:spcPct val="0"/>
              </a:spcBef>
            </a:pPr>
            <a:r>
              <a:rPr lang="en-US" sz="3399">
                <a:solidFill>
                  <a:srgbClr val="000000"/>
                </a:solidFill>
                <a:latin typeface="Cabin Medium Italics"/>
              </a:rPr>
              <a:t>Phần I</a:t>
            </a:r>
          </a:p>
        </p:txBody>
      </p:sp>
      <p:sp>
        <p:nvSpPr>
          <p:cNvPr id="12" name="TextBox 12"/>
          <p:cNvSpPr txBox="1"/>
          <p:nvPr/>
        </p:nvSpPr>
        <p:spPr>
          <a:xfrm>
            <a:off x="5106056" y="5457171"/>
            <a:ext cx="1542087" cy="514350"/>
          </a:xfrm>
          <a:prstGeom prst="rect">
            <a:avLst/>
          </a:prstGeom>
        </p:spPr>
        <p:txBody>
          <a:bodyPr lIns="0" tIns="0" rIns="0" bIns="0" rtlCol="0" anchor="t">
            <a:spAutoFit/>
          </a:bodyPr>
          <a:lstStyle/>
          <a:p>
            <a:pPr marL="0" lvl="0" indent="0">
              <a:lnSpc>
                <a:spcPts val="4079"/>
              </a:lnSpc>
              <a:spcBef>
                <a:spcPct val="0"/>
              </a:spcBef>
            </a:pPr>
            <a:r>
              <a:rPr lang="en-US" sz="3399">
                <a:solidFill>
                  <a:srgbClr val="000000"/>
                </a:solidFill>
                <a:latin typeface="Cabin Medium Italics"/>
              </a:rPr>
              <a:t>Phần II</a:t>
            </a:r>
          </a:p>
        </p:txBody>
      </p:sp>
      <p:sp>
        <p:nvSpPr>
          <p:cNvPr id="13" name="TextBox 13"/>
          <p:cNvSpPr txBox="1"/>
          <p:nvPr/>
        </p:nvSpPr>
        <p:spPr>
          <a:xfrm>
            <a:off x="9086427" y="4004812"/>
            <a:ext cx="1660456" cy="514350"/>
          </a:xfrm>
          <a:prstGeom prst="rect">
            <a:avLst/>
          </a:prstGeom>
        </p:spPr>
        <p:txBody>
          <a:bodyPr lIns="0" tIns="0" rIns="0" bIns="0" rtlCol="0" anchor="t">
            <a:spAutoFit/>
          </a:bodyPr>
          <a:lstStyle/>
          <a:p>
            <a:pPr marL="0" lvl="0" indent="0">
              <a:lnSpc>
                <a:spcPts val="4079"/>
              </a:lnSpc>
              <a:spcBef>
                <a:spcPct val="0"/>
              </a:spcBef>
            </a:pPr>
            <a:r>
              <a:rPr lang="en-US" sz="3399">
                <a:solidFill>
                  <a:srgbClr val="000000"/>
                </a:solidFill>
                <a:latin typeface="Cabin Medium Italics"/>
              </a:rPr>
              <a:t>Phần III</a:t>
            </a:r>
          </a:p>
        </p:txBody>
      </p:sp>
      <p:sp>
        <p:nvSpPr>
          <p:cNvPr id="14" name="TextBox 14"/>
          <p:cNvSpPr txBox="1"/>
          <p:nvPr/>
        </p:nvSpPr>
        <p:spPr>
          <a:xfrm>
            <a:off x="13549367" y="2681772"/>
            <a:ext cx="1800098" cy="514350"/>
          </a:xfrm>
          <a:prstGeom prst="rect">
            <a:avLst/>
          </a:prstGeom>
        </p:spPr>
        <p:txBody>
          <a:bodyPr lIns="0" tIns="0" rIns="0" bIns="0" rtlCol="0" anchor="t">
            <a:spAutoFit/>
          </a:bodyPr>
          <a:lstStyle/>
          <a:p>
            <a:pPr marL="0" lvl="0" indent="0">
              <a:lnSpc>
                <a:spcPts val="4079"/>
              </a:lnSpc>
              <a:spcBef>
                <a:spcPct val="0"/>
              </a:spcBef>
            </a:pPr>
            <a:r>
              <a:rPr lang="en-US" sz="3399">
                <a:solidFill>
                  <a:srgbClr val="000000"/>
                </a:solidFill>
                <a:latin typeface="Cabin Medium Italics"/>
              </a:rPr>
              <a:t>Phần IV</a:t>
            </a:r>
          </a:p>
        </p:txBody>
      </p:sp>
      <p:sp>
        <p:nvSpPr>
          <p:cNvPr id="15" name="TextBox 15"/>
          <p:cNvSpPr txBox="1"/>
          <p:nvPr/>
        </p:nvSpPr>
        <p:spPr>
          <a:xfrm>
            <a:off x="1172101" y="1684186"/>
            <a:ext cx="5729374" cy="1014097"/>
          </a:xfrm>
          <a:prstGeom prst="rect">
            <a:avLst/>
          </a:prstGeom>
        </p:spPr>
        <p:txBody>
          <a:bodyPr lIns="0" tIns="0" rIns="0" bIns="0" rtlCol="0" anchor="t">
            <a:spAutoFit/>
          </a:bodyPr>
          <a:lstStyle/>
          <a:p>
            <a:pPr marL="0" lvl="0" indent="0">
              <a:lnSpc>
                <a:spcPts val="7840"/>
              </a:lnSpc>
              <a:spcBef>
                <a:spcPct val="0"/>
              </a:spcBef>
            </a:pPr>
            <a:r>
              <a:rPr lang="en-US" sz="7000">
                <a:solidFill>
                  <a:srgbClr val="9B4819"/>
                </a:solidFill>
                <a:latin typeface="Cabin"/>
              </a:rPr>
              <a:t>Nội dung</a:t>
            </a:r>
          </a:p>
        </p:txBody>
      </p:sp>
      <p:grpSp>
        <p:nvGrpSpPr>
          <p:cNvPr id="16" name="Group 16"/>
          <p:cNvGrpSpPr/>
          <p:nvPr/>
        </p:nvGrpSpPr>
        <p:grpSpPr>
          <a:xfrm>
            <a:off x="16667072" y="714840"/>
            <a:ext cx="798662" cy="800883"/>
            <a:chOff x="0" y="0"/>
            <a:chExt cx="1064883" cy="1067844"/>
          </a:xfrm>
        </p:grpSpPr>
        <p:sp>
          <p:nvSpPr>
            <p:cNvPr id="17" name="Freeform 17"/>
            <p:cNvSpPr/>
            <p:nvPr/>
          </p:nvSpPr>
          <p:spPr>
            <a:xfrm>
              <a:off x="0" y="0"/>
              <a:ext cx="1064883" cy="1067844"/>
            </a:xfrm>
            <a:custGeom>
              <a:avLst/>
              <a:gdLst/>
              <a:ahLst/>
              <a:cxnLst/>
              <a:rect l="l" t="t" r="r" b="b"/>
              <a:pathLst>
                <a:path w="1064883" h="1067844">
                  <a:moveTo>
                    <a:pt x="0" y="0"/>
                  </a:moveTo>
                  <a:lnTo>
                    <a:pt x="1064883" y="0"/>
                  </a:lnTo>
                  <a:lnTo>
                    <a:pt x="1064883" y="1067844"/>
                  </a:lnTo>
                  <a:lnTo>
                    <a:pt x="0" y="1067844"/>
                  </a:lnTo>
                  <a:lnTo>
                    <a:pt x="0" y="0"/>
                  </a:lnTo>
                  <a:close/>
                </a:path>
              </a:pathLst>
            </a:custGeom>
            <a:blipFill>
              <a:blip r:embed="rId4">
                <a:extLst>
                  <a:ext uri="{96DAC541-7B7A-43D3-8B79-37D633B846F1}">
                    <asvg:svgBlip xmlns:asvg="http://schemas.microsoft.com/office/drawing/2016/SVG/main" r:embed="rId5"/>
                  </a:ext>
                </a:extLst>
              </a:blip>
              <a:stretch>
                <a:fillRect l="-139" r="-139"/>
              </a:stretch>
            </a:blipFill>
          </p:spPr>
        </p:sp>
        <p:sp>
          <p:nvSpPr>
            <p:cNvPr id="18" name="TextBox 18"/>
            <p:cNvSpPr txBox="1"/>
            <p:nvPr/>
          </p:nvSpPr>
          <p:spPr>
            <a:xfrm>
              <a:off x="243464" y="4472"/>
              <a:ext cx="309823" cy="783167"/>
            </a:xfrm>
            <a:prstGeom prst="rect">
              <a:avLst/>
            </a:prstGeom>
          </p:spPr>
          <p:txBody>
            <a:bodyPr lIns="0" tIns="0" rIns="0" bIns="0" rtlCol="0" anchor="t">
              <a:spAutoFit/>
            </a:bodyPr>
            <a:lstStyle/>
            <a:p>
              <a:pPr marL="0" lvl="0" indent="0" algn="l">
                <a:lnSpc>
                  <a:spcPts val="4900"/>
                </a:lnSpc>
                <a:spcBef>
                  <a:spcPct val="0"/>
                </a:spcBef>
              </a:pPr>
              <a:r>
                <a:rPr lang="en-US" sz="3500" spc="-70">
                  <a:solidFill>
                    <a:srgbClr val="F4F1E8"/>
                  </a:solidFill>
                  <a:latin typeface="Cabin Medium Italics"/>
                </a:rPr>
                <a:t>A</a:t>
              </a:r>
            </a:p>
          </p:txBody>
        </p:sp>
        <p:sp>
          <p:nvSpPr>
            <p:cNvPr id="19" name="TextBox 19"/>
            <p:cNvSpPr txBox="1"/>
            <p:nvPr/>
          </p:nvSpPr>
          <p:spPr>
            <a:xfrm>
              <a:off x="511596" y="175644"/>
              <a:ext cx="309823" cy="783167"/>
            </a:xfrm>
            <a:prstGeom prst="rect">
              <a:avLst/>
            </a:prstGeom>
          </p:spPr>
          <p:txBody>
            <a:bodyPr lIns="0" tIns="0" rIns="0" bIns="0" rtlCol="0" anchor="t">
              <a:spAutoFit/>
            </a:bodyPr>
            <a:lstStyle/>
            <a:p>
              <a:pPr marL="0" lvl="0" indent="0" algn="l">
                <a:lnSpc>
                  <a:spcPts val="4900"/>
                </a:lnSpc>
                <a:spcBef>
                  <a:spcPct val="0"/>
                </a:spcBef>
              </a:pPr>
              <a:r>
                <a:rPr lang="en-US" sz="3500" spc="-70">
                  <a:solidFill>
                    <a:srgbClr val="F4F1E8"/>
                  </a:solidFill>
                  <a:latin typeface="Cabin Medium Italics"/>
                </a:rPr>
                <a:t>N</a:t>
              </a: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4563185" y="4385302"/>
            <a:ext cx="9161630" cy="1344800"/>
            <a:chOff x="0" y="0"/>
            <a:chExt cx="2412940" cy="354186"/>
          </a:xfrm>
        </p:grpSpPr>
        <p:sp>
          <p:nvSpPr>
            <p:cNvPr id="6" name="Freeform 6"/>
            <p:cNvSpPr/>
            <p:nvPr/>
          </p:nvSpPr>
          <p:spPr>
            <a:xfrm>
              <a:off x="0" y="0"/>
              <a:ext cx="2412940" cy="354186"/>
            </a:xfrm>
            <a:custGeom>
              <a:avLst/>
              <a:gdLst/>
              <a:ahLst/>
              <a:cxnLst/>
              <a:rect l="l" t="t" r="r" b="b"/>
              <a:pathLst>
                <a:path w="2412940" h="354186">
                  <a:moveTo>
                    <a:pt x="0" y="0"/>
                  </a:moveTo>
                  <a:lnTo>
                    <a:pt x="2412940" y="0"/>
                  </a:lnTo>
                  <a:lnTo>
                    <a:pt x="2412940" y="354186"/>
                  </a:lnTo>
                  <a:lnTo>
                    <a:pt x="0" y="354186"/>
                  </a:lnTo>
                  <a:close/>
                </a:path>
              </a:pathLst>
            </a:custGeom>
            <a:solidFill>
              <a:srgbClr val="882A1B"/>
            </a:solidFill>
          </p:spPr>
        </p:sp>
        <p:sp>
          <p:nvSpPr>
            <p:cNvPr id="7" name="TextBox 7"/>
            <p:cNvSpPr txBox="1"/>
            <p:nvPr/>
          </p:nvSpPr>
          <p:spPr>
            <a:xfrm>
              <a:off x="0" y="-38100"/>
              <a:ext cx="2412940" cy="392286"/>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4843329" y="4717977"/>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Freeform 13"/>
          <p:cNvSpPr/>
          <p:nvPr/>
        </p:nvSpPr>
        <p:spPr>
          <a:xfrm>
            <a:off x="416644" y="8858151"/>
            <a:ext cx="4822289" cy="1097071"/>
          </a:xfrm>
          <a:custGeom>
            <a:avLst/>
            <a:gdLst/>
            <a:ahLst/>
            <a:cxnLst/>
            <a:rect l="l" t="t" r="r" b="b"/>
            <a:pathLst>
              <a:path w="4822289" h="1097071">
                <a:moveTo>
                  <a:pt x="0" y="0"/>
                </a:moveTo>
                <a:lnTo>
                  <a:pt x="4822289" y="0"/>
                </a:lnTo>
                <a:lnTo>
                  <a:pt x="4822289" y="1097070"/>
                </a:lnTo>
                <a:lnTo>
                  <a:pt x="0" y="1097070"/>
                </a:lnTo>
                <a:lnTo>
                  <a:pt x="0" y="0"/>
                </a:lnTo>
                <a:close/>
              </a:path>
            </a:pathLst>
          </a:custGeom>
          <a:blipFill>
            <a:blip r:embed="rId8"/>
            <a:stretch>
              <a:fillRect/>
            </a:stretch>
          </a:blipFill>
        </p:spPr>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4" name="TextBox 14"/>
          <p:cNvSpPr txBox="1"/>
          <p:nvPr/>
        </p:nvSpPr>
        <p:spPr>
          <a:xfrm>
            <a:off x="105530" y="4070194"/>
            <a:ext cx="9233857" cy="2062499"/>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Khởi tạo 2 mảng ban đầu lưu trữ các kí tự và tần suất xuất hiện của chúng từ đầu vào.</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4" name="TextBox 14"/>
          <p:cNvSpPr txBox="1"/>
          <p:nvPr/>
        </p:nvSpPr>
        <p:spPr>
          <a:xfrm>
            <a:off x="105530" y="4070194"/>
            <a:ext cx="9233857" cy="2062499"/>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Khởi tạo 2 mảng ban đầu lưu trữ các kí tự và tần suất xuất hiện của chúng từ đầu vào.</a:t>
            </a:r>
          </a:p>
        </p:txBody>
      </p:sp>
      <p:graphicFrame>
        <p:nvGraphicFramePr>
          <p:cNvPr id="15" name="Table 15"/>
          <p:cNvGraphicFramePr>
            <a:graphicFrameLocks noGrp="1"/>
          </p:cNvGraphicFramePr>
          <p:nvPr>
            <p:extLst>
              <p:ext uri="{D42A27DB-BD31-4B8C-83A1-F6EECF244321}">
                <p14:modId xmlns:p14="http://schemas.microsoft.com/office/powerpoint/2010/main" val="3583383657"/>
              </p:ext>
            </p:extLst>
          </p:nvPr>
        </p:nvGraphicFramePr>
        <p:xfrm>
          <a:off x="12054178" y="5725263"/>
          <a:ext cx="6000480" cy="1257300"/>
        </p:xfrm>
        <a:graphic>
          <a:graphicData uri="http://schemas.openxmlformats.org/drawingml/2006/table">
            <a:tbl>
              <a:tblPr/>
              <a:tblGrid>
                <a:gridCol w="1500120">
                  <a:extLst>
                    <a:ext uri="{9D8B030D-6E8A-4147-A177-3AD203B41FA5}">
                      <a16:colId xmlns:a16="http://schemas.microsoft.com/office/drawing/2014/main" val="20000"/>
                    </a:ext>
                  </a:extLst>
                </a:gridCol>
                <a:gridCol w="1500120">
                  <a:extLst>
                    <a:ext uri="{9D8B030D-6E8A-4147-A177-3AD203B41FA5}">
                      <a16:colId xmlns:a16="http://schemas.microsoft.com/office/drawing/2014/main" val="20001"/>
                    </a:ext>
                  </a:extLst>
                </a:gridCol>
                <a:gridCol w="1500120">
                  <a:extLst>
                    <a:ext uri="{9D8B030D-6E8A-4147-A177-3AD203B41FA5}">
                      <a16:colId xmlns:a16="http://schemas.microsoft.com/office/drawing/2014/main" val="20002"/>
                    </a:ext>
                  </a:extLst>
                </a:gridCol>
                <a:gridCol w="1500120">
                  <a:extLst>
                    <a:ext uri="{9D8B030D-6E8A-4147-A177-3AD203B41FA5}">
                      <a16:colId xmlns:a16="http://schemas.microsoft.com/office/drawing/2014/main" val="20003"/>
                    </a:ext>
                  </a:extLst>
                </a:gridCol>
              </a:tblGrid>
              <a:tr h="1257300">
                <a:tc>
                  <a:txBody>
                    <a:bodyPr/>
                    <a:lstStyle/>
                    <a:p>
                      <a:pPr algn="ctr">
                        <a:lnSpc>
                          <a:spcPts val="5599"/>
                        </a:lnSpc>
                        <a:defRPr/>
                      </a:pPr>
                      <a:r>
                        <a:rPr lang="en-US" sz="3999">
                          <a:solidFill>
                            <a:srgbClr val="000000"/>
                          </a:solidFill>
                          <a:latin typeface="Muli Bold"/>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6" name="TextBox 16"/>
          <p:cNvSpPr txBox="1"/>
          <p:nvPr/>
        </p:nvSpPr>
        <p:spPr>
          <a:xfrm>
            <a:off x="10355101" y="3546229"/>
            <a:ext cx="1462445"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Muli"/>
              </a:rPr>
              <a:t>char </a:t>
            </a:r>
          </a:p>
        </p:txBody>
      </p:sp>
      <p:sp>
        <p:nvSpPr>
          <p:cNvPr id="17" name="TextBox 17"/>
          <p:cNvSpPr txBox="1"/>
          <p:nvPr/>
        </p:nvSpPr>
        <p:spPr>
          <a:xfrm>
            <a:off x="10501191" y="5879250"/>
            <a:ext cx="1316355" cy="854075"/>
          </a:xfrm>
          <a:prstGeom prst="rect">
            <a:avLst/>
          </a:prstGeom>
        </p:spPr>
        <p:txBody>
          <a:bodyPr wrap="square" lIns="0" tIns="0" rIns="0" bIns="0" rtlCol="0" anchor="t">
            <a:spAutoFit/>
          </a:bodyPr>
          <a:lstStyle/>
          <a:p>
            <a:pPr algn="ctr">
              <a:lnSpc>
                <a:spcPts val="7000"/>
              </a:lnSpc>
              <a:spcBef>
                <a:spcPct val="0"/>
              </a:spcBef>
            </a:pPr>
            <a:r>
              <a:rPr lang="en-US" sz="5000">
                <a:solidFill>
                  <a:srgbClr val="000000"/>
                </a:solidFill>
                <a:latin typeface="Muli"/>
              </a:rPr>
              <a:t>freq</a:t>
            </a:r>
          </a:p>
        </p:txBody>
      </p:sp>
      <p:graphicFrame>
        <p:nvGraphicFramePr>
          <p:cNvPr id="18" name="Table 18"/>
          <p:cNvGraphicFramePr>
            <a:graphicFrameLocks noGrp="1"/>
          </p:cNvGraphicFramePr>
          <p:nvPr/>
        </p:nvGraphicFramePr>
        <p:xfrm>
          <a:off x="12054178" y="3392242"/>
          <a:ext cx="6000480" cy="1257300"/>
        </p:xfrm>
        <a:graphic>
          <a:graphicData uri="http://schemas.openxmlformats.org/drawingml/2006/table">
            <a:tbl>
              <a:tblPr/>
              <a:tblGrid>
                <a:gridCol w="1500120">
                  <a:extLst>
                    <a:ext uri="{9D8B030D-6E8A-4147-A177-3AD203B41FA5}">
                      <a16:colId xmlns:a16="http://schemas.microsoft.com/office/drawing/2014/main" val="20000"/>
                    </a:ext>
                  </a:extLst>
                </a:gridCol>
                <a:gridCol w="1500120">
                  <a:extLst>
                    <a:ext uri="{9D8B030D-6E8A-4147-A177-3AD203B41FA5}">
                      <a16:colId xmlns:a16="http://schemas.microsoft.com/office/drawing/2014/main" val="20001"/>
                    </a:ext>
                  </a:extLst>
                </a:gridCol>
                <a:gridCol w="1500120">
                  <a:extLst>
                    <a:ext uri="{9D8B030D-6E8A-4147-A177-3AD203B41FA5}">
                      <a16:colId xmlns:a16="http://schemas.microsoft.com/office/drawing/2014/main" val="20002"/>
                    </a:ext>
                  </a:extLst>
                </a:gridCol>
                <a:gridCol w="1500120">
                  <a:extLst>
                    <a:ext uri="{9D8B030D-6E8A-4147-A177-3AD203B41FA5}">
                      <a16:colId xmlns:a16="http://schemas.microsoft.com/office/drawing/2014/main" val="20003"/>
                    </a:ext>
                  </a:extLst>
                </a:gridCol>
              </a:tblGrid>
              <a:tr h="1257300">
                <a:tc>
                  <a:txBody>
                    <a:bodyPr/>
                    <a:lstStyle/>
                    <a:p>
                      <a:pPr algn="ctr">
                        <a:lnSpc>
                          <a:spcPts val="5599"/>
                        </a:lnSpc>
                        <a:defRPr/>
                      </a:pPr>
                      <a:r>
                        <a:rPr lang="en-US" sz="3999">
                          <a:solidFill>
                            <a:srgbClr val="000000"/>
                          </a:solidFill>
                          <a:latin typeface="Muli Bold"/>
                        </a:rPr>
                        <a: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B</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4" name="TextBox 14"/>
          <p:cNvSpPr txBox="1"/>
          <p:nvPr/>
        </p:nvSpPr>
        <p:spPr>
          <a:xfrm>
            <a:off x="1390557" y="3081001"/>
            <a:ext cx="9233857" cy="2062499"/>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Thêm các phần tử trong mảng kí tự và tần suất xuất hiện tương ứng vào Priority Queue. </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4" name="TextBox 14"/>
          <p:cNvSpPr txBox="1"/>
          <p:nvPr/>
        </p:nvSpPr>
        <p:spPr>
          <a:xfrm>
            <a:off x="1287169" y="5792420"/>
            <a:ext cx="9233857" cy="2062499"/>
          </a:xfrm>
          <a:prstGeom prst="rect">
            <a:avLst/>
          </a:prstGeom>
        </p:spPr>
        <p:txBody>
          <a:bodyPr lIns="0" tIns="0" rIns="0" bIns="0" rtlCol="0" anchor="t">
            <a:spAutoFit/>
          </a:bodyPr>
          <a:lstStyle/>
          <a:p>
            <a:pPr marL="847248" lvl="1" indent="-423624">
              <a:lnSpc>
                <a:spcPts val="5493"/>
              </a:lnSpc>
              <a:buFont typeface="Arial"/>
              <a:buChar char="•"/>
            </a:pPr>
            <a:r>
              <a:rPr lang="en-US" sz="3924">
                <a:solidFill>
                  <a:srgbClr val="000000"/>
                </a:solidFill>
                <a:latin typeface="Muli"/>
              </a:rPr>
              <a:t>Priority Queue lưu trữ các nút Huffman của cây Huffman, </a:t>
            </a:r>
          </a:p>
          <a:p>
            <a:pPr marL="847248" lvl="1" indent="-423624">
              <a:lnSpc>
                <a:spcPts val="5493"/>
              </a:lnSpc>
              <a:spcBef>
                <a:spcPct val="0"/>
              </a:spcBef>
              <a:buFont typeface="Arial"/>
              <a:buChar char="•"/>
            </a:pPr>
            <a:r>
              <a:rPr lang="en-US" sz="3924">
                <a:solidFill>
                  <a:srgbClr val="000000"/>
                </a:solidFill>
                <a:latin typeface="Muli"/>
              </a:rPr>
              <a:t>Key : ký tự, Value: tần suất của ký tự </a:t>
            </a:r>
          </a:p>
        </p:txBody>
      </p:sp>
      <p:sp>
        <p:nvSpPr>
          <p:cNvPr id="15" name="TextBox 15"/>
          <p:cNvSpPr txBox="1"/>
          <p:nvPr/>
        </p:nvSpPr>
        <p:spPr>
          <a:xfrm>
            <a:off x="1287169" y="3127837"/>
            <a:ext cx="9233857" cy="2062499"/>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Thêm các phần tử trong mảng kí tự và tần suất xuất hiện tương ứng vào Priority Queue. </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2" name="Group 12"/>
          <p:cNvGrpSpPr/>
          <p:nvPr/>
        </p:nvGrpSpPr>
        <p:grpSpPr>
          <a:xfrm>
            <a:off x="12834576" y="3989560"/>
            <a:ext cx="3086100" cy="3086100"/>
            <a:chOff x="0" y="0"/>
            <a:chExt cx="812800" cy="812800"/>
          </a:xfrm>
        </p:grpSpPr>
        <p:sp>
          <p:nvSpPr>
            <p:cNvPr id="13" name="Freeform 13"/>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9B4819"/>
            </a:solidFill>
          </p:spPr>
        </p:sp>
        <p:sp>
          <p:nvSpPr>
            <p:cNvPr id="14" name="TextBox 14"/>
            <p:cNvSpPr txBox="1"/>
            <p:nvPr/>
          </p:nvSpPr>
          <p:spPr>
            <a:xfrm>
              <a:off x="0" y="-76200"/>
              <a:ext cx="812800" cy="889000"/>
            </a:xfrm>
            <a:prstGeom prst="rect">
              <a:avLst/>
            </a:prstGeom>
          </p:spPr>
          <p:txBody>
            <a:bodyPr lIns="50800" tIns="50800" rIns="50800" bIns="50800" rtlCol="0" anchor="ctr"/>
            <a:lstStyle/>
            <a:p>
              <a:pPr algn="ctr">
                <a:lnSpc>
                  <a:spcPts val="6299"/>
                </a:lnSpc>
              </a:pPr>
              <a:r>
                <a:rPr lang="en-US" sz="4500">
                  <a:solidFill>
                    <a:srgbClr val="FFFFFF"/>
                  </a:solidFill>
                  <a:latin typeface="Muli"/>
                </a:rPr>
                <a:t>A|1</a:t>
              </a:r>
            </a:p>
          </p:txBody>
        </p:sp>
      </p:grpSp>
      <p:sp>
        <p:nvSpPr>
          <p:cNvPr id="15" name="TextBox 15"/>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6" name="TextBox 16"/>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7" name="TextBox 17"/>
          <p:cNvSpPr txBox="1"/>
          <p:nvPr/>
        </p:nvSpPr>
        <p:spPr>
          <a:xfrm>
            <a:off x="1287169" y="5792420"/>
            <a:ext cx="9233857" cy="2062499"/>
          </a:xfrm>
          <a:prstGeom prst="rect">
            <a:avLst/>
          </a:prstGeom>
        </p:spPr>
        <p:txBody>
          <a:bodyPr lIns="0" tIns="0" rIns="0" bIns="0" rtlCol="0" anchor="t">
            <a:spAutoFit/>
          </a:bodyPr>
          <a:lstStyle/>
          <a:p>
            <a:pPr marL="847248" lvl="1" indent="-423624">
              <a:lnSpc>
                <a:spcPts val="5493"/>
              </a:lnSpc>
              <a:buFont typeface="Arial"/>
              <a:buChar char="•"/>
            </a:pPr>
            <a:r>
              <a:rPr lang="en-US" sz="3924">
                <a:solidFill>
                  <a:srgbClr val="000000"/>
                </a:solidFill>
                <a:latin typeface="Muli"/>
              </a:rPr>
              <a:t>Priority Queue lưu trữ các nút Huffman của cây Huffman, </a:t>
            </a:r>
          </a:p>
          <a:p>
            <a:pPr marL="847248" lvl="1" indent="-423624">
              <a:lnSpc>
                <a:spcPts val="5493"/>
              </a:lnSpc>
              <a:spcBef>
                <a:spcPct val="0"/>
              </a:spcBef>
              <a:buFont typeface="Arial"/>
              <a:buChar char="•"/>
            </a:pPr>
            <a:r>
              <a:rPr lang="en-US" sz="3924">
                <a:solidFill>
                  <a:srgbClr val="000000"/>
                </a:solidFill>
                <a:latin typeface="Muli"/>
              </a:rPr>
              <a:t>Key : ký tự, Value: tần suất của ký tự </a:t>
            </a:r>
          </a:p>
        </p:txBody>
      </p:sp>
      <p:sp>
        <p:nvSpPr>
          <p:cNvPr id="18" name="TextBox 18"/>
          <p:cNvSpPr txBox="1"/>
          <p:nvPr/>
        </p:nvSpPr>
        <p:spPr>
          <a:xfrm>
            <a:off x="12596451" y="2826212"/>
            <a:ext cx="3562350" cy="679450"/>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Muli Bold"/>
              </a:rPr>
              <a:t>Huffman Node</a:t>
            </a:r>
          </a:p>
        </p:txBody>
      </p:sp>
      <p:sp>
        <p:nvSpPr>
          <p:cNvPr id="19" name="TextBox 19"/>
          <p:cNvSpPr txBox="1"/>
          <p:nvPr/>
        </p:nvSpPr>
        <p:spPr>
          <a:xfrm>
            <a:off x="1287169" y="3127837"/>
            <a:ext cx="9233857" cy="2062499"/>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Thêm các phần tử trong mảng kí tự và tần suất xuất hiện tương ứng vào Priority Queue. </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4" name="TextBox 14"/>
          <p:cNvSpPr txBox="1"/>
          <p:nvPr/>
        </p:nvSpPr>
        <p:spPr>
          <a:xfrm>
            <a:off x="3605272" y="4765675"/>
            <a:ext cx="11077456" cy="762000"/>
          </a:xfrm>
          <a:prstGeom prst="rect">
            <a:avLst/>
          </a:prstGeom>
        </p:spPr>
        <p:txBody>
          <a:bodyPr lIns="0" tIns="0" rIns="0" bIns="0" rtlCol="0" anchor="t">
            <a:spAutoFit/>
          </a:bodyPr>
          <a:lstStyle/>
          <a:p>
            <a:pPr marL="0" lvl="0" indent="0" algn="ctr">
              <a:lnSpc>
                <a:spcPts val="6299"/>
              </a:lnSpc>
              <a:spcBef>
                <a:spcPct val="0"/>
              </a:spcBef>
            </a:pPr>
            <a:r>
              <a:rPr lang="en-US" sz="4500" u="none" strike="noStrike">
                <a:solidFill>
                  <a:srgbClr val="000000"/>
                </a:solidFill>
                <a:latin typeface="Muli Bold"/>
              </a:rPr>
              <a:t>Xây dựng cây Huffman từ Priority Queue</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3" name="TextBox 13"/>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4" name="TextBox 14"/>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15" name="TextBox 15"/>
          <p:cNvSpPr txBox="1"/>
          <p:nvPr/>
        </p:nvSpPr>
        <p:spPr>
          <a:xfrm>
            <a:off x="1783929" y="3257550"/>
            <a:ext cx="13065939" cy="679450"/>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Muli"/>
              </a:rPr>
              <a:t>VD: Input “ABCCCBC”</a:t>
            </a:r>
          </a:p>
        </p:txBody>
      </p:sp>
      <p:graphicFrame>
        <p:nvGraphicFramePr>
          <p:cNvPr id="16" name="Table 16"/>
          <p:cNvGraphicFramePr>
            <a:graphicFrameLocks noGrp="1"/>
          </p:cNvGraphicFramePr>
          <p:nvPr/>
        </p:nvGraphicFramePr>
        <p:xfrm>
          <a:off x="5144050" y="5013325"/>
          <a:ext cx="7999899" cy="1257300"/>
        </p:xfrm>
        <a:graphic>
          <a:graphicData uri="http://schemas.openxmlformats.org/drawingml/2006/table">
            <a:tbl>
              <a:tblPr/>
              <a:tblGrid>
                <a:gridCol w="2666633">
                  <a:extLst>
                    <a:ext uri="{9D8B030D-6E8A-4147-A177-3AD203B41FA5}">
                      <a16:colId xmlns:a16="http://schemas.microsoft.com/office/drawing/2014/main" val="20000"/>
                    </a:ext>
                  </a:extLst>
                </a:gridCol>
                <a:gridCol w="2666633">
                  <a:extLst>
                    <a:ext uri="{9D8B030D-6E8A-4147-A177-3AD203B41FA5}">
                      <a16:colId xmlns:a16="http://schemas.microsoft.com/office/drawing/2014/main" val="20001"/>
                    </a:ext>
                  </a:extLst>
                </a:gridCol>
                <a:gridCol w="2666633">
                  <a:extLst>
                    <a:ext uri="{9D8B030D-6E8A-4147-A177-3AD203B41FA5}">
                      <a16:colId xmlns:a16="http://schemas.microsoft.com/office/drawing/2014/main" val="20002"/>
                    </a:ext>
                  </a:extLst>
                </a:gridCol>
              </a:tblGrid>
              <a:tr h="1257300">
                <a:tc>
                  <a:txBody>
                    <a:bodyPr/>
                    <a:lstStyle/>
                    <a:p>
                      <a:pPr algn="ctr">
                        <a:lnSpc>
                          <a:spcPts val="5599"/>
                        </a:lnSpc>
                        <a:defRPr/>
                      </a:pPr>
                      <a:r>
                        <a:rPr lang="en-US" sz="3999">
                          <a:solidFill>
                            <a:srgbClr val="000000"/>
                          </a:solidFill>
                          <a:latin typeface="Muli Bold"/>
                        </a:rPr>
                        <a: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B</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Table 17"/>
          <p:cNvGraphicFramePr>
            <a:graphicFrameLocks noGrp="1"/>
          </p:cNvGraphicFramePr>
          <p:nvPr>
            <p:extLst>
              <p:ext uri="{D42A27DB-BD31-4B8C-83A1-F6EECF244321}">
                <p14:modId xmlns:p14="http://schemas.microsoft.com/office/powerpoint/2010/main" val="579442388"/>
              </p:ext>
            </p:extLst>
          </p:nvPr>
        </p:nvGraphicFramePr>
        <p:xfrm>
          <a:off x="5144050" y="7484273"/>
          <a:ext cx="7999899" cy="1257300"/>
        </p:xfrm>
        <a:graphic>
          <a:graphicData uri="http://schemas.openxmlformats.org/drawingml/2006/table">
            <a:tbl>
              <a:tblPr/>
              <a:tblGrid>
                <a:gridCol w="2666633">
                  <a:extLst>
                    <a:ext uri="{9D8B030D-6E8A-4147-A177-3AD203B41FA5}">
                      <a16:colId xmlns:a16="http://schemas.microsoft.com/office/drawing/2014/main" val="20000"/>
                    </a:ext>
                  </a:extLst>
                </a:gridCol>
                <a:gridCol w="2666633">
                  <a:extLst>
                    <a:ext uri="{9D8B030D-6E8A-4147-A177-3AD203B41FA5}">
                      <a16:colId xmlns:a16="http://schemas.microsoft.com/office/drawing/2014/main" val="20001"/>
                    </a:ext>
                  </a:extLst>
                </a:gridCol>
                <a:gridCol w="2666633">
                  <a:extLst>
                    <a:ext uri="{9D8B030D-6E8A-4147-A177-3AD203B41FA5}">
                      <a16:colId xmlns:a16="http://schemas.microsoft.com/office/drawing/2014/main" val="20002"/>
                    </a:ext>
                  </a:extLst>
                </a:gridCol>
              </a:tblGrid>
              <a:tr h="1257300">
                <a:tc>
                  <a:txBody>
                    <a:bodyPr/>
                    <a:lstStyle/>
                    <a:p>
                      <a:pPr algn="ctr">
                        <a:lnSpc>
                          <a:spcPts val="5599"/>
                        </a:lnSpc>
                        <a:defRPr/>
                      </a:pPr>
                      <a:r>
                        <a:rPr lang="en-US" sz="3999">
                          <a:solidFill>
                            <a:srgbClr val="000000"/>
                          </a:solidFill>
                          <a:latin typeface="Muli Bold"/>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Muli Bold"/>
                        </a:rPr>
                        <a:t>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4000"/>
                        <a:t>4</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8" name="TextBox 18"/>
          <p:cNvSpPr txBox="1"/>
          <p:nvPr/>
        </p:nvSpPr>
        <p:spPr>
          <a:xfrm>
            <a:off x="2934946" y="5167313"/>
            <a:ext cx="1462445"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Muli"/>
              </a:rPr>
              <a:t>char </a:t>
            </a:r>
          </a:p>
        </p:txBody>
      </p:sp>
      <p:sp>
        <p:nvSpPr>
          <p:cNvPr id="19" name="TextBox 19"/>
          <p:cNvSpPr txBox="1"/>
          <p:nvPr/>
        </p:nvSpPr>
        <p:spPr>
          <a:xfrm>
            <a:off x="3023096" y="7638261"/>
            <a:ext cx="1374295" cy="826508"/>
          </a:xfrm>
          <a:prstGeom prst="rect">
            <a:avLst/>
          </a:prstGeom>
        </p:spPr>
        <p:txBody>
          <a:bodyPr wrap="square" lIns="0" tIns="0" rIns="0" bIns="0" rtlCol="0" anchor="t">
            <a:spAutoFit/>
          </a:bodyPr>
          <a:lstStyle/>
          <a:p>
            <a:pPr algn="ctr">
              <a:lnSpc>
                <a:spcPts val="7000"/>
              </a:lnSpc>
              <a:spcBef>
                <a:spcPct val="0"/>
              </a:spcBef>
            </a:pPr>
            <a:r>
              <a:rPr lang="en-US" sz="5000">
                <a:solidFill>
                  <a:srgbClr val="000000"/>
                </a:solidFill>
                <a:latin typeface="Muli"/>
              </a:rPr>
              <a:t>freq</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2" name="Table 12"/>
          <p:cNvGraphicFramePr>
            <a:graphicFrameLocks noGrp="1"/>
          </p:cNvGraphicFramePr>
          <p:nvPr>
            <p:extLst>
              <p:ext uri="{D42A27DB-BD31-4B8C-83A1-F6EECF244321}">
                <p14:modId xmlns:p14="http://schemas.microsoft.com/office/powerpoint/2010/main" val="1809149345"/>
              </p:ext>
            </p:extLst>
          </p:nvPr>
        </p:nvGraphicFramePr>
        <p:xfrm>
          <a:off x="8793784" y="3279982"/>
          <a:ext cx="8891862" cy="1390650"/>
        </p:xfrm>
        <a:graphic>
          <a:graphicData uri="http://schemas.openxmlformats.org/drawingml/2006/table">
            <a:tbl>
              <a:tblPr/>
              <a:tblGrid>
                <a:gridCol w="2963954">
                  <a:extLst>
                    <a:ext uri="{9D8B030D-6E8A-4147-A177-3AD203B41FA5}">
                      <a16:colId xmlns:a16="http://schemas.microsoft.com/office/drawing/2014/main" val="20000"/>
                    </a:ext>
                  </a:extLst>
                </a:gridCol>
                <a:gridCol w="2963954">
                  <a:extLst>
                    <a:ext uri="{9D8B030D-6E8A-4147-A177-3AD203B41FA5}">
                      <a16:colId xmlns:a16="http://schemas.microsoft.com/office/drawing/2014/main" val="20001"/>
                    </a:ext>
                  </a:extLst>
                </a:gridCol>
                <a:gridCol w="2963954">
                  <a:extLst>
                    <a:ext uri="{9D8B030D-6E8A-4147-A177-3AD203B41FA5}">
                      <a16:colId xmlns:a16="http://schemas.microsoft.com/office/drawing/2014/main" val="20002"/>
                    </a:ext>
                  </a:extLst>
                </a:gridCol>
              </a:tblGrid>
              <a:tr h="1390650">
                <a:tc>
                  <a:txBody>
                    <a:bodyPr/>
                    <a:lstStyle/>
                    <a:p>
                      <a:pPr algn="ctr">
                        <a:lnSpc>
                          <a:spcPts val="3499"/>
                        </a:lnSpc>
                        <a:defRPr/>
                      </a:pPr>
                      <a:r>
                        <a:rPr lang="en-US" sz="2499">
                          <a:solidFill>
                            <a:srgbClr val="000000"/>
                          </a:solidFill>
                          <a:latin typeface="Muli Bold"/>
                        </a:rPr>
                        <a:t>Key: A</a:t>
                      </a:r>
                      <a:endParaRPr lang="en-US" sz="1100"/>
                    </a:p>
                    <a:p>
                      <a:pPr algn="ctr">
                        <a:lnSpc>
                          <a:spcPts val="3499"/>
                        </a:lnSpc>
                      </a:pPr>
                      <a:r>
                        <a:rPr lang="en-US" sz="2499">
                          <a:solidFill>
                            <a:srgbClr val="000000"/>
                          </a:solidFill>
                          <a:latin typeface="Muli Bold"/>
                        </a:rPr>
                        <a:t>Value: 1</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B</a:t>
                      </a:r>
                      <a:endParaRPr lang="en-US" sz="1100"/>
                    </a:p>
                    <a:p>
                      <a:pPr algn="ctr">
                        <a:lnSpc>
                          <a:spcPts val="3499"/>
                        </a:lnSpc>
                      </a:pPr>
                      <a:r>
                        <a:rPr lang="en-US" sz="2499">
                          <a:solidFill>
                            <a:srgbClr val="000000"/>
                          </a:solidFill>
                          <a:latin typeface="Muli Bold"/>
                        </a:rPr>
                        <a:t>Value: 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3</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16" name="TextBox 16"/>
          <p:cNvSpPr txBox="1"/>
          <p:nvPr/>
        </p:nvSpPr>
        <p:spPr>
          <a:xfrm>
            <a:off x="358373" y="3184732"/>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Lặp lại quá trình sau cho đến khi Priority Queue chỉ còn 1 nút: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4563185" y="4385302"/>
            <a:ext cx="9161630" cy="1344800"/>
            <a:chOff x="0" y="0"/>
            <a:chExt cx="2412940" cy="354186"/>
          </a:xfrm>
        </p:grpSpPr>
        <p:sp>
          <p:nvSpPr>
            <p:cNvPr id="6" name="Freeform 6"/>
            <p:cNvSpPr/>
            <p:nvPr/>
          </p:nvSpPr>
          <p:spPr>
            <a:xfrm>
              <a:off x="0" y="0"/>
              <a:ext cx="2412940" cy="354186"/>
            </a:xfrm>
            <a:custGeom>
              <a:avLst/>
              <a:gdLst/>
              <a:ahLst/>
              <a:cxnLst/>
              <a:rect l="l" t="t" r="r" b="b"/>
              <a:pathLst>
                <a:path w="2412940" h="354186">
                  <a:moveTo>
                    <a:pt x="0" y="0"/>
                  </a:moveTo>
                  <a:lnTo>
                    <a:pt x="2412940" y="0"/>
                  </a:lnTo>
                  <a:lnTo>
                    <a:pt x="2412940" y="354186"/>
                  </a:lnTo>
                  <a:lnTo>
                    <a:pt x="0" y="354186"/>
                  </a:lnTo>
                  <a:close/>
                </a:path>
              </a:pathLst>
            </a:custGeom>
            <a:solidFill>
              <a:srgbClr val="882A1B"/>
            </a:solidFill>
          </p:spPr>
        </p:sp>
        <p:sp>
          <p:nvSpPr>
            <p:cNvPr id="7" name="TextBox 7"/>
            <p:cNvSpPr txBox="1"/>
            <p:nvPr/>
          </p:nvSpPr>
          <p:spPr>
            <a:xfrm>
              <a:off x="0" y="-38100"/>
              <a:ext cx="2412940" cy="392286"/>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6691785" y="4717977"/>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sp>
        <p:nvSpPr>
          <p:cNvPr id="13" name="Freeform 13"/>
          <p:cNvSpPr/>
          <p:nvPr/>
        </p:nvSpPr>
        <p:spPr>
          <a:xfrm>
            <a:off x="416644" y="8858151"/>
            <a:ext cx="4822289" cy="1097071"/>
          </a:xfrm>
          <a:custGeom>
            <a:avLst/>
            <a:gdLst/>
            <a:ahLst/>
            <a:cxnLst/>
            <a:rect l="l" t="t" r="r" b="b"/>
            <a:pathLst>
              <a:path w="4822289" h="1097071">
                <a:moveTo>
                  <a:pt x="0" y="0"/>
                </a:moveTo>
                <a:lnTo>
                  <a:pt x="4822289" y="0"/>
                </a:lnTo>
                <a:lnTo>
                  <a:pt x="4822289" y="1097070"/>
                </a:lnTo>
                <a:lnTo>
                  <a:pt x="0" y="1097070"/>
                </a:lnTo>
                <a:lnTo>
                  <a:pt x="0" y="0"/>
                </a:lnTo>
                <a:close/>
              </a:path>
            </a:pathLst>
          </a:custGeom>
          <a:blipFill>
            <a:blip r:embed="rId8"/>
            <a:stretch>
              <a:fillRect/>
            </a:stretch>
          </a:blipFill>
        </p:spPr>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16" name="TextBox 16"/>
          <p:cNvSpPr txBox="1"/>
          <p:nvPr/>
        </p:nvSpPr>
        <p:spPr>
          <a:xfrm>
            <a:off x="358373" y="3184732"/>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Lặp lại quá trình sau cho đến khi Priority Queue chỉ còn 1 nút:</a:t>
            </a:r>
          </a:p>
        </p:txBody>
      </p:sp>
      <p:sp>
        <p:nvSpPr>
          <p:cNvPr id="17" name="TextBox 17"/>
          <p:cNvSpPr txBox="1"/>
          <p:nvPr/>
        </p:nvSpPr>
        <p:spPr>
          <a:xfrm>
            <a:off x="358373" y="5908898"/>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Lấy ra hai nút có tần suất xuất hiện thấp nhất từ Priority Queue</a:t>
            </a:r>
          </a:p>
        </p:txBody>
      </p:sp>
      <p:graphicFrame>
        <p:nvGraphicFramePr>
          <p:cNvPr id="18" name="Table 12">
            <a:extLst>
              <a:ext uri="{FF2B5EF4-FFF2-40B4-BE49-F238E27FC236}">
                <a16:creationId xmlns:a16="http://schemas.microsoft.com/office/drawing/2014/main" id="{6AACF329-3CB6-E907-4F23-38473907D2D7}"/>
              </a:ext>
            </a:extLst>
          </p:cNvPr>
          <p:cNvGraphicFramePr>
            <a:graphicFrameLocks noGrp="1"/>
          </p:cNvGraphicFramePr>
          <p:nvPr>
            <p:extLst>
              <p:ext uri="{D42A27DB-BD31-4B8C-83A1-F6EECF244321}">
                <p14:modId xmlns:p14="http://schemas.microsoft.com/office/powerpoint/2010/main" val="1581294537"/>
              </p:ext>
            </p:extLst>
          </p:nvPr>
        </p:nvGraphicFramePr>
        <p:xfrm>
          <a:off x="8793784" y="3279982"/>
          <a:ext cx="8891862" cy="1390650"/>
        </p:xfrm>
        <a:graphic>
          <a:graphicData uri="http://schemas.openxmlformats.org/drawingml/2006/table">
            <a:tbl>
              <a:tblPr/>
              <a:tblGrid>
                <a:gridCol w="2963954">
                  <a:extLst>
                    <a:ext uri="{9D8B030D-6E8A-4147-A177-3AD203B41FA5}">
                      <a16:colId xmlns:a16="http://schemas.microsoft.com/office/drawing/2014/main" val="20000"/>
                    </a:ext>
                  </a:extLst>
                </a:gridCol>
                <a:gridCol w="2963954">
                  <a:extLst>
                    <a:ext uri="{9D8B030D-6E8A-4147-A177-3AD203B41FA5}">
                      <a16:colId xmlns:a16="http://schemas.microsoft.com/office/drawing/2014/main" val="20001"/>
                    </a:ext>
                  </a:extLst>
                </a:gridCol>
                <a:gridCol w="2963954">
                  <a:extLst>
                    <a:ext uri="{9D8B030D-6E8A-4147-A177-3AD203B41FA5}">
                      <a16:colId xmlns:a16="http://schemas.microsoft.com/office/drawing/2014/main" val="20002"/>
                    </a:ext>
                  </a:extLst>
                </a:gridCol>
              </a:tblGrid>
              <a:tr h="1390650">
                <a:tc>
                  <a:txBody>
                    <a:bodyPr/>
                    <a:lstStyle/>
                    <a:p>
                      <a:pPr algn="ctr">
                        <a:lnSpc>
                          <a:spcPts val="3499"/>
                        </a:lnSpc>
                        <a:defRPr/>
                      </a:pPr>
                      <a:r>
                        <a:rPr lang="en-US" sz="2499">
                          <a:solidFill>
                            <a:srgbClr val="000000"/>
                          </a:solidFill>
                          <a:latin typeface="Muli Bold"/>
                        </a:rPr>
                        <a:t>Key: A</a:t>
                      </a:r>
                      <a:endParaRPr lang="en-US" sz="1100"/>
                    </a:p>
                    <a:p>
                      <a:pPr algn="ctr">
                        <a:lnSpc>
                          <a:spcPts val="3499"/>
                        </a:lnSpc>
                      </a:pPr>
                      <a:r>
                        <a:rPr lang="en-US" sz="2499">
                          <a:solidFill>
                            <a:srgbClr val="000000"/>
                          </a:solidFill>
                          <a:latin typeface="Muli Bold"/>
                        </a:rPr>
                        <a:t>Value: 1</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B</a:t>
                      </a:r>
                      <a:endParaRPr lang="en-US" sz="1100"/>
                    </a:p>
                    <a:p>
                      <a:pPr algn="ctr">
                        <a:lnSpc>
                          <a:spcPts val="3499"/>
                        </a:lnSpc>
                      </a:pPr>
                      <a:r>
                        <a:rPr lang="en-US" sz="2499">
                          <a:solidFill>
                            <a:srgbClr val="000000"/>
                          </a:solidFill>
                          <a:latin typeface="Muli Bold"/>
                        </a:rPr>
                        <a:t>Value: 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3</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16" name="TextBox 16"/>
          <p:cNvSpPr txBox="1"/>
          <p:nvPr/>
        </p:nvSpPr>
        <p:spPr>
          <a:xfrm>
            <a:off x="358373" y="3184732"/>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Lặp lại quá trình sau cho đến khi Priority Queue chỉ còn 1 nút:</a:t>
            </a:r>
          </a:p>
        </p:txBody>
      </p:sp>
      <p:sp>
        <p:nvSpPr>
          <p:cNvPr id="17" name="TextBox 17"/>
          <p:cNvSpPr txBox="1"/>
          <p:nvPr/>
        </p:nvSpPr>
        <p:spPr>
          <a:xfrm>
            <a:off x="358373" y="5908898"/>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Lấy ra hai nút có tần suất xuất hiện thấp nhất từ Priority Queue</a:t>
            </a:r>
          </a:p>
        </p:txBody>
      </p:sp>
      <p:sp>
        <p:nvSpPr>
          <p:cNvPr id="18" name="Freeform 18"/>
          <p:cNvSpPr/>
          <p:nvPr/>
        </p:nvSpPr>
        <p:spPr>
          <a:xfrm>
            <a:off x="9732035" y="4670632"/>
            <a:ext cx="883681" cy="2641437"/>
          </a:xfrm>
          <a:custGeom>
            <a:avLst/>
            <a:gdLst/>
            <a:ahLst/>
            <a:cxnLst/>
            <a:rect l="l" t="t" r="r" b="b"/>
            <a:pathLst>
              <a:path w="883681" h="2641437">
                <a:moveTo>
                  <a:pt x="0" y="0"/>
                </a:moveTo>
                <a:lnTo>
                  <a:pt x="883681" y="0"/>
                </a:lnTo>
                <a:lnTo>
                  <a:pt x="883681" y="2641437"/>
                </a:lnTo>
                <a:lnTo>
                  <a:pt x="0" y="264143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9" name="Freeform 19"/>
          <p:cNvSpPr/>
          <p:nvPr/>
        </p:nvSpPr>
        <p:spPr>
          <a:xfrm flipH="1">
            <a:off x="12930013" y="4670632"/>
            <a:ext cx="883681" cy="2641437"/>
          </a:xfrm>
          <a:custGeom>
            <a:avLst/>
            <a:gdLst/>
            <a:ahLst/>
            <a:cxnLst/>
            <a:rect l="l" t="t" r="r" b="b"/>
            <a:pathLst>
              <a:path w="883681" h="2641437">
                <a:moveTo>
                  <a:pt x="883680" y="0"/>
                </a:moveTo>
                <a:lnTo>
                  <a:pt x="0" y="0"/>
                </a:lnTo>
                <a:lnTo>
                  <a:pt x="0" y="2641437"/>
                </a:lnTo>
                <a:lnTo>
                  <a:pt x="883680" y="2641437"/>
                </a:lnTo>
                <a:lnTo>
                  <a:pt x="88368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20" name="Group 20"/>
          <p:cNvGrpSpPr/>
          <p:nvPr/>
        </p:nvGrpSpPr>
        <p:grpSpPr>
          <a:xfrm>
            <a:off x="9554998" y="7312069"/>
            <a:ext cx="4590104" cy="944870"/>
            <a:chOff x="0" y="0"/>
            <a:chExt cx="6120138" cy="1259827"/>
          </a:xfrm>
        </p:grpSpPr>
        <p:grpSp>
          <p:nvGrpSpPr>
            <p:cNvPr id="21" name="Group 21"/>
            <p:cNvGrpSpPr/>
            <p:nvPr/>
          </p:nvGrpSpPr>
          <p:grpSpPr>
            <a:xfrm>
              <a:off x="0" y="0"/>
              <a:ext cx="2193851" cy="1259827"/>
              <a:chOff x="0" y="0"/>
              <a:chExt cx="433353" cy="248855"/>
            </a:xfrm>
          </p:grpSpPr>
          <p:sp>
            <p:nvSpPr>
              <p:cNvPr id="22" name="Freeform 22"/>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txBody>
              <a:bodyPr/>
              <a:lstStyle/>
              <a:p>
                <a:endParaRPr lang="en-US"/>
              </a:p>
            </p:txBody>
          </p:sp>
          <p:sp>
            <p:nvSpPr>
              <p:cNvPr id="23" name="TextBox 23"/>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24" name="Group 24"/>
            <p:cNvGrpSpPr/>
            <p:nvPr/>
          </p:nvGrpSpPr>
          <p:grpSpPr>
            <a:xfrm>
              <a:off x="3926287" y="0"/>
              <a:ext cx="2193851" cy="1259827"/>
              <a:chOff x="0" y="0"/>
              <a:chExt cx="433353" cy="248855"/>
            </a:xfrm>
          </p:grpSpPr>
          <p:sp>
            <p:nvSpPr>
              <p:cNvPr id="25" name="Freeform 25"/>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6" name="TextBox 26"/>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graphicFrame>
        <p:nvGraphicFramePr>
          <p:cNvPr id="27" name="Table 12">
            <a:extLst>
              <a:ext uri="{FF2B5EF4-FFF2-40B4-BE49-F238E27FC236}">
                <a16:creationId xmlns:a16="http://schemas.microsoft.com/office/drawing/2014/main" id="{E67ADF87-B95E-BB33-6388-C73E1F43B16D}"/>
              </a:ext>
            </a:extLst>
          </p:cNvPr>
          <p:cNvGraphicFramePr>
            <a:graphicFrameLocks noGrp="1"/>
          </p:cNvGraphicFramePr>
          <p:nvPr>
            <p:extLst>
              <p:ext uri="{D42A27DB-BD31-4B8C-83A1-F6EECF244321}">
                <p14:modId xmlns:p14="http://schemas.microsoft.com/office/powerpoint/2010/main" val="1581294537"/>
              </p:ext>
            </p:extLst>
          </p:nvPr>
        </p:nvGraphicFramePr>
        <p:xfrm>
          <a:off x="8793784" y="3279982"/>
          <a:ext cx="8891862" cy="1390650"/>
        </p:xfrm>
        <a:graphic>
          <a:graphicData uri="http://schemas.openxmlformats.org/drawingml/2006/table">
            <a:tbl>
              <a:tblPr/>
              <a:tblGrid>
                <a:gridCol w="2963954">
                  <a:extLst>
                    <a:ext uri="{9D8B030D-6E8A-4147-A177-3AD203B41FA5}">
                      <a16:colId xmlns:a16="http://schemas.microsoft.com/office/drawing/2014/main" val="20000"/>
                    </a:ext>
                  </a:extLst>
                </a:gridCol>
                <a:gridCol w="2963954">
                  <a:extLst>
                    <a:ext uri="{9D8B030D-6E8A-4147-A177-3AD203B41FA5}">
                      <a16:colId xmlns:a16="http://schemas.microsoft.com/office/drawing/2014/main" val="20001"/>
                    </a:ext>
                  </a:extLst>
                </a:gridCol>
                <a:gridCol w="2963954">
                  <a:extLst>
                    <a:ext uri="{9D8B030D-6E8A-4147-A177-3AD203B41FA5}">
                      <a16:colId xmlns:a16="http://schemas.microsoft.com/office/drawing/2014/main" val="20002"/>
                    </a:ext>
                  </a:extLst>
                </a:gridCol>
              </a:tblGrid>
              <a:tr h="1390650">
                <a:tc>
                  <a:txBody>
                    <a:bodyPr/>
                    <a:lstStyle/>
                    <a:p>
                      <a:pPr algn="ctr">
                        <a:lnSpc>
                          <a:spcPts val="3499"/>
                        </a:lnSpc>
                        <a:defRPr/>
                      </a:pPr>
                      <a:r>
                        <a:rPr lang="en-US" sz="2499">
                          <a:solidFill>
                            <a:srgbClr val="000000"/>
                          </a:solidFill>
                          <a:latin typeface="Muli Bold"/>
                        </a:rPr>
                        <a:t>Key: A</a:t>
                      </a:r>
                      <a:endParaRPr lang="en-US" sz="1100"/>
                    </a:p>
                    <a:p>
                      <a:pPr algn="ctr">
                        <a:lnSpc>
                          <a:spcPts val="3499"/>
                        </a:lnSpc>
                      </a:pPr>
                      <a:r>
                        <a:rPr lang="en-US" sz="2499">
                          <a:solidFill>
                            <a:srgbClr val="000000"/>
                          </a:solidFill>
                          <a:latin typeface="Muli Bold"/>
                        </a:rPr>
                        <a:t>Value: 1</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B</a:t>
                      </a:r>
                      <a:endParaRPr lang="en-US" sz="1100"/>
                    </a:p>
                    <a:p>
                      <a:pPr algn="ctr">
                        <a:lnSpc>
                          <a:spcPts val="3499"/>
                        </a:lnSpc>
                      </a:pPr>
                      <a:r>
                        <a:rPr lang="en-US" sz="2499">
                          <a:solidFill>
                            <a:srgbClr val="000000"/>
                          </a:solidFill>
                          <a:latin typeface="Muli Bold"/>
                        </a:rPr>
                        <a:t>Value: 2</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3</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2" name="Table 12"/>
          <p:cNvGraphicFramePr>
            <a:graphicFrameLocks noGrp="1"/>
          </p:cNvGraphicFramePr>
          <p:nvPr>
            <p:extLst>
              <p:ext uri="{D42A27DB-BD31-4B8C-83A1-F6EECF244321}">
                <p14:modId xmlns:p14="http://schemas.microsoft.com/office/powerpoint/2010/main" val="348309339"/>
              </p:ext>
            </p:extLst>
          </p:nvPr>
        </p:nvGraphicFramePr>
        <p:xfrm>
          <a:off x="11401880" y="3279982"/>
          <a:ext cx="3076120" cy="1390650"/>
        </p:xfrm>
        <a:graphic>
          <a:graphicData uri="http://schemas.openxmlformats.org/drawingml/2006/table">
            <a:tbl>
              <a:tblPr/>
              <a:tblGrid>
                <a:gridCol w="3076120">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4</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16" name="TextBox 16"/>
          <p:cNvSpPr txBox="1"/>
          <p:nvPr/>
        </p:nvSpPr>
        <p:spPr>
          <a:xfrm>
            <a:off x="358373" y="3184732"/>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Lặp lại quá trình sau cho đến khi Priority Queue chỉ còn 1 nút:</a:t>
            </a:r>
          </a:p>
        </p:txBody>
      </p:sp>
      <p:sp>
        <p:nvSpPr>
          <p:cNvPr id="17" name="TextBox 17"/>
          <p:cNvSpPr txBox="1"/>
          <p:nvPr/>
        </p:nvSpPr>
        <p:spPr>
          <a:xfrm>
            <a:off x="358373" y="5908898"/>
            <a:ext cx="8229038" cy="2299049"/>
          </a:xfrm>
          <a:prstGeom prst="rect">
            <a:avLst/>
          </a:prstGeom>
        </p:spPr>
        <p:txBody>
          <a:bodyPr lIns="0" tIns="0" rIns="0" bIns="0" rtlCol="0" anchor="t">
            <a:spAutoFit/>
          </a:bodyPr>
          <a:lstStyle/>
          <a:p>
            <a:pPr marL="941595" lvl="1" indent="-470798">
              <a:lnSpc>
                <a:spcPts val="6105"/>
              </a:lnSpc>
              <a:buFont typeface="Arial"/>
              <a:buChar char="•"/>
            </a:pPr>
            <a:r>
              <a:rPr lang="en-US" sz="4361">
                <a:solidFill>
                  <a:srgbClr val="000000"/>
                </a:solidFill>
                <a:latin typeface="Muli"/>
              </a:rPr>
              <a:t>Lấy ra hai nút có tần suất xuất hiện thấp nhất từ Priority Queue</a:t>
            </a:r>
          </a:p>
        </p:txBody>
      </p:sp>
      <p:grpSp>
        <p:nvGrpSpPr>
          <p:cNvPr id="18" name="Group 18"/>
          <p:cNvGrpSpPr/>
          <p:nvPr/>
        </p:nvGrpSpPr>
        <p:grpSpPr>
          <a:xfrm>
            <a:off x="10634961" y="7735512"/>
            <a:ext cx="4590104" cy="944870"/>
            <a:chOff x="0" y="0"/>
            <a:chExt cx="6120138" cy="1259827"/>
          </a:xfrm>
        </p:grpSpPr>
        <p:grpSp>
          <p:nvGrpSpPr>
            <p:cNvPr id="19" name="Group 19"/>
            <p:cNvGrpSpPr/>
            <p:nvPr/>
          </p:nvGrpSpPr>
          <p:grpSpPr>
            <a:xfrm>
              <a:off x="0" y="0"/>
              <a:ext cx="2193851" cy="1259827"/>
              <a:chOff x="0" y="0"/>
              <a:chExt cx="433353" cy="248855"/>
            </a:xfrm>
          </p:grpSpPr>
          <p:sp>
            <p:nvSpPr>
              <p:cNvPr id="20" name="Freeform 20"/>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1" name="TextBox 21"/>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22" name="Group 22"/>
            <p:cNvGrpSpPr/>
            <p:nvPr/>
          </p:nvGrpSpPr>
          <p:grpSpPr>
            <a:xfrm>
              <a:off x="3926287" y="0"/>
              <a:ext cx="2193851" cy="1259827"/>
              <a:chOff x="0" y="0"/>
              <a:chExt cx="433353" cy="248855"/>
            </a:xfrm>
          </p:grpSpPr>
          <p:sp>
            <p:nvSpPr>
              <p:cNvPr id="23" name="Freeform 2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4" name="TextBox 24"/>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23" name="TextBox 23"/>
          <p:cNvSpPr txBox="1"/>
          <p:nvPr/>
        </p:nvSpPr>
        <p:spPr>
          <a:xfrm>
            <a:off x="1419829" y="3880057"/>
            <a:ext cx="5960441" cy="3470484"/>
          </a:xfrm>
          <a:prstGeom prst="rect">
            <a:avLst/>
          </a:prstGeom>
        </p:spPr>
        <p:txBody>
          <a:bodyPr lIns="0" tIns="0" rIns="0" bIns="0" rtlCol="0" anchor="t">
            <a:spAutoFit/>
          </a:bodyPr>
          <a:lstStyle/>
          <a:p>
            <a:pPr>
              <a:lnSpc>
                <a:spcPts val="6104"/>
              </a:lnSpc>
            </a:pPr>
            <a:r>
              <a:rPr lang="en-US" sz="4360">
                <a:solidFill>
                  <a:srgbClr val="000000"/>
                </a:solidFill>
                <a:latin typeface="Muli"/>
              </a:rPr>
              <a:t>2. Tạo một nút mới làm cha của 2 nút trên với tần số bằng tổng tần số của 2 nút đó.</a:t>
            </a:r>
          </a:p>
          <a:p>
            <a:pPr>
              <a:lnSpc>
                <a:spcPts val="2972"/>
              </a:lnSpc>
              <a:spcBef>
                <a:spcPct val="0"/>
              </a:spcBef>
            </a:pPr>
            <a:endParaRPr lang="en-US" sz="4360">
              <a:solidFill>
                <a:srgbClr val="000000"/>
              </a:solidFill>
              <a:latin typeface="Muli"/>
            </a:endParaRPr>
          </a:p>
        </p:txBody>
      </p:sp>
      <p:graphicFrame>
        <p:nvGraphicFramePr>
          <p:cNvPr id="12" name="Table 12">
            <a:extLst>
              <a:ext uri="{FF2B5EF4-FFF2-40B4-BE49-F238E27FC236}">
                <a16:creationId xmlns:a16="http://schemas.microsoft.com/office/drawing/2014/main" id="{7344EF9F-9A22-4D20-DA17-971D78D9FF00}"/>
              </a:ext>
            </a:extLst>
          </p:cNvPr>
          <p:cNvGraphicFramePr>
            <a:graphicFrameLocks noGrp="1"/>
          </p:cNvGraphicFramePr>
          <p:nvPr>
            <p:extLst>
              <p:ext uri="{D42A27DB-BD31-4B8C-83A1-F6EECF244321}">
                <p14:modId xmlns:p14="http://schemas.microsoft.com/office/powerpoint/2010/main" val="1331255195"/>
              </p:ext>
            </p:extLst>
          </p:nvPr>
        </p:nvGraphicFramePr>
        <p:xfrm>
          <a:off x="11401880" y="3279982"/>
          <a:ext cx="3076120" cy="1390650"/>
        </p:xfrm>
        <a:graphic>
          <a:graphicData uri="http://schemas.openxmlformats.org/drawingml/2006/table">
            <a:tbl>
              <a:tblPr/>
              <a:tblGrid>
                <a:gridCol w="3076120">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4</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grpSp>
        <p:nvGrpSpPr>
          <p:cNvPr id="25" name="Group 18">
            <a:extLst>
              <a:ext uri="{FF2B5EF4-FFF2-40B4-BE49-F238E27FC236}">
                <a16:creationId xmlns:a16="http://schemas.microsoft.com/office/drawing/2014/main" id="{3FAD7F33-CB37-3EE0-6B4D-198DBF13087A}"/>
              </a:ext>
            </a:extLst>
          </p:cNvPr>
          <p:cNvGrpSpPr/>
          <p:nvPr/>
        </p:nvGrpSpPr>
        <p:grpSpPr>
          <a:xfrm>
            <a:off x="10634961" y="7735512"/>
            <a:ext cx="4590104" cy="944870"/>
            <a:chOff x="0" y="0"/>
            <a:chExt cx="6120138" cy="1259827"/>
          </a:xfrm>
        </p:grpSpPr>
        <p:grpSp>
          <p:nvGrpSpPr>
            <p:cNvPr id="26" name="Group 19">
              <a:extLst>
                <a:ext uri="{FF2B5EF4-FFF2-40B4-BE49-F238E27FC236}">
                  <a16:creationId xmlns:a16="http://schemas.microsoft.com/office/drawing/2014/main" id="{0B44B4CB-48E5-24E2-09F1-0D0022C87FFD}"/>
                </a:ext>
              </a:extLst>
            </p:cNvPr>
            <p:cNvGrpSpPr/>
            <p:nvPr/>
          </p:nvGrpSpPr>
          <p:grpSpPr>
            <a:xfrm>
              <a:off x="0" y="0"/>
              <a:ext cx="2193851" cy="1259827"/>
              <a:chOff x="0" y="0"/>
              <a:chExt cx="433353" cy="248855"/>
            </a:xfrm>
          </p:grpSpPr>
          <p:sp>
            <p:nvSpPr>
              <p:cNvPr id="30" name="Freeform 20">
                <a:extLst>
                  <a:ext uri="{FF2B5EF4-FFF2-40B4-BE49-F238E27FC236}">
                    <a16:creationId xmlns:a16="http://schemas.microsoft.com/office/drawing/2014/main" id="{AE40C161-5F99-9959-B3E1-45C102931819}"/>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1" name="TextBox 21">
                <a:extLst>
                  <a:ext uri="{FF2B5EF4-FFF2-40B4-BE49-F238E27FC236}">
                    <a16:creationId xmlns:a16="http://schemas.microsoft.com/office/drawing/2014/main" id="{68943CD7-2DB3-A562-7F37-1EC8B935E969}"/>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27" name="Group 22">
              <a:extLst>
                <a:ext uri="{FF2B5EF4-FFF2-40B4-BE49-F238E27FC236}">
                  <a16:creationId xmlns:a16="http://schemas.microsoft.com/office/drawing/2014/main" id="{E46AA17E-DFFC-EF57-1FB5-D1645DA04918}"/>
                </a:ext>
              </a:extLst>
            </p:cNvPr>
            <p:cNvGrpSpPr/>
            <p:nvPr/>
          </p:nvGrpSpPr>
          <p:grpSpPr>
            <a:xfrm>
              <a:off x="3926287" y="0"/>
              <a:ext cx="2193851" cy="1259827"/>
              <a:chOff x="0" y="0"/>
              <a:chExt cx="433353" cy="248855"/>
            </a:xfrm>
          </p:grpSpPr>
          <p:sp>
            <p:nvSpPr>
              <p:cNvPr id="28" name="Freeform 23">
                <a:extLst>
                  <a:ext uri="{FF2B5EF4-FFF2-40B4-BE49-F238E27FC236}">
                    <a16:creationId xmlns:a16="http://schemas.microsoft.com/office/drawing/2014/main" id="{36B5A4AB-0F39-441C-C8EE-7B1823332D25}"/>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9" name="TextBox 24">
                <a:extLst>
                  <a:ext uri="{FF2B5EF4-FFF2-40B4-BE49-F238E27FC236}">
                    <a16:creationId xmlns:a16="http://schemas.microsoft.com/office/drawing/2014/main" id="{CEE6FCBE-E6E3-9303-181F-04A47D5C02B1}"/>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23" name="TextBox 23"/>
          <p:cNvSpPr txBox="1"/>
          <p:nvPr/>
        </p:nvSpPr>
        <p:spPr>
          <a:xfrm>
            <a:off x="1419829" y="3880057"/>
            <a:ext cx="5960441" cy="3470484"/>
          </a:xfrm>
          <a:prstGeom prst="rect">
            <a:avLst/>
          </a:prstGeom>
        </p:spPr>
        <p:txBody>
          <a:bodyPr lIns="0" tIns="0" rIns="0" bIns="0" rtlCol="0" anchor="t">
            <a:spAutoFit/>
          </a:bodyPr>
          <a:lstStyle/>
          <a:p>
            <a:pPr>
              <a:lnSpc>
                <a:spcPts val="6104"/>
              </a:lnSpc>
            </a:pPr>
            <a:r>
              <a:rPr lang="en-US" sz="4360">
                <a:solidFill>
                  <a:srgbClr val="000000"/>
                </a:solidFill>
                <a:latin typeface="Muli"/>
              </a:rPr>
              <a:t>2. Tạo một nút mới làm cha của 2 nút trên với tần số bằng tổng tần số của 2 nút đó.</a:t>
            </a:r>
          </a:p>
          <a:p>
            <a:pPr>
              <a:lnSpc>
                <a:spcPts val="2972"/>
              </a:lnSpc>
              <a:spcBef>
                <a:spcPct val="0"/>
              </a:spcBef>
            </a:pPr>
            <a:endParaRPr lang="en-US" sz="4360">
              <a:solidFill>
                <a:srgbClr val="000000"/>
              </a:solidFill>
              <a:latin typeface="Muli"/>
            </a:endParaRPr>
          </a:p>
        </p:txBody>
      </p:sp>
      <p:grpSp>
        <p:nvGrpSpPr>
          <p:cNvPr id="24" name="Group 24"/>
          <p:cNvGrpSpPr/>
          <p:nvPr/>
        </p:nvGrpSpPr>
        <p:grpSpPr>
          <a:xfrm>
            <a:off x="12280349" y="5689807"/>
            <a:ext cx="1299328" cy="1299328"/>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6" name="TextBox 26"/>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3</a:t>
              </a:r>
            </a:p>
          </p:txBody>
        </p:sp>
      </p:grpSp>
      <p:graphicFrame>
        <p:nvGraphicFramePr>
          <p:cNvPr id="12" name="Table 12">
            <a:extLst>
              <a:ext uri="{FF2B5EF4-FFF2-40B4-BE49-F238E27FC236}">
                <a16:creationId xmlns:a16="http://schemas.microsoft.com/office/drawing/2014/main" id="{146CD515-F8F5-62EE-CF78-E53C1F2DDF39}"/>
              </a:ext>
            </a:extLst>
          </p:cNvPr>
          <p:cNvGraphicFramePr>
            <a:graphicFrameLocks noGrp="1"/>
          </p:cNvGraphicFramePr>
          <p:nvPr>
            <p:extLst>
              <p:ext uri="{D42A27DB-BD31-4B8C-83A1-F6EECF244321}">
                <p14:modId xmlns:p14="http://schemas.microsoft.com/office/powerpoint/2010/main" val="1331255195"/>
              </p:ext>
            </p:extLst>
          </p:nvPr>
        </p:nvGraphicFramePr>
        <p:xfrm>
          <a:off x="11401880" y="3279982"/>
          <a:ext cx="3076120" cy="1390650"/>
        </p:xfrm>
        <a:graphic>
          <a:graphicData uri="http://schemas.openxmlformats.org/drawingml/2006/table">
            <a:tbl>
              <a:tblPr/>
              <a:tblGrid>
                <a:gridCol w="3076120">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4</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grpSp>
        <p:nvGrpSpPr>
          <p:cNvPr id="28" name="Group 18">
            <a:extLst>
              <a:ext uri="{FF2B5EF4-FFF2-40B4-BE49-F238E27FC236}">
                <a16:creationId xmlns:a16="http://schemas.microsoft.com/office/drawing/2014/main" id="{BDEB7DC8-AB21-F2E8-E7AE-E9869FCD23C3}"/>
              </a:ext>
            </a:extLst>
          </p:cNvPr>
          <p:cNvGrpSpPr/>
          <p:nvPr/>
        </p:nvGrpSpPr>
        <p:grpSpPr>
          <a:xfrm>
            <a:off x="10634961" y="7735512"/>
            <a:ext cx="4590104" cy="944870"/>
            <a:chOff x="0" y="0"/>
            <a:chExt cx="6120138" cy="1259827"/>
          </a:xfrm>
        </p:grpSpPr>
        <p:grpSp>
          <p:nvGrpSpPr>
            <p:cNvPr id="29" name="Group 19">
              <a:extLst>
                <a:ext uri="{FF2B5EF4-FFF2-40B4-BE49-F238E27FC236}">
                  <a16:creationId xmlns:a16="http://schemas.microsoft.com/office/drawing/2014/main" id="{1EF08165-5951-92CD-7644-9226CD6FFFBF}"/>
                </a:ext>
              </a:extLst>
            </p:cNvPr>
            <p:cNvGrpSpPr/>
            <p:nvPr/>
          </p:nvGrpSpPr>
          <p:grpSpPr>
            <a:xfrm>
              <a:off x="0" y="0"/>
              <a:ext cx="2193851" cy="1259827"/>
              <a:chOff x="0" y="0"/>
              <a:chExt cx="433353" cy="248855"/>
            </a:xfrm>
          </p:grpSpPr>
          <p:sp>
            <p:nvSpPr>
              <p:cNvPr id="33" name="Freeform 20">
                <a:extLst>
                  <a:ext uri="{FF2B5EF4-FFF2-40B4-BE49-F238E27FC236}">
                    <a16:creationId xmlns:a16="http://schemas.microsoft.com/office/drawing/2014/main" id="{81CDD5B5-1F0C-91C0-DB02-3D9E24FE609B}"/>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4" name="TextBox 21">
                <a:extLst>
                  <a:ext uri="{FF2B5EF4-FFF2-40B4-BE49-F238E27FC236}">
                    <a16:creationId xmlns:a16="http://schemas.microsoft.com/office/drawing/2014/main" id="{C0DBDA22-147D-32B0-BF38-A960AD19568C}"/>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30" name="Group 22">
              <a:extLst>
                <a:ext uri="{FF2B5EF4-FFF2-40B4-BE49-F238E27FC236}">
                  <a16:creationId xmlns:a16="http://schemas.microsoft.com/office/drawing/2014/main" id="{DADDE022-1AE3-0000-19B0-FB83CEECD568}"/>
                </a:ext>
              </a:extLst>
            </p:cNvPr>
            <p:cNvGrpSpPr/>
            <p:nvPr/>
          </p:nvGrpSpPr>
          <p:grpSpPr>
            <a:xfrm>
              <a:off x="3926287" y="0"/>
              <a:ext cx="2193851" cy="1259827"/>
              <a:chOff x="0" y="0"/>
              <a:chExt cx="433353" cy="248855"/>
            </a:xfrm>
          </p:grpSpPr>
          <p:sp>
            <p:nvSpPr>
              <p:cNvPr id="31" name="Freeform 23">
                <a:extLst>
                  <a:ext uri="{FF2B5EF4-FFF2-40B4-BE49-F238E27FC236}">
                    <a16:creationId xmlns:a16="http://schemas.microsoft.com/office/drawing/2014/main" id="{7AB1C2B1-CD4C-359C-D9AC-C536F473B231}"/>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2" name="TextBox 24">
                <a:extLst>
                  <a:ext uri="{FF2B5EF4-FFF2-40B4-BE49-F238E27FC236}">
                    <a16:creationId xmlns:a16="http://schemas.microsoft.com/office/drawing/2014/main" id="{A1296695-0639-D57A-AF78-432C6C24B45D}"/>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26" name="TextBox 26"/>
          <p:cNvSpPr txBox="1"/>
          <p:nvPr/>
        </p:nvSpPr>
        <p:spPr>
          <a:xfrm>
            <a:off x="1393040" y="3334009"/>
            <a:ext cx="5960441" cy="5785059"/>
          </a:xfrm>
          <a:prstGeom prst="rect">
            <a:avLst/>
          </a:prstGeom>
        </p:spPr>
        <p:txBody>
          <a:bodyPr lIns="0" tIns="0" rIns="0" bIns="0" rtlCol="0" anchor="t">
            <a:spAutoFit/>
          </a:bodyPr>
          <a:lstStyle/>
          <a:p>
            <a:pPr>
              <a:lnSpc>
                <a:spcPts val="6104"/>
              </a:lnSpc>
            </a:pPr>
            <a:r>
              <a:rPr lang="en-US" sz="4360">
                <a:solidFill>
                  <a:srgbClr val="000000"/>
                </a:solidFill>
                <a:latin typeface="Muli"/>
              </a:rPr>
              <a:t>3. Gắn 2 nút lấy ra làm nút con trái và nút con phải của nút cha vừa tạo.</a:t>
            </a:r>
          </a:p>
          <a:p>
            <a:pPr>
              <a:lnSpc>
                <a:spcPts val="6104"/>
              </a:lnSpc>
            </a:pPr>
            <a:r>
              <a:rPr lang="en-US" sz="4360">
                <a:solidFill>
                  <a:srgbClr val="000000"/>
                </a:solidFill>
                <a:latin typeface="Muli"/>
              </a:rPr>
              <a:t>*  Nút con trái có tần số nhỏ hơn nút con phải.</a:t>
            </a:r>
          </a:p>
          <a:p>
            <a:pPr>
              <a:lnSpc>
                <a:spcPts val="2972"/>
              </a:lnSpc>
              <a:spcBef>
                <a:spcPct val="0"/>
              </a:spcBef>
            </a:pPr>
            <a:endParaRPr lang="en-US" sz="4360">
              <a:solidFill>
                <a:srgbClr val="000000"/>
              </a:solidFill>
              <a:latin typeface="Muli"/>
            </a:endParaRPr>
          </a:p>
        </p:txBody>
      </p:sp>
      <p:grpSp>
        <p:nvGrpSpPr>
          <p:cNvPr id="12" name="Group 24">
            <a:extLst>
              <a:ext uri="{FF2B5EF4-FFF2-40B4-BE49-F238E27FC236}">
                <a16:creationId xmlns:a16="http://schemas.microsoft.com/office/drawing/2014/main" id="{6A06F47B-74A1-E403-4877-62CC23B434BB}"/>
              </a:ext>
            </a:extLst>
          </p:cNvPr>
          <p:cNvGrpSpPr/>
          <p:nvPr/>
        </p:nvGrpSpPr>
        <p:grpSpPr>
          <a:xfrm>
            <a:off x="12280349" y="5689807"/>
            <a:ext cx="1299328" cy="1299328"/>
            <a:chOff x="0" y="0"/>
            <a:chExt cx="812800" cy="812800"/>
          </a:xfrm>
        </p:grpSpPr>
        <p:sp>
          <p:nvSpPr>
            <p:cNvPr id="28" name="Freeform 25">
              <a:extLst>
                <a:ext uri="{FF2B5EF4-FFF2-40B4-BE49-F238E27FC236}">
                  <a16:creationId xmlns:a16="http://schemas.microsoft.com/office/drawing/2014/main" id="{4568B3A6-5C15-AF57-1DEB-AD60822EC24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9" name="TextBox 26">
              <a:extLst>
                <a:ext uri="{FF2B5EF4-FFF2-40B4-BE49-F238E27FC236}">
                  <a16:creationId xmlns:a16="http://schemas.microsoft.com/office/drawing/2014/main" id="{800EA4D9-EFC3-B4D8-9FDE-B37325EC47E9}"/>
                </a:ext>
              </a:extLst>
            </p:cNvPr>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3</a:t>
              </a:r>
            </a:p>
          </p:txBody>
        </p:sp>
      </p:grpSp>
      <p:graphicFrame>
        <p:nvGraphicFramePr>
          <p:cNvPr id="30" name="Table 12">
            <a:extLst>
              <a:ext uri="{FF2B5EF4-FFF2-40B4-BE49-F238E27FC236}">
                <a16:creationId xmlns:a16="http://schemas.microsoft.com/office/drawing/2014/main" id="{AD0CBF6A-7698-BA54-6E3A-518DE7F0C74C}"/>
              </a:ext>
            </a:extLst>
          </p:cNvPr>
          <p:cNvGraphicFramePr>
            <a:graphicFrameLocks noGrp="1"/>
          </p:cNvGraphicFramePr>
          <p:nvPr>
            <p:extLst>
              <p:ext uri="{D42A27DB-BD31-4B8C-83A1-F6EECF244321}">
                <p14:modId xmlns:p14="http://schemas.microsoft.com/office/powerpoint/2010/main" val="1610500035"/>
              </p:ext>
            </p:extLst>
          </p:nvPr>
        </p:nvGraphicFramePr>
        <p:xfrm>
          <a:off x="11401880" y="3279982"/>
          <a:ext cx="3076120" cy="1390650"/>
        </p:xfrm>
        <a:graphic>
          <a:graphicData uri="http://schemas.openxmlformats.org/drawingml/2006/table">
            <a:tbl>
              <a:tblPr/>
              <a:tblGrid>
                <a:gridCol w="3076120">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4</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grpSp>
        <p:nvGrpSpPr>
          <p:cNvPr id="31" name="Group 18">
            <a:extLst>
              <a:ext uri="{FF2B5EF4-FFF2-40B4-BE49-F238E27FC236}">
                <a16:creationId xmlns:a16="http://schemas.microsoft.com/office/drawing/2014/main" id="{4B731DA1-128F-2C22-EFAC-5485DE02E657}"/>
              </a:ext>
            </a:extLst>
          </p:cNvPr>
          <p:cNvGrpSpPr/>
          <p:nvPr/>
        </p:nvGrpSpPr>
        <p:grpSpPr>
          <a:xfrm>
            <a:off x="10634961" y="7735512"/>
            <a:ext cx="4590104" cy="944870"/>
            <a:chOff x="0" y="0"/>
            <a:chExt cx="6120138" cy="1259827"/>
          </a:xfrm>
        </p:grpSpPr>
        <p:grpSp>
          <p:nvGrpSpPr>
            <p:cNvPr id="32" name="Group 19">
              <a:extLst>
                <a:ext uri="{FF2B5EF4-FFF2-40B4-BE49-F238E27FC236}">
                  <a16:creationId xmlns:a16="http://schemas.microsoft.com/office/drawing/2014/main" id="{3F370A92-DF07-90BA-22B9-836B31A2F1A0}"/>
                </a:ext>
              </a:extLst>
            </p:cNvPr>
            <p:cNvGrpSpPr/>
            <p:nvPr/>
          </p:nvGrpSpPr>
          <p:grpSpPr>
            <a:xfrm>
              <a:off x="0" y="0"/>
              <a:ext cx="2193851" cy="1259827"/>
              <a:chOff x="0" y="0"/>
              <a:chExt cx="433353" cy="248855"/>
            </a:xfrm>
          </p:grpSpPr>
          <p:sp>
            <p:nvSpPr>
              <p:cNvPr id="36" name="Freeform 20">
                <a:extLst>
                  <a:ext uri="{FF2B5EF4-FFF2-40B4-BE49-F238E27FC236}">
                    <a16:creationId xmlns:a16="http://schemas.microsoft.com/office/drawing/2014/main" id="{C0EC995A-EE5B-CEB7-6F5A-526068AB5416}"/>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7" name="TextBox 21">
                <a:extLst>
                  <a:ext uri="{FF2B5EF4-FFF2-40B4-BE49-F238E27FC236}">
                    <a16:creationId xmlns:a16="http://schemas.microsoft.com/office/drawing/2014/main" id="{B8AE3883-DD6B-8681-8FBA-8DF204AE8D4F}"/>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33" name="Group 22">
              <a:extLst>
                <a:ext uri="{FF2B5EF4-FFF2-40B4-BE49-F238E27FC236}">
                  <a16:creationId xmlns:a16="http://schemas.microsoft.com/office/drawing/2014/main" id="{8F63E580-44DB-FF1B-97E7-5EFB5D050A0E}"/>
                </a:ext>
              </a:extLst>
            </p:cNvPr>
            <p:cNvGrpSpPr/>
            <p:nvPr/>
          </p:nvGrpSpPr>
          <p:grpSpPr>
            <a:xfrm>
              <a:off x="3926287" y="0"/>
              <a:ext cx="2193851" cy="1259827"/>
              <a:chOff x="0" y="0"/>
              <a:chExt cx="433353" cy="248855"/>
            </a:xfrm>
          </p:grpSpPr>
          <p:sp>
            <p:nvSpPr>
              <p:cNvPr id="34" name="Freeform 23">
                <a:extLst>
                  <a:ext uri="{FF2B5EF4-FFF2-40B4-BE49-F238E27FC236}">
                    <a16:creationId xmlns:a16="http://schemas.microsoft.com/office/drawing/2014/main" id="{29D1A92F-9DB0-5526-E551-A895C188EDB5}"/>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5" name="TextBox 24">
                <a:extLst>
                  <a:ext uri="{FF2B5EF4-FFF2-40B4-BE49-F238E27FC236}">
                    <a16:creationId xmlns:a16="http://schemas.microsoft.com/office/drawing/2014/main" id="{470E51CB-E8A5-452D-2858-7610D6337579}"/>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26" name="TextBox 26"/>
          <p:cNvSpPr txBox="1"/>
          <p:nvPr/>
        </p:nvSpPr>
        <p:spPr>
          <a:xfrm>
            <a:off x="1393040" y="3334009"/>
            <a:ext cx="5960441" cy="5785059"/>
          </a:xfrm>
          <a:prstGeom prst="rect">
            <a:avLst/>
          </a:prstGeom>
        </p:spPr>
        <p:txBody>
          <a:bodyPr lIns="0" tIns="0" rIns="0" bIns="0" rtlCol="0" anchor="t">
            <a:spAutoFit/>
          </a:bodyPr>
          <a:lstStyle/>
          <a:p>
            <a:pPr>
              <a:lnSpc>
                <a:spcPts val="6104"/>
              </a:lnSpc>
            </a:pPr>
            <a:r>
              <a:rPr lang="en-US" sz="4360">
                <a:solidFill>
                  <a:srgbClr val="000000"/>
                </a:solidFill>
                <a:latin typeface="Muli"/>
              </a:rPr>
              <a:t>3. Gắn 2 nút lấy ra làm nút con trái và nút con phải của nút cha vừa tạo.</a:t>
            </a:r>
          </a:p>
          <a:p>
            <a:pPr>
              <a:lnSpc>
                <a:spcPts val="6104"/>
              </a:lnSpc>
            </a:pPr>
            <a:r>
              <a:rPr lang="en-US" sz="4360">
                <a:solidFill>
                  <a:srgbClr val="000000"/>
                </a:solidFill>
                <a:latin typeface="Muli"/>
              </a:rPr>
              <a:t>*  Nút con trái có tần số nhỏ hơn nút con phải.</a:t>
            </a:r>
          </a:p>
          <a:p>
            <a:pPr>
              <a:lnSpc>
                <a:spcPts val="2972"/>
              </a:lnSpc>
              <a:spcBef>
                <a:spcPct val="0"/>
              </a:spcBef>
            </a:pPr>
            <a:endParaRPr lang="en-US" sz="4360">
              <a:solidFill>
                <a:srgbClr val="000000"/>
              </a:solidFill>
              <a:latin typeface="Muli"/>
            </a:endParaRPr>
          </a:p>
        </p:txBody>
      </p:sp>
      <p:sp>
        <p:nvSpPr>
          <p:cNvPr id="27" name="AutoShape 27"/>
          <p:cNvSpPr/>
          <p:nvPr/>
        </p:nvSpPr>
        <p:spPr>
          <a:xfrm flipH="1">
            <a:off x="11415350" y="6592619"/>
            <a:ext cx="1129422" cy="1129422"/>
          </a:xfrm>
          <a:prstGeom prst="line">
            <a:avLst/>
          </a:prstGeom>
          <a:ln w="38100" cap="flat">
            <a:solidFill>
              <a:srgbClr val="882A1B"/>
            </a:solidFill>
            <a:prstDash val="solid"/>
            <a:headEnd type="oval" w="lg" len="lg"/>
            <a:tailEnd type="oval" w="lg" len="lg"/>
          </a:ln>
        </p:spPr>
      </p:sp>
      <p:sp>
        <p:nvSpPr>
          <p:cNvPr id="28" name="AutoShape 28"/>
          <p:cNvSpPr/>
          <p:nvPr/>
        </p:nvSpPr>
        <p:spPr>
          <a:xfrm flipH="1" flipV="1">
            <a:off x="13357006" y="6605586"/>
            <a:ext cx="1087183" cy="1170137"/>
          </a:xfrm>
          <a:prstGeom prst="line">
            <a:avLst/>
          </a:prstGeom>
          <a:ln w="38100" cap="flat">
            <a:solidFill>
              <a:srgbClr val="882A1B"/>
            </a:solidFill>
            <a:prstDash val="solid"/>
            <a:headEnd type="oval" w="lg" len="lg"/>
            <a:tailEnd type="oval" w="lg" len="lg"/>
          </a:ln>
        </p:spPr>
      </p:sp>
      <p:grpSp>
        <p:nvGrpSpPr>
          <p:cNvPr id="12" name="Group 24">
            <a:extLst>
              <a:ext uri="{FF2B5EF4-FFF2-40B4-BE49-F238E27FC236}">
                <a16:creationId xmlns:a16="http://schemas.microsoft.com/office/drawing/2014/main" id="{9323A0ED-26F9-E492-9427-ED5300D9D53D}"/>
              </a:ext>
            </a:extLst>
          </p:cNvPr>
          <p:cNvGrpSpPr/>
          <p:nvPr/>
        </p:nvGrpSpPr>
        <p:grpSpPr>
          <a:xfrm>
            <a:off x="12280349" y="5689807"/>
            <a:ext cx="1299328" cy="1299328"/>
            <a:chOff x="0" y="0"/>
            <a:chExt cx="812800" cy="812800"/>
          </a:xfrm>
        </p:grpSpPr>
        <p:sp>
          <p:nvSpPr>
            <p:cNvPr id="30" name="Freeform 25">
              <a:extLst>
                <a:ext uri="{FF2B5EF4-FFF2-40B4-BE49-F238E27FC236}">
                  <a16:creationId xmlns:a16="http://schemas.microsoft.com/office/drawing/2014/main" id="{2719FA05-B5C9-A055-19D3-5764B3CDD33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31" name="TextBox 26">
              <a:extLst>
                <a:ext uri="{FF2B5EF4-FFF2-40B4-BE49-F238E27FC236}">
                  <a16:creationId xmlns:a16="http://schemas.microsoft.com/office/drawing/2014/main" id="{CFDEE626-D07A-3F47-ECDC-651404832E2A}"/>
                </a:ext>
              </a:extLst>
            </p:cNvPr>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3</a:t>
              </a:r>
            </a:p>
          </p:txBody>
        </p:sp>
      </p:grpSp>
      <p:graphicFrame>
        <p:nvGraphicFramePr>
          <p:cNvPr id="32" name="Table 12">
            <a:extLst>
              <a:ext uri="{FF2B5EF4-FFF2-40B4-BE49-F238E27FC236}">
                <a16:creationId xmlns:a16="http://schemas.microsoft.com/office/drawing/2014/main" id="{E0EB4A04-7163-A1DC-997A-E4137B1E330C}"/>
              </a:ext>
            </a:extLst>
          </p:cNvPr>
          <p:cNvGraphicFramePr>
            <a:graphicFrameLocks noGrp="1"/>
          </p:cNvGraphicFramePr>
          <p:nvPr>
            <p:extLst>
              <p:ext uri="{D42A27DB-BD31-4B8C-83A1-F6EECF244321}">
                <p14:modId xmlns:p14="http://schemas.microsoft.com/office/powerpoint/2010/main" val="1610500035"/>
              </p:ext>
            </p:extLst>
          </p:nvPr>
        </p:nvGraphicFramePr>
        <p:xfrm>
          <a:off x="11401880" y="3279982"/>
          <a:ext cx="3076120" cy="1390650"/>
        </p:xfrm>
        <a:graphic>
          <a:graphicData uri="http://schemas.openxmlformats.org/drawingml/2006/table">
            <a:tbl>
              <a:tblPr/>
              <a:tblGrid>
                <a:gridCol w="3076120">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4</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grpSp>
        <p:nvGrpSpPr>
          <p:cNvPr id="33" name="Group 18">
            <a:extLst>
              <a:ext uri="{FF2B5EF4-FFF2-40B4-BE49-F238E27FC236}">
                <a16:creationId xmlns:a16="http://schemas.microsoft.com/office/drawing/2014/main" id="{5B2E1668-37B9-1F95-DCE1-4DDD6E2609A8}"/>
              </a:ext>
            </a:extLst>
          </p:cNvPr>
          <p:cNvGrpSpPr/>
          <p:nvPr/>
        </p:nvGrpSpPr>
        <p:grpSpPr>
          <a:xfrm>
            <a:off x="10634961" y="7735512"/>
            <a:ext cx="4590104" cy="944870"/>
            <a:chOff x="0" y="0"/>
            <a:chExt cx="6120138" cy="1259827"/>
          </a:xfrm>
        </p:grpSpPr>
        <p:grpSp>
          <p:nvGrpSpPr>
            <p:cNvPr id="34" name="Group 19">
              <a:extLst>
                <a:ext uri="{FF2B5EF4-FFF2-40B4-BE49-F238E27FC236}">
                  <a16:creationId xmlns:a16="http://schemas.microsoft.com/office/drawing/2014/main" id="{F53CFB74-0899-B066-725E-11C86ECF45F6}"/>
                </a:ext>
              </a:extLst>
            </p:cNvPr>
            <p:cNvGrpSpPr/>
            <p:nvPr/>
          </p:nvGrpSpPr>
          <p:grpSpPr>
            <a:xfrm>
              <a:off x="0" y="0"/>
              <a:ext cx="2193851" cy="1259827"/>
              <a:chOff x="0" y="0"/>
              <a:chExt cx="433353" cy="248855"/>
            </a:xfrm>
          </p:grpSpPr>
          <p:sp>
            <p:nvSpPr>
              <p:cNvPr id="38" name="Freeform 20">
                <a:extLst>
                  <a:ext uri="{FF2B5EF4-FFF2-40B4-BE49-F238E27FC236}">
                    <a16:creationId xmlns:a16="http://schemas.microsoft.com/office/drawing/2014/main" id="{F9B51F71-09D3-D3D4-B1AE-E4927B27FF16}"/>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9" name="TextBox 21">
                <a:extLst>
                  <a:ext uri="{FF2B5EF4-FFF2-40B4-BE49-F238E27FC236}">
                    <a16:creationId xmlns:a16="http://schemas.microsoft.com/office/drawing/2014/main" id="{FAD81E61-E8F7-7863-4CB0-E2946E3BE15A}"/>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35" name="Group 22">
              <a:extLst>
                <a:ext uri="{FF2B5EF4-FFF2-40B4-BE49-F238E27FC236}">
                  <a16:creationId xmlns:a16="http://schemas.microsoft.com/office/drawing/2014/main" id="{DF4D0F1C-0B5D-A33A-2365-424D9669C65D}"/>
                </a:ext>
              </a:extLst>
            </p:cNvPr>
            <p:cNvGrpSpPr/>
            <p:nvPr/>
          </p:nvGrpSpPr>
          <p:grpSpPr>
            <a:xfrm>
              <a:off x="3926287" y="0"/>
              <a:ext cx="2193851" cy="1259827"/>
              <a:chOff x="0" y="0"/>
              <a:chExt cx="433353" cy="248855"/>
            </a:xfrm>
          </p:grpSpPr>
          <p:sp>
            <p:nvSpPr>
              <p:cNvPr id="36" name="Freeform 23">
                <a:extLst>
                  <a:ext uri="{FF2B5EF4-FFF2-40B4-BE49-F238E27FC236}">
                    <a16:creationId xmlns:a16="http://schemas.microsoft.com/office/drawing/2014/main" id="{7307A827-1916-0364-E33A-97130AD867DB}"/>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7" name="TextBox 24">
                <a:extLst>
                  <a:ext uri="{FF2B5EF4-FFF2-40B4-BE49-F238E27FC236}">
                    <a16:creationId xmlns:a16="http://schemas.microsoft.com/office/drawing/2014/main" id="{36E0CEBD-E7FF-59D1-B9CA-33849E5582DA}"/>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26" name="AutoShape 26"/>
          <p:cNvSpPr/>
          <p:nvPr/>
        </p:nvSpPr>
        <p:spPr>
          <a:xfrm flipH="1">
            <a:off x="11415350" y="6592619"/>
            <a:ext cx="1129422" cy="1129422"/>
          </a:xfrm>
          <a:prstGeom prst="line">
            <a:avLst/>
          </a:prstGeom>
          <a:ln w="38100" cap="flat">
            <a:solidFill>
              <a:srgbClr val="882A1B"/>
            </a:solidFill>
            <a:prstDash val="solid"/>
            <a:headEnd type="oval" w="lg" len="lg"/>
            <a:tailEnd type="oval" w="lg" len="lg"/>
          </a:ln>
        </p:spPr>
      </p:sp>
      <p:sp>
        <p:nvSpPr>
          <p:cNvPr id="27" name="AutoShape 27"/>
          <p:cNvSpPr/>
          <p:nvPr/>
        </p:nvSpPr>
        <p:spPr>
          <a:xfrm flipH="1" flipV="1">
            <a:off x="13357006" y="6605586"/>
            <a:ext cx="1087183" cy="1170137"/>
          </a:xfrm>
          <a:prstGeom prst="line">
            <a:avLst/>
          </a:prstGeom>
          <a:ln w="38100" cap="flat">
            <a:solidFill>
              <a:srgbClr val="882A1B"/>
            </a:solidFill>
            <a:prstDash val="solid"/>
            <a:headEnd type="oval" w="lg" len="lg"/>
            <a:tailEnd type="oval" w="lg" len="lg"/>
          </a:ln>
        </p:spPr>
      </p:sp>
      <p:sp>
        <p:nvSpPr>
          <p:cNvPr id="28" name="TextBox 28"/>
          <p:cNvSpPr txBox="1"/>
          <p:nvPr/>
        </p:nvSpPr>
        <p:spPr>
          <a:xfrm>
            <a:off x="1232304" y="3972124"/>
            <a:ext cx="5960441" cy="2698959"/>
          </a:xfrm>
          <a:prstGeom prst="rect">
            <a:avLst/>
          </a:prstGeom>
        </p:spPr>
        <p:txBody>
          <a:bodyPr lIns="0" tIns="0" rIns="0" bIns="0" rtlCol="0" anchor="t">
            <a:spAutoFit/>
          </a:bodyPr>
          <a:lstStyle/>
          <a:p>
            <a:pPr>
              <a:lnSpc>
                <a:spcPts val="6104"/>
              </a:lnSpc>
            </a:pPr>
            <a:r>
              <a:rPr lang="en-US" sz="4360">
                <a:solidFill>
                  <a:srgbClr val="000000"/>
                </a:solidFill>
                <a:latin typeface="Muli"/>
              </a:rPr>
              <a:t>4. Thêm nút cha vào priorityQueue.</a:t>
            </a:r>
          </a:p>
          <a:p>
            <a:pPr>
              <a:lnSpc>
                <a:spcPts val="6104"/>
              </a:lnSpc>
            </a:pPr>
            <a:endParaRPr lang="en-US" sz="4360">
              <a:solidFill>
                <a:srgbClr val="000000"/>
              </a:solidFill>
              <a:latin typeface="Muli"/>
            </a:endParaRPr>
          </a:p>
          <a:p>
            <a:pPr>
              <a:lnSpc>
                <a:spcPts val="2972"/>
              </a:lnSpc>
              <a:spcBef>
                <a:spcPct val="0"/>
              </a:spcBef>
            </a:pPr>
            <a:endParaRPr lang="en-US" sz="4360">
              <a:solidFill>
                <a:srgbClr val="000000"/>
              </a:solidFill>
              <a:latin typeface="Muli"/>
            </a:endParaRPr>
          </a:p>
        </p:txBody>
      </p:sp>
      <p:grpSp>
        <p:nvGrpSpPr>
          <p:cNvPr id="12" name="Group 24">
            <a:extLst>
              <a:ext uri="{FF2B5EF4-FFF2-40B4-BE49-F238E27FC236}">
                <a16:creationId xmlns:a16="http://schemas.microsoft.com/office/drawing/2014/main" id="{8F310ABB-3B1F-BD21-1C07-F9809BCAEFD6}"/>
              </a:ext>
            </a:extLst>
          </p:cNvPr>
          <p:cNvGrpSpPr/>
          <p:nvPr/>
        </p:nvGrpSpPr>
        <p:grpSpPr>
          <a:xfrm>
            <a:off x="12280349" y="5689807"/>
            <a:ext cx="1299328" cy="1299328"/>
            <a:chOff x="0" y="0"/>
            <a:chExt cx="812800" cy="812800"/>
          </a:xfrm>
        </p:grpSpPr>
        <p:sp>
          <p:nvSpPr>
            <p:cNvPr id="30" name="Freeform 25">
              <a:extLst>
                <a:ext uri="{FF2B5EF4-FFF2-40B4-BE49-F238E27FC236}">
                  <a16:creationId xmlns:a16="http://schemas.microsoft.com/office/drawing/2014/main" id="{8CA94DF8-4CED-7311-59CB-4680EC0B7EB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31" name="TextBox 26">
              <a:extLst>
                <a:ext uri="{FF2B5EF4-FFF2-40B4-BE49-F238E27FC236}">
                  <a16:creationId xmlns:a16="http://schemas.microsoft.com/office/drawing/2014/main" id="{41A3DA0E-12DB-38B1-BAAF-4FE3286193F3}"/>
                </a:ext>
              </a:extLst>
            </p:cNvPr>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3</a:t>
              </a:r>
            </a:p>
          </p:txBody>
        </p:sp>
      </p:grpSp>
      <p:graphicFrame>
        <p:nvGraphicFramePr>
          <p:cNvPr id="32" name="Table 12">
            <a:extLst>
              <a:ext uri="{FF2B5EF4-FFF2-40B4-BE49-F238E27FC236}">
                <a16:creationId xmlns:a16="http://schemas.microsoft.com/office/drawing/2014/main" id="{DA449D5F-11E6-A2C6-A5E4-73DA98C29274}"/>
              </a:ext>
            </a:extLst>
          </p:cNvPr>
          <p:cNvGraphicFramePr>
            <a:graphicFrameLocks noGrp="1"/>
          </p:cNvGraphicFramePr>
          <p:nvPr>
            <p:extLst>
              <p:ext uri="{D42A27DB-BD31-4B8C-83A1-F6EECF244321}">
                <p14:modId xmlns:p14="http://schemas.microsoft.com/office/powerpoint/2010/main" val="1610500035"/>
              </p:ext>
            </p:extLst>
          </p:nvPr>
        </p:nvGraphicFramePr>
        <p:xfrm>
          <a:off x="11401880" y="3279982"/>
          <a:ext cx="3076120" cy="1390650"/>
        </p:xfrm>
        <a:graphic>
          <a:graphicData uri="http://schemas.openxmlformats.org/drawingml/2006/table">
            <a:tbl>
              <a:tblPr/>
              <a:tblGrid>
                <a:gridCol w="3076120">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4</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grpSp>
        <p:nvGrpSpPr>
          <p:cNvPr id="33" name="Group 18">
            <a:extLst>
              <a:ext uri="{FF2B5EF4-FFF2-40B4-BE49-F238E27FC236}">
                <a16:creationId xmlns:a16="http://schemas.microsoft.com/office/drawing/2014/main" id="{8198B0E6-DB17-3C31-5E12-ACA9B14CA064}"/>
              </a:ext>
            </a:extLst>
          </p:cNvPr>
          <p:cNvGrpSpPr/>
          <p:nvPr/>
        </p:nvGrpSpPr>
        <p:grpSpPr>
          <a:xfrm>
            <a:off x="10634961" y="7735512"/>
            <a:ext cx="4590104" cy="944870"/>
            <a:chOff x="0" y="0"/>
            <a:chExt cx="6120138" cy="1259827"/>
          </a:xfrm>
        </p:grpSpPr>
        <p:grpSp>
          <p:nvGrpSpPr>
            <p:cNvPr id="34" name="Group 19">
              <a:extLst>
                <a:ext uri="{FF2B5EF4-FFF2-40B4-BE49-F238E27FC236}">
                  <a16:creationId xmlns:a16="http://schemas.microsoft.com/office/drawing/2014/main" id="{1D17122E-5CC4-5663-B560-A2210ABC902A}"/>
                </a:ext>
              </a:extLst>
            </p:cNvPr>
            <p:cNvGrpSpPr/>
            <p:nvPr/>
          </p:nvGrpSpPr>
          <p:grpSpPr>
            <a:xfrm>
              <a:off x="0" y="0"/>
              <a:ext cx="2193851" cy="1259827"/>
              <a:chOff x="0" y="0"/>
              <a:chExt cx="433353" cy="248855"/>
            </a:xfrm>
          </p:grpSpPr>
          <p:sp>
            <p:nvSpPr>
              <p:cNvPr id="38" name="Freeform 20">
                <a:extLst>
                  <a:ext uri="{FF2B5EF4-FFF2-40B4-BE49-F238E27FC236}">
                    <a16:creationId xmlns:a16="http://schemas.microsoft.com/office/drawing/2014/main" id="{86D4E305-359C-1939-BB6F-B6B0AB122828}"/>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9" name="TextBox 21">
                <a:extLst>
                  <a:ext uri="{FF2B5EF4-FFF2-40B4-BE49-F238E27FC236}">
                    <a16:creationId xmlns:a16="http://schemas.microsoft.com/office/drawing/2014/main" id="{29432A92-628D-EAAF-A5F0-EFFF084B399B}"/>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35" name="Group 22">
              <a:extLst>
                <a:ext uri="{FF2B5EF4-FFF2-40B4-BE49-F238E27FC236}">
                  <a16:creationId xmlns:a16="http://schemas.microsoft.com/office/drawing/2014/main" id="{513BC60E-9E00-C6B7-3415-4605B3F5497A}"/>
                </a:ext>
              </a:extLst>
            </p:cNvPr>
            <p:cNvGrpSpPr/>
            <p:nvPr/>
          </p:nvGrpSpPr>
          <p:grpSpPr>
            <a:xfrm>
              <a:off x="3926287" y="0"/>
              <a:ext cx="2193851" cy="1259827"/>
              <a:chOff x="0" y="0"/>
              <a:chExt cx="433353" cy="248855"/>
            </a:xfrm>
          </p:grpSpPr>
          <p:sp>
            <p:nvSpPr>
              <p:cNvPr id="36" name="Freeform 23">
                <a:extLst>
                  <a:ext uri="{FF2B5EF4-FFF2-40B4-BE49-F238E27FC236}">
                    <a16:creationId xmlns:a16="http://schemas.microsoft.com/office/drawing/2014/main" id="{D1B8C9A7-C075-CFA5-3125-8BD4F701B666}"/>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37" name="TextBox 24">
                <a:extLst>
                  <a:ext uri="{FF2B5EF4-FFF2-40B4-BE49-F238E27FC236}">
                    <a16:creationId xmlns:a16="http://schemas.microsoft.com/office/drawing/2014/main" id="{86924814-55A8-227C-5949-6749E93B37F6}"/>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2" name="Table 12"/>
          <p:cNvGraphicFramePr>
            <a:graphicFrameLocks noGrp="1"/>
          </p:cNvGraphicFramePr>
          <p:nvPr>
            <p:extLst>
              <p:ext uri="{D42A27DB-BD31-4B8C-83A1-F6EECF244321}">
                <p14:modId xmlns:p14="http://schemas.microsoft.com/office/powerpoint/2010/main" val="639276679"/>
              </p:ext>
            </p:extLst>
          </p:nvPr>
        </p:nvGraphicFramePr>
        <p:xfrm>
          <a:off x="11401879" y="3143250"/>
          <a:ext cx="4752521" cy="1390650"/>
        </p:xfrm>
        <a:graphic>
          <a:graphicData uri="http://schemas.openxmlformats.org/drawingml/2006/table">
            <a:tbl>
              <a:tblPr/>
              <a:tblGrid>
                <a:gridCol w="2387300">
                  <a:extLst>
                    <a:ext uri="{9D8B030D-6E8A-4147-A177-3AD203B41FA5}">
                      <a16:colId xmlns:a16="http://schemas.microsoft.com/office/drawing/2014/main" val="20000"/>
                    </a:ext>
                  </a:extLst>
                </a:gridCol>
                <a:gridCol w="2365221">
                  <a:extLst>
                    <a:ext uri="{9D8B030D-6E8A-4147-A177-3AD203B41FA5}">
                      <a16:colId xmlns:a16="http://schemas.microsoft.com/office/drawing/2014/main" val="20001"/>
                    </a:ext>
                  </a:extLst>
                </a:gridCol>
              </a:tblGrid>
              <a:tr h="1390650">
                <a:tc>
                  <a:txBody>
                    <a:bodyPr/>
                    <a:lstStyle/>
                    <a:p>
                      <a:pPr algn="ctr">
                        <a:lnSpc>
                          <a:spcPts val="3499"/>
                        </a:lnSpc>
                        <a:defRPr/>
                      </a:pPr>
                      <a:r>
                        <a:rPr lang="en-US" sz="2499">
                          <a:solidFill>
                            <a:srgbClr val="000000"/>
                          </a:solidFill>
                          <a:latin typeface="Muli Bold"/>
                        </a:rPr>
                        <a:t>Key: AB</a:t>
                      </a:r>
                      <a:endParaRPr lang="en-US" sz="1100"/>
                    </a:p>
                    <a:p>
                      <a:pPr algn="ctr">
                        <a:lnSpc>
                          <a:spcPts val="3499"/>
                        </a:lnSpc>
                      </a:pPr>
                      <a:r>
                        <a:rPr lang="en-US" sz="2499">
                          <a:solidFill>
                            <a:srgbClr val="000000"/>
                          </a:solidFill>
                          <a:latin typeface="Muli Bold"/>
                        </a:rPr>
                        <a:t>Value: 3</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4</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
        <p:nvSpPr>
          <p:cNvPr id="13" name="TextBox 1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14" name="TextBox 1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15" name="TextBox 15"/>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grpSp>
        <p:nvGrpSpPr>
          <p:cNvPr id="16" name="Group 16"/>
          <p:cNvGrpSpPr/>
          <p:nvPr/>
        </p:nvGrpSpPr>
        <p:grpSpPr>
          <a:xfrm>
            <a:off x="10634961" y="7735512"/>
            <a:ext cx="4590104" cy="944870"/>
            <a:chOff x="0" y="0"/>
            <a:chExt cx="6120138" cy="1259827"/>
          </a:xfrm>
        </p:grpSpPr>
        <p:grpSp>
          <p:nvGrpSpPr>
            <p:cNvPr id="17" name="Group 17"/>
            <p:cNvGrpSpPr/>
            <p:nvPr/>
          </p:nvGrpSpPr>
          <p:grpSpPr>
            <a:xfrm>
              <a:off x="0"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20" name="Group 20"/>
            <p:cNvGrpSpPr/>
            <p:nvPr/>
          </p:nvGrpSpPr>
          <p:grpSpPr>
            <a:xfrm>
              <a:off x="3926287" y="0"/>
              <a:ext cx="2193851" cy="1259827"/>
              <a:chOff x="0" y="0"/>
              <a:chExt cx="433353" cy="248855"/>
            </a:xfrm>
          </p:grpSpPr>
          <p:sp>
            <p:nvSpPr>
              <p:cNvPr id="21" name="Freeform 21"/>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2" name="TextBox 22"/>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grpSp>
        <p:nvGrpSpPr>
          <p:cNvPr id="23" name="Group 23"/>
          <p:cNvGrpSpPr/>
          <p:nvPr/>
        </p:nvGrpSpPr>
        <p:grpSpPr>
          <a:xfrm>
            <a:off x="12280349" y="5689807"/>
            <a:ext cx="1299328" cy="129932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25" name="TextBox 25"/>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3</a:t>
              </a:r>
            </a:p>
          </p:txBody>
        </p:sp>
      </p:grpSp>
      <p:sp>
        <p:nvSpPr>
          <p:cNvPr id="26" name="AutoShape 26"/>
          <p:cNvSpPr/>
          <p:nvPr/>
        </p:nvSpPr>
        <p:spPr>
          <a:xfrm flipH="1">
            <a:off x="11415350" y="6592619"/>
            <a:ext cx="1129422" cy="1129422"/>
          </a:xfrm>
          <a:prstGeom prst="line">
            <a:avLst/>
          </a:prstGeom>
          <a:ln w="38100" cap="flat">
            <a:solidFill>
              <a:srgbClr val="882A1B"/>
            </a:solidFill>
            <a:prstDash val="solid"/>
            <a:headEnd type="oval" w="lg" len="lg"/>
            <a:tailEnd type="oval" w="lg" len="lg"/>
          </a:ln>
        </p:spPr>
      </p:sp>
      <p:sp>
        <p:nvSpPr>
          <p:cNvPr id="27" name="AutoShape 27"/>
          <p:cNvSpPr/>
          <p:nvPr/>
        </p:nvSpPr>
        <p:spPr>
          <a:xfrm flipH="1" flipV="1">
            <a:off x="13357006" y="6605586"/>
            <a:ext cx="1087183" cy="1170137"/>
          </a:xfrm>
          <a:prstGeom prst="line">
            <a:avLst/>
          </a:prstGeom>
          <a:ln w="38100" cap="flat">
            <a:solidFill>
              <a:srgbClr val="882A1B"/>
            </a:solidFill>
            <a:prstDash val="solid"/>
            <a:headEnd type="oval" w="lg" len="lg"/>
            <a:tailEnd type="oval" w="lg" len="lg"/>
          </a:ln>
        </p:spPr>
      </p:sp>
      <p:sp>
        <p:nvSpPr>
          <p:cNvPr id="28" name="TextBox 28"/>
          <p:cNvSpPr txBox="1"/>
          <p:nvPr/>
        </p:nvSpPr>
        <p:spPr>
          <a:xfrm>
            <a:off x="1232304" y="3880057"/>
            <a:ext cx="5960441" cy="2698959"/>
          </a:xfrm>
          <a:prstGeom prst="rect">
            <a:avLst/>
          </a:prstGeom>
        </p:spPr>
        <p:txBody>
          <a:bodyPr lIns="0" tIns="0" rIns="0" bIns="0" rtlCol="0" anchor="t">
            <a:spAutoFit/>
          </a:bodyPr>
          <a:lstStyle/>
          <a:p>
            <a:pPr>
              <a:lnSpc>
                <a:spcPts val="6104"/>
              </a:lnSpc>
            </a:pPr>
            <a:r>
              <a:rPr lang="en-US" sz="4360">
                <a:solidFill>
                  <a:srgbClr val="000000"/>
                </a:solidFill>
                <a:latin typeface="Muli"/>
              </a:rPr>
              <a:t>4. Thêm nút cha vào priorityQueue.</a:t>
            </a:r>
          </a:p>
          <a:p>
            <a:pPr>
              <a:lnSpc>
                <a:spcPts val="6104"/>
              </a:lnSpc>
            </a:pPr>
            <a:endParaRPr lang="en-US" sz="4360">
              <a:solidFill>
                <a:srgbClr val="000000"/>
              </a:solidFill>
              <a:latin typeface="Muli"/>
            </a:endParaRPr>
          </a:p>
          <a:p>
            <a:pPr>
              <a:lnSpc>
                <a:spcPts val="2972"/>
              </a:lnSpc>
              <a:spcBef>
                <a:spcPct val="0"/>
              </a:spcBef>
            </a:pPr>
            <a:endParaRPr lang="en-US" sz="4360">
              <a:solidFill>
                <a:srgbClr val="000000"/>
              </a:solidFill>
              <a:latin typeface="Muli"/>
            </a:endParaRPr>
          </a:p>
        </p:txBody>
      </p:sp>
      <p:sp>
        <p:nvSpPr>
          <p:cNvPr id="29" name="Freeform 29"/>
          <p:cNvSpPr/>
          <p:nvPr/>
        </p:nvSpPr>
        <p:spPr>
          <a:xfrm rot="19160249" flipV="1">
            <a:off x="11730184" y="4335568"/>
            <a:ext cx="883681" cy="1912800"/>
          </a:xfrm>
          <a:custGeom>
            <a:avLst/>
            <a:gdLst/>
            <a:ahLst/>
            <a:cxnLst/>
            <a:rect l="l" t="t" r="r" b="b"/>
            <a:pathLst>
              <a:path w="883681" h="2641437">
                <a:moveTo>
                  <a:pt x="0" y="0"/>
                </a:moveTo>
                <a:lnTo>
                  <a:pt x="883681" y="0"/>
                </a:lnTo>
                <a:lnTo>
                  <a:pt x="883681" y="2641436"/>
                </a:lnTo>
                <a:lnTo>
                  <a:pt x="0" y="26414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37" name="Group 36">
            <a:extLst>
              <a:ext uri="{FF2B5EF4-FFF2-40B4-BE49-F238E27FC236}">
                <a16:creationId xmlns:a16="http://schemas.microsoft.com/office/drawing/2014/main" id="{B843D3F4-70B7-FCE4-F9E1-F6B731ED7707}"/>
              </a:ext>
            </a:extLst>
          </p:cNvPr>
          <p:cNvGrpSpPr/>
          <p:nvPr/>
        </p:nvGrpSpPr>
        <p:grpSpPr>
          <a:xfrm>
            <a:off x="9630863" y="6888070"/>
            <a:ext cx="6648563" cy="2741515"/>
            <a:chOff x="9630863" y="6888070"/>
            <a:chExt cx="6648563" cy="2741515"/>
          </a:xfrm>
        </p:grpSpPr>
        <p:grpSp>
          <p:nvGrpSpPr>
            <p:cNvPr id="36" name="Group 35">
              <a:extLst>
                <a:ext uri="{FF2B5EF4-FFF2-40B4-BE49-F238E27FC236}">
                  <a16:creationId xmlns:a16="http://schemas.microsoft.com/office/drawing/2014/main" id="{09FB79F8-781D-C1C2-D180-D0A800B64D89}"/>
                </a:ext>
              </a:extLst>
            </p:cNvPr>
            <p:cNvGrpSpPr/>
            <p:nvPr/>
          </p:nvGrpSpPr>
          <p:grpSpPr>
            <a:xfrm>
              <a:off x="9630863" y="6889402"/>
              <a:ext cx="4590104" cy="2740183"/>
              <a:chOff x="12492669" y="6918532"/>
              <a:chExt cx="4590104" cy="2740183"/>
            </a:xfrm>
          </p:grpSpPr>
          <p:grpSp>
            <p:nvGrpSpPr>
              <p:cNvPr id="13" name="Group 13"/>
              <p:cNvGrpSpPr/>
              <p:nvPr/>
            </p:nvGrpSpPr>
            <p:grpSpPr>
              <a:xfrm>
                <a:off x="12492669" y="8713845"/>
                <a:ext cx="4590104" cy="944870"/>
                <a:chOff x="0" y="0"/>
                <a:chExt cx="6120138" cy="1259827"/>
              </a:xfrm>
            </p:grpSpPr>
            <p:grpSp>
              <p:nvGrpSpPr>
                <p:cNvPr id="14" name="Group 14"/>
                <p:cNvGrpSpPr/>
                <p:nvPr/>
              </p:nvGrpSpPr>
              <p:grpSpPr>
                <a:xfrm>
                  <a:off x="0" y="0"/>
                  <a:ext cx="2193851" cy="1259827"/>
                  <a:chOff x="0" y="0"/>
                  <a:chExt cx="433353" cy="248855"/>
                </a:xfrm>
              </p:grpSpPr>
              <p:sp>
                <p:nvSpPr>
                  <p:cNvPr id="15" name="Freeform 15"/>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6" name="TextBox 16"/>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17" name="Group 17"/>
                <p:cNvGrpSpPr/>
                <p:nvPr/>
              </p:nvGrpSpPr>
              <p:grpSpPr>
                <a:xfrm>
                  <a:off x="3926287" y="0"/>
                  <a:ext cx="2193851" cy="1259827"/>
                  <a:chOff x="0" y="0"/>
                  <a:chExt cx="433353" cy="248855"/>
                </a:xfrm>
              </p:grpSpPr>
              <p:sp>
                <p:nvSpPr>
                  <p:cNvPr id="18" name="Freeform 18"/>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9" name="TextBox 19"/>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
            <p:nvSpPr>
              <p:cNvPr id="20" name="AutoShape 20"/>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21" name="AutoShape 21"/>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22" name="Group 22"/>
              <p:cNvGrpSpPr/>
              <p:nvPr/>
            </p:nvGrpSpPr>
            <p:grpSpPr>
              <a:xfrm>
                <a:off x="14004317" y="6918532"/>
                <a:ext cx="1645388" cy="944870"/>
                <a:chOff x="0" y="0"/>
                <a:chExt cx="433353" cy="248855"/>
              </a:xfrm>
            </p:grpSpPr>
            <p:sp>
              <p:nvSpPr>
                <p:cNvPr id="23" name="Freeform 23"/>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4" name="TextBox 24"/>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3</a:t>
                  </a:r>
                </a:p>
              </p:txBody>
            </p:sp>
          </p:grpSp>
        </p:grpSp>
        <p:grpSp>
          <p:nvGrpSpPr>
            <p:cNvPr id="25" name="Group 25"/>
            <p:cNvGrpSpPr/>
            <p:nvPr/>
          </p:nvGrpSpPr>
          <p:grpSpPr>
            <a:xfrm>
              <a:off x="14634038" y="6888070"/>
              <a:ext cx="1645388" cy="944870"/>
              <a:chOff x="0" y="0"/>
              <a:chExt cx="433353" cy="248855"/>
            </a:xfrm>
          </p:grpSpPr>
          <p:sp>
            <p:nvSpPr>
              <p:cNvPr id="26" name="Freeform 26"/>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27" name="TextBox 27"/>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sp>
        <p:nvSpPr>
          <p:cNvPr id="28" name="TextBox 28"/>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9" name="TextBox 29"/>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0" name="TextBox 30"/>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32" name="Freeform 32"/>
          <p:cNvSpPr/>
          <p:nvPr/>
        </p:nvSpPr>
        <p:spPr>
          <a:xfrm rot="2461212">
            <a:off x="11996535" y="4216009"/>
            <a:ext cx="989780" cy="2834186"/>
          </a:xfrm>
          <a:custGeom>
            <a:avLst/>
            <a:gdLst/>
            <a:ahLst/>
            <a:cxnLst/>
            <a:rect l="l" t="t" r="r" b="b"/>
            <a:pathLst>
              <a:path w="883681" h="2641437">
                <a:moveTo>
                  <a:pt x="0" y="0"/>
                </a:moveTo>
                <a:lnTo>
                  <a:pt x="883681" y="0"/>
                </a:lnTo>
                <a:lnTo>
                  <a:pt x="883681" y="2641437"/>
                </a:lnTo>
                <a:lnTo>
                  <a:pt x="0" y="264143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3" name="Freeform 33"/>
          <p:cNvSpPr/>
          <p:nvPr/>
        </p:nvSpPr>
        <p:spPr>
          <a:xfrm rot="19194980" flipH="1">
            <a:off x="14737674" y="4227475"/>
            <a:ext cx="908649" cy="2866548"/>
          </a:xfrm>
          <a:custGeom>
            <a:avLst/>
            <a:gdLst/>
            <a:ahLst/>
            <a:cxnLst/>
            <a:rect l="l" t="t" r="r" b="b"/>
            <a:pathLst>
              <a:path w="883681" h="2641437">
                <a:moveTo>
                  <a:pt x="883681" y="0"/>
                </a:moveTo>
                <a:lnTo>
                  <a:pt x="0" y="0"/>
                </a:lnTo>
                <a:lnTo>
                  <a:pt x="0" y="2641437"/>
                </a:lnTo>
                <a:lnTo>
                  <a:pt x="883681" y="2641437"/>
                </a:lnTo>
                <a:lnTo>
                  <a:pt x="883681"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4" name="TextBox 31">
            <a:extLst>
              <a:ext uri="{FF2B5EF4-FFF2-40B4-BE49-F238E27FC236}">
                <a16:creationId xmlns:a16="http://schemas.microsoft.com/office/drawing/2014/main" id="{1E7EC27C-65EA-4E98-9F12-9340E8938C19}"/>
              </a:ext>
            </a:extLst>
          </p:cNvPr>
          <p:cNvSpPr txBox="1"/>
          <p:nvPr/>
        </p:nvSpPr>
        <p:spPr>
          <a:xfrm>
            <a:off x="1324207" y="3954985"/>
            <a:ext cx="5960441" cy="756031"/>
          </a:xfrm>
          <a:prstGeom prst="rect">
            <a:avLst/>
          </a:prstGeom>
        </p:spPr>
        <p:txBody>
          <a:bodyPr lIns="0" tIns="0" rIns="0" bIns="0" rtlCol="0" anchor="t">
            <a:spAutoFit/>
          </a:bodyPr>
          <a:lstStyle/>
          <a:p>
            <a:pPr>
              <a:lnSpc>
                <a:spcPts val="6103"/>
              </a:lnSpc>
              <a:spcBef>
                <a:spcPct val="0"/>
              </a:spcBef>
            </a:pPr>
            <a:r>
              <a:rPr lang="en-US" sz="4359" dirty="0" err="1">
                <a:solidFill>
                  <a:srgbClr val="000000"/>
                </a:solidFill>
                <a:latin typeface="Muli"/>
              </a:rPr>
              <a:t>Lặp</a:t>
            </a:r>
            <a:r>
              <a:rPr lang="en-US" sz="4359" dirty="0">
                <a:solidFill>
                  <a:srgbClr val="000000"/>
                </a:solidFill>
                <a:latin typeface="Muli"/>
              </a:rPr>
              <a:t> </a:t>
            </a:r>
            <a:r>
              <a:rPr lang="en-US" sz="4359" dirty="0" err="1">
                <a:solidFill>
                  <a:srgbClr val="000000"/>
                </a:solidFill>
                <a:latin typeface="Muli"/>
              </a:rPr>
              <a:t>lại</a:t>
            </a:r>
            <a:r>
              <a:rPr lang="en-US" sz="4359" dirty="0">
                <a:solidFill>
                  <a:srgbClr val="000000"/>
                </a:solidFill>
                <a:latin typeface="Muli"/>
              </a:rPr>
              <a:t> </a:t>
            </a:r>
            <a:r>
              <a:rPr lang="en-US" sz="4359" dirty="0" err="1">
                <a:solidFill>
                  <a:srgbClr val="000000"/>
                </a:solidFill>
                <a:latin typeface="Muli"/>
              </a:rPr>
              <a:t>các</a:t>
            </a:r>
            <a:r>
              <a:rPr lang="en-US" sz="4359" dirty="0">
                <a:solidFill>
                  <a:srgbClr val="000000"/>
                </a:solidFill>
                <a:latin typeface="Muli"/>
              </a:rPr>
              <a:t> </a:t>
            </a:r>
            <a:r>
              <a:rPr lang="en-US" sz="4359" dirty="0" err="1">
                <a:solidFill>
                  <a:srgbClr val="000000"/>
                </a:solidFill>
                <a:latin typeface="Muli"/>
              </a:rPr>
              <a:t>bước</a:t>
            </a:r>
            <a:r>
              <a:rPr lang="en-US" sz="4359" dirty="0">
                <a:solidFill>
                  <a:srgbClr val="000000"/>
                </a:solidFill>
                <a:latin typeface="Muli"/>
              </a:rPr>
              <a:t> </a:t>
            </a:r>
            <a:r>
              <a:rPr lang="en-US" sz="4359" dirty="0" err="1">
                <a:solidFill>
                  <a:srgbClr val="000000"/>
                </a:solidFill>
                <a:latin typeface="Muli"/>
              </a:rPr>
              <a:t>trên</a:t>
            </a:r>
            <a:r>
              <a:rPr lang="en-US" sz="4359" dirty="0">
                <a:solidFill>
                  <a:srgbClr val="000000"/>
                </a:solidFill>
                <a:latin typeface="Muli"/>
              </a:rPr>
              <a:t>:</a:t>
            </a:r>
          </a:p>
        </p:txBody>
      </p:sp>
      <p:graphicFrame>
        <p:nvGraphicFramePr>
          <p:cNvPr id="35" name="Table 12">
            <a:extLst>
              <a:ext uri="{FF2B5EF4-FFF2-40B4-BE49-F238E27FC236}">
                <a16:creationId xmlns:a16="http://schemas.microsoft.com/office/drawing/2014/main" id="{533499E2-365E-8EE0-BB2E-A453D74E0C4C}"/>
              </a:ext>
            </a:extLst>
          </p:cNvPr>
          <p:cNvGraphicFramePr>
            <a:graphicFrameLocks noGrp="1"/>
          </p:cNvGraphicFramePr>
          <p:nvPr>
            <p:extLst>
              <p:ext uri="{D42A27DB-BD31-4B8C-83A1-F6EECF244321}">
                <p14:modId xmlns:p14="http://schemas.microsoft.com/office/powerpoint/2010/main" val="1243147178"/>
              </p:ext>
            </p:extLst>
          </p:nvPr>
        </p:nvGraphicFramePr>
        <p:xfrm>
          <a:off x="11401879" y="3143250"/>
          <a:ext cx="4752521" cy="1390650"/>
        </p:xfrm>
        <a:graphic>
          <a:graphicData uri="http://schemas.openxmlformats.org/drawingml/2006/table">
            <a:tbl>
              <a:tblPr/>
              <a:tblGrid>
                <a:gridCol w="2387300">
                  <a:extLst>
                    <a:ext uri="{9D8B030D-6E8A-4147-A177-3AD203B41FA5}">
                      <a16:colId xmlns:a16="http://schemas.microsoft.com/office/drawing/2014/main" val="20000"/>
                    </a:ext>
                  </a:extLst>
                </a:gridCol>
                <a:gridCol w="2365221">
                  <a:extLst>
                    <a:ext uri="{9D8B030D-6E8A-4147-A177-3AD203B41FA5}">
                      <a16:colId xmlns:a16="http://schemas.microsoft.com/office/drawing/2014/main" val="20001"/>
                    </a:ext>
                  </a:extLst>
                </a:gridCol>
              </a:tblGrid>
              <a:tr h="1390650">
                <a:tc>
                  <a:txBody>
                    <a:bodyPr/>
                    <a:lstStyle/>
                    <a:p>
                      <a:pPr algn="ctr">
                        <a:lnSpc>
                          <a:spcPts val="3499"/>
                        </a:lnSpc>
                        <a:defRPr/>
                      </a:pPr>
                      <a:r>
                        <a:rPr lang="en-US" sz="2499">
                          <a:solidFill>
                            <a:srgbClr val="000000"/>
                          </a:solidFill>
                          <a:latin typeface="Muli Bold"/>
                        </a:rPr>
                        <a:t>Key: AB</a:t>
                      </a:r>
                      <a:endParaRPr lang="en-US" sz="1100"/>
                    </a:p>
                    <a:p>
                      <a:pPr algn="ctr">
                        <a:lnSpc>
                          <a:spcPts val="3499"/>
                        </a:lnSpc>
                      </a:pPr>
                      <a:r>
                        <a:rPr lang="en-US" sz="2499">
                          <a:solidFill>
                            <a:srgbClr val="000000"/>
                          </a:solidFill>
                          <a:latin typeface="Muli Bold"/>
                        </a:rPr>
                        <a:t>Value: 3</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499"/>
                        </a:lnSpc>
                        <a:defRPr/>
                      </a:pPr>
                      <a:r>
                        <a:rPr lang="en-US" sz="2499">
                          <a:solidFill>
                            <a:srgbClr val="000000"/>
                          </a:solidFill>
                          <a:latin typeface="Muli Bold"/>
                        </a:rPr>
                        <a:t>Key: C</a:t>
                      </a:r>
                      <a:endParaRPr lang="en-US" sz="1100"/>
                    </a:p>
                    <a:p>
                      <a:pPr algn="ctr">
                        <a:lnSpc>
                          <a:spcPts val="3499"/>
                        </a:lnSpc>
                      </a:pPr>
                      <a:r>
                        <a:rPr lang="en-US" sz="2499">
                          <a:solidFill>
                            <a:srgbClr val="000000"/>
                          </a:solidFill>
                          <a:latin typeface="Muli Bold"/>
                        </a:rPr>
                        <a:t>Value: 4</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sp>
        <p:nvSpPr>
          <p:cNvPr id="10" name="Freeform 10"/>
          <p:cNvSpPr/>
          <p:nvPr/>
        </p:nvSpPr>
        <p:spPr>
          <a:xfrm>
            <a:off x="10649441" y="3138036"/>
            <a:ext cx="8063852" cy="4010927"/>
          </a:xfrm>
          <a:custGeom>
            <a:avLst/>
            <a:gdLst/>
            <a:ahLst/>
            <a:cxnLst/>
            <a:rect l="l" t="t" r="r" b="b"/>
            <a:pathLst>
              <a:path w="8063852" h="4010927">
                <a:moveTo>
                  <a:pt x="0" y="0"/>
                </a:moveTo>
                <a:lnTo>
                  <a:pt x="8063852" y="0"/>
                </a:lnTo>
                <a:lnTo>
                  <a:pt x="8063852" y="4010928"/>
                </a:lnTo>
                <a:lnTo>
                  <a:pt x="0" y="4010928"/>
                </a:lnTo>
                <a:lnTo>
                  <a:pt x="0" y="0"/>
                </a:lnTo>
                <a:close/>
              </a:path>
            </a:pathLst>
          </a:custGeom>
          <a:blipFill>
            <a:blip r:embed="rId2"/>
            <a:stretch>
              <a:fillRect t="-6544" b="-6544"/>
            </a:stretch>
          </a:blipFill>
        </p:spPr>
      </p:sp>
      <p:grpSp>
        <p:nvGrpSpPr>
          <p:cNvPr id="11" name="Group 11"/>
          <p:cNvGrpSpPr/>
          <p:nvPr/>
        </p:nvGrpSpPr>
        <p:grpSpPr>
          <a:xfrm>
            <a:off x="-1751523" y="-1660351"/>
            <a:ext cx="4579312" cy="4579312"/>
            <a:chOff x="0" y="0"/>
            <a:chExt cx="6105749" cy="6105749"/>
          </a:xfrm>
        </p:grpSpPr>
        <p:sp>
          <p:nvSpPr>
            <p:cNvPr id="12" name="Freeform 12"/>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5" name="TextBox 15"/>
          <p:cNvSpPr txBox="1"/>
          <p:nvPr/>
        </p:nvSpPr>
        <p:spPr>
          <a:xfrm>
            <a:off x="426253" y="336550"/>
            <a:ext cx="1683484" cy="142240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Khái niệm</a:t>
            </a:r>
          </a:p>
        </p:txBody>
      </p:sp>
      <p:sp>
        <p:nvSpPr>
          <p:cNvPr id="16" name="TextBox 16"/>
          <p:cNvSpPr txBox="1"/>
          <p:nvPr/>
        </p:nvSpPr>
        <p:spPr>
          <a:xfrm>
            <a:off x="538133" y="3793116"/>
            <a:ext cx="8361461" cy="1367174"/>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Mã Huffman là một loại mã tiền tố tối ưu đặc biệt. </a:t>
            </a:r>
          </a:p>
        </p:txBody>
      </p:sp>
      <p:sp>
        <p:nvSpPr>
          <p:cNvPr id="17" name="TextBox 17"/>
          <p:cNvSpPr txBox="1"/>
          <p:nvPr/>
        </p:nvSpPr>
        <p:spPr>
          <a:xfrm>
            <a:off x="484664" y="6034444"/>
            <a:ext cx="9266168" cy="1367174"/>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Thường được sử dụng để nén dữ liệu không gây mất dữ liệu.</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8" name="TextBox 28"/>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9" name="TextBox 29"/>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0" name="TextBox 30"/>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31" name="TextBox 31"/>
          <p:cNvSpPr txBox="1"/>
          <p:nvPr/>
        </p:nvSpPr>
        <p:spPr>
          <a:xfrm>
            <a:off x="1232304" y="3972124"/>
            <a:ext cx="5960441" cy="756031"/>
          </a:xfrm>
          <a:prstGeom prst="rect">
            <a:avLst/>
          </a:prstGeom>
        </p:spPr>
        <p:txBody>
          <a:bodyPr lIns="0" tIns="0" rIns="0" bIns="0" rtlCol="0" anchor="t">
            <a:spAutoFit/>
          </a:bodyPr>
          <a:lstStyle/>
          <a:p>
            <a:pPr>
              <a:lnSpc>
                <a:spcPts val="6103"/>
              </a:lnSpc>
              <a:spcBef>
                <a:spcPct val="0"/>
              </a:spcBef>
            </a:pPr>
            <a:r>
              <a:rPr lang="en-US" sz="4359">
                <a:solidFill>
                  <a:srgbClr val="000000"/>
                </a:solidFill>
                <a:latin typeface="Muli"/>
              </a:rPr>
              <a:t>Lặp lại các bước trên:</a:t>
            </a:r>
          </a:p>
        </p:txBody>
      </p:sp>
      <p:graphicFrame>
        <p:nvGraphicFramePr>
          <p:cNvPr id="32" name="Table 12">
            <a:extLst>
              <a:ext uri="{FF2B5EF4-FFF2-40B4-BE49-F238E27FC236}">
                <a16:creationId xmlns:a16="http://schemas.microsoft.com/office/drawing/2014/main" id="{C43BD09E-4C3A-602A-8926-6C1094E3B4C0}"/>
              </a:ext>
            </a:extLst>
          </p:cNvPr>
          <p:cNvGraphicFramePr>
            <a:graphicFrameLocks noGrp="1"/>
          </p:cNvGraphicFramePr>
          <p:nvPr>
            <p:extLst>
              <p:ext uri="{D42A27DB-BD31-4B8C-83A1-F6EECF244321}">
                <p14:modId xmlns:p14="http://schemas.microsoft.com/office/powerpoint/2010/main" val="3707754655"/>
              </p:ext>
            </p:extLst>
          </p:nvPr>
        </p:nvGraphicFramePr>
        <p:xfrm>
          <a:off x="12043076" y="2699935"/>
          <a:ext cx="2335328" cy="1390650"/>
        </p:xfrm>
        <a:graphic>
          <a:graphicData uri="http://schemas.openxmlformats.org/drawingml/2006/table">
            <a:tbl>
              <a:tblPr/>
              <a:tblGrid>
                <a:gridCol w="2335328">
                  <a:extLst>
                    <a:ext uri="{9D8B030D-6E8A-4147-A177-3AD203B41FA5}">
                      <a16:colId xmlns:a16="http://schemas.microsoft.com/office/drawing/2014/main" val="20000"/>
                    </a:ext>
                  </a:extLst>
                </a:gridCol>
              </a:tblGrid>
              <a:tr h="1390650">
                <a:tc>
                  <a:txBody>
                    <a:bodyPr/>
                    <a:lstStyle/>
                    <a:p>
                      <a:pPr algn="ctr">
                        <a:lnSpc>
                          <a:spcPts val="3499"/>
                        </a:lnSpc>
                        <a:defRPr/>
                      </a:pPr>
                      <a:endParaRPr lang="en-US" sz="2499">
                        <a:solidFill>
                          <a:srgbClr val="000000"/>
                        </a:solidFill>
                        <a:latin typeface="Muli Bold"/>
                      </a:endParaRP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grpSp>
        <p:nvGrpSpPr>
          <p:cNvPr id="47" name="Group 46">
            <a:extLst>
              <a:ext uri="{FF2B5EF4-FFF2-40B4-BE49-F238E27FC236}">
                <a16:creationId xmlns:a16="http://schemas.microsoft.com/office/drawing/2014/main" id="{2EB0892A-9839-78B6-B9F2-41A2E08BAF78}"/>
              </a:ext>
            </a:extLst>
          </p:cNvPr>
          <p:cNvGrpSpPr/>
          <p:nvPr/>
        </p:nvGrpSpPr>
        <p:grpSpPr>
          <a:xfrm>
            <a:off x="9630863" y="6888070"/>
            <a:ext cx="6648563" cy="2741515"/>
            <a:chOff x="9630863" y="6888070"/>
            <a:chExt cx="6648563" cy="2741515"/>
          </a:xfrm>
        </p:grpSpPr>
        <p:grpSp>
          <p:nvGrpSpPr>
            <p:cNvPr id="48" name="Group 47">
              <a:extLst>
                <a:ext uri="{FF2B5EF4-FFF2-40B4-BE49-F238E27FC236}">
                  <a16:creationId xmlns:a16="http://schemas.microsoft.com/office/drawing/2014/main" id="{F2AC28A5-527A-962F-9D00-4168C4ECA80A}"/>
                </a:ext>
              </a:extLst>
            </p:cNvPr>
            <p:cNvGrpSpPr/>
            <p:nvPr/>
          </p:nvGrpSpPr>
          <p:grpSpPr>
            <a:xfrm>
              <a:off x="9630863" y="6889402"/>
              <a:ext cx="4590104" cy="2740183"/>
              <a:chOff x="12492669" y="6918532"/>
              <a:chExt cx="4590104" cy="2740183"/>
            </a:xfrm>
          </p:grpSpPr>
          <p:grpSp>
            <p:nvGrpSpPr>
              <p:cNvPr id="52" name="Group 13">
                <a:extLst>
                  <a:ext uri="{FF2B5EF4-FFF2-40B4-BE49-F238E27FC236}">
                    <a16:creationId xmlns:a16="http://schemas.microsoft.com/office/drawing/2014/main" id="{0D293262-0661-5B0D-1F60-97A5DDC6F70C}"/>
                  </a:ext>
                </a:extLst>
              </p:cNvPr>
              <p:cNvGrpSpPr/>
              <p:nvPr/>
            </p:nvGrpSpPr>
            <p:grpSpPr>
              <a:xfrm>
                <a:off x="12492669" y="8713845"/>
                <a:ext cx="4590104" cy="944870"/>
                <a:chOff x="0" y="0"/>
                <a:chExt cx="6120138" cy="1259827"/>
              </a:xfrm>
            </p:grpSpPr>
            <p:grpSp>
              <p:nvGrpSpPr>
                <p:cNvPr id="58" name="Group 14">
                  <a:extLst>
                    <a:ext uri="{FF2B5EF4-FFF2-40B4-BE49-F238E27FC236}">
                      <a16:creationId xmlns:a16="http://schemas.microsoft.com/office/drawing/2014/main" id="{3ADDCCE1-1F44-CFF6-B408-932A94943C81}"/>
                    </a:ext>
                  </a:extLst>
                </p:cNvPr>
                <p:cNvGrpSpPr/>
                <p:nvPr/>
              </p:nvGrpSpPr>
              <p:grpSpPr>
                <a:xfrm>
                  <a:off x="0" y="0"/>
                  <a:ext cx="2193851" cy="1259827"/>
                  <a:chOff x="0" y="0"/>
                  <a:chExt cx="433353" cy="248855"/>
                </a:xfrm>
              </p:grpSpPr>
              <p:sp>
                <p:nvSpPr>
                  <p:cNvPr id="62" name="Freeform 15">
                    <a:extLst>
                      <a:ext uri="{FF2B5EF4-FFF2-40B4-BE49-F238E27FC236}">
                        <a16:creationId xmlns:a16="http://schemas.microsoft.com/office/drawing/2014/main" id="{DC177401-0976-3F58-5B78-FC4C8C9257D9}"/>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3" name="TextBox 16">
                    <a:extLst>
                      <a:ext uri="{FF2B5EF4-FFF2-40B4-BE49-F238E27FC236}">
                        <a16:creationId xmlns:a16="http://schemas.microsoft.com/office/drawing/2014/main" id="{DD76157D-8B9C-3FC0-A0DC-A6FBFB51C509}"/>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59" name="Group 17">
                  <a:extLst>
                    <a:ext uri="{FF2B5EF4-FFF2-40B4-BE49-F238E27FC236}">
                      <a16:creationId xmlns:a16="http://schemas.microsoft.com/office/drawing/2014/main" id="{54D4E132-0553-1BA3-5939-D081BBFC5FED}"/>
                    </a:ext>
                  </a:extLst>
                </p:cNvPr>
                <p:cNvGrpSpPr/>
                <p:nvPr/>
              </p:nvGrpSpPr>
              <p:grpSpPr>
                <a:xfrm>
                  <a:off x="3926287" y="0"/>
                  <a:ext cx="2193851" cy="1259827"/>
                  <a:chOff x="0" y="0"/>
                  <a:chExt cx="433353" cy="248855"/>
                </a:xfrm>
              </p:grpSpPr>
              <p:sp>
                <p:nvSpPr>
                  <p:cNvPr id="60" name="Freeform 18">
                    <a:extLst>
                      <a:ext uri="{FF2B5EF4-FFF2-40B4-BE49-F238E27FC236}">
                        <a16:creationId xmlns:a16="http://schemas.microsoft.com/office/drawing/2014/main" id="{16A89116-04A4-477A-2A51-CF7D54A2020E}"/>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1" name="TextBox 19">
                    <a:extLst>
                      <a:ext uri="{FF2B5EF4-FFF2-40B4-BE49-F238E27FC236}">
                        <a16:creationId xmlns:a16="http://schemas.microsoft.com/office/drawing/2014/main" id="{7B4D1641-5AEC-E041-1F5C-618BC458C956}"/>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
            <p:nvSpPr>
              <p:cNvPr id="53" name="AutoShape 20">
                <a:extLst>
                  <a:ext uri="{FF2B5EF4-FFF2-40B4-BE49-F238E27FC236}">
                    <a16:creationId xmlns:a16="http://schemas.microsoft.com/office/drawing/2014/main" id="{C58EE567-BDB9-A3E1-E45A-3BD9E172D73E}"/>
                  </a:ext>
                </a:extLst>
              </p:cNvPr>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54" name="AutoShape 21">
                <a:extLst>
                  <a:ext uri="{FF2B5EF4-FFF2-40B4-BE49-F238E27FC236}">
                    <a16:creationId xmlns:a16="http://schemas.microsoft.com/office/drawing/2014/main" id="{71A0C8DD-341C-7021-0B8F-7628F324C299}"/>
                  </a:ext>
                </a:extLst>
              </p:cNvPr>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55" name="Group 22">
                <a:extLst>
                  <a:ext uri="{FF2B5EF4-FFF2-40B4-BE49-F238E27FC236}">
                    <a16:creationId xmlns:a16="http://schemas.microsoft.com/office/drawing/2014/main" id="{0D5198AA-C5B8-AD7B-C7F9-14D7DF39C1CE}"/>
                  </a:ext>
                </a:extLst>
              </p:cNvPr>
              <p:cNvGrpSpPr/>
              <p:nvPr/>
            </p:nvGrpSpPr>
            <p:grpSpPr>
              <a:xfrm>
                <a:off x="14004317" y="6918532"/>
                <a:ext cx="1645388" cy="944870"/>
                <a:chOff x="0" y="0"/>
                <a:chExt cx="433353" cy="248855"/>
              </a:xfrm>
            </p:grpSpPr>
            <p:sp>
              <p:nvSpPr>
                <p:cNvPr id="56" name="Freeform 23">
                  <a:extLst>
                    <a:ext uri="{FF2B5EF4-FFF2-40B4-BE49-F238E27FC236}">
                      <a16:creationId xmlns:a16="http://schemas.microsoft.com/office/drawing/2014/main" id="{6583E78E-35AF-6002-AEA8-7CE7FB4952CB}"/>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57" name="TextBox 24">
                  <a:extLst>
                    <a:ext uri="{FF2B5EF4-FFF2-40B4-BE49-F238E27FC236}">
                      <a16:creationId xmlns:a16="http://schemas.microsoft.com/office/drawing/2014/main" id="{212CB088-7486-E3B2-E7AF-FC0173CD2ED8}"/>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3</a:t>
                  </a:r>
                </a:p>
              </p:txBody>
            </p:sp>
          </p:grpSp>
        </p:grpSp>
        <p:grpSp>
          <p:nvGrpSpPr>
            <p:cNvPr id="49" name="Group 25">
              <a:extLst>
                <a:ext uri="{FF2B5EF4-FFF2-40B4-BE49-F238E27FC236}">
                  <a16:creationId xmlns:a16="http://schemas.microsoft.com/office/drawing/2014/main" id="{F0654A40-A444-1F7A-9DB1-9A0527E09D19}"/>
                </a:ext>
              </a:extLst>
            </p:cNvPr>
            <p:cNvGrpSpPr/>
            <p:nvPr/>
          </p:nvGrpSpPr>
          <p:grpSpPr>
            <a:xfrm>
              <a:off x="14634038" y="6888070"/>
              <a:ext cx="1645388" cy="944870"/>
              <a:chOff x="0" y="0"/>
              <a:chExt cx="433353" cy="248855"/>
            </a:xfrm>
          </p:grpSpPr>
          <p:sp>
            <p:nvSpPr>
              <p:cNvPr id="50" name="Freeform 26">
                <a:extLst>
                  <a:ext uri="{FF2B5EF4-FFF2-40B4-BE49-F238E27FC236}">
                    <a16:creationId xmlns:a16="http://schemas.microsoft.com/office/drawing/2014/main" id="{CD0CF7E8-A131-8D42-07DC-881ADAFF8F5A}"/>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51" name="TextBox 27">
                <a:extLst>
                  <a:ext uri="{FF2B5EF4-FFF2-40B4-BE49-F238E27FC236}">
                    <a16:creationId xmlns:a16="http://schemas.microsoft.com/office/drawing/2014/main" id="{4E32229B-4B5E-9D57-1946-4056DC1C9ABC}"/>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8" name="TextBox 28"/>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9" name="TextBox 29"/>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0" name="TextBox 30"/>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31" name="TextBox 31"/>
          <p:cNvSpPr txBox="1"/>
          <p:nvPr/>
        </p:nvSpPr>
        <p:spPr>
          <a:xfrm>
            <a:off x="1232304" y="3972124"/>
            <a:ext cx="5960441" cy="756031"/>
          </a:xfrm>
          <a:prstGeom prst="rect">
            <a:avLst/>
          </a:prstGeom>
        </p:spPr>
        <p:txBody>
          <a:bodyPr lIns="0" tIns="0" rIns="0" bIns="0" rtlCol="0" anchor="t">
            <a:spAutoFit/>
          </a:bodyPr>
          <a:lstStyle/>
          <a:p>
            <a:pPr>
              <a:lnSpc>
                <a:spcPts val="6103"/>
              </a:lnSpc>
              <a:spcBef>
                <a:spcPct val="0"/>
              </a:spcBef>
            </a:pPr>
            <a:r>
              <a:rPr lang="en-US" sz="4359">
                <a:solidFill>
                  <a:srgbClr val="000000"/>
                </a:solidFill>
                <a:latin typeface="Muli"/>
              </a:rPr>
              <a:t>Lặp lại các bước trên:</a:t>
            </a:r>
          </a:p>
        </p:txBody>
      </p:sp>
      <p:graphicFrame>
        <p:nvGraphicFramePr>
          <p:cNvPr id="36" name="Table 12">
            <a:extLst>
              <a:ext uri="{FF2B5EF4-FFF2-40B4-BE49-F238E27FC236}">
                <a16:creationId xmlns:a16="http://schemas.microsoft.com/office/drawing/2014/main" id="{B20B3204-8160-B67E-AB83-9022F99FAC32}"/>
              </a:ext>
            </a:extLst>
          </p:cNvPr>
          <p:cNvGraphicFramePr>
            <a:graphicFrameLocks noGrp="1"/>
          </p:cNvGraphicFramePr>
          <p:nvPr>
            <p:extLst>
              <p:ext uri="{D42A27DB-BD31-4B8C-83A1-F6EECF244321}">
                <p14:modId xmlns:p14="http://schemas.microsoft.com/office/powerpoint/2010/main" val="3707754655"/>
              </p:ext>
            </p:extLst>
          </p:nvPr>
        </p:nvGraphicFramePr>
        <p:xfrm>
          <a:off x="12043076" y="2699935"/>
          <a:ext cx="2335328" cy="1390650"/>
        </p:xfrm>
        <a:graphic>
          <a:graphicData uri="http://schemas.openxmlformats.org/drawingml/2006/table">
            <a:tbl>
              <a:tblPr/>
              <a:tblGrid>
                <a:gridCol w="2335328">
                  <a:extLst>
                    <a:ext uri="{9D8B030D-6E8A-4147-A177-3AD203B41FA5}">
                      <a16:colId xmlns:a16="http://schemas.microsoft.com/office/drawing/2014/main" val="20000"/>
                    </a:ext>
                  </a:extLst>
                </a:gridCol>
              </a:tblGrid>
              <a:tr h="1390650">
                <a:tc>
                  <a:txBody>
                    <a:bodyPr/>
                    <a:lstStyle/>
                    <a:p>
                      <a:pPr algn="ctr">
                        <a:lnSpc>
                          <a:spcPts val="3499"/>
                        </a:lnSpc>
                        <a:defRPr/>
                      </a:pPr>
                      <a:endParaRPr lang="en-US" sz="2499">
                        <a:solidFill>
                          <a:srgbClr val="000000"/>
                        </a:solidFill>
                        <a:latin typeface="Muli Bold"/>
                      </a:endParaRP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grpSp>
        <p:nvGrpSpPr>
          <p:cNvPr id="67" name="Group 66">
            <a:extLst>
              <a:ext uri="{FF2B5EF4-FFF2-40B4-BE49-F238E27FC236}">
                <a16:creationId xmlns:a16="http://schemas.microsoft.com/office/drawing/2014/main" id="{FB4F3A0D-9559-0575-EF03-78122DEF7D5F}"/>
              </a:ext>
            </a:extLst>
          </p:cNvPr>
          <p:cNvGrpSpPr/>
          <p:nvPr/>
        </p:nvGrpSpPr>
        <p:grpSpPr>
          <a:xfrm>
            <a:off x="9630863" y="4612680"/>
            <a:ext cx="6648563" cy="5016905"/>
            <a:chOff x="9630863" y="4612680"/>
            <a:chExt cx="6648563" cy="5016905"/>
          </a:xfrm>
        </p:grpSpPr>
        <p:grpSp>
          <p:nvGrpSpPr>
            <p:cNvPr id="32" name="Group 32"/>
            <p:cNvGrpSpPr/>
            <p:nvPr/>
          </p:nvGrpSpPr>
          <p:grpSpPr>
            <a:xfrm>
              <a:off x="13060026" y="4612680"/>
              <a:ext cx="1299328" cy="1299328"/>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34" name="TextBox 34"/>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7</a:t>
                </a:r>
              </a:p>
            </p:txBody>
          </p:sp>
        </p:grpSp>
        <p:grpSp>
          <p:nvGrpSpPr>
            <p:cNvPr id="50" name="Group 49">
              <a:extLst>
                <a:ext uri="{FF2B5EF4-FFF2-40B4-BE49-F238E27FC236}">
                  <a16:creationId xmlns:a16="http://schemas.microsoft.com/office/drawing/2014/main" id="{D47C3BCF-4087-557A-D74F-196FF0B7FC33}"/>
                </a:ext>
              </a:extLst>
            </p:cNvPr>
            <p:cNvGrpSpPr/>
            <p:nvPr/>
          </p:nvGrpSpPr>
          <p:grpSpPr>
            <a:xfrm>
              <a:off x="9630863" y="6888070"/>
              <a:ext cx="6648563" cy="2741515"/>
              <a:chOff x="9630863" y="6888070"/>
              <a:chExt cx="6648563" cy="2741515"/>
            </a:xfrm>
          </p:grpSpPr>
          <p:grpSp>
            <p:nvGrpSpPr>
              <p:cNvPr id="51" name="Group 50">
                <a:extLst>
                  <a:ext uri="{FF2B5EF4-FFF2-40B4-BE49-F238E27FC236}">
                    <a16:creationId xmlns:a16="http://schemas.microsoft.com/office/drawing/2014/main" id="{D18706EF-3558-8161-D54D-245861C3C7CE}"/>
                  </a:ext>
                </a:extLst>
              </p:cNvPr>
              <p:cNvGrpSpPr/>
              <p:nvPr/>
            </p:nvGrpSpPr>
            <p:grpSpPr>
              <a:xfrm>
                <a:off x="9630863" y="6889402"/>
                <a:ext cx="4590104" cy="2740183"/>
                <a:chOff x="12492669" y="6918532"/>
                <a:chExt cx="4590104" cy="2740183"/>
              </a:xfrm>
            </p:grpSpPr>
            <p:grpSp>
              <p:nvGrpSpPr>
                <p:cNvPr id="55" name="Group 13">
                  <a:extLst>
                    <a:ext uri="{FF2B5EF4-FFF2-40B4-BE49-F238E27FC236}">
                      <a16:creationId xmlns:a16="http://schemas.microsoft.com/office/drawing/2014/main" id="{813FE50A-9611-E391-4036-5AA3661646E6}"/>
                    </a:ext>
                  </a:extLst>
                </p:cNvPr>
                <p:cNvGrpSpPr/>
                <p:nvPr/>
              </p:nvGrpSpPr>
              <p:grpSpPr>
                <a:xfrm>
                  <a:off x="12492669" y="8713845"/>
                  <a:ext cx="4590104" cy="944870"/>
                  <a:chOff x="0" y="0"/>
                  <a:chExt cx="6120138" cy="1259827"/>
                </a:xfrm>
              </p:grpSpPr>
              <p:grpSp>
                <p:nvGrpSpPr>
                  <p:cNvPr id="61" name="Group 14">
                    <a:extLst>
                      <a:ext uri="{FF2B5EF4-FFF2-40B4-BE49-F238E27FC236}">
                        <a16:creationId xmlns:a16="http://schemas.microsoft.com/office/drawing/2014/main" id="{A5E7BB4D-C5C8-9796-440D-D088BABA4511}"/>
                      </a:ext>
                    </a:extLst>
                  </p:cNvPr>
                  <p:cNvGrpSpPr/>
                  <p:nvPr/>
                </p:nvGrpSpPr>
                <p:grpSpPr>
                  <a:xfrm>
                    <a:off x="0" y="0"/>
                    <a:ext cx="2193851" cy="1259827"/>
                    <a:chOff x="0" y="0"/>
                    <a:chExt cx="433353" cy="248855"/>
                  </a:xfrm>
                </p:grpSpPr>
                <p:sp>
                  <p:nvSpPr>
                    <p:cNvPr id="65" name="Freeform 15">
                      <a:extLst>
                        <a:ext uri="{FF2B5EF4-FFF2-40B4-BE49-F238E27FC236}">
                          <a16:creationId xmlns:a16="http://schemas.microsoft.com/office/drawing/2014/main" id="{A2C449EA-856E-7CEF-A821-1C63E2416C76}"/>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6" name="TextBox 16">
                      <a:extLst>
                        <a:ext uri="{FF2B5EF4-FFF2-40B4-BE49-F238E27FC236}">
                          <a16:creationId xmlns:a16="http://schemas.microsoft.com/office/drawing/2014/main" id="{F95B8E50-6214-5068-4877-BFA9AF9B3F7A}"/>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62" name="Group 17">
                    <a:extLst>
                      <a:ext uri="{FF2B5EF4-FFF2-40B4-BE49-F238E27FC236}">
                        <a16:creationId xmlns:a16="http://schemas.microsoft.com/office/drawing/2014/main" id="{F8DFF2C9-2742-78B7-937E-F85477F64ACD}"/>
                      </a:ext>
                    </a:extLst>
                  </p:cNvPr>
                  <p:cNvGrpSpPr/>
                  <p:nvPr/>
                </p:nvGrpSpPr>
                <p:grpSpPr>
                  <a:xfrm>
                    <a:off x="3926287" y="0"/>
                    <a:ext cx="2193851" cy="1259827"/>
                    <a:chOff x="0" y="0"/>
                    <a:chExt cx="433353" cy="248855"/>
                  </a:xfrm>
                </p:grpSpPr>
                <p:sp>
                  <p:nvSpPr>
                    <p:cNvPr id="63" name="Freeform 18">
                      <a:extLst>
                        <a:ext uri="{FF2B5EF4-FFF2-40B4-BE49-F238E27FC236}">
                          <a16:creationId xmlns:a16="http://schemas.microsoft.com/office/drawing/2014/main" id="{E8D76174-0D21-EBF5-FA33-641E1535EB5B}"/>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4" name="TextBox 19">
                      <a:extLst>
                        <a:ext uri="{FF2B5EF4-FFF2-40B4-BE49-F238E27FC236}">
                          <a16:creationId xmlns:a16="http://schemas.microsoft.com/office/drawing/2014/main" id="{87BC2F03-8A62-65BB-505D-19D750517E0C}"/>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
              <p:nvSpPr>
                <p:cNvPr id="56" name="AutoShape 20">
                  <a:extLst>
                    <a:ext uri="{FF2B5EF4-FFF2-40B4-BE49-F238E27FC236}">
                      <a16:creationId xmlns:a16="http://schemas.microsoft.com/office/drawing/2014/main" id="{D5711F73-A88E-3DBE-7CE6-26A6F1910EBC}"/>
                    </a:ext>
                  </a:extLst>
                </p:cNvPr>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57" name="AutoShape 21">
                  <a:extLst>
                    <a:ext uri="{FF2B5EF4-FFF2-40B4-BE49-F238E27FC236}">
                      <a16:creationId xmlns:a16="http://schemas.microsoft.com/office/drawing/2014/main" id="{2D208751-AC54-1FC2-B476-86A5BCE06BB1}"/>
                    </a:ext>
                  </a:extLst>
                </p:cNvPr>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58" name="Group 22">
                  <a:extLst>
                    <a:ext uri="{FF2B5EF4-FFF2-40B4-BE49-F238E27FC236}">
                      <a16:creationId xmlns:a16="http://schemas.microsoft.com/office/drawing/2014/main" id="{1F6121F3-98EE-CEDB-EEA0-9D71718F5E88}"/>
                    </a:ext>
                  </a:extLst>
                </p:cNvPr>
                <p:cNvGrpSpPr/>
                <p:nvPr/>
              </p:nvGrpSpPr>
              <p:grpSpPr>
                <a:xfrm>
                  <a:off x="14004317" y="6918532"/>
                  <a:ext cx="1645388" cy="944870"/>
                  <a:chOff x="0" y="0"/>
                  <a:chExt cx="433353" cy="248855"/>
                </a:xfrm>
              </p:grpSpPr>
              <p:sp>
                <p:nvSpPr>
                  <p:cNvPr id="59" name="Freeform 23">
                    <a:extLst>
                      <a:ext uri="{FF2B5EF4-FFF2-40B4-BE49-F238E27FC236}">
                        <a16:creationId xmlns:a16="http://schemas.microsoft.com/office/drawing/2014/main" id="{204261CB-D7D2-5A7A-531C-1CA874ED75FA}"/>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0" name="TextBox 24">
                    <a:extLst>
                      <a:ext uri="{FF2B5EF4-FFF2-40B4-BE49-F238E27FC236}">
                        <a16:creationId xmlns:a16="http://schemas.microsoft.com/office/drawing/2014/main" id="{5729C25C-7194-0019-894F-587176F12E66}"/>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3</a:t>
                    </a:r>
                  </a:p>
                </p:txBody>
              </p:sp>
            </p:grpSp>
          </p:grpSp>
          <p:grpSp>
            <p:nvGrpSpPr>
              <p:cNvPr id="52" name="Group 25">
                <a:extLst>
                  <a:ext uri="{FF2B5EF4-FFF2-40B4-BE49-F238E27FC236}">
                    <a16:creationId xmlns:a16="http://schemas.microsoft.com/office/drawing/2014/main" id="{29321F90-3406-3ACF-AE9A-FCBB003CEB00}"/>
                  </a:ext>
                </a:extLst>
              </p:cNvPr>
              <p:cNvGrpSpPr/>
              <p:nvPr/>
            </p:nvGrpSpPr>
            <p:grpSpPr>
              <a:xfrm>
                <a:off x="14634038" y="6888070"/>
                <a:ext cx="1645388" cy="944870"/>
                <a:chOff x="0" y="0"/>
                <a:chExt cx="433353" cy="248855"/>
              </a:xfrm>
            </p:grpSpPr>
            <p:sp>
              <p:nvSpPr>
                <p:cNvPr id="53" name="Freeform 26">
                  <a:extLst>
                    <a:ext uri="{FF2B5EF4-FFF2-40B4-BE49-F238E27FC236}">
                      <a16:creationId xmlns:a16="http://schemas.microsoft.com/office/drawing/2014/main" id="{98A60D4A-6F03-A1B5-2D02-D58452204EE9}"/>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54" name="TextBox 27">
                  <a:extLst>
                    <a:ext uri="{FF2B5EF4-FFF2-40B4-BE49-F238E27FC236}">
                      <a16:creationId xmlns:a16="http://schemas.microsoft.com/office/drawing/2014/main" id="{60A97E8F-0D64-33C4-1B4B-571A49A12FCC}"/>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8" name="TextBox 28"/>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9" name="TextBox 29"/>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0" name="TextBox 30"/>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31" name="TextBox 31"/>
          <p:cNvSpPr txBox="1"/>
          <p:nvPr/>
        </p:nvSpPr>
        <p:spPr>
          <a:xfrm>
            <a:off x="1232304" y="3972124"/>
            <a:ext cx="5960441" cy="756031"/>
          </a:xfrm>
          <a:prstGeom prst="rect">
            <a:avLst/>
          </a:prstGeom>
        </p:spPr>
        <p:txBody>
          <a:bodyPr lIns="0" tIns="0" rIns="0" bIns="0" rtlCol="0" anchor="t">
            <a:spAutoFit/>
          </a:bodyPr>
          <a:lstStyle/>
          <a:p>
            <a:pPr>
              <a:lnSpc>
                <a:spcPts val="6103"/>
              </a:lnSpc>
              <a:spcBef>
                <a:spcPct val="0"/>
              </a:spcBef>
            </a:pPr>
            <a:r>
              <a:rPr lang="en-US" sz="4359">
                <a:solidFill>
                  <a:srgbClr val="000000"/>
                </a:solidFill>
                <a:latin typeface="Muli"/>
              </a:rPr>
              <a:t>Lặp lại các bước trên:</a:t>
            </a:r>
          </a:p>
        </p:txBody>
      </p:sp>
      <p:graphicFrame>
        <p:nvGraphicFramePr>
          <p:cNvPr id="39" name="Table 12">
            <a:extLst>
              <a:ext uri="{FF2B5EF4-FFF2-40B4-BE49-F238E27FC236}">
                <a16:creationId xmlns:a16="http://schemas.microsoft.com/office/drawing/2014/main" id="{6FF0152D-EEF2-4ECC-705D-1FE4BA63D230}"/>
              </a:ext>
            </a:extLst>
          </p:cNvPr>
          <p:cNvGraphicFramePr>
            <a:graphicFrameLocks noGrp="1"/>
          </p:cNvGraphicFramePr>
          <p:nvPr>
            <p:extLst>
              <p:ext uri="{D42A27DB-BD31-4B8C-83A1-F6EECF244321}">
                <p14:modId xmlns:p14="http://schemas.microsoft.com/office/powerpoint/2010/main" val="3707754655"/>
              </p:ext>
            </p:extLst>
          </p:nvPr>
        </p:nvGraphicFramePr>
        <p:xfrm>
          <a:off x="12043076" y="2699935"/>
          <a:ext cx="2335328" cy="1390650"/>
        </p:xfrm>
        <a:graphic>
          <a:graphicData uri="http://schemas.openxmlformats.org/drawingml/2006/table">
            <a:tbl>
              <a:tblPr/>
              <a:tblGrid>
                <a:gridCol w="2335328">
                  <a:extLst>
                    <a:ext uri="{9D8B030D-6E8A-4147-A177-3AD203B41FA5}">
                      <a16:colId xmlns:a16="http://schemas.microsoft.com/office/drawing/2014/main" val="20000"/>
                    </a:ext>
                  </a:extLst>
                </a:gridCol>
              </a:tblGrid>
              <a:tr h="1390650">
                <a:tc>
                  <a:txBody>
                    <a:bodyPr/>
                    <a:lstStyle/>
                    <a:p>
                      <a:pPr algn="ctr">
                        <a:lnSpc>
                          <a:spcPts val="3499"/>
                        </a:lnSpc>
                        <a:defRPr/>
                      </a:pPr>
                      <a:endParaRPr lang="en-US" sz="2499">
                        <a:solidFill>
                          <a:srgbClr val="000000"/>
                        </a:solidFill>
                        <a:latin typeface="Muli Bold"/>
                      </a:endParaRP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grpSp>
        <p:nvGrpSpPr>
          <p:cNvPr id="112" name="Group 111">
            <a:extLst>
              <a:ext uri="{FF2B5EF4-FFF2-40B4-BE49-F238E27FC236}">
                <a16:creationId xmlns:a16="http://schemas.microsoft.com/office/drawing/2014/main" id="{579E82E7-8D36-129E-D65E-78EC1E544911}"/>
              </a:ext>
            </a:extLst>
          </p:cNvPr>
          <p:cNvGrpSpPr/>
          <p:nvPr/>
        </p:nvGrpSpPr>
        <p:grpSpPr>
          <a:xfrm>
            <a:off x="9630863" y="4612680"/>
            <a:ext cx="6648563" cy="5016905"/>
            <a:chOff x="9630863" y="4612680"/>
            <a:chExt cx="6648563" cy="5016905"/>
          </a:xfrm>
        </p:grpSpPr>
        <p:sp>
          <p:nvSpPr>
            <p:cNvPr id="35" name="AutoShape 35"/>
            <p:cNvSpPr/>
            <p:nvPr/>
          </p:nvSpPr>
          <p:spPr>
            <a:xfrm flipH="1">
              <a:off x="12180921" y="5761820"/>
              <a:ext cx="1129422" cy="1129422"/>
            </a:xfrm>
            <a:prstGeom prst="line">
              <a:avLst/>
            </a:prstGeom>
            <a:ln w="38100" cap="flat">
              <a:solidFill>
                <a:srgbClr val="882A1B"/>
              </a:solidFill>
              <a:prstDash val="solid"/>
              <a:headEnd type="oval" w="lg" len="lg"/>
              <a:tailEnd type="oval" w="lg" len="lg"/>
            </a:ln>
          </p:spPr>
        </p:sp>
        <p:sp>
          <p:nvSpPr>
            <p:cNvPr id="36" name="AutoShape 36"/>
            <p:cNvSpPr/>
            <p:nvPr/>
          </p:nvSpPr>
          <p:spPr>
            <a:xfrm flipH="1" flipV="1">
              <a:off x="14159361" y="5711450"/>
              <a:ext cx="1087183" cy="1170137"/>
            </a:xfrm>
            <a:prstGeom prst="line">
              <a:avLst/>
            </a:prstGeom>
            <a:ln w="38100" cap="flat">
              <a:solidFill>
                <a:srgbClr val="882A1B"/>
              </a:solidFill>
              <a:prstDash val="solid"/>
              <a:headEnd type="oval" w="lg" len="lg"/>
              <a:tailEnd type="oval" w="lg" len="lg"/>
            </a:ln>
          </p:spPr>
        </p:sp>
        <p:grpSp>
          <p:nvGrpSpPr>
            <p:cNvPr id="91" name="Group 90">
              <a:extLst>
                <a:ext uri="{FF2B5EF4-FFF2-40B4-BE49-F238E27FC236}">
                  <a16:creationId xmlns:a16="http://schemas.microsoft.com/office/drawing/2014/main" id="{31CC49A0-252C-30B4-DF46-5B5B8F89A5FC}"/>
                </a:ext>
              </a:extLst>
            </p:cNvPr>
            <p:cNvGrpSpPr/>
            <p:nvPr/>
          </p:nvGrpSpPr>
          <p:grpSpPr>
            <a:xfrm>
              <a:off x="9630863" y="4612680"/>
              <a:ext cx="6648563" cy="5016905"/>
              <a:chOff x="9630863" y="4612680"/>
              <a:chExt cx="6648563" cy="5016905"/>
            </a:xfrm>
          </p:grpSpPr>
          <p:grpSp>
            <p:nvGrpSpPr>
              <p:cNvPr id="92" name="Group 32">
                <a:extLst>
                  <a:ext uri="{FF2B5EF4-FFF2-40B4-BE49-F238E27FC236}">
                    <a16:creationId xmlns:a16="http://schemas.microsoft.com/office/drawing/2014/main" id="{E39DB520-C389-9E9C-2188-BC3EF1E4AE41}"/>
                  </a:ext>
                </a:extLst>
              </p:cNvPr>
              <p:cNvGrpSpPr/>
              <p:nvPr/>
            </p:nvGrpSpPr>
            <p:grpSpPr>
              <a:xfrm>
                <a:off x="13060026" y="4612680"/>
                <a:ext cx="1299328" cy="1299328"/>
                <a:chOff x="0" y="0"/>
                <a:chExt cx="812800" cy="812800"/>
              </a:xfrm>
            </p:grpSpPr>
            <p:sp>
              <p:nvSpPr>
                <p:cNvPr id="110" name="Freeform 33">
                  <a:extLst>
                    <a:ext uri="{FF2B5EF4-FFF2-40B4-BE49-F238E27FC236}">
                      <a16:creationId xmlns:a16="http://schemas.microsoft.com/office/drawing/2014/main" id="{13C89360-274D-4128-2D44-5112A1F5BA4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111" name="TextBox 34">
                  <a:extLst>
                    <a:ext uri="{FF2B5EF4-FFF2-40B4-BE49-F238E27FC236}">
                      <a16:creationId xmlns:a16="http://schemas.microsoft.com/office/drawing/2014/main" id="{AFE28F47-7EC5-FAE1-CAD7-D5EEB2CDD6D4}"/>
                    </a:ext>
                  </a:extLst>
                </p:cNvPr>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7</a:t>
                  </a:r>
                </a:p>
              </p:txBody>
            </p:sp>
          </p:grpSp>
          <p:grpSp>
            <p:nvGrpSpPr>
              <p:cNvPr id="93" name="Group 92">
                <a:extLst>
                  <a:ext uri="{FF2B5EF4-FFF2-40B4-BE49-F238E27FC236}">
                    <a16:creationId xmlns:a16="http://schemas.microsoft.com/office/drawing/2014/main" id="{8E298583-D8C0-5669-B0FB-B26832EEBE19}"/>
                  </a:ext>
                </a:extLst>
              </p:cNvPr>
              <p:cNvGrpSpPr/>
              <p:nvPr/>
            </p:nvGrpSpPr>
            <p:grpSpPr>
              <a:xfrm>
                <a:off x="9630863" y="6888070"/>
                <a:ext cx="6648563" cy="2741515"/>
                <a:chOff x="9630863" y="6888070"/>
                <a:chExt cx="6648563" cy="2741515"/>
              </a:xfrm>
            </p:grpSpPr>
            <p:grpSp>
              <p:nvGrpSpPr>
                <p:cNvPr id="94" name="Group 93">
                  <a:extLst>
                    <a:ext uri="{FF2B5EF4-FFF2-40B4-BE49-F238E27FC236}">
                      <a16:creationId xmlns:a16="http://schemas.microsoft.com/office/drawing/2014/main" id="{8CD1180B-742F-652A-7B01-133BBEA1EF52}"/>
                    </a:ext>
                  </a:extLst>
                </p:cNvPr>
                <p:cNvGrpSpPr/>
                <p:nvPr/>
              </p:nvGrpSpPr>
              <p:grpSpPr>
                <a:xfrm>
                  <a:off x="9630863" y="6889402"/>
                  <a:ext cx="4590104" cy="2740183"/>
                  <a:chOff x="12492669" y="6918532"/>
                  <a:chExt cx="4590104" cy="2740183"/>
                </a:xfrm>
              </p:grpSpPr>
              <p:grpSp>
                <p:nvGrpSpPr>
                  <p:cNvPr id="98" name="Group 13">
                    <a:extLst>
                      <a:ext uri="{FF2B5EF4-FFF2-40B4-BE49-F238E27FC236}">
                        <a16:creationId xmlns:a16="http://schemas.microsoft.com/office/drawing/2014/main" id="{32DB2AA8-E209-464A-EB0B-CF721079918A}"/>
                      </a:ext>
                    </a:extLst>
                  </p:cNvPr>
                  <p:cNvGrpSpPr/>
                  <p:nvPr/>
                </p:nvGrpSpPr>
                <p:grpSpPr>
                  <a:xfrm>
                    <a:off x="12492669" y="8713845"/>
                    <a:ext cx="4590104" cy="944870"/>
                    <a:chOff x="0" y="0"/>
                    <a:chExt cx="6120138" cy="1259827"/>
                  </a:xfrm>
                </p:grpSpPr>
                <p:grpSp>
                  <p:nvGrpSpPr>
                    <p:cNvPr id="104" name="Group 14">
                      <a:extLst>
                        <a:ext uri="{FF2B5EF4-FFF2-40B4-BE49-F238E27FC236}">
                          <a16:creationId xmlns:a16="http://schemas.microsoft.com/office/drawing/2014/main" id="{9A5D25B0-7FD8-A761-A66A-BAF37B403738}"/>
                        </a:ext>
                      </a:extLst>
                    </p:cNvPr>
                    <p:cNvGrpSpPr/>
                    <p:nvPr/>
                  </p:nvGrpSpPr>
                  <p:grpSpPr>
                    <a:xfrm>
                      <a:off x="0" y="0"/>
                      <a:ext cx="2193851" cy="1259827"/>
                      <a:chOff x="0" y="0"/>
                      <a:chExt cx="433353" cy="248855"/>
                    </a:xfrm>
                  </p:grpSpPr>
                  <p:sp>
                    <p:nvSpPr>
                      <p:cNvPr id="108" name="Freeform 15">
                        <a:extLst>
                          <a:ext uri="{FF2B5EF4-FFF2-40B4-BE49-F238E27FC236}">
                            <a16:creationId xmlns:a16="http://schemas.microsoft.com/office/drawing/2014/main" id="{5CCB6766-AE8F-681B-DF71-33023FAC5FD0}"/>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09" name="TextBox 16">
                        <a:extLst>
                          <a:ext uri="{FF2B5EF4-FFF2-40B4-BE49-F238E27FC236}">
                            <a16:creationId xmlns:a16="http://schemas.microsoft.com/office/drawing/2014/main" id="{EE065F2D-16ED-D9EB-1FC0-3957F64E1041}"/>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105" name="Group 17">
                      <a:extLst>
                        <a:ext uri="{FF2B5EF4-FFF2-40B4-BE49-F238E27FC236}">
                          <a16:creationId xmlns:a16="http://schemas.microsoft.com/office/drawing/2014/main" id="{828B7779-87DF-92D7-4185-6C1667BC6891}"/>
                        </a:ext>
                      </a:extLst>
                    </p:cNvPr>
                    <p:cNvGrpSpPr/>
                    <p:nvPr/>
                  </p:nvGrpSpPr>
                  <p:grpSpPr>
                    <a:xfrm>
                      <a:off x="3926287" y="0"/>
                      <a:ext cx="2193851" cy="1259827"/>
                      <a:chOff x="0" y="0"/>
                      <a:chExt cx="433353" cy="248855"/>
                    </a:xfrm>
                  </p:grpSpPr>
                  <p:sp>
                    <p:nvSpPr>
                      <p:cNvPr id="106" name="Freeform 18">
                        <a:extLst>
                          <a:ext uri="{FF2B5EF4-FFF2-40B4-BE49-F238E27FC236}">
                            <a16:creationId xmlns:a16="http://schemas.microsoft.com/office/drawing/2014/main" id="{23105923-6DBE-57CF-2B15-C1FCAEC4D631}"/>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07" name="TextBox 19">
                        <a:extLst>
                          <a:ext uri="{FF2B5EF4-FFF2-40B4-BE49-F238E27FC236}">
                            <a16:creationId xmlns:a16="http://schemas.microsoft.com/office/drawing/2014/main" id="{6218A72C-315A-2F91-30AB-AA75EB4CBE47}"/>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
                <p:nvSpPr>
                  <p:cNvPr id="99" name="AutoShape 20">
                    <a:extLst>
                      <a:ext uri="{FF2B5EF4-FFF2-40B4-BE49-F238E27FC236}">
                        <a16:creationId xmlns:a16="http://schemas.microsoft.com/office/drawing/2014/main" id="{A7A0F383-040B-239F-5A30-50024C3356D2}"/>
                      </a:ext>
                    </a:extLst>
                  </p:cNvPr>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100" name="AutoShape 21">
                    <a:extLst>
                      <a:ext uri="{FF2B5EF4-FFF2-40B4-BE49-F238E27FC236}">
                        <a16:creationId xmlns:a16="http://schemas.microsoft.com/office/drawing/2014/main" id="{4C139C61-C076-B6AF-B454-5466CFA17B32}"/>
                      </a:ext>
                    </a:extLst>
                  </p:cNvPr>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101" name="Group 22">
                    <a:extLst>
                      <a:ext uri="{FF2B5EF4-FFF2-40B4-BE49-F238E27FC236}">
                        <a16:creationId xmlns:a16="http://schemas.microsoft.com/office/drawing/2014/main" id="{43654808-1832-1ADF-091A-7A46AE1304B1}"/>
                      </a:ext>
                    </a:extLst>
                  </p:cNvPr>
                  <p:cNvGrpSpPr/>
                  <p:nvPr/>
                </p:nvGrpSpPr>
                <p:grpSpPr>
                  <a:xfrm>
                    <a:off x="14004317" y="6918532"/>
                    <a:ext cx="1645388" cy="944870"/>
                    <a:chOff x="0" y="0"/>
                    <a:chExt cx="433353" cy="248855"/>
                  </a:xfrm>
                </p:grpSpPr>
                <p:sp>
                  <p:nvSpPr>
                    <p:cNvPr id="102" name="Freeform 23">
                      <a:extLst>
                        <a:ext uri="{FF2B5EF4-FFF2-40B4-BE49-F238E27FC236}">
                          <a16:creationId xmlns:a16="http://schemas.microsoft.com/office/drawing/2014/main" id="{D47D1D8E-31D2-33CD-B0F6-537D912FCB46}"/>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103" name="TextBox 24">
                      <a:extLst>
                        <a:ext uri="{FF2B5EF4-FFF2-40B4-BE49-F238E27FC236}">
                          <a16:creationId xmlns:a16="http://schemas.microsoft.com/office/drawing/2014/main" id="{95F8A8B4-EA69-B670-0918-8AA63D93F374}"/>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3</a:t>
                      </a:r>
                    </a:p>
                  </p:txBody>
                </p:sp>
              </p:grpSp>
            </p:grpSp>
            <p:grpSp>
              <p:nvGrpSpPr>
                <p:cNvPr id="95" name="Group 25">
                  <a:extLst>
                    <a:ext uri="{FF2B5EF4-FFF2-40B4-BE49-F238E27FC236}">
                      <a16:creationId xmlns:a16="http://schemas.microsoft.com/office/drawing/2014/main" id="{663D6400-C4A8-7F65-FCFD-A94A66CA795D}"/>
                    </a:ext>
                  </a:extLst>
                </p:cNvPr>
                <p:cNvGrpSpPr/>
                <p:nvPr/>
              </p:nvGrpSpPr>
              <p:grpSpPr>
                <a:xfrm>
                  <a:off x="14634038" y="6888070"/>
                  <a:ext cx="1645388" cy="944870"/>
                  <a:chOff x="0" y="0"/>
                  <a:chExt cx="433353" cy="248855"/>
                </a:xfrm>
              </p:grpSpPr>
              <p:sp>
                <p:nvSpPr>
                  <p:cNvPr id="96" name="Freeform 26">
                    <a:extLst>
                      <a:ext uri="{FF2B5EF4-FFF2-40B4-BE49-F238E27FC236}">
                        <a16:creationId xmlns:a16="http://schemas.microsoft.com/office/drawing/2014/main" id="{1E5BE791-7A5C-D64C-1679-AE42E7D86C63}"/>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97" name="TextBox 27">
                    <a:extLst>
                      <a:ext uri="{FF2B5EF4-FFF2-40B4-BE49-F238E27FC236}">
                        <a16:creationId xmlns:a16="http://schemas.microsoft.com/office/drawing/2014/main" id="{77E56A88-C203-740D-F947-CC3269EED699}"/>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2" name="Table 12"/>
          <p:cNvGraphicFramePr>
            <a:graphicFrameLocks noGrp="1"/>
          </p:cNvGraphicFramePr>
          <p:nvPr>
            <p:extLst>
              <p:ext uri="{D42A27DB-BD31-4B8C-83A1-F6EECF244321}">
                <p14:modId xmlns:p14="http://schemas.microsoft.com/office/powerpoint/2010/main" val="1645035925"/>
              </p:ext>
            </p:extLst>
          </p:nvPr>
        </p:nvGraphicFramePr>
        <p:xfrm>
          <a:off x="12043076" y="2699935"/>
          <a:ext cx="2335328" cy="1390650"/>
        </p:xfrm>
        <a:graphic>
          <a:graphicData uri="http://schemas.openxmlformats.org/drawingml/2006/table">
            <a:tbl>
              <a:tblPr/>
              <a:tblGrid>
                <a:gridCol w="2335328">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CAB</a:t>
                      </a:r>
                      <a:endParaRPr lang="en-US" sz="1100"/>
                    </a:p>
                    <a:p>
                      <a:pPr algn="ctr">
                        <a:lnSpc>
                          <a:spcPts val="3499"/>
                        </a:lnSpc>
                      </a:pPr>
                      <a:r>
                        <a:rPr lang="en-US" sz="2499">
                          <a:solidFill>
                            <a:srgbClr val="000000"/>
                          </a:solidFill>
                          <a:latin typeface="Muli Bold"/>
                        </a:rPr>
                        <a:t>Value: 7</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sp>
        <p:nvSpPr>
          <p:cNvPr id="28" name="TextBox 28"/>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9" name="TextBox 29"/>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0" name="TextBox 30"/>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31" name="TextBox 31"/>
          <p:cNvSpPr txBox="1"/>
          <p:nvPr/>
        </p:nvSpPr>
        <p:spPr>
          <a:xfrm>
            <a:off x="1232304" y="3972124"/>
            <a:ext cx="5960441" cy="756031"/>
          </a:xfrm>
          <a:prstGeom prst="rect">
            <a:avLst/>
          </a:prstGeom>
        </p:spPr>
        <p:txBody>
          <a:bodyPr lIns="0" tIns="0" rIns="0" bIns="0" rtlCol="0" anchor="t">
            <a:spAutoFit/>
          </a:bodyPr>
          <a:lstStyle/>
          <a:p>
            <a:pPr>
              <a:lnSpc>
                <a:spcPts val="6103"/>
              </a:lnSpc>
              <a:spcBef>
                <a:spcPct val="0"/>
              </a:spcBef>
            </a:pPr>
            <a:r>
              <a:rPr lang="en-US" sz="4359">
                <a:solidFill>
                  <a:srgbClr val="000000"/>
                </a:solidFill>
                <a:latin typeface="Muli"/>
              </a:rPr>
              <a:t>Lặp lại các bước trên:</a:t>
            </a:r>
          </a:p>
        </p:txBody>
      </p:sp>
      <p:sp>
        <p:nvSpPr>
          <p:cNvPr id="37" name="Freeform 37"/>
          <p:cNvSpPr/>
          <p:nvPr/>
        </p:nvSpPr>
        <p:spPr>
          <a:xfrm rot="8300570" flipH="1">
            <a:off x="12403770" y="3701818"/>
            <a:ext cx="677029" cy="1801305"/>
          </a:xfrm>
          <a:custGeom>
            <a:avLst/>
            <a:gdLst/>
            <a:ahLst/>
            <a:cxnLst/>
            <a:rect l="l" t="t" r="r" b="b"/>
            <a:pathLst>
              <a:path w="883681" h="2641437">
                <a:moveTo>
                  <a:pt x="883680" y="0"/>
                </a:moveTo>
                <a:lnTo>
                  <a:pt x="0" y="0"/>
                </a:lnTo>
                <a:lnTo>
                  <a:pt x="0" y="2641437"/>
                </a:lnTo>
                <a:lnTo>
                  <a:pt x="883680" y="2641437"/>
                </a:lnTo>
                <a:lnTo>
                  <a:pt x="88368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58" name="Group 57">
            <a:extLst>
              <a:ext uri="{FF2B5EF4-FFF2-40B4-BE49-F238E27FC236}">
                <a16:creationId xmlns:a16="http://schemas.microsoft.com/office/drawing/2014/main" id="{6F610EFC-C496-42CB-1DFE-293F8270519A}"/>
              </a:ext>
            </a:extLst>
          </p:cNvPr>
          <p:cNvGrpSpPr/>
          <p:nvPr/>
        </p:nvGrpSpPr>
        <p:grpSpPr>
          <a:xfrm>
            <a:off x="9630863" y="4612680"/>
            <a:ext cx="6648563" cy="5016905"/>
            <a:chOff x="9630863" y="4612680"/>
            <a:chExt cx="6648563" cy="5016905"/>
          </a:xfrm>
        </p:grpSpPr>
        <p:sp>
          <p:nvSpPr>
            <p:cNvPr id="59" name="AutoShape 35">
              <a:extLst>
                <a:ext uri="{FF2B5EF4-FFF2-40B4-BE49-F238E27FC236}">
                  <a16:creationId xmlns:a16="http://schemas.microsoft.com/office/drawing/2014/main" id="{80CB2BBD-6303-DB1D-58BA-FBF407D76B6F}"/>
                </a:ext>
              </a:extLst>
            </p:cNvPr>
            <p:cNvSpPr/>
            <p:nvPr/>
          </p:nvSpPr>
          <p:spPr>
            <a:xfrm flipH="1">
              <a:off x="12180921" y="5761820"/>
              <a:ext cx="1129422" cy="1129422"/>
            </a:xfrm>
            <a:prstGeom prst="line">
              <a:avLst/>
            </a:prstGeom>
            <a:ln w="38100" cap="flat">
              <a:solidFill>
                <a:srgbClr val="882A1B"/>
              </a:solidFill>
              <a:prstDash val="solid"/>
              <a:headEnd type="oval" w="lg" len="lg"/>
              <a:tailEnd type="oval" w="lg" len="lg"/>
            </a:ln>
          </p:spPr>
        </p:sp>
        <p:sp>
          <p:nvSpPr>
            <p:cNvPr id="60" name="AutoShape 36">
              <a:extLst>
                <a:ext uri="{FF2B5EF4-FFF2-40B4-BE49-F238E27FC236}">
                  <a16:creationId xmlns:a16="http://schemas.microsoft.com/office/drawing/2014/main" id="{A8F14413-E941-391E-778F-79EA7B7822AD}"/>
                </a:ext>
              </a:extLst>
            </p:cNvPr>
            <p:cNvSpPr/>
            <p:nvPr/>
          </p:nvSpPr>
          <p:spPr>
            <a:xfrm flipH="1" flipV="1">
              <a:off x="14159361" y="5711450"/>
              <a:ext cx="1087183" cy="1170137"/>
            </a:xfrm>
            <a:prstGeom prst="line">
              <a:avLst/>
            </a:prstGeom>
            <a:ln w="38100" cap="flat">
              <a:solidFill>
                <a:srgbClr val="882A1B"/>
              </a:solidFill>
              <a:prstDash val="solid"/>
              <a:headEnd type="oval" w="lg" len="lg"/>
              <a:tailEnd type="oval" w="lg" len="lg"/>
            </a:ln>
          </p:spPr>
        </p:sp>
        <p:grpSp>
          <p:nvGrpSpPr>
            <p:cNvPr id="61" name="Group 60">
              <a:extLst>
                <a:ext uri="{FF2B5EF4-FFF2-40B4-BE49-F238E27FC236}">
                  <a16:creationId xmlns:a16="http://schemas.microsoft.com/office/drawing/2014/main" id="{3E85FDF8-2F71-174F-DF13-8B0D172F5524}"/>
                </a:ext>
              </a:extLst>
            </p:cNvPr>
            <p:cNvGrpSpPr/>
            <p:nvPr/>
          </p:nvGrpSpPr>
          <p:grpSpPr>
            <a:xfrm>
              <a:off x="9630863" y="4612680"/>
              <a:ext cx="6648563" cy="5016905"/>
              <a:chOff x="9630863" y="4612680"/>
              <a:chExt cx="6648563" cy="5016905"/>
            </a:xfrm>
          </p:grpSpPr>
          <p:grpSp>
            <p:nvGrpSpPr>
              <p:cNvPr id="62" name="Group 32">
                <a:extLst>
                  <a:ext uri="{FF2B5EF4-FFF2-40B4-BE49-F238E27FC236}">
                    <a16:creationId xmlns:a16="http://schemas.microsoft.com/office/drawing/2014/main" id="{B6BE1B2E-70C7-8A46-2B04-D15953AAC4E5}"/>
                  </a:ext>
                </a:extLst>
              </p:cNvPr>
              <p:cNvGrpSpPr/>
              <p:nvPr/>
            </p:nvGrpSpPr>
            <p:grpSpPr>
              <a:xfrm>
                <a:off x="13060026" y="4612680"/>
                <a:ext cx="1299328" cy="1299328"/>
                <a:chOff x="0" y="0"/>
                <a:chExt cx="812800" cy="812800"/>
              </a:xfrm>
            </p:grpSpPr>
            <p:sp>
              <p:nvSpPr>
                <p:cNvPr id="80" name="Freeform 33">
                  <a:extLst>
                    <a:ext uri="{FF2B5EF4-FFF2-40B4-BE49-F238E27FC236}">
                      <a16:creationId xmlns:a16="http://schemas.microsoft.com/office/drawing/2014/main" id="{44973D5C-3648-FD31-29CF-DFBC2C681C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81" name="TextBox 34">
                  <a:extLst>
                    <a:ext uri="{FF2B5EF4-FFF2-40B4-BE49-F238E27FC236}">
                      <a16:creationId xmlns:a16="http://schemas.microsoft.com/office/drawing/2014/main" id="{3882CA12-6BC6-7FF2-8FB5-8A1808D3F147}"/>
                    </a:ext>
                  </a:extLst>
                </p:cNvPr>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7</a:t>
                  </a:r>
                </a:p>
              </p:txBody>
            </p:sp>
          </p:grpSp>
          <p:grpSp>
            <p:nvGrpSpPr>
              <p:cNvPr id="63" name="Group 62">
                <a:extLst>
                  <a:ext uri="{FF2B5EF4-FFF2-40B4-BE49-F238E27FC236}">
                    <a16:creationId xmlns:a16="http://schemas.microsoft.com/office/drawing/2014/main" id="{8105981B-137C-56FA-71EF-186A09A01E25}"/>
                  </a:ext>
                </a:extLst>
              </p:cNvPr>
              <p:cNvGrpSpPr/>
              <p:nvPr/>
            </p:nvGrpSpPr>
            <p:grpSpPr>
              <a:xfrm>
                <a:off x="9630863" y="6888070"/>
                <a:ext cx="6648563" cy="2741515"/>
                <a:chOff x="9630863" y="6888070"/>
                <a:chExt cx="6648563" cy="2741515"/>
              </a:xfrm>
            </p:grpSpPr>
            <p:grpSp>
              <p:nvGrpSpPr>
                <p:cNvPr id="64" name="Group 63">
                  <a:extLst>
                    <a:ext uri="{FF2B5EF4-FFF2-40B4-BE49-F238E27FC236}">
                      <a16:creationId xmlns:a16="http://schemas.microsoft.com/office/drawing/2014/main" id="{915E7F18-5B12-E884-75D4-02916345F921}"/>
                    </a:ext>
                  </a:extLst>
                </p:cNvPr>
                <p:cNvGrpSpPr/>
                <p:nvPr/>
              </p:nvGrpSpPr>
              <p:grpSpPr>
                <a:xfrm>
                  <a:off x="9630863" y="6889402"/>
                  <a:ext cx="4590104" cy="2740183"/>
                  <a:chOff x="12492669" y="6918532"/>
                  <a:chExt cx="4590104" cy="2740183"/>
                </a:xfrm>
              </p:grpSpPr>
              <p:grpSp>
                <p:nvGrpSpPr>
                  <p:cNvPr id="68" name="Group 13">
                    <a:extLst>
                      <a:ext uri="{FF2B5EF4-FFF2-40B4-BE49-F238E27FC236}">
                        <a16:creationId xmlns:a16="http://schemas.microsoft.com/office/drawing/2014/main" id="{A1B91BB4-D1BF-74F5-5E9B-79EA345879CD}"/>
                      </a:ext>
                    </a:extLst>
                  </p:cNvPr>
                  <p:cNvGrpSpPr/>
                  <p:nvPr/>
                </p:nvGrpSpPr>
                <p:grpSpPr>
                  <a:xfrm>
                    <a:off x="12492669" y="8713845"/>
                    <a:ext cx="4590104" cy="944870"/>
                    <a:chOff x="0" y="0"/>
                    <a:chExt cx="6120138" cy="1259827"/>
                  </a:xfrm>
                </p:grpSpPr>
                <p:grpSp>
                  <p:nvGrpSpPr>
                    <p:cNvPr id="74" name="Group 14">
                      <a:extLst>
                        <a:ext uri="{FF2B5EF4-FFF2-40B4-BE49-F238E27FC236}">
                          <a16:creationId xmlns:a16="http://schemas.microsoft.com/office/drawing/2014/main" id="{BDEF3D05-931F-214D-AB33-F6F9942CE5E0}"/>
                        </a:ext>
                      </a:extLst>
                    </p:cNvPr>
                    <p:cNvGrpSpPr/>
                    <p:nvPr/>
                  </p:nvGrpSpPr>
                  <p:grpSpPr>
                    <a:xfrm>
                      <a:off x="0" y="0"/>
                      <a:ext cx="2193851" cy="1259827"/>
                      <a:chOff x="0" y="0"/>
                      <a:chExt cx="433353" cy="248855"/>
                    </a:xfrm>
                  </p:grpSpPr>
                  <p:sp>
                    <p:nvSpPr>
                      <p:cNvPr id="78" name="Freeform 15">
                        <a:extLst>
                          <a:ext uri="{FF2B5EF4-FFF2-40B4-BE49-F238E27FC236}">
                            <a16:creationId xmlns:a16="http://schemas.microsoft.com/office/drawing/2014/main" id="{60F6E3FD-51B7-1E43-184C-6FA5B1C687FB}"/>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79" name="TextBox 16">
                        <a:extLst>
                          <a:ext uri="{FF2B5EF4-FFF2-40B4-BE49-F238E27FC236}">
                            <a16:creationId xmlns:a16="http://schemas.microsoft.com/office/drawing/2014/main" id="{80F4716B-4F39-030F-CA6E-A7BF474DF089}"/>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75" name="Group 17">
                      <a:extLst>
                        <a:ext uri="{FF2B5EF4-FFF2-40B4-BE49-F238E27FC236}">
                          <a16:creationId xmlns:a16="http://schemas.microsoft.com/office/drawing/2014/main" id="{A9AE4B86-ED5D-2680-0077-ABB5D6A925D5}"/>
                        </a:ext>
                      </a:extLst>
                    </p:cNvPr>
                    <p:cNvGrpSpPr/>
                    <p:nvPr/>
                  </p:nvGrpSpPr>
                  <p:grpSpPr>
                    <a:xfrm>
                      <a:off x="3926287" y="0"/>
                      <a:ext cx="2193851" cy="1259827"/>
                      <a:chOff x="0" y="0"/>
                      <a:chExt cx="433353" cy="248855"/>
                    </a:xfrm>
                  </p:grpSpPr>
                  <p:sp>
                    <p:nvSpPr>
                      <p:cNvPr id="76" name="Freeform 18">
                        <a:extLst>
                          <a:ext uri="{FF2B5EF4-FFF2-40B4-BE49-F238E27FC236}">
                            <a16:creationId xmlns:a16="http://schemas.microsoft.com/office/drawing/2014/main" id="{9196903A-FE70-ADEC-9A05-D29FA057F4CF}"/>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77" name="TextBox 19">
                        <a:extLst>
                          <a:ext uri="{FF2B5EF4-FFF2-40B4-BE49-F238E27FC236}">
                            <a16:creationId xmlns:a16="http://schemas.microsoft.com/office/drawing/2014/main" id="{4E93CB6B-7D4B-6F19-181A-8500DE248C52}"/>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
                <p:nvSpPr>
                  <p:cNvPr id="69" name="AutoShape 20">
                    <a:extLst>
                      <a:ext uri="{FF2B5EF4-FFF2-40B4-BE49-F238E27FC236}">
                        <a16:creationId xmlns:a16="http://schemas.microsoft.com/office/drawing/2014/main" id="{99E415DE-5298-D530-0B8B-15C0046F0577}"/>
                      </a:ext>
                    </a:extLst>
                  </p:cNvPr>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70" name="AutoShape 21">
                    <a:extLst>
                      <a:ext uri="{FF2B5EF4-FFF2-40B4-BE49-F238E27FC236}">
                        <a16:creationId xmlns:a16="http://schemas.microsoft.com/office/drawing/2014/main" id="{D0B12A10-834B-9BA3-8255-1B2DFE5ED6F5}"/>
                      </a:ext>
                    </a:extLst>
                  </p:cNvPr>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71" name="Group 22">
                    <a:extLst>
                      <a:ext uri="{FF2B5EF4-FFF2-40B4-BE49-F238E27FC236}">
                        <a16:creationId xmlns:a16="http://schemas.microsoft.com/office/drawing/2014/main" id="{5307993A-2A4D-5B2F-7F50-E6CB374BD9AA}"/>
                      </a:ext>
                    </a:extLst>
                  </p:cNvPr>
                  <p:cNvGrpSpPr/>
                  <p:nvPr/>
                </p:nvGrpSpPr>
                <p:grpSpPr>
                  <a:xfrm>
                    <a:off x="14004317" y="6918532"/>
                    <a:ext cx="1645388" cy="944870"/>
                    <a:chOff x="0" y="0"/>
                    <a:chExt cx="433353" cy="248855"/>
                  </a:xfrm>
                </p:grpSpPr>
                <p:sp>
                  <p:nvSpPr>
                    <p:cNvPr id="72" name="Freeform 23">
                      <a:extLst>
                        <a:ext uri="{FF2B5EF4-FFF2-40B4-BE49-F238E27FC236}">
                          <a16:creationId xmlns:a16="http://schemas.microsoft.com/office/drawing/2014/main" id="{03DEAE1E-0EDA-25C2-6CC4-2E0353CB7234}"/>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73" name="TextBox 24">
                      <a:extLst>
                        <a:ext uri="{FF2B5EF4-FFF2-40B4-BE49-F238E27FC236}">
                          <a16:creationId xmlns:a16="http://schemas.microsoft.com/office/drawing/2014/main" id="{B50DCFAF-59D5-0144-6CF0-7C5EC6678D80}"/>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3</a:t>
                      </a:r>
                    </a:p>
                  </p:txBody>
                </p:sp>
              </p:grpSp>
            </p:grpSp>
            <p:grpSp>
              <p:nvGrpSpPr>
                <p:cNvPr id="65" name="Group 25">
                  <a:extLst>
                    <a:ext uri="{FF2B5EF4-FFF2-40B4-BE49-F238E27FC236}">
                      <a16:creationId xmlns:a16="http://schemas.microsoft.com/office/drawing/2014/main" id="{891394C3-CF50-A1F7-7995-E03066AFC7DA}"/>
                    </a:ext>
                  </a:extLst>
                </p:cNvPr>
                <p:cNvGrpSpPr/>
                <p:nvPr/>
              </p:nvGrpSpPr>
              <p:grpSpPr>
                <a:xfrm>
                  <a:off x="14634038" y="6888070"/>
                  <a:ext cx="1645388" cy="944870"/>
                  <a:chOff x="0" y="0"/>
                  <a:chExt cx="433353" cy="248855"/>
                </a:xfrm>
              </p:grpSpPr>
              <p:sp>
                <p:nvSpPr>
                  <p:cNvPr id="66" name="Freeform 26">
                    <a:extLst>
                      <a:ext uri="{FF2B5EF4-FFF2-40B4-BE49-F238E27FC236}">
                        <a16:creationId xmlns:a16="http://schemas.microsoft.com/office/drawing/2014/main" id="{0D11B983-0BB0-895F-BD6C-DF408066A7A3}"/>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7" name="TextBox 27">
                    <a:extLst>
                      <a:ext uri="{FF2B5EF4-FFF2-40B4-BE49-F238E27FC236}">
                        <a16:creationId xmlns:a16="http://schemas.microsoft.com/office/drawing/2014/main" id="{95278BA7-E8C2-0279-B819-B3E27CA32E61}"/>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8" name="TextBox 28"/>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9" name="TextBox 29"/>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0" name="TextBox 30"/>
          <p:cNvSpPr txBox="1"/>
          <p:nvPr/>
        </p:nvSpPr>
        <p:spPr>
          <a:xfrm>
            <a:off x="3394080" y="1577975"/>
            <a:ext cx="9845635" cy="679450"/>
          </a:xfrm>
          <a:prstGeom prst="rect">
            <a:avLst/>
          </a:prstGeom>
        </p:spPr>
        <p:txBody>
          <a:bodyPr lIns="0" tIns="0" rIns="0" bIns="0" rtlCol="0" anchor="t">
            <a:spAutoFit/>
          </a:bodyPr>
          <a:lstStyle/>
          <a:p>
            <a:pPr marL="0" lvl="0" indent="0" algn="ctr">
              <a:lnSpc>
                <a:spcPts val="5599"/>
              </a:lnSpc>
              <a:spcBef>
                <a:spcPct val="0"/>
              </a:spcBef>
            </a:pPr>
            <a:r>
              <a:rPr lang="en-US" sz="3999" u="none" strike="noStrike">
                <a:solidFill>
                  <a:srgbClr val="000000"/>
                </a:solidFill>
                <a:latin typeface="Muli Bold"/>
              </a:rPr>
              <a:t>Xây dựng cây Huffman từ Priority Queue</a:t>
            </a:r>
          </a:p>
        </p:txBody>
      </p:sp>
      <p:sp>
        <p:nvSpPr>
          <p:cNvPr id="31" name="TextBox 31"/>
          <p:cNvSpPr txBox="1"/>
          <p:nvPr/>
        </p:nvSpPr>
        <p:spPr>
          <a:xfrm>
            <a:off x="1232304" y="3972124"/>
            <a:ext cx="5960441" cy="3842131"/>
          </a:xfrm>
          <a:prstGeom prst="rect">
            <a:avLst/>
          </a:prstGeom>
        </p:spPr>
        <p:txBody>
          <a:bodyPr lIns="0" tIns="0" rIns="0" bIns="0" rtlCol="0" anchor="t">
            <a:spAutoFit/>
          </a:bodyPr>
          <a:lstStyle/>
          <a:p>
            <a:pPr marL="941323" lvl="1" indent="-470662">
              <a:lnSpc>
                <a:spcPts val="6103"/>
              </a:lnSpc>
              <a:buFont typeface="Arial"/>
              <a:buChar char="•"/>
            </a:pPr>
            <a:r>
              <a:rPr lang="en-US" sz="4359">
                <a:solidFill>
                  <a:srgbClr val="000000"/>
                </a:solidFill>
                <a:latin typeface="Muli"/>
              </a:rPr>
              <a:t>Nếu Priority Queue chỉ còn 1 một nút thì nút đó là nút gốc của cây Huffman.</a:t>
            </a:r>
          </a:p>
        </p:txBody>
      </p:sp>
      <p:graphicFrame>
        <p:nvGraphicFramePr>
          <p:cNvPr id="37" name="Table 12">
            <a:extLst>
              <a:ext uri="{FF2B5EF4-FFF2-40B4-BE49-F238E27FC236}">
                <a16:creationId xmlns:a16="http://schemas.microsoft.com/office/drawing/2014/main" id="{FE5E4DAE-A2EC-C587-C980-2BBBE65A11AD}"/>
              </a:ext>
            </a:extLst>
          </p:cNvPr>
          <p:cNvGraphicFramePr>
            <a:graphicFrameLocks noGrp="1"/>
          </p:cNvGraphicFramePr>
          <p:nvPr>
            <p:extLst>
              <p:ext uri="{D42A27DB-BD31-4B8C-83A1-F6EECF244321}">
                <p14:modId xmlns:p14="http://schemas.microsoft.com/office/powerpoint/2010/main" val="3188778247"/>
              </p:ext>
            </p:extLst>
          </p:nvPr>
        </p:nvGraphicFramePr>
        <p:xfrm>
          <a:off x="12043076" y="2699935"/>
          <a:ext cx="2335328" cy="1390650"/>
        </p:xfrm>
        <a:graphic>
          <a:graphicData uri="http://schemas.openxmlformats.org/drawingml/2006/table">
            <a:tbl>
              <a:tblPr/>
              <a:tblGrid>
                <a:gridCol w="2335328">
                  <a:extLst>
                    <a:ext uri="{9D8B030D-6E8A-4147-A177-3AD203B41FA5}">
                      <a16:colId xmlns:a16="http://schemas.microsoft.com/office/drawing/2014/main" val="20000"/>
                    </a:ext>
                  </a:extLst>
                </a:gridCol>
              </a:tblGrid>
              <a:tr h="1390650">
                <a:tc>
                  <a:txBody>
                    <a:bodyPr/>
                    <a:lstStyle/>
                    <a:p>
                      <a:pPr algn="ctr">
                        <a:lnSpc>
                          <a:spcPts val="3499"/>
                        </a:lnSpc>
                        <a:defRPr/>
                      </a:pPr>
                      <a:r>
                        <a:rPr lang="en-US" sz="2499">
                          <a:solidFill>
                            <a:srgbClr val="000000"/>
                          </a:solidFill>
                          <a:latin typeface="Muli Bold"/>
                        </a:rPr>
                        <a:t>Key: CAB</a:t>
                      </a:r>
                      <a:endParaRPr lang="en-US" sz="1100"/>
                    </a:p>
                    <a:p>
                      <a:pPr algn="ctr">
                        <a:lnSpc>
                          <a:spcPts val="3499"/>
                        </a:lnSpc>
                      </a:pPr>
                      <a:r>
                        <a:rPr lang="en-US" sz="2499">
                          <a:solidFill>
                            <a:srgbClr val="000000"/>
                          </a:solidFill>
                          <a:latin typeface="Muli Bold"/>
                        </a:rPr>
                        <a:t>Value: 7</a:t>
                      </a:r>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bl>
          </a:graphicData>
        </a:graphic>
      </p:graphicFrame>
      <p:grpSp>
        <p:nvGrpSpPr>
          <p:cNvPr id="57" name="Group 56">
            <a:extLst>
              <a:ext uri="{FF2B5EF4-FFF2-40B4-BE49-F238E27FC236}">
                <a16:creationId xmlns:a16="http://schemas.microsoft.com/office/drawing/2014/main" id="{1326B086-83AD-5DC7-7C88-A625B80FAF26}"/>
              </a:ext>
            </a:extLst>
          </p:cNvPr>
          <p:cNvGrpSpPr/>
          <p:nvPr/>
        </p:nvGrpSpPr>
        <p:grpSpPr>
          <a:xfrm>
            <a:off x="9630863" y="4612680"/>
            <a:ext cx="6648563" cy="5016905"/>
            <a:chOff x="9630863" y="4612680"/>
            <a:chExt cx="6648563" cy="5016905"/>
          </a:xfrm>
        </p:grpSpPr>
        <p:sp>
          <p:nvSpPr>
            <p:cNvPr id="58" name="AutoShape 35">
              <a:extLst>
                <a:ext uri="{FF2B5EF4-FFF2-40B4-BE49-F238E27FC236}">
                  <a16:creationId xmlns:a16="http://schemas.microsoft.com/office/drawing/2014/main" id="{785C8361-4AC8-CA12-91F6-CBB290C5C985}"/>
                </a:ext>
              </a:extLst>
            </p:cNvPr>
            <p:cNvSpPr/>
            <p:nvPr/>
          </p:nvSpPr>
          <p:spPr>
            <a:xfrm flipH="1">
              <a:off x="12180921" y="5761820"/>
              <a:ext cx="1129422" cy="1129422"/>
            </a:xfrm>
            <a:prstGeom prst="line">
              <a:avLst/>
            </a:prstGeom>
            <a:ln w="38100" cap="flat">
              <a:solidFill>
                <a:srgbClr val="882A1B"/>
              </a:solidFill>
              <a:prstDash val="solid"/>
              <a:headEnd type="oval" w="lg" len="lg"/>
              <a:tailEnd type="oval" w="lg" len="lg"/>
            </a:ln>
          </p:spPr>
        </p:sp>
        <p:sp>
          <p:nvSpPr>
            <p:cNvPr id="59" name="AutoShape 36">
              <a:extLst>
                <a:ext uri="{FF2B5EF4-FFF2-40B4-BE49-F238E27FC236}">
                  <a16:creationId xmlns:a16="http://schemas.microsoft.com/office/drawing/2014/main" id="{0BE27BC2-843D-9520-23F8-91CAA62E7419}"/>
                </a:ext>
              </a:extLst>
            </p:cNvPr>
            <p:cNvSpPr/>
            <p:nvPr/>
          </p:nvSpPr>
          <p:spPr>
            <a:xfrm flipH="1" flipV="1">
              <a:off x="14159361" y="5711450"/>
              <a:ext cx="1087183" cy="1170137"/>
            </a:xfrm>
            <a:prstGeom prst="line">
              <a:avLst/>
            </a:prstGeom>
            <a:ln w="38100" cap="flat">
              <a:solidFill>
                <a:srgbClr val="882A1B"/>
              </a:solidFill>
              <a:prstDash val="solid"/>
              <a:headEnd type="oval" w="lg" len="lg"/>
              <a:tailEnd type="oval" w="lg" len="lg"/>
            </a:ln>
          </p:spPr>
        </p:sp>
        <p:grpSp>
          <p:nvGrpSpPr>
            <p:cNvPr id="60" name="Group 59">
              <a:extLst>
                <a:ext uri="{FF2B5EF4-FFF2-40B4-BE49-F238E27FC236}">
                  <a16:creationId xmlns:a16="http://schemas.microsoft.com/office/drawing/2014/main" id="{33260C98-98F6-EF23-648F-01BBDC809120}"/>
                </a:ext>
              </a:extLst>
            </p:cNvPr>
            <p:cNvGrpSpPr/>
            <p:nvPr/>
          </p:nvGrpSpPr>
          <p:grpSpPr>
            <a:xfrm>
              <a:off x="9630863" y="4612680"/>
              <a:ext cx="6648563" cy="5016905"/>
              <a:chOff x="9630863" y="4612680"/>
              <a:chExt cx="6648563" cy="5016905"/>
            </a:xfrm>
          </p:grpSpPr>
          <p:grpSp>
            <p:nvGrpSpPr>
              <p:cNvPr id="61" name="Group 32">
                <a:extLst>
                  <a:ext uri="{FF2B5EF4-FFF2-40B4-BE49-F238E27FC236}">
                    <a16:creationId xmlns:a16="http://schemas.microsoft.com/office/drawing/2014/main" id="{91D84DB1-D6D0-2578-4D4C-DAB245613295}"/>
                  </a:ext>
                </a:extLst>
              </p:cNvPr>
              <p:cNvGrpSpPr/>
              <p:nvPr/>
            </p:nvGrpSpPr>
            <p:grpSpPr>
              <a:xfrm>
                <a:off x="13060026" y="4612680"/>
                <a:ext cx="1299328" cy="1299328"/>
                <a:chOff x="0" y="0"/>
                <a:chExt cx="812800" cy="812800"/>
              </a:xfrm>
            </p:grpSpPr>
            <p:sp>
              <p:nvSpPr>
                <p:cNvPr id="79" name="Freeform 33">
                  <a:extLst>
                    <a:ext uri="{FF2B5EF4-FFF2-40B4-BE49-F238E27FC236}">
                      <a16:creationId xmlns:a16="http://schemas.microsoft.com/office/drawing/2014/main" id="{842AD83D-3461-596E-F4D3-7D75767FC40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80" name="TextBox 34">
                  <a:extLst>
                    <a:ext uri="{FF2B5EF4-FFF2-40B4-BE49-F238E27FC236}">
                      <a16:creationId xmlns:a16="http://schemas.microsoft.com/office/drawing/2014/main" id="{28628C8F-C212-7FA5-CAF4-DDFBF8E94B0B}"/>
                    </a:ext>
                  </a:extLst>
                </p:cNvPr>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7</a:t>
                  </a:r>
                </a:p>
              </p:txBody>
            </p:sp>
          </p:grpSp>
          <p:grpSp>
            <p:nvGrpSpPr>
              <p:cNvPr id="62" name="Group 61">
                <a:extLst>
                  <a:ext uri="{FF2B5EF4-FFF2-40B4-BE49-F238E27FC236}">
                    <a16:creationId xmlns:a16="http://schemas.microsoft.com/office/drawing/2014/main" id="{23B07D7D-F139-308B-25D2-9E06354E3E41}"/>
                  </a:ext>
                </a:extLst>
              </p:cNvPr>
              <p:cNvGrpSpPr/>
              <p:nvPr/>
            </p:nvGrpSpPr>
            <p:grpSpPr>
              <a:xfrm>
                <a:off x="9630863" y="6888070"/>
                <a:ext cx="6648563" cy="2741515"/>
                <a:chOff x="9630863" y="6888070"/>
                <a:chExt cx="6648563" cy="2741515"/>
              </a:xfrm>
            </p:grpSpPr>
            <p:grpSp>
              <p:nvGrpSpPr>
                <p:cNvPr id="63" name="Group 62">
                  <a:extLst>
                    <a:ext uri="{FF2B5EF4-FFF2-40B4-BE49-F238E27FC236}">
                      <a16:creationId xmlns:a16="http://schemas.microsoft.com/office/drawing/2014/main" id="{E1E01BDF-682E-B3DD-D257-E8D4D7DE0F58}"/>
                    </a:ext>
                  </a:extLst>
                </p:cNvPr>
                <p:cNvGrpSpPr/>
                <p:nvPr/>
              </p:nvGrpSpPr>
              <p:grpSpPr>
                <a:xfrm>
                  <a:off x="9630863" y="6889402"/>
                  <a:ext cx="4590104" cy="2740183"/>
                  <a:chOff x="12492669" y="6918532"/>
                  <a:chExt cx="4590104" cy="2740183"/>
                </a:xfrm>
              </p:grpSpPr>
              <p:grpSp>
                <p:nvGrpSpPr>
                  <p:cNvPr id="67" name="Group 13">
                    <a:extLst>
                      <a:ext uri="{FF2B5EF4-FFF2-40B4-BE49-F238E27FC236}">
                        <a16:creationId xmlns:a16="http://schemas.microsoft.com/office/drawing/2014/main" id="{450A010F-0977-B0BE-5B1A-27086963A89B}"/>
                      </a:ext>
                    </a:extLst>
                  </p:cNvPr>
                  <p:cNvGrpSpPr/>
                  <p:nvPr/>
                </p:nvGrpSpPr>
                <p:grpSpPr>
                  <a:xfrm>
                    <a:off x="12492669" y="8713845"/>
                    <a:ext cx="4590104" cy="944870"/>
                    <a:chOff x="0" y="0"/>
                    <a:chExt cx="6120138" cy="1259827"/>
                  </a:xfrm>
                </p:grpSpPr>
                <p:grpSp>
                  <p:nvGrpSpPr>
                    <p:cNvPr id="73" name="Group 14">
                      <a:extLst>
                        <a:ext uri="{FF2B5EF4-FFF2-40B4-BE49-F238E27FC236}">
                          <a16:creationId xmlns:a16="http://schemas.microsoft.com/office/drawing/2014/main" id="{BDA2ACE3-C04B-F0EE-5DBE-65F8F787F7B5}"/>
                        </a:ext>
                      </a:extLst>
                    </p:cNvPr>
                    <p:cNvGrpSpPr/>
                    <p:nvPr/>
                  </p:nvGrpSpPr>
                  <p:grpSpPr>
                    <a:xfrm>
                      <a:off x="0" y="0"/>
                      <a:ext cx="2193851" cy="1259827"/>
                      <a:chOff x="0" y="0"/>
                      <a:chExt cx="433353" cy="248855"/>
                    </a:xfrm>
                  </p:grpSpPr>
                  <p:sp>
                    <p:nvSpPr>
                      <p:cNvPr id="77" name="Freeform 15">
                        <a:extLst>
                          <a:ext uri="{FF2B5EF4-FFF2-40B4-BE49-F238E27FC236}">
                            <a16:creationId xmlns:a16="http://schemas.microsoft.com/office/drawing/2014/main" id="{AAA44E53-57FB-B23E-821F-853B3E942A4D}"/>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78" name="TextBox 16">
                        <a:extLst>
                          <a:ext uri="{FF2B5EF4-FFF2-40B4-BE49-F238E27FC236}">
                            <a16:creationId xmlns:a16="http://schemas.microsoft.com/office/drawing/2014/main" id="{6E1A66B7-75A4-37B2-DEA0-29FA42A5BD01}"/>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74" name="Group 17">
                      <a:extLst>
                        <a:ext uri="{FF2B5EF4-FFF2-40B4-BE49-F238E27FC236}">
                          <a16:creationId xmlns:a16="http://schemas.microsoft.com/office/drawing/2014/main" id="{CBE95166-565A-28BE-BFF6-E89533215E69}"/>
                        </a:ext>
                      </a:extLst>
                    </p:cNvPr>
                    <p:cNvGrpSpPr/>
                    <p:nvPr/>
                  </p:nvGrpSpPr>
                  <p:grpSpPr>
                    <a:xfrm>
                      <a:off x="3926287" y="0"/>
                      <a:ext cx="2193851" cy="1259827"/>
                      <a:chOff x="0" y="0"/>
                      <a:chExt cx="433353" cy="248855"/>
                    </a:xfrm>
                  </p:grpSpPr>
                  <p:sp>
                    <p:nvSpPr>
                      <p:cNvPr id="75" name="Freeform 18">
                        <a:extLst>
                          <a:ext uri="{FF2B5EF4-FFF2-40B4-BE49-F238E27FC236}">
                            <a16:creationId xmlns:a16="http://schemas.microsoft.com/office/drawing/2014/main" id="{2D548A62-BEB0-648E-99E5-E46988151EF5}"/>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76" name="TextBox 19">
                        <a:extLst>
                          <a:ext uri="{FF2B5EF4-FFF2-40B4-BE49-F238E27FC236}">
                            <a16:creationId xmlns:a16="http://schemas.microsoft.com/office/drawing/2014/main" id="{45765FC3-8250-B219-D82D-9B8CCC7F320A}"/>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
                <p:nvSpPr>
                  <p:cNvPr id="68" name="AutoShape 20">
                    <a:extLst>
                      <a:ext uri="{FF2B5EF4-FFF2-40B4-BE49-F238E27FC236}">
                        <a16:creationId xmlns:a16="http://schemas.microsoft.com/office/drawing/2014/main" id="{42A4E196-7604-CECF-02B4-8C46FBA461A6}"/>
                      </a:ext>
                    </a:extLst>
                  </p:cNvPr>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69" name="AutoShape 21">
                    <a:extLst>
                      <a:ext uri="{FF2B5EF4-FFF2-40B4-BE49-F238E27FC236}">
                        <a16:creationId xmlns:a16="http://schemas.microsoft.com/office/drawing/2014/main" id="{4B139613-0468-895A-D933-ECF16CA6CCE4}"/>
                      </a:ext>
                    </a:extLst>
                  </p:cNvPr>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70" name="Group 22">
                    <a:extLst>
                      <a:ext uri="{FF2B5EF4-FFF2-40B4-BE49-F238E27FC236}">
                        <a16:creationId xmlns:a16="http://schemas.microsoft.com/office/drawing/2014/main" id="{24F031AD-22A6-5C95-F138-26109B6210B0}"/>
                      </a:ext>
                    </a:extLst>
                  </p:cNvPr>
                  <p:cNvGrpSpPr/>
                  <p:nvPr/>
                </p:nvGrpSpPr>
                <p:grpSpPr>
                  <a:xfrm>
                    <a:off x="14004317" y="6918532"/>
                    <a:ext cx="1645388" cy="944870"/>
                    <a:chOff x="0" y="0"/>
                    <a:chExt cx="433353" cy="248855"/>
                  </a:xfrm>
                </p:grpSpPr>
                <p:sp>
                  <p:nvSpPr>
                    <p:cNvPr id="71" name="Freeform 23">
                      <a:extLst>
                        <a:ext uri="{FF2B5EF4-FFF2-40B4-BE49-F238E27FC236}">
                          <a16:creationId xmlns:a16="http://schemas.microsoft.com/office/drawing/2014/main" id="{B8237C09-4134-9919-1FF9-A11376A9D28B}"/>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72" name="TextBox 24">
                      <a:extLst>
                        <a:ext uri="{FF2B5EF4-FFF2-40B4-BE49-F238E27FC236}">
                          <a16:creationId xmlns:a16="http://schemas.microsoft.com/office/drawing/2014/main" id="{B31527F1-CBA2-749C-5D5A-168EA05A5306}"/>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3</a:t>
                      </a:r>
                    </a:p>
                  </p:txBody>
                </p:sp>
              </p:grpSp>
            </p:grpSp>
            <p:grpSp>
              <p:nvGrpSpPr>
                <p:cNvPr id="64" name="Group 25">
                  <a:extLst>
                    <a:ext uri="{FF2B5EF4-FFF2-40B4-BE49-F238E27FC236}">
                      <a16:creationId xmlns:a16="http://schemas.microsoft.com/office/drawing/2014/main" id="{5772FA52-F177-FF8C-5786-B2350C966B89}"/>
                    </a:ext>
                  </a:extLst>
                </p:cNvPr>
                <p:cNvGrpSpPr/>
                <p:nvPr/>
              </p:nvGrpSpPr>
              <p:grpSpPr>
                <a:xfrm>
                  <a:off x="14634038" y="6888070"/>
                  <a:ext cx="1645388" cy="944870"/>
                  <a:chOff x="0" y="0"/>
                  <a:chExt cx="433353" cy="248855"/>
                </a:xfrm>
              </p:grpSpPr>
              <p:sp>
                <p:nvSpPr>
                  <p:cNvPr id="65" name="Freeform 26">
                    <a:extLst>
                      <a:ext uri="{FF2B5EF4-FFF2-40B4-BE49-F238E27FC236}">
                        <a16:creationId xmlns:a16="http://schemas.microsoft.com/office/drawing/2014/main" id="{E2F6908A-7C50-D3DA-1867-73E1C78AEB59}"/>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6" name="TextBox 27">
                    <a:extLst>
                      <a:ext uri="{FF2B5EF4-FFF2-40B4-BE49-F238E27FC236}">
                        <a16:creationId xmlns:a16="http://schemas.microsoft.com/office/drawing/2014/main" id="{52BB0D80-B5F0-10BF-37B3-93229578ED26}"/>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7" name="TextBox 27"/>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28" name="TextBox 28"/>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29" name="TextBox 29"/>
          <p:cNvSpPr txBox="1"/>
          <p:nvPr/>
        </p:nvSpPr>
        <p:spPr>
          <a:xfrm>
            <a:off x="5440110" y="1577975"/>
            <a:ext cx="5753576" cy="679450"/>
          </a:xfrm>
          <a:prstGeom prst="rect">
            <a:avLst/>
          </a:prstGeom>
        </p:spPr>
        <p:txBody>
          <a:bodyPr lIns="0" tIns="0" rIns="0" bIns="0" rtlCol="0" anchor="t">
            <a:spAutoFit/>
          </a:bodyPr>
          <a:lstStyle/>
          <a:p>
            <a:pPr marL="0" lvl="0" indent="0" algn="ctr">
              <a:lnSpc>
                <a:spcPts val="5599"/>
              </a:lnSpc>
              <a:spcBef>
                <a:spcPct val="0"/>
              </a:spcBef>
            </a:pPr>
            <a:r>
              <a:rPr lang="en-US" sz="3999">
                <a:solidFill>
                  <a:srgbClr val="000000"/>
                </a:solidFill>
                <a:latin typeface="Muli Bold"/>
              </a:rPr>
              <a:t>Cây Huffman thu được: </a:t>
            </a:r>
          </a:p>
        </p:txBody>
      </p:sp>
      <p:grpSp>
        <p:nvGrpSpPr>
          <p:cNvPr id="75" name="Group 74">
            <a:extLst>
              <a:ext uri="{FF2B5EF4-FFF2-40B4-BE49-F238E27FC236}">
                <a16:creationId xmlns:a16="http://schemas.microsoft.com/office/drawing/2014/main" id="{E252CB3B-D1AC-92C1-BF3E-F68778A896E4}"/>
              </a:ext>
            </a:extLst>
          </p:cNvPr>
          <p:cNvGrpSpPr/>
          <p:nvPr/>
        </p:nvGrpSpPr>
        <p:grpSpPr>
          <a:xfrm>
            <a:off x="4191000" y="3083520"/>
            <a:ext cx="6648563" cy="5016905"/>
            <a:chOff x="9630863" y="4612680"/>
            <a:chExt cx="6648563" cy="5016905"/>
          </a:xfrm>
        </p:grpSpPr>
        <p:sp>
          <p:nvSpPr>
            <p:cNvPr id="76" name="AutoShape 35">
              <a:extLst>
                <a:ext uri="{FF2B5EF4-FFF2-40B4-BE49-F238E27FC236}">
                  <a16:creationId xmlns:a16="http://schemas.microsoft.com/office/drawing/2014/main" id="{4EFFBA8A-6A1D-3C98-F1FC-263AA42FB513}"/>
                </a:ext>
              </a:extLst>
            </p:cNvPr>
            <p:cNvSpPr/>
            <p:nvPr/>
          </p:nvSpPr>
          <p:spPr>
            <a:xfrm flipH="1">
              <a:off x="12180921" y="5761820"/>
              <a:ext cx="1129422" cy="1129422"/>
            </a:xfrm>
            <a:prstGeom prst="line">
              <a:avLst/>
            </a:prstGeom>
            <a:ln w="38100" cap="flat">
              <a:solidFill>
                <a:srgbClr val="882A1B"/>
              </a:solidFill>
              <a:prstDash val="solid"/>
              <a:headEnd type="oval" w="lg" len="lg"/>
              <a:tailEnd type="oval" w="lg" len="lg"/>
            </a:ln>
          </p:spPr>
        </p:sp>
        <p:sp>
          <p:nvSpPr>
            <p:cNvPr id="77" name="AutoShape 36">
              <a:extLst>
                <a:ext uri="{FF2B5EF4-FFF2-40B4-BE49-F238E27FC236}">
                  <a16:creationId xmlns:a16="http://schemas.microsoft.com/office/drawing/2014/main" id="{C1C50C60-696D-1A51-6E5B-1D8C2FBD94E0}"/>
                </a:ext>
              </a:extLst>
            </p:cNvPr>
            <p:cNvSpPr/>
            <p:nvPr/>
          </p:nvSpPr>
          <p:spPr>
            <a:xfrm flipH="1" flipV="1">
              <a:off x="14159361" y="5711450"/>
              <a:ext cx="1087183" cy="1170137"/>
            </a:xfrm>
            <a:prstGeom prst="line">
              <a:avLst/>
            </a:prstGeom>
            <a:ln w="38100" cap="flat">
              <a:solidFill>
                <a:srgbClr val="882A1B"/>
              </a:solidFill>
              <a:prstDash val="solid"/>
              <a:headEnd type="oval" w="lg" len="lg"/>
              <a:tailEnd type="oval" w="lg" len="lg"/>
            </a:ln>
          </p:spPr>
        </p:sp>
        <p:grpSp>
          <p:nvGrpSpPr>
            <p:cNvPr id="78" name="Group 77">
              <a:extLst>
                <a:ext uri="{FF2B5EF4-FFF2-40B4-BE49-F238E27FC236}">
                  <a16:creationId xmlns:a16="http://schemas.microsoft.com/office/drawing/2014/main" id="{5CE9966F-4D8E-4001-CB4D-837B9EB821F2}"/>
                </a:ext>
              </a:extLst>
            </p:cNvPr>
            <p:cNvGrpSpPr/>
            <p:nvPr/>
          </p:nvGrpSpPr>
          <p:grpSpPr>
            <a:xfrm>
              <a:off x="9630863" y="4612680"/>
              <a:ext cx="6648563" cy="5016905"/>
              <a:chOff x="9630863" y="4612680"/>
              <a:chExt cx="6648563" cy="5016905"/>
            </a:xfrm>
          </p:grpSpPr>
          <p:grpSp>
            <p:nvGrpSpPr>
              <p:cNvPr id="79" name="Group 32">
                <a:extLst>
                  <a:ext uri="{FF2B5EF4-FFF2-40B4-BE49-F238E27FC236}">
                    <a16:creationId xmlns:a16="http://schemas.microsoft.com/office/drawing/2014/main" id="{0771A7E8-8631-C163-FE05-D6B8A36A6030}"/>
                  </a:ext>
                </a:extLst>
              </p:cNvPr>
              <p:cNvGrpSpPr/>
              <p:nvPr/>
            </p:nvGrpSpPr>
            <p:grpSpPr>
              <a:xfrm>
                <a:off x="13060026" y="4612680"/>
                <a:ext cx="1299328" cy="1299328"/>
                <a:chOff x="0" y="0"/>
                <a:chExt cx="812800" cy="812800"/>
              </a:xfrm>
            </p:grpSpPr>
            <p:sp>
              <p:nvSpPr>
                <p:cNvPr id="97" name="Freeform 33">
                  <a:extLst>
                    <a:ext uri="{FF2B5EF4-FFF2-40B4-BE49-F238E27FC236}">
                      <a16:creationId xmlns:a16="http://schemas.microsoft.com/office/drawing/2014/main" id="{ED96DF9E-456C-790A-C4EF-406A649754B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98" name="TextBox 34">
                  <a:extLst>
                    <a:ext uri="{FF2B5EF4-FFF2-40B4-BE49-F238E27FC236}">
                      <a16:creationId xmlns:a16="http://schemas.microsoft.com/office/drawing/2014/main" id="{25815DEE-DF09-7635-F791-3F95664490F2}"/>
                    </a:ext>
                  </a:extLst>
                </p:cNvPr>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7</a:t>
                  </a:r>
                </a:p>
              </p:txBody>
            </p:sp>
          </p:grpSp>
          <p:grpSp>
            <p:nvGrpSpPr>
              <p:cNvPr id="80" name="Group 79">
                <a:extLst>
                  <a:ext uri="{FF2B5EF4-FFF2-40B4-BE49-F238E27FC236}">
                    <a16:creationId xmlns:a16="http://schemas.microsoft.com/office/drawing/2014/main" id="{95721B9E-53AF-89CE-F74C-4FAE1473F93A}"/>
                  </a:ext>
                </a:extLst>
              </p:cNvPr>
              <p:cNvGrpSpPr/>
              <p:nvPr/>
            </p:nvGrpSpPr>
            <p:grpSpPr>
              <a:xfrm>
                <a:off x="9630863" y="6888070"/>
                <a:ext cx="6648563" cy="2741515"/>
                <a:chOff x="9630863" y="6888070"/>
                <a:chExt cx="6648563" cy="2741515"/>
              </a:xfrm>
            </p:grpSpPr>
            <p:grpSp>
              <p:nvGrpSpPr>
                <p:cNvPr id="81" name="Group 80">
                  <a:extLst>
                    <a:ext uri="{FF2B5EF4-FFF2-40B4-BE49-F238E27FC236}">
                      <a16:creationId xmlns:a16="http://schemas.microsoft.com/office/drawing/2014/main" id="{AC6C3166-CBE6-BB8C-CB5B-AEF67A3AD44C}"/>
                    </a:ext>
                  </a:extLst>
                </p:cNvPr>
                <p:cNvGrpSpPr/>
                <p:nvPr/>
              </p:nvGrpSpPr>
              <p:grpSpPr>
                <a:xfrm>
                  <a:off x="9630863" y="6889402"/>
                  <a:ext cx="4590104" cy="2740183"/>
                  <a:chOff x="12492669" y="6918532"/>
                  <a:chExt cx="4590104" cy="2740183"/>
                </a:xfrm>
              </p:grpSpPr>
              <p:grpSp>
                <p:nvGrpSpPr>
                  <p:cNvPr id="85" name="Group 13">
                    <a:extLst>
                      <a:ext uri="{FF2B5EF4-FFF2-40B4-BE49-F238E27FC236}">
                        <a16:creationId xmlns:a16="http://schemas.microsoft.com/office/drawing/2014/main" id="{72E28DC5-EA25-82D2-403C-0AF121B92002}"/>
                      </a:ext>
                    </a:extLst>
                  </p:cNvPr>
                  <p:cNvGrpSpPr/>
                  <p:nvPr/>
                </p:nvGrpSpPr>
                <p:grpSpPr>
                  <a:xfrm>
                    <a:off x="12492669" y="8713845"/>
                    <a:ext cx="4590104" cy="944870"/>
                    <a:chOff x="0" y="0"/>
                    <a:chExt cx="6120138" cy="1259827"/>
                  </a:xfrm>
                </p:grpSpPr>
                <p:grpSp>
                  <p:nvGrpSpPr>
                    <p:cNvPr id="91" name="Group 14">
                      <a:extLst>
                        <a:ext uri="{FF2B5EF4-FFF2-40B4-BE49-F238E27FC236}">
                          <a16:creationId xmlns:a16="http://schemas.microsoft.com/office/drawing/2014/main" id="{8F29C054-2AC1-5ED3-E590-85E6CAC0D59D}"/>
                        </a:ext>
                      </a:extLst>
                    </p:cNvPr>
                    <p:cNvGrpSpPr/>
                    <p:nvPr/>
                  </p:nvGrpSpPr>
                  <p:grpSpPr>
                    <a:xfrm>
                      <a:off x="0" y="0"/>
                      <a:ext cx="2193851" cy="1259827"/>
                      <a:chOff x="0" y="0"/>
                      <a:chExt cx="433353" cy="248855"/>
                    </a:xfrm>
                  </p:grpSpPr>
                  <p:sp>
                    <p:nvSpPr>
                      <p:cNvPr id="95" name="Freeform 15">
                        <a:extLst>
                          <a:ext uri="{FF2B5EF4-FFF2-40B4-BE49-F238E27FC236}">
                            <a16:creationId xmlns:a16="http://schemas.microsoft.com/office/drawing/2014/main" id="{A9083050-6E84-80F1-14AA-F8FC9700CCE0}"/>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96" name="TextBox 16">
                        <a:extLst>
                          <a:ext uri="{FF2B5EF4-FFF2-40B4-BE49-F238E27FC236}">
                            <a16:creationId xmlns:a16="http://schemas.microsoft.com/office/drawing/2014/main" id="{42EAB70A-B11B-AAF6-7D4F-4A05037A3E4F}"/>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92" name="Group 17">
                      <a:extLst>
                        <a:ext uri="{FF2B5EF4-FFF2-40B4-BE49-F238E27FC236}">
                          <a16:creationId xmlns:a16="http://schemas.microsoft.com/office/drawing/2014/main" id="{F3C51123-0D5E-690A-65AA-F1031E1E9339}"/>
                        </a:ext>
                      </a:extLst>
                    </p:cNvPr>
                    <p:cNvGrpSpPr/>
                    <p:nvPr/>
                  </p:nvGrpSpPr>
                  <p:grpSpPr>
                    <a:xfrm>
                      <a:off x="3926287" y="0"/>
                      <a:ext cx="2193851" cy="1259827"/>
                      <a:chOff x="0" y="0"/>
                      <a:chExt cx="433353" cy="248855"/>
                    </a:xfrm>
                  </p:grpSpPr>
                  <p:sp>
                    <p:nvSpPr>
                      <p:cNvPr id="93" name="Freeform 18">
                        <a:extLst>
                          <a:ext uri="{FF2B5EF4-FFF2-40B4-BE49-F238E27FC236}">
                            <a16:creationId xmlns:a16="http://schemas.microsoft.com/office/drawing/2014/main" id="{F541D74D-6772-AD38-AC95-DAD59F879EE4}"/>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94" name="TextBox 19">
                        <a:extLst>
                          <a:ext uri="{FF2B5EF4-FFF2-40B4-BE49-F238E27FC236}">
                            <a16:creationId xmlns:a16="http://schemas.microsoft.com/office/drawing/2014/main" id="{0CC657AC-7B9D-2F1C-FAF6-C6DE130E6876}"/>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
                <p:nvSpPr>
                  <p:cNvPr id="86" name="AutoShape 20">
                    <a:extLst>
                      <a:ext uri="{FF2B5EF4-FFF2-40B4-BE49-F238E27FC236}">
                        <a16:creationId xmlns:a16="http://schemas.microsoft.com/office/drawing/2014/main" id="{C52995F3-82AD-C3DC-9678-392A774070AF}"/>
                      </a:ext>
                    </a:extLst>
                  </p:cNvPr>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87" name="AutoShape 21">
                    <a:extLst>
                      <a:ext uri="{FF2B5EF4-FFF2-40B4-BE49-F238E27FC236}">
                        <a16:creationId xmlns:a16="http://schemas.microsoft.com/office/drawing/2014/main" id="{843BF216-398F-6AE1-31AC-22C8E4F346D0}"/>
                      </a:ext>
                    </a:extLst>
                  </p:cNvPr>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88" name="Group 22">
                    <a:extLst>
                      <a:ext uri="{FF2B5EF4-FFF2-40B4-BE49-F238E27FC236}">
                        <a16:creationId xmlns:a16="http://schemas.microsoft.com/office/drawing/2014/main" id="{3F6041E6-018E-581A-9538-0799BF66EE74}"/>
                      </a:ext>
                    </a:extLst>
                  </p:cNvPr>
                  <p:cNvGrpSpPr/>
                  <p:nvPr/>
                </p:nvGrpSpPr>
                <p:grpSpPr>
                  <a:xfrm>
                    <a:off x="14004317" y="6918532"/>
                    <a:ext cx="1645388" cy="944870"/>
                    <a:chOff x="0" y="0"/>
                    <a:chExt cx="433353" cy="248855"/>
                  </a:xfrm>
                </p:grpSpPr>
                <p:sp>
                  <p:nvSpPr>
                    <p:cNvPr id="89" name="Freeform 23">
                      <a:extLst>
                        <a:ext uri="{FF2B5EF4-FFF2-40B4-BE49-F238E27FC236}">
                          <a16:creationId xmlns:a16="http://schemas.microsoft.com/office/drawing/2014/main" id="{73FF26A0-FC34-E343-889B-E933C58F3A7C}"/>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90" name="TextBox 24">
                      <a:extLst>
                        <a:ext uri="{FF2B5EF4-FFF2-40B4-BE49-F238E27FC236}">
                          <a16:creationId xmlns:a16="http://schemas.microsoft.com/office/drawing/2014/main" id="{53BCAF43-09E9-4A2A-3A46-00E049CAF33B}"/>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3</a:t>
                      </a:r>
                    </a:p>
                  </p:txBody>
                </p:sp>
              </p:grpSp>
            </p:grpSp>
            <p:grpSp>
              <p:nvGrpSpPr>
                <p:cNvPr id="82" name="Group 25">
                  <a:extLst>
                    <a:ext uri="{FF2B5EF4-FFF2-40B4-BE49-F238E27FC236}">
                      <a16:creationId xmlns:a16="http://schemas.microsoft.com/office/drawing/2014/main" id="{C8836DE4-36B0-59D4-1CB0-9E888834DE2F}"/>
                    </a:ext>
                  </a:extLst>
                </p:cNvPr>
                <p:cNvGrpSpPr/>
                <p:nvPr/>
              </p:nvGrpSpPr>
              <p:grpSpPr>
                <a:xfrm>
                  <a:off x="14634038" y="6888070"/>
                  <a:ext cx="1645388" cy="944870"/>
                  <a:chOff x="0" y="0"/>
                  <a:chExt cx="433353" cy="248855"/>
                </a:xfrm>
              </p:grpSpPr>
              <p:sp>
                <p:nvSpPr>
                  <p:cNvPr id="83" name="Freeform 26">
                    <a:extLst>
                      <a:ext uri="{FF2B5EF4-FFF2-40B4-BE49-F238E27FC236}">
                        <a16:creationId xmlns:a16="http://schemas.microsoft.com/office/drawing/2014/main" id="{2DDE3F33-CE50-EC62-96CA-C9835800BCE7}"/>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84" name="TextBox 27">
                    <a:extLst>
                      <a:ext uri="{FF2B5EF4-FFF2-40B4-BE49-F238E27FC236}">
                        <a16:creationId xmlns:a16="http://schemas.microsoft.com/office/drawing/2014/main" id="{59D89574-A33F-7431-C64E-07A75F9E33AA}"/>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9554998" y="-2057400"/>
            <a:ext cx="8733002" cy="3086100"/>
            <a:chOff x="0" y="0"/>
            <a:chExt cx="2300050" cy="812800"/>
          </a:xfrm>
        </p:grpSpPr>
        <p:sp>
          <p:nvSpPr>
            <p:cNvPr id="6" name="Freeform 6"/>
            <p:cNvSpPr/>
            <p:nvPr/>
          </p:nvSpPr>
          <p:spPr>
            <a:xfrm>
              <a:off x="0" y="0"/>
              <a:ext cx="2300050" cy="812800"/>
            </a:xfrm>
            <a:custGeom>
              <a:avLst/>
              <a:gdLst/>
              <a:ahLst/>
              <a:cxnLst/>
              <a:rect l="l" t="t" r="r" b="b"/>
              <a:pathLst>
                <a:path w="2300050" h="812800">
                  <a:moveTo>
                    <a:pt x="0" y="0"/>
                  </a:moveTo>
                  <a:lnTo>
                    <a:pt x="2300050" y="0"/>
                  </a:lnTo>
                  <a:lnTo>
                    <a:pt x="2300050" y="812800"/>
                  </a:lnTo>
                  <a:lnTo>
                    <a:pt x="0" y="812800"/>
                  </a:lnTo>
                  <a:close/>
                </a:path>
              </a:pathLst>
            </a:custGeom>
            <a:solidFill>
              <a:srgbClr val="882A1B"/>
            </a:solidFill>
          </p:spPr>
        </p:sp>
        <p:sp>
          <p:nvSpPr>
            <p:cNvPr id="7" name="TextBox 7"/>
            <p:cNvSpPr txBox="1"/>
            <p:nvPr/>
          </p:nvSpPr>
          <p:spPr>
            <a:xfrm>
              <a:off x="0" y="-38100"/>
              <a:ext cx="2300050"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955428" y="-1038821"/>
            <a:ext cx="4686469" cy="4686469"/>
            <a:chOff x="0" y="0"/>
            <a:chExt cx="6248625" cy="6248625"/>
          </a:xfrm>
        </p:grpSpPr>
        <p:sp>
          <p:nvSpPr>
            <p:cNvPr id="9" name="Freeform 9"/>
            <p:cNvSpPr/>
            <p:nvPr/>
          </p:nvSpPr>
          <p:spPr>
            <a:xfrm>
              <a:off x="0" y="0"/>
              <a:ext cx="6248625" cy="6248625"/>
            </a:xfrm>
            <a:custGeom>
              <a:avLst/>
              <a:gdLst/>
              <a:ahLst/>
              <a:cxnLst/>
              <a:rect l="l" t="t" r="r" b="b"/>
              <a:pathLst>
                <a:path w="6248625" h="6248625">
                  <a:moveTo>
                    <a:pt x="0" y="0"/>
                  </a:moveTo>
                  <a:lnTo>
                    <a:pt x="6248625" y="0"/>
                  </a:lnTo>
                  <a:lnTo>
                    <a:pt x="6248625" y="6248625"/>
                  </a:lnTo>
                  <a:lnTo>
                    <a:pt x="0" y="6248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3977" y="90980"/>
              <a:ext cx="5945453" cy="5945453"/>
            </a:xfrm>
            <a:custGeom>
              <a:avLst/>
              <a:gdLst/>
              <a:ahLst/>
              <a:cxnLst/>
              <a:rect l="l" t="t" r="r" b="b"/>
              <a:pathLst>
                <a:path w="5945453" h="5945453">
                  <a:moveTo>
                    <a:pt x="0" y="0"/>
                  </a:moveTo>
                  <a:lnTo>
                    <a:pt x="5945454" y="0"/>
                  </a:lnTo>
                  <a:lnTo>
                    <a:pt x="5945454" y="5945454"/>
                  </a:lnTo>
                  <a:lnTo>
                    <a:pt x="0" y="59454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91973" y="181961"/>
              <a:ext cx="5614783" cy="5614783"/>
            </a:xfrm>
            <a:custGeom>
              <a:avLst/>
              <a:gdLst/>
              <a:ahLst/>
              <a:cxnLst/>
              <a:rect l="l" t="t" r="r" b="b"/>
              <a:pathLst>
                <a:path w="5614783" h="5614783">
                  <a:moveTo>
                    <a:pt x="0" y="0"/>
                  </a:moveTo>
                  <a:lnTo>
                    <a:pt x="5614782" y="0"/>
                  </a:lnTo>
                  <a:lnTo>
                    <a:pt x="5614782" y="5614783"/>
                  </a:lnTo>
                  <a:lnTo>
                    <a:pt x="0" y="56147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32" name="Table 32"/>
          <p:cNvGraphicFramePr>
            <a:graphicFrameLocks noGrp="1"/>
          </p:cNvGraphicFramePr>
          <p:nvPr>
            <p:extLst>
              <p:ext uri="{D42A27DB-BD31-4B8C-83A1-F6EECF244321}">
                <p14:modId xmlns:p14="http://schemas.microsoft.com/office/powerpoint/2010/main" val="514143197"/>
              </p:ext>
            </p:extLst>
          </p:nvPr>
        </p:nvGraphicFramePr>
        <p:xfrm>
          <a:off x="9694622" y="4132584"/>
          <a:ext cx="7315200" cy="4152900"/>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1038225">
                <a:tc>
                  <a:txBody>
                    <a:bodyPr/>
                    <a:lstStyle/>
                    <a:p>
                      <a:pPr algn="ctr">
                        <a:lnSpc>
                          <a:spcPts val="4200"/>
                        </a:lnSpc>
                        <a:defRPr/>
                      </a:pPr>
                      <a:r>
                        <a:rPr lang="en-US" sz="3000">
                          <a:solidFill>
                            <a:srgbClr val="000000"/>
                          </a:solidFill>
                          <a:latin typeface="Muli Bold"/>
                        </a:rPr>
                        <a:t>Ký tự</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4200"/>
                        </a:lnSpc>
                        <a:defRPr/>
                      </a:pPr>
                      <a:r>
                        <a:rPr lang="en-US" sz="3000">
                          <a:solidFill>
                            <a:srgbClr val="000000"/>
                          </a:solidFill>
                          <a:latin typeface="Muli Bold"/>
                        </a:rPr>
                        <a:t>code-word</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r h="1038225">
                <a:tc>
                  <a:txBody>
                    <a:bodyPr/>
                    <a:lstStyle/>
                    <a:p>
                      <a:pPr algn="ctr">
                        <a:lnSpc>
                          <a:spcPts val="4200"/>
                        </a:lnSpc>
                        <a:defRPr/>
                      </a:pPr>
                      <a:r>
                        <a:rPr lang="en-US" sz="3000">
                          <a:solidFill>
                            <a:srgbClr val="000000"/>
                          </a:solidFill>
                          <a:latin typeface="Muli Bold"/>
                        </a:rPr>
                        <a:t>A</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200"/>
                        </a:lnSpc>
                        <a:defRPr/>
                      </a:pPr>
                      <a:r>
                        <a:rPr lang="en-US" sz="3000">
                          <a:solidFill>
                            <a:srgbClr val="000000"/>
                          </a:solidFill>
                          <a:latin typeface="Muli Bold"/>
                        </a:rPr>
                        <a:t>00</a:t>
                      </a:r>
                      <a:endParaRPr lang="en-US" sz="1100" dirty="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1038225">
                <a:tc>
                  <a:txBody>
                    <a:bodyPr/>
                    <a:lstStyle/>
                    <a:p>
                      <a:pPr algn="ctr">
                        <a:lnSpc>
                          <a:spcPts val="4200"/>
                        </a:lnSpc>
                        <a:defRPr/>
                      </a:pPr>
                      <a:r>
                        <a:rPr lang="en-US" sz="3000">
                          <a:solidFill>
                            <a:srgbClr val="000000"/>
                          </a:solidFill>
                          <a:latin typeface="Muli Bold"/>
                        </a:rPr>
                        <a:t>B</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200"/>
                        </a:lnSpc>
                        <a:defRPr/>
                      </a:pPr>
                      <a:r>
                        <a:rPr lang="en-US" sz="3000">
                          <a:solidFill>
                            <a:srgbClr val="000000"/>
                          </a:solidFill>
                          <a:latin typeface="Muli Bold"/>
                        </a:rPr>
                        <a:t>01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r h="1038225">
                <a:tc>
                  <a:txBody>
                    <a:bodyPr/>
                    <a:lstStyle/>
                    <a:p>
                      <a:pPr algn="ctr">
                        <a:lnSpc>
                          <a:spcPts val="4200"/>
                        </a:lnSpc>
                        <a:defRPr/>
                      </a:pPr>
                      <a:r>
                        <a:rPr lang="en-US" sz="3000">
                          <a:solidFill>
                            <a:srgbClr val="000000"/>
                          </a:solidFill>
                          <a:latin typeface="Muli Bold"/>
                        </a:rPr>
                        <a:t>C</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4200"/>
                        </a:lnSpc>
                        <a:defRPr/>
                      </a:pPr>
                      <a:r>
                        <a:rPr lang="en-US" sz="3000">
                          <a:solidFill>
                            <a:srgbClr val="000000"/>
                          </a:solidFill>
                          <a:latin typeface="Muli Bold"/>
                        </a:rPr>
                        <a:t>1</a:t>
                      </a:r>
                      <a:endParaRPr lang="en-US" sz="1100" dirty="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3" name="TextBox 33"/>
          <p:cNvSpPr txBox="1"/>
          <p:nvPr/>
        </p:nvSpPr>
        <p:spPr>
          <a:xfrm>
            <a:off x="9732035" y="1301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 Priority Queue trong mã hóa</a:t>
            </a:r>
          </a:p>
        </p:txBody>
      </p:sp>
      <p:sp>
        <p:nvSpPr>
          <p:cNvPr id="34" name="TextBox 34"/>
          <p:cNvSpPr txBox="1"/>
          <p:nvPr/>
        </p:nvSpPr>
        <p:spPr>
          <a:xfrm>
            <a:off x="-61163" y="130175"/>
            <a:ext cx="2103526" cy="212725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Cách thực hiện</a:t>
            </a:r>
          </a:p>
        </p:txBody>
      </p:sp>
      <p:sp>
        <p:nvSpPr>
          <p:cNvPr id="39" name="TextBox 39"/>
          <p:cNvSpPr txBox="1"/>
          <p:nvPr/>
        </p:nvSpPr>
        <p:spPr>
          <a:xfrm>
            <a:off x="5419719" y="2042477"/>
            <a:ext cx="12868281" cy="1551707"/>
          </a:xfrm>
          <a:prstGeom prst="rect">
            <a:avLst/>
          </a:prstGeom>
        </p:spPr>
        <p:txBody>
          <a:bodyPr lIns="0" tIns="0" rIns="0" bIns="0" rtlCol="0" anchor="t">
            <a:spAutoFit/>
          </a:bodyPr>
          <a:lstStyle/>
          <a:p>
            <a:pPr marL="690881" lvl="1" indent="-345440" algn="ctr">
              <a:lnSpc>
                <a:spcPts val="4480"/>
              </a:lnSpc>
              <a:buFont typeface="Arial"/>
              <a:buChar char="•"/>
            </a:pPr>
            <a:r>
              <a:rPr lang="en-US" sz="3200" dirty="0" err="1">
                <a:solidFill>
                  <a:srgbClr val="000000"/>
                </a:solidFill>
                <a:latin typeface="Muli Bold"/>
              </a:rPr>
              <a:t>Đi</a:t>
            </a:r>
            <a:r>
              <a:rPr lang="en-US" sz="3200" dirty="0">
                <a:solidFill>
                  <a:srgbClr val="000000"/>
                </a:solidFill>
                <a:latin typeface="Muli Bold"/>
              </a:rPr>
              <a:t> </a:t>
            </a:r>
            <a:r>
              <a:rPr lang="en-US" sz="3200" dirty="0" err="1">
                <a:solidFill>
                  <a:srgbClr val="000000"/>
                </a:solidFill>
                <a:latin typeface="Muli Bold"/>
              </a:rPr>
              <a:t>ngang</a:t>
            </a:r>
            <a:r>
              <a:rPr lang="en-US" sz="3200" dirty="0">
                <a:solidFill>
                  <a:srgbClr val="000000"/>
                </a:solidFill>
                <a:latin typeface="Muli Bold"/>
              </a:rPr>
              <a:t> </a:t>
            </a:r>
            <a:r>
              <a:rPr lang="en-US" sz="3200" dirty="0" err="1">
                <a:solidFill>
                  <a:srgbClr val="000000"/>
                </a:solidFill>
                <a:latin typeface="Muli Bold"/>
              </a:rPr>
              <a:t>cây</a:t>
            </a:r>
            <a:r>
              <a:rPr lang="en-US" sz="3200" dirty="0">
                <a:solidFill>
                  <a:srgbClr val="000000"/>
                </a:solidFill>
                <a:latin typeface="Muli Bold"/>
              </a:rPr>
              <a:t> </a:t>
            </a:r>
            <a:r>
              <a:rPr lang="en-US" sz="3200" dirty="0" err="1">
                <a:solidFill>
                  <a:srgbClr val="000000"/>
                </a:solidFill>
                <a:latin typeface="Muli Bold"/>
              </a:rPr>
              <a:t>bắt</a:t>
            </a:r>
            <a:r>
              <a:rPr lang="en-US" sz="3200" dirty="0">
                <a:solidFill>
                  <a:srgbClr val="000000"/>
                </a:solidFill>
                <a:latin typeface="Muli Bold"/>
              </a:rPr>
              <a:t> </a:t>
            </a:r>
            <a:r>
              <a:rPr lang="en-US" sz="3200" dirty="0" err="1">
                <a:solidFill>
                  <a:srgbClr val="000000"/>
                </a:solidFill>
                <a:latin typeface="Muli Bold"/>
              </a:rPr>
              <a:t>đầu</a:t>
            </a:r>
            <a:r>
              <a:rPr lang="en-US" sz="3200" dirty="0">
                <a:solidFill>
                  <a:srgbClr val="000000"/>
                </a:solidFill>
                <a:latin typeface="Muli Bold"/>
              </a:rPr>
              <a:t> </a:t>
            </a:r>
            <a:r>
              <a:rPr lang="en-US" sz="3200" dirty="0" err="1">
                <a:solidFill>
                  <a:srgbClr val="000000"/>
                </a:solidFill>
                <a:latin typeface="Muli Bold"/>
              </a:rPr>
              <a:t>từ</a:t>
            </a:r>
            <a:r>
              <a:rPr lang="en-US" sz="3200" dirty="0">
                <a:solidFill>
                  <a:srgbClr val="000000"/>
                </a:solidFill>
                <a:latin typeface="Muli Bold"/>
              </a:rPr>
              <a:t> </a:t>
            </a:r>
            <a:r>
              <a:rPr lang="en-US" sz="3200" dirty="0" err="1">
                <a:solidFill>
                  <a:srgbClr val="000000"/>
                </a:solidFill>
                <a:latin typeface="Muli Bold"/>
              </a:rPr>
              <a:t>gốc</a:t>
            </a:r>
            <a:r>
              <a:rPr lang="en-US" sz="3200" dirty="0">
                <a:solidFill>
                  <a:srgbClr val="000000"/>
                </a:solidFill>
                <a:latin typeface="Muli Bold"/>
              </a:rPr>
              <a:t>. Di </a:t>
            </a:r>
            <a:r>
              <a:rPr lang="en-US" sz="3200" dirty="0" err="1">
                <a:solidFill>
                  <a:srgbClr val="000000"/>
                </a:solidFill>
                <a:latin typeface="Muli Bold"/>
              </a:rPr>
              <a:t>chuyển</a:t>
            </a:r>
            <a:r>
              <a:rPr lang="en-US" sz="3200" dirty="0">
                <a:solidFill>
                  <a:srgbClr val="000000"/>
                </a:solidFill>
                <a:latin typeface="Muli Bold"/>
              </a:rPr>
              <a:t> sang con </a:t>
            </a:r>
            <a:r>
              <a:rPr lang="en-US" sz="3200" dirty="0" err="1">
                <a:solidFill>
                  <a:srgbClr val="000000"/>
                </a:solidFill>
                <a:latin typeface="Muli Bold"/>
              </a:rPr>
              <a:t>trái</a:t>
            </a:r>
            <a:r>
              <a:rPr lang="en-US" sz="3200" dirty="0">
                <a:solidFill>
                  <a:srgbClr val="000000"/>
                </a:solidFill>
                <a:latin typeface="Muli Bold"/>
              </a:rPr>
              <a:t> </a:t>
            </a:r>
            <a:r>
              <a:rPr lang="en-US" sz="3200" dirty="0" err="1">
                <a:solidFill>
                  <a:srgbClr val="000000"/>
                </a:solidFill>
                <a:latin typeface="Muli Bold"/>
              </a:rPr>
              <a:t>thì</a:t>
            </a:r>
            <a:r>
              <a:rPr lang="en-US" sz="3200" dirty="0">
                <a:solidFill>
                  <a:srgbClr val="000000"/>
                </a:solidFill>
                <a:latin typeface="Muli Bold"/>
              </a:rPr>
              <a:t> </a:t>
            </a:r>
            <a:r>
              <a:rPr lang="en-US" sz="3200" dirty="0" err="1">
                <a:solidFill>
                  <a:srgbClr val="000000"/>
                </a:solidFill>
                <a:latin typeface="Muli Bold"/>
              </a:rPr>
              <a:t>gán</a:t>
            </a:r>
            <a:r>
              <a:rPr lang="en-US" sz="3200" dirty="0">
                <a:solidFill>
                  <a:srgbClr val="000000"/>
                </a:solidFill>
                <a:latin typeface="Muli Bold"/>
              </a:rPr>
              <a:t> </a:t>
            </a:r>
            <a:r>
              <a:rPr lang="en-US" sz="3200" dirty="0" err="1">
                <a:solidFill>
                  <a:srgbClr val="000000"/>
                </a:solidFill>
                <a:latin typeface="Muli Bold"/>
              </a:rPr>
              <a:t>mã</a:t>
            </a:r>
            <a:r>
              <a:rPr lang="en-US" sz="3200" dirty="0">
                <a:solidFill>
                  <a:srgbClr val="000000"/>
                </a:solidFill>
                <a:latin typeface="Muli Bold"/>
              </a:rPr>
              <a:t> 0, sang con </a:t>
            </a:r>
            <a:r>
              <a:rPr lang="en-US" sz="3200" dirty="0" err="1">
                <a:solidFill>
                  <a:srgbClr val="000000"/>
                </a:solidFill>
                <a:latin typeface="Muli Bold"/>
              </a:rPr>
              <a:t>phải</a:t>
            </a:r>
            <a:r>
              <a:rPr lang="en-US" sz="3200" dirty="0">
                <a:solidFill>
                  <a:srgbClr val="000000"/>
                </a:solidFill>
                <a:latin typeface="Muli Bold"/>
              </a:rPr>
              <a:t> </a:t>
            </a:r>
            <a:r>
              <a:rPr lang="en-US" sz="3200" dirty="0" err="1">
                <a:solidFill>
                  <a:srgbClr val="000000"/>
                </a:solidFill>
                <a:latin typeface="Muli Bold"/>
              </a:rPr>
              <a:t>thì</a:t>
            </a:r>
            <a:r>
              <a:rPr lang="en-US" sz="3200" dirty="0">
                <a:solidFill>
                  <a:srgbClr val="000000"/>
                </a:solidFill>
                <a:latin typeface="Muli Bold"/>
              </a:rPr>
              <a:t> </a:t>
            </a:r>
            <a:r>
              <a:rPr lang="en-US" sz="3200" dirty="0" err="1">
                <a:solidFill>
                  <a:srgbClr val="000000"/>
                </a:solidFill>
                <a:latin typeface="Muli Bold"/>
              </a:rPr>
              <a:t>gán</a:t>
            </a:r>
            <a:r>
              <a:rPr lang="en-US" sz="3200" dirty="0">
                <a:solidFill>
                  <a:srgbClr val="000000"/>
                </a:solidFill>
                <a:latin typeface="Muli Bold"/>
              </a:rPr>
              <a:t> </a:t>
            </a:r>
            <a:r>
              <a:rPr lang="en-US" sz="3200" dirty="0" err="1">
                <a:solidFill>
                  <a:srgbClr val="000000"/>
                </a:solidFill>
                <a:latin typeface="Muli Bold"/>
              </a:rPr>
              <a:t>mã</a:t>
            </a:r>
            <a:r>
              <a:rPr lang="en-US" sz="3200" dirty="0">
                <a:solidFill>
                  <a:srgbClr val="000000"/>
                </a:solidFill>
                <a:latin typeface="Muli Bold"/>
              </a:rPr>
              <a:t> 1.</a:t>
            </a:r>
          </a:p>
          <a:p>
            <a:pPr>
              <a:lnSpc>
                <a:spcPts val="3079"/>
              </a:lnSpc>
              <a:spcBef>
                <a:spcPct val="0"/>
              </a:spcBef>
            </a:pPr>
            <a:endParaRPr lang="en-US" sz="3200" dirty="0">
              <a:solidFill>
                <a:srgbClr val="000000"/>
              </a:solidFill>
              <a:latin typeface="Muli Bold"/>
            </a:endParaRPr>
          </a:p>
        </p:txBody>
      </p:sp>
      <p:grpSp>
        <p:nvGrpSpPr>
          <p:cNvPr id="91" name="Group 90">
            <a:extLst>
              <a:ext uri="{FF2B5EF4-FFF2-40B4-BE49-F238E27FC236}">
                <a16:creationId xmlns:a16="http://schemas.microsoft.com/office/drawing/2014/main" id="{090C766B-7A2E-6258-7F4E-C7C95A84BB35}"/>
              </a:ext>
            </a:extLst>
          </p:cNvPr>
          <p:cNvGrpSpPr/>
          <p:nvPr/>
        </p:nvGrpSpPr>
        <p:grpSpPr>
          <a:xfrm>
            <a:off x="971550" y="3086100"/>
            <a:ext cx="6648563" cy="5016905"/>
            <a:chOff x="971550" y="3086100"/>
            <a:chExt cx="6648563" cy="5016905"/>
          </a:xfrm>
        </p:grpSpPr>
        <p:sp>
          <p:nvSpPr>
            <p:cNvPr id="35" name="TextBox 35"/>
            <p:cNvSpPr txBox="1"/>
            <p:nvPr/>
          </p:nvSpPr>
          <p:spPr>
            <a:xfrm>
              <a:off x="3608677" y="4296080"/>
              <a:ext cx="304800" cy="679451"/>
            </a:xfrm>
            <a:prstGeom prst="rect">
              <a:avLst/>
            </a:prstGeom>
          </p:spPr>
          <p:txBody>
            <a:bodyPr lIns="0" tIns="0" rIns="0" bIns="0" rtlCol="0" anchor="t">
              <a:spAutoFit/>
            </a:bodyPr>
            <a:lstStyle/>
            <a:p>
              <a:pPr algn="ctr">
                <a:lnSpc>
                  <a:spcPts val="5599"/>
                </a:lnSpc>
                <a:spcBef>
                  <a:spcPct val="0"/>
                </a:spcBef>
              </a:pPr>
              <a:r>
                <a:rPr lang="en-US" sz="3999" dirty="0">
                  <a:solidFill>
                    <a:srgbClr val="882A1B"/>
                  </a:solidFill>
                  <a:latin typeface="Muli"/>
                </a:rPr>
                <a:t>0</a:t>
              </a:r>
            </a:p>
          </p:txBody>
        </p:sp>
        <p:sp>
          <p:nvSpPr>
            <p:cNvPr id="36" name="TextBox 36"/>
            <p:cNvSpPr txBox="1"/>
            <p:nvPr/>
          </p:nvSpPr>
          <p:spPr>
            <a:xfrm>
              <a:off x="1796933" y="6138468"/>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37" name="TextBox 37"/>
            <p:cNvSpPr txBox="1"/>
            <p:nvPr/>
          </p:nvSpPr>
          <p:spPr>
            <a:xfrm>
              <a:off x="6266718" y="4241696"/>
              <a:ext cx="304800" cy="679451"/>
            </a:xfrm>
            <a:prstGeom prst="rect">
              <a:avLst/>
            </a:prstGeom>
          </p:spPr>
          <p:txBody>
            <a:bodyPr lIns="0" tIns="0" rIns="0" bIns="0" rtlCol="0" anchor="t">
              <a:spAutoFit/>
            </a:bodyPr>
            <a:lstStyle/>
            <a:p>
              <a:pPr algn="ctr">
                <a:lnSpc>
                  <a:spcPts val="5599"/>
                </a:lnSpc>
                <a:spcBef>
                  <a:spcPct val="0"/>
                </a:spcBef>
              </a:pPr>
              <a:r>
                <a:rPr lang="en-US" sz="3999" dirty="0">
                  <a:solidFill>
                    <a:srgbClr val="882A1B"/>
                  </a:solidFill>
                  <a:latin typeface="Muli"/>
                </a:rPr>
                <a:t>1</a:t>
              </a:r>
            </a:p>
          </p:txBody>
        </p:sp>
        <p:sp>
          <p:nvSpPr>
            <p:cNvPr id="38" name="TextBox 38"/>
            <p:cNvSpPr txBox="1"/>
            <p:nvPr/>
          </p:nvSpPr>
          <p:spPr>
            <a:xfrm>
              <a:off x="4551024" y="6058424"/>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grpSp>
          <p:nvGrpSpPr>
            <p:cNvPr id="67" name="Group 66">
              <a:extLst>
                <a:ext uri="{FF2B5EF4-FFF2-40B4-BE49-F238E27FC236}">
                  <a16:creationId xmlns:a16="http://schemas.microsoft.com/office/drawing/2014/main" id="{F15E55FD-3A12-2425-3313-556B8842E52D}"/>
                </a:ext>
              </a:extLst>
            </p:cNvPr>
            <p:cNvGrpSpPr/>
            <p:nvPr/>
          </p:nvGrpSpPr>
          <p:grpSpPr>
            <a:xfrm>
              <a:off x="971550" y="3086100"/>
              <a:ext cx="6648563" cy="5016905"/>
              <a:chOff x="9630863" y="4612680"/>
              <a:chExt cx="6648563" cy="5016905"/>
            </a:xfrm>
          </p:grpSpPr>
          <p:sp>
            <p:nvSpPr>
              <p:cNvPr id="68" name="AutoShape 35">
                <a:extLst>
                  <a:ext uri="{FF2B5EF4-FFF2-40B4-BE49-F238E27FC236}">
                    <a16:creationId xmlns:a16="http://schemas.microsoft.com/office/drawing/2014/main" id="{5603969C-C5E5-7362-5DC0-1277C4CF8712}"/>
                  </a:ext>
                </a:extLst>
              </p:cNvPr>
              <p:cNvSpPr/>
              <p:nvPr/>
            </p:nvSpPr>
            <p:spPr>
              <a:xfrm flipH="1">
                <a:off x="12180921" y="5761820"/>
                <a:ext cx="1129422" cy="1129422"/>
              </a:xfrm>
              <a:prstGeom prst="line">
                <a:avLst/>
              </a:prstGeom>
              <a:ln w="38100" cap="flat">
                <a:solidFill>
                  <a:srgbClr val="882A1B"/>
                </a:solidFill>
                <a:prstDash val="solid"/>
                <a:headEnd type="oval" w="lg" len="lg"/>
                <a:tailEnd type="oval" w="lg" len="lg"/>
              </a:ln>
            </p:spPr>
          </p:sp>
          <p:sp>
            <p:nvSpPr>
              <p:cNvPr id="69" name="AutoShape 36">
                <a:extLst>
                  <a:ext uri="{FF2B5EF4-FFF2-40B4-BE49-F238E27FC236}">
                    <a16:creationId xmlns:a16="http://schemas.microsoft.com/office/drawing/2014/main" id="{0AB4E31F-F6FC-A9ED-A4AE-ADF19434A65E}"/>
                  </a:ext>
                </a:extLst>
              </p:cNvPr>
              <p:cNvSpPr/>
              <p:nvPr/>
            </p:nvSpPr>
            <p:spPr>
              <a:xfrm flipH="1" flipV="1">
                <a:off x="14159361" y="5711450"/>
                <a:ext cx="1087183" cy="1170137"/>
              </a:xfrm>
              <a:prstGeom prst="line">
                <a:avLst/>
              </a:prstGeom>
              <a:ln w="38100" cap="flat">
                <a:solidFill>
                  <a:srgbClr val="882A1B"/>
                </a:solidFill>
                <a:prstDash val="solid"/>
                <a:headEnd type="oval" w="lg" len="lg"/>
                <a:tailEnd type="oval" w="lg" len="lg"/>
              </a:ln>
            </p:spPr>
          </p:sp>
          <p:grpSp>
            <p:nvGrpSpPr>
              <p:cNvPr id="70" name="Group 69">
                <a:extLst>
                  <a:ext uri="{FF2B5EF4-FFF2-40B4-BE49-F238E27FC236}">
                    <a16:creationId xmlns:a16="http://schemas.microsoft.com/office/drawing/2014/main" id="{7D871776-4081-9E4B-FF52-EC2823DD2640}"/>
                  </a:ext>
                </a:extLst>
              </p:cNvPr>
              <p:cNvGrpSpPr/>
              <p:nvPr/>
            </p:nvGrpSpPr>
            <p:grpSpPr>
              <a:xfrm>
                <a:off x="9630863" y="4612680"/>
                <a:ext cx="6648563" cy="5016905"/>
                <a:chOff x="9630863" y="4612680"/>
                <a:chExt cx="6648563" cy="5016905"/>
              </a:xfrm>
            </p:grpSpPr>
            <p:grpSp>
              <p:nvGrpSpPr>
                <p:cNvPr id="71" name="Group 32">
                  <a:extLst>
                    <a:ext uri="{FF2B5EF4-FFF2-40B4-BE49-F238E27FC236}">
                      <a16:creationId xmlns:a16="http://schemas.microsoft.com/office/drawing/2014/main" id="{3B9D22E5-1596-C836-CC35-E2E562290DCD}"/>
                    </a:ext>
                  </a:extLst>
                </p:cNvPr>
                <p:cNvGrpSpPr/>
                <p:nvPr/>
              </p:nvGrpSpPr>
              <p:grpSpPr>
                <a:xfrm>
                  <a:off x="13060026" y="4612680"/>
                  <a:ext cx="1299328" cy="1299328"/>
                  <a:chOff x="0" y="0"/>
                  <a:chExt cx="812800" cy="812800"/>
                </a:xfrm>
              </p:grpSpPr>
              <p:sp>
                <p:nvSpPr>
                  <p:cNvPr id="89" name="Freeform 33">
                    <a:extLst>
                      <a:ext uri="{FF2B5EF4-FFF2-40B4-BE49-F238E27FC236}">
                        <a16:creationId xmlns:a16="http://schemas.microsoft.com/office/drawing/2014/main" id="{D6722BB1-6947-D020-90F9-4CD70DD2D76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90" name="TextBox 34">
                    <a:extLst>
                      <a:ext uri="{FF2B5EF4-FFF2-40B4-BE49-F238E27FC236}">
                        <a16:creationId xmlns:a16="http://schemas.microsoft.com/office/drawing/2014/main" id="{8A1EFD5D-8A16-BC64-04B4-D91699FB5E8A}"/>
                      </a:ext>
                    </a:extLst>
                  </p:cNvPr>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7</a:t>
                    </a:r>
                  </a:p>
                </p:txBody>
              </p:sp>
            </p:grpSp>
            <p:grpSp>
              <p:nvGrpSpPr>
                <p:cNvPr id="72" name="Group 71">
                  <a:extLst>
                    <a:ext uri="{FF2B5EF4-FFF2-40B4-BE49-F238E27FC236}">
                      <a16:creationId xmlns:a16="http://schemas.microsoft.com/office/drawing/2014/main" id="{EB9C4B2F-2718-5646-D67A-B2F97546324E}"/>
                    </a:ext>
                  </a:extLst>
                </p:cNvPr>
                <p:cNvGrpSpPr/>
                <p:nvPr/>
              </p:nvGrpSpPr>
              <p:grpSpPr>
                <a:xfrm>
                  <a:off x="9630863" y="6888070"/>
                  <a:ext cx="6648563" cy="2741515"/>
                  <a:chOff x="9630863" y="6888070"/>
                  <a:chExt cx="6648563" cy="2741515"/>
                </a:xfrm>
              </p:grpSpPr>
              <p:grpSp>
                <p:nvGrpSpPr>
                  <p:cNvPr id="73" name="Group 72">
                    <a:extLst>
                      <a:ext uri="{FF2B5EF4-FFF2-40B4-BE49-F238E27FC236}">
                        <a16:creationId xmlns:a16="http://schemas.microsoft.com/office/drawing/2014/main" id="{A87C1E76-E507-43FF-4D5F-F67A1E35ADED}"/>
                      </a:ext>
                    </a:extLst>
                  </p:cNvPr>
                  <p:cNvGrpSpPr/>
                  <p:nvPr/>
                </p:nvGrpSpPr>
                <p:grpSpPr>
                  <a:xfrm>
                    <a:off x="9630863" y="6889402"/>
                    <a:ext cx="4590104" cy="2740183"/>
                    <a:chOff x="12492669" y="6918532"/>
                    <a:chExt cx="4590104" cy="2740183"/>
                  </a:xfrm>
                </p:grpSpPr>
                <p:grpSp>
                  <p:nvGrpSpPr>
                    <p:cNvPr id="77" name="Group 13">
                      <a:extLst>
                        <a:ext uri="{FF2B5EF4-FFF2-40B4-BE49-F238E27FC236}">
                          <a16:creationId xmlns:a16="http://schemas.microsoft.com/office/drawing/2014/main" id="{76004F6E-B186-C2CB-3A89-F289A02C884B}"/>
                        </a:ext>
                      </a:extLst>
                    </p:cNvPr>
                    <p:cNvGrpSpPr/>
                    <p:nvPr/>
                  </p:nvGrpSpPr>
                  <p:grpSpPr>
                    <a:xfrm>
                      <a:off x="12492669" y="8713845"/>
                      <a:ext cx="4590104" cy="944870"/>
                      <a:chOff x="0" y="0"/>
                      <a:chExt cx="6120138" cy="1259827"/>
                    </a:xfrm>
                  </p:grpSpPr>
                  <p:grpSp>
                    <p:nvGrpSpPr>
                      <p:cNvPr id="83" name="Group 14">
                        <a:extLst>
                          <a:ext uri="{FF2B5EF4-FFF2-40B4-BE49-F238E27FC236}">
                            <a16:creationId xmlns:a16="http://schemas.microsoft.com/office/drawing/2014/main" id="{DE20845C-1B21-64D9-406F-86BDB389C96C}"/>
                          </a:ext>
                        </a:extLst>
                      </p:cNvPr>
                      <p:cNvGrpSpPr/>
                      <p:nvPr/>
                    </p:nvGrpSpPr>
                    <p:grpSpPr>
                      <a:xfrm>
                        <a:off x="0" y="0"/>
                        <a:ext cx="2193851" cy="1259827"/>
                        <a:chOff x="0" y="0"/>
                        <a:chExt cx="433353" cy="248855"/>
                      </a:xfrm>
                    </p:grpSpPr>
                    <p:sp>
                      <p:nvSpPr>
                        <p:cNvPr id="87" name="Freeform 15">
                          <a:extLst>
                            <a:ext uri="{FF2B5EF4-FFF2-40B4-BE49-F238E27FC236}">
                              <a16:creationId xmlns:a16="http://schemas.microsoft.com/office/drawing/2014/main" id="{88B858A7-6118-2CFD-EA7A-A97098804B8E}"/>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88" name="TextBox 16">
                          <a:extLst>
                            <a:ext uri="{FF2B5EF4-FFF2-40B4-BE49-F238E27FC236}">
                              <a16:creationId xmlns:a16="http://schemas.microsoft.com/office/drawing/2014/main" id="{6EAAC8C2-D9C5-B219-C720-9A84DB6C778C}"/>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84" name="Group 17">
                        <a:extLst>
                          <a:ext uri="{FF2B5EF4-FFF2-40B4-BE49-F238E27FC236}">
                            <a16:creationId xmlns:a16="http://schemas.microsoft.com/office/drawing/2014/main" id="{07BABE86-45BB-F49E-6CE6-174EC8757118}"/>
                          </a:ext>
                        </a:extLst>
                      </p:cNvPr>
                      <p:cNvGrpSpPr/>
                      <p:nvPr/>
                    </p:nvGrpSpPr>
                    <p:grpSpPr>
                      <a:xfrm>
                        <a:off x="3926287" y="0"/>
                        <a:ext cx="2193851" cy="1259827"/>
                        <a:chOff x="0" y="0"/>
                        <a:chExt cx="433353" cy="248855"/>
                      </a:xfrm>
                    </p:grpSpPr>
                    <p:sp>
                      <p:nvSpPr>
                        <p:cNvPr id="85" name="Freeform 18">
                          <a:extLst>
                            <a:ext uri="{FF2B5EF4-FFF2-40B4-BE49-F238E27FC236}">
                              <a16:creationId xmlns:a16="http://schemas.microsoft.com/office/drawing/2014/main" id="{5161BEC4-57EE-A8B2-15DB-022426E874E6}"/>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86" name="TextBox 19">
                          <a:extLst>
                            <a:ext uri="{FF2B5EF4-FFF2-40B4-BE49-F238E27FC236}">
                              <a16:creationId xmlns:a16="http://schemas.microsoft.com/office/drawing/2014/main" id="{2E672701-C75C-B848-5C8B-1E0D98DF1BAE}"/>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
                  <p:nvSpPr>
                    <p:cNvPr id="78" name="AutoShape 20">
                      <a:extLst>
                        <a:ext uri="{FF2B5EF4-FFF2-40B4-BE49-F238E27FC236}">
                          <a16:creationId xmlns:a16="http://schemas.microsoft.com/office/drawing/2014/main" id="{3F918081-D853-AA30-C5BA-1C48FA92FC09}"/>
                        </a:ext>
                      </a:extLst>
                    </p:cNvPr>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79" name="AutoShape 21">
                      <a:extLst>
                        <a:ext uri="{FF2B5EF4-FFF2-40B4-BE49-F238E27FC236}">
                          <a16:creationId xmlns:a16="http://schemas.microsoft.com/office/drawing/2014/main" id="{39EE0E7A-8C8D-18F6-BB17-9FE9DEF9E554}"/>
                        </a:ext>
                      </a:extLst>
                    </p:cNvPr>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80" name="Group 22">
                      <a:extLst>
                        <a:ext uri="{FF2B5EF4-FFF2-40B4-BE49-F238E27FC236}">
                          <a16:creationId xmlns:a16="http://schemas.microsoft.com/office/drawing/2014/main" id="{529A41AB-A8EF-94E7-6B12-D5DBEA192F4C}"/>
                        </a:ext>
                      </a:extLst>
                    </p:cNvPr>
                    <p:cNvGrpSpPr/>
                    <p:nvPr/>
                  </p:nvGrpSpPr>
                  <p:grpSpPr>
                    <a:xfrm>
                      <a:off x="14004317" y="6918532"/>
                      <a:ext cx="1645388" cy="944870"/>
                      <a:chOff x="0" y="0"/>
                      <a:chExt cx="433353" cy="248855"/>
                    </a:xfrm>
                  </p:grpSpPr>
                  <p:sp>
                    <p:nvSpPr>
                      <p:cNvPr id="81" name="Freeform 23">
                        <a:extLst>
                          <a:ext uri="{FF2B5EF4-FFF2-40B4-BE49-F238E27FC236}">
                            <a16:creationId xmlns:a16="http://schemas.microsoft.com/office/drawing/2014/main" id="{3C85F963-4C98-ED5A-33BD-446F783D86C5}"/>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82" name="TextBox 24">
                        <a:extLst>
                          <a:ext uri="{FF2B5EF4-FFF2-40B4-BE49-F238E27FC236}">
                            <a16:creationId xmlns:a16="http://schemas.microsoft.com/office/drawing/2014/main" id="{CA7C2874-C03F-7E15-3905-3DCA26C9663E}"/>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3</a:t>
                        </a:r>
                      </a:p>
                    </p:txBody>
                  </p:sp>
                </p:grpSp>
              </p:grpSp>
              <p:grpSp>
                <p:nvGrpSpPr>
                  <p:cNvPr id="74" name="Group 25">
                    <a:extLst>
                      <a:ext uri="{FF2B5EF4-FFF2-40B4-BE49-F238E27FC236}">
                        <a16:creationId xmlns:a16="http://schemas.microsoft.com/office/drawing/2014/main" id="{FEAC83E7-1E34-E4E3-FDC6-929AF7BF2C88}"/>
                      </a:ext>
                    </a:extLst>
                  </p:cNvPr>
                  <p:cNvGrpSpPr/>
                  <p:nvPr/>
                </p:nvGrpSpPr>
                <p:grpSpPr>
                  <a:xfrm>
                    <a:off x="14634038" y="6888070"/>
                    <a:ext cx="1645388" cy="944870"/>
                    <a:chOff x="0" y="0"/>
                    <a:chExt cx="433353" cy="248855"/>
                  </a:xfrm>
                </p:grpSpPr>
                <p:sp>
                  <p:nvSpPr>
                    <p:cNvPr id="75" name="Freeform 26">
                      <a:extLst>
                        <a:ext uri="{FF2B5EF4-FFF2-40B4-BE49-F238E27FC236}">
                          <a16:creationId xmlns:a16="http://schemas.microsoft.com/office/drawing/2014/main" id="{F92B5E22-F0A7-E8EA-D8F0-6B079F357F0F}"/>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76" name="TextBox 27">
                      <a:extLst>
                        <a:ext uri="{FF2B5EF4-FFF2-40B4-BE49-F238E27FC236}">
                          <a16:creationId xmlns:a16="http://schemas.microsoft.com/office/drawing/2014/main" id="{73E06D05-C0B1-E84F-DE9C-14EE565CFF45}"/>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gr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4563185" y="4385302"/>
            <a:ext cx="9161630" cy="1344800"/>
            <a:chOff x="0" y="0"/>
            <a:chExt cx="2412940" cy="354186"/>
          </a:xfrm>
        </p:grpSpPr>
        <p:sp>
          <p:nvSpPr>
            <p:cNvPr id="6" name="Freeform 6"/>
            <p:cNvSpPr/>
            <p:nvPr/>
          </p:nvSpPr>
          <p:spPr>
            <a:xfrm>
              <a:off x="0" y="0"/>
              <a:ext cx="2412940" cy="354186"/>
            </a:xfrm>
            <a:custGeom>
              <a:avLst/>
              <a:gdLst/>
              <a:ahLst/>
              <a:cxnLst/>
              <a:rect l="l" t="t" r="r" b="b"/>
              <a:pathLst>
                <a:path w="2412940" h="354186">
                  <a:moveTo>
                    <a:pt x="0" y="0"/>
                  </a:moveTo>
                  <a:lnTo>
                    <a:pt x="2412940" y="0"/>
                  </a:lnTo>
                  <a:lnTo>
                    <a:pt x="2412940" y="354186"/>
                  </a:lnTo>
                  <a:lnTo>
                    <a:pt x="0" y="354186"/>
                  </a:lnTo>
                  <a:close/>
                </a:path>
              </a:pathLst>
            </a:custGeom>
            <a:solidFill>
              <a:srgbClr val="882A1B"/>
            </a:solidFill>
          </p:spPr>
        </p:sp>
        <p:sp>
          <p:nvSpPr>
            <p:cNvPr id="7" name="TextBox 7"/>
            <p:cNvSpPr txBox="1"/>
            <p:nvPr/>
          </p:nvSpPr>
          <p:spPr>
            <a:xfrm>
              <a:off x="0" y="-38100"/>
              <a:ext cx="2412940" cy="392286"/>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6557839" y="4717977"/>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
        <p:nvSpPr>
          <p:cNvPr id="13" name="Freeform 13"/>
          <p:cNvSpPr/>
          <p:nvPr/>
        </p:nvSpPr>
        <p:spPr>
          <a:xfrm>
            <a:off x="416644" y="8858151"/>
            <a:ext cx="4822289" cy="1097071"/>
          </a:xfrm>
          <a:custGeom>
            <a:avLst/>
            <a:gdLst/>
            <a:ahLst/>
            <a:cxnLst/>
            <a:rect l="l" t="t" r="r" b="b"/>
            <a:pathLst>
              <a:path w="4822289" h="1097071">
                <a:moveTo>
                  <a:pt x="0" y="0"/>
                </a:moveTo>
                <a:lnTo>
                  <a:pt x="4822289" y="0"/>
                </a:lnTo>
                <a:lnTo>
                  <a:pt x="4822289" y="1097070"/>
                </a:lnTo>
                <a:lnTo>
                  <a:pt x="0" y="1097070"/>
                </a:lnTo>
                <a:lnTo>
                  <a:pt x="0" y="0"/>
                </a:lnTo>
                <a:close/>
              </a:path>
            </a:pathLst>
          </a:custGeom>
          <a:blipFill>
            <a:blip r:embed="rId8"/>
            <a:stretch>
              <a:fillRect/>
            </a:stretch>
          </a:blipFill>
        </p:spPr>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a:off x="10144234" y="2925875"/>
            <a:ext cx="8290431" cy="5132172"/>
          </a:xfrm>
          <a:custGeom>
            <a:avLst/>
            <a:gdLst/>
            <a:ahLst/>
            <a:cxnLst/>
            <a:rect l="l" t="t" r="r" b="b"/>
            <a:pathLst>
              <a:path w="8290431" h="5132172">
                <a:moveTo>
                  <a:pt x="0" y="0"/>
                </a:moveTo>
                <a:lnTo>
                  <a:pt x="8290431" y="0"/>
                </a:lnTo>
                <a:lnTo>
                  <a:pt x="8290431" y="5132172"/>
                </a:lnTo>
                <a:lnTo>
                  <a:pt x="0" y="5132172"/>
                </a:lnTo>
                <a:lnTo>
                  <a:pt x="0" y="0"/>
                </a:lnTo>
                <a:close/>
              </a:path>
            </a:pathLst>
          </a:custGeom>
          <a:blipFill>
            <a:blip r:embed="rId8"/>
            <a:stretch>
              <a:fillRect/>
            </a:stretch>
          </a:blipFill>
        </p:spPr>
      </p:sp>
      <p:sp>
        <p:nvSpPr>
          <p:cNvPr id="13" name="TextBox 13"/>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
        <p:nvSpPr>
          <p:cNvPr id="14" name="TextBox 14"/>
          <p:cNvSpPr txBox="1"/>
          <p:nvPr/>
        </p:nvSpPr>
        <p:spPr>
          <a:xfrm>
            <a:off x="76200" y="723900"/>
            <a:ext cx="2103526" cy="602729"/>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Lưu ý</a:t>
            </a:r>
          </a:p>
        </p:txBody>
      </p:sp>
      <p:sp>
        <p:nvSpPr>
          <p:cNvPr id="16" name="TextBox 16"/>
          <p:cNvSpPr txBox="1"/>
          <p:nvPr/>
        </p:nvSpPr>
        <p:spPr>
          <a:xfrm>
            <a:off x="1524000" y="4533900"/>
            <a:ext cx="7086600" cy="3155416"/>
          </a:xfrm>
          <a:prstGeom prst="rect">
            <a:avLst/>
          </a:prstGeom>
        </p:spPr>
        <p:txBody>
          <a:bodyPr wrap="square" lIns="0" tIns="0" rIns="0" bIns="0" rtlCol="0" anchor="t">
            <a:spAutoFit/>
          </a:bodyPr>
          <a:lstStyle/>
          <a:p>
            <a:pPr>
              <a:lnSpc>
                <a:spcPts val="5011"/>
              </a:lnSpc>
              <a:spcBef>
                <a:spcPct val="0"/>
              </a:spcBef>
            </a:pPr>
            <a:r>
              <a:rPr lang="en-US" sz="3579">
                <a:solidFill>
                  <a:srgbClr val="000000"/>
                </a:solidFill>
                <a:latin typeface="Muli Bold"/>
              </a:rPr>
              <a:t>Để giải mã dữ liệu được mã hóa, chúng ta cần có cây Huffman. Chúng ta lặp lại thông qua dữ liệu được mã hóa nhị phân.</a:t>
            </a:r>
          </a:p>
          <a:p>
            <a:pPr>
              <a:lnSpc>
                <a:spcPts val="5011"/>
              </a:lnSpc>
              <a:spcBef>
                <a:spcPct val="0"/>
              </a:spcBef>
            </a:pPr>
            <a:endParaRPr lang="en-US" sz="3579" dirty="0">
              <a:solidFill>
                <a:srgbClr val="000000"/>
              </a:solidFill>
              <a:latin typeface="Muli Bo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a:off x="10144234" y="2925875"/>
            <a:ext cx="8290431" cy="5132172"/>
          </a:xfrm>
          <a:custGeom>
            <a:avLst/>
            <a:gdLst/>
            <a:ahLst/>
            <a:cxnLst/>
            <a:rect l="l" t="t" r="r" b="b"/>
            <a:pathLst>
              <a:path w="8290431" h="5132172">
                <a:moveTo>
                  <a:pt x="0" y="0"/>
                </a:moveTo>
                <a:lnTo>
                  <a:pt x="8290431" y="0"/>
                </a:lnTo>
                <a:lnTo>
                  <a:pt x="8290431" y="5132172"/>
                </a:lnTo>
                <a:lnTo>
                  <a:pt x="0" y="5132172"/>
                </a:lnTo>
                <a:lnTo>
                  <a:pt x="0" y="0"/>
                </a:lnTo>
                <a:close/>
              </a:path>
            </a:pathLst>
          </a:custGeom>
          <a:blipFill>
            <a:blip r:embed="rId8"/>
            <a:stretch>
              <a:fillRect/>
            </a:stretch>
          </a:blipFill>
        </p:spPr>
      </p:sp>
      <p:sp>
        <p:nvSpPr>
          <p:cNvPr id="13" name="TextBox 13"/>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
        <p:nvSpPr>
          <p:cNvPr id="14" name="TextBox 14"/>
          <p:cNvSpPr txBox="1"/>
          <p:nvPr/>
        </p:nvSpPr>
        <p:spPr>
          <a:xfrm>
            <a:off x="104775" y="359664"/>
            <a:ext cx="2103526" cy="1195197"/>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Các bước đơn giản</a:t>
            </a:r>
          </a:p>
        </p:txBody>
      </p:sp>
      <p:sp>
        <p:nvSpPr>
          <p:cNvPr id="15" name="TextBox 15"/>
          <p:cNvSpPr txBox="1"/>
          <p:nvPr/>
        </p:nvSpPr>
        <p:spPr>
          <a:xfrm>
            <a:off x="538133" y="2419101"/>
            <a:ext cx="8987696" cy="2514150"/>
          </a:xfrm>
          <a:prstGeom prst="rect">
            <a:avLst/>
          </a:prstGeom>
        </p:spPr>
        <p:txBody>
          <a:bodyPr lIns="0" tIns="0" rIns="0" bIns="0" rtlCol="0" anchor="t">
            <a:spAutoFit/>
          </a:bodyPr>
          <a:lstStyle/>
          <a:p>
            <a:pPr>
              <a:lnSpc>
                <a:spcPts val="5006"/>
              </a:lnSpc>
            </a:pPr>
            <a:r>
              <a:rPr lang="en-US" sz="3576" dirty="0">
                <a:solidFill>
                  <a:srgbClr val="000000"/>
                </a:solidFill>
                <a:latin typeface="Muli"/>
              </a:rPr>
              <a:t>    </a:t>
            </a:r>
          </a:p>
          <a:p>
            <a:pPr>
              <a:lnSpc>
                <a:spcPts val="5006"/>
              </a:lnSpc>
            </a:pPr>
            <a:r>
              <a:rPr lang="en-US" sz="3576" dirty="0">
                <a:solidFill>
                  <a:srgbClr val="000000"/>
                </a:solidFill>
                <a:latin typeface="Muli"/>
              </a:rPr>
              <a:t> - </a:t>
            </a:r>
            <a:r>
              <a:rPr lang="en-US" sz="3576" dirty="0" err="1">
                <a:solidFill>
                  <a:srgbClr val="000000"/>
                </a:solidFill>
                <a:latin typeface="Muli"/>
              </a:rPr>
              <a:t>Chúng</a:t>
            </a:r>
            <a:r>
              <a:rPr lang="en-US" sz="3576" dirty="0">
                <a:solidFill>
                  <a:srgbClr val="000000"/>
                </a:solidFill>
                <a:latin typeface="Muli"/>
              </a:rPr>
              <a:t> ta </a:t>
            </a:r>
            <a:r>
              <a:rPr lang="en-US" sz="3576" dirty="0" err="1">
                <a:solidFill>
                  <a:srgbClr val="000000"/>
                </a:solidFill>
                <a:latin typeface="Muli"/>
              </a:rPr>
              <a:t>bắt</a:t>
            </a:r>
            <a:r>
              <a:rPr lang="en-US" sz="3576" dirty="0">
                <a:solidFill>
                  <a:srgbClr val="000000"/>
                </a:solidFill>
                <a:latin typeface="Muli"/>
              </a:rPr>
              <a:t> </a:t>
            </a:r>
            <a:r>
              <a:rPr lang="en-US" sz="3576" dirty="0" err="1">
                <a:solidFill>
                  <a:srgbClr val="000000"/>
                </a:solidFill>
                <a:latin typeface="Muli"/>
              </a:rPr>
              <a:t>đầu</a:t>
            </a:r>
            <a:r>
              <a:rPr lang="en-US" sz="3576" dirty="0">
                <a:solidFill>
                  <a:srgbClr val="000000"/>
                </a:solidFill>
                <a:latin typeface="Muli"/>
              </a:rPr>
              <a:t> </a:t>
            </a:r>
            <a:r>
              <a:rPr lang="en-US" sz="3576" dirty="0" err="1">
                <a:solidFill>
                  <a:srgbClr val="000000"/>
                </a:solidFill>
                <a:latin typeface="Muli"/>
              </a:rPr>
              <a:t>từ</a:t>
            </a:r>
            <a:r>
              <a:rPr lang="en-US" sz="3576" dirty="0">
                <a:solidFill>
                  <a:srgbClr val="000000"/>
                </a:solidFill>
                <a:latin typeface="Muli"/>
              </a:rPr>
              <a:t> </a:t>
            </a:r>
            <a:r>
              <a:rPr lang="en-US" sz="3576" dirty="0" err="1">
                <a:solidFill>
                  <a:srgbClr val="000000"/>
                </a:solidFill>
                <a:latin typeface="Muli"/>
              </a:rPr>
              <a:t>gốc</a:t>
            </a:r>
            <a:r>
              <a:rPr lang="en-US" sz="3576" dirty="0">
                <a:solidFill>
                  <a:srgbClr val="000000"/>
                </a:solidFill>
                <a:latin typeface="Muli"/>
              </a:rPr>
              <a:t> </a:t>
            </a:r>
            <a:r>
              <a:rPr lang="en-US" sz="3576" dirty="0" err="1">
                <a:solidFill>
                  <a:srgbClr val="000000"/>
                </a:solidFill>
                <a:latin typeface="Muli"/>
              </a:rPr>
              <a:t>và</a:t>
            </a:r>
            <a:r>
              <a:rPr lang="en-US" sz="3576" dirty="0">
                <a:solidFill>
                  <a:srgbClr val="000000"/>
                </a:solidFill>
                <a:latin typeface="Muli"/>
              </a:rPr>
              <a:t> </a:t>
            </a:r>
            <a:r>
              <a:rPr lang="en-US" sz="3576" dirty="0" err="1">
                <a:solidFill>
                  <a:srgbClr val="000000"/>
                </a:solidFill>
                <a:latin typeface="Muli"/>
              </a:rPr>
              <a:t>làm</a:t>
            </a:r>
            <a:r>
              <a:rPr lang="en-US" sz="3576" dirty="0">
                <a:solidFill>
                  <a:srgbClr val="000000"/>
                </a:solidFill>
                <a:latin typeface="Muli"/>
              </a:rPr>
              <a:t> </a:t>
            </a:r>
            <a:r>
              <a:rPr lang="en-US" sz="3576" dirty="0" err="1">
                <a:solidFill>
                  <a:srgbClr val="000000"/>
                </a:solidFill>
                <a:latin typeface="Muli"/>
              </a:rPr>
              <a:t>như</a:t>
            </a:r>
            <a:r>
              <a:rPr lang="en-US" sz="3576" dirty="0">
                <a:solidFill>
                  <a:srgbClr val="000000"/>
                </a:solidFill>
                <a:latin typeface="Muli"/>
              </a:rPr>
              <a:t> </a:t>
            </a:r>
            <a:r>
              <a:rPr lang="en-US" sz="3576" dirty="0" err="1">
                <a:solidFill>
                  <a:srgbClr val="000000"/>
                </a:solidFill>
                <a:latin typeface="Muli"/>
              </a:rPr>
              <a:t>sau</a:t>
            </a:r>
            <a:r>
              <a:rPr lang="en-US" sz="3576" dirty="0">
                <a:solidFill>
                  <a:srgbClr val="000000"/>
                </a:solidFill>
                <a:latin typeface="Muli"/>
              </a:rPr>
              <a:t> </a:t>
            </a:r>
            <a:r>
              <a:rPr lang="en-US" sz="3576" dirty="0" err="1">
                <a:solidFill>
                  <a:srgbClr val="000000"/>
                </a:solidFill>
                <a:latin typeface="Muli"/>
              </a:rPr>
              <a:t>cho</a:t>
            </a:r>
            <a:r>
              <a:rPr lang="en-US" sz="3576" dirty="0">
                <a:solidFill>
                  <a:srgbClr val="000000"/>
                </a:solidFill>
                <a:latin typeface="Muli"/>
              </a:rPr>
              <a:t> </a:t>
            </a:r>
            <a:r>
              <a:rPr lang="en-US" sz="3576" dirty="0" err="1">
                <a:solidFill>
                  <a:srgbClr val="000000"/>
                </a:solidFill>
                <a:latin typeface="Muli"/>
              </a:rPr>
              <a:t>đến</a:t>
            </a:r>
            <a:r>
              <a:rPr lang="en-US" sz="3576" dirty="0">
                <a:solidFill>
                  <a:srgbClr val="000000"/>
                </a:solidFill>
                <a:latin typeface="Muli"/>
              </a:rPr>
              <a:t> </a:t>
            </a:r>
            <a:r>
              <a:rPr lang="en-US" sz="3576" dirty="0" err="1">
                <a:solidFill>
                  <a:srgbClr val="000000"/>
                </a:solidFill>
                <a:latin typeface="Muli"/>
              </a:rPr>
              <a:t>khi</a:t>
            </a:r>
            <a:r>
              <a:rPr lang="en-US" sz="3576" dirty="0">
                <a:solidFill>
                  <a:srgbClr val="000000"/>
                </a:solidFill>
                <a:latin typeface="Muli"/>
              </a:rPr>
              <a:t> </a:t>
            </a:r>
            <a:r>
              <a:rPr lang="en-US" sz="3576" dirty="0" err="1">
                <a:solidFill>
                  <a:srgbClr val="000000"/>
                </a:solidFill>
                <a:latin typeface="Muli"/>
              </a:rPr>
              <a:t>tìm</a:t>
            </a:r>
            <a:r>
              <a:rPr lang="en-US" sz="3576" dirty="0">
                <a:solidFill>
                  <a:srgbClr val="000000"/>
                </a:solidFill>
                <a:latin typeface="Muli"/>
              </a:rPr>
              <a:t> </a:t>
            </a:r>
            <a:r>
              <a:rPr lang="en-US" sz="3576" dirty="0" err="1">
                <a:solidFill>
                  <a:srgbClr val="000000"/>
                </a:solidFill>
                <a:latin typeface="Muli"/>
              </a:rPr>
              <a:t>thấy</a:t>
            </a:r>
            <a:r>
              <a:rPr lang="en-US" sz="3576" dirty="0">
                <a:solidFill>
                  <a:srgbClr val="000000"/>
                </a:solidFill>
                <a:latin typeface="Muli"/>
              </a:rPr>
              <a:t> </a:t>
            </a:r>
            <a:r>
              <a:rPr lang="en-US" sz="3576" dirty="0" err="1">
                <a:solidFill>
                  <a:srgbClr val="000000"/>
                </a:solidFill>
                <a:latin typeface="Muli"/>
              </a:rPr>
              <a:t>một</a:t>
            </a:r>
            <a:r>
              <a:rPr lang="en-US" sz="3576" dirty="0">
                <a:solidFill>
                  <a:srgbClr val="000000"/>
                </a:solidFill>
                <a:latin typeface="Muli"/>
              </a:rPr>
              <a:t> </a:t>
            </a:r>
            <a:r>
              <a:rPr lang="en-US" sz="3576" dirty="0" err="1">
                <a:solidFill>
                  <a:srgbClr val="000000"/>
                </a:solidFill>
                <a:latin typeface="Muli"/>
              </a:rPr>
              <a:t>chiếc</a:t>
            </a:r>
            <a:r>
              <a:rPr lang="en-US" sz="3576" dirty="0">
                <a:solidFill>
                  <a:srgbClr val="000000"/>
                </a:solidFill>
                <a:latin typeface="Muli"/>
              </a:rPr>
              <a:t> </a:t>
            </a:r>
            <a:r>
              <a:rPr lang="en-US" sz="3576" dirty="0" err="1">
                <a:solidFill>
                  <a:srgbClr val="000000"/>
                </a:solidFill>
                <a:latin typeface="Muli"/>
              </a:rPr>
              <a:t>lá</a:t>
            </a:r>
            <a:r>
              <a:rPr lang="en-US" sz="3576" dirty="0">
                <a:solidFill>
                  <a:srgbClr val="000000"/>
                </a:solidFill>
                <a:latin typeface="Muli"/>
              </a:rPr>
              <a:t>:</a:t>
            </a:r>
          </a:p>
          <a:p>
            <a:pPr>
              <a:lnSpc>
                <a:spcPts val="5006"/>
              </a:lnSpc>
              <a:spcBef>
                <a:spcPct val="0"/>
              </a:spcBef>
            </a:pPr>
            <a:endParaRPr lang="en-US" sz="3576" dirty="0">
              <a:solidFill>
                <a:srgbClr val="000000"/>
              </a:solidFill>
              <a:latin typeface="Muli"/>
            </a:endParaRPr>
          </a:p>
        </p:txBody>
      </p:sp>
      <p:sp>
        <p:nvSpPr>
          <p:cNvPr id="16" name="TextBox 16">
            <a:extLst>
              <a:ext uri="{FF2B5EF4-FFF2-40B4-BE49-F238E27FC236}">
                <a16:creationId xmlns:a16="http://schemas.microsoft.com/office/drawing/2014/main" id="{51D3394C-D089-CB7C-BD98-3F2C54E01CBC}"/>
              </a:ext>
            </a:extLst>
          </p:cNvPr>
          <p:cNvSpPr txBox="1"/>
          <p:nvPr/>
        </p:nvSpPr>
        <p:spPr>
          <a:xfrm>
            <a:off x="2977710" y="1292446"/>
            <a:ext cx="12186089" cy="1231812"/>
          </a:xfrm>
          <a:prstGeom prst="rect">
            <a:avLst/>
          </a:prstGeom>
        </p:spPr>
        <p:txBody>
          <a:bodyPr wrap="square" lIns="0" tIns="0" rIns="0" bIns="0" rtlCol="0" anchor="t">
            <a:spAutoFit/>
          </a:bodyPr>
          <a:lstStyle/>
          <a:p>
            <a:pPr>
              <a:lnSpc>
                <a:spcPts val="5011"/>
              </a:lnSpc>
              <a:spcBef>
                <a:spcPct val="0"/>
              </a:spcBef>
            </a:pPr>
            <a:r>
              <a:rPr lang="en-US" sz="3579">
                <a:solidFill>
                  <a:srgbClr val="000000"/>
                </a:solidFill>
                <a:latin typeface="Muli Bold"/>
              </a:rPr>
              <a:t>Từ dữ liệu của cây và mã bit ta thực hiện các bước sau: </a:t>
            </a:r>
          </a:p>
          <a:p>
            <a:pPr>
              <a:lnSpc>
                <a:spcPts val="5011"/>
              </a:lnSpc>
              <a:spcBef>
                <a:spcPct val="0"/>
              </a:spcBef>
            </a:pPr>
            <a:endParaRPr lang="en-US" sz="3579" dirty="0">
              <a:solidFill>
                <a:srgbClr val="000000"/>
              </a:solidFill>
              <a:latin typeface="Muli Bold"/>
            </a:endParaRPr>
          </a:p>
        </p:txBody>
      </p:sp>
    </p:spTree>
    <p:extLst>
      <p:ext uri="{BB962C8B-B14F-4D97-AF65-F5344CB8AC3E}">
        <p14:creationId xmlns:p14="http://schemas.microsoft.com/office/powerpoint/2010/main" val="38102179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Freeform 14"/>
          <p:cNvSpPr/>
          <p:nvPr/>
        </p:nvSpPr>
        <p:spPr>
          <a:xfrm>
            <a:off x="538133" y="2358140"/>
            <a:ext cx="6736281" cy="6900160"/>
          </a:xfrm>
          <a:custGeom>
            <a:avLst/>
            <a:gdLst/>
            <a:ahLst/>
            <a:cxnLst/>
            <a:rect l="l" t="t" r="r" b="b"/>
            <a:pathLst>
              <a:path w="6736281" h="6900160">
                <a:moveTo>
                  <a:pt x="0" y="0"/>
                </a:moveTo>
                <a:lnTo>
                  <a:pt x="6736281" y="0"/>
                </a:lnTo>
                <a:lnTo>
                  <a:pt x="6736281" y="6900160"/>
                </a:lnTo>
                <a:lnTo>
                  <a:pt x="0" y="6900160"/>
                </a:lnTo>
                <a:lnTo>
                  <a:pt x="0" y="0"/>
                </a:lnTo>
                <a:close/>
              </a:path>
            </a:pathLst>
          </a:custGeom>
          <a:blipFill>
            <a:blip r:embed="rId8"/>
            <a:stretch>
              <a:fillRect/>
            </a:stretch>
          </a:blipFill>
        </p:spPr>
      </p:sp>
      <p:sp>
        <p:nvSpPr>
          <p:cNvPr id="15" name="TextBox 15"/>
          <p:cNvSpPr txBox="1"/>
          <p:nvPr/>
        </p:nvSpPr>
        <p:spPr>
          <a:xfrm>
            <a:off x="235753" y="327025"/>
            <a:ext cx="1683484"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Ý tưởng</a:t>
            </a:r>
          </a:p>
        </p:txBody>
      </p:sp>
      <p:sp>
        <p:nvSpPr>
          <p:cNvPr id="16" name="TextBox 16"/>
          <p:cNvSpPr txBox="1"/>
          <p:nvPr/>
        </p:nvSpPr>
        <p:spPr>
          <a:xfrm>
            <a:off x="8372836" y="1867291"/>
            <a:ext cx="9233857" cy="1367174"/>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Gán mã có độ dài thay đổi cho các ký tự đầu vào.</a:t>
            </a:r>
          </a:p>
        </p:txBody>
      </p:sp>
      <p:sp>
        <p:nvSpPr>
          <p:cNvPr id="17" name="TextBox 17"/>
          <p:cNvSpPr txBox="1"/>
          <p:nvPr/>
        </p:nvSpPr>
        <p:spPr>
          <a:xfrm>
            <a:off x="8372836" y="4072664"/>
            <a:ext cx="9688988" cy="4843799"/>
          </a:xfrm>
          <a:prstGeom prst="rect">
            <a:avLst/>
          </a:prstGeom>
        </p:spPr>
        <p:txBody>
          <a:bodyPr lIns="0" tIns="0" rIns="0" bIns="0" rtlCol="0" anchor="t">
            <a:spAutoFit/>
          </a:bodyPr>
          <a:lstStyle/>
          <a:p>
            <a:pPr marL="847248" lvl="1" indent="-423624">
              <a:lnSpc>
                <a:spcPts val="5493"/>
              </a:lnSpc>
              <a:buFont typeface="Arial"/>
              <a:buChar char="•"/>
            </a:pPr>
            <a:r>
              <a:rPr lang="en-US" sz="3924">
                <a:solidFill>
                  <a:srgbClr val="000000"/>
                </a:solidFill>
                <a:latin typeface="Muli"/>
              </a:rPr>
              <a:t>Chủ yếu có hai thành phần chính trong Huffman Coding:</a:t>
            </a:r>
          </a:p>
          <a:p>
            <a:pPr>
              <a:lnSpc>
                <a:spcPts val="5493"/>
              </a:lnSpc>
            </a:pPr>
            <a:r>
              <a:rPr lang="en-US" sz="3924">
                <a:solidFill>
                  <a:srgbClr val="000000"/>
                </a:solidFill>
                <a:latin typeface="Muli"/>
              </a:rPr>
              <a:t>           - Xây dựng Cây Huffman từ các ký</a:t>
            </a:r>
          </a:p>
          <a:p>
            <a:pPr>
              <a:lnSpc>
                <a:spcPts val="5493"/>
              </a:lnSpc>
            </a:pPr>
            <a:r>
              <a:rPr lang="en-US" sz="3924">
                <a:solidFill>
                  <a:srgbClr val="000000"/>
                </a:solidFill>
                <a:latin typeface="Muli"/>
              </a:rPr>
              <a:t>              tự đầu vào.</a:t>
            </a:r>
          </a:p>
          <a:p>
            <a:pPr>
              <a:lnSpc>
                <a:spcPts val="5493"/>
              </a:lnSpc>
            </a:pPr>
            <a:r>
              <a:rPr lang="en-US" sz="3924">
                <a:solidFill>
                  <a:srgbClr val="000000"/>
                </a:solidFill>
                <a:latin typeface="Muli"/>
              </a:rPr>
              <a:t>           - Đi qua Cây Huffman và gán mã</a:t>
            </a:r>
          </a:p>
          <a:p>
            <a:pPr>
              <a:lnSpc>
                <a:spcPts val="5493"/>
              </a:lnSpc>
            </a:pPr>
            <a:r>
              <a:rPr lang="en-US" sz="3924">
                <a:solidFill>
                  <a:srgbClr val="000000"/>
                </a:solidFill>
                <a:latin typeface="Muli"/>
              </a:rPr>
              <a:t>              cho các ký tự.</a:t>
            </a:r>
          </a:p>
          <a:p>
            <a:pPr>
              <a:lnSpc>
                <a:spcPts val="5493"/>
              </a:lnSpc>
              <a:spcBef>
                <a:spcPct val="0"/>
              </a:spcBef>
            </a:pPr>
            <a:endParaRPr lang="en-US" sz="3924">
              <a:solidFill>
                <a:srgbClr val="000000"/>
              </a:solidFill>
              <a:latin typeface="Muli"/>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
        <p:nvSpPr>
          <p:cNvPr id="14" name="TextBox 14"/>
          <p:cNvSpPr txBox="1"/>
          <p:nvPr/>
        </p:nvSpPr>
        <p:spPr>
          <a:xfrm>
            <a:off x="104775" y="359664"/>
            <a:ext cx="2103526" cy="1195197"/>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Các bước đơn giản</a:t>
            </a:r>
          </a:p>
        </p:txBody>
      </p:sp>
      <p:sp>
        <p:nvSpPr>
          <p:cNvPr id="15" name="TextBox 15"/>
          <p:cNvSpPr txBox="1"/>
          <p:nvPr/>
        </p:nvSpPr>
        <p:spPr>
          <a:xfrm>
            <a:off x="538133" y="2419101"/>
            <a:ext cx="8987696" cy="4437753"/>
          </a:xfrm>
          <a:prstGeom prst="rect">
            <a:avLst/>
          </a:prstGeom>
        </p:spPr>
        <p:txBody>
          <a:bodyPr lIns="0" tIns="0" rIns="0" bIns="0" rtlCol="0" anchor="t">
            <a:spAutoFit/>
          </a:bodyPr>
          <a:lstStyle/>
          <a:p>
            <a:pPr>
              <a:lnSpc>
                <a:spcPts val="5006"/>
              </a:lnSpc>
            </a:pPr>
            <a:r>
              <a:rPr lang="en-US" sz="3576" dirty="0">
                <a:solidFill>
                  <a:srgbClr val="000000"/>
                </a:solidFill>
                <a:latin typeface="Muli"/>
              </a:rPr>
              <a:t>    </a:t>
            </a:r>
          </a:p>
          <a:p>
            <a:pPr>
              <a:lnSpc>
                <a:spcPts val="5006"/>
              </a:lnSpc>
            </a:pPr>
            <a:r>
              <a:rPr lang="en-US" sz="3576" dirty="0">
                <a:solidFill>
                  <a:srgbClr val="000000"/>
                </a:solidFill>
                <a:latin typeface="Muli"/>
              </a:rPr>
              <a:t> - </a:t>
            </a:r>
            <a:r>
              <a:rPr lang="en-US" sz="3576" dirty="0" err="1">
                <a:solidFill>
                  <a:srgbClr val="000000"/>
                </a:solidFill>
                <a:latin typeface="Muli"/>
              </a:rPr>
              <a:t>Chúng</a:t>
            </a:r>
            <a:r>
              <a:rPr lang="en-US" sz="3576" dirty="0">
                <a:solidFill>
                  <a:srgbClr val="000000"/>
                </a:solidFill>
                <a:latin typeface="Muli"/>
              </a:rPr>
              <a:t> ta </a:t>
            </a:r>
            <a:r>
              <a:rPr lang="en-US" sz="3576" dirty="0" err="1">
                <a:solidFill>
                  <a:srgbClr val="000000"/>
                </a:solidFill>
                <a:latin typeface="Muli"/>
              </a:rPr>
              <a:t>bắt</a:t>
            </a:r>
            <a:r>
              <a:rPr lang="en-US" sz="3576" dirty="0">
                <a:solidFill>
                  <a:srgbClr val="000000"/>
                </a:solidFill>
                <a:latin typeface="Muli"/>
              </a:rPr>
              <a:t> </a:t>
            </a:r>
            <a:r>
              <a:rPr lang="en-US" sz="3576" dirty="0" err="1">
                <a:solidFill>
                  <a:srgbClr val="000000"/>
                </a:solidFill>
                <a:latin typeface="Muli"/>
              </a:rPr>
              <a:t>đầu</a:t>
            </a:r>
            <a:r>
              <a:rPr lang="en-US" sz="3576" dirty="0">
                <a:solidFill>
                  <a:srgbClr val="000000"/>
                </a:solidFill>
                <a:latin typeface="Muli"/>
              </a:rPr>
              <a:t> </a:t>
            </a:r>
            <a:r>
              <a:rPr lang="en-US" sz="3576" dirty="0" err="1">
                <a:solidFill>
                  <a:srgbClr val="000000"/>
                </a:solidFill>
                <a:latin typeface="Muli"/>
              </a:rPr>
              <a:t>từ</a:t>
            </a:r>
            <a:r>
              <a:rPr lang="en-US" sz="3576" dirty="0">
                <a:solidFill>
                  <a:srgbClr val="000000"/>
                </a:solidFill>
                <a:latin typeface="Muli"/>
              </a:rPr>
              <a:t> </a:t>
            </a:r>
            <a:r>
              <a:rPr lang="en-US" sz="3576" dirty="0" err="1">
                <a:solidFill>
                  <a:srgbClr val="000000"/>
                </a:solidFill>
                <a:latin typeface="Muli"/>
              </a:rPr>
              <a:t>gốc</a:t>
            </a:r>
            <a:r>
              <a:rPr lang="en-US" sz="3576" dirty="0">
                <a:solidFill>
                  <a:srgbClr val="000000"/>
                </a:solidFill>
                <a:latin typeface="Muli"/>
              </a:rPr>
              <a:t> </a:t>
            </a:r>
            <a:r>
              <a:rPr lang="en-US" sz="3576" dirty="0" err="1">
                <a:solidFill>
                  <a:srgbClr val="000000"/>
                </a:solidFill>
                <a:latin typeface="Muli"/>
              </a:rPr>
              <a:t>và</a:t>
            </a:r>
            <a:r>
              <a:rPr lang="en-US" sz="3576" dirty="0">
                <a:solidFill>
                  <a:srgbClr val="000000"/>
                </a:solidFill>
                <a:latin typeface="Muli"/>
              </a:rPr>
              <a:t> </a:t>
            </a:r>
            <a:r>
              <a:rPr lang="en-US" sz="3576" dirty="0" err="1">
                <a:solidFill>
                  <a:srgbClr val="000000"/>
                </a:solidFill>
                <a:latin typeface="Muli"/>
              </a:rPr>
              <a:t>làm</a:t>
            </a:r>
            <a:r>
              <a:rPr lang="en-US" sz="3576" dirty="0">
                <a:solidFill>
                  <a:srgbClr val="000000"/>
                </a:solidFill>
                <a:latin typeface="Muli"/>
              </a:rPr>
              <a:t> </a:t>
            </a:r>
            <a:r>
              <a:rPr lang="en-US" sz="3576" dirty="0" err="1">
                <a:solidFill>
                  <a:srgbClr val="000000"/>
                </a:solidFill>
                <a:latin typeface="Muli"/>
              </a:rPr>
              <a:t>như</a:t>
            </a:r>
            <a:r>
              <a:rPr lang="en-US" sz="3576" dirty="0">
                <a:solidFill>
                  <a:srgbClr val="000000"/>
                </a:solidFill>
                <a:latin typeface="Muli"/>
              </a:rPr>
              <a:t> </a:t>
            </a:r>
            <a:r>
              <a:rPr lang="en-US" sz="3576" dirty="0" err="1">
                <a:solidFill>
                  <a:srgbClr val="000000"/>
                </a:solidFill>
                <a:latin typeface="Muli"/>
              </a:rPr>
              <a:t>sau</a:t>
            </a:r>
            <a:r>
              <a:rPr lang="en-US" sz="3576" dirty="0">
                <a:solidFill>
                  <a:srgbClr val="000000"/>
                </a:solidFill>
                <a:latin typeface="Muli"/>
              </a:rPr>
              <a:t> </a:t>
            </a:r>
            <a:r>
              <a:rPr lang="en-US" sz="3576" dirty="0" err="1">
                <a:solidFill>
                  <a:srgbClr val="000000"/>
                </a:solidFill>
                <a:latin typeface="Muli"/>
              </a:rPr>
              <a:t>cho</a:t>
            </a:r>
            <a:r>
              <a:rPr lang="en-US" sz="3576" dirty="0">
                <a:solidFill>
                  <a:srgbClr val="000000"/>
                </a:solidFill>
                <a:latin typeface="Muli"/>
              </a:rPr>
              <a:t> </a:t>
            </a:r>
            <a:r>
              <a:rPr lang="en-US" sz="3576" dirty="0" err="1">
                <a:solidFill>
                  <a:srgbClr val="000000"/>
                </a:solidFill>
                <a:latin typeface="Muli"/>
              </a:rPr>
              <a:t>đến</a:t>
            </a:r>
            <a:r>
              <a:rPr lang="en-US" sz="3576" dirty="0">
                <a:solidFill>
                  <a:srgbClr val="000000"/>
                </a:solidFill>
                <a:latin typeface="Muli"/>
              </a:rPr>
              <a:t> </a:t>
            </a:r>
            <a:r>
              <a:rPr lang="en-US" sz="3576" dirty="0" err="1">
                <a:solidFill>
                  <a:srgbClr val="000000"/>
                </a:solidFill>
                <a:latin typeface="Muli"/>
              </a:rPr>
              <a:t>khi</a:t>
            </a:r>
            <a:r>
              <a:rPr lang="en-US" sz="3576" dirty="0">
                <a:solidFill>
                  <a:srgbClr val="000000"/>
                </a:solidFill>
                <a:latin typeface="Muli"/>
              </a:rPr>
              <a:t> </a:t>
            </a:r>
            <a:r>
              <a:rPr lang="en-US" sz="3576" dirty="0" err="1">
                <a:solidFill>
                  <a:srgbClr val="000000"/>
                </a:solidFill>
                <a:latin typeface="Muli"/>
              </a:rPr>
              <a:t>tìm</a:t>
            </a:r>
            <a:r>
              <a:rPr lang="en-US" sz="3576" dirty="0">
                <a:solidFill>
                  <a:srgbClr val="000000"/>
                </a:solidFill>
                <a:latin typeface="Muli"/>
              </a:rPr>
              <a:t> </a:t>
            </a:r>
            <a:r>
              <a:rPr lang="en-US" sz="3576" dirty="0" err="1">
                <a:solidFill>
                  <a:srgbClr val="000000"/>
                </a:solidFill>
                <a:latin typeface="Muli"/>
              </a:rPr>
              <a:t>thấy</a:t>
            </a:r>
            <a:r>
              <a:rPr lang="en-US" sz="3576" dirty="0">
                <a:solidFill>
                  <a:srgbClr val="000000"/>
                </a:solidFill>
                <a:latin typeface="Muli"/>
              </a:rPr>
              <a:t> </a:t>
            </a:r>
            <a:r>
              <a:rPr lang="en-US" sz="3576" dirty="0" err="1">
                <a:solidFill>
                  <a:srgbClr val="000000"/>
                </a:solidFill>
                <a:latin typeface="Muli"/>
              </a:rPr>
              <a:t>một</a:t>
            </a:r>
            <a:r>
              <a:rPr lang="en-US" sz="3576" dirty="0">
                <a:solidFill>
                  <a:srgbClr val="000000"/>
                </a:solidFill>
                <a:latin typeface="Muli"/>
              </a:rPr>
              <a:t> </a:t>
            </a:r>
            <a:r>
              <a:rPr lang="en-US" sz="3576" dirty="0" err="1">
                <a:solidFill>
                  <a:srgbClr val="000000"/>
                </a:solidFill>
                <a:latin typeface="Muli"/>
              </a:rPr>
              <a:t>chiếc</a:t>
            </a:r>
            <a:r>
              <a:rPr lang="en-US" sz="3576" dirty="0">
                <a:solidFill>
                  <a:srgbClr val="000000"/>
                </a:solidFill>
                <a:latin typeface="Muli"/>
              </a:rPr>
              <a:t> </a:t>
            </a:r>
            <a:r>
              <a:rPr lang="en-US" sz="3576" dirty="0" err="1">
                <a:solidFill>
                  <a:srgbClr val="000000"/>
                </a:solidFill>
                <a:latin typeface="Muli"/>
              </a:rPr>
              <a:t>lá</a:t>
            </a:r>
            <a:r>
              <a:rPr lang="en-US" sz="3576" dirty="0">
                <a:solidFill>
                  <a:srgbClr val="000000"/>
                </a:solidFill>
                <a:latin typeface="Muli"/>
              </a:rPr>
              <a:t>:</a:t>
            </a:r>
          </a:p>
          <a:p>
            <a:pPr marL="772104" lvl="1" indent="-386052">
              <a:lnSpc>
                <a:spcPts val="5006"/>
              </a:lnSpc>
              <a:buFont typeface="Arial"/>
              <a:buChar char="•"/>
            </a:pPr>
            <a:r>
              <a:rPr lang="en-US" sz="3576" dirty="0" err="1">
                <a:solidFill>
                  <a:srgbClr val="000000"/>
                </a:solidFill>
                <a:latin typeface="Muli"/>
              </a:rPr>
              <a:t>Nếu</a:t>
            </a:r>
            <a:r>
              <a:rPr lang="en-US" sz="3576" dirty="0">
                <a:solidFill>
                  <a:srgbClr val="000000"/>
                </a:solidFill>
                <a:latin typeface="Muli"/>
              </a:rPr>
              <a:t> bit </a:t>
            </a:r>
            <a:r>
              <a:rPr lang="en-US" sz="3576" dirty="0" err="1">
                <a:solidFill>
                  <a:srgbClr val="000000"/>
                </a:solidFill>
                <a:latin typeface="Muli"/>
              </a:rPr>
              <a:t>hiện</a:t>
            </a:r>
            <a:r>
              <a:rPr lang="en-US" sz="3576" dirty="0">
                <a:solidFill>
                  <a:srgbClr val="000000"/>
                </a:solidFill>
                <a:latin typeface="Muli"/>
              </a:rPr>
              <a:t> </a:t>
            </a:r>
            <a:r>
              <a:rPr lang="en-US" sz="3576" dirty="0" err="1">
                <a:solidFill>
                  <a:srgbClr val="000000"/>
                </a:solidFill>
                <a:latin typeface="Muli"/>
              </a:rPr>
              <a:t>tại</a:t>
            </a:r>
            <a:r>
              <a:rPr lang="en-US" sz="3576" dirty="0">
                <a:solidFill>
                  <a:srgbClr val="000000"/>
                </a:solidFill>
                <a:latin typeface="Muli"/>
              </a:rPr>
              <a:t> </a:t>
            </a:r>
            <a:r>
              <a:rPr lang="en-US" sz="3576" dirty="0" err="1">
                <a:solidFill>
                  <a:srgbClr val="000000"/>
                </a:solidFill>
                <a:latin typeface="Muli"/>
              </a:rPr>
              <a:t>là</a:t>
            </a:r>
            <a:r>
              <a:rPr lang="en-US" sz="3576" dirty="0">
                <a:solidFill>
                  <a:srgbClr val="000000"/>
                </a:solidFill>
                <a:latin typeface="Muli"/>
              </a:rPr>
              <a:t> 0, </a:t>
            </a:r>
            <a:r>
              <a:rPr lang="en-US" sz="3576" dirty="0" err="1">
                <a:solidFill>
                  <a:srgbClr val="000000"/>
                </a:solidFill>
                <a:latin typeface="Muli"/>
              </a:rPr>
              <a:t>chúng</a:t>
            </a:r>
            <a:r>
              <a:rPr lang="en-US" sz="3576" dirty="0">
                <a:solidFill>
                  <a:srgbClr val="000000"/>
                </a:solidFill>
                <a:latin typeface="Muli"/>
              </a:rPr>
              <a:t> ta di </a:t>
            </a:r>
            <a:r>
              <a:rPr lang="en-US" sz="3576" dirty="0" err="1">
                <a:solidFill>
                  <a:srgbClr val="000000"/>
                </a:solidFill>
                <a:latin typeface="Muli"/>
              </a:rPr>
              <a:t>chuyển</a:t>
            </a:r>
            <a:r>
              <a:rPr lang="en-US" sz="3576" dirty="0">
                <a:solidFill>
                  <a:srgbClr val="000000"/>
                </a:solidFill>
                <a:latin typeface="Muli"/>
              </a:rPr>
              <a:t> </a:t>
            </a:r>
            <a:r>
              <a:rPr lang="en-US" sz="3576" dirty="0" err="1">
                <a:solidFill>
                  <a:srgbClr val="000000"/>
                </a:solidFill>
                <a:latin typeface="Muli"/>
              </a:rPr>
              <a:t>đến</a:t>
            </a:r>
            <a:r>
              <a:rPr lang="en-US" sz="3576" dirty="0">
                <a:solidFill>
                  <a:srgbClr val="000000"/>
                </a:solidFill>
                <a:latin typeface="Muli"/>
              </a:rPr>
              <a:t> </a:t>
            </a:r>
            <a:r>
              <a:rPr lang="en-US" sz="3576" dirty="0" err="1">
                <a:solidFill>
                  <a:srgbClr val="000000"/>
                </a:solidFill>
                <a:latin typeface="Muli"/>
              </a:rPr>
              <a:t>nút</a:t>
            </a:r>
            <a:r>
              <a:rPr lang="en-US" sz="3576" dirty="0">
                <a:solidFill>
                  <a:srgbClr val="000000"/>
                </a:solidFill>
                <a:latin typeface="Muli"/>
              </a:rPr>
              <a:t> </a:t>
            </a:r>
            <a:r>
              <a:rPr lang="en-US" sz="3576" dirty="0" err="1">
                <a:solidFill>
                  <a:srgbClr val="000000"/>
                </a:solidFill>
                <a:latin typeface="Muli"/>
              </a:rPr>
              <a:t>bên</a:t>
            </a:r>
            <a:r>
              <a:rPr lang="en-US" sz="3576" dirty="0">
                <a:solidFill>
                  <a:srgbClr val="000000"/>
                </a:solidFill>
                <a:latin typeface="Muli"/>
              </a:rPr>
              <a:t> </a:t>
            </a:r>
            <a:r>
              <a:rPr lang="en-US" sz="3576" dirty="0" err="1">
                <a:solidFill>
                  <a:srgbClr val="000000"/>
                </a:solidFill>
                <a:latin typeface="Muli"/>
              </a:rPr>
              <a:t>trái</a:t>
            </a:r>
            <a:r>
              <a:rPr lang="en-US" sz="3576" dirty="0">
                <a:solidFill>
                  <a:srgbClr val="000000"/>
                </a:solidFill>
                <a:latin typeface="Muli"/>
              </a:rPr>
              <a:t> </a:t>
            </a:r>
            <a:r>
              <a:rPr lang="en-US" sz="3576" dirty="0" err="1">
                <a:solidFill>
                  <a:srgbClr val="000000"/>
                </a:solidFill>
                <a:latin typeface="Muli"/>
              </a:rPr>
              <a:t>của</a:t>
            </a:r>
            <a:r>
              <a:rPr lang="en-US" sz="3576" dirty="0">
                <a:solidFill>
                  <a:srgbClr val="000000"/>
                </a:solidFill>
                <a:latin typeface="Muli"/>
              </a:rPr>
              <a:t> </a:t>
            </a:r>
            <a:r>
              <a:rPr lang="en-US" sz="3576" dirty="0" err="1">
                <a:solidFill>
                  <a:srgbClr val="000000"/>
                </a:solidFill>
                <a:latin typeface="Muli"/>
              </a:rPr>
              <a:t>cây</a:t>
            </a:r>
            <a:r>
              <a:rPr lang="en-US" sz="3576" dirty="0">
                <a:solidFill>
                  <a:srgbClr val="000000"/>
                </a:solidFill>
                <a:latin typeface="Muli"/>
              </a:rPr>
              <a:t>.</a:t>
            </a:r>
          </a:p>
          <a:p>
            <a:pPr marL="386052" lvl="1">
              <a:lnSpc>
                <a:spcPts val="5006"/>
              </a:lnSpc>
            </a:pPr>
            <a:endParaRPr lang="en-US" sz="3576" dirty="0">
              <a:solidFill>
                <a:srgbClr val="000000"/>
              </a:solidFill>
              <a:latin typeface="Muli"/>
            </a:endParaRPr>
          </a:p>
          <a:p>
            <a:pPr>
              <a:lnSpc>
                <a:spcPts val="5006"/>
              </a:lnSpc>
              <a:spcBef>
                <a:spcPct val="0"/>
              </a:spcBef>
            </a:pPr>
            <a:endParaRPr lang="en-US" sz="3576" dirty="0">
              <a:solidFill>
                <a:srgbClr val="000000"/>
              </a:solidFill>
              <a:latin typeface="Muli"/>
            </a:endParaRPr>
          </a:p>
        </p:txBody>
      </p:sp>
      <p:sp>
        <p:nvSpPr>
          <p:cNvPr id="12" name="TextBox 11">
            <a:extLst>
              <a:ext uri="{FF2B5EF4-FFF2-40B4-BE49-F238E27FC236}">
                <a16:creationId xmlns:a16="http://schemas.microsoft.com/office/drawing/2014/main" id="{1C489417-BF5E-055E-9C05-92AA4979619B}"/>
              </a:ext>
            </a:extLst>
          </p:cNvPr>
          <p:cNvSpPr txBox="1"/>
          <p:nvPr/>
        </p:nvSpPr>
        <p:spPr>
          <a:xfrm>
            <a:off x="9071736" y="9045179"/>
            <a:ext cx="10133490" cy="584775"/>
          </a:xfrm>
          <a:prstGeom prst="rect">
            <a:avLst/>
          </a:prstGeom>
          <a:noFill/>
        </p:spPr>
        <p:txBody>
          <a:bodyPr wrap="square" rtlCol="0">
            <a:spAutoFit/>
          </a:bodyPr>
          <a:lstStyle/>
          <a:p>
            <a:pPr algn="ctr"/>
            <a:r>
              <a:rPr lang="en-US" sz="3000" dirty="0">
                <a:latin typeface="Muli" panose="020B0604020202020204" charset="0"/>
              </a:rPr>
              <a:t>VD: </a:t>
            </a:r>
            <a:r>
              <a:rPr lang="en-US" sz="3000" dirty="0" err="1">
                <a:latin typeface="Muli" panose="020B0604020202020204" charset="0"/>
              </a:rPr>
              <a:t>chuỗi</a:t>
            </a:r>
            <a:r>
              <a:rPr lang="en-US" sz="3000" dirty="0">
                <a:latin typeface="Muli" panose="020B0604020202020204" charset="0"/>
              </a:rPr>
              <a:t> bit </a:t>
            </a:r>
            <a:r>
              <a:rPr lang="en-US" sz="3000">
                <a:latin typeface="Muli" panose="020B0604020202020204" charset="0"/>
              </a:rPr>
              <a:t>: “</a:t>
            </a:r>
            <a:r>
              <a:rPr lang="en-US" sz="3200">
                <a:latin typeface="Muli" panose="020B0604020202020204" charset="0"/>
              </a:rPr>
              <a:t>0001111011</a:t>
            </a:r>
            <a:r>
              <a:rPr lang="en-US" sz="3000">
                <a:latin typeface="Muli" panose="020B0604020202020204" charset="0"/>
              </a:rPr>
              <a:t>”</a:t>
            </a:r>
            <a:endParaRPr lang="en-US" sz="3000" dirty="0">
              <a:latin typeface="Muli" panose="020B0604020202020204" charset="0"/>
            </a:endParaRPr>
          </a:p>
        </p:txBody>
      </p:sp>
      <p:sp>
        <p:nvSpPr>
          <p:cNvPr id="65" name="TextBox 16">
            <a:extLst>
              <a:ext uri="{FF2B5EF4-FFF2-40B4-BE49-F238E27FC236}">
                <a16:creationId xmlns:a16="http://schemas.microsoft.com/office/drawing/2014/main" id="{70C95B86-FFC0-D11A-0D1D-5C82ADB9457F}"/>
              </a:ext>
            </a:extLst>
          </p:cNvPr>
          <p:cNvSpPr txBox="1"/>
          <p:nvPr/>
        </p:nvSpPr>
        <p:spPr>
          <a:xfrm>
            <a:off x="2977710" y="1292446"/>
            <a:ext cx="12186089" cy="1231812"/>
          </a:xfrm>
          <a:prstGeom prst="rect">
            <a:avLst/>
          </a:prstGeom>
        </p:spPr>
        <p:txBody>
          <a:bodyPr wrap="square" lIns="0" tIns="0" rIns="0" bIns="0" rtlCol="0" anchor="t">
            <a:spAutoFit/>
          </a:bodyPr>
          <a:lstStyle/>
          <a:p>
            <a:pPr>
              <a:lnSpc>
                <a:spcPts val="5011"/>
              </a:lnSpc>
              <a:spcBef>
                <a:spcPct val="0"/>
              </a:spcBef>
            </a:pPr>
            <a:r>
              <a:rPr lang="en-US" sz="3579">
                <a:solidFill>
                  <a:srgbClr val="000000"/>
                </a:solidFill>
                <a:latin typeface="Muli Bold"/>
              </a:rPr>
              <a:t>Từ dữ liệu của cây và mã bit ta thực hiện các bước sau: </a:t>
            </a:r>
          </a:p>
          <a:p>
            <a:pPr>
              <a:lnSpc>
                <a:spcPts val="5011"/>
              </a:lnSpc>
              <a:spcBef>
                <a:spcPct val="0"/>
              </a:spcBef>
            </a:pPr>
            <a:endParaRPr lang="en-US" sz="3579" dirty="0">
              <a:solidFill>
                <a:srgbClr val="000000"/>
              </a:solidFill>
              <a:latin typeface="Muli Bold"/>
            </a:endParaRPr>
          </a:p>
        </p:txBody>
      </p:sp>
      <p:grpSp>
        <p:nvGrpSpPr>
          <p:cNvPr id="66" name="Group 65">
            <a:extLst>
              <a:ext uri="{FF2B5EF4-FFF2-40B4-BE49-F238E27FC236}">
                <a16:creationId xmlns:a16="http://schemas.microsoft.com/office/drawing/2014/main" id="{863F2A1C-C11C-1C42-CC37-90AABCC66E2E}"/>
              </a:ext>
            </a:extLst>
          </p:cNvPr>
          <p:cNvGrpSpPr/>
          <p:nvPr/>
        </p:nvGrpSpPr>
        <p:grpSpPr>
          <a:xfrm>
            <a:off x="11101304" y="3111500"/>
            <a:ext cx="6648563" cy="5016905"/>
            <a:chOff x="971550" y="3086100"/>
            <a:chExt cx="6648563" cy="5016905"/>
          </a:xfrm>
        </p:grpSpPr>
        <p:sp>
          <p:nvSpPr>
            <p:cNvPr id="67" name="TextBox 35">
              <a:extLst>
                <a:ext uri="{FF2B5EF4-FFF2-40B4-BE49-F238E27FC236}">
                  <a16:creationId xmlns:a16="http://schemas.microsoft.com/office/drawing/2014/main" id="{5011E4D7-EC58-E11F-0E66-F696B0465EE3}"/>
                </a:ext>
              </a:extLst>
            </p:cNvPr>
            <p:cNvSpPr txBox="1"/>
            <p:nvPr/>
          </p:nvSpPr>
          <p:spPr>
            <a:xfrm>
              <a:off x="3608677" y="4296080"/>
              <a:ext cx="304800" cy="679451"/>
            </a:xfrm>
            <a:prstGeom prst="rect">
              <a:avLst/>
            </a:prstGeom>
          </p:spPr>
          <p:txBody>
            <a:bodyPr lIns="0" tIns="0" rIns="0" bIns="0" rtlCol="0" anchor="t">
              <a:spAutoFit/>
            </a:bodyPr>
            <a:lstStyle/>
            <a:p>
              <a:pPr algn="ctr">
                <a:lnSpc>
                  <a:spcPts val="5599"/>
                </a:lnSpc>
                <a:spcBef>
                  <a:spcPct val="0"/>
                </a:spcBef>
              </a:pPr>
              <a:r>
                <a:rPr lang="en-US" sz="3999" dirty="0">
                  <a:solidFill>
                    <a:srgbClr val="882A1B"/>
                  </a:solidFill>
                  <a:latin typeface="Muli"/>
                </a:rPr>
                <a:t>0</a:t>
              </a:r>
            </a:p>
          </p:txBody>
        </p:sp>
        <p:sp>
          <p:nvSpPr>
            <p:cNvPr id="68" name="TextBox 36">
              <a:extLst>
                <a:ext uri="{FF2B5EF4-FFF2-40B4-BE49-F238E27FC236}">
                  <a16:creationId xmlns:a16="http://schemas.microsoft.com/office/drawing/2014/main" id="{768152AF-6ADB-62E0-A964-5A5AB633E2B3}"/>
                </a:ext>
              </a:extLst>
            </p:cNvPr>
            <p:cNvSpPr txBox="1"/>
            <p:nvPr/>
          </p:nvSpPr>
          <p:spPr>
            <a:xfrm>
              <a:off x="1796933" y="6138468"/>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69" name="TextBox 37">
              <a:extLst>
                <a:ext uri="{FF2B5EF4-FFF2-40B4-BE49-F238E27FC236}">
                  <a16:creationId xmlns:a16="http://schemas.microsoft.com/office/drawing/2014/main" id="{BF5C587D-357E-8C8B-568D-1917B361CF1A}"/>
                </a:ext>
              </a:extLst>
            </p:cNvPr>
            <p:cNvSpPr txBox="1"/>
            <p:nvPr/>
          </p:nvSpPr>
          <p:spPr>
            <a:xfrm>
              <a:off x="6266718" y="4241696"/>
              <a:ext cx="304800" cy="679451"/>
            </a:xfrm>
            <a:prstGeom prst="rect">
              <a:avLst/>
            </a:prstGeom>
          </p:spPr>
          <p:txBody>
            <a:bodyPr lIns="0" tIns="0" rIns="0" bIns="0" rtlCol="0" anchor="t">
              <a:spAutoFit/>
            </a:bodyPr>
            <a:lstStyle/>
            <a:p>
              <a:pPr algn="ctr">
                <a:lnSpc>
                  <a:spcPts val="5599"/>
                </a:lnSpc>
                <a:spcBef>
                  <a:spcPct val="0"/>
                </a:spcBef>
              </a:pPr>
              <a:r>
                <a:rPr lang="en-US" sz="3999" dirty="0">
                  <a:solidFill>
                    <a:srgbClr val="882A1B"/>
                  </a:solidFill>
                  <a:latin typeface="Muli"/>
                </a:rPr>
                <a:t>1</a:t>
              </a:r>
            </a:p>
          </p:txBody>
        </p:sp>
        <p:sp>
          <p:nvSpPr>
            <p:cNvPr id="70" name="TextBox 38">
              <a:extLst>
                <a:ext uri="{FF2B5EF4-FFF2-40B4-BE49-F238E27FC236}">
                  <a16:creationId xmlns:a16="http://schemas.microsoft.com/office/drawing/2014/main" id="{F8E37C3F-B85D-9BCC-B2F3-08B97B559475}"/>
                </a:ext>
              </a:extLst>
            </p:cNvPr>
            <p:cNvSpPr txBox="1"/>
            <p:nvPr/>
          </p:nvSpPr>
          <p:spPr>
            <a:xfrm>
              <a:off x="4551024" y="6058424"/>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grpSp>
          <p:nvGrpSpPr>
            <p:cNvPr id="71" name="Group 70">
              <a:extLst>
                <a:ext uri="{FF2B5EF4-FFF2-40B4-BE49-F238E27FC236}">
                  <a16:creationId xmlns:a16="http://schemas.microsoft.com/office/drawing/2014/main" id="{649AF345-6134-2499-E24E-2E3D068DFC06}"/>
                </a:ext>
              </a:extLst>
            </p:cNvPr>
            <p:cNvGrpSpPr/>
            <p:nvPr/>
          </p:nvGrpSpPr>
          <p:grpSpPr>
            <a:xfrm>
              <a:off x="971550" y="3086100"/>
              <a:ext cx="6648563" cy="5016905"/>
              <a:chOff x="9630863" y="4612680"/>
              <a:chExt cx="6648563" cy="5016905"/>
            </a:xfrm>
          </p:grpSpPr>
          <p:sp>
            <p:nvSpPr>
              <p:cNvPr id="72" name="AutoShape 35">
                <a:extLst>
                  <a:ext uri="{FF2B5EF4-FFF2-40B4-BE49-F238E27FC236}">
                    <a16:creationId xmlns:a16="http://schemas.microsoft.com/office/drawing/2014/main" id="{F2F462A6-CE6E-DD36-9B42-54D6AC1F4FA4}"/>
                  </a:ext>
                </a:extLst>
              </p:cNvPr>
              <p:cNvSpPr/>
              <p:nvPr/>
            </p:nvSpPr>
            <p:spPr>
              <a:xfrm flipH="1">
                <a:off x="12180921" y="5761820"/>
                <a:ext cx="1129422" cy="1129422"/>
              </a:xfrm>
              <a:prstGeom prst="line">
                <a:avLst/>
              </a:prstGeom>
              <a:ln w="38100" cap="flat">
                <a:solidFill>
                  <a:srgbClr val="882A1B"/>
                </a:solidFill>
                <a:prstDash val="solid"/>
                <a:headEnd type="oval" w="lg" len="lg"/>
                <a:tailEnd type="oval" w="lg" len="lg"/>
              </a:ln>
            </p:spPr>
          </p:sp>
          <p:sp>
            <p:nvSpPr>
              <p:cNvPr id="73" name="AutoShape 36">
                <a:extLst>
                  <a:ext uri="{FF2B5EF4-FFF2-40B4-BE49-F238E27FC236}">
                    <a16:creationId xmlns:a16="http://schemas.microsoft.com/office/drawing/2014/main" id="{E7E27B87-8C3D-4982-3236-5E2A2251EC83}"/>
                  </a:ext>
                </a:extLst>
              </p:cNvPr>
              <p:cNvSpPr/>
              <p:nvPr/>
            </p:nvSpPr>
            <p:spPr>
              <a:xfrm flipH="1" flipV="1">
                <a:off x="14159361" y="5711450"/>
                <a:ext cx="1087183" cy="1170137"/>
              </a:xfrm>
              <a:prstGeom prst="line">
                <a:avLst/>
              </a:prstGeom>
              <a:ln w="38100" cap="flat">
                <a:solidFill>
                  <a:srgbClr val="882A1B"/>
                </a:solidFill>
                <a:prstDash val="solid"/>
                <a:headEnd type="oval" w="lg" len="lg"/>
                <a:tailEnd type="oval" w="lg" len="lg"/>
              </a:ln>
            </p:spPr>
          </p:sp>
          <p:grpSp>
            <p:nvGrpSpPr>
              <p:cNvPr id="74" name="Group 73">
                <a:extLst>
                  <a:ext uri="{FF2B5EF4-FFF2-40B4-BE49-F238E27FC236}">
                    <a16:creationId xmlns:a16="http://schemas.microsoft.com/office/drawing/2014/main" id="{02417672-9E58-8829-3320-CBA092E724B0}"/>
                  </a:ext>
                </a:extLst>
              </p:cNvPr>
              <p:cNvGrpSpPr/>
              <p:nvPr/>
            </p:nvGrpSpPr>
            <p:grpSpPr>
              <a:xfrm>
                <a:off x="9630863" y="4612680"/>
                <a:ext cx="6648563" cy="5016905"/>
                <a:chOff x="9630863" y="4612680"/>
                <a:chExt cx="6648563" cy="5016905"/>
              </a:xfrm>
            </p:grpSpPr>
            <p:grpSp>
              <p:nvGrpSpPr>
                <p:cNvPr id="75" name="Group 32">
                  <a:extLst>
                    <a:ext uri="{FF2B5EF4-FFF2-40B4-BE49-F238E27FC236}">
                      <a16:creationId xmlns:a16="http://schemas.microsoft.com/office/drawing/2014/main" id="{D436F67F-8150-60CA-1C73-E0F4756818F9}"/>
                    </a:ext>
                  </a:extLst>
                </p:cNvPr>
                <p:cNvGrpSpPr/>
                <p:nvPr/>
              </p:nvGrpSpPr>
              <p:grpSpPr>
                <a:xfrm>
                  <a:off x="13060026" y="4612680"/>
                  <a:ext cx="1299328" cy="1299328"/>
                  <a:chOff x="0" y="0"/>
                  <a:chExt cx="812800" cy="812800"/>
                </a:xfrm>
              </p:grpSpPr>
              <p:sp>
                <p:nvSpPr>
                  <p:cNvPr id="93" name="Freeform 33">
                    <a:extLst>
                      <a:ext uri="{FF2B5EF4-FFF2-40B4-BE49-F238E27FC236}">
                        <a16:creationId xmlns:a16="http://schemas.microsoft.com/office/drawing/2014/main" id="{D04F864B-DD78-AEAE-7BFF-DEEA007A2FC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94" name="TextBox 34">
                    <a:extLst>
                      <a:ext uri="{FF2B5EF4-FFF2-40B4-BE49-F238E27FC236}">
                        <a16:creationId xmlns:a16="http://schemas.microsoft.com/office/drawing/2014/main" id="{59E64BDE-48E2-C9F7-0CDC-9AC4C03E8B2E}"/>
                      </a:ext>
                    </a:extLst>
                  </p:cNvPr>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7</a:t>
                    </a:r>
                  </a:p>
                </p:txBody>
              </p:sp>
            </p:grpSp>
            <p:grpSp>
              <p:nvGrpSpPr>
                <p:cNvPr id="76" name="Group 75">
                  <a:extLst>
                    <a:ext uri="{FF2B5EF4-FFF2-40B4-BE49-F238E27FC236}">
                      <a16:creationId xmlns:a16="http://schemas.microsoft.com/office/drawing/2014/main" id="{86E45F1C-E578-2B31-C622-718213C1CC5B}"/>
                    </a:ext>
                  </a:extLst>
                </p:cNvPr>
                <p:cNvGrpSpPr/>
                <p:nvPr/>
              </p:nvGrpSpPr>
              <p:grpSpPr>
                <a:xfrm>
                  <a:off x="9630863" y="6888070"/>
                  <a:ext cx="6648563" cy="2741515"/>
                  <a:chOff x="9630863" y="6888070"/>
                  <a:chExt cx="6648563" cy="2741515"/>
                </a:xfrm>
              </p:grpSpPr>
              <p:grpSp>
                <p:nvGrpSpPr>
                  <p:cNvPr id="77" name="Group 76">
                    <a:extLst>
                      <a:ext uri="{FF2B5EF4-FFF2-40B4-BE49-F238E27FC236}">
                        <a16:creationId xmlns:a16="http://schemas.microsoft.com/office/drawing/2014/main" id="{8814443F-6E7C-836A-0CCC-71470A965374}"/>
                      </a:ext>
                    </a:extLst>
                  </p:cNvPr>
                  <p:cNvGrpSpPr/>
                  <p:nvPr/>
                </p:nvGrpSpPr>
                <p:grpSpPr>
                  <a:xfrm>
                    <a:off x="9630863" y="6889402"/>
                    <a:ext cx="4590104" cy="2740183"/>
                    <a:chOff x="12492669" y="6918532"/>
                    <a:chExt cx="4590104" cy="2740183"/>
                  </a:xfrm>
                </p:grpSpPr>
                <p:grpSp>
                  <p:nvGrpSpPr>
                    <p:cNvPr id="81" name="Group 13">
                      <a:extLst>
                        <a:ext uri="{FF2B5EF4-FFF2-40B4-BE49-F238E27FC236}">
                          <a16:creationId xmlns:a16="http://schemas.microsoft.com/office/drawing/2014/main" id="{CDA1800C-186B-E922-ABB7-AE14FBF4AF52}"/>
                        </a:ext>
                      </a:extLst>
                    </p:cNvPr>
                    <p:cNvGrpSpPr/>
                    <p:nvPr/>
                  </p:nvGrpSpPr>
                  <p:grpSpPr>
                    <a:xfrm>
                      <a:off x="12492669" y="8713845"/>
                      <a:ext cx="4590104" cy="944870"/>
                      <a:chOff x="0" y="0"/>
                      <a:chExt cx="6120138" cy="1259827"/>
                    </a:xfrm>
                  </p:grpSpPr>
                  <p:grpSp>
                    <p:nvGrpSpPr>
                      <p:cNvPr id="87" name="Group 14">
                        <a:extLst>
                          <a:ext uri="{FF2B5EF4-FFF2-40B4-BE49-F238E27FC236}">
                            <a16:creationId xmlns:a16="http://schemas.microsoft.com/office/drawing/2014/main" id="{B44F3A05-4560-DD59-25E3-1BC4F32E139A}"/>
                          </a:ext>
                        </a:extLst>
                      </p:cNvPr>
                      <p:cNvGrpSpPr/>
                      <p:nvPr/>
                    </p:nvGrpSpPr>
                    <p:grpSpPr>
                      <a:xfrm>
                        <a:off x="0" y="0"/>
                        <a:ext cx="2193851" cy="1259827"/>
                        <a:chOff x="0" y="0"/>
                        <a:chExt cx="433353" cy="248855"/>
                      </a:xfrm>
                    </p:grpSpPr>
                    <p:sp>
                      <p:nvSpPr>
                        <p:cNvPr id="91" name="Freeform 15">
                          <a:extLst>
                            <a:ext uri="{FF2B5EF4-FFF2-40B4-BE49-F238E27FC236}">
                              <a16:creationId xmlns:a16="http://schemas.microsoft.com/office/drawing/2014/main" id="{D1EE5DB3-2A14-E795-CF21-BC3F6027E25B}"/>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92" name="TextBox 16">
                          <a:extLst>
                            <a:ext uri="{FF2B5EF4-FFF2-40B4-BE49-F238E27FC236}">
                              <a16:creationId xmlns:a16="http://schemas.microsoft.com/office/drawing/2014/main" id="{50082CDE-B953-A3C1-52B3-4A183FEF2BB0}"/>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88" name="Group 17">
                        <a:extLst>
                          <a:ext uri="{FF2B5EF4-FFF2-40B4-BE49-F238E27FC236}">
                            <a16:creationId xmlns:a16="http://schemas.microsoft.com/office/drawing/2014/main" id="{FE7BA0BC-699A-AEB1-A581-4B52F118C55A}"/>
                          </a:ext>
                        </a:extLst>
                      </p:cNvPr>
                      <p:cNvGrpSpPr/>
                      <p:nvPr/>
                    </p:nvGrpSpPr>
                    <p:grpSpPr>
                      <a:xfrm>
                        <a:off x="3926287" y="0"/>
                        <a:ext cx="2193851" cy="1259827"/>
                        <a:chOff x="0" y="0"/>
                        <a:chExt cx="433353" cy="248855"/>
                      </a:xfrm>
                    </p:grpSpPr>
                    <p:sp>
                      <p:nvSpPr>
                        <p:cNvPr id="89" name="Freeform 18">
                          <a:extLst>
                            <a:ext uri="{FF2B5EF4-FFF2-40B4-BE49-F238E27FC236}">
                              <a16:creationId xmlns:a16="http://schemas.microsoft.com/office/drawing/2014/main" id="{F0B9D9F4-4F4C-87E5-5239-8DB7D9FDBFAB}"/>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90" name="TextBox 19">
                          <a:extLst>
                            <a:ext uri="{FF2B5EF4-FFF2-40B4-BE49-F238E27FC236}">
                              <a16:creationId xmlns:a16="http://schemas.microsoft.com/office/drawing/2014/main" id="{3F436A12-1628-B78D-1C24-7C7765FA5686}"/>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
                  <p:nvSpPr>
                    <p:cNvPr id="82" name="AutoShape 20">
                      <a:extLst>
                        <a:ext uri="{FF2B5EF4-FFF2-40B4-BE49-F238E27FC236}">
                          <a16:creationId xmlns:a16="http://schemas.microsoft.com/office/drawing/2014/main" id="{014F2B6D-9C08-69A8-FB2E-807993855954}"/>
                        </a:ext>
                      </a:extLst>
                    </p:cNvPr>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83" name="AutoShape 21">
                      <a:extLst>
                        <a:ext uri="{FF2B5EF4-FFF2-40B4-BE49-F238E27FC236}">
                          <a16:creationId xmlns:a16="http://schemas.microsoft.com/office/drawing/2014/main" id="{45409FF8-00AC-9A9E-B2CF-5A8752DD7BC0}"/>
                        </a:ext>
                      </a:extLst>
                    </p:cNvPr>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84" name="Group 22">
                      <a:extLst>
                        <a:ext uri="{FF2B5EF4-FFF2-40B4-BE49-F238E27FC236}">
                          <a16:creationId xmlns:a16="http://schemas.microsoft.com/office/drawing/2014/main" id="{96F9D840-9634-C37E-2AEA-FB004E85C18A}"/>
                        </a:ext>
                      </a:extLst>
                    </p:cNvPr>
                    <p:cNvGrpSpPr/>
                    <p:nvPr/>
                  </p:nvGrpSpPr>
                  <p:grpSpPr>
                    <a:xfrm>
                      <a:off x="14004317" y="6918532"/>
                      <a:ext cx="1645388" cy="944870"/>
                      <a:chOff x="0" y="0"/>
                      <a:chExt cx="433353" cy="248855"/>
                    </a:xfrm>
                  </p:grpSpPr>
                  <p:sp>
                    <p:nvSpPr>
                      <p:cNvPr id="85" name="Freeform 23">
                        <a:extLst>
                          <a:ext uri="{FF2B5EF4-FFF2-40B4-BE49-F238E27FC236}">
                            <a16:creationId xmlns:a16="http://schemas.microsoft.com/office/drawing/2014/main" id="{8498AB90-3246-4900-3A54-603704681046}"/>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86" name="TextBox 24">
                        <a:extLst>
                          <a:ext uri="{FF2B5EF4-FFF2-40B4-BE49-F238E27FC236}">
                            <a16:creationId xmlns:a16="http://schemas.microsoft.com/office/drawing/2014/main" id="{9398CEB8-7A41-E9E0-5FBB-8B4369CB87D6}"/>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3</a:t>
                        </a:r>
                      </a:p>
                    </p:txBody>
                  </p:sp>
                </p:grpSp>
              </p:grpSp>
              <p:grpSp>
                <p:nvGrpSpPr>
                  <p:cNvPr id="78" name="Group 25">
                    <a:extLst>
                      <a:ext uri="{FF2B5EF4-FFF2-40B4-BE49-F238E27FC236}">
                        <a16:creationId xmlns:a16="http://schemas.microsoft.com/office/drawing/2014/main" id="{C0B2DEB9-A2A4-4569-7545-D5E5CCB8A5AA}"/>
                      </a:ext>
                    </a:extLst>
                  </p:cNvPr>
                  <p:cNvGrpSpPr/>
                  <p:nvPr/>
                </p:nvGrpSpPr>
                <p:grpSpPr>
                  <a:xfrm>
                    <a:off x="14634038" y="6888070"/>
                    <a:ext cx="1645388" cy="944870"/>
                    <a:chOff x="0" y="0"/>
                    <a:chExt cx="433353" cy="248855"/>
                  </a:xfrm>
                </p:grpSpPr>
                <p:sp>
                  <p:nvSpPr>
                    <p:cNvPr id="79" name="Freeform 26">
                      <a:extLst>
                        <a:ext uri="{FF2B5EF4-FFF2-40B4-BE49-F238E27FC236}">
                          <a16:creationId xmlns:a16="http://schemas.microsoft.com/office/drawing/2014/main" id="{73E32ED4-F040-6170-A00B-D82DBC730EEB}"/>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80" name="TextBox 27">
                      <a:extLst>
                        <a:ext uri="{FF2B5EF4-FFF2-40B4-BE49-F238E27FC236}">
                          <a16:creationId xmlns:a16="http://schemas.microsoft.com/office/drawing/2014/main" id="{E8016963-3B74-2FD9-4780-91B7436EBC37}"/>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grpSp>
        </p:grpSp>
      </p:grpSp>
    </p:spTree>
    <p:extLst>
      <p:ext uri="{BB962C8B-B14F-4D97-AF65-F5344CB8AC3E}">
        <p14:creationId xmlns:p14="http://schemas.microsoft.com/office/powerpoint/2010/main" val="2785005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
        <p:nvSpPr>
          <p:cNvPr id="14" name="TextBox 14"/>
          <p:cNvSpPr txBox="1"/>
          <p:nvPr/>
        </p:nvSpPr>
        <p:spPr>
          <a:xfrm>
            <a:off x="104775" y="359664"/>
            <a:ext cx="2103526" cy="1195197"/>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Các bước đơn giản</a:t>
            </a:r>
          </a:p>
        </p:txBody>
      </p:sp>
      <p:sp>
        <p:nvSpPr>
          <p:cNvPr id="15" name="TextBox 15"/>
          <p:cNvSpPr txBox="1"/>
          <p:nvPr/>
        </p:nvSpPr>
        <p:spPr>
          <a:xfrm>
            <a:off x="538133" y="2419101"/>
            <a:ext cx="8987696" cy="5720156"/>
          </a:xfrm>
          <a:prstGeom prst="rect">
            <a:avLst/>
          </a:prstGeom>
        </p:spPr>
        <p:txBody>
          <a:bodyPr lIns="0" tIns="0" rIns="0" bIns="0" rtlCol="0" anchor="t">
            <a:spAutoFit/>
          </a:bodyPr>
          <a:lstStyle/>
          <a:p>
            <a:pPr>
              <a:lnSpc>
                <a:spcPts val="5006"/>
              </a:lnSpc>
            </a:pPr>
            <a:r>
              <a:rPr lang="en-US" sz="3576" dirty="0">
                <a:solidFill>
                  <a:srgbClr val="000000"/>
                </a:solidFill>
                <a:latin typeface="Muli"/>
              </a:rPr>
              <a:t>    </a:t>
            </a:r>
          </a:p>
          <a:p>
            <a:pPr>
              <a:lnSpc>
                <a:spcPts val="5006"/>
              </a:lnSpc>
            </a:pPr>
            <a:r>
              <a:rPr lang="en-US" sz="3576" dirty="0">
                <a:solidFill>
                  <a:srgbClr val="000000"/>
                </a:solidFill>
                <a:latin typeface="Muli"/>
              </a:rPr>
              <a:t> - </a:t>
            </a:r>
            <a:r>
              <a:rPr lang="en-US" sz="3576" dirty="0" err="1">
                <a:solidFill>
                  <a:srgbClr val="000000"/>
                </a:solidFill>
                <a:latin typeface="Muli"/>
              </a:rPr>
              <a:t>Chúng</a:t>
            </a:r>
            <a:r>
              <a:rPr lang="en-US" sz="3576" dirty="0">
                <a:solidFill>
                  <a:srgbClr val="000000"/>
                </a:solidFill>
                <a:latin typeface="Muli"/>
              </a:rPr>
              <a:t> ta </a:t>
            </a:r>
            <a:r>
              <a:rPr lang="en-US" sz="3576" dirty="0" err="1">
                <a:solidFill>
                  <a:srgbClr val="000000"/>
                </a:solidFill>
                <a:latin typeface="Muli"/>
              </a:rPr>
              <a:t>bắt</a:t>
            </a:r>
            <a:r>
              <a:rPr lang="en-US" sz="3576" dirty="0">
                <a:solidFill>
                  <a:srgbClr val="000000"/>
                </a:solidFill>
                <a:latin typeface="Muli"/>
              </a:rPr>
              <a:t> </a:t>
            </a:r>
            <a:r>
              <a:rPr lang="en-US" sz="3576" dirty="0" err="1">
                <a:solidFill>
                  <a:srgbClr val="000000"/>
                </a:solidFill>
                <a:latin typeface="Muli"/>
              </a:rPr>
              <a:t>đầu</a:t>
            </a:r>
            <a:r>
              <a:rPr lang="en-US" sz="3576" dirty="0">
                <a:solidFill>
                  <a:srgbClr val="000000"/>
                </a:solidFill>
                <a:latin typeface="Muli"/>
              </a:rPr>
              <a:t> </a:t>
            </a:r>
            <a:r>
              <a:rPr lang="en-US" sz="3576" dirty="0" err="1">
                <a:solidFill>
                  <a:srgbClr val="000000"/>
                </a:solidFill>
                <a:latin typeface="Muli"/>
              </a:rPr>
              <a:t>từ</a:t>
            </a:r>
            <a:r>
              <a:rPr lang="en-US" sz="3576" dirty="0">
                <a:solidFill>
                  <a:srgbClr val="000000"/>
                </a:solidFill>
                <a:latin typeface="Muli"/>
              </a:rPr>
              <a:t> </a:t>
            </a:r>
            <a:r>
              <a:rPr lang="en-US" sz="3576" dirty="0" err="1">
                <a:solidFill>
                  <a:srgbClr val="000000"/>
                </a:solidFill>
                <a:latin typeface="Muli"/>
              </a:rPr>
              <a:t>gốc</a:t>
            </a:r>
            <a:r>
              <a:rPr lang="en-US" sz="3576" dirty="0">
                <a:solidFill>
                  <a:srgbClr val="000000"/>
                </a:solidFill>
                <a:latin typeface="Muli"/>
              </a:rPr>
              <a:t> </a:t>
            </a:r>
            <a:r>
              <a:rPr lang="en-US" sz="3576" dirty="0" err="1">
                <a:solidFill>
                  <a:srgbClr val="000000"/>
                </a:solidFill>
                <a:latin typeface="Muli"/>
              </a:rPr>
              <a:t>và</a:t>
            </a:r>
            <a:r>
              <a:rPr lang="en-US" sz="3576" dirty="0">
                <a:solidFill>
                  <a:srgbClr val="000000"/>
                </a:solidFill>
                <a:latin typeface="Muli"/>
              </a:rPr>
              <a:t> </a:t>
            </a:r>
            <a:r>
              <a:rPr lang="en-US" sz="3576" dirty="0" err="1">
                <a:solidFill>
                  <a:srgbClr val="000000"/>
                </a:solidFill>
                <a:latin typeface="Muli"/>
              </a:rPr>
              <a:t>làm</a:t>
            </a:r>
            <a:r>
              <a:rPr lang="en-US" sz="3576" dirty="0">
                <a:solidFill>
                  <a:srgbClr val="000000"/>
                </a:solidFill>
                <a:latin typeface="Muli"/>
              </a:rPr>
              <a:t> </a:t>
            </a:r>
            <a:r>
              <a:rPr lang="en-US" sz="3576" dirty="0" err="1">
                <a:solidFill>
                  <a:srgbClr val="000000"/>
                </a:solidFill>
                <a:latin typeface="Muli"/>
              </a:rPr>
              <a:t>như</a:t>
            </a:r>
            <a:r>
              <a:rPr lang="en-US" sz="3576" dirty="0">
                <a:solidFill>
                  <a:srgbClr val="000000"/>
                </a:solidFill>
                <a:latin typeface="Muli"/>
              </a:rPr>
              <a:t> </a:t>
            </a:r>
            <a:r>
              <a:rPr lang="en-US" sz="3576" dirty="0" err="1">
                <a:solidFill>
                  <a:srgbClr val="000000"/>
                </a:solidFill>
                <a:latin typeface="Muli"/>
              </a:rPr>
              <a:t>sau</a:t>
            </a:r>
            <a:r>
              <a:rPr lang="en-US" sz="3576" dirty="0">
                <a:solidFill>
                  <a:srgbClr val="000000"/>
                </a:solidFill>
                <a:latin typeface="Muli"/>
              </a:rPr>
              <a:t> </a:t>
            </a:r>
            <a:r>
              <a:rPr lang="en-US" sz="3576" dirty="0" err="1">
                <a:solidFill>
                  <a:srgbClr val="000000"/>
                </a:solidFill>
                <a:latin typeface="Muli"/>
              </a:rPr>
              <a:t>cho</a:t>
            </a:r>
            <a:r>
              <a:rPr lang="en-US" sz="3576" dirty="0">
                <a:solidFill>
                  <a:srgbClr val="000000"/>
                </a:solidFill>
                <a:latin typeface="Muli"/>
              </a:rPr>
              <a:t> </a:t>
            </a:r>
            <a:r>
              <a:rPr lang="en-US" sz="3576" dirty="0" err="1">
                <a:solidFill>
                  <a:srgbClr val="000000"/>
                </a:solidFill>
                <a:latin typeface="Muli"/>
              </a:rPr>
              <a:t>đến</a:t>
            </a:r>
            <a:r>
              <a:rPr lang="en-US" sz="3576" dirty="0">
                <a:solidFill>
                  <a:srgbClr val="000000"/>
                </a:solidFill>
                <a:latin typeface="Muli"/>
              </a:rPr>
              <a:t> </a:t>
            </a:r>
            <a:r>
              <a:rPr lang="en-US" sz="3576" dirty="0" err="1">
                <a:solidFill>
                  <a:srgbClr val="000000"/>
                </a:solidFill>
                <a:latin typeface="Muli"/>
              </a:rPr>
              <a:t>khi</a:t>
            </a:r>
            <a:r>
              <a:rPr lang="en-US" sz="3576" dirty="0">
                <a:solidFill>
                  <a:srgbClr val="000000"/>
                </a:solidFill>
                <a:latin typeface="Muli"/>
              </a:rPr>
              <a:t> </a:t>
            </a:r>
            <a:r>
              <a:rPr lang="en-US" sz="3576" dirty="0" err="1">
                <a:solidFill>
                  <a:srgbClr val="000000"/>
                </a:solidFill>
                <a:latin typeface="Muli"/>
              </a:rPr>
              <a:t>tìm</a:t>
            </a:r>
            <a:r>
              <a:rPr lang="en-US" sz="3576" dirty="0">
                <a:solidFill>
                  <a:srgbClr val="000000"/>
                </a:solidFill>
                <a:latin typeface="Muli"/>
              </a:rPr>
              <a:t> </a:t>
            </a:r>
            <a:r>
              <a:rPr lang="en-US" sz="3576" dirty="0" err="1">
                <a:solidFill>
                  <a:srgbClr val="000000"/>
                </a:solidFill>
                <a:latin typeface="Muli"/>
              </a:rPr>
              <a:t>thấy</a:t>
            </a:r>
            <a:r>
              <a:rPr lang="en-US" sz="3576" dirty="0">
                <a:solidFill>
                  <a:srgbClr val="000000"/>
                </a:solidFill>
                <a:latin typeface="Muli"/>
              </a:rPr>
              <a:t> </a:t>
            </a:r>
            <a:r>
              <a:rPr lang="en-US" sz="3576" dirty="0" err="1">
                <a:solidFill>
                  <a:srgbClr val="000000"/>
                </a:solidFill>
                <a:latin typeface="Muli"/>
              </a:rPr>
              <a:t>một</a:t>
            </a:r>
            <a:r>
              <a:rPr lang="en-US" sz="3576" dirty="0">
                <a:solidFill>
                  <a:srgbClr val="000000"/>
                </a:solidFill>
                <a:latin typeface="Muli"/>
              </a:rPr>
              <a:t> </a:t>
            </a:r>
            <a:r>
              <a:rPr lang="en-US" sz="3576" dirty="0" err="1">
                <a:solidFill>
                  <a:srgbClr val="000000"/>
                </a:solidFill>
                <a:latin typeface="Muli"/>
              </a:rPr>
              <a:t>chiếc</a:t>
            </a:r>
            <a:r>
              <a:rPr lang="en-US" sz="3576" dirty="0">
                <a:solidFill>
                  <a:srgbClr val="000000"/>
                </a:solidFill>
                <a:latin typeface="Muli"/>
              </a:rPr>
              <a:t> </a:t>
            </a:r>
            <a:r>
              <a:rPr lang="en-US" sz="3576" dirty="0" err="1">
                <a:solidFill>
                  <a:srgbClr val="000000"/>
                </a:solidFill>
                <a:latin typeface="Muli"/>
              </a:rPr>
              <a:t>lá</a:t>
            </a:r>
            <a:r>
              <a:rPr lang="en-US" sz="3576" dirty="0">
                <a:solidFill>
                  <a:srgbClr val="000000"/>
                </a:solidFill>
                <a:latin typeface="Muli"/>
              </a:rPr>
              <a:t>:</a:t>
            </a:r>
          </a:p>
          <a:p>
            <a:pPr marL="772104" lvl="1" indent="-386052">
              <a:lnSpc>
                <a:spcPts val="5006"/>
              </a:lnSpc>
              <a:buFont typeface="Arial"/>
              <a:buChar char="•"/>
            </a:pPr>
            <a:r>
              <a:rPr lang="en-US" sz="3576" dirty="0" err="1">
                <a:solidFill>
                  <a:srgbClr val="000000"/>
                </a:solidFill>
                <a:latin typeface="Muli"/>
              </a:rPr>
              <a:t>Nếu</a:t>
            </a:r>
            <a:r>
              <a:rPr lang="en-US" sz="3576" dirty="0">
                <a:solidFill>
                  <a:srgbClr val="000000"/>
                </a:solidFill>
                <a:latin typeface="Muli"/>
              </a:rPr>
              <a:t> bit </a:t>
            </a:r>
            <a:r>
              <a:rPr lang="en-US" sz="3576" dirty="0" err="1">
                <a:solidFill>
                  <a:srgbClr val="000000"/>
                </a:solidFill>
                <a:latin typeface="Muli"/>
              </a:rPr>
              <a:t>hiện</a:t>
            </a:r>
            <a:r>
              <a:rPr lang="en-US" sz="3576" dirty="0">
                <a:solidFill>
                  <a:srgbClr val="000000"/>
                </a:solidFill>
                <a:latin typeface="Muli"/>
              </a:rPr>
              <a:t> </a:t>
            </a:r>
            <a:r>
              <a:rPr lang="en-US" sz="3576" dirty="0" err="1">
                <a:solidFill>
                  <a:srgbClr val="000000"/>
                </a:solidFill>
                <a:latin typeface="Muli"/>
              </a:rPr>
              <a:t>tại</a:t>
            </a:r>
            <a:r>
              <a:rPr lang="en-US" sz="3576" dirty="0">
                <a:solidFill>
                  <a:srgbClr val="000000"/>
                </a:solidFill>
                <a:latin typeface="Muli"/>
              </a:rPr>
              <a:t> </a:t>
            </a:r>
            <a:r>
              <a:rPr lang="en-US" sz="3576" dirty="0" err="1">
                <a:solidFill>
                  <a:srgbClr val="000000"/>
                </a:solidFill>
                <a:latin typeface="Muli"/>
              </a:rPr>
              <a:t>là</a:t>
            </a:r>
            <a:r>
              <a:rPr lang="en-US" sz="3576" dirty="0">
                <a:solidFill>
                  <a:srgbClr val="000000"/>
                </a:solidFill>
                <a:latin typeface="Muli"/>
              </a:rPr>
              <a:t> 0, </a:t>
            </a:r>
            <a:r>
              <a:rPr lang="en-US" sz="3576" dirty="0" err="1">
                <a:solidFill>
                  <a:srgbClr val="000000"/>
                </a:solidFill>
                <a:latin typeface="Muli"/>
              </a:rPr>
              <a:t>chúng</a:t>
            </a:r>
            <a:r>
              <a:rPr lang="en-US" sz="3576" dirty="0">
                <a:solidFill>
                  <a:srgbClr val="000000"/>
                </a:solidFill>
                <a:latin typeface="Muli"/>
              </a:rPr>
              <a:t> ta di </a:t>
            </a:r>
            <a:r>
              <a:rPr lang="en-US" sz="3576" dirty="0" err="1">
                <a:solidFill>
                  <a:srgbClr val="000000"/>
                </a:solidFill>
                <a:latin typeface="Muli"/>
              </a:rPr>
              <a:t>chuyển</a:t>
            </a:r>
            <a:r>
              <a:rPr lang="en-US" sz="3576" dirty="0">
                <a:solidFill>
                  <a:srgbClr val="000000"/>
                </a:solidFill>
                <a:latin typeface="Muli"/>
              </a:rPr>
              <a:t> </a:t>
            </a:r>
            <a:r>
              <a:rPr lang="en-US" sz="3576" dirty="0" err="1">
                <a:solidFill>
                  <a:srgbClr val="000000"/>
                </a:solidFill>
                <a:latin typeface="Muli"/>
              </a:rPr>
              <a:t>đến</a:t>
            </a:r>
            <a:r>
              <a:rPr lang="en-US" sz="3576" dirty="0">
                <a:solidFill>
                  <a:srgbClr val="000000"/>
                </a:solidFill>
                <a:latin typeface="Muli"/>
              </a:rPr>
              <a:t> </a:t>
            </a:r>
            <a:r>
              <a:rPr lang="en-US" sz="3576" dirty="0" err="1">
                <a:solidFill>
                  <a:srgbClr val="000000"/>
                </a:solidFill>
                <a:latin typeface="Muli"/>
              </a:rPr>
              <a:t>nút</a:t>
            </a:r>
            <a:r>
              <a:rPr lang="en-US" sz="3576" dirty="0">
                <a:solidFill>
                  <a:srgbClr val="000000"/>
                </a:solidFill>
                <a:latin typeface="Muli"/>
              </a:rPr>
              <a:t> </a:t>
            </a:r>
            <a:r>
              <a:rPr lang="en-US" sz="3576" dirty="0" err="1">
                <a:solidFill>
                  <a:srgbClr val="000000"/>
                </a:solidFill>
                <a:latin typeface="Muli"/>
              </a:rPr>
              <a:t>bên</a:t>
            </a:r>
            <a:r>
              <a:rPr lang="en-US" sz="3576" dirty="0">
                <a:solidFill>
                  <a:srgbClr val="000000"/>
                </a:solidFill>
                <a:latin typeface="Muli"/>
              </a:rPr>
              <a:t> </a:t>
            </a:r>
            <a:r>
              <a:rPr lang="en-US" sz="3576" dirty="0" err="1">
                <a:solidFill>
                  <a:srgbClr val="000000"/>
                </a:solidFill>
                <a:latin typeface="Muli"/>
              </a:rPr>
              <a:t>trái</a:t>
            </a:r>
            <a:r>
              <a:rPr lang="en-US" sz="3576" dirty="0">
                <a:solidFill>
                  <a:srgbClr val="000000"/>
                </a:solidFill>
                <a:latin typeface="Muli"/>
              </a:rPr>
              <a:t> </a:t>
            </a:r>
            <a:r>
              <a:rPr lang="en-US" sz="3576" dirty="0" err="1">
                <a:solidFill>
                  <a:srgbClr val="000000"/>
                </a:solidFill>
                <a:latin typeface="Muli"/>
              </a:rPr>
              <a:t>của</a:t>
            </a:r>
            <a:r>
              <a:rPr lang="en-US" sz="3576" dirty="0">
                <a:solidFill>
                  <a:srgbClr val="000000"/>
                </a:solidFill>
                <a:latin typeface="Muli"/>
              </a:rPr>
              <a:t> </a:t>
            </a:r>
            <a:r>
              <a:rPr lang="en-US" sz="3576" dirty="0" err="1">
                <a:solidFill>
                  <a:srgbClr val="000000"/>
                </a:solidFill>
                <a:latin typeface="Muli"/>
              </a:rPr>
              <a:t>cây</a:t>
            </a:r>
            <a:r>
              <a:rPr lang="en-US" sz="3576" dirty="0">
                <a:solidFill>
                  <a:srgbClr val="000000"/>
                </a:solidFill>
                <a:latin typeface="Muli"/>
              </a:rPr>
              <a:t>.</a:t>
            </a:r>
          </a:p>
          <a:p>
            <a:pPr marL="772104" lvl="1" indent="-386052">
              <a:lnSpc>
                <a:spcPts val="5006"/>
              </a:lnSpc>
              <a:buFont typeface="Arial"/>
              <a:buChar char="•"/>
            </a:pPr>
            <a:r>
              <a:rPr lang="en-US" sz="3576" dirty="0" err="1">
                <a:solidFill>
                  <a:srgbClr val="000000"/>
                </a:solidFill>
                <a:latin typeface="Muli"/>
              </a:rPr>
              <a:t>Nếu</a:t>
            </a:r>
            <a:r>
              <a:rPr lang="en-US" sz="3576" dirty="0">
                <a:solidFill>
                  <a:srgbClr val="000000"/>
                </a:solidFill>
                <a:latin typeface="Muli"/>
              </a:rPr>
              <a:t> bit </a:t>
            </a:r>
            <a:r>
              <a:rPr lang="en-US" sz="3576" dirty="0" err="1">
                <a:solidFill>
                  <a:srgbClr val="000000"/>
                </a:solidFill>
                <a:latin typeface="Muli"/>
              </a:rPr>
              <a:t>là</a:t>
            </a:r>
            <a:r>
              <a:rPr lang="en-US" sz="3576" dirty="0">
                <a:solidFill>
                  <a:srgbClr val="000000"/>
                </a:solidFill>
                <a:latin typeface="Muli"/>
              </a:rPr>
              <a:t> 1, </a:t>
            </a:r>
            <a:r>
              <a:rPr lang="en-US" sz="3576" dirty="0" err="1">
                <a:solidFill>
                  <a:srgbClr val="000000"/>
                </a:solidFill>
                <a:latin typeface="Muli"/>
              </a:rPr>
              <a:t>chúng</a:t>
            </a:r>
            <a:r>
              <a:rPr lang="en-US" sz="3576" dirty="0">
                <a:solidFill>
                  <a:srgbClr val="000000"/>
                </a:solidFill>
                <a:latin typeface="Muli"/>
              </a:rPr>
              <a:t> ta di </a:t>
            </a:r>
            <a:r>
              <a:rPr lang="en-US" sz="3576" dirty="0" err="1">
                <a:solidFill>
                  <a:srgbClr val="000000"/>
                </a:solidFill>
                <a:latin typeface="Muli"/>
              </a:rPr>
              <a:t>chuyển</a:t>
            </a:r>
            <a:r>
              <a:rPr lang="en-US" sz="3576" dirty="0">
                <a:solidFill>
                  <a:srgbClr val="000000"/>
                </a:solidFill>
                <a:latin typeface="Muli"/>
              </a:rPr>
              <a:t> </a:t>
            </a:r>
            <a:r>
              <a:rPr lang="en-US" sz="3576" dirty="0" err="1">
                <a:solidFill>
                  <a:srgbClr val="000000"/>
                </a:solidFill>
                <a:latin typeface="Muli"/>
              </a:rPr>
              <a:t>đến</a:t>
            </a:r>
            <a:r>
              <a:rPr lang="en-US" sz="3576" dirty="0">
                <a:solidFill>
                  <a:srgbClr val="000000"/>
                </a:solidFill>
                <a:latin typeface="Muli"/>
              </a:rPr>
              <a:t> </a:t>
            </a:r>
            <a:r>
              <a:rPr lang="en-US" sz="3576" dirty="0" err="1">
                <a:solidFill>
                  <a:srgbClr val="000000"/>
                </a:solidFill>
                <a:latin typeface="Muli"/>
              </a:rPr>
              <a:t>nút</a:t>
            </a:r>
            <a:r>
              <a:rPr lang="en-US" sz="3576" dirty="0">
                <a:solidFill>
                  <a:srgbClr val="000000"/>
                </a:solidFill>
                <a:latin typeface="Muli"/>
              </a:rPr>
              <a:t> </a:t>
            </a:r>
            <a:r>
              <a:rPr lang="en-US" sz="3576" dirty="0" err="1">
                <a:solidFill>
                  <a:srgbClr val="000000"/>
                </a:solidFill>
                <a:latin typeface="Muli"/>
              </a:rPr>
              <a:t>bên</a:t>
            </a:r>
            <a:r>
              <a:rPr lang="en-US" sz="3576" dirty="0">
                <a:solidFill>
                  <a:srgbClr val="000000"/>
                </a:solidFill>
                <a:latin typeface="Muli"/>
              </a:rPr>
              <a:t> </a:t>
            </a:r>
            <a:r>
              <a:rPr lang="en-US" sz="3576" dirty="0" err="1">
                <a:solidFill>
                  <a:srgbClr val="000000"/>
                </a:solidFill>
                <a:latin typeface="Muli"/>
              </a:rPr>
              <a:t>phải</a:t>
            </a:r>
            <a:r>
              <a:rPr lang="en-US" sz="3576" dirty="0">
                <a:solidFill>
                  <a:srgbClr val="000000"/>
                </a:solidFill>
                <a:latin typeface="Muli"/>
              </a:rPr>
              <a:t> </a:t>
            </a:r>
            <a:r>
              <a:rPr lang="en-US" sz="3576" dirty="0" err="1">
                <a:solidFill>
                  <a:srgbClr val="000000"/>
                </a:solidFill>
                <a:latin typeface="Muli"/>
              </a:rPr>
              <a:t>của</a:t>
            </a:r>
            <a:r>
              <a:rPr lang="en-US" sz="3576" dirty="0">
                <a:solidFill>
                  <a:srgbClr val="000000"/>
                </a:solidFill>
                <a:latin typeface="Muli"/>
              </a:rPr>
              <a:t> </a:t>
            </a:r>
            <a:r>
              <a:rPr lang="en-US" sz="3576" dirty="0" err="1">
                <a:solidFill>
                  <a:srgbClr val="000000"/>
                </a:solidFill>
                <a:latin typeface="Muli"/>
              </a:rPr>
              <a:t>cây</a:t>
            </a:r>
            <a:r>
              <a:rPr lang="en-US" sz="3576" dirty="0">
                <a:solidFill>
                  <a:srgbClr val="000000"/>
                </a:solidFill>
                <a:latin typeface="Muli"/>
              </a:rPr>
              <a:t>.</a:t>
            </a:r>
          </a:p>
          <a:p>
            <a:pPr marL="772104" lvl="1" indent="-386052">
              <a:lnSpc>
                <a:spcPts val="5006"/>
              </a:lnSpc>
              <a:buFont typeface="Arial"/>
              <a:buChar char="•"/>
            </a:pPr>
            <a:endParaRPr lang="en-US" sz="3576" dirty="0">
              <a:solidFill>
                <a:srgbClr val="000000"/>
              </a:solidFill>
              <a:latin typeface="Muli"/>
            </a:endParaRPr>
          </a:p>
          <a:p>
            <a:pPr>
              <a:lnSpc>
                <a:spcPts val="5006"/>
              </a:lnSpc>
              <a:spcBef>
                <a:spcPct val="0"/>
              </a:spcBef>
            </a:pPr>
            <a:endParaRPr lang="en-US" sz="3576" dirty="0">
              <a:solidFill>
                <a:srgbClr val="000000"/>
              </a:solidFill>
              <a:latin typeface="Muli"/>
            </a:endParaRPr>
          </a:p>
        </p:txBody>
      </p:sp>
      <p:sp>
        <p:nvSpPr>
          <p:cNvPr id="16" name="TextBox 16">
            <a:extLst>
              <a:ext uri="{FF2B5EF4-FFF2-40B4-BE49-F238E27FC236}">
                <a16:creationId xmlns:a16="http://schemas.microsoft.com/office/drawing/2014/main" id="{FE4BD17D-C0C2-CB11-A7C6-B8EE3492FE3E}"/>
              </a:ext>
            </a:extLst>
          </p:cNvPr>
          <p:cNvSpPr txBox="1"/>
          <p:nvPr/>
        </p:nvSpPr>
        <p:spPr>
          <a:xfrm>
            <a:off x="2977710" y="1292446"/>
            <a:ext cx="12186089" cy="1231812"/>
          </a:xfrm>
          <a:prstGeom prst="rect">
            <a:avLst/>
          </a:prstGeom>
        </p:spPr>
        <p:txBody>
          <a:bodyPr wrap="square" lIns="0" tIns="0" rIns="0" bIns="0" rtlCol="0" anchor="t">
            <a:spAutoFit/>
          </a:bodyPr>
          <a:lstStyle/>
          <a:p>
            <a:pPr>
              <a:lnSpc>
                <a:spcPts val="5011"/>
              </a:lnSpc>
              <a:spcBef>
                <a:spcPct val="0"/>
              </a:spcBef>
            </a:pPr>
            <a:r>
              <a:rPr lang="en-US" sz="3579">
                <a:solidFill>
                  <a:srgbClr val="000000"/>
                </a:solidFill>
                <a:latin typeface="Muli Bold"/>
              </a:rPr>
              <a:t>Từ dữ liệu của cây và mã bit ta thực hiện các bước sau: </a:t>
            </a:r>
          </a:p>
          <a:p>
            <a:pPr>
              <a:lnSpc>
                <a:spcPts val="5011"/>
              </a:lnSpc>
              <a:spcBef>
                <a:spcPct val="0"/>
              </a:spcBef>
            </a:pPr>
            <a:endParaRPr lang="en-US" sz="3579" dirty="0">
              <a:solidFill>
                <a:srgbClr val="000000"/>
              </a:solidFill>
              <a:latin typeface="Muli Bold"/>
            </a:endParaRPr>
          </a:p>
        </p:txBody>
      </p:sp>
      <p:sp>
        <p:nvSpPr>
          <p:cNvPr id="39" name="TextBox 38">
            <a:extLst>
              <a:ext uri="{FF2B5EF4-FFF2-40B4-BE49-F238E27FC236}">
                <a16:creationId xmlns:a16="http://schemas.microsoft.com/office/drawing/2014/main" id="{565A30D3-DFA8-99C6-8609-59DE35C8387C}"/>
              </a:ext>
            </a:extLst>
          </p:cNvPr>
          <p:cNvSpPr txBox="1"/>
          <p:nvPr/>
        </p:nvSpPr>
        <p:spPr>
          <a:xfrm>
            <a:off x="9071736" y="9045179"/>
            <a:ext cx="10133490" cy="584775"/>
          </a:xfrm>
          <a:prstGeom prst="rect">
            <a:avLst/>
          </a:prstGeom>
          <a:noFill/>
        </p:spPr>
        <p:txBody>
          <a:bodyPr wrap="square" rtlCol="0">
            <a:spAutoFit/>
          </a:bodyPr>
          <a:lstStyle/>
          <a:p>
            <a:pPr algn="ctr"/>
            <a:r>
              <a:rPr lang="en-US" sz="3000" dirty="0">
                <a:latin typeface="Muli" panose="020B0604020202020204" charset="0"/>
              </a:rPr>
              <a:t>VD: </a:t>
            </a:r>
            <a:r>
              <a:rPr lang="en-US" sz="3000" dirty="0" err="1">
                <a:latin typeface="Muli" panose="020B0604020202020204" charset="0"/>
              </a:rPr>
              <a:t>chuỗi</a:t>
            </a:r>
            <a:r>
              <a:rPr lang="en-US" sz="3000" dirty="0">
                <a:latin typeface="Muli" panose="020B0604020202020204" charset="0"/>
              </a:rPr>
              <a:t> bit </a:t>
            </a:r>
            <a:r>
              <a:rPr lang="en-US" sz="3000">
                <a:latin typeface="Muli" panose="020B0604020202020204" charset="0"/>
              </a:rPr>
              <a:t>: “</a:t>
            </a:r>
            <a:r>
              <a:rPr lang="en-US" sz="3200">
                <a:latin typeface="Muli" panose="020B0604020202020204" charset="0"/>
              </a:rPr>
              <a:t>0001111011</a:t>
            </a:r>
            <a:r>
              <a:rPr lang="en-US" sz="3000">
                <a:latin typeface="Muli" panose="020B0604020202020204" charset="0"/>
              </a:rPr>
              <a:t>”</a:t>
            </a:r>
            <a:endParaRPr lang="en-US" sz="3000" dirty="0">
              <a:latin typeface="Muli" panose="020B0604020202020204" charset="0"/>
            </a:endParaRPr>
          </a:p>
        </p:txBody>
      </p:sp>
      <p:grpSp>
        <p:nvGrpSpPr>
          <p:cNvPr id="42" name="Group 41">
            <a:extLst>
              <a:ext uri="{FF2B5EF4-FFF2-40B4-BE49-F238E27FC236}">
                <a16:creationId xmlns:a16="http://schemas.microsoft.com/office/drawing/2014/main" id="{E9CB03C1-BDC1-EA6D-E0D2-F1C8F09B8BE6}"/>
              </a:ext>
            </a:extLst>
          </p:cNvPr>
          <p:cNvGrpSpPr/>
          <p:nvPr/>
        </p:nvGrpSpPr>
        <p:grpSpPr>
          <a:xfrm>
            <a:off x="11101304" y="3111500"/>
            <a:ext cx="6648563" cy="5016905"/>
            <a:chOff x="971550" y="3086100"/>
            <a:chExt cx="6648563" cy="5016905"/>
          </a:xfrm>
        </p:grpSpPr>
        <p:sp>
          <p:nvSpPr>
            <p:cNvPr id="43" name="TextBox 35">
              <a:extLst>
                <a:ext uri="{FF2B5EF4-FFF2-40B4-BE49-F238E27FC236}">
                  <a16:creationId xmlns:a16="http://schemas.microsoft.com/office/drawing/2014/main" id="{757525A0-7F81-C438-114D-09F7D44B13F8}"/>
                </a:ext>
              </a:extLst>
            </p:cNvPr>
            <p:cNvSpPr txBox="1"/>
            <p:nvPr/>
          </p:nvSpPr>
          <p:spPr>
            <a:xfrm>
              <a:off x="3608677" y="4296080"/>
              <a:ext cx="304800" cy="679451"/>
            </a:xfrm>
            <a:prstGeom prst="rect">
              <a:avLst/>
            </a:prstGeom>
          </p:spPr>
          <p:txBody>
            <a:bodyPr lIns="0" tIns="0" rIns="0" bIns="0" rtlCol="0" anchor="t">
              <a:spAutoFit/>
            </a:bodyPr>
            <a:lstStyle/>
            <a:p>
              <a:pPr algn="ctr">
                <a:lnSpc>
                  <a:spcPts val="5599"/>
                </a:lnSpc>
                <a:spcBef>
                  <a:spcPct val="0"/>
                </a:spcBef>
              </a:pPr>
              <a:r>
                <a:rPr lang="en-US" sz="3999" dirty="0">
                  <a:solidFill>
                    <a:srgbClr val="882A1B"/>
                  </a:solidFill>
                  <a:latin typeface="Muli"/>
                </a:rPr>
                <a:t>0</a:t>
              </a:r>
            </a:p>
          </p:txBody>
        </p:sp>
        <p:sp>
          <p:nvSpPr>
            <p:cNvPr id="44" name="TextBox 36">
              <a:extLst>
                <a:ext uri="{FF2B5EF4-FFF2-40B4-BE49-F238E27FC236}">
                  <a16:creationId xmlns:a16="http://schemas.microsoft.com/office/drawing/2014/main" id="{3D4AC624-8512-78C5-E056-FC45CC896A9D}"/>
                </a:ext>
              </a:extLst>
            </p:cNvPr>
            <p:cNvSpPr txBox="1"/>
            <p:nvPr/>
          </p:nvSpPr>
          <p:spPr>
            <a:xfrm>
              <a:off x="1796933" y="6138468"/>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45" name="TextBox 37">
              <a:extLst>
                <a:ext uri="{FF2B5EF4-FFF2-40B4-BE49-F238E27FC236}">
                  <a16:creationId xmlns:a16="http://schemas.microsoft.com/office/drawing/2014/main" id="{596B6CBD-BA70-7E9F-1A28-0EE675D3E9B0}"/>
                </a:ext>
              </a:extLst>
            </p:cNvPr>
            <p:cNvSpPr txBox="1"/>
            <p:nvPr/>
          </p:nvSpPr>
          <p:spPr>
            <a:xfrm>
              <a:off x="6266718" y="4241696"/>
              <a:ext cx="304800" cy="679451"/>
            </a:xfrm>
            <a:prstGeom prst="rect">
              <a:avLst/>
            </a:prstGeom>
          </p:spPr>
          <p:txBody>
            <a:bodyPr lIns="0" tIns="0" rIns="0" bIns="0" rtlCol="0" anchor="t">
              <a:spAutoFit/>
            </a:bodyPr>
            <a:lstStyle/>
            <a:p>
              <a:pPr algn="ctr">
                <a:lnSpc>
                  <a:spcPts val="5599"/>
                </a:lnSpc>
                <a:spcBef>
                  <a:spcPct val="0"/>
                </a:spcBef>
              </a:pPr>
              <a:r>
                <a:rPr lang="en-US" sz="3999" dirty="0">
                  <a:solidFill>
                    <a:srgbClr val="882A1B"/>
                  </a:solidFill>
                  <a:latin typeface="Muli"/>
                </a:rPr>
                <a:t>1</a:t>
              </a:r>
            </a:p>
          </p:txBody>
        </p:sp>
        <p:sp>
          <p:nvSpPr>
            <p:cNvPr id="46" name="TextBox 38">
              <a:extLst>
                <a:ext uri="{FF2B5EF4-FFF2-40B4-BE49-F238E27FC236}">
                  <a16:creationId xmlns:a16="http://schemas.microsoft.com/office/drawing/2014/main" id="{21ABA6B7-60E0-FD5E-3696-601A4F3B86EF}"/>
                </a:ext>
              </a:extLst>
            </p:cNvPr>
            <p:cNvSpPr txBox="1"/>
            <p:nvPr/>
          </p:nvSpPr>
          <p:spPr>
            <a:xfrm>
              <a:off x="4551024" y="6058424"/>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grpSp>
          <p:nvGrpSpPr>
            <p:cNvPr id="47" name="Group 46">
              <a:extLst>
                <a:ext uri="{FF2B5EF4-FFF2-40B4-BE49-F238E27FC236}">
                  <a16:creationId xmlns:a16="http://schemas.microsoft.com/office/drawing/2014/main" id="{3541EDFB-EB83-0794-762E-E673034363C9}"/>
                </a:ext>
              </a:extLst>
            </p:cNvPr>
            <p:cNvGrpSpPr/>
            <p:nvPr/>
          </p:nvGrpSpPr>
          <p:grpSpPr>
            <a:xfrm>
              <a:off x="971550" y="3086100"/>
              <a:ext cx="6648563" cy="5016905"/>
              <a:chOff x="9630863" y="4612680"/>
              <a:chExt cx="6648563" cy="5016905"/>
            </a:xfrm>
          </p:grpSpPr>
          <p:sp>
            <p:nvSpPr>
              <p:cNvPr id="48" name="AutoShape 35">
                <a:extLst>
                  <a:ext uri="{FF2B5EF4-FFF2-40B4-BE49-F238E27FC236}">
                    <a16:creationId xmlns:a16="http://schemas.microsoft.com/office/drawing/2014/main" id="{F34462A7-91FF-6916-8B28-968A236A7448}"/>
                  </a:ext>
                </a:extLst>
              </p:cNvPr>
              <p:cNvSpPr/>
              <p:nvPr/>
            </p:nvSpPr>
            <p:spPr>
              <a:xfrm flipH="1">
                <a:off x="12180921" y="5761820"/>
                <a:ext cx="1129422" cy="1129422"/>
              </a:xfrm>
              <a:prstGeom prst="line">
                <a:avLst/>
              </a:prstGeom>
              <a:ln w="38100" cap="flat">
                <a:solidFill>
                  <a:srgbClr val="882A1B"/>
                </a:solidFill>
                <a:prstDash val="solid"/>
                <a:headEnd type="oval" w="lg" len="lg"/>
                <a:tailEnd type="oval" w="lg" len="lg"/>
              </a:ln>
            </p:spPr>
          </p:sp>
          <p:sp>
            <p:nvSpPr>
              <p:cNvPr id="49" name="AutoShape 36">
                <a:extLst>
                  <a:ext uri="{FF2B5EF4-FFF2-40B4-BE49-F238E27FC236}">
                    <a16:creationId xmlns:a16="http://schemas.microsoft.com/office/drawing/2014/main" id="{4ECFA288-BD69-10A3-CA82-653D1FA39BA1}"/>
                  </a:ext>
                </a:extLst>
              </p:cNvPr>
              <p:cNvSpPr/>
              <p:nvPr/>
            </p:nvSpPr>
            <p:spPr>
              <a:xfrm flipH="1" flipV="1">
                <a:off x="14159361" y="5711450"/>
                <a:ext cx="1087183" cy="1170137"/>
              </a:xfrm>
              <a:prstGeom prst="line">
                <a:avLst/>
              </a:prstGeom>
              <a:ln w="38100" cap="flat">
                <a:solidFill>
                  <a:srgbClr val="882A1B"/>
                </a:solidFill>
                <a:prstDash val="solid"/>
                <a:headEnd type="oval" w="lg" len="lg"/>
                <a:tailEnd type="oval" w="lg" len="lg"/>
              </a:ln>
            </p:spPr>
          </p:sp>
          <p:grpSp>
            <p:nvGrpSpPr>
              <p:cNvPr id="50" name="Group 49">
                <a:extLst>
                  <a:ext uri="{FF2B5EF4-FFF2-40B4-BE49-F238E27FC236}">
                    <a16:creationId xmlns:a16="http://schemas.microsoft.com/office/drawing/2014/main" id="{7C8FA96B-AD4B-D5B4-7F9C-C42F189A9CAD}"/>
                  </a:ext>
                </a:extLst>
              </p:cNvPr>
              <p:cNvGrpSpPr/>
              <p:nvPr/>
            </p:nvGrpSpPr>
            <p:grpSpPr>
              <a:xfrm>
                <a:off x="9630863" y="4612680"/>
                <a:ext cx="6648563" cy="5016905"/>
                <a:chOff x="9630863" y="4612680"/>
                <a:chExt cx="6648563" cy="5016905"/>
              </a:xfrm>
            </p:grpSpPr>
            <p:grpSp>
              <p:nvGrpSpPr>
                <p:cNvPr id="51" name="Group 32">
                  <a:extLst>
                    <a:ext uri="{FF2B5EF4-FFF2-40B4-BE49-F238E27FC236}">
                      <a16:creationId xmlns:a16="http://schemas.microsoft.com/office/drawing/2014/main" id="{D08B3817-71E1-07A9-CC51-EFC15B5CE24D}"/>
                    </a:ext>
                  </a:extLst>
                </p:cNvPr>
                <p:cNvGrpSpPr/>
                <p:nvPr/>
              </p:nvGrpSpPr>
              <p:grpSpPr>
                <a:xfrm>
                  <a:off x="13060026" y="4612680"/>
                  <a:ext cx="1299328" cy="1299328"/>
                  <a:chOff x="0" y="0"/>
                  <a:chExt cx="812800" cy="812800"/>
                </a:xfrm>
              </p:grpSpPr>
              <p:sp>
                <p:nvSpPr>
                  <p:cNvPr id="69" name="Freeform 33">
                    <a:extLst>
                      <a:ext uri="{FF2B5EF4-FFF2-40B4-BE49-F238E27FC236}">
                        <a16:creationId xmlns:a16="http://schemas.microsoft.com/office/drawing/2014/main" id="{1422595D-6F0A-AC86-DC28-0339F29A60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70" name="TextBox 34">
                    <a:extLst>
                      <a:ext uri="{FF2B5EF4-FFF2-40B4-BE49-F238E27FC236}">
                        <a16:creationId xmlns:a16="http://schemas.microsoft.com/office/drawing/2014/main" id="{A43F5EB1-8A06-CC98-2CDF-AD491F0A9048}"/>
                      </a:ext>
                    </a:extLst>
                  </p:cNvPr>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7</a:t>
                    </a:r>
                  </a:p>
                </p:txBody>
              </p:sp>
            </p:grpSp>
            <p:grpSp>
              <p:nvGrpSpPr>
                <p:cNvPr id="52" name="Group 51">
                  <a:extLst>
                    <a:ext uri="{FF2B5EF4-FFF2-40B4-BE49-F238E27FC236}">
                      <a16:creationId xmlns:a16="http://schemas.microsoft.com/office/drawing/2014/main" id="{DC79E80D-E963-BE64-ECD7-13E3F3706D94}"/>
                    </a:ext>
                  </a:extLst>
                </p:cNvPr>
                <p:cNvGrpSpPr/>
                <p:nvPr/>
              </p:nvGrpSpPr>
              <p:grpSpPr>
                <a:xfrm>
                  <a:off x="9630863" y="6888070"/>
                  <a:ext cx="6648563" cy="2741515"/>
                  <a:chOff x="9630863" y="6888070"/>
                  <a:chExt cx="6648563" cy="2741515"/>
                </a:xfrm>
              </p:grpSpPr>
              <p:grpSp>
                <p:nvGrpSpPr>
                  <p:cNvPr id="53" name="Group 52">
                    <a:extLst>
                      <a:ext uri="{FF2B5EF4-FFF2-40B4-BE49-F238E27FC236}">
                        <a16:creationId xmlns:a16="http://schemas.microsoft.com/office/drawing/2014/main" id="{0651FEF1-5E9F-9C3E-347F-807794948F09}"/>
                      </a:ext>
                    </a:extLst>
                  </p:cNvPr>
                  <p:cNvGrpSpPr/>
                  <p:nvPr/>
                </p:nvGrpSpPr>
                <p:grpSpPr>
                  <a:xfrm>
                    <a:off x="9630863" y="6889402"/>
                    <a:ext cx="4590104" cy="2740183"/>
                    <a:chOff x="12492669" y="6918532"/>
                    <a:chExt cx="4590104" cy="2740183"/>
                  </a:xfrm>
                </p:grpSpPr>
                <p:grpSp>
                  <p:nvGrpSpPr>
                    <p:cNvPr id="57" name="Group 13">
                      <a:extLst>
                        <a:ext uri="{FF2B5EF4-FFF2-40B4-BE49-F238E27FC236}">
                          <a16:creationId xmlns:a16="http://schemas.microsoft.com/office/drawing/2014/main" id="{51213B5F-C00B-17CF-95DB-5BF27F4987B7}"/>
                        </a:ext>
                      </a:extLst>
                    </p:cNvPr>
                    <p:cNvGrpSpPr/>
                    <p:nvPr/>
                  </p:nvGrpSpPr>
                  <p:grpSpPr>
                    <a:xfrm>
                      <a:off x="12492669" y="8713845"/>
                      <a:ext cx="4590104" cy="944870"/>
                      <a:chOff x="0" y="0"/>
                      <a:chExt cx="6120138" cy="1259827"/>
                    </a:xfrm>
                  </p:grpSpPr>
                  <p:grpSp>
                    <p:nvGrpSpPr>
                      <p:cNvPr id="63" name="Group 14">
                        <a:extLst>
                          <a:ext uri="{FF2B5EF4-FFF2-40B4-BE49-F238E27FC236}">
                            <a16:creationId xmlns:a16="http://schemas.microsoft.com/office/drawing/2014/main" id="{5603E5B9-000C-8D31-FCFF-95C6DBF230EF}"/>
                          </a:ext>
                        </a:extLst>
                      </p:cNvPr>
                      <p:cNvGrpSpPr/>
                      <p:nvPr/>
                    </p:nvGrpSpPr>
                    <p:grpSpPr>
                      <a:xfrm>
                        <a:off x="0" y="0"/>
                        <a:ext cx="2193851" cy="1259827"/>
                        <a:chOff x="0" y="0"/>
                        <a:chExt cx="433353" cy="248855"/>
                      </a:xfrm>
                    </p:grpSpPr>
                    <p:sp>
                      <p:nvSpPr>
                        <p:cNvPr id="67" name="Freeform 15">
                          <a:extLst>
                            <a:ext uri="{FF2B5EF4-FFF2-40B4-BE49-F238E27FC236}">
                              <a16:creationId xmlns:a16="http://schemas.microsoft.com/office/drawing/2014/main" id="{0EA39FD7-7A03-BBFF-D434-B232AFD22F03}"/>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8" name="TextBox 16">
                          <a:extLst>
                            <a:ext uri="{FF2B5EF4-FFF2-40B4-BE49-F238E27FC236}">
                              <a16:creationId xmlns:a16="http://schemas.microsoft.com/office/drawing/2014/main" id="{01CC94FC-AF73-A9DC-79D3-A83559878C67}"/>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64" name="Group 17">
                        <a:extLst>
                          <a:ext uri="{FF2B5EF4-FFF2-40B4-BE49-F238E27FC236}">
                            <a16:creationId xmlns:a16="http://schemas.microsoft.com/office/drawing/2014/main" id="{1016750C-11CB-4EF7-35C2-49CF19CCC417}"/>
                          </a:ext>
                        </a:extLst>
                      </p:cNvPr>
                      <p:cNvGrpSpPr/>
                      <p:nvPr/>
                    </p:nvGrpSpPr>
                    <p:grpSpPr>
                      <a:xfrm>
                        <a:off x="3926287" y="0"/>
                        <a:ext cx="2193851" cy="1259827"/>
                        <a:chOff x="0" y="0"/>
                        <a:chExt cx="433353" cy="248855"/>
                      </a:xfrm>
                    </p:grpSpPr>
                    <p:sp>
                      <p:nvSpPr>
                        <p:cNvPr id="65" name="Freeform 18">
                          <a:extLst>
                            <a:ext uri="{FF2B5EF4-FFF2-40B4-BE49-F238E27FC236}">
                              <a16:creationId xmlns:a16="http://schemas.microsoft.com/office/drawing/2014/main" id="{801F1924-8754-9A00-F5C5-95181675A690}"/>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6" name="TextBox 19">
                          <a:extLst>
                            <a:ext uri="{FF2B5EF4-FFF2-40B4-BE49-F238E27FC236}">
                              <a16:creationId xmlns:a16="http://schemas.microsoft.com/office/drawing/2014/main" id="{04474950-8309-6D5D-FD9A-693401DFAF08}"/>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
                  <p:nvSpPr>
                    <p:cNvPr id="58" name="AutoShape 20">
                      <a:extLst>
                        <a:ext uri="{FF2B5EF4-FFF2-40B4-BE49-F238E27FC236}">
                          <a16:creationId xmlns:a16="http://schemas.microsoft.com/office/drawing/2014/main" id="{1E70174C-4ADB-67D2-498F-882E6DDBAC6D}"/>
                        </a:ext>
                      </a:extLst>
                    </p:cNvPr>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59" name="AutoShape 21">
                      <a:extLst>
                        <a:ext uri="{FF2B5EF4-FFF2-40B4-BE49-F238E27FC236}">
                          <a16:creationId xmlns:a16="http://schemas.microsoft.com/office/drawing/2014/main" id="{36AAE091-5E5E-0D47-DECC-91A07E9BC282}"/>
                        </a:ext>
                      </a:extLst>
                    </p:cNvPr>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60" name="Group 22">
                      <a:extLst>
                        <a:ext uri="{FF2B5EF4-FFF2-40B4-BE49-F238E27FC236}">
                          <a16:creationId xmlns:a16="http://schemas.microsoft.com/office/drawing/2014/main" id="{C97CB903-3187-CDA9-ECC6-4C4C931E54EB}"/>
                        </a:ext>
                      </a:extLst>
                    </p:cNvPr>
                    <p:cNvGrpSpPr/>
                    <p:nvPr/>
                  </p:nvGrpSpPr>
                  <p:grpSpPr>
                    <a:xfrm>
                      <a:off x="14004317" y="6918532"/>
                      <a:ext cx="1645388" cy="944870"/>
                      <a:chOff x="0" y="0"/>
                      <a:chExt cx="433353" cy="248855"/>
                    </a:xfrm>
                  </p:grpSpPr>
                  <p:sp>
                    <p:nvSpPr>
                      <p:cNvPr id="61" name="Freeform 23">
                        <a:extLst>
                          <a:ext uri="{FF2B5EF4-FFF2-40B4-BE49-F238E27FC236}">
                            <a16:creationId xmlns:a16="http://schemas.microsoft.com/office/drawing/2014/main" id="{875F0474-FA96-DB8D-4C7F-6F699F2A7DA7}"/>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2" name="TextBox 24">
                        <a:extLst>
                          <a:ext uri="{FF2B5EF4-FFF2-40B4-BE49-F238E27FC236}">
                            <a16:creationId xmlns:a16="http://schemas.microsoft.com/office/drawing/2014/main" id="{8E8E44CC-36B1-AAF1-A60D-9687EB5BE59A}"/>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3</a:t>
                        </a:r>
                      </a:p>
                    </p:txBody>
                  </p:sp>
                </p:grpSp>
              </p:grpSp>
              <p:grpSp>
                <p:nvGrpSpPr>
                  <p:cNvPr id="54" name="Group 25">
                    <a:extLst>
                      <a:ext uri="{FF2B5EF4-FFF2-40B4-BE49-F238E27FC236}">
                        <a16:creationId xmlns:a16="http://schemas.microsoft.com/office/drawing/2014/main" id="{6B54C1D0-DDA7-B038-6B4B-EB95AB8DE0B0}"/>
                      </a:ext>
                    </a:extLst>
                  </p:cNvPr>
                  <p:cNvGrpSpPr/>
                  <p:nvPr/>
                </p:nvGrpSpPr>
                <p:grpSpPr>
                  <a:xfrm>
                    <a:off x="14634038" y="6888070"/>
                    <a:ext cx="1645388" cy="944870"/>
                    <a:chOff x="0" y="0"/>
                    <a:chExt cx="433353" cy="248855"/>
                  </a:xfrm>
                </p:grpSpPr>
                <p:sp>
                  <p:nvSpPr>
                    <p:cNvPr id="55" name="Freeform 26">
                      <a:extLst>
                        <a:ext uri="{FF2B5EF4-FFF2-40B4-BE49-F238E27FC236}">
                          <a16:creationId xmlns:a16="http://schemas.microsoft.com/office/drawing/2014/main" id="{CEE3019D-A85E-7E32-31A5-D2042B797869}"/>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56" name="TextBox 27">
                      <a:extLst>
                        <a:ext uri="{FF2B5EF4-FFF2-40B4-BE49-F238E27FC236}">
                          <a16:creationId xmlns:a16="http://schemas.microsoft.com/office/drawing/2014/main" id="{309D1BD0-A916-21CA-A3C6-AF6014C1C219}"/>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grpSp>
        </p:grpSp>
      </p:grpSp>
    </p:spTree>
    <p:extLst>
      <p:ext uri="{BB962C8B-B14F-4D97-AF65-F5344CB8AC3E}">
        <p14:creationId xmlns:p14="http://schemas.microsoft.com/office/powerpoint/2010/main" val="38166016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
        <p:nvSpPr>
          <p:cNvPr id="14" name="TextBox 14"/>
          <p:cNvSpPr txBox="1"/>
          <p:nvPr/>
        </p:nvSpPr>
        <p:spPr>
          <a:xfrm>
            <a:off x="104775" y="359664"/>
            <a:ext cx="2103526" cy="1195197"/>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Các bước đơn giản</a:t>
            </a:r>
          </a:p>
        </p:txBody>
      </p:sp>
      <p:sp>
        <p:nvSpPr>
          <p:cNvPr id="15" name="TextBox 15"/>
          <p:cNvSpPr txBox="1"/>
          <p:nvPr/>
        </p:nvSpPr>
        <p:spPr>
          <a:xfrm>
            <a:off x="538133" y="2419101"/>
            <a:ext cx="8987696" cy="7643759"/>
          </a:xfrm>
          <a:prstGeom prst="rect">
            <a:avLst/>
          </a:prstGeom>
        </p:spPr>
        <p:txBody>
          <a:bodyPr lIns="0" tIns="0" rIns="0" bIns="0" rtlCol="0" anchor="t">
            <a:spAutoFit/>
          </a:bodyPr>
          <a:lstStyle/>
          <a:p>
            <a:pPr>
              <a:lnSpc>
                <a:spcPts val="5006"/>
              </a:lnSpc>
            </a:pPr>
            <a:r>
              <a:rPr lang="en-US" sz="3576" dirty="0">
                <a:solidFill>
                  <a:srgbClr val="000000"/>
                </a:solidFill>
                <a:latin typeface="Muli"/>
              </a:rPr>
              <a:t>    </a:t>
            </a:r>
          </a:p>
          <a:p>
            <a:pPr>
              <a:lnSpc>
                <a:spcPts val="5006"/>
              </a:lnSpc>
            </a:pPr>
            <a:r>
              <a:rPr lang="en-US" sz="3576" dirty="0">
                <a:solidFill>
                  <a:srgbClr val="000000"/>
                </a:solidFill>
                <a:latin typeface="Muli"/>
              </a:rPr>
              <a:t> - </a:t>
            </a:r>
            <a:r>
              <a:rPr lang="en-US" sz="3000" dirty="0" err="1">
                <a:solidFill>
                  <a:srgbClr val="000000"/>
                </a:solidFill>
                <a:latin typeface="Muli"/>
              </a:rPr>
              <a:t>Chúng</a:t>
            </a:r>
            <a:r>
              <a:rPr lang="en-US" sz="3000" dirty="0">
                <a:solidFill>
                  <a:srgbClr val="000000"/>
                </a:solidFill>
                <a:latin typeface="Muli"/>
              </a:rPr>
              <a:t> ta </a:t>
            </a:r>
            <a:r>
              <a:rPr lang="en-US" sz="3000" dirty="0" err="1">
                <a:solidFill>
                  <a:srgbClr val="000000"/>
                </a:solidFill>
                <a:latin typeface="Muli"/>
              </a:rPr>
              <a:t>bắt</a:t>
            </a:r>
            <a:r>
              <a:rPr lang="en-US" sz="3000" dirty="0">
                <a:solidFill>
                  <a:srgbClr val="000000"/>
                </a:solidFill>
                <a:latin typeface="Muli"/>
              </a:rPr>
              <a:t> </a:t>
            </a:r>
            <a:r>
              <a:rPr lang="en-US" sz="3000" dirty="0" err="1">
                <a:solidFill>
                  <a:srgbClr val="000000"/>
                </a:solidFill>
                <a:latin typeface="Muli"/>
              </a:rPr>
              <a:t>đầu</a:t>
            </a:r>
            <a:r>
              <a:rPr lang="en-US" sz="3000" dirty="0">
                <a:solidFill>
                  <a:srgbClr val="000000"/>
                </a:solidFill>
                <a:latin typeface="Muli"/>
              </a:rPr>
              <a:t> </a:t>
            </a:r>
            <a:r>
              <a:rPr lang="en-US" sz="3000" dirty="0" err="1">
                <a:solidFill>
                  <a:srgbClr val="000000"/>
                </a:solidFill>
                <a:latin typeface="Muli"/>
              </a:rPr>
              <a:t>từ</a:t>
            </a:r>
            <a:r>
              <a:rPr lang="en-US" sz="3000" dirty="0">
                <a:solidFill>
                  <a:srgbClr val="000000"/>
                </a:solidFill>
                <a:latin typeface="Muli"/>
              </a:rPr>
              <a:t> </a:t>
            </a:r>
            <a:r>
              <a:rPr lang="en-US" sz="3000" dirty="0" err="1">
                <a:solidFill>
                  <a:srgbClr val="000000"/>
                </a:solidFill>
                <a:latin typeface="Muli"/>
              </a:rPr>
              <a:t>gốc</a:t>
            </a:r>
            <a:r>
              <a:rPr lang="en-US" sz="3000" dirty="0">
                <a:solidFill>
                  <a:srgbClr val="000000"/>
                </a:solidFill>
                <a:latin typeface="Muli"/>
              </a:rPr>
              <a:t> </a:t>
            </a:r>
            <a:r>
              <a:rPr lang="en-US" sz="3000" dirty="0" err="1">
                <a:solidFill>
                  <a:srgbClr val="000000"/>
                </a:solidFill>
                <a:latin typeface="Muli"/>
              </a:rPr>
              <a:t>và</a:t>
            </a:r>
            <a:r>
              <a:rPr lang="en-US" sz="3000" dirty="0">
                <a:solidFill>
                  <a:srgbClr val="000000"/>
                </a:solidFill>
                <a:latin typeface="Muli"/>
              </a:rPr>
              <a:t> </a:t>
            </a:r>
            <a:r>
              <a:rPr lang="en-US" sz="3000" dirty="0" err="1">
                <a:solidFill>
                  <a:srgbClr val="000000"/>
                </a:solidFill>
                <a:latin typeface="Muli"/>
              </a:rPr>
              <a:t>làm</a:t>
            </a:r>
            <a:r>
              <a:rPr lang="en-US" sz="3000" dirty="0">
                <a:solidFill>
                  <a:srgbClr val="000000"/>
                </a:solidFill>
                <a:latin typeface="Muli"/>
              </a:rPr>
              <a:t> </a:t>
            </a:r>
            <a:r>
              <a:rPr lang="en-US" sz="3000" dirty="0" err="1">
                <a:solidFill>
                  <a:srgbClr val="000000"/>
                </a:solidFill>
                <a:latin typeface="Muli"/>
              </a:rPr>
              <a:t>như</a:t>
            </a:r>
            <a:r>
              <a:rPr lang="en-US" sz="3000" dirty="0">
                <a:solidFill>
                  <a:srgbClr val="000000"/>
                </a:solidFill>
                <a:latin typeface="Muli"/>
              </a:rPr>
              <a:t> </a:t>
            </a:r>
            <a:r>
              <a:rPr lang="en-US" sz="3000" dirty="0" err="1">
                <a:solidFill>
                  <a:srgbClr val="000000"/>
                </a:solidFill>
                <a:latin typeface="Muli"/>
              </a:rPr>
              <a:t>sau</a:t>
            </a:r>
            <a:r>
              <a:rPr lang="en-US" sz="3000" dirty="0">
                <a:solidFill>
                  <a:srgbClr val="000000"/>
                </a:solidFill>
                <a:latin typeface="Muli"/>
              </a:rPr>
              <a:t> </a:t>
            </a:r>
            <a:r>
              <a:rPr lang="en-US" sz="3000" dirty="0" err="1">
                <a:solidFill>
                  <a:srgbClr val="000000"/>
                </a:solidFill>
                <a:latin typeface="Muli"/>
              </a:rPr>
              <a:t>cho</a:t>
            </a:r>
            <a:r>
              <a:rPr lang="en-US" sz="3000" dirty="0">
                <a:solidFill>
                  <a:srgbClr val="000000"/>
                </a:solidFill>
                <a:latin typeface="Muli"/>
              </a:rPr>
              <a:t> </a:t>
            </a:r>
            <a:r>
              <a:rPr lang="en-US" sz="3000" dirty="0" err="1">
                <a:solidFill>
                  <a:srgbClr val="000000"/>
                </a:solidFill>
                <a:latin typeface="Muli"/>
              </a:rPr>
              <a:t>đến</a:t>
            </a:r>
            <a:r>
              <a:rPr lang="en-US" sz="3000" dirty="0">
                <a:solidFill>
                  <a:srgbClr val="000000"/>
                </a:solidFill>
                <a:latin typeface="Muli"/>
              </a:rPr>
              <a:t> </a:t>
            </a:r>
            <a:r>
              <a:rPr lang="en-US" sz="3000" dirty="0" err="1">
                <a:solidFill>
                  <a:srgbClr val="000000"/>
                </a:solidFill>
                <a:latin typeface="Muli"/>
              </a:rPr>
              <a:t>khi</a:t>
            </a:r>
            <a:r>
              <a:rPr lang="en-US" sz="3000" dirty="0">
                <a:solidFill>
                  <a:srgbClr val="000000"/>
                </a:solidFill>
                <a:latin typeface="Muli"/>
              </a:rPr>
              <a:t> </a:t>
            </a:r>
            <a:r>
              <a:rPr lang="en-US" sz="3000" dirty="0" err="1">
                <a:solidFill>
                  <a:srgbClr val="000000"/>
                </a:solidFill>
                <a:latin typeface="Muli"/>
              </a:rPr>
              <a:t>tìm</a:t>
            </a:r>
            <a:r>
              <a:rPr lang="en-US" sz="3000" dirty="0">
                <a:solidFill>
                  <a:srgbClr val="000000"/>
                </a:solidFill>
                <a:latin typeface="Muli"/>
              </a:rPr>
              <a:t> </a:t>
            </a:r>
            <a:r>
              <a:rPr lang="en-US" sz="3000" dirty="0" err="1">
                <a:solidFill>
                  <a:srgbClr val="000000"/>
                </a:solidFill>
                <a:latin typeface="Muli"/>
              </a:rPr>
              <a:t>thấy</a:t>
            </a:r>
            <a:r>
              <a:rPr lang="en-US" sz="3000" dirty="0">
                <a:solidFill>
                  <a:srgbClr val="000000"/>
                </a:solidFill>
                <a:latin typeface="Muli"/>
              </a:rPr>
              <a:t> </a:t>
            </a:r>
            <a:r>
              <a:rPr lang="en-US" sz="3000" dirty="0" err="1">
                <a:solidFill>
                  <a:srgbClr val="000000"/>
                </a:solidFill>
                <a:latin typeface="Muli"/>
              </a:rPr>
              <a:t>một</a:t>
            </a:r>
            <a:r>
              <a:rPr lang="en-US" sz="3000" dirty="0">
                <a:solidFill>
                  <a:srgbClr val="000000"/>
                </a:solidFill>
                <a:latin typeface="Muli"/>
              </a:rPr>
              <a:t> </a:t>
            </a:r>
            <a:r>
              <a:rPr lang="en-US" sz="3000" dirty="0" err="1">
                <a:solidFill>
                  <a:srgbClr val="000000"/>
                </a:solidFill>
                <a:latin typeface="Muli"/>
              </a:rPr>
              <a:t>chiếc</a:t>
            </a:r>
            <a:r>
              <a:rPr lang="en-US" sz="3000" dirty="0">
                <a:solidFill>
                  <a:srgbClr val="000000"/>
                </a:solidFill>
                <a:latin typeface="Muli"/>
              </a:rPr>
              <a:t> </a:t>
            </a:r>
            <a:r>
              <a:rPr lang="en-US" sz="3000" dirty="0" err="1">
                <a:solidFill>
                  <a:srgbClr val="000000"/>
                </a:solidFill>
                <a:latin typeface="Muli"/>
              </a:rPr>
              <a:t>lá</a:t>
            </a:r>
            <a:r>
              <a:rPr lang="en-US" sz="3000" dirty="0">
                <a:solidFill>
                  <a:srgbClr val="000000"/>
                </a:solidFill>
                <a:latin typeface="Muli"/>
              </a:rPr>
              <a:t>:</a:t>
            </a:r>
          </a:p>
          <a:p>
            <a:pPr marL="772104" lvl="1" indent="-386052">
              <a:lnSpc>
                <a:spcPts val="5006"/>
              </a:lnSpc>
              <a:buFont typeface="Arial"/>
              <a:buChar char="•"/>
            </a:pPr>
            <a:r>
              <a:rPr lang="en-US" sz="3000" dirty="0" err="1">
                <a:solidFill>
                  <a:srgbClr val="000000"/>
                </a:solidFill>
                <a:latin typeface="Muli"/>
              </a:rPr>
              <a:t>Nếu</a:t>
            </a:r>
            <a:r>
              <a:rPr lang="en-US" sz="3000" dirty="0">
                <a:solidFill>
                  <a:srgbClr val="000000"/>
                </a:solidFill>
                <a:latin typeface="Muli"/>
              </a:rPr>
              <a:t> bit </a:t>
            </a:r>
            <a:r>
              <a:rPr lang="en-US" sz="3000" dirty="0" err="1">
                <a:solidFill>
                  <a:srgbClr val="000000"/>
                </a:solidFill>
                <a:latin typeface="Muli"/>
              </a:rPr>
              <a:t>hiện</a:t>
            </a:r>
            <a:r>
              <a:rPr lang="en-US" sz="3000" dirty="0">
                <a:solidFill>
                  <a:srgbClr val="000000"/>
                </a:solidFill>
                <a:latin typeface="Muli"/>
              </a:rPr>
              <a:t> </a:t>
            </a:r>
            <a:r>
              <a:rPr lang="en-US" sz="3000" dirty="0" err="1">
                <a:solidFill>
                  <a:srgbClr val="000000"/>
                </a:solidFill>
                <a:latin typeface="Muli"/>
              </a:rPr>
              <a:t>tại</a:t>
            </a:r>
            <a:r>
              <a:rPr lang="en-US" sz="3000" dirty="0">
                <a:solidFill>
                  <a:srgbClr val="000000"/>
                </a:solidFill>
                <a:latin typeface="Muli"/>
              </a:rPr>
              <a:t> </a:t>
            </a:r>
            <a:r>
              <a:rPr lang="en-US" sz="3000" dirty="0" err="1">
                <a:solidFill>
                  <a:srgbClr val="000000"/>
                </a:solidFill>
                <a:latin typeface="Muli"/>
              </a:rPr>
              <a:t>là</a:t>
            </a:r>
            <a:r>
              <a:rPr lang="en-US" sz="3000" dirty="0">
                <a:solidFill>
                  <a:srgbClr val="000000"/>
                </a:solidFill>
                <a:latin typeface="Muli"/>
              </a:rPr>
              <a:t> 0, </a:t>
            </a:r>
            <a:r>
              <a:rPr lang="en-US" sz="3000" dirty="0" err="1">
                <a:solidFill>
                  <a:srgbClr val="000000"/>
                </a:solidFill>
                <a:latin typeface="Muli"/>
              </a:rPr>
              <a:t>chúng</a:t>
            </a:r>
            <a:r>
              <a:rPr lang="en-US" sz="3000" dirty="0">
                <a:solidFill>
                  <a:srgbClr val="000000"/>
                </a:solidFill>
                <a:latin typeface="Muli"/>
              </a:rPr>
              <a:t> ta di </a:t>
            </a:r>
            <a:r>
              <a:rPr lang="en-US" sz="3000" dirty="0" err="1">
                <a:solidFill>
                  <a:srgbClr val="000000"/>
                </a:solidFill>
                <a:latin typeface="Muli"/>
              </a:rPr>
              <a:t>chuyển</a:t>
            </a:r>
            <a:r>
              <a:rPr lang="en-US" sz="3000" dirty="0">
                <a:solidFill>
                  <a:srgbClr val="000000"/>
                </a:solidFill>
                <a:latin typeface="Muli"/>
              </a:rPr>
              <a:t> </a:t>
            </a:r>
            <a:r>
              <a:rPr lang="en-US" sz="3000" dirty="0" err="1">
                <a:solidFill>
                  <a:srgbClr val="000000"/>
                </a:solidFill>
                <a:latin typeface="Muli"/>
              </a:rPr>
              <a:t>đến</a:t>
            </a:r>
            <a:r>
              <a:rPr lang="en-US" sz="3000" dirty="0">
                <a:solidFill>
                  <a:srgbClr val="000000"/>
                </a:solidFill>
                <a:latin typeface="Muli"/>
              </a:rPr>
              <a:t> </a:t>
            </a:r>
            <a:r>
              <a:rPr lang="en-US" sz="3000" dirty="0" err="1">
                <a:solidFill>
                  <a:srgbClr val="000000"/>
                </a:solidFill>
                <a:latin typeface="Muli"/>
              </a:rPr>
              <a:t>nút</a:t>
            </a:r>
            <a:r>
              <a:rPr lang="en-US" sz="3000" dirty="0">
                <a:solidFill>
                  <a:srgbClr val="000000"/>
                </a:solidFill>
                <a:latin typeface="Muli"/>
              </a:rPr>
              <a:t> </a:t>
            </a:r>
            <a:r>
              <a:rPr lang="en-US" sz="3000" dirty="0" err="1">
                <a:solidFill>
                  <a:srgbClr val="000000"/>
                </a:solidFill>
                <a:latin typeface="Muli"/>
              </a:rPr>
              <a:t>bên</a:t>
            </a:r>
            <a:r>
              <a:rPr lang="en-US" sz="3000" dirty="0">
                <a:solidFill>
                  <a:srgbClr val="000000"/>
                </a:solidFill>
                <a:latin typeface="Muli"/>
              </a:rPr>
              <a:t> </a:t>
            </a:r>
            <a:r>
              <a:rPr lang="en-US" sz="3000" dirty="0" err="1">
                <a:solidFill>
                  <a:srgbClr val="000000"/>
                </a:solidFill>
                <a:latin typeface="Muli"/>
              </a:rPr>
              <a:t>trái</a:t>
            </a:r>
            <a:r>
              <a:rPr lang="en-US" sz="3000" dirty="0">
                <a:solidFill>
                  <a:srgbClr val="000000"/>
                </a:solidFill>
                <a:latin typeface="Muli"/>
              </a:rPr>
              <a:t> </a:t>
            </a:r>
            <a:r>
              <a:rPr lang="en-US" sz="3000" dirty="0" err="1">
                <a:solidFill>
                  <a:srgbClr val="000000"/>
                </a:solidFill>
                <a:latin typeface="Muli"/>
              </a:rPr>
              <a:t>của</a:t>
            </a:r>
            <a:r>
              <a:rPr lang="en-US" sz="3000" dirty="0">
                <a:solidFill>
                  <a:srgbClr val="000000"/>
                </a:solidFill>
                <a:latin typeface="Muli"/>
              </a:rPr>
              <a:t> </a:t>
            </a:r>
            <a:r>
              <a:rPr lang="en-US" sz="3000" dirty="0" err="1">
                <a:solidFill>
                  <a:srgbClr val="000000"/>
                </a:solidFill>
                <a:latin typeface="Muli"/>
              </a:rPr>
              <a:t>cây</a:t>
            </a:r>
            <a:r>
              <a:rPr lang="en-US" sz="3000" dirty="0">
                <a:solidFill>
                  <a:srgbClr val="000000"/>
                </a:solidFill>
                <a:latin typeface="Muli"/>
              </a:rPr>
              <a:t>.</a:t>
            </a:r>
          </a:p>
          <a:p>
            <a:pPr marL="772104" lvl="1" indent="-386052">
              <a:lnSpc>
                <a:spcPts val="5006"/>
              </a:lnSpc>
              <a:buFont typeface="Arial"/>
              <a:buChar char="•"/>
            </a:pPr>
            <a:r>
              <a:rPr lang="en-US" sz="3000" dirty="0" err="1">
                <a:solidFill>
                  <a:srgbClr val="000000"/>
                </a:solidFill>
                <a:latin typeface="Muli"/>
              </a:rPr>
              <a:t>Nếu</a:t>
            </a:r>
            <a:r>
              <a:rPr lang="en-US" sz="3000" dirty="0">
                <a:solidFill>
                  <a:srgbClr val="000000"/>
                </a:solidFill>
                <a:latin typeface="Muli"/>
              </a:rPr>
              <a:t> bit </a:t>
            </a:r>
            <a:r>
              <a:rPr lang="en-US" sz="3000" dirty="0" err="1">
                <a:solidFill>
                  <a:srgbClr val="000000"/>
                </a:solidFill>
                <a:latin typeface="Muli"/>
              </a:rPr>
              <a:t>là</a:t>
            </a:r>
            <a:r>
              <a:rPr lang="en-US" sz="3000" dirty="0">
                <a:solidFill>
                  <a:srgbClr val="000000"/>
                </a:solidFill>
                <a:latin typeface="Muli"/>
              </a:rPr>
              <a:t> 1, </a:t>
            </a:r>
            <a:r>
              <a:rPr lang="en-US" sz="3000" dirty="0" err="1">
                <a:solidFill>
                  <a:srgbClr val="000000"/>
                </a:solidFill>
                <a:latin typeface="Muli"/>
              </a:rPr>
              <a:t>chúng</a:t>
            </a:r>
            <a:r>
              <a:rPr lang="en-US" sz="3000" dirty="0">
                <a:solidFill>
                  <a:srgbClr val="000000"/>
                </a:solidFill>
                <a:latin typeface="Muli"/>
              </a:rPr>
              <a:t> ta di </a:t>
            </a:r>
            <a:r>
              <a:rPr lang="en-US" sz="3000" dirty="0" err="1">
                <a:solidFill>
                  <a:srgbClr val="000000"/>
                </a:solidFill>
                <a:latin typeface="Muli"/>
              </a:rPr>
              <a:t>chuyển</a:t>
            </a:r>
            <a:r>
              <a:rPr lang="en-US" sz="3000" dirty="0">
                <a:solidFill>
                  <a:srgbClr val="000000"/>
                </a:solidFill>
                <a:latin typeface="Muli"/>
              </a:rPr>
              <a:t> </a:t>
            </a:r>
            <a:r>
              <a:rPr lang="en-US" sz="3000" dirty="0" err="1">
                <a:solidFill>
                  <a:srgbClr val="000000"/>
                </a:solidFill>
                <a:latin typeface="Muli"/>
              </a:rPr>
              <a:t>đến</a:t>
            </a:r>
            <a:r>
              <a:rPr lang="en-US" sz="3000" dirty="0">
                <a:solidFill>
                  <a:srgbClr val="000000"/>
                </a:solidFill>
                <a:latin typeface="Muli"/>
              </a:rPr>
              <a:t> </a:t>
            </a:r>
            <a:r>
              <a:rPr lang="en-US" sz="3000" dirty="0" err="1">
                <a:solidFill>
                  <a:srgbClr val="000000"/>
                </a:solidFill>
                <a:latin typeface="Muli"/>
              </a:rPr>
              <a:t>nút</a:t>
            </a:r>
            <a:r>
              <a:rPr lang="en-US" sz="3000" dirty="0">
                <a:solidFill>
                  <a:srgbClr val="000000"/>
                </a:solidFill>
                <a:latin typeface="Muli"/>
              </a:rPr>
              <a:t> </a:t>
            </a:r>
            <a:r>
              <a:rPr lang="en-US" sz="3000" dirty="0" err="1">
                <a:solidFill>
                  <a:srgbClr val="000000"/>
                </a:solidFill>
                <a:latin typeface="Muli"/>
              </a:rPr>
              <a:t>bên</a:t>
            </a:r>
            <a:r>
              <a:rPr lang="en-US" sz="3000" dirty="0">
                <a:solidFill>
                  <a:srgbClr val="000000"/>
                </a:solidFill>
                <a:latin typeface="Muli"/>
              </a:rPr>
              <a:t> </a:t>
            </a:r>
            <a:r>
              <a:rPr lang="en-US" sz="3000" dirty="0" err="1">
                <a:solidFill>
                  <a:srgbClr val="000000"/>
                </a:solidFill>
                <a:latin typeface="Muli"/>
              </a:rPr>
              <a:t>phải</a:t>
            </a:r>
            <a:r>
              <a:rPr lang="en-US" sz="3000" dirty="0">
                <a:solidFill>
                  <a:srgbClr val="000000"/>
                </a:solidFill>
                <a:latin typeface="Muli"/>
              </a:rPr>
              <a:t> </a:t>
            </a:r>
            <a:r>
              <a:rPr lang="en-US" sz="3000" dirty="0" err="1">
                <a:solidFill>
                  <a:srgbClr val="000000"/>
                </a:solidFill>
                <a:latin typeface="Muli"/>
              </a:rPr>
              <a:t>của</a:t>
            </a:r>
            <a:r>
              <a:rPr lang="en-US" sz="3000" dirty="0">
                <a:solidFill>
                  <a:srgbClr val="000000"/>
                </a:solidFill>
                <a:latin typeface="Muli"/>
              </a:rPr>
              <a:t> </a:t>
            </a:r>
            <a:r>
              <a:rPr lang="en-US" sz="3000" dirty="0" err="1">
                <a:solidFill>
                  <a:srgbClr val="000000"/>
                </a:solidFill>
                <a:latin typeface="Muli"/>
              </a:rPr>
              <a:t>cây</a:t>
            </a:r>
            <a:r>
              <a:rPr lang="en-US" sz="3000" dirty="0">
                <a:solidFill>
                  <a:srgbClr val="000000"/>
                </a:solidFill>
                <a:latin typeface="Muli"/>
              </a:rPr>
              <a:t>.</a:t>
            </a:r>
          </a:p>
          <a:p>
            <a:pPr marL="772104" lvl="1" indent="-386052">
              <a:lnSpc>
                <a:spcPts val="5006"/>
              </a:lnSpc>
              <a:buFont typeface="Arial"/>
              <a:buChar char="•"/>
            </a:pPr>
            <a:r>
              <a:rPr lang="en-US" sz="3000" dirty="0" err="1">
                <a:solidFill>
                  <a:srgbClr val="000000"/>
                </a:solidFill>
                <a:latin typeface="Muli"/>
              </a:rPr>
              <a:t>Nếu</a:t>
            </a:r>
            <a:r>
              <a:rPr lang="en-US" sz="3000" dirty="0">
                <a:solidFill>
                  <a:srgbClr val="000000"/>
                </a:solidFill>
                <a:latin typeface="Muli"/>
              </a:rPr>
              <a:t> </a:t>
            </a:r>
            <a:r>
              <a:rPr lang="en-US" sz="3000" dirty="0" err="1">
                <a:solidFill>
                  <a:srgbClr val="000000"/>
                </a:solidFill>
                <a:latin typeface="Muli"/>
              </a:rPr>
              <a:t>trong</a:t>
            </a:r>
            <a:r>
              <a:rPr lang="en-US" sz="3000" dirty="0">
                <a:solidFill>
                  <a:srgbClr val="000000"/>
                </a:solidFill>
                <a:latin typeface="Muli"/>
              </a:rPr>
              <a:t> </a:t>
            </a:r>
            <a:r>
              <a:rPr lang="en-US" sz="3000" dirty="0" err="1">
                <a:solidFill>
                  <a:srgbClr val="000000"/>
                </a:solidFill>
                <a:latin typeface="Muli"/>
              </a:rPr>
              <a:t>quá</a:t>
            </a:r>
            <a:r>
              <a:rPr lang="en-US" sz="3000" dirty="0">
                <a:solidFill>
                  <a:srgbClr val="000000"/>
                </a:solidFill>
                <a:latin typeface="Muli"/>
              </a:rPr>
              <a:t> </a:t>
            </a:r>
            <a:r>
              <a:rPr lang="en-US" sz="3000" dirty="0" err="1">
                <a:solidFill>
                  <a:srgbClr val="000000"/>
                </a:solidFill>
                <a:latin typeface="Muli"/>
              </a:rPr>
              <a:t>trình</a:t>
            </a:r>
            <a:r>
              <a:rPr lang="en-US" sz="3000" dirty="0">
                <a:solidFill>
                  <a:srgbClr val="000000"/>
                </a:solidFill>
                <a:latin typeface="Muli"/>
              </a:rPr>
              <a:t> di </a:t>
            </a:r>
            <a:r>
              <a:rPr lang="en-US" sz="3000" dirty="0" err="1">
                <a:solidFill>
                  <a:srgbClr val="000000"/>
                </a:solidFill>
                <a:latin typeface="Muli"/>
              </a:rPr>
              <a:t>chuyển</a:t>
            </a:r>
            <a:r>
              <a:rPr lang="en-US" sz="3000" dirty="0">
                <a:solidFill>
                  <a:srgbClr val="000000"/>
                </a:solidFill>
                <a:latin typeface="Muli"/>
              </a:rPr>
              <a:t>, </a:t>
            </a:r>
            <a:r>
              <a:rPr lang="en-US" sz="3000" dirty="0" err="1">
                <a:solidFill>
                  <a:srgbClr val="000000"/>
                </a:solidFill>
                <a:latin typeface="Muli"/>
              </a:rPr>
              <a:t>chúng</a:t>
            </a:r>
            <a:r>
              <a:rPr lang="en-US" sz="3000" dirty="0">
                <a:solidFill>
                  <a:srgbClr val="000000"/>
                </a:solidFill>
                <a:latin typeface="Muli"/>
              </a:rPr>
              <a:t> ta </a:t>
            </a:r>
            <a:r>
              <a:rPr lang="en-US" sz="3000" dirty="0" err="1">
                <a:solidFill>
                  <a:srgbClr val="000000"/>
                </a:solidFill>
                <a:latin typeface="Muli"/>
              </a:rPr>
              <a:t>gặp</a:t>
            </a:r>
            <a:r>
              <a:rPr lang="en-US" sz="3000" dirty="0">
                <a:solidFill>
                  <a:srgbClr val="000000"/>
                </a:solidFill>
                <a:latin typeface="Muli"/>
              </a:rPr>
              <a:t> </a:t>
            </a:r>
            <a:r>
              <a:rPr lang="en-US" sz="3000" dirty="0" err="1">
                <a:solidFill>
                  <a:srgbClr val="000000"/>
                </a:solidFill>
                <a:latin typeface="Muli"/>
              </a:rPr>
              <a:t>một</a:t>
            </a:r>
            <a:r>
              <a:rPr lang="en-US" sz="3000" dirty="0">
                <a:solidFill>
                  <a:srgbClr val="000000"/>
                </a:solidFill>
                <a:latin typeface="Muli"/>
              </a:rPr>
              <a:t> </a:t>
            </a:r>
            <a:r>
              <a:rPr lang="en-US" sz="3000" dirty="0" err="1">
                <a:solidFill>
                  <a:srgbClr val="000000"/>
                </a:solidFill>
                <a:latin typeface="Muli"/>
              </a:rPr>
              <a:t>nút</a:t>
            </a:r>
            <a:r>
              <a:rPr lang="en-US" sz="3000" dirty="0">
                <a:solidFill>
                  <a:srgbClr val="000000"/>
                </a:solidFill>
                <a:latin typeface="Muli"/>
              </a:rPr>
              <a:t> </a:t>
            </a:r>
            <a:r>
              <a:rPr lang="en-US" sz="3000" dirty="0" err="1">
                <a:solidFill>
                  <a:srgbClr val="000000"/>
                </a:solidFill>
                <a:latin typeface="Muli"/>
              </a:rPr>
              <a:t>lá</a:t>
            </a:r>
            <a:r>
              <a:rPr lang="en-US" sz="3000" dirty="0">
                <a:solidFill>
                  <a:srgbClr val="000000"/>
                </a:solidFill>
                <a:latin typeface="Muli"/>
              </a:rPr>
              <a:t>, </a:t>
            </a:r>
            <a:r>
              <a:rPr lang="en-US" sz="3000" dirty="0" err="1">
                <a:solidFill>
                  <a:srgbClr val="000000"/>
                </a:solidFill>
                <a:latin typeface="Muli"/>
              </a:rPr>
              <a:t>chúng</a:t>
            </a:r>
            <a:r>
              <a:rPr lang="en-US" sz="3000" dirty="0">
                <a:solidFill>
                  <a:srgbClr val="000000"/>
                </a:solidFill>
                <a:latin typeface="Muli"/>
              </a:rPr>
              <a:t> ta in </a:t>
            </a:r>
            <a:r>
              <a:rPr lang="en-US" sz="3000" dirty="0" err="1">
                <a:solidFill>
                  <a:srgbClr val="000000"/>
                </a:solidFill>
                <a:latin typeface="Muli"/>
              </a:rPr>
              <a:t>ký</a:t>
            </a:r>
            <a:r>
              <a:rPr lang="en-US" sz="3000" dirty="0">
                <a:solidFill>
                  <a:srgbClr val="000000"/>
                </a:solidFill>
                <a:latin typeface="Muli"/>
              </a:rPr>
              <a:t> </a:t>
            </a:r>
            <a:r>
              <a:rPr lang="en-US" sz="3000" dirty="0" err="1">
                <a:solidFill>
                  <a:srgbClr val="000000"/>
                </a:solidFill>
                <a:latin typeface="Muli"/>
              </a:rPr>
              <a:t>tự</a:t>
            </a:r>
            <a:r>
              <a:rPr lang="en-US" sz="3000" dirty="0">
                <a:solidFill>
                  <a:srgbClr val="000000"/>
                </a:solidFill>
                <a:latin typeface="Muli"/>
              </a:rPr>
              <a:t> </a:t>
            </a:r>
            <a:r>
              <a:rPr lang="en-US" sz="3000" dirty="0" err="1">
                <a:solidFill>
                  <a:srgbClr val="000000"/>
                </a:solidFill>
                <a:latin typeface="Muli"/>
              </a:rPr>
              <a:t>của</a:t>
            </a:r>
            <a:r>
              <a:rPr lang="en-US" sz="3000" dirty="0">
                <a:solidFill>
                  <a:srgbClr val="000000"/>
                </a:solidFill>
                <a:latin typeface="Muli"/>
              </a:rPr>
              <a:t> </a:t>
            </a:r>
            <a:r>
              <a:rPr lang="en-US" sz="3000" dirty="0" err="1">
                <a:solidFill>
                  <a:srgbClr val="000000"/>
                </a:solidFill>
                <a:latin typeface="Muli"/>
              </a:rPr>
              <a:t>nút</a:t>
            </a:r>
            <a:r>
              <a:rPr lang="en-US" sz="3000" dirty="0">
                <a:solidFill>
                  <a:srgbClr val="000000"/>
                </a:solidFill>
                <a:latin typeface="Muli"/>
              </a:rPr>
              <a:t> </a:t>
            </a:r>
            <a:r>
              <a:rPr lang="en-US" sz="3000" dirty="0" err="1">
                <a:solidFill>
                  <a:srgbClr val="000000"/>
                </a:solidFill>
                <a:latin typeface="Muli"/>
              </a:rPr>
              <a:t>lá</a:t>
            </a:r>
            <a:r>
              <a:rPr lang="en-US" sz="3000" dirty="0">
                <a:solidFill>
                  <a:srgbClr val="000000"/>
                </a:solidFill>
                <a:latin typeface="Muli"/>
              </a:rPr>
              <a:t> </a:t>
            </a:r>
            <a:r>
              <a:rPr lang="en-US" sz="3000" dirty="0" err="1">
                <a:solidFill>
                  <a:srgbClr val="000000"/>
                </a:solidFill>
                <a:latin typeface="Muli"/>
              </a:rPr>
              <a:t>cụ</a:t>
            </a:r>
            <a:r>
              <a:rPr lang="en-US" sz="3000" dirty="0">
                <a:solidFill>
                  <a:srgbClr val="000000"/>
                </a:solidFill>
                <a:latin typeface="Muli"/>
              </a:rPr>
              <a:t> </a:t>
            </a:r>
            <a:r>
              <a:rPr lang="en-US" sz="3000" dirty="0" err="1">
                <a:solidFill>
                  <a:srgbClr val="000000"/>
                </a:solidFill>
                <a:latin typeface="Muli"/>
              </a:rPr>
              <a:t>thể</a:t>
            </a:r>
            <a:r>
              <a:rPr lang="en-US" sz="3000" dirty="0">
                <a:solidFill>
                  <a:srgbClr val="000000"/>
                </a:solidFill>
                <a:latin typeface="Muli"/>
              </a:rPr>
              <a:t> </a:t>
            </a:r>
            <a:r>
              <a:rPr lang="en-US" sz="3000" dirty="0" err="1">
                <a:solidFill>
                  <a:srgbClr val="000000"/>
                </a:solidFill>
                <a:latin typeface="Muli"/>
              </a:rPr>
              <a:t>đó</a:t>
            </a:r>
            <a:r>
              <a:rPr lang="en-US" sz="3000" dirty="0">
                <a:solidFill>
                  <a:srgbClr val="000000"/>
                </a:solidFill>
                <a:latin typeface="Muli"/>
              </a:rPr>
              <a:t> </a:t>
            </a:r>
            <a:r>
              <a:rPr lang="en-US" sz="3000" dirty="0" err="1">
                <a:solidFill>
                  <a:srgbClr val="000000"/>
                </a:solidFill>
                <a:latin typeface="Muli"/>
              </a:rPr>
              <a:t>và</a:t>
            </a:r>
            <a:r>
              <a:rPr lang="en-US" sz="3000" dirty="0">
                <a:solidFill>
                  <a:srgbClr val="000000"/>
                </a:solidFill>
                <a:latin typeface="Muli"/>
              </a:rPr>
              <a:t> </a:t>
            </a:r>
            <a:r>
              <a:rPr lang="en-US" sz="3000" dirty="0" err="1">
                <a:solidFill>
                  <a:srgbClr val="000000"/>
                </a:solidFill>
                <a:latin typeface="Muli"/>
              </a:rPr>
              <a:t>sau</a:t>
            </a:r>
            <a:r>
              <a:rPr lang="en-US" sz="3000" dirty="0">
                <a:solidFill>
                  <a:srgbClr val="000000"/>
                </a:solidFill>
                <a:latin typeface="Muli"/>
              </a:rPr>
              <a:t> </a:t>
            </a:r>
            <a:r>
              <a:rPr lang="en-US" sz="3000" dirty="0" err="1">
                <a:solidFill>
                  <a:srgbClr val="000000"/>
                </a:solidFill>
                <a:latin typeface="Muli"/>
              </a:rPr>
              <a:t>đó</a:t>
            </a:r>
            <a:r>
              <a:rPr lang="en-US" sz="3000" dirty="0">
                <a:solidFill>
                  <a:srgbClr val="000000"/>
                </a:solidFill>
                <a:latin typeface="Muli"/>
              </a:rPr>
              <a:t> </a:t>
            </a:r>
            <a:r>
              <a:rPr lang="en-US" sz="3000" dirty="0" err="1">
                <a:solidFill>
                  <a:srgbClr val="000000"/>
                </a:solidFill>
                <a:latin typeface="Muli"/>
              </a:rPr>
              <a:t>tiếp</a:t>
            </a:r>
            <a:r>
              <a:rPr lang="en-US" sz="3000" dirty="0">
                <a:solidFill>
                  <a:srgbClr val="000000"/>
                </a:solidFill>
                <a:latin typeface="Muli"/>
              </a:rPr>
              <a:t> </a:t>
            </a:r>
            <a:r>
              <a:rPr lang="en-US" sz="3000" dirty="0" err="1">
                <a:solidFill>
                  <a:srgbClr val="000000"/>
                </a:solidFill>
                <a:latin typeface="Muli"/>
              </a:rPr>
              <a:t>tục</a:t>
            </a:r>
            <a:r>
              <a:rPr lang="en-US" sz="3000" dirty="0">
                <a:solidFill>
                  <a:srgbClr val="000000"/>
                </a:solidFill>
                <a:latin typeface="Muli"/>
              </a:rPr>
              <a:t> </a:t>
            </a:r>
            <a:r>
              <a:rPr lang="en-US" sz="3000" dirty="0" err="1">
                <a:solidFill>
                  <a:srgbClr val="000000"/>
                </a:solidFill>
                <a:latin typeface="Muli"/>
              </a:rPr>
              <a:t>lặp</a:t>
            </a:r>
            <a:r>
              <a:rPr lang="en-US" sz="3000" dirty="0">
                <a:solidFill>
                  <a:srgbClr val="000000"/>
                </a:solidFill>
                <a:latin typeface="Muli"/>
              </a:rPr>
              <a:t> </a:t>
            </a:r>
            <a:r>
              <a:rPr lang="en-US" sz="3000" dirty="0" err="1">
                <a:solidFill>
                  <a:srgbClr val="000000"/>
                </a:solidFill>
                <a:latin typeface="Muli"/>
              </a:rPr>
              <a:t>lại</a:t>
            </a:r>
            <a:r>
              <a:rPr lang="en-US" sz="3000" dirty="0">
                <a:solidFill>
                  <a:srgbClr val="000000"/>
                </a:solidFill>
                <a:latin typeface="Muli"/>
              </a:rPr>
              <a:t> </a:t>
            </a:r>
            <a:r>
              <a:rPr lang="en-US" sz="3000" dirty="0" err="1">
                <a:solidFill>
                  <a:srgbClr val="000000"/>
                </a:solidFill>
                <a:latin typeface="Muli"/>
              </a:rPr>
              <a:t>dữ</a:t>
            </a:r>
            <a:r>
              <a:rPr lang="en-US" sz="3000" dirty="0">
                <a:solidFill>
                  <a:srgbClr val="000000"/>
                </a:solidFill>
                <a:latin typeface="Muli"/>
              </a:rPr>
              <a:t> </a:t>
            </a:r>
            <a:r>
              <a:rPr lang="en-US" sz="3000" dirty="0" err="1">
                <a:solidFill>
                  <a:srgbClr val="000000"/>
                </a:solidFill>
                <a:latin typeface="Muli"/>
              </a:rPr>
              <a:t>liệu</a:t>
            </a:r>
            <a:r>
              <a:rPr lang="en-US" sz="3000" dirty="0">
                <a:solidFill>
                  <a:srgbClr val="000000"/>
                </a:solidFill>
                <a:latin typeface="Muli"/>
              </a:rPr>
              <a:t> </a:t>
            </a:r>
            <a:r>
              <a:rPr lang="en-US" sz="3000" dirty="0" err="1">
                <a:solidFill>
                  <a:srgbClr val="000000"/>
                </a:solidFill>
                <a:latin typeface="Muli"/>
              </a:rPr>
              <a:t>được</a:t>
            </a:r>
            <a:r>
              <a:rPr lang="en-US" sz="3000" dirty="0">
                <a:solidFill>
                  <a:srgbClr val="000000"/>
                </a:solidFill>
                <a:latin typeface="Muli"/>
              </a:rPr>
              <a:t> </a:t>
            </a:r>
            <a:r>
              <a:rPr lang="en-US" sz="3000" dirty="0" err="1">
                <a:solidFill>
                  <a:srgbClr val="000000"/>
                </a:solidFill>
                <a:latin typeface="Muli"/>
              </a:rPr>
              <a:t>mã</a:t>
            </a:r>
            <a:r>
              <a:rPr lang="en-US" sz="3000" dirty="0">
                <a:solidFill>
                  <a:srgbClr val="000000"/>
                </a:solidFill>
                <a:latin typeface="Muli"/>
              </a:rPr>
              <a:t> </a:t>
            </a:r>
            <a:r>
              <a:rPr lang="en-US" sz="3000" dirty="0" err="1">
                <a:solidFill>
                  <a:srgbClr val="000000"/>
                </a:solidFill>
                <a:latin typeface="Muli"/>
              </a:rPr>
              <a:t>hóa</a:t>
            </a:r>
            <a:r>
              <a:rPr lang="en-US" sz="3000" dirty="0">
                <a:solidFill>
                  <a:srgbClr val="000000"/>
                </a:solidFill>
                <a:latin typeface="Muli"/>
              </a:rPr>
              <a:t> </a:t>
            </a:r>
            <a:r>
              <a:rPr lang="en-US" sz="3000" dirty="0" err="1">
                <a:solidFill>
                  <a:srgbClr val="000000"/>
                </a:solidFill>
                <a:latin typeface="Muli"/>
              </a:rPr>
              <a:t>bắt</a:t>
            </a:r>
            <a:r>
              <a:rPr lang="en-US" sz="3000" dirty="0">
                <a:solidFill>
                  <a:srgbClr val="000000"/>
                </a:solidFill>
                <a:latin typeface="Muli"/>
              </a:rPr>
              <a:t> </a:t>
            </a:r>
            <a:r>
              <a:rPr lang="en-US" sz="3000" dirty="0" err="1">
                <a:solidFill>
                  <a:srgbClr val="000000"/>
                </a:solidFill>
                <a:latin typeface="Muli"/>
              </a:rPr>
              <a:t>đầu</a:t>
            </a:r>
            <a:r>
              <a:rPr lang="en-US" sz="3000" dirty="0">
                <a:solidFill>
                  <a:srgbClr val="000000"/>
                </a:solidFill>
                <a:latin typeface="Muli"/>
              </a:rPr>
              <a:t> </a:t>
            </a:r>
            <a:r>
              <a:rPr lang="en-US" sz="3000" dirty="0" err="1">
                <a:solidFill>
                  <a:srgbClr val="000000"/>
                </a:solidFill>
                <a:latin typeface="Muli"/>
              </a:rPr>
              <a:t>từ</a:t>
            </a:r>
            <a:r>
              <a:rPr lang="en-US" sz="3000" dirty="0">
                <a:solidFill>
                  <a:srgbClr val="000000"/>
                </a:solidFill>
                <a:latin typeface="Muli"/>
              </a:rPr>
              <a:t> </a:t>
            </a:r>
            <a:r>
              <a:rPr lang="en-US" sz="3000" dirty="0" err="1">
                <a:solidFill>
                  <a:srgbClr val="000000"/>
                </a:solidFill>
                <a:latin typeface="Muli"/>
              </a:rPr>
              <a:t>bước</a:t>
            </a:r>
            <a:r>
              <a:rPr lang="en-US" sz="3000" dirty="0">
                <a:solidFill>
                  <a:srgbClr val="000000"/>
                </a:solidFill>
                <a:latin typeface="Muli"/>
              </a:rPr>
              <a:t> 1.</a:t>
            </a:r>
          </a:p>
          <a:p>
            <a:pPr>
              <a:lnSpc>
                <a:spcPts val="5006"/>
              </a:lnSpc>
              <a:spcBef>
                <a:spcPct val="0"/>
              </a:spcBef>
            </a:pPr>
            <a:endParaRPr lang="en-US" sz="3576" dirty="0">
              <a:solidFill>
                <a:srgbClr val="000000"/>
              </a:solidFill>
              <a:latin typeface="Muli"/>
            </a:endParaRPr>
          </a:p>
        </p:txBody>
      </p:sp>
      <p:sp>
        <p:nvSpPr>
          <p:cNvPr id="39" name="TextBox 16">
            <a:extLst>
              <a:ext uri="{FF2B5EF4-FFF2-40B4-BE49-F238E27FC236}">
                <a16:creationId xmlns:a16="http://schemas.microsoft.com/office/drawing/2014/main" id="{FDD6FD6C-D64C-A903-10E1-DE5F871E9537}"/>
              </a:ext>
            </a:extLst>
          </p:cNvPr>
          <p:cNvSpPr txBox="1"/>
          <p:nvPr/>
        </p:nvSpPr>
        <p:spPr>
          <a:xfrm>
            <a:off x="2977710" y="1292446"/>
            <a:ext cx="12186089" cy="1231812"/>
          </a:xfrm>
          <a:prstGeom prst="rect">
            <a:avLst/>
          </a:prstGeom>
        </p:spPr>
        <p:txBody>
          <a:bodyPr wrap="square" lIns="0" tIns="0" rIns="0" bIns="0" rtlCol="0" anchor="t">
            <a:spAutoFit/>
          </a:bodyPr>
          <a:lstStyle/>
          <a:p>
            <a:pPr>
              <a:lnSpc>
                <a:spcPts val="5011"/>
              </a:lnSpc>
              <a:spcBef>
                <a:spcPct val="0"/>
              </a:spcBef>
            </a:pPr>
            <a:r>
              <a:rPr lang="en-US" sz="3579">
                <a:solidFill>
                  <a:srgbClr val="000000"/>
                </a:solidFill>
                <a:latin typeface="Muli Bold"/>
              </a:rPr>
              <a:t>Từ dữ liệu của cây và mã bit ta thực hiện các bước sau: </a:t>
            </a:r>
          </a:p>
          <a:p>
            <a:pPr>
              <a:lnSpc>
                <a:spcPts val="5011"/>
              </a:lnSpc>
              <a:spcBef>
                <a:spcPct val="0"/>
              </a:spcBef>
            </a:pPr>
            <a:endParaRPr lang="en-US" sz="3579" dirty="0">
              <a:solidFill>
                <a:srgbClr val="000000"/>
              </a:solidFill>
              <a:latin typeface="Muli Bold"/>
            </a:endParaRPr>
          </a:p>
        </p:txBody>
      </p:sp>
      <p:sp>
        <p:nvSpPr>
          <p:cNvPr id="72" name="TextBox 71">
            <a:extLst>
              <a:ext uri="{FF2B5EF4-FFF2-40B4-BE49-F238E27FC236}">
                <a16:creationId xmlns:a16="http://schemas.microsoft.com/office/drawing/2014/main" id="{E0092A70-BDDB-DE41-C74A-B12CB2584895}"/>
              </a:ext>
            </a:extLst>
          </p:cNvPr>
          <p:cNvSpPr txBox="1"/>
          <p:nvPr/>
        </p:nvSpPr>
        <p:spPr>
          <a:xfrm>
            <a:off x="9071736" y="9045179"/>
            <a:ext cx="10133490" cy="584775"/>
          </a:xfrm>
          <a:prstGeom prst="rect">
            <a:avLst/>
          </a:prstGeom>
          <a:noFill/>
        </p:spPr>
        <p:txBody>
          <a:bodyPr wrap="square" rtlCol="0">
            <a:spAutoFit/>
          </a:bodyPr>
          <a:lstStyle/>
          <a:p>
            <a:pPr algn="ctr"/>
            <a:r>
              <a:rPr lang="en-US" sz="3000" dirty="0">
                <a:latin typeface="Muli" panose="020B0604020202020204" charset="0"/>
              </a:rPr>
              <a:t>VD: </a:t>
            </a:r>
            <a:r>
              <a:rPr lang="en-US" sz="3000" dirty="0" err="1">
                <a:latin typeface="Muli" panose="020B0604020202020204" charset="0"/>
              </a:rPr>
              <a:t>chuỗi</a:t>
            </a:r>
            <a:r>
              <a:rPr lang="en-US" sz="3000" dirty="0">
                <a:latin typeface="Muli" panose="020B0604020202020204" charset="0"/>
              </a:rPr>
              <a:t> bit </a:t>
            </a:r>
            <a:r>
              <a:rPr lang="en-US" sz="3000">
                <a:latin typeface="Muli" panose="020B0604020202020204" charset="0"/>
              </a:rPr>
              <a:t>: “</a:t>
            </a:r>
            <a:r>
              <a:rPr lang="en-US" sz="3200">
                <a:latin typeface="Muli" panose="020B0604020202020204" charset="0"/>
              </a:rPr>
              <a:t>0001111011</a:t>
            </a:r>
            <a:r>
              <a:rPr lang="en-US" sz="3000">
                <a:latin typeface="Muli" panose="020B0604020202020204" charset="0"/>
              </a:rPr>
              <a:t>”</a:t>
            </a:r>
            <a:endParaRPr lang="en-US" sz="3000" dirty="0">
              <a:latin typeface="Muli" panose="020B0604020202020204" charset="0"/>
            </a:endParaRPr>
          </a:p>
        </p:txBody>
      </p:sp>
      <p:grpSp>
        <p:nvGrpSpPr>
          <p:cNvPr id="73" name="Group 72">
            <a:extLst>
              <a:ext uri="{FF2B5EF4-FFF2-40B4-BE49-F238E27FC236}">
                <a16:creationId xmlns:a16="http://schemas.microsoft.com/office/drawing/2014/main" id="{01BF920C-6453-214A-808A-F72F647AEE21}"/>
              </a:ext>
            </a:extLst>
          </p:cNvPr>
          <p:cNvGrpSpPr/>
          <p:nvPr/>
        </p:nvGrpSpPr>
        <p:grpSpPr>
          <a:xfrm>
            <a:off x="11101304" y="3111500"/>
            <a:ext cx="6648563" cy="5016905"/>
            <a:chOff x="971550" y="3086100"/>
            <a:chExt cx="6648563" cy="5016905"/>
          </a:xfrm>
        </p:grpSpPr>
        <p:sp>
          <p:nvSpPr>
            <p:cNvPr id="74" name="TextBox 35">
              <a:extLst>
                <a:ext uri="{FF2B5EF4-FFF2-40B4-BE49-F238E27FC236}">
                  <a16:creationId xmlns:a16="http://schemas.microsoft.com/office/drawing/2014/main" id="{4BC9E0E0-ED25-2E89-B548-41AF2BEE18D9}"/>
                </a:ext>
              </a:extLst>
            </p:cNvPr>
            <p:cNvSpPr txBox="1"/>
            <p:nvPr/>
          </p:nvSpPr>
          <p:spPr>
            <a:xfrm>
              <a:off x="3608677" y="4296080"/>
              <a:ext cx="304800" cy="679451"/>
            </a:xfrm>
            <a:prstGeom prst="rect">
              <a:avLst/>
            </a:prstGeom>
          </p:spPr>
          <p:txBody>
            <a:bodyPr lIns="0" tIns="0" rIns="0" bIns="0" rtlCol="0" anchor="t">
              <a:spAutoFit/>
            </a:bodyPr>
            <a:lstStyle/>
            <a:p>
              <a:pPr algn="ctr">
                <a:lnSpc>
                  <a:spcPts val="5599"/>
                </a:lnSpc>
                <a:spcBef>
                  <a:spcPct val="0"/>
                </a:spcBef>
              </a:pPr>
              <a:r>
                <a:rPr lang="en-US" sz="3999" dirty="0">
                  <a:solidFill>
                    <a:srgbClr val="882A1B"/>
                  </a:solidFill>
                  <a:latin typeface="Muli"/>
                </a:rPr>
                <a:t>0</a:t>
              </a:r>
            </a:p>
          </p:txBody>
        </p:sp>
        <p:sp>
          <p:nvSpPr>
            <p:cNvPr id="75" name="TextBox 36">
              <a:extLst>
                <a:ext uri="{FF2B5EF4-FFF2-40B4-BE49-F238E27FC236}">
                  <a16:creationId xmlns:a16="http://schemas.microsoft.com/office/drawing/2014/main" id="{3B5534EC-F842-FB4B-4C95-C30E8E3315AA}"/>
                </a:ext>
              </a:extLst>
            </p:cNvPr>
            <p:cNvSpPr txBox="1"/>
            <p:nvPr/>
          </p:nvSpPr>
          <p:spPr>
            <a:xfrm>
              <a:off x="1796933" y="6138468"/>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76" name="TextBox 37">
              <a:extLst>
                <a:ext uri="{FF2B5EF4-FFF2-40B4-BE49-F238E27FC236}">
                  <a16:creationId xmlns:a16="http://schemas.microsoft.com/office/drawing/2014/main" id="{47B668D0-7B7F-187D-8A9C-D7E95BF67D7A}"/>
                </a:ext>
              </a:extLst>
            </p:cNvPr>
            <p:cNvSpPr txBox="1"/>
            <p:nvPr/>
          </p:nvSpPr>
          <p:spPr>
            <a:xfrm>
              <a:off x="6266718" y="4241696"/>
              <a:ext cx="304800" cy="679451"/>
            </a:xfrm>
            <a:prstGeom prst="rect">
              <a:avLst/>
            </a:prstGeom>
          </p:spPr>
          <p:txBody>
            <a:bodyPr lIns="0" tIns="0" rIns="0" bIns="0" rtlCol="0" anchor="t">
              <a:spAutoFit/>
            </a:bodyPr>
            <a:lstStyle/>
            <a:p>
              <a:pPr algn="ctr">
                <a:lnSpc>
                  <a:spcPts val="5599"/>
                </a:lnSpc>
                <a:spcBef>
                  <a:spcPct val="0"/>
                </a:spcBef>
              </a:pPr>
              <a:r>
                <a:rPr lang="en-US" sz="3999" dirty="0">
                  <a:solidFill>
                    <a:srgbClr val="882A1B"/>
                  </a:solidFill>
                  <a:latin typeface="Muli"/>
                </a:rPr>
                <a:t>1</a:t>
              </a:r>
            </a:p>
          </p:txBody>
        </p:sp>
        <p:sp>
          <p:nvSpPr>
            <p:cNvPr id="77" name="TextBox 38">
              <a:extLst>
                <a:ext uri="{FF2B5EF4-FFF2-40B4-BE49-F238E27FC236}">
                  <a16:creationId xmlns:a16="http://schemas.microsoft.com/office/drawing/2014/main" id="{83E153AB-ABEB-374D-9C9D-D88A89E24B51}"/>
                </a:ext>
              </a:extLst>
            </p:cNvPr>
            <p:cNvSpPr txBox="1"/>
            <p:nvPr/>
          </p:nvSpPr>
          <p:spPr>
            <a:xfrm>
              <a:off x="4551024" y="6058424"/>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grpSp>
          <p:nvGrpSpPr>
            <p:cNvPr id="78" name="Group 77">
              <a:extLst>
                <a:ext uri="{FF2B5EF4-FFF2-40B4-BE49-F238E27FC236}">
                  <a16:creationId xmlns:a16="http://schemas.microsoft.com/office/drawing/2014/main" id="{5EB9B816-5D55-1FB7-74F6-8327EA4BE25F}"/>
                </a:ext>
              </a:extLst>
            </p:cNvPr>
            <p:cNvGrpSpPr/>
            <p:nvPr/>
          </p:nvGrpSpPr>
          <p:grpSpPr>
            <a:xfrm>
              <a:off x="971550" y="3086100"/>
              <a:ext cx="6648563" cy="5016905"/>
              <a:chOff x="9630863" y="4612680"/>
              <a:chExt cx="6648563" cy="5016905"/>
            </a:xfrm>
          </p:grpSpPr>
          <p:sp>
            <p:nvSpPr>
              <p:cNvPr id="79" name="AutoShape 35">
                <a:extLst>
                  <a:ext uri="{FF2B5EF4-FFF2-40B4-BE49-F238E27FC236}">
                    <a16:creationId xmlns:a16="http://schemas.microsoft.com/office/drawing/2014/main" id="{0DDCC6B3-8560-9B98-3037-14F037A598E9}"/>
                  </a:ext>
                </a:extLst>
              </p:cNvPr>
              <p:cNvSpPr/>
              <p:nvPr/>
            </p:nvSpPr>
            <p:spPr>
              <a:xfrm flipH="1">
                <a:off x="12180921" y="5761820"/>
                <a:ext cx="1129422" cy="1129422"/>
              </a:xfrm>
              <a:prstGeom prst="line">
                <a:avLst/>
              </a:prstGeom>
              <a:ln w="38100" cap="flat">
                <a:solidFill>
                  <a:srgbClr val="882A1B"/>
                </a:solidFill>
                <a:prstDash val="solid"/>
                <a:headEnd type="oval" w="lg" len="lg"/>
                <a:tailEnd type="oval" w="lg" len="lg"/>
              </a:ln>
            </p:spPr>
          </p:sp>
          <p:sp>
            <p:nvSpPr>
              <p:cNvPr id="80" name="AutoShape 36">
                <a:extLst>
                  <a:ext uri="{FF2B5EF4-FFF2-40B4-BE49-F238E27FC236}">
                    <a16:creationId xmlns:a16="http://schemas.microsoft.com/office/drawing/2014/main" id="{1632524B-5933-A8A9-9832-6DCE84BE8762}"/>
                  </a:ext>
                </a:extLst>
              </p:cNvPr>
              <p:cNvSpPr/>
              <p:nvPr/>
            </p:nvSpPr>
            <p:spPr>
              <a:xfrm flipH="1" flipV="1">
                <a:off x="14159361" y="5711450"/>
                <a:ext cx="1087183" cy="1170137"/>
              </a:xfrm>
              <a:prstGeom prst="line">
                <a:avLst/>
              </a:prstGeom>
              <a:ln w="38100" cap="flat">
                <a:solidFill>
                  <a:srgbClr val="882A1B"/>
                </a:solidFill>
                <a:prstDash val="solid"/>
                <a:headEnd type="oval" w="lg" len="lg"/>
                <a:tailEnd type="oval" w="lg" len="lg"/>
              </a:ln>
            </p:spPr>
          </p:sp>
          <p:grpSp>
            <p:nvGrpSpPr>
              <p:cNvPr id="81" name="Group 80">
                <a:extLst>
                  <a:ext uri="{FF2B5EF4-FFF2-40B4-BE49-F238E27FC236}">
                    <a16:creationId xmlns:a16="http://schemas.microsoft.com/office/drawing/2014/main" id="{D46C9450-4046-69CF-0AC3-D6EE33370A15}"/>
                  </a:ext>
                </a:extLst>
              </p:cNvPr>
              <p:cNvGrpSpPr/>
              <p:nvPr/>
            </p:nvGrpSpPr>
            <p:grpSpPr>
              <a:xfrm>
                <a:off x="9630863" y="4612680"/>
                <a:ext cx="6648563" cy="5016905"/>
                <a:chOff x="9630863" y="4612680"/>
                <a:chExt cx="6648563" cy="5016905"/>
              </a:xfrm>
            </p:grpSpPr>
            <p:grpSp>
              <p:nvGrpSpPr>
                <p:cNvPr id="82" name="Group 32">
                  <a:extLst>
                    <a:ext uri="{FF2B5EF4-FFF2-40B4-BE49-F238E27FC236}">
                      <a16:creationId xmlns:a16="http://schemas.microsoft.com/office/drawing/2014/main" id="{66E324A2-14DB-475E-48E5-CA16A0251F44}"/>
                    </a:ext>
                  </a:extLst>
                </p:cNvPr>
                <p:cNvGrpSpPr/>
                <p:nvPr/>
              </p:nvGrpSpPr>
              <p:grpSpPr>
                <a:xfrm>
                  <a:off x="13060026" y="4612680"/>
                  <a:ext cx="1299328" cy="1299328"/>
                  <a:chOff x="0" y="0"/>
                  <a:chExt cx="812800" cy="812800"/>
                </a:xfrm>
              </p:grpSpPr>
              <p:sp>
                <p:nvSpPr>
                  <p:cNvPr id="100" name="Freeform 33">
                    <a:extLst>
                      <a:ext uri="{FF2B5EF4-FFF2-40B4-BE49-F238E27FC236}">
                        <a16:creationId xmlns:a16="http://schemas.microsoft.com/office/drawing/2014/main" id="{ECCF72C5-347A-A7EB-81F5-465916E892A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101" name="TextBox 34">
                    <a:extLst>
                      <a:ext uri="{FF2B5EF4-FFF2-40B4-BE49-F238E27FC236}">
                        <a16:creationId xmlns:a16="http://schemas.microsoft.com/office/drawing/2014/main" id="{59A19790-1393-BF1C-A17D-4D1FA8A6517D}"/>
                      </a:ext>
                    </a:extLst>
                  </p:cNvPr>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7</a:t>
                    </a:r>
                  </a:p>
                </p:txBody>
              </p:sp>
            </p:grpSp>
            <p:grpSp>
              <p:nvGrpSpPr>
                <p:cNvPr id="83" name="Group 82">
                  <a:extLst>
                    <a:ext uri="{FF2B5EF4-FFF2-40B4-BE49-F238E27FC236}">
                      <a16:creationId xmlns:a16="http://schemas.microsoft.com/office/drawing/2014/main" id="{64184481-2236-D680-30E2-A1E5EEF7CE32}"/>
                    </a:ext>
                  </a:extLst>
                </p:cNvPr>
                <p:cNvGrpSpPr/>
                <p:nvPr/>
              </p:nvGrpSpPr>
              <p:grpSpPr>
                <a:xfrm>
                  <a:off x="9630863" y="6888070"/>
                  <a:ext cx="6648563" cy="2741515"/>
                  <a:chOff x="9630863" y="6888070"/>
                  <a:chExt cx="6648563" cy="2741515"/>
                </a:xfrm>
              </p:grpSpPr>
              <p:grpSp>
                <p:nvGrpSpPr>
                  <p:cNvPr id="84" name="Group 83">
                    <a:extLst>
                      <a:ext uri="{FF2B5EF4-FFF2-40B4-BE49-F238E27FC236}">
                        <a16:creationId xmlns:a16="http://schemas.microsoft.com/office/drawing/2014/main" id="{AAADF1A2-731C-992C-4BF2-36175F12E08D}"/>
                      </a:ext>
                    </a:extLst>
                  </p:cNvPr>
                  <p:cNvGrpSpPr/>
                  <p:nvPr/>
                </p:nvGrpSpPr>
                <p:grpSpPr>
                  <a:xfrm>
                    <a:off x="9630863" y="6889402"/>
                    <a:ext cx="4590104" cy="2740183"/>
                    <a:chOff x="12492669" y="6918532"/>
                    <a:chExt cx="4590104" cy="2740183"/>
                  </a:xfrm>
                </p:grpSpPr>
                <p:grpSp>
                  <p:nvGrpSpPr>
                    <p:cNvPr id="88" name="Group 13">
                      <a:extLst>
                        <a:ext uri="{FF2B5EF4-FFF2-40B4-BE49-F238E27FC236}">
                          <a16:creationId xmlns:a16="http://schemas.microsoft.com/office/drawing/2014/main" id="{54B7F2FD-E346-6A77-2E9B-DDF3CD0178AA}"/>
                        </a:ext>
                      </a:extLst>
                    </p:cNvPr>
                    <p:cNvGrpSpPr/>
                    <p:nvPr/>
                  </p:nvGrpSpPr>
                  <p:grpSpPr>
                    <a:xfrm>
                      <a:off x="12492669" y="8713845"/>
                      <a:ext cx="4590104" cy="944870"/>
                      <a:chOff x="0" y="0"/>
                      <a:chExt cx="6120138" cy="1259827"/>
                    </a:xfrm>
                  </p:grpSpPr>
                  <p:grpSp>
                    <p:nvGrpSpPr>
                      <p:cNvPr id="94" name="Group 14">
                        <a:extLst>
                          <a:ext uri="{FF2B5EF4-FFF2-40B4-BE49-F238E27FC236}">
                            <a16:creationId xmlns:a16="http://schemas.microsoft.com/office/drawing/2014/main" id="{7C5D8058-5D8A-DFC0-FC40-72F2F970A99C}"/>
                          </a:ext>
                        </a:extLst>
                      </p:cNvPr>
                      <p:cNvGrpSpPr/>
                      <p:nvPr/>
                    </p:nvGrpSpPr>
                    <p:grpSpPr>
                      <a:xfrm>
                        <a:off x="0" y="0"/>
                        <a:ext cx="2193851" cy="1259827"/>
                        <a:chOff x="0" y="0"/>
                        <a:chExt cx="433353" cy="248855"/>
                      </a:xfrm>
                    </p:grpSpPr>
                    <p:sp>
                      <p:nvSpPr>
                        <p:cNvPr id="98" name="Freeform 15">
                          <a:extLst>
                            <a:ext uri="{FF2B5EF4-FFF2-40B4-BE49-F238E27FC236}">
                              <a16:creationId xmlns:a16="http://schemas.microsoft.com/office/drawing/2014/main" id="{D2ACF70C-58C3-8D72-111B-52DE4E34CB36}"/>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99" name="TextBox 16">
                          <a:extLst>
                            <a:ext uri="{FF2B5EF4-FFF2-40B4-BE49-F238E27FC236}">
                              <a16:creationId xmlns:a16="http://schemas.microsoft.com/office/drawing/2014/main" id="{F72459C5-16C8-EC50-62A9-E80D8CD4C416}"/>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95" name="Group 17">
                        <a:extLst>
                          <a:ext uri="{FF2B5EF4-FFF2-40B4-BE49-F238E27FC236}">
                            <a16:creationId xmlns:a16="http://schemas.microsoft.com/office/drawing/2014/main" id="{703B6B72-564A-8380-FE1D-BA3232BAA72D}"/>
                          </a:ext>
                        </a:extLst>
                      </p:cNvPr>
                      <p:cNvGrpSpPr/>
                      <p:nvPr/>
                    </p:nvGrpSpPr>
                    <p:grpSpPr>
                      <a:xfrm>
                        <a:off x="3926287" y="0"/>
                        <a:ext cx="2193851" cy="1259827"/>
                        <a:chOff x="0" y="0"/>
                        <a:chExt cx="433353" cy="248855"/>
                      </a:xfrm>
                    </p:grpSpPr>
                    <p:sp>
                      <p:nvSpPr>
                        <p:cNvPr id="96" name="Freeform 18">
                          <a:extLst>
                            <a:ext uri="{FF2B5EF4-FFF2-40B4-BE49-F238E27FC236}">
                              <a16:creationId xmlns:a16="http://schemas.microsoft.com/office/drawing/2014/main" id="{981971AF-DEB4-E02E-7BEC-10F0460743DF}"/>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97" name="TextBox 19">
                          <a:extLst>
                            <a:ext uri="{FF2B5EF4-FFF2-40B4-BE49-F238E27FC236}">
                              <a16:creationId xmlns:a16="http://schemas.microsoft.com/office/drawing/2014/main" id="{3B1D022F-FB17-DDC9-23FF-55F594178681}"/>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
                  <p:nvSpPr>
                    <p:cNvPr id="89" name="AutoShape 20">
                      <a:extLst>
                        <a:ext uri="{FF2B5EF4-FFF2-40B4-BE49-F238E27FC236}">
                          <a16:creationId xmlns:a16="http://schemas.microsoft.com/office/drawing/2014/main" id="{77D8C463-DBFF-ADC6-0380-C9BCED657AD2}"/>
                        </a:ext>
                      </a:extLst>
                    </p:cNvPr>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90" name="AutoShape 21">
                      <a:extLst>
                        <a:ext uri="{FF2B5EF4-FFF2-40B4-BE49-F238E27FC236}">
                          <a16:creationId xmlns:a16="http://schemas.microsoft.com/office/drawing/2014/main" id="{58B42125-29F5-DEA0-6EB7-E76F28FD42F2}"/>
                        </a:ext>
                      </a:extLst>
                    </p:cNvPr>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91" name="Group 22">
                      <a:extLst>
                        <a:ext uri="{FF2B5EF4-FFF2-40B4-BE49-F238E27FC236}">
                          <a16:creationId xmlns:a16="http://schemas.microsoft.com/office/drawing/2014/main" id="{D666EE37-29FF-4F4F-72D8-ECFC6C74758E}"/>
                        </a:ext>
                      </a:extLst>
                    </p:cNvPr>
                    <p:cNvGrpSpPr/>
                    <p:nvPr/>
                  </p:nvGrpSpPr>
                  <p:grpSpPr>
                    <a:xfrm>
                      <a:off x="14004317" y="6918532"/>
                      <a:ext cx="1645388" cy="944870"/>
                      <a:chOff x="0" y="0"/>
                      <a:chExt cx="433353" cy="248855"/>
                    </a:xfrm>
                  </p:grpSpPr>
                  <p:sp>
                    <p:nvSpPr>
                      <p:cNvPr id="92" name="Freeform 23">
                        <a:extLst>
                          <a:ext uri="{FF2B5EF4-FFF2-40B4-BE49-F238E27FC236}">
                            <a16:creationId xmlns:a16="http://schemas.microsoft.com/office/drawing/2014/main" id="{EE7AB196-B8B4-BD76-0AE1-790B2D165EF5}"/>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93" name="TextBox 24">
                        <a:extLst>
                          <a:ext uri="{FF2B5EF4-FFF2-40B4-BE49-F238E27FC236}">
                            <a16:creationId xmlns:a16="http://schemas.microsoft.com/office/drawing/2014/main" id="{227765E9-BEE5-8D51-4627-0621439A6070}"/>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3</a:t>
                        </a:r>
                      </a:p>
                    </p:txBody>
                  </p:sp>
                </p:grpSp>
              </p:grpSp>
              <p:grpSp>
                <p:nvGrpSpPr>
                  <p:cNvPr id="85" name="Group 25">
                    <a:extLst>
                      <a:ext uri="{FF2B5EF4-FFF2-40B4-BE49-F238E27FC236}">
                        <a16:creationId xmlns:a16="http://schemas.microsoft.com/office/drawing/2014/main" id="{278E9504-2A75-56BC-ACD1-7B87293666F9}"/>
                      </a:ext>
                    </a:extLst>
                  </p:cNvPr>
                  <p:cNvGrpSpPr/>
                  <p:nvPr/>
                </p:nvGrpSpPr>
                <p:grpSpPr>
                  <a:xfrm>
                    <a:off x="14634038" y="6888070"/>
                    <a:ext cx="1645388" cy="944870"/>
                    <a:chOff x="0" y="0"/>
                    <a:chExt cx="433353" cy="248855"/>
                  </a:xfrm>
                </p:grpSpPr>
                <p:sp>
                  <p:nvSpPr>
                    <p:cNvPr id="86" name="Freeform 26">
                      <a:extLst>
                        <a:ext uri="{FF2B5EF4-FFF2-40B4-BE49-F238E27FC236}">
                          <a16:creationId xmlns:a16="http://schemas.microsoft.com/office/drawing/2014/main" id="{F4292572-C4A8-6C53-607B-4674F032EA14}"/>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87" name="TextBox 27">
                      <a:extLst>
                        <a:ext uri="{FF2B5EF4-FFF2-40B4-BE49-F238E27FC236}">
                          <a16:creationId xmlns:a16="http://schemas.microsoft.com/office/drawing/2014/main" id="{C6FDA2B9-8A19-238D-48A0-DAC63385FE1C}"/>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grpSp>
        </p:grpSp>
      </p:grpSp>
    </p:spTree>
    <p:extLst>
      <p:ext uri="{BB962C8B-B14F-4D97-AF65-F5344CB8AC3E}">
        <p14:creationId xmlns:p14="http://schemas.microsoft.com/office/powerpoint/2010/main" val="41984022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3" name="TextBox 13"/>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
        <p:nvSpPr>
          <p:cNvPr id="14" name="TextBox 14"/>
          <p:cNvSpPr txBox="1"/>
          <p:nvPr/>
        </p:nvSpPr>
        <p:spPr>
          <a:xfrm>
            <a:off x="104775" y="359664"/>
            <a:ext cx="2103526" cy="1195197"/>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Các bước đơn giản</a:t>
            </a:r>
          </a:p>
        </p:txBody>
      </p:sp>
      <p:sp>
        <p:nvSpPr>
          <p:cNvPr id="15" name="TextBox 15"/>
          <p:cNvSpPr txBox="1"/>
          <p:nvPr/>
        </p:nvSpPr>
        <p:spPr>
          <a:xfrm>
            <a:off x="538133" y="2419101"/>
            <a:ext cx="8987696" cy="8284960"/>
          </a:xfrm>
          <a:prstGeom prst="rect">
            <a:avLst/>
          </a:prstGeom>
        </p:spPr>
        <p:txBody>
          <a:bodyPr lIns="0" tIns="0" rIns="0" bIns="0" rtlCol="0" anchor="t">
            <a:spAutoFit/>
          </a:bodyPr>
          <a:lstStyle/>
          <a:p>
            <a:pPr>
              <a:lnSpc>
                <a:spcPts val="5006"/>
              </a:lnSpc>
            </a:pPr>
            <a:r>
              <a:rPr lang="en-US" sz="3576" dirty="0">
                <a:solidFill>
                  <a:srgbClr val="000000"/>
                </a:solidFill>
                <a:latin typeface="Muli"/>
              </a:rPr>
              <a:t>    </a:t>
            </a:r>
          </a:p>
          <a:p>
            <a:pPr>
              <a:lnSpc>
                <a:spcPts val="5006"/>
              </a:lnSpc>
            </a:pPr>
            <a:r>
              <a:rPr lang="en-US" sz="3576" dirty="0">
                <a:solidFill>
                  <a:srgbClr val="000000"/>
                </a:solidFill>
                <a:latin typeface="Muli"/>
              </a:rPr>
              <a:t> - </a:t>
            </a:r>
            <a:r>
              <a:rPr lang="en-US" sz="3000" dirty="0" err="1">
                <a:solidFill>
                  <a:srgbClr val="000000"/>
                </a:solidFill>
                <a:latin typeface="Muli"/>
              </a:rPr>
              <a:t>Chúng</a:t>
            </a:r>
            <a:r>
              <a:rPr lang="en-US" sz="3000" dirty="0">
                <a:solidFill>
                  <a:srgbClr val="000000"/>
                </a:solidFill>
                <a:latin typeface="Muli"/>
              </a:rPr>
              <a:t> ta </a:t>
            </a:r>
            <a:r>
              <a:rPr lang="en-US" sz="3000" dirty="0" err="1">
                <a:solidFill>
                  <a:srgbClr val="000000"/>
                </a:solidFill>
                <a:latin typeface="Muli"/>
              </a:rPr>
              <a:t>bắt</a:t>
            </a:r>
            <a:r>
              <a:rPr lang="en-US" sz="3000" dirty="0">
                <a:solidFill>
                  <a:srgbClr val="000000"/>
                </a:solidFill>
                <a:latin typeface="Muli"/>
              </a:rPr>
              <a:t> </a:t>
            </a:r>
            <a:r>
              <a:rPr lang="en-US" sz="3000" dirty="0" err="1">
                <a:solidFill>
                  <a:srgbClr val="000000"/>
                </a:solidFill>
                <a:latin typeface="Muli"/>
              </a:rPr>
              <a:t>đầu</a:t>
            </a:r>
            <a:r>
              <a:rPr lang="en-US" sz="3000" dirty="0">
                <a:solidFill>
                  <a:srgbClr val="000000"/>
                </a:solidFill>
                <a:latin typeface="Muli"/>
              </a:rPr>
              <a:t> </a:t>
            </a:r>
            <a:r>
              <a:rPr lang="en-US" sz="3000" dirty="0" err="1">
                <a:solidFill>
                  <a:srgbClr val="000000"/>
                </a:solidFill>
                <a:latin typeface="Muli"/>
              </a:rPr>
              <a:t>từ</a:t>
            </a:r>
            <a:r>
              <a:rPr lang="en-US" sz="3000" dirty="0">
                <a:solidFill>
                  <a:srgbClr val="000000"/>
                </a:solidFill>
                <a:latin typeface="Muli"/>
              </a:rPr>
              <a:t> </a:t>
            </a:r>
            <a:r>
              <a:rPr lang="en-US" sz="3000" dirty="0" err="1">
                <a:solidFill>
                  <a:srgbClr val="000000"/>
                </a:solidFill>
                <a:latin typeface="Muli"/>
              </a:rPr>
              <a:t>gốc</a:t>
            </a:r>
            <a:r>
              <a:rPr lang="en-US" sz="3000" dirty="0">
                <a:solidFill>
                  <a:srgbClr val="000000"/>
                </a:solidFill>
                <a:latin typeface="Muli"/>
              </a:rPr>
              <a:t> </a:t>
            </a:r>
            <a:r>
              <a:rPr lang="en-US" sz="3000" dirty="0" err="1">
                <a:solidFill>
                  <a:srgbClr val="000000"/>
                </a:solidFill>
                <a:latin typeface="Muli"/>
              </a:rPr>
              <a:t>và</a:t>
            </a:r>
            <a:r>
              <a:rPr lang="en-US" sz="3000" dirty="0">
                <a:solidFill>
                  <a:srgbClr val="000000"/>
                </a:solidFill>
                <a:latin typeface="Muli"/>
              </a:rPr>
              <a:t> </a:t>
            </a:r>
            <a:r>
              <a:rPr lang="en-US" sz="3000" dirty="0" err="1">
                <a:solidFill>
                  <a:srgbClr val="000000"/>
                </a:solidFill>
                <a:latin typeface="Muli"/>
              </a:rPr>
              <a:t>làm</a:t>
            </a:r>
            <a:r>
              <a:rPr lang="en-US" sz="3000" dirty="0">
                <a:solidFill>
                  <a:srgbClr val="000000"/>
                </a:solidFill>
                <a:latin typeface="Muli"/>
              </a:rPr>
              <a:t> </a:t>
            </a:r>
            <a:r>
              <a:rPr lang="en-US" sz="3000" dirty="0" err="1">
                <a:solidFill>
                  <a:srgbClr val="000000"/>
                </a:solidFill>
                <a:latin typeface="Muli"/>
              </a:rPr>
              <a:t>như</a:t>
            </a:r>
            <a:r>
              <a:rPr lang="en-US" sz="3000" dirty="0">
                <a:solidFill>
                  <a:srgbClr val="000000"/>
                </a:solidFill>
                <a:latin typeface="Muli"/>
              </a:rPr>
              <a:t> </a:t>
            </a:r>
            <a:r>
              <a:rPr lang="en-US" sz="3000" dirty="0" err="1">
                <a:solidFill>
                  <a:srgbClr val="000000"/>
                </a:solidFill>
                <a:latin typeface="Muli"/>
              </a:rPr>
              <a:t>sau</a:t>
            </a:r>
            <a:r>
              <a:rPr lang="en-US" sz="3000" dirty="0">
                <a:solidFill>
                  <a:srgbClr val="000000"/>
                </a:solidFill>
                <a:latin typeface="Muli"/>
              </a:rPr>
              <a:t> </a:t>
            </a:r>
            <a:r>
              <a:rPr lang="en-US" sz="3000" dirty="0" err="1">
                <a:solidFill>
                  <a:srgbClr val="000000"/>
                </a:solidFill>
                <a:latin typeface="Muli"/>
              </a:rPr>
              <a:t>cho</a:t>
            </a:r>
            <a:r>
              <a:rPr lang="en-US" sz="3000" dirty="0">
                <a:solidFill>
                  <a:srgbClr val="000000"/>
                </a:solidFill>
                <a:latin typeface="Muli"/>
              </a:rPr>
              <a:t> </a:t>
            </a:r>
            <a:r>
              <a:rPr lang="en-US" sz="3000" dirty="0" err="1">
                <a:solidFill>
                  <a:srgbClr val="000000"/>
                </a:solidFill>
                <a:latin typeface="Muli"/>
              </a:rPr>
              <a:t>đến</a:t>
            </a:r>
            <a:r>
              <a:rPr lang="en-US" sz="3000" dirty="0">
                <a:solidFill>
                  <a:srgbClr val="000000"/>
                </a:solidFill>
                <a:latin typeface="Muli"/>
              </a:rPr>
              <a:t> </a:t>
            </a:r>
            <a:r>
              <a:rPr lang="en-US" sz="3000" dirty="0" err="1">
                <a:solidFill>
                  <a:srgbClr val="000000"/>
                </a:solidFill>
                <a:latin typeface="Muli"/>
              </a:rPr>
              <a:t>khi</a:t>
            </a:r>
            <a:r>
              <a:rPr lang="en-US" sz="3000" dirty="0">
                <a:solidFill>
                  <a:srgbClr val="000000"/>
                </a:solidFill>
                <a:latin typeface="Muli"/>
              </a:rPr>
              <a:t> </a:t>
            </a:r>
            <a:r>
              <a:rPr lang="en-US" sz="3000" dirty="0" err="1">
                <a:solidFill>
                  <a:srgbClr val="000000"/>
                </a:solidFill>
                <a:latin typeface="Muli"/>
              </a:rPr>
              <a:t>tìm</a:t>
            </a:r>
            <a:r>
              <a:rPr lang="en-US" sz="3000" dirty="0">
                <a:solidFill>
                  <a:srgbClr val="000000"/>
                </a:solidFill>
                <a:latin typeface="Muli"/>
              </a:rPr>
              <a:t> </a:t>
            </a:r>
            <a:r>
              <a:rPr lang="en-US" sz="3000" dirty="0" err="1">
                <a:solidFill>
                  <a:srgbClr val="000000"/>
                </a:solidFill>
                <a:latin typeface="Muli"/>
              </a:rPr>
              <a:t>thấy</a:t>
            </a:r>
            <a:r>
              <a:rPr lang="en-US" sz="3000" dirty="0">
                <a:solidFill>
                  <a:srgbClr val="000000"/>
                </a:solidFill>
                <a:latin typeface="Muli"/>
              </a:rPr>
              <a:t> </a:t>
            </a:r>
            <a:r>
              <a:rPr lang="en-US" sz="3000" dirty="0" err="1">
                <a:solidFill>
                  <a:srgbClr val="000000"/>
                </a:solidFill>
                <a:latin typeface="Muli"/>
              </a:rPr>
              <a:t>một</a:t>
            </a:r>
            <a:r>
              <a:rPr lang="en-US" sz="3000" dirty="0">
                <a:solidFill>
                  <a:srgbClr val="000000"/>
                </a:solidFill>
                <a:latin typeface="Muli"/>
              </a:rPr>
              <a:t> </a:t>
            </a:r>
            <a:r>
              <a:rPr lang="en-US" sz="3000" dirty="0" err="1">
                <a:solidFill>
                  <a:srgbClr val="000000"/>
                </a:solidFill>
                <a:latin typeface="Muli"/>
              </a:rPr>
              <a:t>chiếc</a:t>
            </a:r>
            <a:r>
              <a:rPr lang="en-US" sz="3000" dirty="0">
                <a:solidFill>
                  <a:srgbClr val="000000"/>
                </a:solidFill>
                <a:latin typeface="Muli"/>
              </a:rPr>
              <a:t> </a:t>
            </a:r>
            <a:r>
              <a:rPr lang="en-US" sz="3000" dirty="0" err="1">
                <a:solidFill>
                  <a:srgbClr val="000000"/>
                </a:solidFill>
                <a:latin typeface="Muli"/>
              </a:rPr>
              <a:t>lá</a:t>
            </a:r>
            <a:r>
              <a:rPr lang="en-US" sz="3000" dirty="0">
                <a:solidFill>
                  <a:srgbClr val="000000"/>
                </a:solidFill>
                <a:latin typeface="Muli"/>
              </a:rPr>
              <a:t>:</a:t>
            </a:r>
          </a:p>
          <a:p>
            <a:pPr marL="772104" lvl="1" indent="-386052">
              <a:lnSpc>
                <a:spcPts val="5006"/>
              </a:lnSpc>
              <a:buFont typeface="Arial"/>
              <a:buChar char="•"/>
            </a:pPr>
            <a:r>
              <a:rPr lang="en-US" sz="3000" dirty="0" err="1">
                <a:solidFill>
                  <a:srgbClr val="000000"/>
                </a:solidFill>
                <a:latin typeface="Muli"/>
              </a:rPr>
              <a:t>Nếu</a:t>
            </a:r>
            <a:r>
              <a:rPr lang="en-US" sz="3000" dirty="0">
                <a:solidFill>
                  <a:srgbClr val="000000"/>
                </a:solidFill>
                <a:latin typeface="Muli"/>
              </a:rPr>
              <a:t> bit </a:t>
            </a:r>
            <a:r>
              <a:rPr lang="en-US" sz="3000" dirty="0" err="1">
                <a:solidFill>
                  <a:srgbClr val="000000"/>
                </a:solidFill>
                <a:latin typeface="Muli"/>
              </a:rPr>
              <a:t>hiện</a:t>
            </a:r>
            <a:r>
              <a:rPr lang="en-US" sz="3000" dirty="0">
                <a:solidFill>
                  <a:srgbClr val="000000"/>
                </a:solidFill>
                <a:latin typeface="Muli"/>
              </a:rPr>
              <a:t> </a:t>
            </a:r>
            <a:r>
              <a:rPr lang="en-US" sz="3000" dirty="0" err="1">
                <a:solidFill>
                  <a:srgbClr val="000000"/>
                </a:solidFill>
                <a:latin typeface="Muli"/>
              </a:rPr>
              <a:t>tại</a:t>
            </a:r>
            <a:r>
              <a:rPr lang="en-US" sz="3000" dirty="0">
                <a:solidFill>
                  <a:srgbClr val="000000"/>
                </a:solidFill>
                <a:latin typeface="Muli"/>
              </a:rPr>
              <a:t> </a:t>
            </a:r>
            <a:r>
              <a:rPr lang="en-US" sz="3000" dirty="0" err="1">
                <a:solidFill>
                  <a:srgbClr val="000000"/>
                </a:solidFill>
                <a:latin typeface="Muli"/>
              </a:rPr>
              <a:t>là</a:t>
            </a:r>
            <a:r>
              <a:rPr lang="en-US" sz="3000" dirty="0">
                <a:solidFill>
                  <a:srgbClr val="000000"/>
                </a:solidFill>
                <a:latin typeface="Muli"/>
              </a:rPr>
              <a:t> 0, </a:t>
            </a:r>
            <a:r>
              <a:rPr lang="en-US" sz="3000" dirty="0" err="1">
                <a:solidFill>
                  <a:srgbClr val="000000"/>
                </a:solidFill>
                <a:latin typeface="Muli"/>
              </a:rPr>
              <a:t>chúng</a:t>
            </a:r>
            <a:r>
              <a:rPr lang="en-US" sz="3000" dirty="0">
                <a:solidFill>
                  <a:srgbClr val="000000"/>
                </a:solidFill>
                <a:latin typeface="Muli"/>
              </a:rPr>
              <a:t> ta di </a:t>
            </a:r>
            <a:r>
              <a:rPr lang="en-US" sz="3000" dirty="0" err="1">
                <a:solidFill>
                  <a:srgbClr val="000000"/>
                </a:solidFill>
                <a:latin typeface="Muli"/>
              </a:rPr>
              <a:t>chuyển</a:t>
            </a:r>
            <a:r>
              <a:rPr lang="en-US" sz="3000" dirty="0">
                <a:solidFill>
                  <a:srgbClr val="000000"/>
                </a:solidFill>
                <a:latin typeface="Muli"/>
              </a:rPr>
              <a:t> </a:t>
            </a:r>
            <a:r>
              <a:rPr lang="en-US" sz="3000" dirty="0" err="1">
                <a:solidFill>
                  <a:srgbClr val="000000"/>
                </a:solidFill>
                <a:latin typeface="Muli"/>
              </a:rPr>
              <a:t>đến</a:t>
            </a:r>
            <a:r>
              <a:rPr lang="en-US" sz="3000" dirty="0">
                <a:solidFill>
                  <a:srgbClr val="000000"/>
                </a:solidFill>
                <a:latin typeface="Muli"/>
              </a:rPr>
              <a:t> </a:t>
            </a:r>
            <a:r>
              <a:rPr lang="en-US" sz="3000" dirty="0" err="1">
                <a:solidFill>
                  <a:srgbClr val="000000"/>
                </a:solidFill>
                <a:latin typeface="Muli"/>
              </a:rPr>
              <a:t>nút</a:t>
            </a:r>
            <a:r>
              <a:rPr lang="en-US" sz="3000" dirty="0">
                <a:solidFill>
                  <a:srgbClr val="000000"/>
                </a:solidFill>
                <a:latin typeface="Muli"/>
              </a:rPr>
              <a:t> </a:t>
            </a:r>
            <a:r>
              <a:rPr lang="en-US" sz="3000" dirty="0" err="1">
                <a:solidFill>
                  <a:srgbClr val="000000"/>
                </a:solidFill>
                <a:latin typeface="Muli"/>
              </a:rPr>
              <a:t>bên</a:t>
            </a:r>
            <a:r>
              <a:rPr lang="en-US" sz="3000" dirty="0">
                <a:solidFill>
                  <a:srgbClr val="000000"/>
                </a:solidFill>
                <a:latin typeface="Muli"/>
              </a:rPr>
              <a:t> </a:t>
            </a:r>
            <a:r>
              <a:rPr lang="en-US" sz="3000" dirty="0" err="1">
                <a:solidFill>
                  <a:srgbClr val="000000"/>
                </a:solidFill>
                <a:latin typeface="Muli"/>
              </a:rPr>
              <a:t>trái</a:t>
            </a:r>
            <a:r>
              <a:rPr lang="en-US" sz="3000" dirty="0">
                <a:solidFill>
                  <a:srgbClr val="000000"/>
                </a:solidFill>
                <a:latin typeface="Muli"/>
              </a:rPr>
              <a:t> </a:t>
            </a:r>
            <a:r>
              <a:rPr lang="en-US" sz="3000" dirty="0" err="1">
                <a:solidFill>
                  <a:srgbClr val="000000"/>
                </a:solidFill>
                <a:latin typeface="Muli"/>
              </a:rPr>
              <a:t>của</a:t>
            </a:r>
            <a:r>
              <a:rPr lang="en-US" sz="3000" dirty="0">
                <a:solidFill>
                  <a:srgbClr val="000000"/>
                </a:solidFill>
                <a:latin typeface="Muli"/>
              </a:rPr>
              <a:t> </a:t>
            </a:r>
            <a:r>
              <a:rPr lang="en-US" sz="3000" dirty="0" err="1">
                <a:solidFill>
                  <a:srgbClr val="000000"/>
                </a:solidFill>
                <a:latin typeface="Muli"/>
              </a:rPr>
              <a:t>cây</a:t>
            </a:r>
            <a:r>
              <a:rPr lang="en-US" sz="3000" dirty="0">
                <a:solidFill>
                  <a:srgbClr val="000000"/>
                </a:solidFill>
                <a:latin typeface="Muli"/>
              </a:rPr>
              <a:t>.</a:t>
            </a:r>
          </a:p>
          <a:p>
            <a:pPr marL="772104" lvl="1" indent="-386052">
              <a:lnSpc>
                <a:spcPts val="5006"/>
              </a:lnSpc>
              <a:buFont typeface="Arial"/>
              <a:buChar char="•"/>
            </a:pPr>
            <a:r>
              <a:rPr lang="en-US" sz="3000" dirty="0" err="1">
                <a:solidFill>
                  <a:srgbClr val="000000"/>
                </a:solidFill>
                <a:latin typeface="Muli"/>
              </a:rPr>
              <a:t>Nếu</a:t>
            </a:r>
            <a:r>
              <a:rPr lang="en-US" sz="3000" dirty="0">
                <a:solidFill>
                  <a:srgbClr val="000000"/>
                </a:solidFill>
                <a:latin typeface="Muli"/>
              </a:rPr>
              <a:t> bit </a:t>
            </a:r>
            <a:r>
              <a:rPr lang="en-US" sz="3000" dirty="0" err="1">
                <a:solidFill>
                  <a:srgbClr val="000000"/>
                </a:solidFill>
                <a:latin typeface="Muli"/>
              </a:rPr>
              <a:t>là</a:t>
            </a:r>
            <a:r>
              <a:rPr lang="en-US" sz="3000" dirty="0">
                <a:solidFill>
                  <a:srgbClr val="000000"/>
                </a:solidFill>
                <a:latin typeface="Muli"/>
              </a:rPr>
              <a:t> 1, </a:t>
            </a:r>
            <a:r>
              <a:rPr lang="en-US" sz="3000" dirty="0" err="1">
                <a:solidFill>
                  <a:srgbClr val="000000"/>
                </a:solidFill>
                <a:latin typeface="Muli"/>
              </a:rPr>
              <a:t>chúng</a:t>
            </a:r>
            <a:r>
              <a:rPr lang="en-US" sz="3000" dirty="0">
                <a:solidFill>
                  <a:srgbClr val="000000"/>
                </a:solidFill>
                <a:latin typeface="Muli"/>
              </a:rPr>
              <a:t> ta di </a:t>
            </a:r>
            <a:r>
              <a:rPr lang="en-US" sz="3000" dirty="0" err="1">
                <a:solidFill>
                  <a:srgbClr val="000000"/>
                </a:solidFill>
                <a:latin typeface="Muli"/>
              </a:rPr>
              <a:t>chuyển</a:t>
            </a:r>
            <a:r>
              <a:rPr lang="en-US" sz="3000" dirty="0">
                <a:solidFill>
                  <a:srgbClr val="000000"/>
                </a:solidFill>
                <a:latin typeface="Muli"/>
              </a:rPr>
              <a:t> </a:t>
            </a:r>
            <a:r>
              <a:rPr lang="en-US" sz="3000" dirty="0" err="1">
                <a:solidFill>
                  <a:srgbClr val="000000"/>
                </a:solidFill>
                <a:latin typeface="Muli"/>
              </a:rPr>
              <a:t>đến</a:t>
            </a:r>
            <a:r>
              <a:rPr lang="en-US" sz="3000" dirty="0">
                <a:solidFill>
                  <a:srgbClr val="000000"/>
                </a:solidFill>
                <a:latin typeface="Muli"/>
              </a:rPr>
              <a:t> </a:t>
            </a:r>
            <a:r>
              <a:rPr lang="en-US" sz="3000" dirty="0" err="1">
                <a:solidFill>
                  <a:srgbClr val="000000"/>
                </a:solidFill>
                <a:latin typeface="Muli"/>
              </a:rPr>
              <a:t>nút</a:t>
            </a:r>
            <a:r>
              <a:rPr lang="en-US" sz="3000" dirty="0">
                <a:solidFill>
                  <a:srgbClr val="000000"/>
                </a:solidFill>
                <a:latin typeface="Muli"/>
              </a:rPr>
              <a:t> </a:t>
            </a:r>
            <a:r>
              <a:rPr lang="en-US" sz="3000" dirty="0" err="1">
                <a:solidFill>
                  <a:srgbClr val="000000"/>
                </a:solidFill>
                <a:latin typeface="Muli"/>
              </a:rPr>
              <a:t>bên</a:t>
            </a:r>
            <a:r>
              <a:rPr lang="en-US" sz="3000" dirty="0">
                <a:solidFill>
                  <a:srgbClr val="000000"/>
                </a:solidFill>
                <a:latin typeface="Muli"/>
              </a:rPr>
              <a:t> </a:t>
            </a:r>
            <a:r>
              <a:rPr lang="en-US" sz="3000" dirty="0" err="1">
                <a:solidFill>
                  <a:srgbClr val="000000"/>
                </a:solidFill>
                <a:latin typeface="Muli"/>
              </a:rPr>
              <a:t>phải</a:t>
            </a:r>
            <a:r>
              <a:rPr lang="en-US" sz="3000" dirty="0">
                <a:solidFill>
                  <a:srgbClr val="000000"/>
                </a:solidFill>
                <a:latin typeface="Muli"/>
              </a:rPr>
              <a:t> </a:t>
            </a:r>
            <a:r>
              <a:rPr lang="en-US" sz="3000" dirty="0" err="1">
                <a:solidFill>
                  <a:srgbClr val="000000"/>
                </a:solidFill>
                <a:latin typeface="Muli"/>
              </a:rPr>
              <a:t>của</a:t>
            </a:r>
            <a:r>
              <a:rPr lang="en-US" sz="3000" dirty="0">
                <a:solidFill>
                  <a:srgbClr val="000000"/>
                </a:solidFill>
                <a:latin typeface="Muli"/>
              </a:rPr>
              <a:t> </a:t>
            </a:r>
            <a:r>
              <a:rPr lang="en-US" sz="3000" dirty="0" err="1">
                <a:solidFill>
                  <a:srgbClr val="000000"/>
                </a:solidFill>
                <a:latin typeface="Muli"/>
              </a:rPr>
              <a:t>cây</a:t>
            </a:r>
            <a:r>
              <a:rPr lang="en-US" sz="3000" dirty="0">
                <a:solidFill>
                  <a:srgbClr val="000000"/>
                </a:solidFill>
                <a:latin typeface="Muli"/>
              </a:rPr>
              <a:t>.</a:t>
            </a:r>
          </a:p>
          <a:p>
            <a:pPr marL="772104" lvl="1" indent="-386052">
              <a:lnSpc>
                <a:spcPts val="5006"/>
              </a:lnSpc>
              <a:buFont typeface="Arial"/>
              <a:buChar char="•"/>
            </a:pPr>
            <a:r>
              <a:rPr lang="en-US" sz="3000" dirty="0" err="1">
                <a:solidFill>
                  <a:srgbClr val="000000"/>
                </a:solidFill>
                <a:latin typeface="Muli"/>
              </a:rPr>
              <a:t>Nếu</a:t>
            </a:r>
            <a:r>
              <a:rPr lang="en-US" sz="3000" dirty="0">
                <a:solidFill>
                  <a:srgbClr val="000000"/>
                </a:solidFill>
                <a:latin typeface="Muli"/>
              </a:rPr>
              <a:t> </a:t>
            </a:r>
            <a:r>
              <a:rPr lang="en-US" sz="3000" dirty="0" err="1">
                <a:solidFill>
                  <a:srgbClr val="000000"/>
                </a:solidFill>
                <a:latin typeface="Muli"/>
              </a:rPr>
              <a:t>trong</a:t>
            </a:r>
            <a:r>
              <a:rPr lang="en-US" sz="3000" dirty="0">
                <a:solidFill>
                  <a:srgbClr val="000000"/>
                </a:solidFill>
                <a:latin typeface="Muli"/>
              </a:rPr>
              <a:t> </a:t>
            </a:r>
            <a:r>
              <a:rPr lang="en-US" sz="3000" dirty="0" err="1">
                <a:solidFill>
                  <a:srgbClr val="000000"/>
                </a:solidFill>
                <a:latin typeface="Muli"/>
              </a:rPr>
              <a:t>quá</a:t>
            </a:r>
            <a:r>
              <a:rPr lang="en-US" sz="3000" dirty="0">
                <a:solidFill>
                  <a:srgbClr val="000000"/>
                </a:solidFill>
                <a:latin typeface="Muli"/>
              </a:rPr>
              <a:t> </a:t>
            </a:r>
            <a:r>
              <a:rPr lang="en-US" sz="3000" dirty="0" err="1">
                <a:solidFill>
                  <a:srgbClr val="000000"/>
                </a:solidFill>
                <a:latin typeface="Muli"/>
              </a:rPr>
              <a:t>trình</a:t>
            </a:r>
            <a:r>
              <a:rPr lang="en-US" sz="3000" dirty="0">
                <a:solidFill>
                  <a:srgbClr val="000000"/>
                </a:solidFill>
                <a:latin typeface="Muli"/>
              </a:rPr>
              <a:t> di </a:t>
            </a:r>
            <a:r>
              <a:rPr lang="en-US" sz="3000" dirty="0" err="1">
                <a:solidFill>
                  <a:srgbClr val="000000"/>
                </a:solidFill>
                <a:latin typeface="Muli"/>
              </a:rPr>
              <a:t>chuyển</a:t>
            </a:r>
            <a:r>
              <a:rPr lang="en-US" sz="3000" dirty="0">
                <a:solidFill>
                  <a:srgbClr val="000000"/>
                </a:solidFill>
                <a:latin typeface="Muli"/>
              </a:rPr>
              <a:t>, </a:t>
            </a:r>
            <a:r>
              <a:rPr lang="en-US" sz="3000" dirty="0" err="1">
                <a:solidFill>
                  <a:srgbClr val="000000"/>
                </a:solidFill>
                <a:latin typeface="Muli"/>
              </a:rPr>
              <a:t>chúng</a:t>
            </a:r>
            <a:r>
              <a:rPr lang="en-US" sz="3000" dirty="0">
                <a:solidFill>
                  <a:srgbClr val="000000"/>
                </a:solidFill>
                <a:latin typeface="Muli"/>
              </a:rPr>
              <a:t> ta </a:t>
            </a:r>
            <a:r>
              <a:rPr lang="en-US" sz="3000" dirty="0" err="1">
                <a:solidFill>
                  <a:srgbClr val="000000"/>
                </a:solidFill>
                <a:latin typeface="Muli"/>
              </a:rPr>
              <a:t>gặp</a:t>
            </a:r>
            <a:r>
              <a:rPr lang="en-US" sz="3000" dirty="0">
                <a:solidFill>
                  <a:srgbClr val="000000"/>
                </a:solidFill>
                <a:latin typeface="Muli"/>
              </a:rPr>
              <a:t> </a:t>
            </a:r>
            <a:r>
              <a:rPr lang="en-US" sz="3000" dirty="0" err="1">
                <a:solidFill>
                  <a:srgbClr val="000000"/>
                </a:solidFill>
                <a:latin typeface="Muli"/>
              </a:rPr>
              <a:t>một</a:t>
            </a:r>
            <a:r>
              <a:rPr lang="en-US" sz="3000" dirty="0">
                <a:solidFill>
                  <a:srgbClr val="000000"/>
                </a:solidFill>
                <a:latin typeface="Muli"/>
              </a:rPr>
              <a:t> </a:t>
            </a:r>
            <a:r>
              <a:rPr lang="en-US" sz="3000" dirty="0" err="1">
                <a:solidFill>
                  <a:srgbClr val="000000"/>
                </a:solidFill>
                <a:latin typeface="Muli"/>
              </a:rPr>
              <a:t>nút</a:t>
            </a:r>
            <a:r>
              <a:rPr lang="en-US" sz="3000" dirty="0">
                <a:solidFill>
                  <a:srgbClr val="000000"/>
                </a:solidFill>
                <a:latin typeface="Muli"/>
              </a:rPr>
              <a:t> </a:t>
            </a:r>
            <a:r>
              <a:rPr lang="en-US" sz="3000" dirty="0" err="1">
                <a:solidFill>
                  <a:srgbClr val="000000"/>
                </a:solidFill>
                <a:latin typeface="Muli"/>
              </a:rPr>
              <a:t>lá</a:t>
            </a:r>
            <a:r>
              <a:rPr lang="en-US" sz="3000" dirty="0">
                <a:solidFill>
                  <a:srgbClr val="000000"/>
                </a:solidFill>
                <a:latin typeface="Muli"/>
              </a:rPr>
              <a:t>, </a:t>
            </a:r>
            <a:r>
              <a:rPr lang="en-US" sz="3000" dirty="0" err="1">
                <a:solidFill>
                  <a:srgbClr val="000000"/>
                </a:solidFill>
                <a:latin typeface="Muli"/>
              </a:rPr>
              <a:t>chúng</a:t>
            </a:r>
            <a:r>
              <a:rPr lang="en-US" sz="3000" dirty="0">
                <a:solidFill>
                  <a:srgbClr val="000000"/>
                </a:solidFill>
                <a:latin typeface="Muli"/>
              </a:rPr>
              <a:t> ta in </a:t>
            </a:r>
            <a:r>
              <a:rPr lang="en-US" sz="3000" dirty="0" err="1">
                <a:solidFill>
                  <a:srgbClr val="000000"/>
                </a:solidFill>
                <a:latin typeface="Muli"/>
              </a:rPr>
              <a:t>ký</a:t>
            </a:r>
            <a:r>
              <a:rPr lang="en-US" sz="3000" dirty="0">
                <a:solidFill>
                  <a:srgbClr val="000000"/>
                </a:solidFill>
                <a:latin typeface="Muli"/>
              </a:rPr>
              <a:t> </a:t>
            </a:r>
            <a:r>
              <a:rPr lang="en-US" sz="3000" dirty="0" err="1">
                <a:solidFill>
                  <a:srgbClr val="000000"/>
                </a:solidFill>
                <a:latin typeface="Muli"/>
              </a:rPr>
              <a:t>tự</a:t>
            </a:r>
            <a:r>
              <a:rPr lang="en-US" sz="3000" dirty="0">
                <a:solidFill>
                  <a:srgbClr val="000000"/>
                </a:solidFill>
                <a:latin typeface="Muli"/>
              </a:rPr>
              <a:t> </a:t>
            </a:r>
            <a:r>
              <a:rPr lang="en-US" sz="3000" dirty="0" err="1">
                <a:solidFill>
                  <a:srgbClr val="000000"/>
                </a:solidFill>
                <a:latin typeface="Muli"/>
              </a:rPr>
              <a:t>của</a:t>
            </a:r>
            <a:r>
              <a:rPr lang="en-US" sz="3000" dirty="0">
                <a:solidFill>
                  <a:srgbClr val="000000"/>
                </a:solidFill>
                <a:latin typeface="Muli"/>
              </a:rPr>
              <a:t> </a:t>
            </a:r>
            <a:r>
              <a:rPr lang="en-US" sz="3000" dirty="0" err="1">
                <a:solidFill>
                  <a:srgbClr val="000000"/>
                </a:solidFill>
                <a:latin typeface="Muli"/>
              </a:rPr>
              <a:t>nút</a:t>
            </a:r>
            <a:r>
              <a:rPr lang="en-US" sz="3000" dirty="0">
                <a:solidFill>
                  <a:srgbClr val="000000"/>
                </a:solidFill>
                <a:latin typeface="Muli"/>
              </a:rPr>
              <a:t> </a:t>
            </a:r>
            <a:r>
              <a:rPr lang="en-US" sz="3000" dirty="0" err="1">
                <a:solidFill>
                  <a:srgbClr val="000000"/>
                </a:solidFill>
                <a:latin typeface="Muli"/>
              </a:rPr>
              <a:t>lá</a:t>
            </a:r>
            <a:r>
              <a:rPr lang="en-US" sz="3000" dirty="0">
                <a:solidFill>
                  <a:srgbClr val="000000"/>
                </a:solidFill>
                <a:latin typeface="Muli"/>
              </a:rPr>
              <a:t> </a:t>
            </a:r>
            <a:r>
              <a:rPr lang="en-US" sz="3000" dirty="0" err="1">
                <a:solidFill>
                  <a:srgbClr val="000000"/>
                </a:solidFill>
                <a:latin typeface="Muli"/>
              </a:rPr>
              <a:t>cụ</a:t>
            </a:r>
            <a:r>
              <a:rPr lang="en-US" sz="3000" dirty="0">
                <a:solidFill>
                  <a:srgbClr val="000000"/>
                </a:solidFill>
                <a:latin typeface="Muli"/>
              </a:rPr>
              <a:t> </a:t>
            </a:r>
            <a:r>
              <a:rPr lang="en-US" sz="3000" dirty="0" err="1">
                <a:solidFill>
                  <a:srgbClr val="000000"/>
                </a:solidFill>
                <a:latin typeface="Muli"/>
              </a:rPr>
              <a:t>thể</a:t>
            </a:r>
            <a:r>
              <a:rPr lang="en-US" sz="3000" dirty="0">
                <a:solidFill>
                  <a:srgbClr val="000000"/>
                </a:solidFill>
                <a:latin typeface="Muli"/>
              </a:rPr>
              <a:t> </a:t>
            </a:r>
            <a:r>
              <a:rPr lang="en-US" sz="3000" dirty="0" err="1">
                <a:solidFill>
                  <a:srgbClr val="000000"/>
                </a:solidFill>
                <a:latin typeface="Muli"/>
              </a:rPr>
              <a:t>đó</a:t>
            </a:r>
            <a:r>
              <a:rPr lang="en-US" sz="3000" dirty="0">
                <a:solidFill>
                  <a:srgbClr val="000000"/>
                </a:solidFill>
                <a:latin typeface="Muli"/>
              </a:rPr>
              <a:t> </a:t>
            </a:r>
            <a:r>
              <a:rPr lang="en-US" sz="3000" dirty="0" err="1">
                <a:solidFill>
                  <a:srgbClr val="000000"/>
                </a:solidFill>
                <a:latin typeface="Muli"/>
              </a:rPr>
              <a:t>và</a:t>
            </a:r>
            <a:r>
              <a:rPr lang="en-US" sz="3000" dirty="0">
                <a:solidFill>
                  <a:srgbClr val="000000"/>
                </a:solidFill>
                <a:latin typeface="Muli"/>
              </a:rPr>
              <a:t> </a:t>
            </a:r>
            <a:r>
              <a:rPr lang="en-US" sz="3000" dirty="0" err="1">
                <a:solidFill>
                  <a:srgbClr val="000000"/>
                </a:solidFill>
                <a:latin typeface="Muli"/>
              </a:rPr>
              <a:t>sau</a:t>
            </a:r>
            <a:r>
              <a:rPr lang="en-US" sz="3000" dirty="0">
                <a:solidFill>
                  <a:srgbClr val="000000"/>
                </a:solidFill>
                <a:latin typeface="Muli"/>
              </a:rPr>
              <a:t> </a:t>
            </a:r>
            <a:r>
              <a:rPr lang="en-US" sz="3000" dirty="0" err="1">
                <a:solidFill>
                  <a:srgbClr val="000000"/>
                </a:solidFill>
                <a:latin typeface="Muli"/>
              </a:rPr>
              <a:t>đó</a:t>
            </a:r>
            <a:r>
              <a:rPr lang="en-US" sz="3000" dirty="0">
                <a:solidFill>
                  <a:srgbClr val="000000"/>
                </a:solidFill>
                <a:latin typeface="Muli"/>
              </a:rPr>
              <a:t> </a:t>
            </a:r>
            <a:r>
              <a:rPr lang="en-US" sz="3000" dirty="0" err="1">
                <a:solidFill>
                  <a:srgbClr val="000000"/>
                </a:solidFill>
                <a:latin typeface="Muli"/>
              </a:rPr>
              <a:t>tiếp</a:t>
            </a:r>
            <a:r>
              <a:rPr lang="en-US" sz="3000" dirty="0">
                <a:solidFill>
                  <a:srgbClr val="000000"/>
                </a:solidFill>
                <a:latin typeface="Muli"/>
              </a:rPr>
              <a:t> </a:t>
            </a:r>
            <a:r>
              <a:rPr lang="en-US" sz="3000" dirty="0" err="1">
                <a:solidFill>
                  <a:srgbClr val="000000"/>
                </a:solidFill>
                <a:latin typeface="Muli"/>
              </a:rPr>
              <a:t>tục</a:t>
            </a:r>
            <a:r>
              <a:rPr lang="en-US" sz="3000" dirty="0">
                <a:solidFill>
                  <a:srgbClr val="000000"/>
                </a:solidFill>
                <a:latin typeface="Muli"/>
              </a:rPr>
              <a:t> </a:t>
            </a:r>
            <a:r>
              <a:rPr lang="en-US" sz="3000" dirty="0" err="1">
                <a:solidFill>
                  <a:srgbClr val="000000"/>
                </a:solidFill>
                <a:latin typeface="Muli"/>
              </a:rPr>
              <a:t>lặp</a:t>
            </a:r>
            <a:r>
              <a:rPr lang="en-US" sz="3000" dirty="0">
                <a:solidFill>
                  <a:srgbClr val="000000"/>
                </a:solidFill>
                <a:latin typeface="Muli"/>
              </a:rPr>
              <a:t> </a:t>
            </a:r>
            <a:r>
              <a:rPr lang="en-US" sz="3000" dirty="0" err="1">
                <a:solidFill>
                  <a:srgbClr val="000000"/>
                </a:solidFill>
                <a:latin typeface="Muli"/>
              </a:rPr>
              <a:t>lại</a:t>
            </a:r>
            <a:r>
              <a:rPr lang="en-US" sz="3000" dirty="0">
                <a:solidFill>
                  <a:srgbClr val="000000"/>
                </a:solidFill>
                <a:latin typeface="Muli"/>
              </a:rPr>
              <a:t> </a:t>
            </a:r>
            <a:r>
              <a:rPr lang="en-US" sz="3000" dirty="0" err="1">
                <a:solidFill>
                  <a:srgbClr val="000000"/>
                </a:solidFill>
                <a:latin typeface="Muli"/>
              </a:rPr>
              <a:t>dữ</a:t>
            </a:r>
            <a:r>
              <a:rPr lang="en-US" sz="3000" dirty="0">
                <a:solidFill>
                  <a:srgbClr val="000000"/>
                </a:solidFill>
                <a:latin typeface="Muli"/>
              </a:rPr>
              <a:t> </a:t>
            </a:r>
            <a:r>
              <a:rPr lang="en-US" sz="3000" dirty="0" err="1">
                <a:solidFill>
                  <a:srgbClr val="000000"/>
                </a:solidFill>
                <a:latin typeface="Muli"/>
              </a:rPr>
              <a:t>liệu</a:t>
            </a:r>
            <a:r>
              <a:rPr lang="en-US" sz="3000" dirty="0">
                <a:solidFill>
                  <a:srgbClr val="000000"/>
                </a:solidFill>
                <a:latin typeface="Muli"/>
              </a:rPr>
              <a:t> </a:t>
            </a:r>
            <a:r>
              <a:rPr lang="en-US" sz="3000" dirty="0" err="1">
                <a:solidFill>
                  <a:srgbClr val="000000"/>
                </a:solidFill>
                <a:latin typeface="Muli"/>
              </a:rPr>
              <a:t>được</a:t>
            </a:r>
            <a:r>
              <a:rPr lang="en-US" sz="3000" dirty="0">
                <a:solidFill>
                  <a:srgbClr val="000000"/>
                </a:solidFill>
                <a:latin typeface="Muli"/>
              </a:rPr>
              <a:t> </a:t>
            </a:r>
            <a:r>
              <a:rPr lang="en-US" sz="3000" dirty="0" err="1">
                <a:solidFill>
                  <a:srgbClr val="000000"/>
                </a:solidFill>
                <a:latin typeface="Muli"/>
              </a:rPr>
              <a:t>mã</a:t>
            </a:r>
            <a:r>
              <a:rPr lang="en-US" sz="3000" dirty="0">
                <a:solidFill>
                  <a:srgbClr val="000000"/>
                </a:solidFill>
                <a:latin typeface="Muli"/>
              </a:rPr>
              <a:t> </a:t>
            </a:r>
            <a:r>
              <a:rPr lang="en-US" sz="3000" dirty="0" err="1">
                <a:solidFill>
                  <a:srgbClr val="000000"/>
                </a:solidFill>
                <a:latin typeface="Muli"/>
              </a:rPr>
              <a:t>hóa</a:t>
            </a:r>
            <a:r>
              <a:rPr lang="en-US" sz="3000" dirty="0">
                <a:solidFill>
                  <a:srgbClr val="000000"/>
                </a:solidFill>
                <a:latin typeface="Muli"/>
              </a:rPr>
              <a:t> </a:t>
            </a:r>
            <a:r>
              <a:rPr lang="en-US" sz="3000" dirty="0" err="1">
                <a:solidFill>
                  <a:srgbClr val="000000"/>
                </a:solidFill>
                <a:latin typeface="Muli"/>
              </a:rPr>
              <a:t>bắt</a:t>
            </a:r>
            <a:r>
              <a:rPr lang="en-US" sz="3000" dirty="0">
                <a:solidFill>
                  <a:srgbClr val="000000"/>
                </a:solidFill>
                <a:latin typeface="Muli"/>
              </a:rPr>
              <a:t> </a:t>
            </a:r>
            <a:r>
              <a:rPr lang="en-US" sz="3000" dirty="0" err="1">
                <a:solidFill>
                  <a:srgbClr val="000000"/>
                </a:solidFill>
                <a:latin typeface="Muli"/>
              </a:rPr>
              <a:t>đầu</a:t>
            </a:r>
            <a:r>
              <a:rPr lang="en-US" sz="3000" dirty="0">
                <a:solidFill>
                  <a:srgbClr val="000000"/>
                </a:solidFill>
                <a:latin typeface="Muli"/>
              </a:rPr>
              <a:t> </a:t>
            </a:r>
            <a:r>
              <a:rPr lang="en-US" sz="3000" dirty="0" err="1">
                <a:solidFill>
                  <a:srgbClr val="000000"/>
                </a:solidFill>
                <a:latin typeface="Muli"/>
              </a:rPr>
              <a:t>từ</a:t>
            </a:r>
            <a:r>
              <a:rPr lang="en-US" sz="3000" dirty="0">
                <a:solidFill>
                  <a:srgbClr val="000000"/>
                </a:solidFill>
                <a:latin typeface="Muli"/>
              </a:rPr>
              <a:t> </a:t>
            </a:r>
            <a:r>
              <a:rPr lang="en-US" sz="3000" dirty="0" err="1">
                <a:solidFill>
                  <a:srgbClr val="000000"/>
                </a:solidFill>
                <a:latin typeface="Muli"/>
              </a:rPr>
              <a:t>bước</a:t>
            </a:r>
            <a:r>
              <a:rPr lang="en-US" sz="3000" dirty="0">
                <a:solidFill>
                  <a:srgbClr val="000000"/>
                </a:solidFill>
                <a:latin typeface="Muli"/>
              </a:rPr>
              <a:t> 1.</a:t>
            </a:r>
          </a:p>
          <a:p>
            <a:pPr marL="386052" lvl="1">
              <a:lnSpc>
                <a:spcPts val="5006"/>
              </a:lnSpc>
            </a:pPr>
            <a:r>
              <a:rPr lang="en-US" sz="3000" dirty="0">
                <a:solidFill>
                  <a:srgbClr val="000000"/>
                </a:solidFill>
                <a:latin typeface="Muli"/>
              </a:rPr>
              <a:t>- </a:t>
            </a:r>
            <a:r>
              <a:rPr lang="en-US" sz="3000" dirty="0" err="1">
                <a:solidFill>
                  <a:srgbClr val="000000"/>
                </a:solidFill>
                <a:latin typeface="Muli"/>
              </a:rPr>
              <a:t>Chuỗi</a:t>
            </a:r>
            <a:r>
              <a:rPr lang="en-US" sz="3000" dirty="0">
                <a:solidFill>
                  <a:srgbClr val="000000"/>
                </a:solidFill>
                <a:latin typeface="Muli"/>
              </a:rPr>
              <a:t> </a:t>
            </a:r>
            <a:r>
              <a:rPr lang="en-US" sz="3000" dirty="0" err="1">
                <a:solidFill>
                  <a:srgbClr val="000000"/>
                </a:solidFill>
                <a:latin typeface="Muli"/>
              </a:rPr>
              <a:t>kì</a:t>
            </a:r>
            <a:r>
              <a:rPr lang="en-US" sz="3000" dirty="0">
                <a:solidFill>
                  <a:srgbClr val="000000"/>
                </a:solidFill>
                <a:latin typeface="Muli"/>
              </a:rPr>
              <a:t> </a:t>
            </a:r>
            <a:r>
              <a:rPr lang="en-US" sz="3000" dirty="0" err="1">
                <a:solidFill>
                  <a:srgbClr val="000000"/>
                </a:solidFill>
                <a:latin typeface="Muli"/>
              </a:rPr>
              <a:t>tự</a:t>
            </a:r>
            <a:r>
              <a:rPr lang="en-US" sz="3000" dirty="0">
                <a:solidFill>
                  <a:srgbClr val="000000"/>
                </a:solidFill>
                <a:latin typeface="Muli"/>
              </a:rPr>
              <a:t> ban </a:t>
            </a:r>
            <a:r>
              <a:rPr lang="en-US" sz="3000" dirty="0" err="1">
                <a:solidFill>
                  <a:srgbClr val="000000"/>
                </a:solidFill>
                <a:latin typeface="Muli"/>
              </a:rPr>
              <a:t>đầu</a:t>
            </a:r>
            <a:r>
              <a:rPr lang="en-US" sz="3000" dirty="0">
                <a:solidFill>
                  <a:srgbClr val="000000"/>
                </a:solidFill>
                <a:latin typeface="Muli"/>
              </a:rPr>
              <a:t>: ABCCCBC</a:t>
            </a:r>
          </a:p>
          <a:p>
            <a:pPr>
              <a:lnSpc>
                <a:spcPts val="5006"/>
              </a:lnSpc>
              <a:spcBef>
                <a:spcPct val="0"/>
              </a:spcBef>
            </a:pPr>
            <a:endParaRPr lang="en-US" sz="3576" dirty="0">
              <a:solidFill>
                <a:srgbClr val="000000"/>
              </a:solidFill>
              <a:latin typeface="Muli"/>
            </a:endParaRPr>
          </a:p>
        </p:txBody>
      </p:sp>
      <p:sp>
        <p:nvSpPr>
          <p:cNvPr id="39" name="TextBox 16">
            <a:extLst>
              <a:ext uri="{FF2B5EF4-FFF2-40B4-BE49-F238E27FC236}">
                <a16:creationId xmlns:a16="http://schemas.microsoft.com/office/drawing/2014/main" id="{80C4BC50-962B-2916-5EEF-F00AAAA399F4}"/>
              </a:ext>
            </a:extLst>
          </p:cNvPr>
          <p:cNvSpPr txBox="1"/>
          <p:nvPr/>
        </p:nvSpPr>
        <p:spPr>
          <a:xfrm>
            <a:off x="2977710" y="1292446"/>
            <a:ext cx="12186089" cy="1231812"/>
          </a:xfrm>
          <a:prstGeom prst="rect">
            <a:avLst/>
          </a:prstGeom>
        </p:spPr>
        <p:txBody>
          <a:bodyPr wrap="square" lIns="0" tIns="0" rIns="0" bIns="0" rtlCol="0" anchor="t">
            <a:spAutoFit/>
          </a:bodyPr>
          <a:lstStyle/>
          <a:p>
            <a:pPr>
              <a:lnSpc>
                <a:spcPts val="5011"/>
              </a:lnSpc>
              <a:spcBef>
                <a:spcPct val="0"/>
              </a:spcBef>
            </a:pPr>
            <a:r>
              <a:rPr lang="en-US" sz="3579">
                <a:solidFill>
                  <a:srgbClr val="000000"/>
                </a:solidFill>
                <a:latin typeface="Muli Bold"/>
              </a:rPr>
              <a:t>Từ dữ liệu của cây và mã bit ta thực hiện các bước sau: </a:t>
            </a:r>
          </a:p>
          <a:p>
            <a:pPr>
              <a:lnSpc>
                <a:spcPts val="5011"/>
              </a:lnSpc>
              <a:spcBef>
                <a:spcPct val="0"/>
              </a:spcBef>
            </a:pPr>
            <a:endParaRPr lang="en-US" sz="3579" dirty="0">
              <a:solidFill>
                <a:srgbClr val="000000"/>
              </a:solidFill>
              <a:latin typeface="Muli Bold"/>
            </a:endParaRPr>
          </a:p>
        </p:txBody>
      </p:sp>
      <p:sp>
        <p:nvSpPr>
          <p:cNvPr id="42" name="TextBox 41">
            <a:extLst>
              <a:ext uri="{FF2B5EF4-FFF2-40B4-BE49-F238E27FC236}">
                <a16:creationId xmlns:a16="http://schemas.microsoft.com/office/drawing/2014/main" id="{6EF04070-0073-5F16-AA3E-70015938E07D}"/>
              </a:ext>
            </a:extLst>
          </p:cNvPr>
          <p:cNvSpPr txBox="1"/>
          <p:nvPr/>
        </p:nvSpPr>
        <p:spPr>
          <a:xfrm>
            <a:off x="9071736" y="9045179"/>
            <a:ext cx="10133490" cy="584775"/>
          </a:xfrm>
          <a:prstGeom prst="rect">
            <a:avLst/>
          </a:prstGeom>
          <a:noFill/>
        </p:spPr>
        <p:txBody>
          <a:bodyPr wrap="square" rtlCol="0">
            <a:spAutoFit/>
          </a:bodyPr>
          <a:lstStyle/>
          <a:p>
            <a:pPr algn="ctr"/>
            <a:r>
              <a:rPr lang="en-US" sz="3000" dirty="0">
                <a:latin typeface="Muli" panose="020B0604020202020204" charset="0"/>
              </a:rPr>
              <a:t>VD: </a:t>
            </a:r>
            <a:r>
              <a:rPr lang="en-US" sz="3000" dirty="0" err="1">
                <a:latin typeface="Muli" panose="020B0604020202020204" charset="0"/>
              </a:rPr>
              <a:t>chuỗi</a:t>
            </a:r>
            <a:r>
              <a:rPr lang="en-US" sz="3000" dirty="0">
                <a:latin typeface="Muli" panose="020B0604020202020204" charset="0"/>
              </a:rPr>
              <a:t> bit </a:t>
            </a:r>
            <a:r>
              <a:rPr lang="en-US" sz="3000">
                <a:latin typeface="Muli" panose="020B0604020202020204" charset="0"/>
              </a:rPr>
              <a:t>: “</a:t>
            </a:r>
            <a:r>
              <a:rPr lang="en-US" sz="3200">
                <a:latin typeface="Muli" panose="020B0604020202020204" charset="0"/>
              </a:rPr>
              <a:t>0001111011</a:t>
            </a:r>
            <a:r>
              <a:rPr lang="en-US" sz="3000">
                <a:latin typeface="Muli" panose="020B0604020202020204" charset="0"/>
              </a:rPr>
              <a:t>”</a:t>
            </a:r>
            <a:endParaRPr lang="en-US" sz="3000" dirty="0">
              <a:latin typeface="Muli" panose="020B0604020202020204" charset="0"/>
            </a:endParaRPr>
          </a:p>
        </p:txBody>
      </p:sp>
      <p:grpSp>
        <p:nvGrpSpPr>
          <p:cNvPr id="43" name="Group 42">
            <a:extLst>
              <a:ext uri="{FF2B5EF4-FFF2-40B4-BE49-F238E27FC236}">
                <a16:creationId xmlns:a16="http://schemas.microsoft.com/office/drawing/2014/main" id="{5402DAFF-5597-CA5C-A5A8-F199BC8774A7}"/>
              </a:ext>
            </a:extLst>
          </p:cNvPr>
          <p:cNvGrpSpPr/>
          <p:nvPr/>
        </p:nvGrpSpPr>
        <p:grpSpPr>
          <a:xfrm>
            <a:off x="11101304" y="3111500"/>
            <a:ext cx="6648563" cy="5016905"/>
            <a:chOff x="971550" y="3086100"/>
            <a:chExt cx="6648563" cy="5016905"/>
          </a:xfrm>
        </p:grpSpPr>
        <p:sp>
          <p:nvSpPr>
            <p:cNvPr id="44" name="TextBox 35">
              <a:extLst>
                <a:ext uri="{FF2B5EF4-FFF2-40B4-BE49-F238E27FC236}">
                  <a16:creationId xmlns:a16="http://schemas.microsoft.com/office/drawing/2014/main" id="{ECC795FC-08A4-F644-1B01-0894AA01C271}"/>
                </a:ext>
              </a:extLst>
            </p:cNvPr>
            <p:cNvSpPr txBox="1"/>
            <p:nvPr/>
          </p:nvSpPr>
          <p:spPr>
            <a:xfrm>
              <a:off x="3608677" y="4296080"/>
              <a:ext cx="304800" cy="679451"/>
            </a:xfrm>
            <a:prstGeom prst="rect">
              <a:avLst/>
            </a:prstGeom>
          </p:spPr>
          <p:txBody>
            <a:bodyPr lIns="0" tIns="0" rIns="0" bIns="0" rtlCol="0" anchor="t">
              <a:spAutoFit/>
            </a:bodyPr>
            <a:lstStyle/>
            <a:p>
              <a:pPr algn="ctr">
                <a:lnSpc>
                  <a:spcPts val="5599"/>
                </a:lnSpc>
                <a:spcBef>
                  <a:spcPct val="0"/>
                </a:spcBef>
              </a:pPr>
              <a:r>
                <a:rPr lang="en-US" sz="3999" dirty="0">
                  <a:solidFill>
                    <a:srgbClr val="882A1B"/>
                  </a:solidFill>
                  <a:latin typeface="Muli"/>
                </a:rPr>
                <a:t>0</a:t>
              </a:r>
            </a:p>
          </p:txBody>
        </p:sp>
        <p:sp>
          <p:nvSpPr>
            <p:cNvPr id="45" name="TextBox 36">
              <a:extLst>
                <a:ext uri="{FF2B5EF4-FFF2-40B4-BE49-F238E27FC236}">
                  <a16:creationId xmlns:a16="http://schemas.microsoft.com/office/drawing/2014/main" id="{13CB3D73-1426-CC83-21A0-1321F6C9BA96}"/>
                </a:ext>
              </a:extLst>
            </p:cNvPr>
            <p:cNvSpPr txBox="1"/>
            <p:nvPr/>
          </p:nvSpPr>
          <p:spPr>
            <a:xfrm>
              <a:off x="1796933" y="6138468"/>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0</a:t>
              </a:r>
            </a:p>
          </p:txBody>
        </p:sp>
        <p:sp>
          <p:nvSpPr>
            <p:cNvPr id="46" name="TextBox 37">
              <a:extLst>
                <a:ext uri="{FF2B5EF4-FFF2-40B4-BE49-F238E27FC236}">
                  <a16:creationId xmlns:a16="http://schemas.microsoft.com/office/drawing/2014/main" id="{E3A382EB-B5C0-5F68-73EE-993406A33707}"/>
                </a:ext>
              </a:extLst>
            </p:cNvPr>
            <p:cNvSpPr txBox="1"/>
            <p:nvPr/>
          </p:nvSpPr>
          <p:spPr>
            <a:xfrm>
              <a:off x="6266718" y="4241696"/>
              <a:ext cx="304800" cy="679451"/>
            </a:xfrm>
            <a:prstGeom prst="rect">
              <a:avLst/>
            </a:prstGeom>
          </p:spPr>
          <p:txBody>
            <a:bodyPr lIns="0" tIns="0" rIns="0" bIns="0" rtlCol="0" anchor="t">
              <a:spAutoFit/>
            </a:bodyPr>
            <a:lstStyle/>
            <a:p>
              <a:pPr algn="ctr">
                <a:lnSpc>
                  <a:spcPts val="5599"/>
                </a:lnSpc>
                <a:spcBef>
                  <a:spcPct val="0"/>
                </a:spcBef>
              </a:pPr>
              <a:r>
                <a:rPr lang="en-US" sz="3999" dirty="0">
                  <a:solidFill>
                    <a:srgbClr val="882A1B"/>
                  </a:solidFill>
                  <a:latin typeface="Muli"/>
                </a:rPr>
                <a:t>1</a:t>
              </a:r>
            </a:p>
          </p:txBody>
        </p:sp>
        <p:sp>
          <p:nvSpPr>
            <p:cNvPr id="47" name="TextBox 38">
              <a:extLst>
                <a:ext uri="{FF2B5EF4-FFF2-40B4-BE49-F238E27FC236}">
                  <a16:creationId xmlns:a16="http://schemas.microsoft.com/office/drawing/2014/main" id="{17F218E6-A36D-09FB-676D-E56AE931BADC}"/>
                </a:ext>
              </a:extLst>
            </p:cNvPr>
            <p:cNvSpPr txBox="1"/>
            <p:nvPr/>
          </p:nvSpPr>
          <p:spPr>
            <a:xfrm>
              <a:off x="4551024" y="6058424"/>
              <a:ext cx="304800" cy="679451"/>
            </a:xfrm>
            <a:prstGeom prst="rect">
              <a:avLst/>
            </a:prstGeom>
          </p:spPr>
          <p:txBody>
            <a:bodyPr lIns="0" tIns="0" rIns="0" bIns="0" rtlCol="0" anchor="t">
              <a:spAutoFit/>
            </a:bodyPr>
            <a:lstStyle/>
            <a:p>
              <a:pPr algn="ctr">
                <a:lnSpc>
                  <a:spcPts val="5599"/>
                </a:lnSpc>
                <a:spcBef>
                  <a:spcPct val="0"/>
                </a:spcBef>
              </a:pPr>
              <a:r>
                <a:rPr lang="en-US" sz="3999">
                  <a:solidFill>
                    <a:srgbClr val="882A1B"/>
                  </a:solidFill>
                  <a:latin typeface="Muli"/>
                </a:rPr>
                <a:t>1</a:t>
              </a:r>
            </a:p>
          </p:txBody>
        </p:sp>
        <p:grpSp>
          <p:nvGrpSpPr>
            <p:cNvPr id="48" name="Group 47">
              <a:extLst>
                <a:ext uri="{FF2B5EF4-FFF2-40B4-BE49-F238E27FC236}">
                  <a16:creationId xmlns:a16="http://schemas.microsoft.com/office/drawing/2014/main" id="{60BADE03-0BA0-39CD-74BA-CC179742B5A6}"/>
                </a:ext>
              </a:extLst>
            </p:cNvPr>
            <p:cNvGrpSpPr/>
            <p:nvPr/>
          </p:nvGrpSpPr>
          <p:grpSpPr>
            <a:xfrm>
              <a:off x="971550" y="3086100"/>
              <a:ext cx="6648563" cy="5016905"/>
              <a:chOff x="9630863" y="4612680"/>
              <a:chExt cx="6648563" cy="5016905"/>
            </a:xfrm>
          </p:grpSpPr>
          <p:sp>
            <p:nvSpPr>
              <p:cNvPr id="49" name="AutoShape 35">
                <a:extLst>
                  <a:ext uri="{FF2B5EF4-FFF2-40B4-BE49-F238E27FC236}">
                    <a16:creationId xmlns:a16="http://schemas.microsoft.com/office/drawing/2014/main" id="{4F2859E8-686A-4B09-E59B-2974B6DD4540}"/>
                  </a:ext>
                </a:extLst>
              </p:cNvPr>
              <p:cNvSpPr/>
              <p:nvPr/>
            </p:nvSpPr>
            <p:spPr>
              <a:xfrm flipH="1">
                <a:off x="12180921" y="5761820"/>
                <a:ext cx="1129422" cy="1129422"/>
              </a:xfrm>
              <a:prstGeom prst="line">
                <a:avLst/>
              </a:prstGeom>
              <a:ln w="38100" cap="flat">
                <a:solidFill>
                  <a:srgbClr val="882A1B"/>
                </a:solidFill>
                <a:prstDash val="solid"/>
                <a:headEnd type="oval" w="lg" len="lg"/>
                <a:tailEnd type="oval" w="lg" len="lg"/>
              </a:ln>
            </p:spPr>
          </p:sp>
          <p:sp>
            <p:nvSpPr>
              <p:cNvPr id="50" name="AutoShape 36">
                <a:extLst>
                  <a:ext uri="{FF2B5EF4-FFF2-40B4-BE49-F238E27FC236}">
                    <a16:creationId xmlns:a16="http://schemas.microsoft.com/office/drawing/2014/main" id="{252E71EC-29DB-E090-35A6-D4AE4251787E}"/>
                  </a:ext>
                </a:extLst>
              </p:cNvPr>
              <p:cNvSpPr/>
              <p:nvPr/>
            </p:nvSpPr>
            <p:spPr>
              <a:xfrm flipH="1" flipV="1">
                <a:off x="14159361" y="5711450"/>
                <a:ext cx="1087183" cy="1170137"/>
              </a:xfrm>
              <a:prstGeom prst="line">
                <a:avLst/>
              </a:prstGeom>
              <a:ln w="38100" cap="flat">
                <a:solidFill>
                  <a:srgbClr val="882A1B"/>
                </a:solidFill>
                <a:prstDash val="solid"/>
                <a:headEnd type="oval" w="lg" len="lg"/>
                <a:tailEnd type="oval" w="lg" len="lg"/>
              </a:ln>
            </p:spPr>
          </p:sp>
          <p:grpSp>
            <p:nvGrpSpPr>
              <p:cNvPr id="51" name="Group 50">
                <a:extLst>
                  <a:ext uri="{FF2B5EF4-FFF2-40B4-BE49-F238E27FC236}">
                    <a16:creationId xmlns:a16="http://schemas.microsoft.com/office/drawing/2014/main" id="{0865D2DD-58DD-7DD1-B89D-46EAEB4EFA23}"/>
                  </a:ext>
                </a:extLst>
              </p:cNvPr>
              <p:cNvGrpSpPr/>
              <p:nvPr/>
            </p:nvGrpSpPr>
            <p:grpSpPr>
              <a:xfrm>
                <a:off x="9630863" y="4612680"/>
                <a:ext cx="6648563" cy="5016905"/>
                <a:chOff x="9630863" y="4612680"/>
                <a:chExt cx="6648563" cy="5016905"/>
              </a:xfrm>
            </p:grpSpPr>
            <p:grpSp>
              <p:nvGrpSpPr>
                <p:cNvPr id="52" name="Group 32">
                  <a:extLst>
                    <a:ext uri="{FF2B5EF4-FFF2-40B4-BE49-F238E27FC236}">
                      <a16:creationId xmlns:a16="http://schemas.microsoft.com/office/drawing/2014/main" id="{6D085EFE-DC5D-2C8E-94E1-2841D1C4FCB7}"/>
                    </a:ext>
                  </a:extLst>
                </p:cNvPr>
                <p:cNvGrpSpPr/>
                <p:nvPr/>
              </p:nvGrpSpPr>
              <p:grpSpPr>
                <a:xfrm>
                  <a:off x="13060026" y="4612680"/>
                  <a:ext cx="1299328" cy="1299328"/>
                  <a:chOff x="0" y="0"/>
                  <a:chExt cx="812800" cy="812800"/>
                </a:xfrm>
              </p:grpSpPr>
              <p:sp>
                <p:nvSpPr>
                  <p:cNvPr id="70" name="Freeform 33">
                    <a:extLst>
                      <a:ext uri="{FF2B5EF4-FFF2-40B4-BE49-F238E27FC236}">
                        <a16:creationId xmlns:a16="http://schemas.microsoft.com/office/drawing/2014/main" id="{E3CBADB0-70C2-C380-7FC8-BDC01C9DC90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82A1B"/>
                  </a:solidFill>
                </p:spPr>
              </p:sp>
              <p:sp>
                <p:nvSpPr>
                  <p:cNvPr id="71" name="TextBox 34">
                    <a:extLst>
                      <a:ext uri="{FF2B5EF4-FFF2-40B4-BE49-F238E27FC236}">
                        <a16:creationId xmlns:a16="http://schemas.microsoft.com/office/drawing/2014/main" id="{7AC6AC3A-D568-52E9-7AA1-F05F1E50990E}"/>
                      </a:ext>
                    </a:extLst>
                  </p:cNvPr>
                  <p:cNvSpPr txBox="1"/>
                  <p:nvPr/>
                </p:nvSpPr>
                <p:spPr>
                  <a:xfrm>
                    <a:off x="76200" y="19050"/>
                    <a:ext cx="660400" cy="717550"/>
                  </a:xfrm>
                  <a:prstGeom prst="rect">
                    <a:avLst/>
                  </a:prstGeom>
                </p:spPr>
                <p:txBody>
                  <a:bodyPr lIns="50800" tIns="50800" rIns="50800" bIns="50800" rtlCol="0" anchor="ctr"/>
                  <a:lstStyle/>
                  <a:p>
                    <a:pPr algn="ctr">
                      <a:lnSpc>
                        <a:spcPts val="3919"/>
                      </a:lnSpc>
                    </a:pPr>
                    <a:r>
                      <a:rPr lang="en-US" sz="2799">
                        <a:solidFill>
                          <a:srgbClr val="FFFFFF"/>
                        </a:solidFill>
                        <a:latin typeface="Muli"/>
                      </a:rPr>
                      <a:t>7</a:t>
                    </a:r>
                  </a:p>
                </p:txBody>
              </p:sp>
            </p:grpSp>
            <p:grpSp>
              <p:nvGrpSpPr>
                <p:cNvPr id="53" name="Group 52">
                  <a:extLst>
                    <a:ext uri="{FF2B5EF4-FFF2-40B4-BE49-F238E27FC236}">
                      <a16:creationId xmlns:a16="http://schemas.microsoft.com/office/drawing/2014/main" id="{DED3D86F-1D7B-092A-B45D-858242ECB1D5}"/>
                    </a:ext>
                  </a:extLst>
                </p:cNvPr>
                <p:cNvGrpSpPr/>
                <p:nvPr/>
              </p:nvGrpSpPr>
              <p:grpSpPr>
                <a:xfrm>
                  <a:off x="9630863" y="6888070"/>
                  <a:ext cx="6648563" cy="2741515"/>
                  <a:chOff x="9630863" y="6888070"/>
                  <a:chExt cx="6648563" cy="2741515"/>
                </a:xfrm>
              </p:grpSpPr>
              <p:grpSp>
                <p:nvGrpSpPr>
                  <p:cNvPr id="54" name="Group 53">
                    <a:extLst>
                      <a:ext uri="{FF2B5EF4-FFF2-40B4-BE49-F238E27FC236}">
                        <a16:creationId xmlns:a16="http://schemas.microsoft.com/office/drawing/2014/main" id="{DCB7B644-47AE-AEE4-99C8-E18DD92A810B}"/>
                      </a:ext>
                    </a:extLst>
                  </p:cNvPr>
                  <p:cNvGrpSpPr/>
                  <p:nvPr/>
                </p:nvGrpSpPr>
                <p:grpSpPr>
                  <a:xfrm>
                    <a:off x="9630863" y="6889402"/>
                    <a:ext cx="4590104" cy="2740183"/>
                    <a:chOff x="12492669" y="6918532"/>
                    <a:chExt cx="4590104" cy="2740183"/>
                  </a:xfrm>
                </p:grpSpPr>
                <p:grpSp>
                  <p:nvGrpSpPr>
                    <p:cNvPr id="58" name="Group 13">
                      <a:extLst>
                        <a:ext uri="{FF2B5EF4-FFF2-40B4-BE49-F238E27FC236}">
                          <a16:creationId xmlns:a16="http://schemas.microsoft.com/office/drawing/2014/main" id="{BD8C8EDB-DBBB-1B1A-5B29-05E8E0495C94}"/>
                        </a:ext>
                      </a:extLst>
                    </p:cNvPr>
                    <p:cNvGrpSpPr/>
                    <p:nvPr/>
                  </p:nvGrpSpPr>
                  <p:grpSpPr>
                    <a:xfrm>
                      <a:off x="12492669" y="8713845"/>
                      <a:ext cx="4590104" cy="944870"/>
                      <a:chOff x="0" y="0"/>
                      <a:chExt cx="6120138" cy="1259827"/>
                    </a:xfrm>
                  </p:grpSpPr>
                  <p:grpSp>
                    <p:nvGrpSpPr>
                      <p:cNvPr id="64" name="Group 14">
                        <a:extLst>
                          <a:ext uri="{FF2B5EF4-FFF2-40B4-BE49-F238E27FC236}">
                            <a16:creationId xmlns:a16="http://schemas.microsoft.com/office/drawing/2014/main" id="{BAF759E8-66CF-2BEB-027D-39AD94214C09}"/>
                          </a:ext>
                        </a:extLst>
                      </p:cNvPr>
                      <p:cNvGrpSpPr/>
                      <p:nvPr/>
                    </p:nvGrpSpPr>
                    <p:grpSpPr>
                      <a:xfrm>
                        <a:off x="0" y="0"/>
                        <a:ext cx="2193851" cy="1259827"/>
                        <a:chOff x="0" y="0"/>
                        <a:chExt cx="433353" cy="248855"/>
                      </a:xfrm>
                    </p:grpSpPr>
                    <p:sp>
                      <p:nvSpPr>
                        <p:cNvPr id="68" name="Freeform 15">
                          <a:extLst>
                            <a:ext uri="{FF2B5EF4-FFF2-40B4-BE49-F238E27FC236}">
                              <a16:creationId xmlns:a16="http://schemas.microsoft.com/office/drawing/2014/main" id="{48A78F2F-14EF-4E9B-AEF5-6CB0D627B647}"/>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9" name="TextBox 16">
                          <a:extLst>
                            <a:ext uri="{FF2B5EF4-FFF2-40B4-BE49-F238E27FC236}">
                              <a16:creationId xmlns:a16="http://schemas.microsoft.com/office/drawing/2014/main" id="{73EDD883-D539-DE49-7078-017E2297C83C}"/>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 | 1</a:t>
                          </a:r>
                        </a:p>
                      </p:txBody>
                    </p:sp>
                  </p:grpSp>
                  <p:grpSp>
                    <p:nvGrpSpPr>
                      <p:cNvPr id="65" name="Group 17">
                        <a:extLst>
                          <a:ext uri="{FF2B5EF4-FFF2-40B4-BE49-F238E27FC236}">
                            <a16:creationId xmlns:a16="http://schemas.microsoft.com/office/drawing/2014/main" id="{ECBB10A7-99B8-9EC4-DD87-9699198BE9FC}"/>
                          </a:ext>
                        </a:extLst>
                      </p:cNvPr>
                      <p:cNvGrpSpPr/>
                      <p:nvPr/>
                    </p:nvGrpSpPr>
                    <p:grpSpPr>
                      <a:xfrm>
                        <a:off x="3926287" y="0"/>
                        <a:ext cx="2193851" cy="1259827"/>
                        <a:chOff x="0" y="0"/>
                        <a:chExt cx="433353" cy="248855"/>
                      </a:xfrm>
                    </p:grpSpPr>
                    <p:sp>
                      <p:nvSpPr>
                        <p:cNvPr id="66" name="Freeform 18">
                          <a:extLst>
                            <a:ext uri="{FF2B5EF4-FFF2-40B4-BE49-F238E27FC236}">
                              <a16:creationId xmlns:a16="http://schemas.microsoft.com/office/drawing/2014/main" id="{CD91D14B-A227-B465-7336-40238A311782}"/>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7" name="TextBox 19">
                          <a:extLst>
                            <a:ext uri="{FF2B5EF4-FFF2-40B4-BE49-F238E27FC236}">
                              <a16:creationId xmlns:a16="http://schemas.microsoft.com/office/drawing/2014/main" id="{8007E16D-B049-4887-2677-1DE0814F5852}"/>
                            </a:ext>
                          </a:extLst>
                        </p:cNvPr>
                        <p:cNvSpPr txBox="1"/>
                        <p:nvPr/>
                      </p:nvSpPr>
                      <p:spPr>
                        <a:xfrm>
                          <a:off x="0" y="-47625"/>
                          <a:ext cx="433353" cy="296480"/>
                        </a:xfrm>
                        <a:prstGeom prst="rect">
                          <a:avLst/>
                        </a:prstGeom>
                      </p:spPr>
                      <p:txBody>
                        <a:bodyPr lIns="50800" tIns="50800" rIns="50800" bIns="50800" rtlCol="0" anchor="ctr"/>
                        <a:lstStyle/>
                        <a:p>
                          <a:pPr algn="ctr">
                            <a:lnSpc>
                              <a:spcPts val="4059"/>
                            </a:lnSpc>
                          </a:pPr>
                          <a:r>
                            <a:rPr lang="en-US" sz="2899">
                              <a:solidFill>
                                <a:srgbClr val="FFFFFF"/>
                              </a:solidFill>
                              <a:latin typeface="Muli"/>
                            </a:rPr>
                            <a:t>B | 2</a:t>
                          </a:r>
                        </a:p>
                      </p:txBody>
                    </p:sp>
                  </p:grpSp>
                </p:grpSp>
                <p:sp>
                  <p:nvSpPr>
                    <p:cNvPr id="59" name="AutoShape 20">
                      <a:extLst>
                        <a:ext uri="{FF2B5EF4-FFF2-40B4-BE49-F238E27FC236}">
                          <a16:creationId xmlns:a16="http://schemas.microsoft.com/office/drawing/2014/main" id="{4E7BADAE-D192-1462-8EF3-B84D8D102E6D}"/>
                        </a:ext>
                      </a:extLst>
                    </p:cNvPr>
                    <p:cNvSpPr/>
                    <p:nvPr/>
                  </p:nvSpPr>
                  <p:spPr>
                    <a:xfrm flipH="1">
                      <a:off x="13248982" y="7570953"/>
                      <a:ext cx="1129422" cy="1129422"/>
                    </a:xfrm>
                    <a:prstGeom prst="line">
                      <a:avLst/>
                    </a:prstGeom>
                    <a:ln w="38100" cap="flat">
                      <a:solidFill>
                        <a:srgbClr val="882A1B"/>
                      </a:solidFill>
                      <a:prstDash val="solid"/>
                      <a:headEnd type="oval" w="lg" len="lg"/>
                      <a:tailEnd type="oval" w="lg" len="lg"/>
                    </a:ln>
                  </p:spPr>
                </p:sp>
                <p:sp>
                  <p:nvSpPr>
                    <p:cNvPr id="60" name="AutoShape 21">
                      <a:extLst>
                        <a:ext uri="{FF2B5EF4-FFF2-40B4-BE49-F238E27FC236}">
                          <a16:creationId xmlns:a16="http://schemas.microsoft.com/office/drawing/2014/main" id="{A7E8D39A-5F10-6C12-5B58-CFBD3E139802}"/>
                        </a:ext>
                      </a:extLst>
                    </p:cNvPr>
                    <p:cNvSpPr/>
                    <p:nvPr/>
                  </p:nvSpPr>
                  <p:spPr>
                    <a:xfrm flipH="1" flipV="1">
                      <a:off x="15353231" y="7530742"/>
                      <a:ext cx="1087183" cy="1170137"/>
                    </a:xfrm>
                    <a:prstGeom prst="line">
                      <a:avLst/>
                    </a:prstGeom>
                    <a:ln w="38100" cap="flat">
                      <a:solidFill>
                        <a:srgbClr val="882A1B"/>
                      </a:solidFill>
                      <a:prstDash val="solid"/>
                      <a:headEnd type="oval" w="lg" len="lg"/>
                      <a:tailEnd type="oval" w="lg" len="lg"/>
                    </a:ln>
                  </p:spPr>
                </p:sp>
                <p:grpSp>
                  <p:nvGrpSpPr>
                    <p:cNvPr id="61" name="Group 22">
                      <a:extLst>
                        <a:ext uri="{FF2B5EF4-FFF2-40B4-BE49-F238E27FC236}">
                          <a16:creationId xmlns:a16="http://schemas.microsoft.com/office/drawing/2014/main" id="{86FA2539-5D25-AF43-1BE1-8968B830D7E6}"/>
                        </a:ext>
                      </a:extLst>
                    </p:cNvPr>
                    <p:cNvGrpSpPr/>
                    <p:nvPr/>
                  </p:nvGrpSpPr>
                  <p:grpSpPr>
                    <a:xfrm>
                      <a:off x="14004317" y="6918532"/>
                      <a:ext cx="1645388" cy="944870"/>
                      <a:chOff x="0" y="0"/>
                      <a:chExt cx="433353" cy="248855"/>
                    </a:xfrm>
                  </p:grpSpPr>
                  <p:sp>
                    <p:nvSpPr>
                      <p:cNvPr id="62" name="Freeform 23">
                        <a:extLst>
                          <a:ext uri="{FF2B5EF4-FFF2-40B4-BE49-F238E27FC236}">
                            <a16:creationId xmlns:a16="http://schemas.microsoft.com/office/drawing/2014/main" id="{A838F0A8-70B3-8E72-7690-D4821653CBF9}"/>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63" name="TextBox 24">
                        <a:extLst>
                          <a:ext uri="{FF2B5EF4-FFF2-40B4-BE49-F238E27FC236}">
                            <a16:creationId xmlns:a16="http://schemas.microsoft.com/office/drawing/2014/main" id="{ABB54EB7-B1F4-3678-8181-B82B59DDAE21}"/>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AB | 3</a:t>
                        </a:r>
                      </a:p>
                    </p:txBody>
                  </p:sp>
                </p:grpSp>
              </p:grpSp>
              <p:grpSp>
                <p:nvGrpSpPr>
                  <p:cNvPr id="55" name="Group 25">
                    <a:extLst>
                      <a:ext uri="{FF2B5EF4-FFF2-40B4-BE49-F238E27FC236}">
                        <a16:creationId xmlns:a16="http://schemas.microsoft.com/office/drawing/2014/main" id="{0889FAD7-DB41-A01D-4FED-C77EEB21D0DC}"/>
                      </a:ext>
                    </a:extLst>
                  </p:cNvPr>
                  <p:cNvGrpSpPr/>
                  <p:nvPr/>
                </p:nvGrpSpPr>
                <p:grpSpPr>
                  <a:xfrm>
                    <a:off x="14634038" y="6888070"/>
                    <a:ext cx="1645388" cy="944870"/>
                    <a:chOff x="0" y="0"/>
                    <a:chExt cx="433353" cy="248855"/>
                  </a:xfrm>
                </p:grpSpPr>
                <p:sp>
                  <p:nvSpPr>
                    <p:cNvPr id="56" name="Freeform 26">
                      <a:extLst>
                        <a:ext uri="{FF2B5EF4-FFF2-40B4-BE49-F238E27FC236}">
                          <a16:creationId xmlns:a16="http://schemas.microsoft.com/office/drawing/2014/main" id="{F1B47A24-CF05-1054-9FFF-FA8CE30840FE}"/>
                        </a:ext>
                      </a:extLst>
                    </p:cNvPr>
                    <p:cNvSpPr/>
                    <p:nvPr/>
                  </p:nvSpPr>
                  <p:spPr>
                    <a:xfrm>
                      <a:off x="0" y="0"/>
                      <a:ext cx="433353" cy="248855"/>
                    </a:xfrm>
                    <a:custGeom>
                      <a:avLst/>
                      <a:gdLst/>
                      <a:ahLst/>
                      <a:cxnLst/>
                      <a:rect l="l" t="t" r="r" b="b"/>
                      <a:pathLst>
                        <a:path w="433353" h="248855">
                          <a:moveTo>
                            <a:pt x="124427" y="0"/>
                          </a:moveTo>
                          <a:lnTo>
                            <a:pt x="308926" y="0"/>
                          </a:lnTo>
                          <a:cubicBezTo>
                            <a:pt x="341926" y="0"/>
                            <a:pt x="373575" y="13109"/>
                            <a:pt x="396909" y="36444"/>
                          </a:cubicBezTo>
                          <a:cubicBezTo>
                            <a:pt x="420244" y="59779"/>
                            <a:pt x="433353" y="91427"/>
                            <a:pt x="433353" y="124427"/>
                          </a:cubicBezTo>
                          <a:lnTo>
                            <a:pt x="433353" y="124427"/>
                          </a:lnTo>
                          <a:cubicBezTo>
                            <a:pt x="433353" y="157428"/>
                            <a:pt x="420244" y="189076"/>
                            <a:pt x="396909" y="212411"/>
                          </a:cubicBezTo>
                          <a:cubicBezTo>
                            <a:pt x="373575" y="235745"/>
                            <a:pt x="341926" y="248855"/>
                            <a:pt x="308926" y="248855"/>
                          </a:cubicBezTo>
                          <a:lnTo>
                            <a:pt x="124427" y="248855"/>
                          </a:lnTo>
                          <a:cubicBezTo>
                            <a:pt x="91427" y="248855"/>
                            <a:pt x="59779" y="235745"/>
                            <a:pt x="36444" y="212411"/>
                          </a:cubicBezTo>
                          <a:cubicBezTo>
                            <a:pt x="13109" y="189076"/>
                            <a:pt x="0" y="157428"/>
                            <a:pt x="0" y="124427"/>
                          </a:cubicBezTo>
                          <a:lnTo>
                            <a:pt x="0" y="124427"/>
                          </a:lnTo>
                          <a:cubicBezTo>
                            <a:pt x="0" y="91427"/>
                            <a:pt x="13109" y="59779"/>
                            <a:pt x="36444" y="36444"/>
                          </a:cubicBezTo>
                          <a:cubicBezTo>
                            <a:pt x="59779" y="13109"/>
                            <a:pt x="91427" y="0"/>
                            <a:pt x="124427" y="0"/>
                          </a:cubicBezTo>
                          <a:close/>
                        </a:path>
                      </a:pathLst>
                    </a:custGeom>
                    <a:solidFill>
                      <a:srgbClr val="882A1B"/>
                    </a:solidFill>
                  </p:spPr>
                </p:sp>
                <p:sp>
                  <p:nvSpPr>
                    <p:cNvPr id="57" name="TextBox 27">
                      <a:extLst>
                        <a:ext uri="{FF2B5EF4-FFF2-40B4-BE49-F238E27FC236}">
                          <a16:creationId xmlns:a16="http://schemas.microsoft.com/office/drawing/2014/main" id="{BE7E678A-5A29-D259-8F23-2FD84C6320FB}"/>
                        </a:ext>
                      </a:extLst>
                    </p:cNvPr>
                    <p:cNvSpPr txBox="1"/>
                    <p:nvPr/>
                  </p:nvSpPr>
                  <p:spPr>
                    <a:xfrm>
                      <a:off x="0" y="-57150"/>
                      <a:ext cx="433353" cy="306005"/>
                    </a:xfrm>
                    <a:prstGeom prst="rect">
                      <a:avLst/>
                    </a:prstGeom>
                  </p:spPr>
                  <p:txBody>
                    <a:bodyPr lIns="50800" tIns="50800" rIns="50800" bIns="50800" rtlCol="0" anchor="ctr"/>
                    <a:lstStyle/>
                    <a:p>
                      <a:pPr algn="ctr">
                        <a:lnSpc>
                          <a:spcPts val="3919"/>
                        </a:lnSpc>
                      </a:pPr>
                      <a:r>
                        <a:rPr lang="en-US" sz="2799">
                          <a:solidFill>
                            <a:srgbClr val="FFFFFF"/>
                          </a:solidFill>
                          <a:latin typeface="Muli"/>
                        </a:rPr>
                        <a:t>C | 4</a:t>
                      </a:r>
                    </a:p>
                  </p:txBody>
                </p:sp>
              </p:grpSp>
            </p:grpSp>
          </p:grpSp>
        </p:grpSp>
      </p:grpSp>
    </p:spTree>
    <p:extLst>
      <p:ext uri="{BB962C8B-B14F-4D97-AF65-F5344CB8AC3E}">
        <p14:creationId xmlns:p14="http://schemas.microsoft.com/office/powerpoint/2010/main" val="1871928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114300" y="216789"/>
            <a:ext cx="2103526" cy="1785747"/>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So sánh kích thước</a:t>
            </a:r>
          </a:p>
        </p:txBody>
      </p:sp>
      <p:sp>
        <p:nvSpPr>
          <p:cNvPr id="13" name="TextBox 13"/>
          <p:cNvSpPr txBox="1"/>
          <p:nvPr/>
        </p:nvSpPr>
        <p:spPr>
          <a:xfrm>
            <a:off x="1166063" y="3348751"/>
            <a:ext cx="8447430" cy="2034541"/>
          </a:xfrm>
          <a:prstGeom prst="rect">
            <a:avLst/>
          </a:prstGeom>
        </p:spPr>
        <p:txBody>
          <a:bodyPr lIns="0" tIns="0" rIns="0" bIns="0" rtlCol="0" anchor="t">
            <a:spAutoFit/>
          </a:bodyPr>
          <a:lstStyle/>
          <a:p>
            <a:pPr>
              <a:lnSpc>
                <a:spcPts val="5459"/>
              </a:lnSpc>
              <a:spcBef>
                <a:spcPct val="0"/>
              </a:spcBef>
            </a:pPr>
            <a:r>
              <a:rPr lang="en-US" sz="3899" dirty="0" err="1">
                <a:solidFill>
                  <a:srgbClr val="000000"/>
                </a:solidFill>
                <a:latin typeface="Muli Italics"/>
              </a:rPr>
              <a:t>Kích</a:t>
            </a:r>
            <a:r>
              <a:rPr lang="en-US" sz="3899" dirty="0">
                <a:solidFill>
                  <a:srgbClr val="000000"/>
                </a:solidFill>
                <a:latin typeface="Muli Italics"/>
              </a:rPr>
              <a:t> </a:t>
            </a:r>
            <a:r>
              <a:rPr lang="en-US" sz="3899" dirty="0" err="1">
                <a:solidFill>
                  <a:srgbClr val="000000"/>
                </a:solidFill>
                <a:latin typeface="Muli Italics"/>
              </a:rPr>
              <a:t>thước</a:t>
            </a:r>
            <a:r>
              <a:rPr lang="en-US" sz="3899" dirty="0">
                <a:solidFill>
                  <a:srgbClr val="000000"/>
                </a:solidFill>
                <a:latin typeface="Muli Italics"/>
              </a:rPr>
              <a:t> </a:t>
            </a:r>
            <a:r>
              <a:rPr lang="en-US" sz="3899" dirty="0" err="1">
                <a:solidFill>
                  <a:srgbClr val="000000"/>
                </a:solidFill>
                <a:latin typeface="Muli Italics"/>
              </a:rPr>
              <a:t>tệp</a:t>
            </a:r>
            <a:r>
              <a:rPr lang="en-US" sz="3899" dirty="0">
                <a:solidFill>
                  <a:srgbClr val="000000"/>
                </a:solidFill>
                <a:latin typeface="Muli Italics"/>
              </a:rPr>
              <a:t> </a:t>
            </a:r>
            <a:r>
              <a:rPr lang="en-US" sz="3899" dirty="0" err="1">
                <a:solidFill>
                  <a:srgbClr val="000000"/>
                </a:solidFill>
                <a:latin typeface="Muli Italics"/>
              </a:rPr>
              <a:t>đầu</a:t>
            </a:r>
            <a:r>
              <a:rPr lang="en-US" sz="3899" dirty="0">
                <a:solidFill>
                  <a:srgbClr val="000000"/>
                </a:solidFill>
                <a:latin typeface="Muli Italics"/>
              </a:rPr>
              <a:t> </a:t>
            </a:r>
            <a:r>
              <a:rPr lang="en-US" sz="3899" dirty="0" err="1">
                <a:solidFill>
                  <a:srgbClr val="000000"/>
                </a:solidFill>
                <a:latin typeface="Muli Italics"/>
              </a:rPr>
              <a:t>vào</a:t>
            </a:r>
            <a:r>
              <a:rPr lang="en-US" sz="3899" dirty="0">
                <a:solidFill>
                  <a:srgbClr val="000000"/>
                </a:solidFill>
                <a:latin typeface="Muli Italics"/>
              </a:rPr>
              <a:t>:</a:t>
            </a:r>
          </a:p>
          <a:p>
            <a:pPr>
              <a:lnSpc>
                <a:spcPts val="5459"/>
              </a:lnSpc>
              <a:spcBef>
                <a:spcPct val="0"/>
              </a:spcBef>
            </a:pPr>
            <a:r>
              <a:rPr lang="en-US" sz="3899" dirty="0">
                <a:solidFill>
                  <a:srgbClr val="000000"/>
                </a:solidFill>
                <a:latin typeface="Muli"/>
              </a:rPr>
              <a:t>      </a:t>
            </a:r>
            <a:r>
              <a:rPr lang="en-US" sz="3899" dirty="0" err="1">
                <a:solidFill>
                  <a:srgbClr val="000000"/>
                </a:solidFill>
                <a:latin typeface="Muli"/>
              </a:rPr>
              <a:t>Nhập</a:t>
            </a:r>
            <a:r>
              <a:rPr lang="en-US" sz="3899" dirty="0">
                <a:solidFill>
                  <a:srgbClr val="000000"/>
                </a:solidFill>
                <a:latin typeface="Muli"/>
              </a:rPr>
              <a:t>: "</a:t>
            </a:r>
            <a:r>
              <a:rPr lang="en-US" sz="3899" dirty="0" err="1">
                <a:solidFill>
                  <a:srgbClr val="000000"/>
                </a:solidFill>
                <a:latin typeface="Muli"/>
              </a:rPr>
              <a:t>Gr_eight</a:t>
            </a:r>
            <a:r>
              <a:rPr lang="en-US" sz="3899" dirty="0">
                <a:solidFill>
                  <a:srgbClr val="000000"/>
                </a:solidFill>
                <a:latin typeface="Muli"/>
              </a:rPr>
              <a:t>" – 11 </a:t>
            </a:r>
            <a:r>
              <a:rPr lang="en-US" sz="3899" dirty="0" err="1">
                <a:solidFill>
                  <a:srgbClr val="000000"/>
                </a:solidFill>
                <a:latin typeface="Muli"/>
              </a:rPr>
              <a:t>lần</a:t>
            </a:r>
            <a:r>
              <a:rPr lang="en-US" sz="3899" dirty="0">
                <a:solidFill>
                  <a:srgbClr val="000000"/>
                </a:solidFill>
                <a:latin typeface="Muli"/>
              </a:rPr>
              <a:t> </a:t>
            </a:r>
          </a:p>
          <a:p>
            <a:pPr>
              <a:lnSpc>
                <a:spcPts val="5459"/>
              </a:lnSpc>
              <a:spcBef>
                <a:spcPct val="0"/>
              </a:spcBef>
            </a:pPr>
            <a:r>
              <a:rPr lang="en-US" sz="3899" dirty="0">
                <a:solidFill>
                  <a:srgbClr val="000000"/>
                </a:solidFill>
                <a:latin typeface="Muli"/>
              </a:rPr>
              <a:t>      </a:t>
            </a:r>
            <a:r>
              <a:rPr lang="en-US" sz="3899" dirty="0" err="1">
                <a:solidFill>
                  <a:srgbClr val="000000"/>
                </a:solidFill>
                <a:latin typeface="Muli"/>
              </a:rPr>
              <a:t>xuất</a:t>
            </a:r>
            <a:r>
              <a:rPr lang="en-US" sz="3899" dirty="0">
                <a:solidFill>
                  <a:srgbClr val="000000"/>
                </a:solidFill>
                <a:latin typeface="Muli"/>
              </a:rPr>
              <a:t> </a:t>
            </a:r>
            <a:r>
              <a:rPr lang="en-US" sz="3899" dirty="0" err="1">
                <a:solidFill>
                  <a:srgbClr val="000000"/>
                </a:solidFill>
                <a:latin typeface="Muli"/>
              </a:rPr>
              <a:t>hiện</a:t>
            </a:r>
            <a:r>
              <a:rPr lang="en-US" sz="3899" dirty="0">
                <a:solidFill>
                  <a:srgbClr val="000000"/>
                </a:solidFill>
                <a:latin typeface="Muli"/>
              </a:rPr>
              <a:t> </a:t>
            </a:r>
            <a:r>
              <a:rPr lang="en-US" sz="3899" dirty="0" err="1">
                <a:solidFill>
                  <a:srgbClr val="000000"/>
                </a:solidFill>
                <a:latin typeface="Muli"/>
              </a:rPr>
              <a:t>ký</a:t>
            </a:r>
            <a:r>
              <a:rPr lang="en-US" sz="3899" dirty="0">
                <a:solidFill>
                  <a:srgbClr val="000000"/>
                </a:solidFill>
                <a:latin typeface="Muli"/>
              </a:rPr>
              <a:t> </a:t>
            </a:r>
            <a:r>
              <a:rPr lang="en-US" sz="3899" dirty="0" err="1">
                <a:solidFill>
                  <a:srgbClr val="000000"/>
                </a:solidFill>
                <a:latin typeface="Muli"/>
              </a:rPr>
              <a:t>tự</a:t>
            </a:r>
            <a:r>
              <a:rPr lang="en-US" sz="3899" dirty="0">
                <a:solidFill>
                  <a:srgbClr val="000000"/>
                </a:solidFill>
                <a:latin typeface="Muli"/>
              </a:rPr>
              <a:t> * 8 bit = 88 bit.</a:t>
            </a:r>
          </a:p>
        </p:txBody>
      </p:sp>
      <p:sp>
        <p:nvSpPr>
          <p:cNvPr id="14" name="TextBox 14"/>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rot="5400000">
            <a:off x="5486400" y="5125212"/>
            <a:ext cx="7315200" cy="36576"/>
          </a:xfrm>
          <a:custGeom>
            <a:avLst/>
            <a:gdLst/>
            <a:ahLst/>
            <a:cxnLst/>
            <a:rect l="l" t="t" r="r" b="b"/>
            <a:pathLst>
              <a:path w="7315200" h="36576">
                <a:moveTo>
                  <a:pt x="0" y="0"/>
                </a:moveTo>
                <a:lnTo>
                  <a:pt x="7315200" y="0"/>
                </a:lnTo>
                <a:lnTo>
                  <a:pt x="7315200" y="36576"/>
                </a:lnTo>
                <a:lnTo>
                  <a:pt x="0" y="3657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aphicFrame>
        <p:nvGraphicFramePr>
          <p:cNvPr id="13" name="Table 13"/>
          <p:cNvGraphicFramePr>
            <a:graphicFrameLocks noGrp="1"/>
          </p:cNvGraphicFramePr>
          <p:nvPr>
            <p:extLst>
              <p:ext uri="{D42A27DB-BD31-4B8C-83A1-F6EECF244321}">
                <p14:modId xmlns:p14="http://schemas.microsoft.com/office/powerpoint/2010/main" val="317820500"/>
              </p:ext>
            </p:extLst>
          </p:nvPr>
        </p:nvGraphicFramePr>
        <p:xfrm>
          <a:off x="10543644" y="2002536"/>
          <a:ext cx="5764275" cy="7924797"/>
        </p:xfrm>
        <a:graphic>
          <a:graphicData uri="http://schemas.openxmlformats.org/drawingml/2006/table">
            <a:tbl>
              <a:tblPr/>
              <a:tblGrid>
                <a:gridCol w="1921425">
                  <a:extLst>
                    <a:ext uri="{9D8B030D-6E8A-4147-A177-3AD203B41FA5}">
                      <a16:colId xmlns:a16="http://schemas.microsoft.com/office/drawing/2014/main" val="20000"/>
                    </a:ext>
                  </a:extLst>
                </a:gridCol>
                <a:gridCol w="1921425">
                  <a:extLst>
                    <a:ext uri="{9D8B030D-6E8A-4147-A177-3AD203B41FA5}">
                      <a16:colId xmlns:a16="http://schemas.microsoft.com/office/drawing/2014/main" val="20001"/>
                    </a:ext>
                  </a:extLst>
                </a:gridCol>
                <a:gridCol w="1921425">
                  <a:extLst>
                    <a:ext uri="{9D8B030D-6E8A-4147-A177-3AD203B41FA5}">
                      <a16:colId xmlns:a16="http://schemas.microsoft.com/office/drawing/2014/main" val="20002"/>
                    </a:ext>
                  </a:extLst>
                </a:gridCol>
              </a:tblGrid>
              <a:tr h="880533">
                <a:tc>
                  <a:txBody>
                    <a:bodyPr/>
                    <a:lstStyle/>
                    <a:p>
                      <a:pPr algn="ctr">
                        <a:lnSpc>
                          <a:spcPts val="3219"/>
                        </a:lnSpc>
                        <a:defRPr/>
                      </a:pPr>
                      <a:r>
                        <a:rPr lang="en-US" sz="2299">
                          <a:solidFill>
                            <a:srgbClr val="000000"/>
                          </a:solidFill>
                          <a:latin typeface="Muli Bold"/>
                        </a:rPr>
                        <a:t>Ký tự</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219"/>
                        </a:lnSpc>
                        <a:defRPr/>
                      </a:pPr>
                      <a:r>
                        <a:rPr lang="en-US" sz="2299">
                          <a:solidFill>
                            <a:srgbClr val="000000"/>
                          </a:solidFill>
                          <a:latin typeface="Muli Bold"/>
                        </a:rPr>
                        <a:t>Tần số</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3219"/>
                        </a:lnSpc>
                        <a:defRPr/>
                      </a:pPr>
                      <a:r>
                        <a:rPr lang="en-US" sz="2299">
                          <a:solidFill>
                            <a:srgbClr val="000000"/>
                          </a:solidFill>
                          <a:latin typeface="Muli Bold"/>
                        </a:rPr>
                        <a:t>Nhị phân</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r h="880533">
                <a:tc>
                  <a:txBody>
                    <a:bodyPr/>
                    <a:lstStyle/>
                    <a:p>
                      <a:pPr algn="ctr">
                        <a:lnSpc>
                          <a:spcPts val="3219"/>
                        </a:lnSpc>
                        <a:defRPr/>
                      </a:pPr>
                      <a:r>
                        <a:rPr lang="en-US" sz="2299">
                          <a:solidFill>
                            <a:srgbClr val="000000"/>
                          </a:solidFill>
                          <a:latin typeface="Muli"/>
                        </a:rPr>
                        <a:t>r</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000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880533">
                <a:tc>
                  <a:txBody>
                    <a:bodyPr/>
                    <a:lstStyle/>
                    <a:p>
                      <a:pPr algn="ctr">
                        <a:lnSpc>
                          <a:spcPts val="3219"/>
                        </a:lnSpc>
                        <a:defRPr/>
                      </a:pPr>
                      <a:r>
                        <a:rPr lang="en-US" sz="2299">
                          <a:solidFill>
                            <a:srgbClr val="000000"/>
                          </a:solidFill>
                          <a:latin typeface="Muli"/>
                        </a:rPr>
                        <a:t>t</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111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r h="880533">
                <a:tc>
                  <a:txBody>
                    <a:bodyPr/>
                    <a:lstStyle/>
                    <a:p>
                      <a:pPr algn="ctr">
                        <a:lnSpc>
                          <a:spcPts val="3219"/>
                        </a:lnSpc>
                        <a:defRPr/>
                      </a:pPr>
                      <a:r>
                        <a:rPr lang="en-US" sz="2299">
                          <a:solidFill>
                            <a:srgbClr val="000000"/>
                          </a:solidFill>
                          <a:latin typeface="Muli"/>
                        </a:rPr>
                        <a:t>e</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011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3"/>
                  </a:ext>
                </a:extLst>
              </a:tr>
              <a:tr h="880533">
                <a:tc>
                  <a:txBody>
                    <a:bodyPr/>
                    <a:lstStyle/>
                    <a:p>
                      <a:pPr algn="ctr">
                        <a:lnSpc>
                          <a:spcPts val="3219"/>
                        </a:lnSpc>
                        <a:defRPr/>
                      </a:pPr>
                      <a:r>
                        <a:rPr lang="en-US" sz="2299">
                          <a:solidFill>
                            <a:srgbClr val="000000"/>
                          </a:solidFill>
                          <a:latin typeface="Muli"/>
                        </a:rPr>
                        <a:t>g</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010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4"/>
                  </a:ext>
                </a:extLst>
              </a:tr>
              <a:tr h="880533">
                <a:tc>
                  <a:txBody>
                    <a:bodyPr/>
                    <a:lstStyle/>
                    <a:p>
                      <a:pPr algn="ctr">
                        <a:lnSpc>
                          <a:spcPts val="3219"/>
                        </a:lnSpc>
                        <a:defRPr/>
                      </a:pPr>
                      <a:r>
                        <a:rPr lang="en-US" sz="2299">
                          <a:solidFill>
                            <a:srgbClr val="000000"/>
                          </a:solidFill>
                          <a:latin typeface="Muli"/>
                        </a:rPr>
                        <a:t>G</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101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5"/>
                  </a:ext>
                </a:extLst>
              </a:tr>
              <a:tr h="880533">
                <a:tc>
                  <a:txBody>
                    <a:bodyPr/>
                    <a:lstStyle/>
                    <a:p>
                      <a:pPr algn="ctr">
                        <a:lnSpc>
                          <a:spcPts val="3219"/>
                        </a:lnSpc>
                        <a:defRPr/>
                      </a:pPr>
                      <a:r>
                        <a:rPr lang="en-US" sz="2299">
                          <a:solidFill>
                            <a:srgbClr val="000000"/>
                          </a:solidFill>
                          <a:latin typeface="Muli"/>
                        </a:rPr>
                        <a:t>h</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100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6"/>
                  </a:ext>
                </a:extLst>
              </a:tr>
              <a:tr h="880533">
                <a:tc>
                  <a:txBody>
                    <a:bodyPr/>
                    <a:lstStyle/>
                    <a:p>
                      <a:pPr algn="ctr">
                        <a:lnSpc>
                          <a:spcPts val="3219"/>
                        </a:lnSpc>
                        <a:defRPr/>
                      </a:pPr>
                      <a:r>
                        <a:rPr lang="en-US" sz="2299">
                          <a:solidFill>
                            <a:srgbClr val="000000"/>
                          </a:solidFill>
                          <a:latin typeface="Muli"/>
                        </a:rPr>
                        <a:t>i</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110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7"/>
                  </a:ext>
                </a:extLst>
              </a:tr>
              <a:tr h="880533">
                <a:tc>
                  <a:txBody>
                    <a:bodyPr/>
                    <a:lstStyle/>
                    <a:p>
                      <a:pPr algn="ctr">
                        <a:lnSpc>
                          <a:spcPts val="3219"/>
                        </a:lnSpc>
                        <a:defRPr/>
                      </a:pPr>
                      <a:r>
                        <a:rPr lang="en-US" sz="2299">
                          <a:solidFill>
                            <a:srgbClr val="000000"/>
                          </a:solidFill>
                          <a:latin typeface="Muli"/>
                        </a:rPr>
                        <a:t>_</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Muli"/>
                        </a:rPr>
                        <a:t>001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4" name="TextBox 14"/>
          <p:cNvSpPr txBox="1"/>
          <p:nvPr/>
        </p:nvSpPr>
        <p:spPr>
          <a:xfrm>
            <a:off x="114300" y="216789"/>
            <a:ext cx="2103526" cy="1785747"/>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So sánh kích thước</a:t>
            </a:r>
          </a:p>
        </p:txBody>
      </p:sp>
      <p:sp>
        <p:nvSpPr>
          <p:cNvPr id="15" name="TextBox 15"/>
          <p:cNvSpPr txBox="1"/>
          <p:nvPr/>
        </p:nvSpPr>
        <p:spPr>
          <a:xfrm>
            <a:off x="538133" y="3402329"/>
            <a:ext cx="8447430" cy="2034541"/>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Muli Italics"/>
              </a:rPr>
              <a:t>Kích thước tệp đầu vào:</a:t>
            </a:r>
          </a:p>
          <a:p>
            <a:pPr>
              <a:lnSpc>
                <a:spcPts val="5459"/>
              </a:lnSpc>
              <a:spcBef>
                <a:spcPct val="0"/>
              </a:spcBef>
            </a:pPr>
            <a:r>
              <a:rPr lang="en-US" sz="3899">
                <a:solidFill>
                  <a:srgbClr val="000000"/>
                </a:solidFill>
                <a:latin typeface="Muli"/>
              </a:rPr>
              <a:t>      Nhập: "Gr_eight" – 11 lần </a:t>
            </a:r>
          </a:p>
          <a:p>
            <a:pPr>
              <a:lnSpc>
                <a:spcPts val="5459"/>
              </a:lnSpc>
              <a:spcBef>
                <a:spcPct val="0"/>
              </a:spcBef>
            </a:pPr>
            <a:r>
              <a:rPr lang="en-US" sz="3899">
                <a:solidFill>
                  <a:srgbClr val="000000"/>
                </a:solidFill>
                <a:latin typeface="Muli"/>
              </a:rPr>
              <a:t>      xuất hiện ký tự * 8 bit = 88 bit.</a:t>
            </a:r>
          </a:p>
        </p:txBody>
      </p:sp>
      <p:sp>
        <p:nvSpPr>
          <p:cNvPr id="16" name="TextBox 16"/>
          <p:cNvSpPr txBox="1"/>
          <p:nvPr/>
        </p:nvSpPr>
        <p:spPr>
          <a:xfrm>
            <a:off x="9639308" y="1047750"/>
            <a:ext cx="6449116" cy="1489693"/>
          </a:xfrm>
          <a:prstGeom prst="rect">
            <a:avLst/>
          </a:prstGeom>
        </p:spPr>
        <p:txBody>
          <a:bodyPr lIns="0" tIns="0" rIns="0" bIns="0" rtlCol="0" anchor="t">
            <a:spAutoFit/>
          </a:bodyPr>
          <a:lstStyle/>
          <a:p>
            <a:pPr>
              <a:lnSpc>
                <a:spcPts val="3990"/>
              </a:lnSpc>
              <a:spcBef>
                <a:spcPct val="0"/>
              </a:spcBef>
            </a:pPr>
            <a:r>
              <a:rPr lang="en-US" sz="2850">
                <a:solidFill>
                  <a:srgbClr val="000000"/>
                </a:solidFill>
                <a:latin typeface="Muli Italics"/>
              </a:rPr>
              <a:t>Kích thước tệp đầu ra:</a:t>
            </a:r>
          </a:p>
          <a:p>
            <a:pPr>
              <a:lnSpc>
                <a:spcPts val="3990"/>
              </a:lnSpc>
              <a:spcBef>
                <a:spcPct val="0"/>
              </a:spcBef>
            </a:pPr>
            <a:r>
              <a:rPr lang="en-US" sz="2850">
                <a:solidFill>
                  <a:srgbClr val="000000"/>
                </a:solidFill>
                <a:latin typeface="Muli"/>
              </a:rPr>
              <a:t>     Nhập: "Gr_eight"</a:t>
            </a:r>
          </a:p>
          <a:p>
            <a:pPr>
              <a:lnSpc>
                <a:spcPts val="3990"/>
              </a:lnSpc>
              <a:spcBef>
                <a:spcPct val="0"/>
              </a:spcBef>
            </a:pPr>
            <a:endParaRPr lang="en-US" sz="2850">
              <a:solidFill>
                <a:srgbClr val="000000"/>
              </a:solidFill>
              <a:latin typeface="Muli"/>
            </a:endParaRPr>
          </a:p>
        </p:txBody>
      </p:sp>
      <p:sp>
        <p:nvSpPr>
          <p:cNvPr id="17" name="TextBox 17"/>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633583" y="-2057400"/>
            <a:ext cx="5652896" cy="3086100"/>
            <a:chOff x="0" y="0"/>
            <a:chExt cx="1488829" cy="812800"/>
          </a:xfrm>
        </p:grpSpPr>
        <p:sp>
          <p:nvSpPr>
            <p:cNvPr id="6" name="Freeform 6"/>
            <p:cNvSpPr/>
            <p:nvPr/>
          </p:nvSpPr>
          <p:spPr>
            <a:xfrm>
              <a:off x="0" y="0"/>
              <a:ext cx="1488829" cy="812800"/>
            </a:xfrm>
            <a:custGeom>
              <a:avLst/>
              <a:gdLst/>
              <a:ahLst/>
              <a:cxnLst/>
              <a:rect l="l" t="t" r="r" b="b"/>
              <a:pathLst>
                <a:path w="1488829" h="812800">
                  <a:moveTo>
                    <a:pt x="0" y="0"/>
                  </a:moveTo>
                  <a:lnTo>
                    <a:pt x="1488829" y="0"/>
                  </a:lnTo>
                  <a:lnTo>
                    <a:pt x="1488829" y="812800"/>
                  </a:lnTo>
                  <a:lnTo>
                    <a:pt x="0" y="812800"/>
                  </a:lnTo>
                  <a:close/>
                </a:path>
              </a:pathLst>
            </a:custGeom>
            <a:solidFill>
              <a:srgbClr val="882A1B"/>
            </a:solidFill>
          </p:spPr>
        </p:sp>
        <p:sp>
          <p:nvSpPr>
            <p:cNvPr id="7" name="TextBox 7"/>
            <p:cNvSpPr txBox="1"/>
            <p:nvPr/>
          </p:nvSpPr>
          <p:spPr>
            <a:xfrm>
              <a:off x="0" y="-38100"/>
              <a:ext cx="1488829"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rot="5400000">
            <a:off x="5486400" y="5125212"/>
            <a:ext cx="7315200" cy="36576"/>
          </a:xfrm>
          <a:custGeom>
            <a:avLst/>
            <a:gdLst/>
            <a:ahLst/>
            <a:cxnLst/>
            <a:rect l="l" t="t" r="r" b="b"/>
            <a:pathLst>
              <a:path w="7315200" h="36576">
                <a:moveTo>
                  <a:pt x="0" y="0"/>
                </a:moveTo>
                <a:lnTo>
                  <a:pt x="7315200" y="0"/>
                </a:lnTo>
                <a:lnTo>
                  <a:pt x="7315200" y="36576"/>
                </a:lnTo>
                <a:lnTo>
                  <a:pt x="0" y="3657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3"/>
          <p:cNvSpPr txBox="1"/>
          <p:nvPr/>
        </p:nvSpPr>
        <p:spPr>
          <a:xfrm>
            <a:off x="114300" y="216789"/>
            <a:ext cx="2103526" cy="1785747"/>
          </a:xfrm>
          <a:prstGeom prst="rect">
            <a:avLst/>
          </a:prstGeom>
        </p:spPr>
        <p:txBody>
          <a:bodyPr lIns="0" tIns="0" rIns="0" bIns="0" rtlCol="0" anchor="t">
            <a:spAutoFit/>
          </a:bodyPr>
          <a:lstStyle/>
          <a:p>
            <a:pPr marL="0" lvl="0" indent="0" algn="ctr">
              <a:lnSpc>
                <a:spcPts val="4704"/>
              </a:lnSpc>
              <a:spcBef>
                <a:spcPct val="0"/>
              </a:spcBef>
            </a:pPr>
            <a:r>
              <a:rPr lang="en-US" sz="4200">
                <a:solidFill>
                  <a:srgbClr val="F4F1E8"/>
                </a:solidFill>
                <a:latin typeface="Cabin"/>
              </a:rPr>
              <a:t>So sánh kích thước</a:t>
            </a:r>
          </a:p>
        </p:txBody>
      </p:sp>
      <p:sp>
        <p:nvSpPr>
          <p:cNvPr id="14" name="TextBox 14"/>
          <p:cNvSpPr txBox="1"/>
          <p:nvPr/>
        </p:nvSpPr>
        <p:spPr>
          <a:xfrm>
            <a:off x="538133" y="3402329"/>
            <a:ext cx="8447430" cy="2034541"/>
          </a:xfrm>
          <a:prstGeom prst="rect">
            <a:avLst/>
          </a:prstGeom>
        </p:spPr>
        <p:txBody>
          <a:bodyPr lIns="0" tIns="0" rIns="0" bIns="0" rtlCol="0" anchor="t">
            <a:spAutoFit/>
          </a:bodyPr>
          <a:lstStyle/>
          <a:p>
            <a:pPr>
              <a:lnSpc>
                <a:spcPts val="5459"/>
              </a:lnSpc>
              <a:spcBef>
                <a:spcPct val="0"/>
              </a:spcBef>
            </a:pPr>
            <a:r>
              <a:rPr lang="en-US" sz="3899">
                <a:solidFill>
                  <a:srgbClr val="000000"/>
                </a:solidFill>
                <a:latin typeface="Muli Italics"/>
              </a:rPr>
              <a:t>Kích thước tệp đầu vào:</a:t>
            </a:r>
          </a:p>
          <a:p>
            <a:pPr>
              <a:lnSpc>
                <a:spcPts val="5459"/>
              </a:lnSpc>
              <a:spcBef>
                <a:spcPct val="0"/>
              </a:spcBef>
            </a:pPr>
            <a:r>
              <a:rPr lang="en-US" sz="3899">
                <a:solidFill>
                  <a:srgbClr val="000000"/>
                </a:solidFill>
                <a:latin typeface="Muli"/>
              </a:rPr>
              <a:t>      Nhập: "Gr_eight" – 11 lần </a:t>
            </a:r>
          </a:p>
          <a:p>
            <a:pPr>
              <a:lnSpc>
                <a:spcPts val="5459"/>
              </a:lnSpc>
              <a:spcBef>
                <a:spcPct val="0"/>
              </a:spcBef>
            </a:pPr>
            <a:r>
              <a:rPr lang="en-US" sz="3899">
                <a:solidFill>
                  <a:srgbClr val="000000"/>
                </a:solidFill>
                <a:latin typeface="Muli"/>
              </a:rPr>
              <a:t>      xuất hiện ký tự * 8 bit = 88 bit.</a:t>
            </a:r>
          </a:p>
        </p:txBody>
      </p:sp>
      <p:sp>
        <p:nvSpPr>
          <p:cNvPr id="15" name="TextBox 15"/>
          <p:cNvSpPr txBox="1"/>
          <p:nvPr/>
        </p:nvSpPr>
        <p:spPr>
          <a:xfrm>
            <a:off x="10285527" y="1384146"/>
            <a:ext cx="6449116" cy="8148955"/>
          </a:xfrm>
          <a:prstGeom prst="rect">
            <a:avLst/>
          </a:prstGeom>
        </p:spPr>
        <p:txBody>
          <a:bodyPr lIns="0" tIns="0" rIns="0" bIns="0" rtlCol="0" anchor="t">
            <a:spAutoFit/>
          </a:bodyPr>
          <a:lstStyle/>
          <a:p>
            <a:pPr>
              <a:lnSpc>
                <a:spcPts val="4969"/>
              </a:lnSpc>
              <a:spcBef>
                <a:spcPct val="0"/>
              </a:spcBef>
            </a:pPr>
            <a:r>
              <a:rPr lang="en-US" sz="3549">
                <a:solidFill>
                  <a:srgbClr val="000000"/>
                </a:solidFill>
                <a:latin typeface="Muli Italics"/>
              </a:rPr>
              <a:t>Kích thước tệp đầu ra:</a:t>
            </a:r>
          </a:p>
          <a:p>
            <a:pPr>
              <a:lnSpc>
                <a:spcPts val="4969"/>
              </a:lnSpc>
              <a:spcBef>
                <a:spcPct val="0"/>
              </a:spcBef>
            </a:pPr>
            <a:r>
              <a:rPr lang="en-US" sz="3549">
                <a:solidFill>
                  <a:srgbClr val="000000"/>
                </a:solidFill>
                <a:latin typeface="Muli"/>
              </a:rPr>
              <a:t>     Nhập: "Gr_eight"</a:t>
            </a:r>
          </a:p>
          <a:p>
            <a:pPr>
              <a:lnSpc>
                <a:spcPts val="4969"/>
              </a:lnSpc>
              <a:spcBef>
                <a:spcPct val="0"/>
              </a:spcBef>
            </a:pPr>
            <a:r>
              <a:rPr lang="en-US" sz="3549">
                <a:solidFill>
                  <a:srgbClr val="000000"/>
                </a:solidFill>
                <a:latin typeface="Muli"/>
              </a:rPr>
              <a:t>Vì vậy, để tính kích thước tệp đầu ra:</a:t>
            </a:r>
          </a:p>
          <a:p>
            <a:pPr>
              <a:lnSpc>
                <a:spcPts val="4969"/>
              </a:lnSpc>
              <a:spcBef>
                <a:spcPct val="0"/>
              </a:spcBef>
            </a:pPr>
            <a:r>
              <a:rPr lang="en-US" sz="3549">
                <a:solidFill>
                  <a:srgbClr val="000000"/>
                </a:solidFill>
                <a:latin typeface="Muli"/>
              </a:rPr>
              <a:t>r: 1 lần xuất hiện * 3 bit = 3 bit</a:t>
            </a:r>
          </a:p>
          <a:p>
            <a:pPr>
              <a:lnSpc>
                <a:spcPts val="4969"/>
              </a:lnSpc>
              <a:spcBef>
                <a:spcPct val="0"/>
              </a:spcBef>
            </a:pPr>
            <a:r>
              <a:rPr lang="en-US" sz="3549">
                <a:solidFill>
                  <a:srgbClr val="000000"/>
                </a:solidFill>
                <a:latin typeface="Muli"/>
              </a:rPr>
              <a:t>t: 1 lần xuất hiện * 3 bit = 3 bit</a:t>
            </a:r>
          </a:p>
          <a:p>
            <a:pPr>
              <a:lnSpc>
                <a:spcPts val="4969"/>
              </a:lnSpc>
              <a:spcBef>
                <a:spcPct val="0"/>
              </a:spcBef>
            </a:pPr>
            <a:r>
              <a:rPr lang="en-US" sz="3549">
                <a:solidFill>
                  <a:srgbClr val="000000"/>
                </a:solidFill>
                <a:latin typeface="Muli"/>
              </a:rPr>
              <a:t>e: 1 lần xuất hiện * 3 bit = 3 bit</a:t>
            </a:r>
          </a:p>
          <a:p>
            <a:pPr>
              <a:lnSpc>
                <a:spcPts val="4969"/>
              </a:lnSpc>
              <a:spcBef>
                <a:spcPct val="0"/>
              </a:spcBef>
            </a:pPr>
            <a:r>
              <a:rPr lang="en-US" sz="3549">
                <a:solidFill>
                  <a:srgbClr val="000000"/>
                </a:solidFill>
                <a:latin typeface="Muli"/>
              </a:rPr>
              <a:t>g: 1 lần xuất hiện * 3 bit = 3 bit</a:t>
            </a:r>
          </a:p>
          <a:p>
            <a:pPr>
              <a:lnSpc>
                <a:spcPts val="4969"/>
              </a:lnSpc>
              <a:spcBef>
                <a:spcPct val="0"/>
              </a:spcBef>
            </a:pPr>
            <a:r>
              <a:rPr lang="en-US" sz="3549">
                <a:solidFill>
                  <a:srgbClr val="000000"/>
                </a:solidFill>
                <a:latin typeface="Muli"/>
              </a:rPr>
              <a:t>G: 1 lần xuất hiện * 3 bit = 3 bit</a:t>
            </a:r>
          </a:p>
          <a:p>
            <a:pPr>
              <a:lnSpc>
                <a:spcPts val="4969"/>
              </a:lnSpc>
              <a:spcBef>
                <a:spcPct val="0"/>
              </a:spcBef>
            </a:pPr>
            <a:r>
              <a:rPr lang="en-US" sz="3549">
                <a:solidFill>
                  <a:srgbClr val="000000"/>
                </a:solidFill>
                <a:latin typeface="Muli"/>
              </a:rPr>
              <a:t>h: 1 lần xuất hiện * 3 bit = 3 bit</a:t>
            </a:r>
          </a:p>
          <a:p>
            <a:pPr>
              <a:lnSpc>
                <a:spcPts val="4969"/>
              </a:lnSpc>
              <a:spcBef>
                <a:spcPct val="0"/>
              </a:spcBef>
            </a:pPr>
            <a:r>
              <a:rPr lang="en-US" sz="3549">
                <a:solidFill>
                  <a:srgbClr val="000000"/>
                </a:solidFill>
                <a:latin typeface="Muli"/>
              </a:rPr>
              <a:t>i: 1 lần xuất hiện * 3 bit = 3 bit</a:t>
            </a:r>
          </a:p>
          <a:p>
            <a:pPr>
              <a:lnSpc>
                <a:spcPts val="4969"/>
              </a:lnSpc>
              <a:spcBef>
                <a:spcPct val="0"/>
              </a:spcBef>
            </a:pPr>
            <a:r>
              <a:rPr lang="en-US" sz="3549">
                <a:solidFill>
                  <a:srgbClr val="000000"/>
                </a:solidFill>
                <a:latin typeface="Muli"/>
              </a:rPr>
              <a:t>_: 1 lần xuất hiện * 3 bit = 3 bit</a:t>
            </a:r>
          </a:p>
          <a:p>
            <a:pPr>
              <a:lnSpc>
                <a:spcPts val="4969"/>
              </a:lnSpc>
              <a:spcBef>
                <a:spcPct val="0"/>
              </a:spcBef>
            </a:pPr>
            <a:r>
              <a:rPr lang="en-US" sz="3549">
                <a:solidFill>
                  <a:srgbClr val="000000"/>
                </a:solidFill>
                <a:latin typeface="Muli Bold Italics"/>
              </a:rPr>
              <a:t>Tổng cộng</a:t>
            </a:r>
            <a:r>
              <a:rPr lang="en-US" sz="3549">
                <a:solidFill>
                  <a:srgbClr val="000000"/>
                </a:solidFill>
                <a:latin typeface="Muli"/>
              </a:rPr>
              <a:t>: 24 bit.</a:t>
            </a:r>
          </a:p>
        </p:txBody>
      </p:sp>
      <p:sp>
        <p:nvSpPr>
          <p:cNvPr id="16" name="TextBox 16"/>
          <p:cNvSpPr txBox="1"/>
          <p:nvPr/>
        </p:nvSpPr>
        <p:spPr>
          <a:xfrm>
            <a:off x="1280671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III. Giải mã Huffman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3813087" y="4385302"/>
            <a:ext cx="12858543" cy="1344800"/>
            <a:chOff x="0" y="0"/>
            <a:chExt cx="3386612" cy="354186"/>
          </a:xfrm>
        </p:grpSpPr>
        <p:sp>
          <p:nvSpPr>
            <p:cNvPr id="6" name="Freeform 6"/>
            <p:cNvSpPr/>
            <p:nvPr/>
          </p:nvSpPr>
          <p:spPr>
            <a:xfrm>
              <a:off x="0" y="0"/>
              <a:ext cx="3386612" cy="354186"/>
            </a:xfrm>
            <a:custGeom>
              <a:avLst/>
              <a:gdLst/>
              <a:ahLst/>
              <a:cxnLst/>
              <a:rect l="l" t="t" r="r" b="b"/>
              <a:pathLst>
                <a:path w="3386612" h="354186">
                  <a:moveTo>
                    <a:pt x="0" y="0"/>
                  </a:moveTo>
                  <a:lnTo>
                    <a:pt x="3386612" y="0"/>
                  </a:lnTo>
                  <a:lnTo>
                    <a:pt x="3386612" y="354186"/>
                  </a:lnTo>
                  <a:lnTo>
                    <a:pt x="0" y="354186"/>
                  </a:lnTo>
                  <a:close/>
                </a:path>
              </a:pathLst>
            </a:custGeom>
            <a:solidFill>
              <a:srgbClr val="882A1B"/>
            </a:solidFill>
          </p:spPr>
        </p:sp>
        <p:sp>
          <p:nvSpPr>
            <p:cNvPr id="7" name="TextBox 7"/>
            <p:cNvSpPr txBox="1"/>
            <p:nvPr/>
          </p:nvSpPr>
          <p:spPr>
            <a:xfrm>
              <a:off x="0" y="-38100"/>
              <a:ext cx="3386612" cy="392286"/>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TextBox 12"/>
          <p:cNvSpPr txBox="1"/>
          <p:nvPr/>
        </p:nvSpPr>
        <p:spPr>
          <a:xfrm>
            <a:off x="5340073" y="4717977"/>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IV. Ứng dụng của thuật toán Huffman</a:t>
            </a:r>
          </a:p>
        </p:txBody>
      </p:sp>
      <p:sp>
        <p:nvSpPr>
          <p:cNvPr id="13" name="Freeform 13"/>
          <p:cNvSpPr/>
          <p:nvPr/>
        </p:nvSpPr>
        <p:spPr>
          <a:xfrm>
            <a:off x="416644" y="8858151"/>
            <a:ext cx="4822289" cy="1097071"/>
          </a:xfrm>
          <a:custGeom>
            <a:avLst/>
            <a:gdLst/>
            <a:ahLst/>
            <a:cxnLst/>
            <a:rect l="l" t="t" r="r" b="b"/>
            <a:pathLst>
              <a:path w="4822289" h="1097071">
                <a:moveTo>
                  <a:pt x="0" y="0"/>
                </a:moveTo>
                <a:lnTo>
                  <a:pt x="4822289" y="0"/>
                </a:lnTo>
                <a:lnTo>
                  <a:pt x="4822289" y="1097070"/>
                </a:lnTo>
                <a:lnTo>
                  <a:pt x="0" y="1097070"/>
                </a:lnTo>
                <a:lnTo>
                  <a:pt x="0" y="0"/>
                </a:lnTo>
                <a:close/>
              </a:path>
            </a:pathLst>
          </a:custGeom>
          <a:blipFill>
            <a:blip r:embed="rId8"/>
            <a:stretch>
              <a:fillRect/>
            </a:stretch>
          </a:blipFill>
        </p:spPr>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4216820" y="-2057400"/>
            <a:ext cx="4069659" cy="3086100"/>
            <a:chOff x="0" y="0"/>
            <a:chExt cx="1071844" cy="812800"/>
          </a:xfrm>
        </p:grpSpPr>
        <p:sp>
          <p:nvSpPr>
            <p:cNvPr id="6" name="Freeform 6"/>
            <p:cNvSpPr/>
            <p:nvPr/>
          </p:nvSpPr>
          <p:spPr>
            <a:xfrm>
              <a:off x="0" y="0"/>
              <a:ext cx="1071844" cy="812800"/>
            </a:xfrm>
            <a:custGeom>
              <a:avLst/>
              <a:gdLst/>
              <a:ahLst/>
              <a:cxnLst/>
              <a:rect l="l" t="t" r="r" b="b"/>
              <a:pathLst>
                <a:path w="1071844" h="812800">
                  <a:moveTo>
                    <a:pt x="0" y="0"/>
                  </a:moveTo>
                  <a:lnTo>
                    <a:pt x="1071844" y="0"/>
                  </a:lnTo>
                  <a:lnTo>
                    <a:pt x="1071844" y="812800"/>
                  </a:lnTo>
                  <a:lnTo>
                    <a:pt x="0" y="812800"/>
                  </a:lnTo>
                  <a:close/>
                </a:path>
              </a:pathLst>
            </a:custGeom>
            <a:solidFill>
              <a:srgbClr val="882A1B"/>
            </a:solidFill>
          </p:spPr>
        </p:sp>
        <p:sp>
          <p:nvSpPr>
            <p:cNvPr id="7" name="TextBox 7"/>
            <p:cNvSpPr txBox="1"/>
            <p:nvPr/>
          </p:nvSpPr>
          <p:spPr>
            <a:xfrm>
              <a:off x="0" y="-38100"/>
              <a:ext cx="1071844"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a:off x="2289811" y="3758242"/>
            <a:ext cx="13708378" cy="5020693"/>
          </a:xfrm>
          <a:custGeom>
            <a:avLst/>
            <a:gdLst/>
            <a:ahLst/>
            <a:cxnLst/>
            <a:rect l="l" t="t" r="r" b="b"/>
            <a:pathLst>
              <a:path w="13708378" h="5020693">
                <a:moveTo>
                  <a:pt x="0" y="0"/>
                </a:moveTo>
                <a:lnTo>
                  <a:pt x="13708378" y="0"/>
                </a:lnTo>
                <a:lnTo>
                  <a:pt x="13708378" y="5020693"/>
                </a:lnTo>
                <a:lnTo>
                  <a:pt x="0" y="5020693"/>
                </a:lnTo>
                <a:lnTo>
                  <a:pt x="0" y="0"/>
                </a:lnTo>
                <a:close/>
              </a:path>
            </a:pathLst>
          </a:custGeom>
          <a:blipFill>
            <a:blip r:embed="rId8"/>
            <a:stretch>
              <a:fillRect/>
            </a:stretch>
          </a:blipFill>
        </p:spPr>
      </p:sp>
      <p:sp>
        <p:nvSpPr>
          <p:cNvPr id="13" name="TextBox 13"/>
          <p:cNvSpPr txBox="1"/>
          <p:nvPr/>
        </p:nvSpPr>
        <p:spPr>
          <a:xfrm>
            <a:off x="1454403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IV. Ứng dụng</a:t>
            </a:r>
          </a:p>
        </p:txBody>
      </p:sp>
      <p:sp>
        <p:nvSpPr>
          <p:cNvPr id="14" name="TextBox 14"/>
          <p:cNvSpPr txBox="1"/>
          <p:nvPr/>
        </p:nvSpPr>
        <p:spPr>
          <a:xfrm>
            <a:off x="3352800" y="809625"/>
            <a:ext cx="3482841" cy="661207"/>
          </a:xfrm>
          <a:prstGeom prst="rect">
            <a:avLst/>
          </a:prstGeom>
        </p:spPr>
        <p:txBody>
          <a:bodyPr wrap="square" lIns="0" tIns="0" rIns="0" bIns="0" rtlCol="0" anchor="t">
            <a:spAutoFit/>
          </a:bodyPr>
          <a:lstStyle/>
          <a:p>
            <a:pPr marL="863599" lvl="1" indent="-431800" algn="ctr">
              <a:lnSpc>
                <a:spcPts val="5599"/>
              </a:lnSpc>
              <a:buFont typeface="Arial"/>
              <a:buChar char="•"/>
            </a:pPr>
            <a:r>
              <a:rPr lang="en-US" sz="3999">
                <a:solidFill>
                  <a:srgbClr val="000000"/>
                </a:solidFill>
                <a:latin typeface="Muli Bold"/>
              </a:rPr>
              <a:t>Ứng dụng</a:t>
            </a:r>
          </a:p>
        </p:txBody>
      </p:sp>
      <p:sp>
        <p:nvSpPr>
          <p:cNvPr id="15" name="TextBox 15"/>
          <p:cNvSpPr txBox="1"/>
          <p:nvPr/>
        </p:nvSpPr>
        <p:spPr>
          <a:xfrm>
            <a:off x="3085600" y="1898195"/>
            <a:ext cx="12596943" cy="683760"/>
          </a:xfrm>
          <a:prstGeom prst="rect">
            <a:avLst/>
          </a:prstGeom>
        </p:spPr>
        <p:txBody>
          <a:bodyPr lIns="0" tIns="0" rIns="0" bIns="0" rtlCol="0" anchor="t">
            <a:spAutoFit/>
          </a:bodyPr>
          <a:lstStyle/>
          <a:p>
            <a:pPr>
              <a:lnSpc>
                <a:spcPts val="5640"/>
              </a:lnSpc>
              <a:spcBef>
                <a:spcPct val="0"/>
              </a:spcBef>
            </a:pPr>
            <a:r>
              <a:rPr lang="en-US" sz="4028">
                <a:solidFill>
                  <a:srgbClr val="000000"/>
                </a:solidFill>
                <a:latin typeface="Muli"/>
              </a:rPr>
              <a:t>      -  Mã hóa đầu vào là hình ảnh</a:t>
            </a:r>
          </a:p>
        </p:txBody>
      </p:sp>
      <p:sp>
        <p:nvSpPr>
          <p:cNvPr id="16" name="Freeform 16"/>
          <p:cNvSpPr/>
          <p:nvPr/>
        </p:nvSpPr>
        <p:spPr>
          <a:xfrm>
            <a:off x="16070758" y="7073370"/>
            <a:ext cx="2215721" cy="2881851"/>
          </a:xfrm>
          <a:custGeom>
            <a:avLst/>
            <a:gdLst/>
            <a:ahLst/>
            <a:cxnLst/>
            <a:rect l="l" t="t" r="r" b="b"/>
            <a:pathLst>
              <a:path w="2215721" h="2881851">
                <a:moveTo>
                  <a:pt x="0" y="0"/>
                </a:moveTo>
                <a:lnTo>
                  <a:pt x="2215721" y="0"/>
                </a:lnTo>
                <a:lnTo>
                  <a:pt x="2215721" y="2881851"/>
                </a:lnTo>
                <a:lnTo>
                  <a:pt x="0" y="2881851"/>
                </a:lnTo>
                <a:lnTo>
                  <a:pt x="0" y="0"/>
                </a:lnTo>
                <a:close/>
              </a:path>
            </a:pathLst>
          </a:custGeom>
          <a:blipFill>
            <a:blip r:embed="rId9"/>
            <a:stretch>
              <a:fillRect l="-3163" r="-3163"/>
            </a:stretch>
          </a:blipFill>
        </p:spPr>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4216820" y="-2057400"/>
            <a:ext cx="4069659" cy="3086100"/>
            <a:chOff x="0" y="0"/>
            <a:chExt cx="1071844" cy="812800"/>
          </a:xfrm>
        </p:grpSpPr>
        <p:sp>
          <p:nvSpPr>
            <p:cNvPr id="6" name="Freeform 6"/>
            <p:cNvSpPr/>
            <p:nvPr/>
          </p:nvSpPr>
          <p:spPr>
            <a:xfrm>
              <a:off x="0" y="0"/>
              <a:ext cx="1071844" cy="812800"/>
            </a:xfrm>
            <a:custGeom>
              <a:avLst/>
              <a:gdLst/>
              <a:ahLst/>
              <a:cxnLst/>
              <a:rect l="l" t="t" r="r" b="b"/>
              <a:pathLst>
                <a:path w="1071844" h="812800">
                  <a:moveTo>
                    <a:pt x="0" y="0"/>
                  </a:moveTo>
                  <a:lnTo>
                    <a:pt x="1071844" y="0"/>
                  </a:lnTo>
                  <a:lnTo>
                    <a:pt x="1071844" y="812800"/>
                  </a:lnTo>
                  <a:lnTo>
                    <a:pt x="0" y="812800"/>
                  </a:lnTo>
                  <a:close/>
                </a:path>
              </a:pathLst>
            </a:custGeom>
            <a:solidFill>
              <a:srgbClr val="882A1B"/>
            </a:solidFill>
          </p:spPr>
        </p:sp>
        <p:sp>
          <p:nvSpPr>
            <p:cNvPr id="7" name="TextBox 7"/>
            <p:cNvSpPr txBox="1"/>
            <p:nvPr/>
          </p:nvSpPr>
          <p:spPr>
            <a:xfrm>
              <a:off x="0" y="-38100"/>
              <a:ext cx="1071844"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a:off x="117164" y="6172200"/>
            <a:ext cx="2710624" cy="4114800"/>
          </a:xfrm>
          <a:custGeom>
            <a:avLst/>
            <a:gdLst/>
            <a:ahLst/>
            <a:cxnLst/>
            <a:rect l="l" t="t" r="r" b="b"/>
            <a:pathLst>
              <a:path w="2710624" h="4114800">
                <a:moveTo>
                  <a:pt x="0" y="0"/>
                </a:moveTo>
                <a:lnTo>
                  <a:pt x="2710625" y="0"/>
                </a:lnTo>
                <a:lnTo>
                  <a:pt x="271062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16070758" y="7073370"/>
            <a:ext cx="2215721" cy="2881851"/>
          </a:xfrm>
          <a:custGeom>
            <a:avLst/>
            <a:gdLst/>
            <a:ahLst/>
            <a:cxnLst/>
            <a:rect l="l" t="t" r="r" b="b"/>
            <a:pathLst>
              <a:path w="2215721" h="2881851">
                <a:moveTo>
                  <a:pt x="0" y="0"/>
                </a:moveTo>
                <a:lnTo>
                  <a:pt x="2215721" y="0"/>
                </a:lnTo>
                <a:lnTo>
                  <a:pt x="2215721" y="2881851"/>
                </a:lnTo>
                <a:lnTo>
                  <a:pt x="0" y="2881851"/>
                </a:lnTo>
                <a:lnTo>
                  <a:pt x="0" y="0"/>
                </a:lnTo>
                <a:close/>
              </a:path>
            </a:pathLst>
          </a:custGeom>
          <a:blipFill>
            <a:blip r:embed="rId10"/>
            <a:stretch>
              <a:fillRect l="-3163" r="-3163"/>
            </a:stretch>
          </a:blipFill>
        </p:spPr>
      </p:sp>
      <p:sp>
        <p:nvSpPr>
          <p:cNvPr id="14" name="TextBox 14"/>
          <p:cNvSpPr txBox="1"/>
          <p:nvPr/>
        </p:nvSpPr>
        <p:spPr>
          <a:xfrm>
            <a:off x="4210747" y="2852286"/>
            <a:ext cx="11538803" cy="3669597"/>
          </a:xfrm>
          <a:prstGeom prst="rect">
            <a:avLst/>
          </a:prstGeom>
        </p:spPr>
        <p:txBody>
          <a:bodyPr lIns="0" tIns="0" rIns="0" bIns="0" rtlCol="0" anchor="t">
            <a:spAutoFit/>
          </a:bodyPr>
          <a:lstStyle/>
          <a:p>
            <a:pPr>
              <a:lnSpc>
                <a:spcPts val="5113"/>
              </a:lnSpc>
            </a:pPr>
            <a:endParaRPr/>
          </a:p>
          <a:p>
            <a:pPr>
              <a:lnSpc>
                <a:spcPts val="4759"/>
              </a:lnSpc>
            </a:pPr>
            <a:r>
              <a:rPr lang="en-US" sz="3399">
                <a:solidFill>
                  <a:srgbClr val="000000"/>
                </a:solidFill>
                <a:latin typeface="Muli"/>
              </a:rPr>
              <a:t> - Truyền thông: Huffman cũng được sử dụng    </a:t>
            </a:r>
          </a:p>
          <a:p>
            <a:pPr>
              <a:lnSpc>
                <a:spcPts val="4759"/>
              </a:lnSpc>
            </a:pPr>
            <a:r>
              <a:rPr lang="en-US" sz="3399">
                <a:solidFill>
                  <a:srgbClr val="000000"/>
                </a:solidFill>
                <a:latin typeface="Muli"/>
              </a:rPr>
              <a:t>trong việc truyền thông mạng để giảm dung lượng dữ liệu cần truyền, giúp tăng tốc độ truyền thông và giảm tải cho hệ thống mạng.</a:t>
            </a:r>
          </a:p>
          <a:p>
            <a:pPr>
              <a:lnSpc>
                <a:spcPts val="5113"/>
              </a:lnSpc>
              <a:spcBef>
                <a:spcPct val="0"/>
              </a:spcBef>
            </a:pPr>
            <a:endParaRPr lang="en-US" sz="3399">
              <a:solidFill>
                <a:srgbClr val="000000"/>
              </a:solidFill>
              <a:latin typeface="Muli"/>
            </a:endParaRPr>
          </a:p>
        </p:txBody>
      </p:sp>
      <p:sp>
        <p:nvSpPr>
          <p:cNvPr id="15" name="TextBox 15"/>
          <p:cNvSpPr txBox="1"/>
          <p:nvPr/>
        </p:nvSpPr>
        <p:spPr>
          <a:xfrm>
            <a:off x="1454403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IV. Ứng dụng</a:t>
            </a:r>
          </a:p>
        </p:txBody>
      </p:sp>
      <p:sp>
        <p:nvSpPr>
          <p:cNvPr id="17" name="TextBox 17"/>
          <p:cNvSpPr txBox="1"/>
          <p:nvPr/>
        </p:nvSpPr>
        <p:spPr>
          <a:xfrm>
            <a:off x="4210747" y="6207257"/>
            <a:ext cx="11538803" cy="2371090"/>
          </a:xfrm>
          <a:prstGeom prst="rect">
            <a:avLst/>
          </a:prstGeom>
        </p:spPr>
        <p:txBody>
          <a:bodyPr lIns="0" tIns="0" rIns="0" bIns="0" rtlCol="0" anchor="t">
            <a:spAutoFit/>
          </a:bodyPr>
          <a:lstStyle/>
          <a:p>
            <a:pPr>
              <a:lnSpc>
                <a:spcPts val="4759"/>
              </a:lnSpc>
              <a:spcBef>
                <a:spcPct val="0"/>
              </a:spcBef>
            </a:pPr>
            <a:r>
              <a:rPr lang="en-US" sz="3399">
                <a:solidFill>
                  <a:srgbClr val="000000"/>
                </a:solidFill>
                <a:latin typeface="Muli"/>
              </a:rPr>
              <a:t>- Lưu lượng mạng: Trong các ứng dụng như web, Huffman được sử dụng để nén dữ liệu truyền tải giữa máy chủ và trình duyệt web, giảm lưu lượng mạng và tăng tốc độ tải trang.</a:t>
            </a:r>
          </a:p>
        </p:txBody>
      </p:sp>
      <p:sp>
        <p:nvSpPr>
          <p:cNvPr id="18" name="TextBox 18"/>
          <p:cNvSpPr txBox="1"/>
          <p:nvPr/>
        </p:nvSpPr>
        <p:spPr>
          <a:xfrm>
            <a:off x="4210747" y="1558240"/>
            <a:ext cx="11538803" cy="1224881"/>
          </a:xfrm>
          <a:prstGeom prst="rect">
            <a:avLst/>
          </a:prstGeom>
        </p:spPr>
        <p:txBody>
          <a:bodyPr lIns="0" tIns="0" rIns="0" bIns="0" rtlCol="0" anchor="t">
            <a:spAutoFit/>
          </a:bodyPr>
          <a:lstStyle/>
          <a:p>
            <a:pPr>
              <a:lnSpc>
                <a:spcPts val="5113"/>
              </a:lnSpc>
            </a:pPr>
            <a:endParaRPr/>
          </a:p>
          <a:p>
            <a:pPr>
              <a:lnSpc>
                <a:spcPts val="4759"/>
              </a:lnSpc>
              <a:spcBef>
                <a:spcPct val="0"/>
              </a:spcBef>
            </a:pPr>
            <a:r>
              <a:rPr lang="en-US" sz="3399">
                <a:solidFill>
                  <a:srgbClr val="000000"/>
                </a:solidFill>
                <a:latin typeface="Muli"/>
              </a:rPr>
              <a:t> - Mã hóa đầu vào là âm thanh, video</a:t>
            </a:r>
          </a:p>
        </p:txBody>
      </p:sp>
      <p:sp>
        <p:nvSpPr>
          <p:cNvPr id="19" name="TextBox 14">
            <a:extLst>
              <a:ext uri="{FF2B5EF4-FFF2-40B4-BE49-F238E27FC236}">
                <a16:creationId xmlns:a16="http://schemas.microsoft.com/office/drawing/2014/main" id="{41F4D817-DCC0-98B3-A57D-45CA9CEE471D}"/>
              </a:ext>
            </a:extLst>
          </p:cNvPr>
          <p:cNvSpPr txBox="1"/>
          <p:nvPr/>
        </p:nvSpPr>
        <p:spPr>
          <a:xfrm>
            <a:off x="3756159" y="809625"/>
            <a:ext cx="3482841" cy="661207"/>
          </a:xfrm>
          <a:prstGeom prst="rect">
            <a:avLst/>
          </a:prstGeom>
        </p:spPr>
        <p:txBody>
          <a:bodyPr wrap="square" lIns="0" tIns="0" rIns="0" bIns="0" rtlCol="0" anchor="t">
            <a:spAutoFit/>
          </a:bodyPr>
          <a:lstStyle/>
          <a:p>
            <a:pPr marL="863599" lvl="1" indent="-431800" algn="ctr">
              <a:lnSpc>
                <a:spcPts val="5599"/>
              </a:lnSpc>
              <a:buFont typeface="Arial"/>
              <a:buChar char="•"/>
            </a:pPr>
            <a:r>
              <a:rPr lang="en-US" sz="3999">
                <a:solidFill>
                  <a:srgbClr val="000000"/>
                </a:solidFill>
                <a:latin typeface="Muli Bold"/>
              </a:rPr>
              <a:t>Ứng dụng</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TextBox 14"/>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
        <p:nvSpPr>
          <p:cNvPr id="15" name="TextBox 15"/>
          <p:cNvSpPr txBox="1"/>
          <p:nvPr/>
        </p:nvSpPr>
        <p:spPr>
          <a:xfrm>
            <a:off x="8372836" y="1867291"/>
            <a:ext cx="9233857" cy="671849"/>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Dựng một cây theo cách từ dưới lên. </a:t>
            </a:r>
          </a:p>
        </p:txBody>
      </p:sp>
      <p:sp>
        <p:nvSpPr>
          <p:cNvPr id="16" name="TextBox 16"/>
          <p:cNvSpPr txBox="1"/>
          <p:nvPr/>
        </p:nvSpPr>
        <p:spPr>
          <a:xfrm>
            <a:off x="8372836" y="3377339"/>
            <a:ext cx="9233857" cy="2757824"/>
          </a:xfrm>
          <a:prstGeom prst="rect">
            <a:avLst/>
          </a:prstGeom>
        </p:spPr>
        <p:txBody>
          <a:bodyPr lIns="0" tIns="0" rIns="0" bIns="0" rtlCol="0" anchor="t">
            <a:spAutoFit/>
          </a:bodyPr>
          <a:lstStyle/>
          <a:p>
            <a:pPr marL="847248" lvl="1" indent="-423624">
              <a:lnSpc>
                <a:spcPts val="5493"/>
              </a:lnSpc>
              <a:spcBef>
                <a:spcPct val="0"/>
              </a:spcBef>
              <a:buFont typeface="Arial"/>
              <a:buChar char="•"/>
            </a:pPr>
            <a:r>
              <a:rPr lang="en-US" sz="3924">
                <a:solidFill>
                  <a:srgbClr val="000000"/>
                </a:solidFill>
                <a:latin typeface="Muli"/>
              </a:rPr>
              <a:t>Với |c| là số lượng lá, |c|-1 là số hoạt động cần thiết để hợp nhất các nút và Q là hàng đợi ưu tiên. Ta có mã giả sau:</a:t>
            </a:r>
          </a:p>
        </p:txBody>
      </p:sp>
      <p:sp>
        <p:nvSpPr>
          <p:cNvPr id="17" name="Freeform 17"/>
          <p:cNvSpPr/>
          <p:nvPr/>
        </p:nvSpPr>
        <p:spPr>
          <a:xfrm>
            <a:off x="1828733" y="2918961"/>
            <a:ext cx="4936760" cy="6339339"/>
          </a:xfrm>
          <a:custGeom>
            <a:avLst/>
            <a:gdLst/>
            <a:ahLst/>
            <a:cxnLst/>
            <a:rect l="l" t="t" r="r" b="b"/>
            <a:pathLst>
              <a:path w="4936760" h="6339339">
                <a:moveTo>
                  <a:pt x="0" y="0"/>
                </a:moveTo>
                <a:lnTo>
                  <a:pt x="4936760" y="0"/>
                </a:lnTo>
                <a:lnTo>
                  <a:pt x="4936760" y="6339339"/>
                </a:lnTo>
                <a:lnTo>
                  <a:pt x="0" y="6339339"/>
                </a:lnTo>
                <a:lnTo>
                  <a:pt x="0" y="0"/>
                </a:lnTo>
                <a:close/>
              </a:path>
            </a:pathLst>
          </a:custGeom>
          <a:blipFill>
            <a:blip r:embed="rId8"/>
            <a:stretch>
              <a:fillRect/>
            </a:stretch>
          </a:blipFill>
        </p:spPr>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4216820" y="-2057400"/>
            <a:ext cx="4069659" cy="3086100"/>
            <a:chOff x="0" y="0"/>
            <a:chExt cx="1071844" cy="812800"/>
          </a:xfrm>
        </p:grpSpPr>
        <p:sp>
          <p:nvSpPr>
            <p:cNvPr id="6" name="Freeform 6"/>
            <p:cNvSpPr/>
            <p:nvPr/>
          </p:nvSpPr>
          <p:spPr>
            <a:xfrm>
              <a:off x="0" y="0"/>
              <a:ext cx="1071844" cy="812800"/>
            </a:xfrm>
            <a:custGeom>
              <a:avLst/>
              <a:gdLst/>
              <a:ahLst/>
              <a:cxnLst/>
              <a:rect l="l" t="t" r="r" b="b"/>
              <a:pathLst>
                <a:path w="1071844" h="812800">
                  <a:moveTo>
                    <a:pt x="0" y="0"/>
                  </a:moveTo>
                  <a:lnTo>
                    <a:pt x="1071844" y="0"/>
                  </a:lnTo>
                  <a:lnTo>
                    <a:pt x="1071844" y="812800"/>
                  </a:lnTo>
                  <a:lnTo>
                    <a:pt x="0" y="812800"/>
                  </a:lnTo>
                  <a:close/>
                </a:path>
              </a:pathLst>
            </a:custGeom>
            <a:solidFill>
              <a:srgbClr val="882A1B"/>
            </a:solidFill>
          </p:spPr>
        </p:sp>
        <p:sp>
          <p:nvSpPr>
            <p:cNvPr id="7" name="TextBox 7"/>
            <p:cNvSpPr txBox="1"/>
            <p:nvPr/>
          </p:nvSpPr>
          <p:spPr>
            <a:xfrm>
              <a:off x="0" y="-38100"/>
              <a:ext cx="1071844" cy="850900"/>
            </a:xfrm>
            <a:prstGeom prst="rect">
              <a:avLst/>
            </a:prstGeom>
          </p:spPr>
          <p:txBody>
            <a:bodyPr lIns="50800" tIns="50800" rIns="50800" bIns="50800" rtlCol="0" anchor="ctr"/>
            <a:lstStyle/>
            <a:p>
              <a:pPr algn="ctr">
                <a:lnSpc>
                  <a:spcPts val="3079"/>
                </a:lnSpc>
              </a:pPr>
              <a:endParaRP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a:off x="117164" y="6172200"/>
            <a:ext cx="2710624" cy="4114800"/>
          </a:xfrm>
          <a:custGeom>
            <a:avLst/>
            <a:gdLst/>
            <a:ahLst/>
            <a:cxnLst/>
            <a:rect l="l" t="t" r="r" b="b"/>
            <a:pathLst>
              <a:path w="2710624" h="4114800">
                <a:moveTo>
                  <a:pt x="0" y="0"/>
                </a:moveTo>
                <a:lnTo>
                  <a:pt x="2710625" y="0"/>
                </a:lnTo>
                <a:lnTo>
                  <a:pt x="271062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16070758" y="7073370"/>
            <a:ext cx="2215721" cy="2881851"/>
          </a:xfrm>
          <a:custGeom>
            <a:avLst/>
            <a:gdLst/>
            <a:ahLst/>
            <a:cxnLst/>
            <a:rect l="l" t="t" r="r" b="b"/>
            <a:pathLst>
              <a:path w="2215721" h="2881851">
                <a:moveTo>
                  <a:pt x="0" y="0"/>
                </a:moveTo>
                <a:lnTo>
                  <a:pt x="2215721" y="0"/>
                </a:lnTo>
                <a:lnTo>
                  <a:pt x="2215721" y="2881851"/>
                </a:lnTo>
                <a:lnTo>
                  <a:pt x="0" y="2881851"/>
                </a:lnTo>
                <a:lnTo>
                  <a:pt x="0" y="0"/>
                </a:lnTo>
                <a:close/>
              </a:path>
            </a:pathLst>
          </a:custGeom>
          <a:blipFill>
            <a:blip r:embed="rId10"/>
            <a:stretch>
              <a:fillRect l="-3163" r="-3163"/>
            </a:stretch>
          </a:blipFill>
        </p:spPr>
      </p:sp>
      <p:sp>
        <p:nvSpPr>
          <p:cNvPr id="15" name="TextBox 15"/>
          <p:cNvSpPr txBox="1"/>
          <p:nvPr/>
        </p:nvSpPr>
        <p:spPr>
          <a:xfrm>
            <a:off x="14544036" y="168275"/>
            <a:ext cx="13444671" cy="717550"/>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IV. Ứng dụng</a:t>
            </a:r>
          </a:p>
        </p:txBody>
      </p:sp>
      <p:sp>
        <p:nvSpPr>
          <p:cNvPr id="19" name="TextBox 14">
            <a:extLst>
              <a:ext uri="{FF2B5EF4-FFF2-40B4-BE49-F238E27FC236}">
                <a16:creationId xmlns:a16="http://schemas.microsoft.com/office/drawing/2014/main" id="{41F4D817-DCC0-98B3-A57D-45CA9CEE471D}"/>
              </a:ext>
            </a:extLst>
          </p:cNvPr>
          <p:cNvSpPr txBox="1"/>
          <p:nvPr/>
        </p:nvSpPr>
        <p:spPr>
          <a:xfrm>
            <a:off x="3756159" y="809625"/>
            <a:ext cx="6530841" cy="661207"/>
          </a:xfrm>
          <a:prstGeom prst="rect">
            <a:avLst/>
          </a:prstGeom>
        </p:spPr>
        <p:txBody>
          <a:bodyPr wrap="square" lIns="0" tIns="0" rIns="0" bIns="0" rtlCol="0" anchor="t">
            <a:spAutoFit/>
          </a:bodyPr>
          <a:lstStyle/>
          <a:p>
            <a:pPr marL="863599" lvl="1" indent="-431800" algn="ctr">
              <a:lnSpc>
                <a:spcPts val="5599"/>
              </a:lnSpc>
              <a:buFont typeface="Arial"/>
              <a:buChar char="•"/>
            </a:pPr>
            <a:r>
              <a:rPr lang="en-US" sz="3999">
                <a:solidFill>
                  <a:srgbClr val="000000"/>
                </a:solidFill>
                <a:latin typeface="Muli Bold"/>
              </a:rPr>
              <a:t>Link trải nghiệm web</a:t>
            </a:r>
          </a:p>
        </p:txBody>
      </p:sp>
      <p:pic>
        <p:nvPicPr>
          <p:cNvPr id="1026" name="Picture 2" descr="Mở ảnh">
            <a:extLst>
              <a:ext uri="{FF2B5EF4-FFF2-40B4-BE49-F238E27FC236}">
                <a16:creationId xmlns:a16="http://schemas.microsoft.com/office/drawing/2014/main" id="{EFCE0125-8414-F15F-276F-F6A18632C6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5549" y="2494495"/>
            <a:ext cx="60198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66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5129190" y="2918961"/>
            <a:ext cx="8029621" cy="1515389"/>
            <a:chOff x="0" y="0"/>
            <a:chExt cx="2114797" cy="399115"/>
          </a:xfrm>
        </p:grpSpPr>
        <p:sp>
          <p:nvSpPr>
            <p:cNvPr id="6" name="Freeform 6"/>
            <p:cNvSpPr/>
            <p:nvPr/>
          </p:nvSpPr>
          <p:spPr>
            <a:xfrm>
              <a:off x="0" y="0"/>
              <a:ext cx="2114797" cy="399115"/>
            </a:xfrm>
            <a:custGeom>
              <a:avLst/>
              <a:gdLst/>
              <a:ahLst/>
              <a:cxnLst/>
              <a:rect l="l" t="t" r="r" b="b"/>
              <a:pathLst>
                <a:path w="2114797" h="399115">
                  <a:moveTo>
                    <a:pt x="0" y="0"/>
                  </a:moveTo>
                  <a:lnTo>
                    <a:pt x="2114797" y="0"/>
                  </a:lnTo>
                  <a:lnTo>
                    <a:pt x="2114797" y="399115"/>
                  </a:lnTo>
                  <a:lnTo>
                    <a:pt x="0" y="399115"/>
                  </a:lnTo>
                  <a:close/>
                </a:path>
              </a:pathLst>
            </a:custGeom>
            <a:solidFill>
              <a:srgbClr val="882A1B"/>
            </a:solidFill>
          </p:spPr>
        </p:sp>
        <p:sp>
          <p:nvSpPr>
            <p:cNvPr id="7" name="TextBox 7"/>
            <p:cNvSpPr txBox="1"/>
            <p:nvPr/>
          </p:nvSpPr>
          <p:spPr>
            <a:xfrm>
              <a:off x="0" y="-57150"/>
              <a:ext cx="2114797" cy="456265"/>
            </a:xfrm>
            <a:prstGeom prst="rect">
              <a:avLst/>
            </a:prstGeom>
          </p:spPr>
          <p:txBody>
            <a:bodyPr lIns="50800" tIns="50800" rIns="50800" bIns="50800" rtlCol="0" anchor="ctr"/>
            <a:lstStyle/>
            <a:p>
              <a:pPr algn="ctr">
                <a:lnSpc>
                  <a:spcPts val="4619"/>
                </a:lnSpc>
              </a:pPr>
              <a:r>
                <a:rPr lang="en-US" sz="3299">
                  <a:solidFill>
                    <a:srgbClr val="FFFFFF"/>
                  </a:solidFill>
                  <a:latin typeface="Muli"/>
                </a:rPr>
                <a:t>Cảm ơn cô và các bạn đã lắng nghe!</a:t>
              </a:r>
            </a:p>
          </p:txBody>
        </p:sp>
      </p:grpSp>
      <p:grpSp>
        <p:nvGrpSpPr>
          <p:cNvPr id="8" name="Group 8"/>
          <p:cNvGrpSpPr/>
          <p:nvPr/>
        </p:nvGrpSpPr>
        <p:grpSpPr>
          <a:xfrm>
            <a:off x="-1751523" y="-1660351"/>
            <a:ext cx="4579312" cy="4579312"/>
            <a:chOff x="0" y="0"/>
            <a:chExt cx="6105749" cy="6105749"/>
          </a:xfrm>
        </p:grpSpPr>
        <p:sp>
          <p:nvSpPr>
            <p:cNvPr id="9" name="Freeform 9"/>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a:off x="16070758" y="7073370"/>
            <a:ext cx="2215721" cy="2881851"/>
          </a:xfrm>
          <a:custGeom>
            <a:avLst/>
            <a:gdLst/>
            <a:ahLst/>
            <a:cxnLst/>
            <a:rect l="l" t="t" r="r" b="b"/>
            <a:pathLst>
              <a:path w="2215721" h="2881851">
                <a:moveTo>
                  <a:pt x="0" y="0"/>
                </a:moveTo>
                <a:lnTo>
                  <a:pt x="2215721" y="0"/>
                </a:lnTo>
                <a:lnTo>
                  <a:pt x="2215721" y="2881851"/>
                </a:lnTo>
                <a:lnTo>
                  <a:pt x="0" y="2881851"/>
                </a:lnTo>
                <a:lnTo>
                  <a:pt x="0" y="0"/>
                </a:lnTo>
                <a:close/>
              </a:path>
            </a:pathLst>
          </a:custGeom>
          <a:blipFill>
            <a:blip r:embed="rId8"/>
            <a:stretch>
              <a:fillRect l="-3163" r="-3163"/>
            </a:stretch>
          </a:blipFill>
        </p:spPr>
      </p:sp>
      <p:sp>
        <p:nvSpPr>
          <p:cNvPr id="13" name="Freeform 13"/>
          <p:cNvSpPr/>
          <p:nvPr/>
        </p:nvSpPr>
        <p:spPr>
          <a:xfrm>
            <a:off x="4194984" y="5697456"/>
            <a:ext cx="9618709" cy="2092069"/>
          </a:xfrm>
          <a:custGeom>
            <a:avLst/>
            <a:gdLst/>
            <a:ahLst/>
            <a:cxnLst/>
            <a:rect l="l" t="t" r="r" b="b"/>
            <a:pathLst>
              <a:path w="9618709" h="2092069">
                <a:moveTo>
                  <a:pt x="0" y="0"/>
                </a:moveTo>
                <a:lnTo>
                  <a:pt x="9618709" y="0"/>
                </a:lnTo>
                <a:lnTo>
                  <a:pt x="9618709" y="2092069"/>
                </a:lnTo>
                <a:lnTo>
                  <a:pt x="0" y="209206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TextBox 14"/>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
        <p:nvSpPr>
          <p:cNvPr id="15" name="TextBox 15"/>
          <p:cNvSpPr txBox="1"/>
          <p:nvPr/>
        </p:nvSpPr>
        <p:spPr>
          <a:xfrm>
            <a:off x="8109780" y="962025"/>
            <a:ext cx="10931418" cy="8952605"/>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
        <p:nvSpPr>
          <p:cNvPr id="16" name="Freeform 16"/>
          <p:cNvSpPr/>
          <p:nvPr/>
        </p:nvSpPr>
        <p:spPr>
          <a:xfrm>
            <a:off x="1828733" y="2918961"/>
            <a:ext cx="4936760" cy="6339339"/>
          </a:xfrm>
          <a:custGeom>
            <a:avLst/>
            <a:gdLst/>
            <a:ahLst/>
            <a:cxnLst/>
            <a:rect l="l" t="t" r="r" b="b"/>
            <a:pathLst>
              <a:path w="4936760" h="6339339">
                <a:moveTo>
                  <a:pt x="0" y="0"/>
                </a:moveTo>
                <a:lnTo>
                  <a:pt x="4936760" y="0"/>
                </a:lnTo>
                <a:lnTo>
                  <a:pt x="4936760" y="6339339"/>
                </a:lnTo>
                <a:lnTo>
                  <a:pt x="0" y="6339339"/>
                </a:lnTo>
                <a:lnTo>
                  <a:pt x="0" y="0"/>
                </a:lnTo>
                <a:close/>
              </a:path>
            </a:pathLst>
          </a:custGeom>
          <a:blipFill>
            <a:blip r:embed="rId8"/>
            <a:stretch>
              <a:fillRect/>
            </a:stretch>
          </a:blipFill>
        </p:spPr>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4" name="TextBox 14"/>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
        <p:nvSpPr>
          <p:cNvPr id="15" name="TextBox 15"/>
          <p:cNvSpPr txBox="1"/>
          <p:nvPr/>
        </p:nvSpPr>
        <p:spPr>
          <a:xfrm>
            <a:off x="8109780" y="962025"/>
            <a:ext cx="10931418" cy="8952605"/>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
        <p:nvSpPr>
          <p:cNvPr id="18" name="TextBox 17">
            <a:extLst>
              <a:ext uri="{FF2B5EF4-FFF2-40B4-BE49-F238E27FC236}">
                <a16:creationId xmlns:a16="http://schemas.microsoft.com/office/drawing/2014/main" id="{F3842C42-8F7F-6058-8B0F-11EEE48123A1}"/>
              </a:ext>
            </a:extLst>
          </p:cNvPr>
          <p:cNvSpPr txBox="1"/>
          <p:nvPr/>
        </p:nvSpPr>
        <p:spPr>
          <a:xfrm>
            <a:off x="914400" y="3246580"/>
            <a:ext cx="5867400" cy="659091"/>
          </a:xfrm>
          <a:prstGeom prst="rect">
            <a:avLst/>
          </a:prstGeom>
          <a:noFill/>
        </p:spPr>
        <p:txBody>
          <a:bodyPr wrap="square">
            <a:spAutoFit/>
          </a:bodyPr>
          <a:lstStyle/>
          <a:p>
            <a:pPr marL="386052" lvl="1">
              <a:lnSpc>
                <a:spcPts val="5006"/>
              </a:lnSpc>
            </a:pPr>
            <a:r>
              <a:rPr lang="en-US" sz="2800">
                <a:solidFill>
                  <a:srgbClr val="000000"/>
                </a:solidFill>
                <a:latin typeface="Muli"/>
              </a:rPr>
              <a:t>Chuỗi kì tự ban đầu: ABCCCBC</a:t>
            </a:r>
            <a:endParaRPr lang="en-US" sz="2800" dirty="0">
              <a:solidFill>
                <a:srgbClr val="000000"/>
              </a:solidFill>
              <a:latin typeface="Muli"/>
            </a:endParaRPr>
          </a:p>
        </p:txBody>
      </p:sp>
    </p:spTree>
    <p:extLst>
      <p:ext uri="{BB962C8B-B14F-4D97-AF65-F5344CB8AC3E}">
        <p14:creationId xmlns:p14="http://schemas.microsoft.com/office/powerpoint/2010/main" val="420267668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1E8"/>
        </a:solidFill>
        <a:effectLst/>
      </p:bgPr>
    </p:bg>
    <p:spTree>
      <p:nvGrpSpPr>
        <p:cNvPr id="1" name=""/>
        <p:cNvGrpSpPr/>
        <p:nvPr/>
      </p:nvGrpSpPr>
      <p:grpSpPr>
        <a:xfrm>
          <a:off x="0" y="0"/>
          <a:ext cx="0" cy="0"/>
          <a:chOff x="0" y="0"/>
          <a:chExt cx="0" cy="0"/>
        </a:xfrm>
      </p:grpSpPr>
      <p:grpSp>
        <p:nvGrpSpPr>
          <p:cNvPr id="17" name="Group 14">
            <a:extLst>
              <a:ext uri="{FF2B5EF4-FFF2-40B4-BE49-F238E27FC236}">
                <a16:creationId xmlns:a16="http://schemas.microsoft.com/office/drawing/2014/main" id="{2CB9AF22-A2C4-BCF1-CC24-FE007053941C}"/>
              </a:ext>
            </a:extLst>
          </p:cNvPr>
          <p:cNvGrpSpPr/>
          <p:nvPr/>
        </p:nvGrpSpPr>
        <p:grpSpPr>
          <a:xfrm>
            <a:off x="8416301" y="2659460"/>
            <a:ext cx="10423373" cy="542527"/>
            <a:chOff x="0" y="0"/>
            <a:chExt cx="2745250" cy="142888"/>
          </a:xfrm>
        </p:grpSpPr>
        <p:sp>
          <p:nvSpPr>
            <p:cNvPr id="18" name="Freeform 15">
              <a:extLst>
                <a:ext uri="{FF2B5EF4-FFF2-40B4-BE49-F238E27FC236}">
                  <a16:creationId xmlns:a16="http://schemas.microsoft.com/office/drawing/2014/main" id="{FDE483E4-4E96-B527-1A72-683C824BA9AC}"/>
                </a:ext>
              </a:extLst>
            </p:cNvPr>
            <p:cNvSpPr/>
            <p:nvPr/>
          </p:nvSpPr>
          <p:spPr>
            <a:xfrm>
              <a:off x="0" y="0"/>
              <a:ext cx="2745250" cy="142888"/>
            </a:xfrm>
            <a:custGeom>
              <a:avLst/>
              <a:gdLst/>
              <a:ahLst/>
              <a:cxnLst/>
              <a:rect l="l" t="t" r="r" b="b"/>
              <a:pathLst>
                <a:path w="2745250" h="142888">
                  <a:moveTo>
                    <a:pt x="0" y="0"/>
                  </a:moveTo>
                  <a:lnTo>
                    <a:pt x="2745250" y="0"/>
                  </a:lnTo>
                  <a:lnTo>
                    <a:pt x="2745250" y="142888"/>
                  </a:lnTo>
                  <a:lnTo>
                    <a:pt x="0" y="142888"/>
                  </a:lnTo>
                  <a:close/>
                </a:path>
              </a:pathLst>
            </a:custGeom>
            <a:solidFill>
              <a:srgbClr val="FFD699"/>
            </a:solidFill>
          </p:spPr>
        </p:sp>
        <p:sp>
          <p:nvSpPr>
            <p:cNvPr id="19" name="TextBox 16">
              <a:extLst>
                <a:ext uri="{FF2B5EF4-FFF2-40B4-BE49-F238E27FC236}">
                  <a16:creationId xmlns:a16="http://schemas.microsoft.com/office/drawing/2014/main" id="{4BD51CE9-405A-DFD7-4A70-7CF1355A0901}"/>
                </a:ext>
              </a:extLst>
            </p:cNvPr>
            <p:cNvSpPr txBox="1"/>
            <p:nvPr/>
          </p:nvSpPr>
          <p:spPr>
            <a:xfrm>
              <a:off x="0" y="-38100"/>
              <a:ext cx="2745250" cy="180988"/>
            </a:xfrm>
            <a:prstGeom prst="rect">
              <a:avLst/>
            </a:prstGeom>
          </p:spPr>
          <p:txBody>
            <a:bodyPr lIns="50800" tIns="50800" rIns="50800" bIns="50800" rtlCol="0" anchor="ctr"/>
            <a:lstStyle/>
            <a:p>
              <a:pPr algn="ctr">
                <a:lnSpc>
                  <a:spcPts val="3079"/>
                </a:lnSpc>
              </a:pPr>
              <a:endParaRPr/>
            </a:p>
          </p:txBody>
        </p:sp>
      </p:grpSp>
      <p:grpSp>
        <p:nvGrpSpPr>
          <p:cNvPr id="2" name="Group 2"/>
          <p:cNvGrpSpPr/>
          <p:nvPr/>
        </p:nvGrpSpPr>
        <p:grpSpPr>
          <a:xfrm>
            <a:off x="9339387" y="9955221"/>
            <a:ext cx="8948613" cy="3086100"/>
            <a:chOff x="0" y="0"/>
            <a:chExt cx="2356836" cy="812800"/>
          </a:xfrm>
        </p:grpSpPr>
        <p:sp>
          <p:nvSpPr>
            <p:cNvPr id="3" name="Freeform 3"/>
            <p:cNvSpPr/>
            <p:nvPr/>
          </p:nvSpPr>
          <p:spPr>
            <a:xfrm>
              <a:off x="0" y="0"/>
              <a:ext cx="2356836" cy="812800"/>
            </a:xfrm>
            <a:custGeom>
              <a:avLst/>
              <a:gdLst/>
              <a:ahLst/>
              <a:cxnLst/>
              <a:rect l="l" t="t" r="r" b="b"/>
              <a:pathLst>
                <a:path w="2356836" h="812800">
                  <a:moveTo>
                    <a:pt x="0" y="0"/>
                  </a:moveTo>
                  <a:lnTo>
                    <a:pt x="2356836" y="0"/>
                  </a:lnTo>
                  <a:lnTo>
                    <a:pt x="2356836" y="812800"/>
                  </a:lnTo>
                  <a:lnTo>
                    <a:pt x="0" y="812800"/>
                  </a:lnTo>
                  <a:close/>
                </a:path>
              </a:pathLst>
            </a:custGeom>
            <a:solidFill>
              <a:srgbClr val="882A1B"/>
            </a:solidFill>
          </p:spPr>
        </p:sp>
        <p:sp>
          <p:nvSpPr>
            <p:cNvPr id="4" name="TextBox 4"/>
            <p:cNvSpPr txBox="1"/>
            <p:nvPr/>
          </p:nvSpPr>
          <p:spPr>
            <a:xfrm>
              <a:off x="0" y="-38100"/>
              <a:ext cx="2356836" cy="850900"/>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2827449" y="-2057400"/>
            <a:ext cx="13578021" cy="3086100"/>
            <a:chOff x="0" y="0"/>
            <a:chExt cx="18104028" cy="4114800"/>
          </a:xfrm>
        </p:grpSpPr>
        <p:grpSp>
          <p:nvGrpSpPr>
            <p:cNvPr id="6" name="Group 6"/>
            <p:cNvGrpSpPr/>
            <p:nvPr/>
          </p:nvGrpSpPr>
          <p:grpSpPr>
            <a:xfrm>
              <a:off x="0" y="0"/>
              <a:ext cx="7278707" cy="4114800"/>
              <a:chOff x="0" y="0"/>
              <a:chExt cx="1437769" cy="812800"/>
            </a:xfrm>
          </p:grpSpPr>
          <p:sp>
            <p:nvSpPr>
              <p:cNvPr id="7" name="Freeform 7"/>
              <p:cNvSpPr/>
              <p:nvPr/>
            </p:nvSpPr>
            <p:spPr>
              <a:xfrm>
                <a:off x="0" y="0"/>
                <a:ext cx="1437769" cy="812800"/>
              </a:xfrm>
              <a:custGeom>
                <a:avLst/>
                <a:gdLst/>
                <a:ahLst/>
                <a:cxnLst/>
                <a:rect l="l" t="t" r="r" b="b"/>
                <a:pathLst>
                  <a:path w="1437769" h="812800">
                    <a:moveTo>
                      <a:pt x="0" y="0"/>
                    </a:moveTo>
                    <a:lnTo>
                      <a:pt x="1437769" y="0"/>
                    </a:lnTo>
                    <a:lnTo>
                      <a:pt x="1437769" y="812800"/>
                    </a:lnTo>
                    <a:lnTo>
                      <a:pt x="0" y="812800"/>
                    </a:lnTo>
                    <a:close/>
                  </a:path>
                </a:pathLst>
              </a:custGeom>
              <a:solidFill>
                <a:srgbClr val="882A1B"/>
              </a:solidFill>
            </p:spPr>
          </p:sp>
          <p:sp>
            <p:nvSpPr>
              <p:cNvPr id="8" name="TextBox 8"/>
              <p:cNvSpPr txBox="1"/>
              <p:nvPr/>
            </p:nvSpPr>
            <p:spPr>
              <a:xfrm>
                <a:off x="0" y="-38100"/>
                <a:ext cx="1437769" cy="850900"/>
              </a:xfrm>
              <a:prstGeom prst="rect">
                <a:avLst/>
              </a:prstGeom>
            </p:spPr>
            <p:txBody>
              <a:bodyPr lIns="50800" tIns="50800" rIns="50800" bIns="50800" rtlCol="0" anchor="ctr"/>
              <a:lstStyle/>
              <a:p>
                <a:pPr algn="ctr">
                  <a:lnSpc>
                    <a:spcPts val="3079"/>
                  </a:lnSpc>
                </a:pPr>
                <a:endParaRPr/>
              </a:p>
            </p:txBody>
          </p:sp>
        </p:grpSp>
        <p:sp>
          <p:nvSpPr>
            <p:cNvPr id="9" name="TextBox 9"/>
            <p:cNvSpPr txBox="1"/>
            <p:nvPr/>
          </p:nvSpPr>
          <p:spPr>
            <a:xfrm>
              <a:off x="177800" y="2954867"/>
              <a:ext cx="17926228" cy="969433"/>
            </a:xfrm>
            <a:prstGeom prst="rect">
              <a:avLst/>
            </a:prstGeom>
          </p:spPr>
          <p:txBody>
            <a:bodyPr lIns="0" tIns="0" rIns="0" bIns="0" rtlCol="0" anchor="t">
              <a:spAutoFit/>
            </a:bodyPr>
            <a:lstStyle/>
            <a:p>
              <a:pPr marL="0" lvl="0" indent="0">
                <a:lnSpc>
                  <a:spcPts val="5600"/>
                </a:lnSpc>
                <a:spcBef>
                  <a:spcPct val="0"/>
                </a:spcBef>
              </a:pPr>
              <a:r>
                <a:rPr lang="en-US" sz="5000">
                  <a:solidFill>
                    <a:srgbClr val="F4F1E8"/>
                  </a:solidFill>
                  <a:latin typeface="Cabin"/>
                </a:rPr>
                <a:t>I. Mã hóa Huffman</a:t>
              </a:r>
            </a:p>
          </p:txBody>
        </p:sp>
      </p:grpSp>
      <p:grpSp>
        <p:nvGrpSpPr>
          <p:cNvPr id="10" name="Group 10"/>
          <p:cNvGrpSpPr/>
          <p:nvPr/>
        </p:nvGrpSpPr>
        <p:grpSpPr>
          <a:xfrm>
            <a:off x="-1751523" y="-1660351"/>
            <a:ext cx="4579312" cy="4579312"/>
            <a:chOff x="0" y="0"/>
            <a:chExt cx="6105749" cy="6105749"/>
          </a:xfrm>
        </p:grpSpPr>
        <p:sp>
          <p:nvSpPr>
            <p:cNvPr id="11" name="Freeform 11"/>
            <p:cNvSpPr/>
            <p:nvPr/>
          </p:nvSpPr>
          <p:spPr>
            <a:xfrm>
              <a:off x="0" y="0"/>
              <a:ext cx="6105749" cy="6105749"/>
            </a:xfrm>
            <a:custGeom>
              <a:avLst/>
              <a:gdLst/>
              <a:ahLst/>
              <a:cxnLst/>
              <a:rect l="l" t="t" r="r" b="b"/>
              <a:pathLst>
                <a:path w="6105749" h="6105749">
                  <a:moveTo>
                    <a:pt x="0" y="0"/>
                  </a:moveTo>
                  <a:lnTo>
                    <a:pt x="6105749" y="0"/>
                  </a:lnTo>
                  <a:lnTo>
                    <a:pt x="6105749" y="6105749"/>
                  </a:lnTo>
                  <a:lnTo>
                    <a:pt x="0" y="6105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600" y="88900"/>
              <a:ext cx="5809510" cy="5809510"/>
            </a:xfrm>
            <a:custGeom>
              <a:avLst/>
              <a:gdLst/>
              <a:ahLst/>
              <a:cxnLst/>
              <a:rect l="l" t="t" r="r" b="b"/>
              <a:pathLst>
                <a:path w="5809510" h="5809510">
                  <a:moveTo>
                    <a:pt x="0" y="0"/>
                  </a:moveTo>
                  <a:lnTo>
                    <a:pt x="5809510" y="0"/>
                  </a:lnTo>
                  <a:lnTo>
                    <a:pt x="5809510" y="5809510"/>
                  </a:lnTo>
                  <a:lnTo>
                    <a:pt x="0" y="5809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87583" y="1778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aphicFrame>
        <p:nvGraphicFramePr>
          <p:cNvPr id="14" name="Table 14"/>
          <p:cNvGraphicFramePr>
            <a:graphicFrameLocks noGrp="1"/>
          </p:cNvGraphicFramePr>
          <p:nvPr>
            <p:extLst>
              <p:ext uri="{D42A27DB-BD31-4B8C-83A1-F6EECF244321}">
                <p14:modId xmlns:p14="http://schemas.microsoft.com/office/powerpoint/2010/main" val="1555589871"/>
              </p:ext>
            </p:extLst>
          </p:nvPr>
        </p:nvGraphicFramePr>
        <p:xfrm>
          <a:off x="1690889" y="3086100"/>
          <a:ext cx="4582710" cy="6172200"/>
        </p:xfrm>
        <a:graphic>
          <a:graphicData uri="http://schemas.openxmlformats.org/drawingml/2006/table">
            <a:tbl>
              <a:tblPr/>
              <a:tblGrid>
                <a:gridCol w="2291355">
                  <a:extLst>
                    <a:ext uri="{9D8B030D-6E8A-4147-A177-3AD203B41FA5}">
                      <a16:colId xmlns:a16="http://schemas.microsoft.com/office/drawing/2014/main" val="20000"/>
                    </a:ext>
                  </a:extLst>
                </a:gridCol>
                <a:gridCol w="2291355">
                  <a:extLst>
                    <a:ext uri="{9D8B030D-6E8A-4147-A177-3AD203B41FA5}">
                      <a16:colId xmlns:a16="http://schemas.microsoft.com/office/drawing/2014/main" val="20001"/>
                    </a:ext>
                  </a:extLst>
                </a:gridCol>
              </a:tblGrid>
              <a:tr h="1543050">
                <a:tc>
                  <a:txBody>
                    <a:bodyPr/>
                    <a:lstStyle/>
                    <a:p>
                      <a:pPr algn="ctr">
                        <a:lnSpc>
                          <a:spcPts val="5459"/>
                        </a:lnSpc>
                        <a:defRPr/>
                      </a:pPr>
                      <a:r>
                        <a:rPr lang="en-US" sz="3899">
                          <a:solidFill>
                            <a:srgbClr val="000000"/>
                          </a:solidFill>
                          <a:latin typeface="Muli Bold"/>
                        </a:rPr>
                        <a:t>Ký tự</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tc>
                  <a:txBody>
                    <a:bodyPr/>
                    <a:lstStyle/>
                    <a:p>
                      <a:pPr algn="ctr">
                        <a:lnSpc>
                          <a:spcPts val="5459"/>
                        </a:lnSpc>
                        <a:defRPr/>
                      </a:pPr>
                      <a:r>
                        <a:rPr lang="en-US" sz="3899">
                          <a:solidFill>
                            <a:srgbClr val="000000"/>
                          </a:solidFill>
                          <a:latin typeface="Muli Bold"/>
                        </a:rPr>
                        <a:t>Tần số</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solidFill>
                      <a:srgbClr val="FFEBCD"/>
                    </a:solidFill>
                  </a:tcPr>
                </a:tc>
                <a:extLst>
                  <a:ext uri="{0D108BD9-81ED-4DB2-BD59-A6C34878D82A}">
                    <a16:rowId xmlns:a16="http://schemas.microsoft.com/office/drawing/2014/main" val="10000"/>
                  </a:ext>
                </a:extLst>
              </a:tr>
              <a:tr h="1543050">
                <a:tc>
                  <a:txBody>
                    <a:bodyPr/>
                    <a:lstStyle/>
                    <a:p>
                      <a:pPr algn="ctr">
                        <a:lnSpc>
                          <a:spcPts val="5459"/>
                        </a:lnSpc>
                        <a:defRPr/>
                      </a:pPr>
                      <a:r>
                        <a:rPr lang="en-US" sz="3900">
                          <a:solidFill>
                            <a:srgbClr val="000000"/>
                          </a:solidFill>
                          <a:latin typeface="Muli"/>
                        </a:rPr>
                        <a:t>A</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5459"/>
                        </a:lnSpc>
                        <a:defRPr/>
                      </a:pPr>
                      <a:r>
                        <a:rPr lang="en-US" sz="3900">
                          <a:solidFill>
                            <a:srgbClr val="000000"/>
                          </a:solidFill>
                          <a:latin typeface="Muli"/>
                        </a:rPr>
                        <a:t>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1543050">
                <a:tc>
                  <a:txBody>
                    <a:bodyPr/>
                    <a:lstStyle/>
                    <a:p>
                      <a:pPr algn="ctr">
                        <a:lnSpc>
                          <a:spcPts val="5459"/>
                        </a:lnSpc>
                        <a:defRPr/>
                      </a:pPr>
                      <a:r>
                        <a:rPr lang="en-US" sz="3900">
                          <a:solidFill>
                            <a:srgbClr val="000000"/>
                          </a:solidFill>
                          <a:latin typeface="Muli"/>
                        </a:rPr>
                        <a:t>B</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5459"/>
                        </a:lnSpc>
                        <a:defRPr/>
                      </a:pPr>
                      <a:r>
                        <a:rPr lang="en-US" sz="3900">
                          <a:solidFill>
                            <a:srgbClr val="000000"/>
                          </a:solidFill>
                          <a:latin typeface="Muli"/>
                        </a:rPr>
                        <a:t>2</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r h="1543050">
                <a:tc>
                  <a:txBody>
                    <a:bodyPr/>
                    <a:lstStyle/>
                    <a:p>
                      <a:pPr algn="ctr">
                        <a:lnSpc>
                          <a:spcPts val="5459"/>
                        </a:lnSpc>
                        <a:defRPr/>
                      </a:pPr>
                      <a:r>
                        <a:rPr lang="en-US" sz="3900">
                          <a:solidFill>
                            <a:srgbClr val="000000"/>
                          </a:solidFill>
                          <a:latin typeface="Muli"/>
                        </a:rPr>
                        <a:t>C</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5459"/>
                        </a:lnSpc>
                        <a:defRPr/>
                      </a:pPr>
                      <a:r>
                        <a:rPr lang="en-US" sz="3900">
                          <a:solidFill>
                            <a:srgbClr val="000000"/>
                          </a:solidFill>
                          <a:latin typeface="Muli"/>
                        </a:rPr>
                        <a:t>4</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5" name="TextBox 15"/>
          <p:cNvSpPr txBox="1"/>
          <p:nvPr/>
        </p:nvSpPr>
        <p:spPr>
          <a:xfrm>
            <a:off x="111928" y="403225"/>
            <a:ext cx="2103526" cy="1422400"/>
          </a:xfrm>
          <a:prstGeom prst="rect">
            <a:avLst/>
          </a:prstGeom>
        </p:spPr>
        <p:txBody>
          <a:bodyPr lIns="0" tIns="0" rIns="0" bIns="0" rtlCol="0" anchor="t">
            <a:spAutoFit/>
          </a:bodyPr>
          <a:lstStyle/>
          <a:p>
            <a:pPr marL="0" lvl="0" indent="0" algn="ctr">
              <a:lnSpc>
                <a:spcPts val="5600"/>
              </a:lnSpc>
              <a:spcBef>
                <a:spcPct val="0"/>
              </a:spcBef>
            </a:pPr>
            <a:r>
              <a:rPr lang="en-US" sz="5000">
                <a:solidFill>
                  <a:srgbClr val="F4F1E8"/>
                </a:solidFill>
                <a:latin typeface="Cabin"/>
              </a:rPr>
              <a:t>Phương pháp</a:t>
            </a:r>
          </a:p>
        </p:txBody>
      </p:sp>
      <p:sp>
        <p:nvSpPr>
          <p:cNvPr id="16" name="TextBox 16"/>
          <p:cNvSpPr txBox="1"/>
          <p:nvPr/>
        </p:nvSpPr>
        <p:spPr>
          <a:xfrm>
            <a:off x="8109780" y="962025"/>
            <a:ext cx="10931418" cy="8952605"/>
          </a:xfrm>
          <a:prstGeom prst="rect">
            <a:avLst/>
          </a:prstGeom>
        </p:spPr>
        <p:txBody>
          <a:bodyPr lIns="0" tIns="0" rIns="0" bIns="0" rtlCol="0" anchor="t">
            <a:spAutoFit/>
          </a:bodyPr>
          <a:lstStyle/>
          <a:p>
            <a:pPr>
              <a:lnSpc>
                <a:spcPts val="4419"/>
              </a:lnSpc>
              <a:spcBef>
                <a:spcPct val="0"/>
              </a:spcBef>
            </a:pPr>
            <a:r>
              <a:rPr lang="en-US" sz="3156">
                <a:solidFill>
                  <a:srgbClr val="000000"/>
                </a:solidFill>
                <a:latin typeface="Muli"/>
              </a:rPr>
              <a:t>Algorithm Huffman (c) {</a:t>
            </a:r>
          </a:p>
          <a:p>
            <a:pPr>
              <a:lnSpc>
                <a:spcPts val="4419"/>
              </a:lnSpc>
              <a:spcBef>
                <a:spcPct val="0"/>
              </a:spcBef>
            </a:pPr>
            <a:r>
              <a:rPr lang="en-US" sz="3156">
                <a:solidFill>
                  <a:srgbClr val="000000"/>
                </a:solidFill>
                <a:latin typeface="Muli"/>
              </a:rPr>
              <a:t>   n= |c|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Q = c </a:t>
            </a:r>
          </a:p>
          <a:p>
            <a:pPr>
              <a:lnSpc>
                <a:spcPts val="4419"/>
              </a:lnSpc>
              <a:spcBef>
                <a:spcPct val="0"/>
              </a:spcBef>
            </a:pPr>
            <a:r>
              <a:rPr lang="en-US" sz="3156">
                <a:solidFill>
                  <a:srgbClr val="000000"/>
                </a:solidFill>
                <a:latin typeface="Muli"/>
              </a:rPr>
              <a:t>   for i&lt;-1 to n-1</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   do {</a:t>
            </a:r>
          </a:p>
          <a:p>
            <a:pPr>
              <a:lnSpc>
                <a:spcPts val="4419"/>
              </a:lnSpc>
              <a:spcBef>
                <a:spcPct val="0"/>
              </a:spcBef>
            </a:pPr>
            <a:r>
              <a:rPr lang="en-US" sz="3156">
                <a:solidFill>
                  <a:srgbClr val="000000"/>
                </a:solidFill>
                <a:latin typeface="Muli"/>
              </a:rPr>
              <a:t>       temp &lt;- get node ()</a:t>
            </a:r>
          </a:p>
          <a:p>
            <a:pPr>
              <a:lnSpc>
                <a:spcPts val="4419"/>
              </a:lnSpc>
              <a:spcBef>
                <a:spcPct val="0"/>
              </a:spcBef>
            </a:pPr>
            <a:r>
              <a:rPr lang="en-US" sz="3156">
                <a:solidFill>
                  <a:srgbClr val="000000"/>
                </a:solidFill>
                <a:latin typeface="Muli"/>
              </a:rPr>
              <a:t>       left (temp] Get_min (Q) right [temp] Get Min (Q)</a:t>
            </a:r>
          </a:p>
          <a:p>
            <a:pPr>
              <a:lnSpc>
                <a:spcPts val="4419"/>
              </a:lnSpc>
              <a:spcBef>
                <a:spcPct val="0"/>
              </a:spcBef>
            </a:pPr>
            <a:r>
              <a:rPr lang="en-US" sz="3156">
                <a:solidFill>
                  <a:srgbClr val="000000"/>
                </a:solidFill>
                <a:latin typeface="Muli"/>
              </a:rPr>
              <a:t>       a = left [temp], b = right [temp]</a:t>
            </a:r>
          </a:p>
          <a:p>
            <a:pPr>
              <a:lnSpc>
                <a:spcPts val="4419"/>
              </a:lnSpc>
              <a:spcBef>
                <a:spcPct val="0"/>
              </a:spcBef>
            </a:pPr>
            <a:r>
              <a:rPr lang="en-US" sz="3156">
                <a:solidFill>
                  <a:srgbClr val="000000"/>
                </a:solidFill>
                <a:latin typeface="Muli"/>
              </a:rPr>
              <a:t>       F [temp]&lt;- f[a] + [b]</a:t>
            </a:r>
          </a:p>
          <a:p>
            <a:pPr>
              <a:lnSpc>
                <a:spcPts val="4419"/>
              </a:lnSpc>
              <a:spcBef>
                <a:spcPct val="0"/>
              </a:spcBef>
            </a:pPr>
            <a:r>
              <a:rPr lang="en-US" sz="3156">
                <a:solidFill>
                  <a:srgbClr val="000000"/>
                </a:solidFill>
                <a:latin typeface="Muli"/>
              </a:rPr>
              <a:t>       insert (Q, temp)</a:t>
            </a:r>
          </a:p>
          <a:p>
            <a:pPr>
              <a:lnSpc>
                <a:spcPts val="4419"/>
              </a:lnSpc>
              <a:spcBef>
                <a:spcPct val="0"/>
              </a:spcBef>
            </a:pPr>
            <a:r>
              <a:rPr lang="en-US" sz="3156">
                <a:solidFill>
                  <a:srgbClr val="000000"/>
                </a:solidFill>
                <a:latin typeface="Muli"/>
              </a:rPr>
              <a:t>    }</a:t>
            </a:r>
          </a:p>
          <a:p>
            <a:pPr>
              <a:lnSpc>
                <a:spcPts val="4419"/>
              </a:lnSpc>
              <a:spcBef>
                <a:spcPct val="0"/>
              </a:spcBef>
            </a:pPr>
            <a:endParaRPr lang="en-US" sz="3156">
              <a:solidFill>
                <a:srgbClr val="000000"/>
              </a:solidFill>
              <a:latin typeface="Muli"/>
            </a:endParaRPr>
          </a:p>
          <a:p>
            <a:pPr>
              <a:lnSpc>
                <a:spcPts val="4419"/>
              </a:lnSpc>
              <a:spcBef>
                <a:spcPct val="0"/>
              </a:spcBef>
            </a:pPr>
            <a:r>
              <a:rPr lang="en-US" sz="3156">
                <a:solidFill>
                  <a:srgbClr val="000000"/>
                </a:solidFill>
                <a:latin typeface="Muli"/>
              </a:rPr>
              <a:t>return Get_min (0)</a:t>
            </a:r>
          </a:p>
          <a:p>
            <a:pPr>
              <a:lnSpc>
                <a:spcPts val="4419"/>
              </a:lnSpc>
              <a:spcBef>
                <a:spcPct val="0"/>
              </a:spcBef>
            </a:pPr>
            <a:r>
              <a:rPr lang="en-US" sz="3156">
                <a:solidFill>
                  <a:srgbClr val="000000"/>
                </a:solidFill>
                <a:latin typeface="Muli"/>
              </a:rPr>
              <a: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3425</Words>
  <Application>Microsoft Office PowerPoint</Application>
  <PresentationFormat>Custom</PresentationFormat>
  <Paragraphs>648</Paragraphs>
  <Slides>61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Cabin Medium Italics</vt:lpstr>
      <vt:lpstr>Muli Bold</vt:lpstr>
      <vt:lpstr>Arial</vt:lpstr>
      <vt:lpstr>Muli Italics</vt:lpstr>
      <vt:lpstr>Arimo</vt:lpstr>
      <vt:lpstr>Muli</vt:lpstr>
      <vt:lpstr>Cabin</vt:lpstr>
      <vt:lpstr>Calibri</vt:lpstr>
      <vt:lpstr>Muli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thuyết trình Hồ sơ Năng lực Nhà Thiết kế Thương hiệu Màu Be Đen Đồng Phong cách Cổ điển Ấm áp</dc:title>
  <cp:lastModifiedBy>Đạt Đào</cp:lastModifiedBy>
  <cp:revision>21</cp:revision>
  <dcterms:created xsi:type="dcterms:W3CDTF">2006-08-16T00:00:00Z</dcterms:created>
  <dcterms:modified xsi:type="dcterms:W3CDTF">2023-12-17T09:19:22Z</dcterms:modified>
  <dc:identifier>DAF2ftO83Vg</dc:identifier>
</cp:coreProperties>
</file>