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57" r:id="rId12"/>
    <p:sldId id="258" r:id="rId13"/>
    <p:sldId id="259" r:id="rId14"/>
    <p:sldId id="260" r:id="rId15"/>
    <p:sldId id="261" r:id="rId16"/>
    <p:sldId id="262" r:id="rId17"/>
    <p:sldId id="271" r:id="rId18"/>
    <p:sldId id="270" r:id="rId19"/>
    <p:sldId id="273" r:id="rId20"/>
    <p:sldId id="272" r:id="rId21"/>
    <p:sldId id="274" r:id="rId22"/>
    <p:sldId id="284" r:id="rId23"/>
    <p:sldId id="285" r:id="rId24"/>
    <p:sldId id="286" r:id="rId25"/>
    <p:sldId id="292" r:id="rId26"/>
    <p:sldId id="287" r:id="rId27"/>
    <p:sldId id="291" r:id="rId28"/>
    <p:sldId id="269" r:id="rId29"/>
    <p:sldId id="264" r:id="rId30"/>
    <p:sldId id="265" r:id="rId31"/>
    <p:sldId id="266" r:id="rId32"/>
    <p:sldId id="288" r:id="rId33"/>
    <p:sldId id="26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raba, Nikhil" initials="SN" lastIdx="1" clrIdx="0">
    <p:extLst>
      <p:ext uri="{19B8F6BF-5375-455C-9EA6-DF929625EA0E}">
        <p15:presenceInfo xmlns:p15="http://schemas.microsoft.com/office/powerpoint/2012/main" userId="Soraba, Nik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eorgiaTech\ECE6130\HW\HW3\HW3\vddVsPowerIntegration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Power</a:t>
            </a:r>
            <a:r>
              <a:rPr lang="en-US" baseline="0" dirty="0"/>
              <a:t> vs Delay curve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vddVsDelayWL!$B$1</c:f>
              <c:strCache>
                <c:ptCount val="1"/>
                <c:pt idx="0">
                  <c:v>Delay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vddVsDelayWL!$A$2:$A$11</c:f>
              <c:numCache>
                <c:formatCode>0.00E+00</c:formatCode>
                <c:ptCount val="10"/>
                <c:pt idx="0">
                  <c:v>2.41E-5</c:v>
                </c:pt>
                <c:pt idx="1">
                  <c:v>4.3000000000000002E-5</c:v>
                </c:pt>
                <c:pt idx="2">
                  <c:v>5.8199999999999998E-5</c:v>
                </c:pt>
                <c:pt idx="3">
                  <c:v>7.4300000000000004E-5</c:v>
                </c:pt>
                <c:pt idx="4">
                  <c:v>9.2299999999999994E-5</c:v>
                </c:pt>
                <c:pt idx="5" formatCode="General">
                  <c:v>1.12451E-4</c:v>
                </c:pt>
                <c:pt idx="6" formatCode="General">
                  <c:v>1.3533999999999999E-4</c:v>
                </c:pt>
                <c:pt idx="7" formatCode="General">
                  <c:v>1.6137399999999999E-4</c:v>
                </c:pt>
                <c:pt idx="8" formatCode="General">
                  <c:v>1.9223100000000001E-4</c:v>
                </c:pt>
                <c:pt idx="9" formatCode="General">
                  <c:v>2.30318E-4</c:v>
                </c:pt>
              </c:numCache>
            </c:numRef>
          </c:xVal>
          <c:yVal>
            <c:numRef>
              <c:f>vddVsDelayWL!$B$2:$B$11</c:f>
              <c:numCache>
                <c:formatCode>0.00E+00</c:formatCode>
                <c:ptCount val="10"/>
                <c:pt idx="0">
                  <c:v>5.0129738218976404E-10</c:v>
                </c:pt>
                <c:pt idx="1">
                  <c:v>3.0702203800560099E-10</c:v>
                </c:pt>
                <c:pt idx="2">
                  <c:v>2.2547816476117799E-10</c:v>
                </c:pt>
                <c:pt idx="3">
                  <c:v>1.8245571249517199E-10</c:v>
                </c:pt>
                <c:pt idx="4">
                  <c:v>1.5647320809975999E-10</c:v>
                </c:pt>
                <c:pt idx="5">
                  <c:v>1.39056631516031E-10</c:v>
                </c:pt>
                <c:pt idx="6">
                  <c:v>1.26551261395527E-10</c:v>
                </c:pt>
                <c:pt idx="7">
                  <c:v>1.1739125386956399E-10</c:v>
                </c:pt>
                <c:pt idx="8">
                  <c:v>1.1016520969134199E-10</c:v>
                </c:pt>
                <c:pt idx="9">
                  <c:v>1.04294804897917E-10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F5E-4922-8B8D-0970E9255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3859120"/>
        <c:axId val="-883858576"/>
      </c:scatterChart>
      <c:valAx>
        <c:axId val="-88385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3858576"/>
        <c:crosses val="autoZero"/>
        <c:crossBetween val="midCat"/>
      </c:valAx>
      <c:valAx>
        <c:axId val="-8838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3859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vddVsPowerIntegration1!$B$1</c:f>
              <c:strCache>
                <c:ptCount val="1"/>
                <c:pt idx="0">
                  <c:v>Delay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vddVsPowerIntegration1!$A$2:$A$10</c:f>
              <c:numCache>
                <c:formatCode>0.00E+00</c:formatCode>
                <c:ptCount val="9"/>
                <c:pt idx="0">
                  <c:v>4.8716231678661403E-5</c:v>
                </c:pt>
                <c:pt idx="1">
                  <c:v>6.7879139312351401E-5</c:v>
                </c:pt>
                <c:pt idx="2">
                  <c:v>8.7179218224925706E-5</c:v>
                </c:pt>
                <c:pt idx="3" formatCode="General">
                  <c:v>1.0934629377807001E-4</c:v>
                </c:pt>
                <c:pt idx="4" formatCode="General">
                  <c:v>1.3509960258007599E-4</c:v>
                </c:pt>
                <c:pt idx="5" formatCode="General">
                  <c:v>1.6528858782910701E-4</c:v>
                </c:pt>
                <c:pt idx="6" formatCode="General">
                  <c:v>2.00650882011239E-4</c:v>
                </c:pt>
                <c:pt idx="7" formatCode="General">
                  <c:v>2.43252485676284E-4</c:v>
                </c:pt>
                <c:pt idx="8" formatCode="General">
                  <c:v>2.9652990339344899E-4</c:v>
                </c:pt>
              </c:numCache>
            </c:numRef>
          </c:xVal>
          <c:yVal>
            <c:numRef>
              <c:f>vddVsPowerIntegration1!$B$2:$B$10</c:f>
              <c:numCache>
                <c:formatCode>0.00E+00</c:formatCode>
                <c:ptCount val="9"/>
                <c:pt idx="0">
                  <c:v>3.9299999999999999E-10</c:v>
                </c:pt>
                <c:pt idx="1">
                  <c:v>2.7900000000000002E-10</c:v>
                </c:pt>
                <c:pt idx="2">
                  <c:v>2.1899999999999999E-10</c:v>
                </c:pt>
                <c:pt idx="3">
                  <c:v>1.8299999999999999E-10</c:v>
                </c:pt>
                <c:pt idx="4">
                  <c:v>1.5999999999999999E-10</c:v>
                </c:pt>
                <c:pt idx="5">
                  <c:v>1.4399999999999999E-10</c:v>
                </c:pt>
                <c:pt idx="6">
                  <c:v>1.3200000000000001E-10</c:v>
                </c:pt>
                <c:pt idx="7">
                  <c:v>1.2299999999999999E-10</c:v>
                </c:pt>
                <c:pt idx="8">
                  <c:v>1.16E-10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35E-4DEF-AA5F-F739F861E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3858032"/>
        <c:axId val="-883867824"/>
      </c:scatterChart>
      <c:valAx>
        <c:axId val="-88385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3867824"/>
        <c:crosses val="autoZero"/>
        <c:crossBetween val="midCat"/>
      </c:valAx>
      <c:valAx>
        <c:axId val="-88386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3858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2T11:12:54.91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3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915F-9607-4E05-A3F4-4780DF655DF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924F-964A-43ED-9D08-50B10024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ECE6130 Project</a:t>
            </a:r>
            <a:br>
              <a:rPr lang="en-US" dirty="0"/>
            </a:br>
            <a:r>
              <a:rPr lang="en-US" dirty="0"/>
              <a:t>HW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14</a:t>
            </a:r>
          </a:p>
          <a:p>
            <a:r>
              <a:rPr lang="en-US" dirty="0"/>
              <a:t>Fall 2016</a:t>
            </a:r>
          </a:p>
        </p:txBody>
      </p:sp>
    </p:spTree>
    <p:extLst>
      <p:ext uri="{BB962C8B-B14F-4D97-AF65-F5344CB8AC3E}">
        <p14:creationId xmlns:p14="http://schemas.microsoft.com/office/powerpoint/2010/main" val="258049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33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1-B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60311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84" y="1179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 to 4 Decoder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7" y="1139613"/>
            <a:ext cx="11896425" cy="5718387"/>
          </a:xfrm>
        </p:spPr>
      </p:pic>
    </p:spTree>
    <p:extLst>
      <p:ext uri="{BB962C8B-B14F-4D97-AF65-F5344CB8AC3E}">
        <p14:creationId xmlns:p14="http://schemas.microsoft.com/office/powerpoint/2010/main" val="115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 to 16 Decoder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" y="1901757"/>
            <a:ext cx="12189360" cy="4192622"/>
          </a:xfrm>
        </p:spPr>
      </p:pic>
    </p:spTree>
    <p:extLst>
      <p:ext uri="{BB962C8B-B14F-4D97-AF65-F5344CB8AC3E}">
        <p14:creationId xmlns:p14="http://schemas.microsoft.com/office/powerpoint/2010/main" val="203050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WL logic schematic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" y="2388139"/>
            <a:ext cx="11954596" cy="3249039"/>
          </a:xfrm>
        </p:spPr>
      </p:pic>
    </p:spTree>
    <p:extLst>
      <p:ext uri="{BB962C8B-B14F-4D97-AF65-F5344CB8AC3E}">
        <p14:creationId xmlns:p14="http://schemas.microsoft.com/office/powerpoint/2010/main" val="158224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29" y="248056"/>
            <a:ext cx="10624719" cy="6381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26" y="164757"/>
            <a:ext cx="11667540" cy="42376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WL Logic waveform of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868" y="2185719"/>
            <a:ext cx="247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decoder output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868" y="3239629"/>
            <a:ext cx="23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decoder output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1433" y="951850"/>
            <a:ext cx="104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251" y="5462081"/>
            <a:ext cx="261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decoder output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304331"/>
            <a:ext cx="261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decoder output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276" y="951850"/>
            <a:ext cx="89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0084" y="1007609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66202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@ nominal voltage: </a:t>
            </a:r>
            <a:r>
              <a:rPr lang="en-US" dirty="0">
                <a:solidFill>
                  <a:srgbClr val="FF0000"/>
                </a:solidFill>
              </a:rPr>
              <a:t>225.5 </a:t>
            </a:r>
            <a:r>
              <a:rPr lang="en-US" dirty="0" err="1">
                <a:solidFill>
                  <a:srgbClr val="FF0000"/>
                </a:solidFill>
              </a:rPr>
              <a:t>ps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CF6BCE9F-FA42-4B90-91D7-96A3FE0E0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38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1497" y="6259749"/>
            <a:ext cx="11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(W)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87258" y="3504549"/>
            <a:ext cx="151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(s)</a:t>
            </a:r>
          </a:p>
        </p:txBody>
      </p:sp>
    </p:spTree>
    <p:extLst>
      <p:ext uri="{BB962C8B-B14F-4D97-AF65-F5344CB8AC3E}">
        <p14:creationId xmlns:p14="http://schemas.microsoft.com/office/powerpoint/2010/main" val="189045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5" y="2505210"/>
            <a:ext cx="10988579" cy="19380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Part 1-C</a:t>
            </a:r>
            <a:br>
              <a:rPr lang="en-US" dirty="0" smtClean="0"/>
            </a:br>
            <a:r>
              <a:rPr lang="en-US" dirty="0" smtClean="0"/>
              <a:t>Registers</a:t>
            </a:r>
            <a:br>
              <a:rPr lang="en-US" dirty="0" smtClean="0"/>
            </a:br>
            <a:r>
              <a:rPr lang="en-US" dirty="0" smtClean="0"/>
              <a:t>Circuits for Long-Capacitive Interconnect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1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Schematic of the single flip-flop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" y="2274093"/>
            <a:ext cx="11018907" cy="3637309"/>
          </a:xfrm>
        </p:spPr>
      </p:pic>
    </p:spTree>
    <p:extLst>
      <p:ext uri="{BB962C8B-B14F-4D97-AF65-F5344CB8AC3E}">
        <p14:creationId xmlns:p14="http://schemas.microsoft.com/office/powerpoint/2010/main" val="216249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Design Style Used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Register is made by 6 parallel flip-flops</a:t>
            </a:r>
          </a:p>
          <a:p>
            <a:r>
              <a:rPr lang="en-US" altLang="ko-KR" dirty="0" smtClean="0"/>
              <a:t>We used latches, one master latch and one slave latch to design register.</a:t>
            </a:r>
          </a:p>
          <a:p>
            <a:r>
              <a:rPr lang="en-US" altLang="ko-KR" dirty="0" smtClean="0"/>
              <a:t>Latch is designed by two transmission gates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01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Waveform of operation for flip-flop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7" y="1690688"/>
            <a:ext cx="11495463" cy="40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33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</a:t>
            </a:r>
            <a:r>
              <a:rPr lang="en-US" dirty="0" smtClean="0"/>
              <a:t>1-A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8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At normal supply voltage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Clk</a:t>
            </a:r>
            <a:r>
              <a:rPr lang="en-US" altLang="ko-KR" dirty="0" smtClean="0"/>
              <a:t>-Q delay: 19.8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r>
              <a:rPr lang="en-US" altLang="ko-KR" dirty="0" smtClean="0"/>
              <a:t>Hold time: 0</a:t>
            </a:r>
          </a:p>
          <a:p>
            <a:r>
              <a:rPr lang="en-US" altLang="ko-KR" dirty="0" smtClean="0"/>
              <a:t>Set-up time: 11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96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Power vs setup time when varying </a:t>
            </a:r>
            <a:r>
              <a:rPr lang="en-US" altLang="ko-KR" dirty="0" err="1" smtClean="0"/>
              <a:t>Vdd</a:t>
            </a:r>
            <a:endParaRPr lang="ko-KR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374" y="1793719"/>
            <a:ext cx="7307052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Power vs </a:t>
            </a:r>
            <a:r>
              <a:rPr lang="en-US" altLang="ko-KR" dirty="0" smtClean="0"/>
              <a:t>CLK-Q </a:t>
            </a:r>
            <a:r>
              <a:rPr lang="en-US" altLang="ko-KR" dirty="0"/>
              <a:t>when varying </a:t>
            </a:r>
            <a:r>
              <a:rPr lang="en-US" altLang="ko-KR" dirty="0" err="1"/>
              <a:t>Vdd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527" y="1690688"/>
            <a:ext cx="7366946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6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Long interconnect design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We using chain of inverters and sizing to design the long interconnect</a:t>
            </a:r>
          </a:p>
          <a:p>
            <a:r>
              <a:rPr lang="en-US" altLang="ko-KR" dirty="0" smtClean="0"/>
              <a:t>By optimize the delay, we found that using a chain of 2 inverters gives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the optimal design.</a:t>
            </a:r>
          </a:p>
          <a:p>
            <a:r>
              <a:rPr lang="en-US" altLang="ko-KR" dirty="0" smtClean="0"/>
              <a:t>The relative size of inverter is 3.1 .</a:t>
            </a:r>
          </a:p>
          <a:p>
            <a:r>
              <a:rPr lang="en-US" altLang="ko-KR" dirty="0" smtClean="0"/>
              <a:t>The upsizing factor is 2 and 8 for each inverter,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57069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Long interconnect </a:t>
            </a:r>
            <a:r>
              <a:rPr lang="en-US" altLang="ko-KR" dirty="0" smtClean="0"/>
              <a:t>design schematic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333"/>
            <a:ext cx="10515600" cy="4227921"/>
          </a:xfrm>
        </p:spPr>
      </p:pic>
    </p:spTree>
    <p:extLst>
      <p:ext uri="{BB962C8B-B14F-4D97-AF65-F5344CB8AC3E}">
        <p14:creationId xmlns:p14="http://schemas.microsoft.com/office/powerpoint/2010/main" val="422655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At normal voltage: 0.8V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delay through the </a:t>
            </a:r>
            <a:r>
              <a:rPr lang="en-US" altLang="ko-KR" dirty="0" smtClean="0"/>
              <a:t>chain: 326.36 </a:t>
            </a:r>
            <a:r>
              <a:rPr lang="en-US" altLang="ko-KR" dirty="0" err="1" smtClean="0"/>
              <a:t>ps</a:t>
            </a:r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power </a:t>
            </a:r>
            <a:r>
              <a:rPr lang="en-US" altLang="ko-KR" dirty="0" smtClean="0"/>
              <a:t>dissipation: 686.638 </a:t>
            </a:r>
            <a:r>
              <a:rPr lang="en-US" altLang="ko-KR" dirty="0" err="1" smtClean="0"/>
              <a:t>microW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62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Power of the driver chain vs delay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534" y="1420232"/>
            <a:ext cx="7905992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8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The minimum supply voltage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minimum supply voltage is 1.6v</a:t>
            </a:r>
          </a:p>
          <a:p>
            <a:r>
              <a:rPr lang="en-US" altLang="ko-KR" dirty="0" smtClean="0"/>
              <a:t>If we want to use lower supply voltage, we can reduce the setup time</a:t>
            </a:r>
          </a:p>
        </p:txBody>
      </p:sp>
    </p:spTree>
    <p:extLst>
      <p:ext uri="{BB962C8B-B14F-4D97-AF65-F5344CB8AC3E}">
        <p14:creationId xmlns:p14="http://schemas.microsoft.com/office/powerpoint/2010/main" val="369583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6" y="25052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Part 1-D</a:t>
            </a:r>
            <a:br>
              <a:rPr lang="en-US" dirty="0"/>
            </a:br>
            <a:r>
              <a:rPr lang="en-US" dirty="0"/>
              <a:t>Integration of the blocks</a:t>
            </a:r>
          </a:p>
        </p:txBody>
      </p:sp>
    </p:spTree>
    <p:extLst>
      <p:ext uri="{BB962C8B-B14F-4D97-AF65-F5344CB8AC3E}">
        <p14:creationId xmlns:p14="http://schemas.microsoft.com/office/powerpoint/2010/main" val="352065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1171388"/>
            <a:ext cx="12048584" cy="56430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Integrated circuit </a:t>
            </a:r>
            <a:r>
              <a:rPr lang="en-US" dirty="0" smtClean="0"/>
              <a:t>schematic of Integration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4"/>
            <a:ext cx="10515600" cy="1171017"/>
          </a:xfrm>
        </p:spPr>
        <p:txBody>
          <a:bodyPr/>
          <a:lstStyle/>
          <a:p>
            <a:pPr algn="ctr"/>
            <a:r>
              <a:rPr lang="en-US" altLang="ko-KR" dirty="0" smtClean="0"/>
              <a:t>Overall System Design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171" y="1304321"/>
            <a:ext cx="7585657" cy="52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9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Waveform for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" y="1446306"/>
            <a:ext cx="12092108" cy="5080000"/>
          </a:xfrm>
        </p:spPr>
      </p:pic>
      <p:sp>
        <p:nvSpPr>
          <p:cNvPr id="5" name="TextBox 4"/>
          <p:cNvSpPr txBox="1"/>
          <p:nvPr/>
        </p:nvSpPr>
        <p:spPr>
          <a:xfrm>
            <a:off x="282101" y="3176877"/>
            <a:ext cx="71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74" y="2082289"/>
            <a:ext cx="10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Input&lt;0&gt;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74" y="2402537"/>
            <a:ext cx="10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Input&lt;2&gt;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302787"/>
            <a:ext cx="129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decoder&lt;0&gt;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49" y="5397375"/>
            <a:ext cx="129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</a:t>
            </a:r>
          </a:p>
          <a:p>
            <a:r>
              <a:rPr lang="en-US" dirty="0"/>
              <a:t>WL&lt;0&gt;</a:t>
            </a:r>
          </a:p>
        </p:txBody>
      </p:sp>
    </p:spTree>
    <p:extLst>
      <p:ext uri="{BB962C8B-B14F-4D97-AF65-F5344CB8AC3E}">
        <p14:creationId xmlns:p14="http://schemas.microsoft.com/office/powerpoint/2010/main" val="1410849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Clk</a:t>
            </a:r>
            <a:r>
              <a:rPr lang="en-US" dirty="0"/>
              <a:t> edge to WL transition delay: </a:t>
            </a:r>
            <a:r>
              <a:rPr lang="en-US" dirty="0">
                <a:solidFill>
                  <a:srgbClr val="FF0000"/>
                </a:solidFill>
              </a:rPr>
              <a:t>278.9ps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5FA2D6C-500C-404E-8F03-5668689D1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486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61497" y="6259749"/>
            <a:ext cx="11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(W)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87258" y="3504549"/>
            <a:ext cx="151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(s)</a:t>
            </a:r>
          </a:p>
        </p:txBody>
      </p:sp>
    </p:spTree>
    <p:extLst>
      <p:ext uri="{BB962C8B-B14F-4D97-AF65-F5344CB8AC3E}">
        <p14:creationId xmlns:p14="http://schemas.microsoft.com/office/powerpoint/2010/main" val="217199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Integration 2’s schematic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4" y="1825625"/>
            <a:ext cx="10286611" cy="4351338"/>
          </a:xfrm>
        </p:spPr>
      </p:pic>
    </p:spTree>
    <p:extLst>
      <p:ext uri="{BB962C8B-B14F-4D97-AF65-F5344CB8AC3E}">
        <p14:creationId xmlns:p14="http://schemas.microsoft.com/office/powerpoint/2010/main" val="193760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Integration 2’s waveform for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99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Delay responding adder’s input transition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delay from positive CLK-edge to transition at </a:t>
            </a:r>
            <a:r>
              <a:rPr lang="en-US" altLang="ko-KR" dirty="0" smtClean="0"/>
              <a:t>the </a:t>
            </a:r>
            <a:r>
              <a:rPr lang="en-US" altLang="ko-KR" dirty="0"/>
              <a:t>input of the “input registers for the adder” (@ nominal </a:t>
            </a:r>
            <a:r>
              <a:rPr lang="en-US" altLang="ko-KR" dirty="0" smtClean="0"/>
              <a:t>voltage</a:t>
            </a:r>
            <a:r>
              <a:rPr lang="en-US" altLang="ko-KR" dirty="0"/>
              <a:t>) </a:t>
            </a:r>
            <a:r>
              <a:rPr lang="en-US" altLang="ko-KR" dirty="0" smtClean="0"/>
              <a:t>: 347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913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Power vs Adder’s delay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69" y="1690688"/>
            <a:ext cx="8205462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Intended Operation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868214"/>
          </a:xfrm>
        </p:spPr>
        <p:txBody>
          <a:bodyPr>
            <a:normAutofit/>
          </a:bodyPr>
          <a:lstStyle/>
          <a:p>
            <a:pPr lvl="0"/>
            <a:r>
              <a:rPr lang="en-US" altLang="ko-KR" dirty="0"/>
              <a:t>Write a set of data to an SRAM array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The </a:t>
            </a:r>
            <a:r>
              <a:rPr lang="en-US" altLang="ko-KR" dirty="0"/>
              <a:t>control signal tells SRAM to work on write mode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each cycle, </a:t>
            </a:r>
            <a:r>
              <a:rPr lang="en-US" altLang="ko-KR" dirty="0" smtClean="0"/>
              <a:t>address </a:t>
            </a:r>
            <a:r>
              <a:rPr lang="en-US" altLang="ko-KR" dirty="0"/>
              <a:t>decoder with </a:t>
            </a:r>
            <a:r>
              <a:rPr lang="en-US" altLang="ko-KR" dirty="0" smtClean="0"/>
              <a:t> </a:t>
            </a:r>
            <a:r>
              <a:rPr lang="en-US" altLang="ko-KR" dirty="0"/>
              <a:t>decodes the address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Then </a:t>
            </a:r>
            <a:r>
              <a:rPr lang="en-US" altLang="ko-KR" dirty="0"/>
              <a:t>the data is read from write register and written to the respective </a:t>
            </a:r>
            <a:r>
              <a:rPr lang="en-US" altLang="ko-KR" dirty="0" smtClean="0"/>
              <a:t>SRAM cell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Read </a:t>
            </a:r>
            <a:r>
              <a:rPr lang="en-US" altLang="ko-KR" dirty="0"/>
              <a:t>data sequentially from the array</a:t>
            </a:r>
          </a:p>
          <a:p>
            <a:pPr marL="0" indent="0">
              <a:buNone/>
            </a:pPr>
            <a:r>
              <a:rPr lang="en-US" altLang="ko-KR" dirty="0" smtClean="0"/>
              <a:t>The </a:t>
            </a:r>
            <a:r>
              <a:rPr lang="en-US" altLang="ko-KR" dirty="0"/>
              <a:t>control signal tells SRAM to work on read mode.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each cycle, the address decoder decodes the address, then data is read from respective SRAM cells and write to READ registers. Address is increased by one after each cycle.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7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Intended Operation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8682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Driven </a:t>
            </a:r>
            <a:r>
              <a:rPr lang="en-US" altLang="ko-KR" dirty="0"/>
              <a:t>through a long-interconnect and add them sequentially for n cycle</a:t>
            </a:r>
          </a:p>
          <a:p>
            <a:pPr marL="0" indent="0">
              <a:buNone/>
            </a:pPr>
            <a:r>
              <a:rPr lang="en-US" altLang="ko-KR" dirty="0" smtClean="0"/>
              <a:t>  The </a:t>
            </a:r>
            <a:r>
              <a:rPr lang="en-US" altLang="ko-KR" dirty="0"/>
              <a:t>data in read registers of SRAM is read by the long-interconnect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The </a:t>
            </a:r>
            <a:r>
              <a:rPr lang="en-US" altLang="ko-KR" dirty="0"/>
              <a:t>data </a:t>
            </a:r>
            <a:r>
              <a:rPr lang="en-US" altLang="ko-KR" dirty="0" smtClean="0"/>
              <a:t>is driven to </a:t>
            </a:r>
            <a:r>
              <a:rPr lang="en-US" altLang="ko-KR" dirty="0"/>
              <a:t>the input registers of the adder system.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Then </a:t>
            </a:r>
            <a:r>
              <a:rPr lang="en-US" altLang="ko-KR" dirty="0"/>
              <a:t>the data is added to the already computed partial sum.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0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Sequential Sum Implementation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69" y="2154192"/>
            <a:ext cx="8025861" cy="3024000"/>
          </a:xfrm>
        </p:spPr>
      </p:pic>
    </p:spTree>
    <p:extLst>
      <p:ext uri="{BB962C8B-B14F-4D97-AF65-F5344CB8AC3E}">
        <p14:creationId xmlns:p14="http://schemas.microsoft.com/office/powerpoint/2010/main" val="309140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Sequential Sum Implementation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4202"/>
          </a:xfrm>
        </p:spPr>
        <p:txBody>
          <a:bodyPr/>
          <a:lstStyle/>
          <a:p>
            <a:r>
              <a:rPr lang="en-US" altLang="ko-KR" dirty="0" smtClean="0"/>
              <a:t>Adder </a:t>
            </a:r>
            <a:r>
              <a:rPr lang="en-US" altLang="ko-KR" dirty="0"/>
              <a:t>gets one input from </a:t>
            </a:r>
            <a:r>
              <a:rPr lang="en-US" altLang="ko-KR" dirty="0" smtClean="0"/>
              <a:t>an </a:t>
            </a:r>
            <a:r>
              <a:rPr lang="en-US" altLang="ko-KR" dirty="0"/>
              <a:t>8-bit </a:t>
            </a:r>
            <a:r>
              <a:rPr lang="en-US" altLang="ko-KR" dirty="0" smtClean="0"/>
              <a:t>input register </a:t>
            </a:r>
            <a:r>
              <a:rPr lang="en-US" altLang="ko-KR" dirty="0"/>
              <a:t>whose data is the new data fetched from SRAM via the long-interconnect, and another input from the partial sum register. </a:t>
            </a:r>
            <a:endParaRPr lang="en-US" altLang="ko-KR" dirty="0" smtClean="0"/>
          </a:p>
          <a:p>
            <a:r>
              <a:rPr lang="en-US" altLang="ko-KR" dirty="0" smtClean="0"/>
              <a:t>Then </a:t>
            </a:r>
            <a:r>
              <a:rPr lang="en-US" altLang="ko-KR" dirty="0"/>
              <a:t>addition is executed and the output is written to the sum register output. In the </a:t>
            </a:r>
            <a:r>
              <a:rPr lang="en-US" altLang="ko-KR" dirty="0" smtClean="0"/>
              <a:t>next </a:t>
            </a:r>
            <a:r>
              <a:rPr lang="en-US" altLang="ko-KR" dirty="0"/>
              <a:t>cycle, the partial sum register is updated the newly calculated partial sum from the sum register. </a:t>
            </a:r>
            <a:endParaRPr lang="en-US" altLang="ko-KR" dirty="0" smtClean="0"/>
          </a:p>
          <a:p>
            <a:r>
              <a:rPr lang="en-US" altLang="ko-KR" dirty="0" smtClean="0"/>
              <a:t>Then </a:t>
            </a:r>
            <a:r>
              <a:rPr lang="en-US" altLang="ko-KR" dirty="0"/>
              <a:t>the adder get inputs from the 8-bit input register and partial sum register and repeat the same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Brief description of the system functionality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450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 utilized pipeline to speed up the system.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29" y="1900862"/>
            <a:ext cx="7386546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Brief description of the system functionality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4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High-level functionality</a:t>
            </a:r>
          </a:p>
          <a:p>
            <a:r>
              <a:rPr lang="en-US" altLang="ko-KR" dirty="0"/>
              <a:t>Write the entire array in the initialize cycles</a:t>
            </a:r>
          </a:p>
          <a:p>
            <a:r>
              <a:rPr lang="en-US" altLang="ko-KR" dirty="0"/>
              <a:t>Perform 3 cycle of read, driven and partial sum updated, and addition operation (pipelined)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/>
              <a:t>+ One cycle is read data from SRAM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+ The second cycle is driven data from SRAM’s read register to </a:t>
            </a:r>
            <a:r>
              <a:rPr lang="en-US" altLang="ko-KR" dirty="0" smtClean="0"/>
              <a:t> adder’s </a:t>
            </a:r>
            <a:r>
              <a:rPr lang="en-US" altLang="ko-KR" dirty="0"/>
              <a:t>input register. At    the same time, the value of the partial sum register is updated from the sum register.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/>
              <a:t>+ Add data in the third cycle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99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684</Words>
  <Application>Microsoft Office PowerPoint</Application>
  <PresentationFormat>Widescreen</PresentationFormat>
  <Paragraphs>109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Wingdings</vt:lpstr>
      <vt:lpstr>Office Theme</vt:lpstr>
      <vt:lpstr>ECE6130 Project HW III</vt:lpstr>
      <vt:lpstr>Part 1-A System Design</vt:lpstr>
      <vt:lpstr>Overall System Design</vt:lpstr>
      <vt:lpstr>Intended Operation</vt:lpstr>
      <vt:lpstr>Intended Operation</vt:lpstr>
      <vt:lpstr>Sequential Sum Implementation</vt:lpstr>
      <vt:lpstr>Sequential Sum Implementation</vt:lpstr>
      <vt:lpstr>Brief description of the system functionality</vt:lpstr>
      <vt:lpstr>Brief description of the system functionality</vt:lpstr>
      <vt:lpstr>Part 1-B Decoder</vt:lpstr>
      <vt:lpstr>2 to 4 Decoder</vt:lpstr>
      <vt:lpstr>4 to 16 Decoder</vt:lpstr>
      <vt:lpstr>WL logic schematic</vt:lpstr>
      <vt:lpstr>WL Logic waveform of operation</vt:lpstr>
      <vt:lpstr>Delay @ nominal voltage: 225.5 ps</vt:lpstr>
      <vt:lpstr>Part 1-C Registers Circuits for Long-Capacitive Interconnect</vt:lpstr>
      <vt:lpstr>Schematic of the single flip-flop</vt:lpstr>
      <vt:lpstr>Design Style Used</vt:lpstr>
      <vt:lpstr>Waveform of operation for flip-flop</vt:lpstr>
      <vt:lpstr>At normal supply voltage</vt:lpstr>
      <vt:lpstr>Power vs setup time when varying Vdd</vt:lpstr>
      <vt:lpstr>Power vs CLK-Q when varying Vdd</vt:lpstr>
      <vt:lpstr>Long interconnect design</vt:lpstr>
      <vt:lpstr>Long interconnect design schematic</vt:lpstr>
      <vt:lpstr>At normal voltage: 0.8V</vt:lpstr>
      <vt:lpstr>Power of the driver chain vs delay</vt:lpstr>
      <vt:lpstr>The minimum supply voltage</vt:lpstr>
      <vt:lpstr>Part 1-D Integration of the blocks</vt:lpstr>
      <vt:lpstr>Integrated circuit schematic of Integration 1</vt:lpstr>
      <vt:lpstr>Waveform for operation</vt:lpstr>
      <vt:lpstr>Clk edge to WL transition delay: 278.9ps</vt:lpstr>
      <vt:lpstr>Integration 2’s schematic</vt:lpstr>
      <vt:lpstr>Integration 2’s waveform for operation</vt:lpstr>
      <vt:lpstr>Delay responding adder’s input transition</vt:lpstr>
      <vt:lpstr>System Power vs Adder’s delay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ECE6130 Project HW III</dc:title>
  <dc:creator>Soraba, Nikhil</dc:creator>
  <cp:lastModifiedBy>luong nguyen ngoc</cp:lastModifiedBy>
  <cp:revision>35</cp:revision>
  <dcterms:created xsi:type="dcterms:W3CDTF">2016-10-22T15:05:17Z</dcterms:created>
  <dcterms:modified xsi:type="dcterms:W3CDTF">2016-10-23T22:58:21Z</dcterms:modified>
</cp:coreProperties>
</file>