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4\HW4\writeCircuitVddVsDela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eorgiaTech\ECE6130\HW\HW4\HW4\plotForma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4\HW4\readCircuitVddVsPow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4\HW4\plotForm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4\HW4\plotForm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eorgiaTech\ECE6130\HW\HW4\HW4\plotForma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4\HW4\plotForm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4\HW4\plotForm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eorgiaTech\ECE6130\HW\HW4\HW4\plotForma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eorgiaTech\ECE6130\HW\HW4\HW4\plotForm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vs Delay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writeCircuitVddVsDelay!$F$1</c:f>
              <c:strCache>
                <c:ptCount val="1"/>
                <c:pt idx="0">
                  <c:v>Delay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writeCircuitVddVsDelay!$E$2:$E$12</c:f>
              <c:numCache>
                <c:formatCode>0.00E+00</c:formatCode>
                <c:ptCount val="11"/>
                <c:pt idx="0">
                  <c:v>2.8039592461198699E-5</c:v>
                </c:pt>
                <c:pt idx="1">
                  <c:v>5.1558408606807498E-5</c:v>
                </c:pt>
                <c:pt idx="2">
                  <c:v>8.7899188099647599E-5</c:v>
                </c:pt>
                <c:pt idx="3" formatCode="General">
                  <c:v>1.18804617683362E-4</c:v>
                </c:pt>
                <c:pt idx="4" formatCode="General">
                  <c:v>1.5405932187217701E-4</c:v>
                </c:pt>
                <c:pt idx="5" formatCode="General">
                  <c:v>1.9517916938215701E-4</c:v>
                </c:pt>
                <c:pt idx="6" formatCode="General">
                  <c:v>2.4337887605745299E-4</c:v>
                </c:pt>
                <c:pt idx="7" formatCode="General">
                  <c:v>2.99889842455906E-4</c:v>
                </c:pt>
                <c:pt idx="8" formatCode="General">
                  <c:v>3.6577282298047798E-4</c:v>
                </c:pt>
                <c:pt idx="9" formatCode="General">
                  <c:v>4.4285065357505497E-4</c:v>
                </c:pt>
                <c:pt idx="10" formatCode="General">
                  <c:v>5.32650278928117E-4</c:v>
                </c:pt>
              </c:numCache>
            </c:numRef>
          </c:xVal>
          <c:yVal>
            <c:numRef>
              <c:f>writeCircuitVddVsDelay!$F$2:$F$12</c:f>
              <c:numCache>
                <c:formatCode>0.00E+00</c:formatCode>
                <c:ptCount val="11"/>
                <c:pt idx="0">
                  <c:v>4.7792421309625602E-10</c:v>
                </c:pt>
                <c:pt idx="1">
                  <c:v>2.0329829357315399E-10</c:v>
                </c:pt>
                <c:pt idx="2">
                  <c:v>2.5168014495462498E-10</c:v>
                </c:pt>
                <c:pt idx="3">
                  <c:v>1.78412576380866E-10</c:v>
                </c:pt>
                <c:pt idx="4">
                  <c:v>1.3723783815859199E-10</c:v>
                </c:pt>
                <c:pt idx="5">
                  <c:v>1.1323969259840401E-10</c:v>
                </c:pt>
                <c:pt idx="6">
                  <c:v>9.8020351654500795E-11</c:v>
                </c:pt>
                <c:pt idx="7">
                  <c:v>8.7712998028818997E-11</c:v>
                </c:pt>
                <c:pt idx="8">
                  <c:v>8.0367310063320496E-11</c:v>
                </c:pt>
                <c:pt idx="9">
                  <c:v>7.4940237807605903E-11</c:v>
                </c:pt>
                <c:pt idx="10">
                  <c:v>7.0813220380093004E-11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1B-4899-9B68-93C8CB45B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925944"/>
        <c:axId val="420925616"/>
      </c:scatterChart>
      <c:valAx>
        <c:axId val="420925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25616"/>
        <c:crosses val="autoZero"/>
        <c:crossBetween val="midCat"/>
      </c:valAx>
      <c:valAx>
        <c:axId val="42092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925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VDD</a:t>
            </a:r>
            <a:r>
              <a:rPr lang="en-US" baseline="0"/>
              <a:t> vs Access time</a:t>
            </a:r>
            <a:endParaRPr lang="en-US"/>
          </a:p>
        </c:rich>
      </c:tx>
      <c:layout>
        <c:manualLayout>
          <c:xMode val="edge"/>
          <c:yMode val="edge"/>
          <c:x val="0.35693744531933508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readCircuitVddVsPower!$A$100:$A$109</c:f>
              <c:numCache>
                <c:formatCode>General</c:formatCode>
                <c:ptCount val="10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  <c:pt idx="8">
                  <c:v>1.4</c:v>
                </c:pt>
                <c:pt idx="9">
                  <c:v>1.5</c:v>
                </c:pt>
              </c:numCache>
            </c:numRef>
          </c:xVal>
          <c:yVal>
            <c:numRef>
              <c:f>readCircuitVddVsPower!$B$100:$B$109</c:f>
              <c:numCache>
                <c:formatCode>0.00E+00</c:formatCode>
                <c:ptCount val="10"/>
                <c:pt idx="0">
                  <c:v>4.6199999999999999E-11</c:v>
                </c:pt>
                <c:pt idx="1">
                  <c:v>3.7599999999999998E-11</c:v>
                </c:pt>
                <c:pt idx="2">
                  <c:v>2.96E-11</c:v>
                </c:pt>
                <c:pt idx="3">
                  <c:v>2.4299999999999999E-11</c:v>
                </c:pt>
                <c:pt idx="4">
                  <c:v>2.0799999999999999E-11</c:v>
                </c:pt>
                <c:pt idx="5">
                  <c:v>1.8300000000000001E-11</c:v>
                </c:pt>
                <c:pt idx="6">
                  <c:v>1.64E-11</c:v>
                </c:pt>
                <c:pt idx="7">
                  <c:v>1.5E-11</c:v>
                </c:pt>
                <c:pt idx="8">
                  <c:v>1.39E-11</c:v>
                </c:pt>
                <c:pt idx="9">
                  <c:v>1.3E-11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9C-411B-9680-786658436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604656"/>
        <c:axId val="559609248"/>
      </c:scatterChart>
      <c:valAx>
        <c:axId val="55960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VDD</a:t>
                </a:r>
              </a:p>
            </c:rich>
          </c:tx>
          <c:layout>
            <c:manualLayout>
              <c:xMode val="edge"/>
              <c:yMode val="edge"/>
              <c:x val="0.45565157480314966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9248"/>
        <c:crosses val="autoZero"/>
        <c:crossBetween val="midCat"/>
      </c:valAx>
      <c:valAx>
        <c:axId val="55960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Access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46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</a:t>
            </a:r>
            <a:r>
              <a:rPr lang="en-US" baseline="0"/>
              <a:t> vs Delay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readCircuitVddVsPower!$C$1</c:f>
              <c:strCache>
                <c:ptCount val="1"/>
                <c:pt idx="0">
                  <c:v>Delay 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readCircuitVddVsPower!$B$2:$B$9</c:f>
              <c:numCache>
                <c:formatCode>0.00E+00</c:formatCode>
                <c:ptCount val="8"/>
                <c:pt idx="0">
                  <c:v>4.1534224739124802E-6</c:v>
                </c:pt>
                <c:pt idx="1">
                  <c:v>1.39272511191142E-5</c:v>
                </c:pt>
                <c:pt idx="2">
                  <c:v>2.2547298390625799E-5</c:v>
                </c:pt>
                <c:pt idx="3">
                  <c:v>3.0907316670236997E-5</c:v>
                </c:pt>
                <c:pt idx="4">
                  <c:v>4.19321037002646E-5</c:v>
                </c:pt>
                <c:pt idx="5">
                  <c:v>5.6499534388581301E-5</c:v>
                </c:pt>
                <c:pt idx="6">
                  <c:v>7.5874823573489895E-5</c:v>
                </c:pt>
                <c:pt idx="7" formatCode="General">
                  <c:v>1.01544778614671E-4</c:v>
                </c:pt>
              </c:numCache>
            </c:numRef>
          </c:xVal>
          <c:yVal>
            <c:numRef>
              <c:f>readCircuitVddVsPower!$C$2:$C$9</c:f>
              <c:numCache>
                <c:formatCode>0.00E+00</c:formatCode>
                <c:ptCount val="8"/>
                <c:pt idx="0">
                  <c:v>1.48104240864567E-12</c:v>
                </c:pt>
                <c:pt idx="1">
                  <c:v>3.9224300123415201E-12</c:v>
                </c:pt>
                <c:pt idx="2">
                  <c:v>5.3700666517108602E-11</c:v>
                </c:pt>
                <c:pt idx="3">
                  <c:v>3.69407449070502E-11</c:v>
                </c:pt>
                <c:pt idx="4">
                  <c:v>2.8331458733732399E-11</c:v>
                </c:pt>
                <c:pt idx="5">
                  <c:v>2.3121395763721601E-11</c:v>
                </c:pt>
                <c:pt idx="6">
                  <c:v>1.9605855342922601E-11</c:v>
                </c:pt>
                <c:pt idx="7">
                  <c:v>1.7124665046197E-11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7E-49BE-B818-95C1A5F77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73384"/>
        <c:axId val="361466384"/>
      </c:scatterChart>
      <c:valAx>
        <c:axId val="358373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466384"/>
        <c:crosses val="autoZero"/>
        <c:crossBetween val="midCat"/>
      </c:valAx>
      <c:valAx>
        <c:axId val="36146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73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Sizing for</a:t>
            </a:r>
            <a:r>
              <a:rPr lang="en-US" baseline="0" dirty="0"/>
              <a:t> write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readCircuitVddVsPower!$B$18:$B$23</c:f>
              <c:numCache>
                <c:formatCode>General</c:formatCode>
                <c:ptCount val="6"/>
                <c:pt idx="0">
                  <c:v>0.33333333333333331</c:v>
                </c:pt>
                <c:pt idx="1">
                  <c:v>0.41666666666666669</c:v>
                </c:pt>
                <c:pt idx="2">
                  <c:v>0.5</c:v>
                </c:pt>
                <c:pt idx="3">
                  <c:v>0.58333333333333337</c:v>
                </c:pt>
                <c:pt idx="4">
                  <c:v>0.66666666666666663</c:v>
                </c:pt>
                <c:pt idx="5">
                  <c:v>0.75</c:v>
                </c:pt>
              </c:numCache>
            </c:numRef>
          </c:xVal>
          <c:yVal>
            <c:numRef>
              <c:f>readCircuitVddVsPower!$C$18:$C$23</c:f>
              <c:numCache>
                <c:formatCode>General</c:formatCode>
                <c:ptCount val="6"/>
                <c:pt idx="0">
                  <c:v>257</c:v>
                </c:pt>
                <c:pt idx="1">
                  <c:v>266</c:v>
                </c:pt>
                <c:pt idx="2">
                  <c:v>272</c:v>
                </c:pt>
                <c:pt idx="3">
                  <c:v>277</c:v>
                </c:pt>
                <c:pt idx="4">
                  <c:v>283</c:v>
                </c:pt>
                <c:pt idx="5">
                  <c:v>285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69-45B5-A790-AA6FFAFCC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73384"/>
        <c:axId val="361466384"/>
      </c:scatterChart>
      <c:valAx>
        <c:axId val="358373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Pull up to access beta</a:t>
                </a:r>
                <a:r>
                  <a:rPr lang="en-US" baseline="0"/>
                  <a:t> ratio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466384"/>
        <c:crosses val="autoZero"/>
        <c:crossBetween val="midCat"/>
      </c:valAx>
      <c:valAx>
        <c:axId val="36146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73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Sizing for 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readCircuitVddVsPower!$B$29:$B$38</c:f>
              <c:numCache>
                <c:formatCode>General</c:formatCode>
                <c:ptCount val="10"/>
                <c:pt idx="0">
                  <c:v>1</c:v>
                </c:pt>
                <c:pt idx="1">
                  <c:v>1.3333333333333333</c:v>
                </c:pt>
                <c:pt idx="2">
                  <c:v>1.6666666666666667</c:v>
                </c:pt>
                <c:pt idx="3">
                  <c:v>2</c:v>
                </c:pt>
                <c:pt idx="4">
                  <c:v>2.3333333333333335</c:v>
                </c:pt>
                <c:pt idx="5">
                  <c:v>2.6666666666666665</c:v>
                </c:pt>
                <c:pt idx="6">
                  <c:v>3</c:v>
                </c:pt>
                <c:pt idx="7">
                  <c:v>3.3333333333333335</c:v>
                </c:pt>
                <c:pt idx="8">
                  <c:v>3.6666666666666665</c:v>
                </c:pt>
                <c:pt idx="9">
                  <c:v>4</c:v>
                </c:pt>
              </c:numCache>
            </c:numRef>
          </c:xVal>
          <c:yVal>
            <c:numRef>
              <c:f>readCircuitVddVsPower!$C$29:$C$38</c:f>
              <c:numCache>
                <c:formatCode>General</c:formatCode>
                <c:ptCount val="10"/>
                <c:pt idx="0">
                  <c:v>0.140428372583011</c:v>
                </c:pt>
                <c:pt idx="1">
                  <c:v>0.11453024795276801</c:v>
                </c:pt>
                <c:pt idx="2">
                  <c:v>9.6356697370087493E-2</c:v>
                </c:pt>
                <c:pt idx="3">
                  <c:v>8.3005836089542304E-2</c:v>
                </c:pt>
                <c:pt idx="4">
                  <c:v>7.2827773610895805E-2</c:v>
                </c:pt>
                <c:pt idx="5">
                  <c:v>6.4832289979019297E-2</c:v>
                </c:pt>
                <c:pt idx="6">
                  <c:v>5.8395566576184402E-2</c:v>
                </c:pt>
                <c:pt idx="7">
                  <c:v>5.3107674681336502E-2</c:v>
                </c:pt>
                <c:pt idx="8">
                  <c:v>4.86892751673162E-2</c:v>
                </c:pt>
                <c:pt idx="9">
                  <c:v>4.4943979788011498E-2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C5-4E3F-9DB5-06767455C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73384"/>
        <c:axId val="361466384"/>
      </c:scatterChart>
      <c:valAx>
        <c:axId val="358373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Pull</a:t>
                </a:r>
                <a:r>
                  <a:rPr lang="en-US" baseline="0"/>
                  <a:t> down to access beta ratio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466384"/>
        <c:crosses val="autoZero"/>
        <c:crossBetween val="midCat"/>
      </c:valAx>
      <c:valAx>
        <c:axId val="36146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Read</a:t>
                </a:r>
                <a:r>
                  <a:rPr lang="en-US" baseline="0"/>
                  <a:t> voltage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73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Sizing for read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xVal>
            <c:numRef>
              <c:f>readCircuitVddVsPower!$B$42:$B$48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</c:numCache>
            </c:numRef>
          </c:xVal>
          <c:yVal>
            <c:numRef>
              <c:f>readCircuitVddVsPower!$C$42:$C$48</c:f>
              <c:numCache>
                <c:formatCode>General</c:formatCode>
                <c:ptCount val="7"/>
                <c:pt idx="0">
                  <c:v>0.36575710099999997</c:v>
                </c:pt>
                <c:pt idx="1">
                  <c:v>0.35336521799999998</c:v>
                </c:pt>
                <c:pt idx="2">
                  <c:v>0.344751537</c:v>
                </c:pt>
                <c:pt idx="3">
                  <c:v>0.33813154000000001</c:v>
                </c:pt>
                <c:pt idx="4">
                  <c:v>0.33274862799999999</c:v>
                </c:pt>
                <c:pt idx="5">
                  <c:v>0.328209951</c:v>
                </c:pt>
                <c:pt idx="6">
                  <c:v>0.32428476899999997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6B-4D2D-864A-EBE6DC694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73384"/>
        <c:axId val="361466384"/>
      </c:scatterChart>
      <c:valAx>
        <c:axId val="358373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Pull</a:t>
                </a:r>
                <a:r>
                  <a:rPr lang="en-US" baseline="0"/>
                  <a:t> down to pull up beta ratio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466384"/>
        <c:crosses val="autoZero"/>
        <c:crossBetween val="midCat"/>
      </c:valAx>
      <c:valAx>
        <c:axId val="36146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Trip</a:t>
                </a:r>
                <a:r>
                  <a:rPr lang="en-US" baseline="0"/>
                  <a:t> voltage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73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Pull down sizing vs cell access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readCircuitVddVsPower!$A$52:$A$61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xVal>
          <c:yVal>
            <c:numRef>
              <c:f>readCircuitVddVsPower!$B$52:$B$61</c:f>
              <c:numCache>
                <c:formatCode>0.00E+00</c:formatCode>
                <c:ptCount val="10"/>
                <c:pt idx="0">
                  <c:v>3.7800000000000001E-11</c:v>
                </c:pt>
                <c:pt idx="1">
                  <c:v>3.2799999999999999E-11</c:v>
                </c:pt>
                <c:pt idx="2">
                  <c:v>3E-11</c:v>
                </c:pt>
                <c:pt idx="3">
                  <c:v>2.8299999999999999E-11</c:v>
                </c:pt>
                <c:pt idx="4">
                  <c:v>2.72E-11</c:v>
                </c:pt>
                <c:pt idx="5">
                  <c:v>2.6299999999999999E-11</c:v>
                </c:pt>
                <c:pt idx="6">
                  <c:v>2.5699999999999999E-11</c:v>
                </c:pt>
                <c:pt idx="7">
                  <c:v>2.5200000000000001E-11</c:v>
                </c:pt>
                <c:pt idx="8">
                  <c:v>2.4800000000000001E-11</c:v>
                </c:pt>
                <c:pt idx="9">
                  <c:v>2.4400000000000001E-11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96-422C-A3A5-80FCAF818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604656"/>
        <c:axId val="559609248"/>
      </c:scatterChart>
      <c:valAx>
        <c:axId val="55960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Pull down sizing</a:t>
                </a:r>
              </a:p>
            </c:rich>
          </c:tx>
          <c:layout>
            <c:manualLayout>
              <c:xMode val="edge"/>
              <c:yMode val="edge"/>
              <c:x val="0.45565157480314966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9248"/>
        <c:crosses val="autoZero"/>
        <c:crossBetween val="midCat"/>
      </c:valAx>
      <c:valAx>
        <c:axId val="55960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</a:t>
                </a:r>
                <a:r>
                  <a:rPr lang="en-US" baseline="0"/>
                  <a:t> access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Pull up sizing vs cell access time</a:t>
            </a:r>
          </a:p>
        </c:rich>
      </c:tx>
      <c:layout>
        <c:manualLayout>
          <c:xMode val="edge"/>
          <c:yMode val="edge"/>
          <c:x val="0.2180485564304461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readCircuitVddVsPower!$A$63:$A$75</c:f>
              <c:numCache>
                <c:formatCode>General</c:formatCode>
                <c:ptCount val="13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2.75</c:v>
                </c:pt>
                <c:pt idx="8">
                  <c:v>3</c:v>
                </c:pt>
                <c:pt idx="9">
                  <c:v>3.25</c:v>
                </c:pt>
                <c:pt idx="10">
                  <c:v>3.5</c:v>
                </c:pt>
                <c:pt idx="11">
                  <c:v>3.75</c:v>
                </c:pt>
                <c:pt idx="12">
                  <c:v>4</c:v>
                </c:pt>
              </c:numCache>
            </c:numRef>
          </c:xVal>
          <c:yVal>
            <c:numRef>
              <c:f>readCircuitVddVsPower!$B$63:$B$75</c:f>
              <c:numCache>
                <c:formatCode>0.00E+00</c:formatCode>
                <c:ptCount val="13"/>
                <c:pt idx="0">
                  <c:v>2.9515267621285303E-11</c:v>
                </c:pt>
                <c:pt idx="1">
                  <c:v>2.95507429129578E-11</c:v>
                </c:pt>
                <c:pt idx="2">
                  <c:v>2.9581714920869102E-11</c:v>
                </c:pt>
                <c:pt idx="3">
                  <c:v>2.9614096307494403E-11</c:v>
                </c:pt>
                <c:pt idx="4">
                  <c:v>2.9630685016581301E-11</c:v>
                </c:pt>
                <c:pt idx="5">
                  <c:v>2.96504166958212E-11</c:v>
                </c:pt>
                <c:pt idx="6">
                  <c:v>2.9668687619573198E-11</c:v>
                </c:pt>
                <c:pt idx="7">
                  <c:v>2.9680761478312201E-11</c:v>
                </c:pt>
                <c:pt idx="8">
                  <c:v>2.9687855398492999E-11</c:v>
                </c:pt>
                <c:pt idx="9">
                  <c:v>2.9691735822154097E-11</c:v>
                </c:pt>
                <c:pt idx="10">
                  <c:v>2.96988714252687E-11</c:v>
                </c:pt>
                <c:pt idx="11">
                  <c:v>2.9690846687450801E-11</c:v>
                </c:pt>
                <c:pt idx="12">
                  <c:v>2.9688602572041202E-11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8D-4C74-A73A-863811F23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604656"/>
        <c:axId val="559609248"/>
      </c:scatterChart>
      <c:valAx>
        <c:axId val="55960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Pull up sizing</a:t>
                </a:r>
              </a:p>
            </c:rich>
          </c:tx>
          <c:layout>
            <c:manualLayout>
              <c:xMode val="edge"/>
              <c:yMode val="edge"/>
              <c:x val="0.45565157480314966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9248"/>
        <c:crosses val="autoZero"/>
        <c:crossBetween val="midCat"/>
      </c:valAx>
      <c:valAx>
        <c:axId val="55960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</a:t>
                </a:r>
                <a:r>
                  <a:rPr lang="en-US" baseline="0"/>
                  <a:t> access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Access sizing vs cell access time</a:t>
            </a:r>
          </a:p>
        </c:rich>
      </c:tx>
      <c:layout>
        <c:manualLayout>
          <c:xMode val="edge"/>
          <c:yMode val="edge"/>
          <c:x val="0.21804855643044618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readCircuitVddVsPower!$A$78:$A$84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</c:numCache>
            </c:numRef>
          </c:xVal>
          <c:yVal>
            <c:numRef>
              <c:f>readCircuitVddVsPower!$B$78:$B$84</c:f>
              <c:numCache>
                <c:formatCode>0.00E+00</c:formatCode>
                <c:ptCount val="7"/>
                <c:pt idx="0">
                  <c:v>7.6200000000000006E-11</c:v>
                </c:pt>
                <c:pt idx="1">
                  <c:v>5.13E-11</c:v>
                </c:pt>
                <c:pt idx="2">
                  <c:v>3.9999999999999998E-11</c:v>
                </c:pt>
                <c:pt idx="3">
                  <c:v>3.3699999999999997E-11</c:v>
                </c:pt>
                <c:pt idx="4">
                  <c:v>2.96E-11</c:v>
                </c:pt>
                <c:pt idx="5">
                  <c:v>2.6899999999999999E-11</c:v>
                </c:pt>
                <c:pt idx="6">
                  <c:v>2.4899999999999999E-11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35-4A88-AFF0-BFDACE4DB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604656"/>
        <c:axId val="559609248"/>
      </c:scatterChart>
      <c:valAx>
        <c:axId val="55960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Access</a:t>
                </a:r>
                <a:r>
                  <a:rPr lang="en-US" baseline="0"/>
                  <a:t> </a:t>
                </a:r>
                <a:r>
                  <a:rPr lang="en-US"/>
                  <a:t>sizing</a:t>
                </a:r>
              </a:p>
            </c:rich>
          </c:tx>
          <c:layout>
            <c:manualLayout>
              <c:xMode val="edge"/>
              <c:yMode val="edge"/>
              <c:x val="0.45565157480314966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9248"/>
        <c:crosses val="autoZero"/>
        <c:crossBetween val="midCat"/>
      </c:valAx>
      <c:valAx>
        <c:axId val="55960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Cell</a:t>
                </a:r>
                <a:r>
                  <a:rPr lang="en-US" baseline="0"/>
                  <a:t> access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46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VDD</a:t>
            </a:r>
            <a:r>
              <a:rPr lang="en-US" baseline="0" dirty="0"/>
              <a:t> vs Read margin</a:t>
            </a:r>
            <a:endParaRPr lang="en-US" dirty="0"/>
          </a:p>
        </c:rich>
      </c:tx>
      <c:layout>
        <c:manualLayout>
          <c:xMode val="edge"/>
          <c:yMode val="edge"/>
          <c:x val="0.35693744531933508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readCircuitVddVsPower!$A$87:$A$97</c:f>
              <c:numCache>
                <c:formatCode>General</c:formatCode>
                <c:ptCount val="11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  <c:pt idx="5">
                  <c:v>1</c:v>
                </c:pt>
                <c:pt idx="6">
                  <c:v>1.1000000000000001</c:v>
                </c:pt>
                <c:pt idx="7">
                  <c:v>1.2</c:v>
                </c:pt>
                <c:pt idx="8">
                  <c:v>1.3</c:v>
                </c:pt>
                <c:pt idx="9">
                  <c:v>1.4</c:v>
                </c:pt>
                <c:pt idx="10">
                  <c:v>1.5</c:v>
                </c:pt>
              </c:numCache>
            </c:numRef>
          </c:xVal>
          <c:yVal>
            <c:numRef>
              <c:f>readCircuitVddVsPower!$B$87:$B$97</c:f>
              <c:numCache>
                <c:formatCode>General</c:formatCode>
                <c:ptCount val="11"/>
                <c:pt idx="0">
                  <c:v>0.158241675</c:v>
                </c:pt>
                <c:pt idx="1">
                  <c:v>0.19198859200000001</c:v>
                </c:pt>
                <c:pt idx="2">
                  <c:v>0.22072829199999999</c:v>
                </c:pt>
                <c:pt idx="3">
                  <c:v>0.24360540999999999</c:v>
                </c:pt>
                <c:pt idx="4">
                  <c:v>0.26011556800000002</c:v>
                </c:pt>
                <c:pt idx="5">
                  <c:v>0.271068472</c:v>
                </c:pt>
                <c:pt idx="6">
                  <c:v>0.27792947099999998</c:v>
                </c:pt>
                <c:pt idx="7">
                  <c:v>0.28202044599999998</c:v>
                </c:pt>
                <c:pt idx="8">
                  <c:v>0.28426109199999999</c:v>
                </c:pt>
                <c:pt idx="9">
                  <c:v>0.28523949399999998</c:v>
                </c:pt>
                <c:pt idx="10">
                  <c:v>0.28532769800000002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9F-47EF-A31C-BEAEC9D70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604656"/>
        <c:axId val="559609248"/>
      </c:scatterChart>
      <c:valAx>
        <c:axId val="55960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VDD</a:t>
                </a:r>
              </a:p>
            </c:rich>
          </c:tx>
          <c:layout>
            <c:manualLayout>
              <c:xMode val="edge"/>
              <c:yMode val="edge"/>
              <c:x val="0.45565157480314966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9248"/>
        <c:crosses val="autoZero"/>
        <c:crossBetween val="midCat"/>
      </c:valAx>
      <c:valAx>
        <c:axId val="55960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Read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46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B0FC-B997-424A-8B0B-4F1F5DF1435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84FF-DBB8-47FF-8AE7-5C0F492A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ECE6130 Project</a:t>
            </a:r>
            <a:br>
              <a:rPr lang="en-US" dirty="0"/>
            </a:br>
            <a:r>
              <a:rPr lang="en-US" dirty="0"/>
              <a:t>HW4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4997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32" y="2232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Waveform of operation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81"/>
          <a:stretch/>
        </p:blipFill>
        <p:spPr>
          <a:xfrm>
            <a:off x="2498193" y="1220213"/>
            <a:ext cx="7555831" cy="5419032"/>
          </a:xfrm>
        </p:spPr>
      </p:pic>
      <p:sp>
        <p:nvSpPr>
          <p:cNvPr id="7" name="TextBox 6"/>
          <p:cNvSpPr txBox="1"/>
          <p:nvPr/>
        </p:nvSpPr>
        <p:spPr>
          <a:xfrm>
            <a:off x="5827659" y="2678276"/>
            <a:ext cx="1487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Delta = 50mV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3845" y="2678276"/>
            <a:ext cx="165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Delta = -50mV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7659" y="3863204"/>
            <a:ext cx="1487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Sense amp enable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0057" y="5048132"/>
            <a:ext cx="1487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Sense amp output</a:t>
            </a:r>
          </a:p>
        </p:txBody>
      </p:sp>
    </p:spTree>
    <p:extLst>
      <p:ext uri="{BB962C8B-B14F-4D97-AF65-F5344CB8AC3E}">
        <p14:creationId xmlns:p14="http://schemas.microsoft.com/office/powerpoint/2010/main" val="42084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delay: Sense enable (SAE) to output delay</a:t>
            </a:r>
          </a:p>
          <a:p>
            <a:r>
              <a:rPr lang="en-US" dirty="0"/>
              <a:t>Delay at nominal VDD: </a:t>
            </a:r>
            <a:r>
              <a:rPr lang="en-US" dirty="0">
                <a:solidFill>
                  <a:srgbClr val="FF0000"/>
                </a:solidFill>
              </a:rPr>
              <a:t>190 </a:t>
            </a:r>
            <a:r>
              <a:rPr lang="en-US" dirty="0" err="1">
                <a:solidFill>
                  <a:srgbClr val="FF0000"/>
                </a:solidFill>
              </a:rPr>
              <a:t>ps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Delta bit (DB) for the sense amplifier: 30mV</a:t>
            </a:r>
          </a:p>
        </p:txBody>
      </p:sp>
    </p:spTree>
    <p:extLst>
      <p:ext uri="{BB962C8B-B14F-4D97-AF65-F5344CB8AC3E}">
        <p14:creationId xmlns:p14="http://schemas.microsoft.com/office/powerpoint/2010/main" val="333406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62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 circuit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772"/>
            <a:ext cx="12192000" cy="59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8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Waveform is a trivial extension of the waveform of sense amplifier output. Hence omitted.</a:t>
            </a:r>
          </a:p>
          <a:p>
            <a:r>
              <a:rPr lang="en-US" dirty="0"/>
              <a:t>Critical delay: Delay between </a:t>
            </a:r>
            <a:r>
              <a:rPr lang="en-US" dirty="0" err="1"/>
              <a:t>bitline</a:t>
            </a:r>
            <a:r>
              <a:rPr lang="en-US" dirty="0"/>
              <a:t> voltages and sense amplifier outputs.</a:t>
            </a:r>
          </a:p>
          <a:p>
            <a:r>
              <a:rPr lang="en-US" dirty="0"/>
              <a:t>Power at nominal voltage: </a:t>
            </a:r>
            <a:r>
              <a:rPr lang="en-US" dirty="0">
                <a:solidFill>
                  <a:srgbClr val="C00000"/>
                </a:solidFill>
              </a:rPr>
              <a:t>30.9uW</a:t>
            </a:r>
          </a:p>
          <a:p>
            <a:r>
              <a:rPr lang="en-US" dirty="0"/>
              <a:t>Power vs delay curve</a:t>
            </a:r>
          </a:p>
          <a:p>
            <a:r>
              <a:rPr lang="en-US" dirty="0"/>
              <a:t>(delay at the output register):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FBB940-F360-41C5-AFBA-A8583467E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451332"/>
              </p:ext>
            </p:extLst>
          </p:nvPr>
        </p:nvGraphicFramePr>
        <p:xfrm>
          <a:off x="6680079" y="36236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141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98" y="26666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II-B: SRAM Cell</a:t>
            </a:r>
          </a:p>
        </p:txBody>
      </p:sp>
    </p:spTree>
    <p:extLst>
      <p:ext uri="{BB962C8B-B14F-4D97-AF65-F5344CB8AC3E}">
        <p14:creationId xmlns:p14="http://schemas.microsoft.com/office/powerpoint/2010/main" val="269188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" y="1356287"/>
            <a:ext cx="10158457" cy="4951930"/>
          </a:xfrm>
        </p:spPr>
      </p:pic>
    </p:spTree>
    <p:extLst>
      <p:ext uri="{BB962C8B-B14F-4D97-AF65-F5344CB8AC3E}">
        <p14:creationId xmlns:p14="http://schemas.microsoft.com/office/powerpoint/2010/main" val="425646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br>
              <a:rPr lang="en-US" dirty="0"/>
            </a:br>
            <a:r>
              <a:rPr lang="en-US" dirty="0"/>
              <a:t>Cell area: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LVS and DRC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3642"/>
          </a:xfrm>
        </p:spPr>
        <p:txBody>
          <a:bodyPr>
            <a:normAutofit fontScale="90000"/>
          </a:bodyPr>
          <a:lstStyle/>
          <a:p>
            <a:r>
              <a:rPr lang="en-US" dirty="0"/>
              <a:t>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26" y="793096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Sizing:</a:t>
            </a:r>
          </a:p>
          <a:p>
            <a:pPr marL="914400" lvl="2" indent="0">
              <a:buNone/>
            </a:pPr>
            <a:r>
              <a:rPr lang="en-US" dirty="0"/>
              <a:t>A sample of many combinations tried.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71006"/>
              </p:ext>
            </p:extLst>
          </p:nvPr>
        </p:nvGraphicFramePr>
        <p:xfrm>
          <a:off x="367510" y="1636292"/>
          <a:ext cx="11559065" cy="513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13">
                  <a:extLst>
                    <a:ext uri="{9D8B030D-6E8A-4147-A177-3AD203B41FA5}">
                      <a16:colId xmlns:a16="http://schemas.microsoft.com/office/drawing/2014/main" val="2852070439"/>
                    </a:ext>
                  </a:extLst>
                </a:gridCol>
                <a:gridCol w="2311813">
                  <a:extLst>
                    <a:ext uri="{9D8B030D-6E8A-4147-A177-3AD203B41FA5}">
                      <a16:colId xmlns:a16="http://schemas.microsoft.com/office/drawing/2014/main" val="3297381902"/>
                    </a:ext>
                  </a:extLst>
                </a:gridCol>
                <a:gridCol w="2311813">
                  <a:extLst>
                    <a:ext uri="{9D8B030D-6E8A-4147-A177-3AD203B41FA5}">
                      <a16:colId xmlns:a16="http://schemas.microsoft.com/office/drawing/2014/main" val="2657483441"/>
                    </a:ext>
                  </a:extLst>
                </a:gridCol>
                <a:gridCol w="2311813">
                  <a:extLst>
                    <a:ext uri="{9D8B030D-6E8A-4147-A177-3AD203B41FA5}">
                      <a16:colId xmlns:a16="http://schemas.microsoft.com/office/drawing/2014/main" val="554360362"/>
                    </a:ext>
                  </a:extLst>
                </a:gridCol>
                <a:gridCol w="2311813">
                  <a:extLst>
                    <a:ext uri="{9D8B030D-6E8A-4147-A177-3AD203B41FA5}">
                      <a16:colId xmlns:a16="http://schemas.microsoft.com/office/drawing/2014/main" val="2197505835"/>
                    </a:ext>
                  </a:extLst>
                </a:gridCol>
              </a:tblGrid>
              <a:tr h="653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Sizing</a:t>
                      </a:r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Wp:Waccess:Wpull-down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Speed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(Cell access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82306"/>
                  </a:ext>
                </a:extLst>
              </a:tr>
              <a:tr h="4185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1:1.5:2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230mV(28%)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260mV(32.6%)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Starting point. Read margin not met. Write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margin at the borders. Increase pull-down and check.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58707"/>
                  </a:ext>
                </a:extLst>
              </a:tr>
              <a:tr h="4185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1:1.5:2.6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243mV(30.3%)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260mV(32.6%)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Specifications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met. Improve write margin if possible. Read speed not affected much. Try higher pull-down.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23879"/>
                  </a:ext>
                </a:extLst>
              </a:tr>
              <a:tr h="4185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1:1.5:2.8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247mV(30.8%)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260mV(32.6%)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Almost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same specs, but with increased area. Reduce access.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83078"/>
                  </a:ext>
                </a:extLst>
              </a:tr>
              <a:tr h="4185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1:1.3:2.6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255mV (31.8%)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240mV (30%)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Approaching sweet-spot.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Size pull-up to see if read margin can met with reduced area.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86442"/>
                  </a:ext>
                </a:extLst>
              </a:tr>
              <a:tr h="4185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1.2:1.3:2.4,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1.2:1.3:2.6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261.1mV (32.6%)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68.5ps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260mV(32.6%)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Degrades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write margin and area. Reverting to previous sizing. Run parametric analyses to hit the sweet spot.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2441"/>
                  </a:ext>
                </a:extLst>
              </a:tr>
              <a:tr h="4185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1:1.4:2.6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249.5mV (31.1%)</a:t>
                      </a:r>
                    </a:p>
                    <a:p>
                      <a:pPr algn="ctr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 mV (35%)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margin improved by 5%. Minor hit in read margin taken. Final sizing.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57051"/>
                  </a:ext>
                </a:extLst>
              </a:tr>
              <a:tr h="4185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2:2.8:5.2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248mV (31%)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280mV(35%)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Scaled up to meet layout rules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(min. poly as 90nm)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8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6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 plots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90C7CE-7FF5-4DD3-BC3D-49DC9647E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40442"/>
              </p:ext>
            </p:extLst>
          </p:nvPr>
        </p:nvGraphicFramePr>
        <p:xfrm>
          <a:off x="3353738" y="4205689"/>
          <a:ext cx="5484524" cy="226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3B58C2-9A1E-4BED-8934-81A9F9658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386726"/>
              </p:ext>
            </p:extLst>
          </p:nvPr>
        </p:nvGraphicFramePr>
        <p:xfrm>
          <a:off x="463033" y="1401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244167-C2FE-4F25-A746-89CD884B9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991553"/>
              </p:ext>
            </p:extLst>
          </p:nvPr>
        </p:nvGraphicFramePr>
        <p:xfrm>
          <a:off x="6627577" y="1401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6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 time variations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D6E2B6-0219-4F98-B177-50A6002A1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614944"/>
              </p:ext>
            </p:extLst>
          </p:nvPr>
        </p:nvGraphicFramePr>
        <p:xfrm>
          <a:off x="6671328" y="14730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212454-4B87-4AC1-A2FE-11FCD0ECA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954423"/>
              </p:ext>
            </p:extLst>
          </p:nvPr>
        </p:nvGraphicFramePr>
        <p:xfrm>
          <a:off x="838200" y="14711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3EE8AC-D261-46FB-A796-E9AC23B2F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691697"/>
              </p:ext>
            </p:extLst>
          </p:nvPr>
        </p:nvGraphicFramePr>
        <p:xfrm>
          <a:off x="3810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64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Variation with VDD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378CE8-70ED-45DF-92F3-7E9DFF26F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770450"/>
              </p:ext>
            </p:extLst>
          </p:nvPr>
        </p:nvGraphicFramePr>
        <p:xfrm>
          <a:off x="694915" y="21998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37F107-3EC0-4FFF-9039-981DF6AAA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813303"/>
              </p:ext>
            </p:extLst>
          </p:nvPr>
        </p:nvGraphicFramePr>
        <p:xfrm>
          <a:off x="6636327" y="21998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8524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4:1 Column Mux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83" y="1825625"/>
            <a:ext cx="6206033" cy="4351338"/>
          </a:xfrm>
        </p:spPr>
      </p:pic>
    </p:spTree>
    <p:extLst>
      <p:ext uri="{BB962C8B-B14F-4D97-AF65-F5344CB8AC3E}">
        <p14:creationId xmlns:p14="http://schemas.microsoft.com/office/powerpoint/2010/main" val="302784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Waveform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delay: </a:t>
            </a:r>
          </a:p>
          <a:p>
            <a:r>
              <a:rPr lang="en-US" dirty="0"/>
              <a:t>Delay of nominal VDD: </a:t>
            </a:r>
          </a:p>
        </p:txBody>
      </p:sp>
    </p:spTree>
    <p:extLst>
      <p:ext uri="{BB962C8B-B14F-4D97-AF65-F5344CB8AC3E}">
        <p14:creationId xmlns:p14="http://schemas.microsoft.com/office/powerpoint/2010/main" val="2672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Write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503"/>
            <a:ext cx="12192000" cy="59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of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4" y="1461290"/>
            <a:ext cx="11611952" cy="5048392"/>
          </a:xfrm>
        </p:spPr>
      </p:pic>
      <p:sp>
        <p:nvSpPr>
          <p:cNvPr id="5" name="TextBox 4"/>
          <p:cNvSpPr txBox="1"/>
          <p:nvPr/>
        </p:nvSpPr>
        <p:spPr>
          <a:xfrm>
            <a:off x="2695074" y="3269677"/>
            <a:ext cx="17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data (bit 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8758" y="2252457"/>
            <a:ext cx="167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enable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335" y="4374592"/>
            <a:ext cx="17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7493" y="5479507"/>
            <a:ext cx="17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 line output</a:t>
            </a:r>
          </a:p>
        </p:txBody>
      </p:sp>
    </p:spTree>
    <p:extLst>
      <p:ext uri="{BB962C8B-B14F-4D97-AF65-F5344CB8AC3E}">
        <p14:creationId xmlns:p14="http://schemas.microsoft.com/office/powerpoint/2010/main" val="124519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187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Critical delay: </a:t>
            </a:r>
            <a:r>
              <a:rPr lang="en-US" sz="2400" dirty="0" err="1"/>
              <a:t>Clk</a:t>
            </a:r>
            <a:r>
              <a:rPr lang="en-US" sz="2400" dirty="0"/>
              <a:t> – </a:t>
            </a:r>
            <a:r>
              <a:rPr lang="en-US" sz="2400" dirty="0" err="1"/>
              <a:t>bitline</a:t>
            </a:r>
            <a:r>
              <a:rPr lang="en-US" sz="2400" dirty="0"/>
              <a:t> output delay</a:t>
            </a:r>
          </a:p>
          <a:p>
            <a:r>
              <a:rPr lang="en-US" sz="2400" dirty="0"/>
              <a:t>Delay of nominal VDD: </a:t>
            </a:r>
            <a:r>
              <a:rPr lang="en-US" sz="2400" dirty="0">
                <a:solidFill>
                  <a:srgbClr val="FF0000"/>
                </a:solidFill>
              </a:rPr>
              <a:t>178 </a:t>
            </a:r>
            <a:r>
              <a:rPr lang="en-US" sz="2400" dirty="0" err="1">
                <a:solidFill>
                  <a:srgbClr val="FF0000"/>
                </a:solidFill>
              </a:rPr>
              <a:t>ps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Power dissipation at</a:t>
            </a:r>
            <a:br>
              <a:rPr lang="en-US" sz="2400" dirty="0"/>
            </a:br>
            <a:r>
              <a:rPr lang="en-US" sz="2400" dirty="0"/>
              <a:t>nominal </a:t>
            </a:r>
            <a:r>
              <a:rPr lang="en-US" sz="2400" dirty="0" err="1"/>
              <a:t>Vdd</a:t>
            </a:r>
            <a:r>
              <a:rPr lang="en-US" sz="2400" dirty="0"/>
              <a:t>: 118.8uW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CE5E43-F762-4C1C-9702-80DC519642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212408"/>
              </p:ext>
            </p:extLst>
          </p:nvPr>
        </p:nvGraphicFramePr>
        <p:xfrm>
          <a:off x="5416398" y="2783668"/>
          <a:ext cx="6098188" cy="338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879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14163" r="92" b="13493"/>
          <a:stretch/>
        </p:blipFill>
        <p:spPr>
          <a:xfrm>
            <a:off x="1444074" y="1408789"/>
            <a:ext cx="9496358" cy="4961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 circuit - Sense Amplifier schematic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468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ECE6130 Project HW4</vt:lpstr>
      <vt:lpstr>Part II-A</vt:lpstr>
      <vt:lpstr>4:1 Column Mux</vt:lpstr>
      <vt:lpstr>Waveform of operation</vt:lpstr>
      <vt:lpstr>Specs</vt:lpstr>
      <vt:lpstr>Write circuit</vt:lpstr>
      <vt:lpstr>Waveform of operation</vt:lpstr>
      <vt:lpstr>Specs</vt:lpstr>
      <vt:lpstr>Read circuit - Sense Amplifier schematic </vt:lpstr>
      <vt:lpstr>Waveform of operation</vt:lpstr>
      <vt:lpstr>Specs</vt:lpstr>
      <vt:lpstr>Read circuit</vt:lpstr>
      <vt:lpstr>Specs</vt:lpstr>
      <vt:lpstr>Part II-B: SRAM Cell</vt:lpstr>
      <vt:lpstr>Schematic</vt:lpstr>
      <vt:lpstr>Layout Cell area:</vt:lpstr>
      <vt:lpstr>LVS and DRC Reports</vt:lpstr>
      <vt:lpstr>Specs</vt:lpstr>
      <vt:lpstr>Sizing plots</vt:lpstr>
      <vt:lpstr>Access time variations</vt:lpstr>
      <vt:lpstr>Variation with VDD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ECE6130 Project</dc:title>
  <dc:creator>Soraba, Nikhil</dc:creator>
  <cp:lastModifiedBy>Soraba, Nikhil</cp:lastModifiedBy>
  <cp:revision>24</cp:revision>
  <dcterms:created xsi:type="dcterms:W3CDTF">2016-11-12T08:23:35Z</dcterms:created>
  <dcterms:modified xsi:type="dcterms:W3CDTF">2016-11-14T01:47:08Z</dcterms:modified>
</cp:coreProperties>
</file>