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28"/>
  </p:notesMasterIdLst>
  <p:handoutMasterIdLst>
    <p:handoutMasterId r:id="rId29"/>
  </p:handoutMasterIdLst>
  <p:sldIdLst>
    <p:sldId id="970" r:id="rId2"/>
    <p:sldId id="983" r:id="rId3"/>
    <p:sldId id="988" r:id="rId4"/>
    <p:sldId id="1016" r:id="rId5"/>
    <p:sldId id="1007" r:id="rId6"/>
    <p:sldId id="1025" r:id="rId7"/>
    <p:sldId id="1059" r:id="rId8"/>
    <p:sldId id="1041" r:id="rId9"/>
    <p:sldId id="1017" r:id="rId10"/>
    <p:sldId id="984" r:id="rId11"/>
    <p:sldId id="1042" r:id="rId12"/>
    <p:sldId id="1043" r:id="rId13"/>
    <p:sldId id="1044" r:id="rId14"/>
    <p:sldId id="1046" r:id="rId15"/>
    <p:sldId id="1048" r:id="rId16"/>
    <p:sldId id="1058" r:id="rId17"/>
    <p:sldId id="1049" r:id="rId18"/>
    <p:sldId id="1052" r:id="rId19"/>
    <p:sldId id="1050" r:id="rId20"/>
    <p:sldId id="1051" r:id="rId21"/>
    <p:sldId id="1053" r:id="rId22"/>
    <p:sldId id="1055" r:id="rId23"/>
    <p:sldId id="1056" r:id="rId24"/>
    <p:sldId id="1057" r:id="rId25"/>
    <p:sldId id="1038" r:id="rId26"/>
    <p:sldId id="953" r:id="rId27"/>
  </p:sldIdLst>
  <p:sldSz cx="12192000" cy="6858000"/>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orient="horz" pos="4020" userDrawn="1">
          <p15:clr>
            <a:srgbClr val="A4A3A4"/>
          </p15:clr>
        </p15:guide>
        <p15:guide id="6"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25"/>
    <a:srgbClr val="DFF2F5"/>
    <a:srgbClr val="F9FACA"/>
    <a:srgbClr val="008080"/>
    <a:srgbClr val="010129"/>
    <a:srgbClr val="01013D"/>
    <a:srgbClr val="002570"/>
    <a:srgbClr val="E9FFE5"/>
    <a:srgbClr val="F5FFF3"/>
    <a:srgbClr val="E2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6101" autoAdjust="0"/>
  </p:normalViewPr>
  <p:slideViewPr>
    <p:cSldViewPr snapToGrid="0">
      <p:cViewPr>
        <p:scale>
          <a:sx n="100" d="100"/>
          <a:sy n="100" d="100"/>
        </p:scale>
        <p:origin x="-504" y="-786"/>
      </p:cViewPr>
      <p:guideLst>
        <p:guide orient="horz" pos="2160"/>
        <p:guide orient="horz" pos="402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0" d="100"/>
          <a:sy n="50" d="100"/>
        </p:scale>
        <p:origin x="289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7CFB3149-E8DE-4273-B7FB-EDFEB61AC35F}" type="datetimeFigureOut">
              <a:rPr kumimoji="1" lang="ja-JP" altLang="en-US" smtClean="0"/>
              <a:t>2021/2/24</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9F6548A-C6CF-4C6A-8E66-898AA5274F21}" type="datetimeFigureOut">
              <a:rPr kumimoji="1" lang="ja-JP" altLang="en-US" smtClean="0"/>
              <a:t>2021/2/24</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219484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4</a:t>
            </a:fld>
            <a:endParaRPr kumimoji="1" lang="ja-JP" altLang="en-US"/>
          </a:p>
        </p:txBody>
      </p:sp>
    </p:spTree>
    <p:extLst>
      <p:ext uri="{BB962C8B-B14F-4D97-AF65-F5344CB8AC3E}">
        <p14:creationId xmlns:p14="http://schemas.microsoft.com/office/powerpoint/2010/main" val="138518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14</a:t>
            </a:fld>
            <a:endParaRPr kumimoji="1" lang="ja-JP" altLang="en-US"/>
          </a:p>
        </p:txBody>
      </p:sp>
    </p:spTree>
    <p:extLst>
      <p:ext uri="{BB962C8B-B14F-4D97-AF65-F5344CB8AC3E}">
        <p14:creationId xmlns:p14="http://schemas.microsoft.com/office/powerpoint/2010/main" val="3456992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emf"/><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3.jpeg"/><Relationship Id="rId7"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pic>
        <p:nvPicPr>
          <p:cNvPr id="9" name="図 8">
            <a:extLst>
              <a:ext uri="{FF2B5EF4-FFF2-40B4-BE49-F238E27FC236}">
                <a16:creationId xmlns=""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2672" y="177360"/>
            <a:ext cx="4063998" cy="6857996"/>
          </a:xfrm>
          <a:prstGeom prst="rect">
            <a:avLst/>
          </a:prstGeom>
        </p:spPr>
      </p:pic>
      <p:pic>
        <p:nvPicPr>
          <p:cNvPr id="22" name="図 2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91544" y="165016"/>
            <a:ext cx="2518420" cy="863459"/>
          </a:xfrm>
          <a:prstGeom prst="rect">
            <a:avLst/>
          </a:prstGeom>
        </p:spPr>
      </p:pic>
      <p:pic>
        <p:nvPicPr>
          <p:cNvPr id="24"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7540" y="1924689"/>
            <a:ext cx="2691079" cy="2348179"/>
          </a:xfrm>
          <a:prstGeom prst="rect">
            <a:avLst/>
          </a:prstGeom>
          <a:noFill/>
          <a:extLst>
            <a:ext uri="{909E8E84-426E-40DD-AFC4-6F175D3DCCD1}">
              <a14:hiddenFill xmlns:a14="http://schemas.microsoft.com/office/drawing/2010/main">
                <a:solidFill>
                  <a:srgbClr val="FFFFFF"/>
                </a:solidFill>
              </a14:hiddenFill>
            </a:ext>
          </a:extLst>
        </p:spPr>
      </p:pic>
      <p:pic>
        <p:nvPicPr>
          <p:cNvPr id="25" name="図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26"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7"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28" name="表 27">
            <a:extLst>
              <a:ext uri="{FF2B5EF4-FFF2-40B4-BE49-F238E27FC236}">
                <a16:creationId xmlns=""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1949815253"/>
              </p:ext>
            </p:extLst>
          </p:nvPr>
        </p:nvGraphicFramePr>
        <p:xfrm>
          <a:off x="468001" y="6088097"/>
          <a:ext cx="3095006" cy="522292"/>
        </p:xfrm>
        <a:graphic>
          <a:graphicData uri="http://schemas.openxmlformats.org/drawingml/2006/table">
            <a:tbl>
              <a:tblPr/>
              <a:tblGrid>
                <a:gridCol w="1386557">
                  <a:extLst>
                    <a:ext uri="{9D8B030D-6E8A-4147-A177-3AD203B41FA5}">
                      <a16:colId xmlns="" xmlns:a16="http://schemas.microsoft.com/office/drawing/2014/main" val="692516935"/>
                    </a:ext>
                  </a:extLst>
                </a:gridCol>
                <a:gridCol w="1708449">
                  <a:extLst>
                    <a:ext uri="{9D8B030D-6E8A-4147-A177-3AD203B41FA5}">
                      <a16:colId xmlns=""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4052767453"/>
                  </a:ext>
                </a:extLst>
              </a:tr>
            </a:tbl>
          </a:graphicData>
        </a:graphic>
      </p:graphicFrame>
      <p:sp>
        <p:nvSpPr>
          <p:cNvPr id="29"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30"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31"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32"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33"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3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2021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4167080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j-ea"/>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9"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4" name="直線コネクタ 13"/>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n-ea"/>
                <a:ea typeface="+mn-ea"/>
              </a:defRPr>
            </a:lvl1pPr>
            <a:lvl2pPr marL="792000">
              <a:lnSpc>
                <a:spcPct val="100000"/>
              </a:lnSpc>
              <a:spcBef>
                <a:spcPts val="300"/>
              </a:spcBef>
              <a:spcAft>
                <a:spcPts val="300"/>
              </a:spcAft>
              <a:defRPr sz="2400">
                <a:latin typeface="+mn-ea"/>
                <a:ea typeface="+mn-ea"/>
              </a:defRPr>
            </a:lvl2pPr>
            <a:lvl3pPr marL="1440000">
              <a:lnSpc>
                <a:spcPct val="100000"/>
              </a:lnSpc>
              <a:spcBef>
                <a:spcPts val="300"/>
              </a:spcBef>
              <a:spcAft>
                <a:spcPts val="300"/>
              </a:spcAft>
              <a:defRPr>
                <a:latin typeface="+mn-ea"/>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1"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09715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vl1pPr>
          </a:lstStyle>
          <a:p>
            <a:r>
              <a:rPr kumimoji="1" lang="ja-JP" altLang="en-US" dirty="0"/>
              <a:t>マスター テキストの書式設定</a:t>
            </a:r>
          </a:p>
        </p:txBody>
      </p:sp>
      <p:sp>
        <p:nvSpPr>
          <p:cNvPr id="8"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86808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7" name="直線コネクタ 6"/>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8"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9"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264190406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e EoT slide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64658"/>
          </a:xfrm>
          <a:prstGeom prst="rect">
            <a:avLst/>
          </a:prstGeom>
        </p:spPr>
      </p:pic>
    </p:spTree>
    <p:extLst>
      <p:ext uri="{BB962C8B-B14F-4D97-AF65-F5344CB8AC3E}">
        <p14:creationId xmlns:p14="http://schemas.microsoft.com/office/powerpoint/2010/main" val="399525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23337" y="2378567"/>
            <a:ext cx="5112000" cy="1752687"/>
          </a:xfrm>
          <a:prstGeom prst="rect">
            <a:avLst/>
          </a:prstGeom>
        </p:spPr>
      </p:pic>
    </p:spTree>
    <p:extLst>
      <p:ext uri="{BB962C8B-B14F-4D97-AF65-F5344CB8AC3E}">
        <p14:creationId xmlns:p14="http://schemas.microsoft.com/office/powerpoint/2010/main" val="233793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_1 for the Client">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6"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5"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6"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7" cstate="print"/>
            <a:srcRect/>
            <a:stretch>
              <a:fillRect/>
            </a:stretch>
          </p:blipFill>
          <p:spPr bwMode="auto">
            <a:xfrm>
              <a:off x="7307645" y="5419320"/>
              <a:ext cx="624707" cy="900000"/>
            </a:xfrm>
            <a:prstGeom prst="rect">
              <a:avLst/>
            </a:prstGeom>
            <a:noFill/>
          </p:spPr>
        </p:pic>
      </p:grpSp>
      <p:pic>
        <p:nvPicPr>
          <p:cNvPr id="11" name="図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graphicFrame>
        <p:nvGraphicFramePr>
          <p:cNvPr id="15" name="表 14">
            <a:extLst>
              <a:ext uri="{FF2B5EF4-FFF2-40B4-BE49-F238E27FC236}">
                <a16:creationId xmlns=""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782837291"/>
              </p:ext>
            </p:extLst>
          </p:nvPr>
        </p:nvGraphicFramePr>
        <p:xfrm>
          <a:off x="468001" y="6088097"/>
          <a:ext cx="3095006" cy="522292"/>
        </p:xfrm>
        <a:graphic>
          <a:graphicData uri="http://schemas.openxmlformats.org/drawingml/2006/table">
            <a:tbl>
              <a:tblPr/>
              <a:tblGrid>
                <a:gridCol w="1386557">
                  <a:extLst>
                    <a:ext uri="{9D8B030D-6E8A-4147-A177-3AD203B41FA5}">
                      <a16:colId xmlns="" xmlns:a16="http://schemas.microsoft.com/office/drawing/2014/main" val="692516935"/>
                    </a:ext>
                  </a:extLst>
                </a:gridCol>
                <a:gridCol w="1708449">
                  <a:extLst>
                    <a:ext uri="{9D8B030D-6E8A-4147-A177-3AD203B41FA5}">
                      <a16:colId xmlns=""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1"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2"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375923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2_2 for the Client">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6" name="Picture 4" descr="Y:\01_社長関係資料\2014\99_その他\テンプレート\DEM_symbol.a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4"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5"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6" cstate="print"/>
            <a:srcRect/>
            <a:stretch>
              <a:fillRect/>
            </a:stretch>
          </p:blipFill>
          <p:spPr bwMode="auto">
            <a:xfrm>
              <a:off x="7307645" y="5419320"/>
              <a:ext cx="624707" cy="900000"/>
            </a:xfrm>
            <a:prstGeom prst="rect">
              <a:avLst/>
            </a:prstGeom>
            <a:noFill/>
          </p:spPr>
        </p:pic>
      </p:gr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pic>
        <p:nvPicPr>
          <p:cNvPr id="21" name="図 20"/>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2" name="図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3"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4"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5"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6"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259849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3_1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15" name="表 14">
            <a:extLst>
              <a:ext uri="{FF2B5EF4-FFF2-40B4-BE49-F238E27FC236}">
                <a16:creationId xmlns="" xmlns:a16="http://schemas.microsoft.com/office/drawing/2014/main" id="{60B4F7F2-33AF-4FAF-A113-3FE55D824615}"/>
              </a:ext>
            </a:extLst>
          </p:cNvPr>
          <p:cNvGraphicFramePr>
            <a:graphicFrameLocks noGrp="1"/>
          </p:cNvGraphicFramePr>
          <p:nvPr userDrawn="1"/>
        </p:nvGraphicFramePr>
        <p:xfrm>
          <a:off x="468001" y="6088097"/>
          <a:ext cx="3095006" cy="522292"/>
        </p:xfrm>
        <a:graphic>
          <a:graphicData uri="http://schemas.openxmlformats.org/drawingml/2006/table">
            <a:tbl>
              <a:tblPr/>
              <a:tblGrid>
                <a:gridCol w="1386557">
                  <a:extLst>
                    <a:ext uri="{9D8B030D-6E8A-4147-A177-3AD203B41FA5}">
                      <a16:colId xmlns="" xmlns:a16="http://schemas.microsoft.com/office/drawing/2014/main" val="692516935"/>
                    </a:ext>
                  </a:extLst>
                </a:gridCol>
                <a:gridCol w="1708449">
                  <a:extLst>
                    <a:ext uri="{9D8B030D-6E8A-4147-A177-3AD203B41FA5}">
                      <a16:colId xmlns=""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pic>
        <p:nvPicPr>
          <p:cNvPr id="21" name="図 20">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77611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3_2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pic>
        <p:nvPicPr>
          <p:cNvPr id="21" name="図 20">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pic>
        <p:nvPicPr>
          <p:cNvPr id="23" name="図 2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4" name="図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5"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6"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Tree>
    <p:extLst>
      <p:ext uri="{BB962C8B-B14F-4D97-AF65-F5344CB8AC3E}">
        <p14:creationId xmlns:p14="http://schemas.microsoft.com/office/powerpoint/2010/main" val="250891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j-ea"/>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3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32"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30" name="図 29">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33" name="直角三角形 32"/>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5"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408849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8130793" y="0"/>
            <a:ext cx="4061207" cy="6848475"/>
          </a:xfrm>
          <a:prstGeom prst="rect">
            <a:avLst/>
          </a:prstGeom>
        </p:spPr>
      </p:pic>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0"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1"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246413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pic>
        <p:nvPicPr>
          <p:cNvPr id="9" name="図 8">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10" name="直角三角形 9"/>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3"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36916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n-ea"/>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73297"/>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defRPr sz="2600" b="1">
                <a:solidFill>
                  <a:schemeClr val="bg1"/>
                </a:solidFill>
                <a:latin typeface="+mj-ea"/>
                <a:ea typeface="+mj-ea"/>
                <a:cs typeface="Meiryo UI" panose="020B0604030504040204" pitchFamily="50" charset="-128"/>
              </a:defRPr>
            </a:lvl1pPr>
          </a:lstStyle>
          <a:p>
            <a:r>
              <a:rPr kumimoji="1" lang="ja-JP" altLang="en-US" dirty="0"/>
              <a:t>マスター テキストの書式設定</a:t>
            </a:r>
          </a:p>
        </p:txBody>
      </p:sp>
      <p:sp>
        <p:nvSpPr>
          <p:cNvPr id="10"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2" name="直線コネクタ 11"/>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31250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30" r:id="rId1"/>
    <p:sldLayoutId id="2147483855" r:id="rId2"/>
    <p:sldLayoutId id="2147483856" r:id="rId3"/>
    <p:sldLayoutId id="2147483857" r:id="rId4"/>
    <p:sldLayoutId id="2147483858" r:id="rId5"/>
    <p:sldLayoutId id="2147483859" r:id="rId6"/>
    <p:sldLayoutId id="2147483849" r:id="rId7"/>
    <p:sldLayoutId id="2147483860" r:id="rId8"/>
    <p:sldLayoutId id="2147483848" r:id="rId9"/>
    <p:sldLayoutId id="2147483837" r:id="rId10"/>
    <p:sldLayoutId id="2147483834" r:id="rId11"/>
    <p:sldLayoutId id="2147483851" r:id="rId12"/>
    <p:sldLayoutId id="2147483850" r:id="rId13"/>
    <p:sldLayoutId id="2147483861" r:id="rId14"/>
    <p:sldLayoutId id="2147483845" r:id="rId15"/>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5ACBF0"/>
          </p15:clr>
        </p15:guide>
        <p15:guide id="4" orient="horz" pos="4020" userDrawn="1">
          <p15:clr>
            <a:srgbClr val="5ACBF0"/>
          </p15:clr>
        </p15:guide>
        <p15:guide id="6" orient="horz" pos="459" userDrawn="1">
          <p15:clr>
            <a:srgbClr val="5ACBF0"/>
          </p15:clr>
        </p15:guide>
        <p15:guide id="8" pos="7378" userDrawn="1">
          <p15:clr>
            <a:srgbClr val="5ACBF0"/>
          </p15:clr>
        </p15:guide>
        <p15:guide id="9" pos="302" userDrawn="1">
          <p15:clr>
            <a:srgbClr val="5ACBF0"/>
          </p15:clr>
        </p15:guide>
        <p15:guide id="10" pos="384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fif"/><Relationship Id="rId3" Type="http://schemas.openxmlformats.org/officeDocument/2006/relationships/slide" Target="slide14.xml"/><Relationship Id="rId7"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4.xml"/><Relationship Id="rId7"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image" Target="../media/image18.jfif"/><Relationship Id="rId4" Type="http://schemas.openxmlformats.org/officeDocument/2006/relationships/slide" Target="slide16.xml"/><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0.xml"/><Relationship Id="rId1" Type="http://schemas.openxmlformats.org/officeDocument/2006/relationships/slideLayout" Target="../slideLayouts/slideLayout11.xml"/><Relationship Id="rId4" Type="http://schemas.openxmlformats.org/officeDocument/2006/relationships/hyperlink" Target="http://server.10.114.45.144:~/git/project.git"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4.xml"/><Relationship Id="rId7" Type="http://schemas.openxmlformats.org/officeDocument/2006/relationships/slide" Target="slide15.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image" Target="../media/image18.jfif"/><Relationship Id="rId4" Type="http://schemas.openxmlformats.org/officeDocument/2006/relationships/slide" Target="slide16.xml"/><Relationship Id="rId9"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18.jfif"/><Relationship Id="rId3" Type="http://schemas.openxmlformats.org/officeDocument/2006/relationships/slide" Target="slide14.xml"/><Relationship Id="rId7" Type="http://schemas.openxmlformats.org/officeDocument/2006/relationships/slide" Target="slide10.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18.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4.xml"/><Relationship Id="rId7" Type="http://schemas.openxmlformats.org/officeDocument/2006/relationships/slide" Target="slide20.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image" Target="../media/image18.jfif"/><Relationship Id="rId4" Type="http://schemas.openxmlformats.org/officeDocument/2006/relationships/slide" Target="slide16.xml"/><Relationship Id="rId9" Type="http://schemas.openxmlformats.org/officeDocument/2006/relationships/slide" Target="slide10.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4.xml"/><Relationship Id="rId7" Type="http://schemas.openxmlformats.org/officeDocument/2006/relationships/slide" Target="slide19.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image" Target="../media/image18.jfif"/><Relationship Id="rId4" Type="http://schemas.openxmlformats.org/officeDocument/2006/relationships/slide" Target="slide16.xml"/><Relationship Id="rId9" Type="http://schemas.openxmlformats.org/officeDocument/2006/relationships/slide" Target="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10.xml"/><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slide" Target="slide3.xml"/><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4.xml"/><Relationship Id="rId7" Type="http://schemas.openxmlformats.org/officeDocument/2006/relationships/slide" Target="slide2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image" Target="../media/image18.jfif"/><Relationship Id="rId4" Type="http://schemas.openxmlformats.org/officeDocument/2006/relationships/slide" Target="slide16.xml"/><Relationship Id="rId9" Type="http://schemas.openxmlformats.org/officeDocument/2006/relationships/slide" Target="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18.jfif"/><Relationship Id="rId3" Type="http://schemas.openxmlformats.org/officeDocument/2006/relationships/slide" Target="slide14.xml"/><Relationship Id="rId7"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6.xml"/><Relationship Id="rId9"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slide" Target="slide6.xml"/><Relationship Id="rId4" Type="http://schemas.openxmlformats.org/officeDocument/2006/relationships/image" Target="../media/image18.jfi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8.xml"/><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8.xml"/><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3723604" y="3061464"/>
            <a:ext cx="6417425" cy="540000"/>
          </a:xfrm>
        </p:spPr>
        <p:txBody>
          <a:bodyPr/>
          <a:lstStyle/>
          <a:p>
            <a:r>
              <a:rPr lang="en-US" altLang="ja-JP"/>
              <a:t>GUI AI Learning Platform Design</a:t>
            </a:r>
            <a:endParaRPr kumimoji="1" lang="ja-JP" altLang="en-US"/>
          </a:p>
        </p:txBody>
      </p:sp>
      <p:sp>
        <p:nvSpPr>
          <p:cNvPr id="19" name="テキスト プレースホルダー 18"/>
          <p:cNvSpPr>
            <a:spLocks noGrp="1"/>
          </p:cNvSpPr>
          <p:nvPr>
            <p:ph type="body" sz="quarter" idx="20"/>
          </p:nvPr>
        </p:nvSpPr>
        <p:spPr/>
        <p:txBody>
          <a:bodyPr/>
          <a:lstStyle/>
          <a:p>
            <a:r>
              <a:rPr kumimoji="1" lang="en-US" altLang="ja-JP"/>
              <a:t> </a:t>
            </a:r>
            <a:endParaRPr kumimoji="1" lang="ja-JP" altLang="en-US"/>
          </a:p>
        </p:txBody>
      </p:sp>
      <p:sp>
        <p:nvSpPr>
          <p:cNvPr id="18" name="テキスト プレースホルダー 17"/>
          <p:cNvSpPr>
            <a:spLocks noGrp="1"/>
          </p:cNvSpPr>
          <p:nvPr>
            <p:ph type="body" sz="quarter" idx="19"/>
          </p:nvPr>
        </p:nvSpPr>
        <p:spPr/>
        <p:txBody>
          <a:bodyPr/>
          <a:lstStyle/>
          <a:p>
            <a:r>
              <a:rPr kumimoji="1" lang="en-US" altLang="ja-JP"/>
              <a:t>  </a:t>
            </a:r>
            <a:endParaRPr kumimoji="1" lang="ja-JP" altLang="en-US"/>
          </a:p>
        </p:txBody>
      </p:sp>
      <p:sp>
        <p:nvSpPr>
          <p:cNvPr id="20" name="テキスト プレースホルダー 19"/>
          <p:cNvSpPr>
            <a:spLocks noGrp="1"/>
          </p:cNvSpPr>
          <p:nvPr>
            <p:ph type="body" sz="quarter" idx="21"/>
          </p:nvPr>
        </p:nvSpPr>
        <p:spPr/>
        <p:txBody>
          <a:bodyPr/>
          <a:lstStyle/>
          <a:p>
            <a:r>
              <a:rPr kumimoji="1" lang="en-US" altLang="ja-JP"/>
              <a:t>TSDV</a:t>
            </a:r>
            <a:endParaRPr kumimoji="1" lang="ja-JP" altLang="en-US"/>
          </a:p>
        </p:txBody>
      </p:sp>
      <p:sp>
        <p:nvSpPr>
          <p:cNvPr id="21" name="テキスト プレースホルダー 20"/>
          <p:cNvSpPr>
            <a:spLocks noGrp="1"/>
          </p:cNvSpPr>
          <p:nvPr>
            <p:ph type="body" sz="quarter" idx="22"/>
          </p:nvPr>
        </p:nvSpPr>
        <p:spPr/>
        <p:txBody>
          <a:bodyPr/>
          <a:lstStyle/>
          <a:p>
            <a:r>
              <a:rPr lang="en-US" altLang="ja-JP"/>
              <a:t>2021 </a:t>
            </a:r>
            <a:r>
              <a:rPr lang="ja-JP" altLang="en-US"/>
              <a:t>年 </a:t>
            </a:r>
            <a:r>
              <a:rPr lang="en-US" altLang="ja-JP"/>
              <a:t>02</a:t>
            </a:r>
            <a:r>
              <a:rPr lang="ja-JP" altLang="en-US"/>
              <a:t>月 </a:t>
            </a:r>
            <a:r>
              <a:rPr lang="en-US" altLang="ja-JP"/>
              <a:t>18 </a:t>
            </a:r>
            <a:r>
              <a:rPr lang="ja-JP" altLang="en-US"/>
              <a:t>日</a:t>
            </a:r>
            <a:endParaRPr kumimoji="1" lang="ja-JP" altLang="en-US"/>
          </a:p>
        </p:txBody>
      </p:sp>
    </p:spTree>
    <p:extLst>
      <p:ext uri="{BB962C8B-B14F-4D97-AF65-F5344CB8AC3E}">
        <p14:creationId xmlns:p14="http://schemas.microsoft.com/office/powerpoint/2010/main" val="4206988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smtClean="0"/>
              <a:t>Genneration Management Window</a:t>
            </a:r>
            <a:endParaRPr lang="en-US" dirty="0"/>
          </a:p>
        </p:txBody>
      </p:sp>
      <p:sp>
        <p:nvSpPr>
          <p:cNvPr id="5" name="Rectangle 4">
            <a:extLst>
              <a:ext uri="{FF2B5EF4-FFF2-40B4-BE49-F238E27FC236}">
                <a16:creationId xmlns="" xmlns:a16="http://schemas.microsoft.com/office/drawing/2014/main" id="{F5EA7848-5315-4F83-A4C0-B17AA21ECD56}"/>
              </a:ext>
            </a:extLst>
          </p:cNvPr>
          <p:cNvSpPr/>
          <p:nvPr/>
        </p:nvSpPr>
        <p:spPr>
          <a:xfrm>
            <a:off x="2254502" y="1610436"/>
            <a:ext cx="7121146" cy="42417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254501" y="1987296"/>
            <a:ext cx="7121147"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 xmlns:a16="http://schemas.microsoft.com/office/drawing/2014/main" id="{837B69DF-9500-4E71-9C7D-F146B0B4C65C}"/>
              </a:ext>
            </a:extLst>
          </p:cNvPr>
          <p:cNvSpPr txBox="1"/>
          <p:nvPr/>
        </p:nvSpPr>
        <p:spPr>
          <a:xfrm>
            <a:off x="2938272" y="2243014"/>
            <a:ext cx="2621280" cy="292388"/>
          </a:xfrm>
          <a:prstGeom prst="rect">
            <a:avLst/>
          </a:prstGeom>
          <a:noFill/>
        </p:spPr>
        <p:txBody>
          <a:bodyPr wrap="square" rtlCol="0">
            <a:spAutoFit/>
          </a:bodyPr>
          <a:lstStyle/>
          <a:p>
            <a:r>
              <a:rPr lang="en-US" sz="1300" b="1" dirty="0"/>
              <a:t>Dataset information</a:t>
            </a:r>
          </a:p>
        </p:txBody>
      </p:sp>
      <p:graphicFrame>
        <p:nvGraphicFramePr>
          <p:cNvPr id="11" name="Table 11">
            <a:extLst>
              <a:ext uri="{FF2B5EF4-FFF2-40B4-BE49-F238E27FC236}">
                <a16:creationId xmlns="" xmlns:a16="http://schemas.microsoft.com/office/drawing/2014/main" id="{AF3F0ED4-2DD6-4B7E-9CB3-32094DC0618C}"/>
              </a:ext>
            </a:extLst>
          </p:cNvPr>
          <p:cNvGraphicFramePr>
            <a:graphicFrameLocks noGrp="1"/>
          </p:cNvGraphicFramePr>
          <p:nvPr>
            <p:extLst>
              <p:ext uri="{D42A27DB-BD31-4B8C-83A1-F6EECF244321}">
                <p14:modId xmlns:p14="http://schemas.microsoft.com/office/powerpoint/2010/main" val="1859121210"/>
              </p:ext>
            </p:extLst>
          </p:nvPr>
        </p:nvGraphicFramePr>
        <p:xfrm>
          <a:off x="2999232" y="2738629"/>
          <a:ext cx="5949696" cy="2500883"/>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3291840">
                  <a:extLst>
                    <a:ext uri="{9D8B030D-6E8A-4147-A177-3AD203B41FA5}">
                      <a16:colId xmlns="" xmlns:a16="http://schemas.microsoft.com/office/drawing/2014/main" val="1598047107"/>
                    </a:ext>
                  </a:extLst>
                </a:gridCol>
                <a:gridCol w="2657856">
                  <a:extLst>
                    <a:ext uri="{9D8B030D-6E8A-4147-A177-3AD203B41FA5}">
                      <a16:colId xmlns="" xmlns:a16="http://schemas.microsoft.com/office/drawing/2014/main" val="1307001530"/>
                    </a:ext>
                  </a:extLst>
                </a:gridCol>
              </a:tblGrid>
              <a:tr h="436079">
                <a:tc>
                  <a:txBody>
                    <a:bodyPr/>
                    <a:lstStyle/>
                    <a:p>
                      <a:r>
                        <a:rPr lang="en-US" b="1" dirty="0"/>
                        <a:t>Dataset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dirty="0"/>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2700998704"/>
                  </a:ext>
                </a:extLst>
              </a:tr>
              <a:tr h="374465">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3240342744"/>
                  </a:ext>
                </a:extLst>
              </a:tr>
              <a:tr h="43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2840093856"/>
                  </a:ext>
                </a:extLst>
              </a:tr>
              <a:tr h="326574">
                <a:tc>
                  <a:txBody>
                    <a:bodyPr/>
                    <a:lstStyle/>
                    <a:p>
                      <a:r>
                        <a:rPr lang="en-US" b="1">
                          <a:solidFill>
                            <a:schemeClr val="tx1">
                              <a:lumMod val="95000"/>
                              <a:lumOff val="5000"/>
                            </a:schemeClr>
                          </a:solidFill>
                        </a:rPr>
                        <a:t>Trained model</a:t>
                      </a:r>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1256483447"/>
                  </a:ext>
                </a:extLst>
              </a:tr>
              <a:tr h="3730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Model/maskrcnn_res50.pth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535500285"/>
                  </a:ext>
                </a:extLst>
              </a:tr>
              <a:tr h="5526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Model/maskrcnn_res101.pth</a:t>
                      </a:r>
                      <a:endParaRPr lang="en-US"/>
                    </a:p>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644738673"/>
                  </a:ext>
                </a:extLst>
              </a:tr>
            </a:tbl>
          </a:graphicData>
        </a:graphic>
      </p:graphicFrame>
      <p:cxnSp>
        <p:nvCxnSpPr>
          <p:cNvPr id="13" name="Straight Connector 12">
            <a:extLst>
              <a:ext uri="{FF2B5EF4-FFF2-40B4-BE49-F238E27FC236}">
                <a16:creationId xmlns="" xmlns:a16="http://schemas.microsoft.com/office/drawing/2014/main" id="{9BFD04E6-5A01-4EBF-9305-25DACAA752AD}"/>
              </a:ext>
            </a:extLst>
          </p:cNvPr>
          <p:cNvCxnSpPr>
            <a:cxnSpLocks/>
          </p:cNvCxnSpPr>
          <p:nvPr/>
        </p:nvCxnSpPr>
        <p:spPr>
          <a:xfrm>
            <a:off x="5999358" y="2738629"/>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CB522D2D-ED10-4C75-9C8C-E3F697474B4A}"/>
              </a:ext>
            </a:extLst>
          </p:cNvPr>
          <p:cNvSpPr/>
          <p:nvPr/>
        </p:nvSpPr>
        <p:spPr>
          <a:xfrm>
            <a:off x="2254502" y="1633729"/>
            <a:ext cx="7121145" cy="35356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254501" y="1652672"/>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smtClean="0">
                <a:hlinkClick r:id="rId2" action="ppaction://hlinksldjump"/>
              </a:rPr>
              <a:t>  </a:t>
            </a:r>
            <a:r>
              <a:rPr lang="en-US" sz="1300" b="1" dirty="0" smtClean="0"/>
              <a:t> </a:t>
            </a:r>
            <a:r>
              <a:rPr lang="en-US" sz="1300" b="1" dirty="0" smtClean="0">
                <a:hlinkClick r:id="rId3" action="ppaction://hlinksldjump"/>
              </a:rPr>
              <a:t>Checkout  </a:t>
            </a:r>
            <a:r>
              <a:rPr lang="en-US" sz="1300" b="1" dirty="0" smtClean="0"/>
              <a:t>  </a:t>
            </a:r>
            <a:r>
              <a:rPr lang="en-US" sz="1300" b="1" dirty="0" smtClean="0">
                <a:hlinkClick r:id="rId4" action="ppaction://hlinksldjump"/>
              </a:rPr>
              <a:t>Push  </a:t>
            </a:r>
            <a:r>
              <a:rPr lang="en-US" sz="1300" b="1" dirty="0" smtClean="0"/>
              <a:t>  </a:t>
            </a:r>
            <a:r>
              <a:rPr lang="en-US" sz="1300" b="1" dirty="0" smtClean="0">
                <a:hlinkClick r:id="rId5" action="ppaction://hlinksldjump"/>
              </a:rPr>
              <a:t>Convert-dataset    </a:t>
            </a:r>
            <a:r>
              <a:rPr lang="en-US" sz="1300" b="1" dirty="0" smtClean="0">
                <a:hlinkClick r:id="rId6" action="ppaction://hlinksldjump"/>
              </a:rPr>
              <a:t>Help</a:t>
            </a:r>
            <a:endParaRPr lang="en-US" sz="1300" b="1" dirty="0"/>
          </a:p>
        </p:txBody>
      </p:sp>
      <p:pic>
        <p:nvPicPr>
          <p:cNvPr id="10" name="Picture 9">
            <a:hlinkClick r:id="rId7" action="ppaction://hlinksldjump"/>
            <a:extLst>
              <a:ext uri="{FF2B5EF4-FFF2-40B4-BE49-F238E27FC236}">
                <a16:creationId xmlns="" xmlns:a16="http://schemas.microsoft.com/office/drawing/2014/main" id="{42B8B071-FCA1-471C-8354-220604DB36E7}"/>
              </a:ext>
            </a:extLst>
          </p:cNvPr>
          <p:cNvPicPr>
            <a:picLocks noChangeAspect="1"/>
          </p:cNvPicPr>
          <p:nvPr/>
        </p:nvPicPr>
        <p:blipFill>
          <a:blip r:embed="rId8"/>
          <a:stretch>
            <a:fillRect/>
          </a:stretch>
        </p:blipFill>
        <p:spPr>
          <a:xfrm>
            <a:off x="2475158" y="5469310"/>
            <a:ext cx="549879" cy="255234"/>
          </a:xfrm>
          <a:prstGeom prst="rect">
            <a:avLst/>
          </a:prstGeom>
        </p:spPr>
      </p:pic>
    </p:spTree>
    <p:extLst>
      <p:ext uri="{BB962C8B-B14F-4D97-AF65-F5344CB8AC3E}">
        <p14:creationId xmlns:p14="http://schemas.microsoft.com/office/powerpoint/2010/main" val="58361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572512" y="1987296"/>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sp>
        <p:nvSpPr>
          <p:cNvPr id="12" name="TextBox 11">
            <a:extLst>
              <a:ext uri="{FF2B5EF4-FFF2-40B4-BE49-F238E27FC236}">
                <a16:creationId xmlns="" xmlns:a16="http://schemas.microsoft.com/office/drawing/2014/main" id="{07509BC9-3B20-423C-8FF9-16362D2BD17B}"/>
              </a:ext>
            </a:extLst>
          </p:cNvPr>
          <p:cNvSpPr txBox="1"/>
          <p:nvPr/>
        </p:nvSpPr>
        <p:spPr>
          <a:xfrm>
            <a:off x="2945962" y="2808204"/>
            <a:ext cx="1990418" cy="323165"/>
          </a:xfrm>
          <a:prstGeom prst="rect">
            <a:avLst/>
          </a:prstGeom>
          <a:noFill/>
        </p:spPr>
        <p:txBody>
          <a:bodyPr wrap="square" rtlCol="0">
            <a:spAutoFit/>
          </a:bodyPr>
          <a:lstStyle/>
          <a:p>
            <a:r>
              <a:rPr lang="en-US" sz="1500"/>
              <a:t>Git Repository</a:t>
            </a:r>
          </a:p>
        </p:txBody>
      </p:sp>
      <p:sp>
        <p:nvSpPr>
          <p:cNvPr id="15" name="TextBox 14">
            <a:extLst>
              <a:ext uri="{FF2B5EF4-FFF2-40B4-BE49-F238E27FC236}">
                <a16:creationId xmlns="" xmlns:a16="http://schemas.microsoft.com/office/drawing/2014/main" id="{B864C392-FCCB-44E2-9BEE-4C40FB9B64C1}"/>
              </a:ext>
            </a:extLst>
          </p:cNvPr>
          <p:cNvSpPr txBox="1"/>
          <p:nvPr/>
        </p:nvSpPr>
        <p:spPr>
          <a:xfrm>
            <a:off x="2945962" y="3718298"/>
            <a:ext cx="1990418" cy="323165"/>
          </a:xfrm>
          <a:prstGeom prst="rect">
            <a:avLst/>
          </a:prstGeom>
          <a:noFill/>
        </p:spPr>
        <p:txBody>
          <a:bodyPr wrap="square" rtlCol="0">
            <a:spAutoFit/>
          </a:bodyPr>
          <a:lstStyle/>
          <a:p>
            <a:r>
              <a:rPr lang="en-US" sz="1500"/>
              <a:t>Output Folder</a:t>
            </a:r>
          </a:p>
        </p:txBody>
      </p:sp>
      <p:sp>
        <p:nvSpPr>
          <p:cNvPr id="16" name="Rectangle 15">
            <a:extLst>
              <a:ext uri="{FF2B5EF4-FFF2-40B4-BE49-F238E27FC236}">
                <a16:creationId xmlns="" xmlns:a16="http://schemas.microsoft.com/office/drawing/2014/main" id="{C4188E45-78A9-4111-89BB-B334B3B284E8}"/>
              </a:ext>
            </a:extLst>
          </p:cNvPr>
          <p:cNvSpPr/>
          <p:nvPr/>
        </p:nvSpPr>
        <p:spPr>
          <a:xfrm>
            <a:off x="4911996" y="3708806"/>
            <a:ext cx="3521496"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17" name="Picture 16" descr="Icon&#10;&#10;Description automatically generated">
            <a:hlinkClick r:id="rId7" action="ppaction://hlinksldjump"/>
            <a:extLst>
              <a:ext uri="{FF2B5EF4-FFF2-40B4-BE49-F238E27FC236}">
                <a16:creationId xmlns="" xmlns:a16="http://schemas.microsoft.com/office/drawing/2014/main" id="{B25DCBFA-1ED1-4C3F-9BC5-8018ED582B42}"/>
              </a:ext>
            </a:extLst>
          </p:cNvPr>
          <p:cNvPicPr>
            <a:picLocks noChangeAspect="1"/>
          </p:cNvPicPr>
          <p:nvPr/>
        </p:nvPicPr>
        <p:blipFill>
          <a:blip r:embed="rId8"/>
          <a:stretch>
            <a:fillRect/>
          </a:stretch>
        </p:blipFill>
        <p:spPr>
          <a:xfrm>
            <a:off x="8457876" y="5387086"/>
            <a:ext cx="589485" cy="290812"/>
          </a:xfrm>
          <a:prstGeom prst="rect">
            <a:avLst/>
          </a:prstGeom>
        </p:spPr>
      </p:pic>
      <p:pic>
        <p:nvPicPr>
          <p:cNvPr id="18" name="Picture 17">
            <a:hlinkClick r:id="rId9" action="ppaction://hlinksldjump"/>
            <a:extLst>
              <a:ext uri="{FF2B5EF4-FFF2-40B4-BE49-F238E27FC236}">
                <a16:creationId xmlns="" xmlns:a16="http://schemas.microsoft.com/office/drawing/2014/main" id="{93A571B9-BA10-4322-9514-8CEEE0D4F6EA}"/>
              </a:ext>
            </a:extLst>
          </p:cNvPr>
          <p:cNvPicPr>
            <a:picLocks noChangeAspect="1"/>
          </p:cNvPicPr>
          <p:nvPr/>
        </p:nvPicPr>
        <p:blipFill>
          <a:blip r:embed="rId10"/>
          <a:stretch>
            <a:fillRect/>
          </a:stretch>
        </p:blipFill>
        <p:spPr>
          <a:xfrm>
            <a:off x="2889504" y="5387086"/>
            <a:ext cx="549879" cy="255234"/>
          </a:xfrm>
          <a:prstGeom prst="rect">
            <a:avLst/>
          </a:prstGeom>
        </p:spPr>
      </p:pic>
      <p:sp>
        <p:nvSpPr>
          <p:cNvPr id="19" name="Rectangle 18">
            <a:extLst>
              <a:ext uri="{FF2B5EF4-FFF2-40B4-BE49-F238E27FC236}">
                <a16:creationId xmlns="" xmlns:a16="http://schemas.microsoft.com/office/drawing/2014/main" id="{D3207EC5-FE96-4749-8A25-A2EFE6B18053}"/>
              </a:ext>
            </a:extLst>
          </p:cNvPr>
          <p:cNvSpPr/>
          <p:nvPr/>
        </p:nvSpPr>
        <p:spPr>
          <a:xfrm>
            <a:off x="4911996" y="2826030"/>
            <a:ext cx="3521496"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Flowchart: Merge 19">
            <a:extLst>
              <a:ext uri="{FF2B5EF4-FFF2-40B4-BE49-F238E27FC236}">
                <a16:creationId xmlns="" xmlns:a16="http://schemas.microsoft.com/office/drawing/2014/main" id="{75B4A0CA-6092-4FC0-8FE2-926FEE664F1E}"/>
              </a:ext>
            </a:extLst>
          </p:cNvPr>
          <p:cNvSpPr/>
          <p:nvPr/>
        </p:nvSpPr>
        <p:spPr>
          <a:xfrm>
            <a:off x="8303970" y="3839145"/>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21" name="TextBox 20">
            <a:extLst>
              <a:ext uri="{FF2B5EF4-FFF2-40B4-BE49-F238E27FC236}">
                <a16:creationId xmlns="" xmlns:a16="http://schemas.microsoft.com/office/drawing/2014/main" id="{62A129B2-CB85-4D4C-B8C0-0A4DBD3FCD5C}"/>
              </a:ext>
            </a:extLst>
          </p:cNvPr>
          <p:cNvSpPr txBox="1"/>
          <p:nvPr/>
        </p:nvSpPr>
        <p:spPr>
          <a:xfrm>
            <a:off x="4899804" y="4045687"/>
            <a:ext cx="3545880" cy="261610"/>
          </a:xfrm>
          <a:prstGeom prst="rect">
            <a:avLst/>
          </a:prstGeom>
          <a:solidFill>
            <a:schemeClr val="bg1">
              <a:lumMod val="85000"/>
            </a:schemeClr>
          </a:solidFill>
        </p:spPr>
        <p:txBody>
          <a:bodyPr wrap="square" rtlCol="0">
            <a:spAutoFit/>
          </a:bodyPr>
          <a:lstStyle/>
          <a:p>
            <a:r>
              <a:rPr lang="en-US" sz="1100"/>
              <a:t>…</a:t>
            </a:r>
          </a:p>
        </p:txBody>
      </p:sp>
      <p:sp>
        <p:nvSpPr>
          <p:cNvPr id="22" name="TextBox 21">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Clone Function</a:t>
            </a:r>
            <a:endParaRPr lang="en-US" dirty="0"/>
          </a:p>
        </p:txBody>
      </p:sp>
    </p:spTree>
    <p:extLst>
      <p:ext uri="{BB962C8B-B14F-4D97-AF65-F5344CB8AC3E}">
        <p14:creationId xmlns:p14="http://schemas.microsoft.com/office/powerpoint/2010/main" val="1725019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Clone Function</a:t>
            </a:r>
            <a:endParaRPr lang="en-US" dirty="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2523743" y="1784048"/>
            <a:ext cx="714451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4505416" y="2708667"/>
            <a:ext cx="3181165" cy="323165"/>
          </a:xfrm>
          <a:prstGeom prst="rect">
            <a:avLst/>
          </a:prstGeom>
          <a:noFill/>
        </p:spPr>
        <p:txBody>
          <a:bodyPr wrap="square" rtlCol="0">
            <a:spAutoFit/>
          </a:bodyPr>
          <a:lstStyle/>
          <a:p>
            <a:r>
              <a:rPr lang="en-US" sz="1500" b="1"/>
              <a:t>Git repositoy is being cloned</a:t>
            </a:r>
          </a:p>
        </p:txBody>
      </p:sp>
      <p:sp>
        <p:nvSpPr>
          <p:cNvPr id="12" name="Rectangle 11">
            <a:extLst>
              <a:ext uri="{FF2B5EF4-FFF2-40B4-BE49-F238E27FC236}">
                <a16:creationId xmlns="" xmlns:a16="http://schemas.microsoft.com/office/drawing/2014/main" id="{7321961B-F7C7-47C9-B775-CDD3D8450F48}"/>
              </a:ext>
            </a:extLst>
          </p:cNvPr>
          <p:cNvSpPr/>
          <p:nvPr/>
        </p:nvSpPr>
        <p:spPr>
          <a:xfrm>
            <a:off x="4265512" y="3426329"/>
            <a:ext cx="3890935" cy="402706"/>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8" name="Rectangle 7">
            <a:extLst>
              <a:ext uri="{FF2B5EF4-FFF2-40B4-BE49-F238E27FC236}">
                <a16:creationId xmlns="" xmlns:a16="http://schemas.microsoft.com/office/drawing/2014/main" id="{746F3603-FBFF-476F-A661-A9FFA175D9BF}"/>
              </a:ext>
            </a:extLst>
          </p:cNvPr>
          <p:cNvSpPr/>
          <p:nvPr/>
        </p:nvSpPr>
        <p:spPr>
          <a:xfrm>
            <a:off x="4265513" y="3426329"/>
            <a:ext cx="1927241" cy="4027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1066479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1438766" y="2684802"/>
            <a:ext cx="3998977" cy="323165"/>
          </a:xfrm>
          <a:prstGeom prst="rect">
            <a:avLst/>
          </a:prstGeom>
          <a:noFill/>
        </p:spPr>
        <p:txBody>
          <a:bodyPr wrap="square" rtlCol="0">
            <a:spAutoFit/>
          </a:bodyPr>
          <a:lstStyle/>
          <a:p>
            <a:r>
              <a:rPr lang="en-US" sz="1500" b="1"/>
              <a:t>Git repositoy is cloned successfully</a:t>
            </a:r>
          </a:p>
        </p:txBody>
      </p:sp>
      <p:sp>
        <p:nvSpPr>
          <p:cNvPr id="12" name="Rectangle 11">
            <a:extLst>
              <a:ext uri="{FF2B5EF4-FFF2-40B4-BE49-F238E27FC236}">
                <a16:creationId xmlns="" xmlns:a16="http://schemas.microsoft.com/office/drawing/2014/main" id="{7321961B-F7C7-47C9-B775-CDD3D8450F48}"/>
              </a:ext>
            </a:extLst>
          </p:cNvPr>
          <p:cNvSpPr/>
          <p:nvPr/>
        </p:nvSpPr>
        <p:spPr>
          <a:xfrm>
            <a:off x="1795403" y="3206241"/>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 xmlns:a16="http://schemas.microsoft.com/office/drawing/2014/main" id="{064D2D79-513F-4B93-8D15-044273573B2B}"/>
              </a:ext>
            </a:extLst>
          </p:cNvPr>
          <p:cNvPicPr>
            <a:picLocks noChangeAspect="1"/>
          </p:cNvPicPr>
          <p:nvPr/>
        </p:nvPicPr>
        <p:blipFill>
          <a:blip r:embed="rId3"/>
          <a:stretch>
            <a:fillRect/>
          </a:stretch>
        </p:blipFill>
        <p:spPr>
          <a:xfrm>
            <a:off x="2882038" y="3826177"/>
            <a:ext cx="683003" cy="336947"/>
          </a:xfrm>
          <a:prstGeom prst="rect">
            <a:avLst/>
          </a:prstGeom>
        </p:spPr>
      </p:pic>
      <p:sp>
        <p:nvSpPr>
          <p:cNvPr id="3" name="TextBox 2">
            <a:extLst>
              <a:ext uri="{FF2B5EF4-FFF2-40B4-BE49-F238E27FC236}">
                <a16:creationId xmlns=""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 xmlns:a16="http://schemas.microsoft.com/office/drawing/2014/main" id="{1AE885CD-5E70-4BB4-AED6-D41A417B6B07}"/>
              </a:ext>
            </a:extLst>
          </p:cNvPr>
          <p:cNvSpPr txBox="1"/>
          <p:nvPr/>
        </p:nvSpPr>
        <p:spPr>
          <a:xfrm>
            <a:off x="1182623" y="4520567"/>
            <a:ext cx="3998977" cy="600164"/>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Git clone </a:t>
            </a:r>
            <a:r>
              <a:rPr lang="en-US" sz="1100">
                <a:solidFill>
                  <a:schemeClr val="tx1">
                    <a:lumMod val="95000"/>
                    <a:lumOff val="5000"/>
                  </a:schemeClr>
                </a:solidFill>
                <a:hlinkClick r:id="rId4">
                  <a:extLst>
                    <a:ext uri="{A12FA001-AC4F-418D-AE19-62706E023703}">
                      <ahyp:hlinkClr xmlns="" xmlns:ahyp="http://schemas.microsoft.com/office/drawing/2018/hyperlinkcolor" val="tx"/>
                    </a:ext>
                  </a:extLst>
                </a:hlinkClick>
              </a:rPr>
              <a:t>http://server.10.114.45.144:~/git/project.git</a:t>
            </a:r>
            <a:endParaRPr lang="en-US" sz="1100">
              <a:solidFill>
                <a:schemeClr val="tx1">
                  <a:lumMod val="95000"/>
                  <a:lumOff val="5000"/>
                </a:schemeClr>
              </a:solidFill>
            </a:endParaRPr>
          </a:p>
          <a:p>
            <a:endParaRPr lang="en-US" sz="1100"/>
          </a:p>
        </p:txBody>
      </p:sp>
      <p:sp>
        <p:nvSpPr>
          <p:cNvPr id="15" name="Rectangle 14">
            <a:extLst>
              <a:ext uri="{FF2B5EF4-FFF2-40B4-BE49-F238E27FC236}">
                <a16:creationId xmlns="" xmlns:a16="http://schemas.microsoft.com/office/drawing/2014/main" id="{18331B0D-6EEB-4E79-904D-C44F8C90D7DA}"/>
              </a:ext>
            </a:extLst>
          </p:cNvPr>
          <p:cNvSpPr/>
          <p:nvPr/>
        </p:nvSpPr>
        <p:spPr>
          <a:xfrm>
            <a:off x="6461955" y="222540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 xmlns:a16="http://schemas.microsoft.com/office/drawing/2014/main" id="{C935CE1F-541A-416F-A184-DFB88B2DFAF9}"/>
              </a:ext>
            </a:extLst>
          </p:cNvPr>
          <p:cNvSpPr txBox="1"/>
          <p:nvPr/>
        </p:nvSpPr>
        <p:spPr>
          <a:xfrm>
            <a:off x="7663467" y="2681605"/>
            <a:ext cx="3774416" cy="323165"/>
          </a:xfrm>
          <a:prstGeom prst="rect">
            <a:avLst/>
          </a:prstGeom>
          <a:noFill/>
        </p:spPr>
        <p:txBody>
          <a:bodyPr wrap="square" rtlCol="0">
            <a:spAutoFit/>
          </a:bodyPr>
          <a:lstStyle/>
          <a:p>
            <a:r>
              <a:rPr lang="en-US" sz="1500" b="1"/>
              <a:t>Git repositoy is cloned fail</a:t>
            </a:r>
          </a:p>
        </p:txBody>
      </p:sp>
      <p:sp>
        <p:nvSpPr>
          <p:cNvPr id="17" name="Rectangle 16">
            <a:extLst>
              <a:ext uri="{FF2B5EF4-FFF2-40B4-BE49-F238E27FC236}">
                <a16:creationId xmlns=""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 xmlns:a16="http://schemas.microsoft.com/office/drawing/2014/main" id="{62C8719D-317B-484D-95AE-1FD2B99E0EC7}"/>
              </a:ext>
            </a:extLst>
          </p:cNvPr>
          <p:cNvPicPr>
            <a:picLocks noChangeAspect="1"/>
          </p:cNvPicPr>
          <p:nvPr/>
        </p:nvPicPr>
        <p:blipFill>
          <a:blip r:embed="rId3"/>
          <a:stretch>
            <a:fillRect/>
          </a:stretch>
        </p:blipFill>
        <p:spPr>
          <a:xfrm>
            <a:off x="8705222" y="3812611"/>
            <a:ext cx="683003" cy="336947"/>
          </a:xfrm>
          <a:prstGeom prst="rect">
            <a:avLst/>
          </a:prstGeom>
        </p:spPr>
      </p:pic>
      <p:sp>
        <p:nvSpPr>
          <p:cNvPr id="19" name="Rectangle 18">
            <a:extLst>
              <a:ext uri="{FF2B5EF4-FFF2-40B4-BE49-F238E27FC236}">
                <a16:creationId xmlns=""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B59756AB-C7DA-4D2C-999A-09B2769F9326}"/>
              </a:ext>
            </a:extLst>
          </p:cNvPr>
          <p:cNvSpPr txBox="1"/>
          <p:nvPr/>
        </p:nvSpPr>
        <p:spPr>
          <a:xfrm>
            <a:off x="7041871" y="4520567"/>
            <a:ext cx="3998977" cy="600164"/>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Git clone </a:t>
            </a:r>
            <a:r>
              <a:rPr lang="en-US" sz="1100">
                <a:solidFill>
                  <a:schemeClr val="tx1">
                    <a:lumMod val="95000"/>
                    <a:lumOff val="5000"/>
                  </a:schemeClr>
                </a:solidFill>
                <a:hlinkClick r:id="rId4">
                  <a:extLst>
                    <a:ext uri="{A12FA001-AC4F-418D-AE19-62706E023703}">
                      <ahyp:hlinkClr xmlns="" xmlns:ahyp="http://schemas.microsoft.com/office/drawing/2018/hyperlinkcolor" val="tx"/>
                    </a:ext>
                  </a:extLst>
                </a:hlinkClick>
              </a:rPr>
              <a:t>http://server.10.114.45.144:~/git/project.git</a:t>
            </a:r>
            <a:endParaRPr lang="en-US" sz="1100">
              <a:solidFill>
                <a:schemeClr val="tx1">
                  <a:lumMod val="95000"/>
                  <a:lumOff val="5000"/>
                </a:schemeClr>
              </a:solidFill>
            </a:endParaRPr>
          </a:p>
          <a:p>
            <a:r>
              <a:rPr lang="en-US" sz="1100">
                <a:solidFill>
                  <a:schemeClr val="tx1">
                    <a:lumMod val="95000"/>
                    <a:lumOff val="5000"/>
                  </a:schemeClr>
                </a:solidFill>
              </a:rPr>
              <a:t>Error repository is not exist</a:t>
            </a:r>
          </a:p>
        </p:txBody>
      </p:sp>
      <p:sp>
        <p:nvSpPr>
          <p:cNvPr id="10" name="Rectangle 9">
            <a:extLst>
              <a:ext uri="{FF2B5EF4-FFF2-40B4-BE49-F238E27FC236}">
                <a16:creationId xmlns=""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543532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548128" y="2031535"/>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sp>
        <p:nvSpPr>
          <p:cNvPr id="12" name="TextBox 11">
            <a:extLst>
              <a:ext uri="{FF2B5EF4-FFF2-40B4-BE49-F238E27FC236}">
                <a16:creationId xmlns="" xmlns:a16="http://schemas.microsoft.com/office/drawing/2014/main" id="{07509BC9-3B20-423C-8FF9-16362D2BD17B}"/>
              </a:ext>
            </a:extLst>
          </p:cNvPr>
          <p:cNvSpPr txBox="1"/>
          <p:nvPr/>
        </p:nvSpPr>
        <p:spPr>
          <a:xfrm>
            <a:off x="3029222" y="3088620"/>
            <a:ext cx="1990418" cy="323165"/>
          </a:xfrm>
          <a:prstGeom prst="rect">
            <a:avLst/>
          </a:prstGeom>
          <a:noFill/>
        </p:spPr>
        <p:txBody>
          <a:bodyPr wrap="square" rtlCol="0">
            <a:spAutoFit/>
          </a:bodyPr>
          <a:lstStyle/>
          <a:p>
            <a:r>
              <a:rPr lang="en-US" sz="1500" dirty="0"/>
              <a:t>Git Branch</a:t>
            </a:r>
          </a:p>
        </p:txBody>
      </p:sp>
      <p:pic>
        <p:nvPicPr>
          <p:cNvPr id="17" name="Picture 16" descr="Icon&#10;&#10;Description automatically generated">
            <a:hlinkClick r:id="rId7" action="ppaction://hlinksldjump"/>
            <a:extLst>
              <a:ext uri="{FF2B5EF4-FFF2-40B4-BE49-F238E27FC236}">
                <a16:creationId xmlns="" xmlns:a16="http://schemas.microsoft.com/office/drawing/2014/main" id="{B25DCBFA-1ED1-4C3F-9BC5-8018ED582B42}"/>
              </a:ext>
            </a:extLst>
          </p:cNvPr>
          <p:cNvPicPr>
            <a:picLocks noChangeAspect="1"/>
          </p:cNvPicPr>
          <p:nvPr/>
        </p:nvPicPr>
        <p:blipFill>
          <a:blip r:embed="rId8"/>
          <a:stretch>
            <a:fillRect/>
          </a:stretch>
        </p:blipFill>
        <p:spPr>
          <a:xfrm>
            <a:off x="8457876" y="5387086"/>
            <a:ext cx="589485" cy="290812"/>
          </a:xfrm>
          <a:prstGeom prst="rect">
            <a:avLst/>
          </a:prstGeom>
        </p:spPr>
      </p:pic>
      <p:pic>
        <p:nvPicPr>
          <p:cNvPr id="18" name="Picture 17">
            <a:hlinkClick r:id="rId9" action="ppaction://hlinksldjump"/>
            <a:extLst>
              <a:ext uri="{FF2B5EF4-FFF2-40B4-BE49-F238E27FC236}">
                <a16:creationId xmlns="" xmlns:a16="http://schemas.microsoft.com/office/drawing/2014/main" id="{93A571B9-BA10-4322-9514-8CEEE0D4F6EA}"/>
              </a:ext>
            </a:extLst>
          </p:cNvPr>
          <p:cNvPicPr>
            <a:picLocks noChangeAspect="1"/>
          </p:cNvPicPr>
          <p:nvPr/>
        </p:nvPicPr>
        <p:blipFill>
          <a:blip r:embed="rId10"/>
          <a:stretch>
            <a:fillRect/>
          </a:stretch>
        </p:blipFill>
        <p:spPr>
          <a:xfrm>
            <a:off x="2889504" y="5387086"/>
            <a:ext cx="549879" cy="255234"/>
          </a:xfrm>
          <a:prstGeom prst="rect">
            <a:avLst/>
          </a:prstGeom>
        </p:spPr>
      </p:pic>
      <p:sp>
        <p:nvSpPr>
          <p:cNvPr id="19" name="Rectangle 18">
            <a:extLst>
              <a:ext uri="{FF2B5EF4-FFF2-40B4-BE49-F238E27FC236}">
                <a16:creationId xmlns="" xmlns:a16="http://schemas.microsoft.com/office/drawing/2014/main" id="{D3207EC5-FE96-4749-8A25-A2EFE6B18053}"/>
              </a:ext>
            </a:extLst>
          </p:cNvPr>
          <p:cNvSpPr/>
          <p:nvPr/>
        </p:nvSpPr>
        <p:spPr>
          <a:xfrm>
            <a:off x="4548869" y="3071407"/>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41F63EDC-051A-4D87-BEDB-8609D35B1333}"/>
              </a:ext>
            </a:extLst>
          </p:cNvPr>
          <p:cNvSpPr txBox="1"/>
          <p:nvPr/>
        </p:nvSpPr>
        <p:spPr>
          <a:xfrm>
            <a:off x="8580168" y="5640367"/>
            <a:ext cx="2137317" cy="246221"/>
          </a:xfrm>
          <a:prstGeom prst="rect">
            <a:avLst/>
          </a:prstGeom>
          <a:noFill/>
        </p:spPr>
        <p:txBody>
          <a:bodyPr wrap="square" rtlCol="0">
            <a:spAutoFit/>
          </a:bodyPr>
          <a:lstStyle/>
          <a:p>
            <a:endParaRPr lang="en-US" sz="1000"/>
          </a:p>
        </p:txBody>
      </p:sp>
      <p:sp>
        <p:nvSpPr>
          <p:cNvPr id="13" name="TextBox 1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Checkout Function</a:t>
            </a:r>
            <a:endParaRPr lang="en-US" dirty="0"/>
          </a:p>
        </p:txBody>
      </p:sp>
      <p:sp>
        <p:nvSpPr>
          <p:cNvPr id="14" name="Flowchart: Merge 13">
            <a:extLst>
              <a:ext uri="{FF2B5EF4-FFF2-40B4-BE49-F238E27FC236}">
                <a16:creationId xmlns="" xmlns:a16="http://schemas.microsoft.com/office/drawing/2014/main" id="{75B4A0CA-6092-4FC0-8FE2-926FEE664F1E}"/>
              </a:ext>
            </a:extLst>
          </p:cNvPr>
          <p:cNvSpPr/>
          <p:nvPr/>
        </p:nvSpPr>
        <p:spPr>
          <a:xfrm>
            <a:off x="8031003" y="3204465"/>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Tree>
    <p:extLst>
      <p:ext uri="{BB962C8B-B14F-4D97-AF65-F5344CB8AC3E}">
        <p14:creationId xmlns:p14="http://schemas.microsoft.com/office/powerpoint/2010/main" val="2849417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Checkout Function</a:t>
            </a:r>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1176937" y="3987975"/>
            <a:ext cx="4271101" cy="323165"/>
          </a:xfrm>
          <a:prstGeom prst="rect">
            <a:avLst/>
          </a:prstGeom>
          <a:noFill/>
        </p:spPr>
        <p:txBody>
          <a:bodyPr wrap="square" rtlCol="0">
            <a:spAutoFit/>
          </a:bodyPr>
          <a:lstStyle/>
          <a:p>
            <a:r>
              <a:rPr lang="en-US" sz="1500" b="1" dirty="0"/>
              <a:t>Git </a:t>
            </a:r>
            <a:r>
              <a:rPr lang="en-US" sz="1500" b="1" dirty="0" smtClean="0"/>
              <a:t>branch is </a:t>
            </a:r>
            <a:r>
              <a:rPr lang="en-US" sz="1500" b="1" dirty="0"/>
              <a:t>checkouted successfully</a:t>
            </a:r>
          </a:p>
        </p:txBody>
      </p:sp>
      <p:pic>
        <p:nvPicPr>
          <p:cNvPr id="85" name="Picture 84" descr="Icon&#10;&#10;Description automatically generated">
            <a:hlinkClick r:id="rId3" action="ppaction://hlinksldjump"/>
            <a:extLst>
              <a:ext uri="{FF2B5EF4-FFF2-40B4-BE49-F238E27FC236}">
                <a16:creationId xmlns="" xmlns:a16="http://schemas.microsoft.com/office/drawing/2014/main" id="{064D2D79-513F-4B93-8D15-044273573B2B}"/>
              </a:ext>
            </a:extLst>
          </p:cNvPr>
          <p:cNvPicPr>
            <a:picLocks noChangeAspect="1"/>
          </p:cNvPicPr>
          <p:nvPr/>
        </p:nvPicPr>
        <p:blipFill>
          <a:blip r:embed="rId4"/>
          <a:stretch>
            <a:fillRect/>
          </a:stretch>
        </p:blipFill>
        <p:spPr>
          <a:xfrm>
            <a:off x="2706613" y="4790838"/>
            <a:ext cx="746271" cy="368159"/>
          </a:xfrm>
          <a:prstGeom prst="rect">
            <a:avLst/>
          </a:prstGeom>
        </p:spPr>
      </p:pic>
      <p:sp>
        <p:nvSpPr>
          <p:cNvPr id="3" name="TextBox 2">
            <a:extLst>
              <a:ext uri="{FF2B5EF4-FFF2-40B4-BE49-F238E27FC236}">
                <a16:creationId xmlns=""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15" name="Rectangle 14">
            <a:extLst>
              <a:ext uri="{FF2B5EF4-FFF2-40B4-BE49-F238E27FC236}">
                <a16:creationId xmlns="" xmlns:a16="http://schemas.microsoft.com/office/drawing/2014/main" id="{18331B0D-6EEB-4E79-904D-C44F8C90D7DA}"/>
              </a:ext>
            </a:extLst>
          </p:cNvPr>
          <p:cNvSpPr/>
          <p:nvPr/>
        </p:nvSpPr>
        <p:spPr>
          <a:xfrm>
            <a:off x="6493167" y="2266154"/>
            <a:ext cx="5096383" cy="398768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 xmlns:a16="http://schemas.microsoft.com/office/drawing/2014/main" id="{C935CE1F-541A-416F-A184-DFB88B2DFAF9}"/>
              </a:ext>
            </a:extLst>
          </p:cNvPr>
          <p:cNvSpPr txBox="1"/>
          <p:nvPr/>
        </p:nvSpPr>
        <p:spPr>
          <a:xfrm>
            <a:off x="7590495" y="3518081"/>
            <a:ext cx="3774416" cy="323165"/>
          </a:xfrm>
          <a:prstGeom prst="rect">
            <a:avLst/>
          </a:prstGeom>
          <a:noFill/>
        </p:spPr>
        <p:txBody>
          <a:bodyPr wrap="square" rtlCol="0">
            <a:spAutoFit/>
          </a:bodyPr>
          <a:lstStyle/>
          <a:p>
            <a:r>
              <a:rPr lang="en-US" sz="1500" b="1" dirty="0"/>
              <a:t>Git branch is checkouted fail</a:t>
            </a:r>
          </a:p>
        </p:txBody>
      </p:sp>
      <p:pic>
        <p:nvPicPr>
          <p:cNvPr id="18" name="Picture 17" descr="Icon&#10;&#10;Description automatically generated">
            <a:hlinkClick r:id="rId3" action="ppaction://hlinksldjump"/>
            <a:extLst>
              <a:ext uri="{FF2B5EF4-FFF2-40B4-BE49-F238E27FC236}">
                <a16:creationId xmlns="" xmlns:a16="http://schemas.microsoft.com/office/drawing/2014/main" id="{62C8719D-317B-484D-95AE-1FD2B99E0EC7}"/>
              </a:ext>
            </a:extLst>
          </p:cNvPr>
          <p:cNvPicPr>
            <a:picLocks noChangeAspect="1"/>
          </p:cNvPicPr>
          <p:nvPr/>
        </p:nvPicPr>
        <p:blipFill>
          <a:blip r:embed="rId4"/>
          <a:stretch>
            <a:fillRect/>
          </a:stretch>
        </p:blipFill>
        <p:spPr>
          <a:xfrm>
            <a:off x="8699855" y="3987975"/>
            <a:ext cx="683003" cy="336947"/>
          </a:xfrm>
          <a:prstGeom prst="rect">
            <a:avLst/>
          </a:prstGeom>
        </p:spPr>
      </p:pic>
      <p:sp>
        <p:nvSpPr>
          <p:cNvPr id="19" name="Rectangle 18">
            <a:extLst>
              <a:ext uri="{FF2B5EF4-FFF2-40B4-BE49-F238E27FC236}">
                <a16:creationId xmlns="" xmlns:a16="http://schemas.microsoft.com/office/drawing/2014/main" id="{2AC33358-6BB8-4E58-84F1-844CFED8401E}"/>
              </a:ext>
            </a:extLst>
          </p:cNvPr>
          <p:cNvSpPr/>
          <p:nvPr/>
        </p:nvSpPr>
        <p:spPr>
          <a:xfrm>
            <a:off x="7041871" y="4520567"/>
            <a:ext cx="3998977" cy="15141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Error train branch is not exist</a:t>
            </a:r>
          </a:p>
        </p:txBody>
      </p:sp>
      <p:sp>
        <p:nvSpPr>
          <p:cNvPr id="22" name="TextBox 21">
            <a:extLst>
              <a:ext uri="{FF2B5EF4-FFF2-40B4-BE49-F238E27FC236}">
                <a16:creationId xmlns=""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613" y="2863702"/>
            <a:ext cx="856926" cy="843467"/>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9855" y="2609374"/>
            <a:ext cx="768689" cy="750092"/>
          </a:xfrm>
          <a:prstGeom prst="rect">
            <a:avLst/>
          </a:prstGeom>
        </p:spPr>
      </p:pic>
    </p:spTree>
    <p:extLst>
      <p:ext uri="{BB962C8B-B14F-4D97-AF65-F5344CB8AC3E}">
        <p14:creationId xmlns:p14="http://schemas.microsoft.com/office/powerpoint/2010/main" val="2894090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smtClean="0"/>
              <a:t>Genneration Management Window</a:t>
            </a:r>
            <a:endParaRPr lang="en-US" dirty="0"/>
          </a:p>
        </p:txBody>
      </p:sp>
      <p:sp>
        <p:nvSpPr>
          <p:cNvPr id="5" name="Rectangle 4">
            <a:extLst>
              <a:ext uri="{FF2B5EF4-FFF2-40B4-BE49-F238E27FC236}">
                <a16:creationId xmlns="" xmlns:a16="http://schemas.microsoft.com/office/drawing/2014/main" id="{F5EA7848-5315-4F83-A4C0-B17AA21ECD56}"/>
              </a:ext>
            </a:extLst>
          </p:cNvPr>
          <p:cNvSpPr/>
          <p:nvPr/>
        </p:nvSpPr>
        <p:spPr>
          <a:xfrm>
            <a:off x="2254502" y="1610436"/>
            <a:ext cx="7121146" cy="42417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254502" y="1987296"/>
            <a:ext cx="712114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 xmlns:a16="http://schemas.microsoft.com/office/drawing/2014/main" id="{837B69DF-9500-4E71-9C7D-F146B0B4C65C}"/>
              </a:ext>
            </a:extLst>
          </p:cNvPr>
          <p:cNvSpPr txBox="1"/>
          <p:nvPr/>
        </p:nvSpPr>
        <p:spPr>
          <a:xfrm>
            <a:off x="2938272" y="2243014"/>
            <a:ext cx="2621280" cy="292388"/>
          </a:xfrm>
          <a:prstGeom prst="rect">
            <a:avLst/>
          </a:prstGeom>
          <a:noFill/>
        </p:spPr>
        <p:txBody>
          <a:bodyPr wrap="square" rtlCol="0">
            <a:spAutoFit/>
          </a:bodyPr>
          <a:lstStyle/>
          <a:p>
            <a:r>
              <a:rPr lang="en-US" sz="1300" b="1" dirty="0"/>
              <a:t>Dataset information</a:t>
            </a:r>
          </a:p>
        </p:txBody>
      </p:sp>
      <p:graphicFrame>
        <p:nvGraphicFramePr>
          <p:cNvPr id="11" name="Table 11">
            <a:extLst>
              <a:ext uri="{FF2B5EF4-FFF2-40B4-BE49-F238E27FC236}">
                <a16:creationId xmlns="" xmlns:a16="http://schemas.microsoft.com/office/drawing/2014/main" id="{AF3F0ED4-2DD6-4B7E-9CB3-32094DC0618C}"/>
              </a:ext>
            </a:extLst>
          </p:cNvPr>
          <p:cNvGraphicFramePr>
            <a:graphicFrameLocks noGrp="1"/>
          </p:cNvGraphicFramePr>
          <p:nvPr>
            <p:extLst/>
          </p:nvPr>
        </p:nvGraphicFramePr>
        <p:xfrm>
          <a:off x="2999232" y="2738629"/>
          <a:ext cx="5949696" cy="2500883"/>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3291840">
                  <a:extLst>
                    <a:ext uri="{9D8B030D-6E8A-4147-A177-3AD203B41FA5}">
                      <a16:colId xmlns="" xmlns:a16="http://schemas.microsoft.com/office/drawing/2014/main" val="1598047107"/>
                    </a:ext>
                  </a:extLst>
                </a:gridCol>
                <a:gridCol w="2657856">
                  <a:extLst>
                    <a:ext uri="{9D8B030D-6E8A-4147-A177-3AD203B41FA5}">
                      <a16:colId xmlns="" xmlns:a16="http://schemas.microsoft.com/office/drawing/2014/main" val="1307001530"/>
                    </a:ext>
                  </a:extLst>
                </a:gridCol>
              </a:tblGrid>
              <a:tr h="436079">
                <a:tc>
                  <a:txBody>
                    <a:bodyPr/>
                    <a:lstStyle/>
                    <a:p>
                      <a:r>
                        <a:rPr lang="en-US" b="1" dirty="0"/>
                        <a:t>Dataset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2700998704"/>
                  </a:ext>
                </a:extLst>
              </a:tr>
              <a:tr h="374465">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3240342744"/>
                  </a:ext>
                </a:extLst>
              </a:tr>
              <a:tr h="43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2840093856"/>
                  </a:ext>
                </a:extLst>
              </a:tr>
              <a:tr h="326574">
                <a:tc>
                  <a:txBody>
                    <a:bodyPr/>
                    <a:lstStyle/>
                    <a:p>
                      <a:r>
                        <a:rPr lang="en-US" b="1">
                          <a:solidFill>
                            <a:schemeClr val="tx1">
                              <a:lumMod val="95000"/>
                              <a:lumOff val="5000"/>
                            </a:schemeClr>
                          </a:solidFill>
                        </a:rPr>
                        <a:t>Trained model</a:t>
                      </a:r>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1256483447"/>
                  </a:ext>
                </a:extLst>
              </a:tr>
              <a:tr h="3730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Model/maskrcnn_res50.pth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535500285"/>
                  </a:ext>
                </a:extLst>
              </a:tr>
              <a:tr h="5526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Model/maskrcnn_res101.pth</a:t>
                      </a:r>
                      <a:endParaRPr lang="en-US"/>
                    </a:p>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644738673"/>
                  </a:ext>
                </a:extLst>
              </a:tr>
            </a:tbl>
          </a:graphicData>
        </a:graphic>
      </p:graphicFrame>
      <p:cxnSp>
        <p:nvCxnSpPr>
          <p:cNvPr id="13" name="Straight Connector 12">
            <a:extLst>
              <a:ext uri="{FF2B5EF4-FFF2-40B4-BE49-F238E27FC236}">
                <a16:creationId xmlns="" xmlns:a16="http://schemas.microsoft.com/office/drawing/2014/main" id="{9BFD04E6-5A01-4EBF-9305-25DACAA752AD}"/>
              </a:ext>
            </a:extLst>
          </p:cNvPr>
          <p:cNvCxnSpPr>
            <a:cxnSpLocks/>
          </p:cNvCxnSpPr>
          <p:nvPr/>
        </p:nvCxnSpPr>
        <p:spPr>
          <a:xfrm>
            <a:off x="5999358" y="2738629"/>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CB522D2D-ED10-4C75-9C8C-E3F697474B4A}"/>
              </a:ext>
            </a:extLst>
          </p:cNvPr>
          <p:cNvSpPr/>
          <p:nvPr/>
        </p:nvSpPr>
        <p:spPr>
          <a:xfrm>
            <a:off x="2254502" y="1633729"/>
            <a:ext cx="7121145" cy="35356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254501" y="1652672"/>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pic>
        <p:nvPicPr>
          <p:cNvPr id="10" name="Picture 9">
            <a:hlinkClick r:id="rId7" action="ppaction://hlinksldjump"/>
            <a:extLst>
              <a:ext uri="{FF2B5EF4-FFF2-40B4-BE49-F238E27FC236}">
                <a16:creationId xmlns="" xmlns:a16="http://schemas.microsoft.com/office/drawing/2014/main" id="{42B8B071-FCA1-471C-8354-220604DB36E7}"/>
              </a:ext>
            </a:extLst>
          </p:cNvPr>
          <p:cNvPicPr>
            <a:picLocks noChangeAspect="1"/>
          </p:cNvPicPr>
          <p:nvPr/>
        </p:nvPicPr>
        <p:blipFill>
          <a:blip r:embed="rId8"/>
          <a:stretch>
            <a:fillRect/>
          </a:stretch>
        </p:blipFill>
        <p:spPr>
          <a:xfrm>
            <a:off x="2475158" y="5469310"/>
            <a:ext cx="549879" cy="255234"/>
          </a:xfrm>
          <a:prstGeom prst="rect">
            <a:avLst/>
          </a:prstGeom>
        </p:spPr>
      </p:pic>
      <p:sp>
        <p:nvSpPr>
          <p:cNvPr id="12" name="Rectangle 11">
            <a:extLst>
              <a:ext uri="{FF2B5EF4-FFF2-40B4-BE49-F238E27FC236}">
                <a16:creationId xmlns="" xmlns:a16="http://schemas.microsoft.com/office/drawing/2014/main" id="{13A921FF-187B-4814-AF94-C87002922111}"/>
              </a:ext>
            </a:extLst>
          </p:cNvPr>
          <p:cNvSpPr/>
          <p:nvPr/>
        </p:nvSpPr>
        <p:spPr>
          <a:xfrm>
            <a:off x="3972665" y="1887922"/>
            <a:ext cx="1255778" cy="71018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4" name="TextBox 3">
            <a:hlinkClick r:id="rId9" action="ppaction://hlinksldjump"/>
          </p:cNvPr>
          <p:cNvSpPr txBox="1"/>
          <p:nvPr/>
        </p:nvSpPr>
        <p:spPr>
          <a:xfrm>
            <a:off x="3972848" y="2206556"/>
            <a:ext cx="1255595" cy="292388"/>
          </a:xfrm>
          <a:prstGeom prst="rect">
            <a:avLst/>
          </a:prstGeom>
          <a:noFill/>
        </p:spPr>
        <p:txBody>
          <a:bodyPr wrap="square" rtlCol="0">
            <a:spAutoFit/>
          </a:bodyPr>
          <a:lstStyle/>
          <a:p>
            <a:r>
              <a:rPr lang="en-US" sz="1300" dirty="0" smtClean="0"/>
              <a:t>Trained model</a:t>
            </a:r>
            <a:endParaRPr lang="en-US" sz="1300" dirty="0"/>
          </a:p>
        </p:txBody>
      </p:sp>
      <p:sp>
        <p:nvSpPr>
          <p:cNvPr id="14" name="TextBox 13">
            <a:hlinkClick r:id="rId10" action="ppaction://hlinksldjump"/>
          </p:cNvPr>
          <p:cNvSpPr txBox="1"/>
          <p:nvPr/>
        </p:nvSpPr>
        <p:spPr>
          <a:xfrm>
            <a:off x="3968830" y="1924327"/>
            <a:ext cx="1259613" cy="292388"/>
          </a:xfrm>
          <a:prstGeom prst="rect">
            <a:avLst/>
          </a:prstGeom>
          <a:noFill/>
        </p:spPr>
        <p:txBody>
          <a:bodyPr wrap="square" rtlCol="0">
            <a:spAutoFit/>
          </a:bodyPr>
          <a:lstStyle/>
          <a:p>
            <a:r>
              <a:rPr lang="en-US" sz="1300" dirty="0" smtClean="0"/>
              <a:t>Dataset</a:t>
            </a:r>
          </a:p>
        </p:txBody>
      </p:sp>
      <p:sp>
        <p:nvSpPr>
          <p:cNvPr id="15" name="TextBox 14">
            <a:extLst>
              <a:ext uri="{FF2B5EF4-FFF2-40B4-BE49-F238E27FC236}">
                <a16:creationId xmlns=""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Push Function</a:t>
            </a:r>
            <a:endParaRPr lang="en-US" dirty="0"/>
          </a:p>
        </p:txBody>
      </p:sp>
    </p:spTree>
    <p:extLst>
      <p:ext uri="{BB962C8B-B14F-4D97-AF65-F5344CB8AC3E}">
        <p14:creationId xmlns:p14="http://schemas.microsoft.com/office/powerpoint/2010/main" val="1395111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548128" y="2031535"/>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sp>
        <p:nvSpPr>
          <p:cNvPr id="12" name="TextBox 11">
            <a:extLst>
              <a:ext uri="{FF2B5EF4-FFF2-40B4-BE49-F238E27FC236}">
                <a16:creationId xmlns="" xmlns:a16="http://schemas.microsoft.com/office/drawing/2014/main" id="{07509BC9-3B20-423C-8FF9-16362D2BD17B}"/>
              </a:ext>
            </a:extLst>
          </p:cNvPr>
          <p:cNvSpPr txBox="1"/>
          <p:nvPr/>
        </p:nvSpPr>
        <p:spPr>
          <a:xfrm>
            <a:off x="3056518" y="3671041"/>
            <a:ext cx="1990418" cy="323165"/>
          </a:xfrm>
          <a:prstGeom prst="rect">
            <a:avLst/>
          </a:prstGeom>
          <a:noFill/>
        </p:spPr>
        <p:txBody>
          <a:bodyPr wrap="square" rtlCol="0">
            <a:spAutoFit/>
          </a:bodyPr>
          <a:lstStyle/>
          <a:p>
            <a:r>
              <a:rPr lang="en-US" sz="1500" dirty="0"/>
              <a:t>Git Branch</a:t>
            </a:r>
          </a:p>
        </p:txBody>
      </p:sp>
      <p:pic>
        <p:nvPicPr>
          <p:cNvPr id="17" name="Picture 16" descr="Icon&#10;&#10;Description automatically generated">
            <a:hlinkClick r:id="rId7" action="ppaction://hlinksldjump"/>
            <a:extLst>
              <a:ext uri="{FF2B5EF4-FFF2-40B4-BE49-F238E27FC236}">
                <a16:creationId xmlns="" xmlns:a16="http://schemas.microsoft.com/office/drawing/2014/main" id="{B25DCBFA-1ED1-4C3F-9BC5-8018ED582B42}"/>
              </a:ext>
            </a:extLst>
          </p:cNvPr>
          <p:cNvPicPr>
            <a:picLocks noChangeAspect="1"/>
          </p:cNvPicPr>
          <p:nvPr/>
        </p:nvPicPr>
        <p:blipFill>
          <a:blip r:embed="rId8"/>
          <a:stretch>
            <a:fillRect/>
          </a:stretch>
        </p:blipFill>
        <p:spPr>
          <a:xfrm>
            <a:off x="8457876" y="5387086"/>
            <a:ext cx="589485" cy="290812"/>
          </a:xfrm>
          <a:prstGeom prst="rect">
            <a:avLst/>
          </a:prstGeom>
        </p:spPr>
      </p:pic>
      <p:pic>
        <p:nvPicPr>
          <p:cNvPr id="18" name="Picture 17">
            <a:hlinkClick r:id="rId9" action="ppaction://hlinksldjump"/>
            <a:extLst>
              <a:ext uri="{FF2B5EF4-FFF2-40B4-BE49-F238E27FC236}">
                <a16:creationId xmlns="" xmlns:a16="http://schemas.microsoft.com/office/drawing/2014/main" id="{93A571B9-BA10-4322-9514-8CEEE0D4F6EA}"/>
              </a:ext>
            </a:extLst>
          </p:cNvPr>
          <p:cNvPicPr>
            <a:picLocks noChangeAspect="1"/>
          </p:cNvPicPr>
          <p:nvPr/>
        </p:nvPicPr>
        <p:blipFill>
          <a:blip r:embed="rId10"/>
          <a:stretch>
            <a:fillRect/>
          </a:stretch>
        </p:blipFill>
        <p:spPr>
          <a:xfrm>
            <a:off x="2889504" y="5387086"/>
            <a:ext cx="549879" cy="255234"/>
          </a:xfrm>
          <a:prstGeom prst="rect">
            <a:avLst/>
          </a:prstGeom>
        </p:spPr>
      </p:pic>
      <p:sp>
        <p:nvSpPr>
          <p:cNvPr id="19" name="Rectangle 18">
            <a:extLst>
              <a:ext uri="{FF2B5EF4-FFF2-40B4-BE49-F238E27FC236}">
                <a16:creationId xmlns="" xmlns:a16="http://schemas.microsoft.com/office/drawing/2014/main" id="{D3207EC5-FE96-4749-8A25-A2EFE6B18053}"/>
              </a:ext>
            </a:extLst>
          </p:cNvPr>
          <p:cNvSpPr/>
          <p:nvPr/>
        </p:nvSpPr>
        <p:spPr>
          <a:xfrm>
            <a:off x="4548868" y="2892609"/>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41F63EDC-051A-4D87-BEDB-8609D35B1333}"/>
              </a:ext>
            </a:extLst>
          </p:cNvPr>
          <p:cNvSpPr txBox="1"/>
          <p:nvPr/>
        </p:nvSpPr>
        <p:spPr>
          <a:xfrm>
            <a:off x="8580168" y="5640367"/>
            <a:ext cx="2137317" cy="246221"/>
          </a:xfrm>
          <a:prstGeom prst="rect">
            <a:avLst/>
          </a:prstGeom>
          <a:noFill/>
        </p:spPr>
        <p:txBody>
          <a:bodyPr wrap="square" rtlCol="0">
            <a:spAutoFit/>
          </a:bodyPr>
          <a:lstStyle/>
          <a:p>
            <a:endParaRPr lang="en-US" sz="1000"/>
          </a:p>
        </p:txBody>
      </p:sp>
      <p:sp>
        <p:nvSpPr>
          <p:cNvPr id="13" name="TextBox 12">
            <a:extLst>
              <a:ext uri="{FF2B5EF4-FFF2-40B4-BE49-F238E27FC236}">
                <a16:creationId xmlns="" xmlns:a16="http://schemas.microsoft.com/office/drawing/2014/main" id="{C4B31F9D-80FE-40DB-AE04-3B63EE299E07}"/>
              </a:ext>
            </a:extLst>
          </p:cNvPr>
          <p:cNvSpPr txBox="1"/>
          <p:nvPr/>
        </p:nvSpPr>
        <p:spPr>
          <a:xfrm>
            <a:off x="439228" y="1014184"/>
            <a:ext cx="300015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Push dataset Function</a:t>
            </a:r>
            <a:endParaRPr lang="en-US" dirty="0"/>
          </a:p>
        </p:txBody>
      </p:sp>
      <p:sp>
        <p:nvSpPr>
          <p:cNvPr id="14" name="Rectangle 13">
            <a:extLst>
              <a:ext uri="{FF2B5EF4-FFF2-40B4-BE49-F238E27FC236}">
                <a16:creationId xmlns="" xmlns:a16="http://schemas.microsoft.com/office/drawing/2014/main" id="{D3207EC5-FE96-4749-8A25-A2EFE6B18053}"/>
              </a:ext>
            </a:extLst>
          </p:cNvPr>
          <p:cNvSpPr/>
          <p:nvPr/>
        </p:nvSpPr>
        <p:spPr>
          <a:xfrm>
            <a:off x="4548868" y="3663249"/>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5" name="TextBox 14">
            <a:extLst>
              <a:ext uri="{FF2B5EF4-FFF2-40B4-BE49-F238E27FC236}">
                <a16:creationId xmlns="" xmlns:a16="http://schemas.microsoft.com/office/drawing/2014/main" id="{07509BC9-3B20-423C-8FF9-16362D2BD17B}"/>
              </a:ext>
            </a:extLst>
          </p:cNvPr>
          <p:cNvSpPr txBox="1"/>
          <p:nvPr/>
        </p:nvSpPr>
        <p:spPr>
          <a:xfrm>
            <a:off x="3056518" y="2912163"/>
            <a:ext cx="1990418" cy="323165"/>
          </a:xfrm>
          <a:prstGeom prst="rect">
            <a:avLst/>
          </a:prstGeom>
          <a:noFill/>
        </p:spPr>
        <p:txBody>
          <a:bodyPr wrap="square" rtlCol="0">
            <a:spAutoFit/>
          </a:bodyPr>
          <a:lstStyle/>
          <a:p>
            <a:r>
              <a:rPr lang="en-US" sz="1500" dirty="0" smtClean="0"/>
              <a:t>Dataset</a:t>
            </a:r>
            <a:endParaRPr lang="en-US" sz="1500" dirty="0"/>
          </a:p>
        </p:txBody>
      </p:sp>
      <p:sp>
        <p:nvSpPr>
          <p:cNvPr id="16" name="Flowchart: Merge 15">
            <a:extLst>
              <a:ext uri="{FF2B5EF4-FFF2-40B4-BE49-F238E27FC236}">
                <a16:creationId xmlns="" xmlns:a16="http://schemas.microsoft.com/office/drawing/2014/main" id="{75B4A0CA-6092-4FC0-8FE2-926FEE664F1E}"/>
              </a:ext>
            </a:extLst>
          </p:cNvPr>
          <p:cNvSpPr/>
          <p:nvPr/>
        </p:nvSpPr>
        <p:spPr>
          <a:xfrm>
            <a:off x="8031002" y="2972870"/>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20" name="Flowchart: Merge 19">
            <a:extLst>
              <a:ext uri="{FF2B5EF4-FFF2-40B4-BE49-F238E27FC236}">
                <a16:creationId xmlns="" xmlns:a16="http://schemas.microsoft.com/office/drawing/2014/main" id="{75B4A0CA-6092-4FC0-8FE2-926FEE664F1E}"/>
              </a:ext>
            </a:extLst>
          </p:cNvPr>
          <p:cNvSpPr/>
          <p:nvPr/>
        </p:nvSpPr>
        <p:spPr>
          <a:xfrm>
            <a:off x="7983485" y="3796153"/>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Tree>
    <p:extLst>
      <p:ext uri="{BB962C8B-B14F-4D97-AF65-F5344CB8AC3E}">
        <p14:creationId xmlns:p14="http://schemas.microsoft.com/office/powerpoint/2010/main" val="3438386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548128" y="2031535"/>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sp>
        <p:nvSpPr>
          <p:cNvPr id="12" name="TextBox 11">
            <a:extLst>
              <a:ext uri="{FF2B5EF4-FFF2-40B4-BE49-F238E27FC236}">
                <a16:creationId xmlns="" xmlns:a16="http://schemas.microsoft.com/office/drawing/2014/main" id="{07509BC9-3B20-423C-8FF9-16362D2BD17B}"/>
              </a:ext>
            </a:extLst>
          </p:cNvPr>
          <p:cNvSpPr txBox="1"/>
          <p:nvPr/>
        </p:nvSpPr>
        <p:spPr>
          <a:xfrm>
            <a:off x="3056518" y="3671041"/>
            <a:ext cx="1990418" cy="323165"/>
          </a:xfrm>
          <a:prstGeom prst="rect">
            <a:avLst/>
          </a:prstGeom>
          <a:noFill/>
        </p:spPr>
        <p:txBody>
          <a:bodyPr wrap="square" rtlCol="0">
            <a:spAutoFit/>
          </a:bodyPr>
          <a:lstStyle/>
          <a:p>
            <a:r>
              <a:rPr lang="en-US" sz="1500" dirty="0"/>
              <a:t>Git Branch</a:t>
            </a:r>
          </a:p>
        </p:txBody>
      </p:sp>
      <p:pic>
        <p:nvPicPr>
          <p:cNvPr id="17" name="Picture 16" descr="Icon&#10;&#10;Description automatically generated">
            <a:hlinkClick r:id="rId7" action="ppaction://hlinksldjump"/>
            <a:extLst>
              <a:ext uri="{FF2B5EF4-FFF2-40B4-BE49-F238E27FC236}">
                <a16:creationId xmlns="" xmlns:a16="http://schemas.microsoft.com/office/drawing/2014/main" id="{B25DCBFA-1ED1-4C3F-9BC5-8018ED582B42}"/>
              </a:ext>
            </a:extLst>
          </p:cNvPr>
          <p:cNvPicPr>
            <a:picLocks noChangeAspect="1"/>
          </p:cNvPicPr>
          <p:nvPr/>
        </p:nvPicPr>
        <p:blipFill>
          <a:blip r:embed="rId8"/>
          <a:stretch>
            <a:fillRect/>
          </a:stretch>
        </p:blipFill>
        <p:spPr>
          <a:xfrm>
            <a:off x="8457876" y="5387086"/>
            <a:ext cx="589485" cy="290812"/>
          </a:xfrm>
          <a:prstGeom prst="rect">
            <a:avLst/>
          </a:prstGeom>
        </p:spPr>
      </p:pic>
      <p:pic>
        <p:nvPicPr>
          <p:cNvPr id="18" name="Picture 17">
            <a:hlinkClick r:id="rId9" action="ppaction://hlinksldjump"/>
            <a:extLst>
              <a:ext uri="{FF2B5EF4-FFF2-40B4-BE49-F238E27FC236}">
                <a16:creationId xmlns="" xmlns:a16="http://schemas.microsoft.com/office/drawing/2014/main" id="{93A571B9-BA10-4322-9514-8CEEE0D4F6EA}"/>
              </a:ext>
            </a:extLst>
          </p:cNvPr>
          <p:cNvPicPr>
            <a:picLocks noChangeAspect="1"/>
          </p:cNvPicPr>
          <p:nvPr/>
        </p:nvPicPr>
        <p:blipFill>
          <a:blip r:embed="rId10"/>
          <a:stretch>
            <a:fillRect/>
          </a:stretch>
        </p:blipFill>
        <p:spPr>
          <a:xfrm>
            <a:off x="2889504" y="5387086"/>
            <a:ext cx="549879" cy="255234"/>
          </a:xfrm>
          <a:prstGeom prst="rect">
            <a:avLst/>
          </a:prstGeom>
        </p:spPr>
      </p:pic>
      <p:sp>
        <p:nvSpPr>
          <p:cNvPr id="19" name="Rectangle 18">
            <a:extLst>
              <a:ext uri="{FF2B5EF4-FFF2-40B4-BE49-F238E27FC236}">
                <a16:creationId xmlns="" xmlns:a16="http://schemas.microsoft.com/office/drawing/2014/main" id="{D3207EC5-FE96-4749-8A25-A2EFE6B18053}"/>
              </a:ext>
            </a:extLst>
          </p:cNvPr>
          <p:cNvSpPr/>
          <p:nvPr/>
        </p:nvSpPr>
        <p:spPr>
          <a:xfrm>
            <a:off x="4640022" y="2908725"/>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41F63EDC-051A-4D87-BEDB-8609D35B1333}"/>
              </a:ext>
            </a:extLst>
          </p:cNvPr>
          <p:cNvSpPr txBox="1"/>
          <p:nvPr/>
        </p:nvSpPr>
        <p:spPr>
          <a:xfrm>
            <a:off x="8580168" y="5640367"/>
            <a:ext cx="2137317" cy="246221"/>
          </a:xfrm>
          <a:prstGeom prst="rect">
            <a:avLst/>
          </a:prstGeom>
          <a:noFill/>
        </p:spPr>
        <p:txBody>
          <a:bodyPr wrap="square" rtlCol="0">
            <a:spAutoFit/>
          </a:bodyPr>
          <a:lstStyle/>
          <a:p>
            <a:endParaRPr lang="en-US" sz="1000"/>
          </a:p>
        </p:txBody>
      </p:sp>
      <p:sp>
        <p:nvSpPr>
          <p:cNvPr id="13" name="TextBox 12">
            <a:extLst>
              <a:ext uri="{FF2B5EF4-FFF2-40B4-BE49-F238E27FC236}">
                <a16:creationId xmlns="" xmlns:a16="http://schemas.microsoft.com/office/drawing/2014/main" id="{C4B31F9D-80FE-40DB-AE04-3B63EE299E07}"/>
              </a:ext>
            </a:extLst>
          </p:cNvPr>
          <p:cNvSpPr txBox="1"/>
          <p:nvPr/>
        </p:nvSpPr>
        <p:spPr>
          <a:xfrm>
            <a:off x="439228" y="1027832"/>
            <a:ext cx="300015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Push trained Function</a:t>
            </a:r>
            <a:endParaRPr lang="en-US" dirty="0"/>
          </a:p>
        </p:txBody>
      </p:sp>
      <p:sp>
        <p:nvSpPr>
          <p:cNvPr id="14" name="Rectangle 13">
            <a:extLst>
              <a:ext uri="{FF2B5EF4-FFF2-40B4-BE49-F238E27FC236}">
                <a16:creationId xmlns="" xmlns:a16="http://schemas.microsoft.com/office/drawing/2014/main" id="{D3207EC5-FE96-4749-8A25-A2EFE6B18053}"/>
              </a:ext>
            </a:extLst>
          </p:cNvPr>
          <p:cNvSpPr/>
          <p:nvPr/>
        </p:nvSpPr>
        <p:spPr>
          <a:xfrm>
            <a:off x="4640021" y="3671041"/>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5" name="TextBox 14">
            <a:extLst>
              <a:ext uri="{FF2B5EF4-FFF2-40B4-BE49-F238E27FC236}">
                <a16:creationId xmlns="" xmlns:a16="http://schemas.microsoft.com/office/drawing/2014/main" id="{07509BC9-3B20-423C-8FF9-16362D2BD17B}"/>
              </a:ext>
            </a:extLst>
          </p:cNvPr>
          <p:cNvSpPr txBox="1"/>
          <p:nvPr/>
        </p:nvSpPr>
        <p:spPr>
          <a:xfrm>
            <a:off x="3056518" y="2912163"/>
            <a:ext cx="1990418" cy="323165"/>
          </a:xfrm>
          <a:prstGeom prst="rect">
            <a:avLst/>
          </a:prstGeom>
          <a:noFill/>
        </p:spPr>
        <p:txBody>
          <a:bodyPr wrap="square" rtlCol="0">
            <a:spAutoFit/>
          </a:bodyPr>
          <a:lstStyle/>
          <a:p>
            <a:r>
              <a:rPr lang="en-US" sz="1500" dirty="0" smtClean="0"/>
              <a:t>Trained Model</a:t>
            </a:r>
            <a:endParaRPr lang="en-US" sz="1500" dirty="0"/>
          </a:p>
        </p:txBody>
      </p:sp>
      <p:sp>
        <p:nvSpPr>
          <p:cNvPr id="16" name="Flowchart: Merge 15">
            <a:extLst>
              <a:ext uri="{FF2B5EF4-FFF2-40B4-BE49-F238E27FC236}">
                <a16:creationId xmlns="" xmlns:a16="http://schemas.microsoft.com/office/drawing/2014/main" id="{75B4A0CA-6092-4FC0-8FE2-926FEE664F1E}"/>
              </a:ext>
            </a:extLst>
          </p:cNvPr>
          <p:cNvSpPr/>
          <p:nvPr/>
        </p:nvSpPr>
        <p:spPr>
          <a:xfrm>
            <a:off x="8070988" y="2983311"/>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20" name="Flowchart: Merge 19">
            <a:extLst>
              <a:ext uri="{FF2B5EF4-FFF2-40B4-BE49-F238E27FC236}">
                <a16:creationId xmlns="" xmlns:a16="http://schemas.microsoft.com/office/drawing/2014/main" id="{75B4A0CA-6092-4FC0-8FE2-926FEE664F1E}"/>
              </a:ext>
            </a:extLst>
          </p:cNvPr>
          <p:cNvSpPr/>
          <p:nvPr/>
        </p:nvSpPr>
        <p:spPr>
          <a:xfrm>
            <a:off x="8078518" y="3752040"/>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Tree>
    <p:extLst>
      <p:ext uri="{BB962C8B-B14F-4D97-AF65-F5344CB8AC3E}">
        <p14:creationId xmlns:p14="http://schemas.microsoft.com/office/powerpoint/2010/main" val="1247664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91357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Push Function</a:t>
            </a:r>
            <a:endParaRPr lang="en-US" dirty="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4328532" y="5931249"/>
            <a:ext cx="2228590" cy="246221"/>
          </a:xfrm>
          <a:prstGeom prst="rect">
            <a:avLst/>
          </a:prstGeom>
          <a:noFill/>
        </p:spPr>
        <p:txBody>
          <a:bodyPr wrap="square" rtlCol="0">
            <a:spAutoFit/>
          </a:bodyPr>
          <a:lstStyle/>
          <a:p>
            <a:endParaRPr lang="en-US" sz="1000"/>
          </a:p>
        </p:txBody>
      </p:sp>
      <p:sp>
        <p:nvSpPr>
          <p:cNvPr id="9" name="TextBox 8">
            <a:extLst>
              <a:ext uri="{FF2B5EF4-FFF2-40B4-BE49-F238E27FC236}">
                <a16:creationId xmlns="" xmlns:a16="http://schemas.microsoft.com/office/drawing/2014/main" id="{C195304F-5B50-42FF-970B-3F75E261DE59}"/>
              </a:ext>
            </a:extLst>
          </p:cNvPr>
          <p:cNvSpPr txBox="1"/>
          <p:nvPr/>
        </p:nvSpPr>
        <p:spPr>
          <a:xfrm>
            <a:off x="6605064" y="5783079"/>
            <a:ext cx="2137317" cy="246221"/>
          </a:xfrm>
          <a:prstGeom prst="rect">
            <a:avLst/>
          </a:prstGeom>
          <a:noFill/>
        </p:spPr>
        <p:txBody>
          <a:bodyPr wrap="square" rtlCol="0">
            <a:spAutoFit/>
          </a:bodyPr>
          <a:lstStyle/>
          <a:p>
            <a:endParaRPr lang="en-US" sz="1000"/>
          </a:p>
        </p:txBody>
      </p:sp>
      <p:sp>
        <p:nvSpPr>
          <p:cNvPr id="10" name="Rectangle 9">
            <a:extLst>
              <a:ext uri="{FF2B5EF4-FFF2-40B4-BE49-F238E27FC236}">
                <a16:creationId xmlns="" xmlns:a16="http://schemas.microsoft.com/office/drawing/2014/main" id="{2D3276BA-368D-448D-AEB6-8E24E3F86D4E}"/>
              </a:ext>
            </a:extLst>
          </p:cNvPr>
          <p:cNvSpPr/>
          <p:nvPr/>
        </p:nvSpPr>
        <p:spPr>
          <a:xfrm>
            <a:off x="2825171" y="1648535"/>
            <a:ext cx="6851905" cy="4220027"/>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1" name="TextBox 10">
            <a:extLst>
              <a:ext uri="{FF2B5EF4-FFF2-40B4-BE49-F238E27FC236}">
                <a16:creationId xmlns="" xmlns:a16="http://schemas.microsoft.com/office/drawing/2014/main" id="{ADEAC93A-B71B-46BF-803B-545C3D762118}"/>
              </a:ext>
            </a:extLst>
          </p:cNvPr>
          <p:cNvSpPr txBox="1"/>
          <p:nvPr/>
        </p:nvSpPr>
        <p:spPr>
          <a:xfrm>
            <a:off x="4806845" y="2703209"/>
            <a:ext cx="3050878" cy="323165"/>
          </a:xfrm>
          <a:prstGeom prst="rect">
            <a:avLst/>
          </a:prstGeom>
          <a:noFill/>
        </p:spPr>
        <p:txBody>
          <a:bodyPr wrap="square" rtlCol="0">
            <a:spAutoFit/>
          </a:bodyPr>
          <a:lstStyle/>
          <a:p>
            <a:r>
              <a:rPr lang="en-US" sz="1500" b="1" dirty="0"/>
              <a:t>Git repositoy is being </a:t>
            </a:r>
            <a:r>
              <a:rPr lang="en-US" sz="1500" b="1" dirty="0" smtClean="0"/>
              <a:t>pushed</a:t>
            </a:r>
            <a:endParaRPr lang="en-US" sz="1500" b="1" dirty="0"/>
          </a:p>
        </p:txBody>
      </p:sp>
      <p:sp>
        <p:nvSpPr>
          <p:cNvPr id="13" name="Rectangle 12">
            <a:extLst>
              <a:ext uri="{FF2B5EF4-FFF2-40B4-BE49-F238E27FC236}">
                <a16:creationId xmlns="" xmlns:a16="http://schemas.microsoft.com/office/drawing/2014/main" id="{FAB33DDE-0FEE-40C3-A1DA-51A6E448B2D6}"/>
              </a:ext>
            </a:extLst>
          </p:cNvPr>
          <p:cNvSpPr/>
          <p:nvPr/>
        </p:nvSpPr>
        <p:spPr>
          <a:xfrm>
            <a:off x="4566940" y="3408066"/>
            <a:ext cx="3731579" cy="41551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14" name="Rectangle 13">
            <a:extLst>
              <a:ext uri="{FF2B5EF4-FFF2-40B4-BE49-F238E27FC236}">
                <a16:creationId xmlns="" xmlns:a16="http://schemas.microsoft.com/office/drawing/2014/main" id="{8F9024EE-355F-4A5E-9B8C-E6D035E1B208}"/>
              </a:ext>
            </a:extLst>
          </p:cNvPr>
          <p:cNvSpPr/>
          <p:nvPr/>
        </p:nvSpPr>
        <p:spPr>
          <a:xfrm>
            <a:off x="4566942" y="3408066"/>
            <a:ext cx="1848310" cy="4155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2946102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A37FD-27BF-4980-A9C3-F0830683A02C}"/>
              </a:ext>
            </a:extLst>
          </p:cNvPr>
          <p:cNvSpPr>
            <a:spLocks noGrp="1"/>
          </p:cNvSpPr>
          <p:nvPr>
            <p:ph type="title"/>
          </p:nvPr>
        </p:nvSpPr>
        <p:spPr/>
        <p:txBody>
          <a:bodyPr/>
          <a:lstStyle/>
          <a:p>
            <a:r>
              <a:rPr lang="en-US"/>
              <a:t>Main window</a:t>
            </a:r>
          </a:p>
        </p:txBody>
      </p:sp>
      <p:sp>
        <p:nvSpPr>
          <p:cNvPr id="4" name="Rectangle 3">
            <a:extLst>
              <a:ext uri="{FF2B5EF4-FFF2-40B4-BE49-F238E27FC236}">
                <a16:creationId xmlns="" xmlns:a16="http://schemas.microsoft.com/office/drawing/2014/main" id="{DB09431A-2003-483A-A76E-5C1B601FBF22}"/>
              </a:ext>
            </a:extLst>
          </p:cNvPr>
          <p:cNvSpPr/>
          <p:nvPr/>
        </p:nvSpPr>
        <p:spPr>
          <a:xfrm>
            <a:off x="2328672" y="1198178"/>
            <a:ext cx="7815072" cy="4653194"/>
          </a:xfrm>
          <a:prstGeom prst="rect">
            <a:avLst/>
          </a:prstGeom>
          <a:solidFill>
            <a:schemeClr val="accent2">
              <a:lumMod val="20000"/>
              <a:lumOff val="80000"/>
            </a:schemeClr>
          </a:solid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pic>
        <p:nvPicPr>
          <p:cNvPr id="6" name="Picture 5">
            <a:extLst>
              <a:ext uri="{FF2B5EF4-FFF2-40B4-BE49-F238E27FC236}">
                <a16:creationId xmlns="" xmlns:a16="http://schemas.microsoft.com/office/drawing/2014/main" id="{375D2FA6-7CE6-4D5E-B7D5-FAD231052144}"/>
              </a:ext>
            </a:extLst>
          </p:cNvPr>
          <p:cNvPicPr>
            <a:picLocks noChangeAspect="1"/>
          </p:cNvPicPr>
          <p:nvPr/>
        </p:nvPicPr>
        <p:blipFill>
          <a:blip r:embed="rId2"/>
          <a:stretch>
            <a:fillRect/>
          </a:stretch>
        </p:blipFill>
        <p:spPr>
          <a:xfrm>
            <a:off x="2838196" y="5452462"/>
            <a:ext cx="2762332" cy="207360"/>
          </a:xfrm>
          <a:prstGeom prst="rect">
            <a:avLst/>
          </a:prstGeom>
          <a:effectLst>
            <a:glow rad="139700">
              <a:schemeClr val="accent5">
                <a:satMod val="175000"/>
                <a:alpha val="40000"/>
              </a:schemeClr>
            </a:glow>
          </a:effectLst>
        </p:spPr>
      </p:pic>
      <p:pic>
        <p:nvPicPr>
          <p:cNvPr id="8" name="Picture 7">
            <a:extLst>
              <a:ext uri="{FF2B5EF4-FFF2-40B4-BE49-F238E27FC236}">
                <a16:creationId xmlns="" xmlns:a16="http://schemas.microsoft.com/office/drawing/2014/main" id="{74AA9BA8-B4BC-47DB-BF51-9D9B2C105706}"/>
              </a:ext>
            </a:extLst>
          </p:cNvPr>
          <p:cNvPicPr>
            <a:picLocks noChangeAspect="1"/>
          </p:cNvPicPr>
          <p:nvPr/>
        </p:nvPicPr>
        <p:blipFill>
          <a:blip r:embed="rId3"/>
          <a:stretch>
            <a:fillRect/>
          </a:stretch>
        </p:blipFill>
        <p:spPr>
          <a:xfrm>
            <a:off x="3643347" y="4992752"/>
            <a:ext cx="1182623" cy="455689"/>
          </a:xfrm>
          <a:prstGeom prst="rect">
            <a:avLst/>
          </a:prstGeom>
          <a:effectLst>
            <a:outerShdw blurRad="76200" dist="12700" dir="2700000" sy="-23000" kx="-800400" algn="bl" rotWithShape="0">
              <a:prstClr val="black">
                <a:alpha val="20000"/>
              </a:prstClr>
            </a:outerShdw>
          </a:effectLst>
        </p:spPr>
      </p:pic>
      <p:sp>
        <p:nvSpPr>
          <p:cNvPr id="10" name="TextBox 9">
            <a:extLst>
              <a:ext uri="{FF2B5EF4-FFF2-40B4-BE49-F238E27FC236}">
                <a16:creationId xmlns="" xmlns:a16="http://schemas.microsoft.com/office/drawing/2014/main" id="{2CFB4283-CDD7-465C-8450-5002F80198A2}"/>
              </a:ext>
            </a:extLst>
          </p:cNvPr>
          <p:cNvSpPr txBox="1"/>
          <p:nvPr/>
        </p:nvSpPr>
        <p:spPr>
          <a:xfrm>
            <a:off x="3202046" y="1604991"/>
            <a:ext cx="3247848" cy="477054"/>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500" b="1">
                <a:solidFill>
                  <a:schemeClr val="tx1">
                    <a:lumMod val="65000"/>
                    <a:lumOff val="35000"/>
                  </a:schemeClr>
                </a:solidFill>
                <a:latin typeface="Bahnschrift SemiBold Condensed" panose="020B0502040204020203" pitchFamily="34" charset="0"/>
                <a:ea typeface="BIZ UDMincho Medium" panose="02020500000000000000" pitchFamily="17" charset="-128"/>
                <a:cs typeface="Aharoni" panose="020B0604020202020204" pitchFamily="2" charset="-79"/>
              </a:rPr>
              <a:t>AI Learning Platform</a:t>
            </a:r>
          </a:p>
        </p:txBody>
      </p:sp>
      <p:pic>
        <p:nvPicPr>
          <p:cNvPr id="15" name="Picture 14" descr="Logo&#10;&#10;Description automatically generated">
            <a:extLst>
              <a:ext uri="{FF2B5EF4-FFF2-40B4-BE49-F238E27FC236}">
                <a16:creationId xmlns="" xmlns:a16="http://schemas.microsoft.com/office/drawing/2014/main" id="{6B507713-E26B-493A-886A-9DC3A08E1451}"/>
              </a:ext>
            </a:extLst>
          </p:cNvPr>
          <p:cNvPicPr>
            <a:picLocks noChangeAspect="1"/>
          </p:cNvPicPr>
          <p:nvPr/>
        </p:nvPicPr>
        <p:blipFill>
          <a:blip r:embed="rId4"/>
          <a:stretch>
            <a:fillRect/>
          </a:stretch>
        </p:blipFill>
        <p:spPr>
          <a:xfrm>
            <a:off x="2894039" y="2358157"/>
            <a:ext cx="3036499" cy="2269701"/>
          </a:xfrm>
          <a:prstGeom prst="rect">
            <a:avLst/>
          </a:prstGeom>
        </p:spPr>
      </p:pic>
      <p:pic>
        <p:nvPicPr>
          <p:cNvPr id="5" name="Picture 4" descr="Shape, rectangle&#10;&#10;Description automatically generated">
            <a:hlinkClick r:id="rId5" action="ppaction://hlinksldjump"/>
            <a:extLst>
              <a:ext uri="{FF2B5EF4-FFF2-40B4-BE49-F238E27FC236}">
                <a16:creationId xmlns="" xmlns:a16="http://schemas.microsoft.com/office/drawing/2014/main" id="{7C4522BE-8F51-4A71-9316-89DC176A4D5F}"/>
              </a:ext>
            </a:extLst>
          </p:cNvPr>
          <p:cNvPicPr>
            <a:picLocks noChangeAspect="1"/>
          </p:cNvPicPr>
          <p:nvPr/>
        </p:nvPicPr>
        <p:blipFill>
          <a:blip r:embed="rId6"/>
          <a:stretch>
            <a:fillRect/>
          </a:stretch>
        </p:blipFill>
        <p:spPr>
          <a:xfrm>
            <a:off x="6533907" y="2313778"/>
            <a:ext cx="3109807" cy="945663"/>
          </a:xfrm>
          <a:prstGeom prst="rect">
            <a:avLst/>
          </a:prstGeom>
        </p:spPr>
      </p:pic>
      <p:sp>
        <p:nvSpPr>
          <p:cNvPr id="26" name="TextBox 25">
            <a:hlinkClick r:id="rId5" action="ppaction://hlinksldjump"/>
            <a:extLst>
              <a:ext uri="{FF2B5EF4-FFF2-40B4-BE49-F238E27FC236}">
                <a16:creationId xmlns="" xmlns:a16="http://schemas.microsoft.com/office/drawing/2014/main" id="{0CAD7534-355C-4482-884A-DCD6BCB871EB}"/>
              </a:ext>
            </a:extLst>
          </p:cNvPr>
          <p:cNvSpPr txBox="1"/>
          <p:nvPr/>
        </p:nvSpPr>
        <p:spPr>
          <a:xfrm>
            <a:off x="7309832" y="2625026"/>
            <a:ext cx="2236345" cy="323165"/>
          </a:xfrm>
          <a:prstGeom prst="rect">
            <a:avLst/>
          </a:prstGeom>
          <a:noFill/>
        </p:spPr>
        <p:txBody>
          <a:bodyPr wrap="square" rtlCol="0">
            <a:spAutoFit/>
          </a:bodyPr>
          <a:lstStyle/>
          <a:p>
            <a:r>
              <a:rPr lang="en-US" sz="1500" b="1" dirty="0">
                <a:solidFill>
                  <a:schemeClr val="bg1"/>
                </a:solidFill>
                <a:latin typeface="Bahnschrift SemiBold SemiConden" panose="020B0502040204020203" pitchFamily="34" charset="0"/>
                <a:cs typeface="Times New Roman" panose="02020603050405020304" pitchFamily="18" charset="0"/>
              </a:rPr>
              <a:t> Transfer Learning</a:t>
            </a:r>
          </a:p>
        </p:txBody>
      </p:sp>
      <p:pic>
        <p:nvPicPr>
          <p:cNvPr id="17" name="Picture 16" descr="Shape, rectangle&#10;&#10;Description automatically generated">
            <a:hlinkClick r:id="rId7" action="ppaction://hlinksldjump"/>
            <a:extLst>
              <a:ext uri="{FF2B5EF4-FFF2-40B4-BE49-F238E27FC236}">
                <a16:creationId xmlns="" xmlns:a16="http://schemas.microsoft.com/office/drawing/2014/main" id="{D20160CB-2066-4AA5-BEBE-CB03AA941D5A}"/>
              </a:ext>
            </a:extLst>
          </p:cNvPr>
          <p:cNvPicPr>
            <a:picLocks noChangeAspect="1"/>
          </p:cNvPicPr>
          <p:nvPr/>
        </p:nvPicPr>
        <p:blipFill>
          <a:blip r:embed="rId6"/>
          <a:stretch>
            <a:fillRect/>
          </a:stretch>
        </p:blipFill>
        <p:spPr>
          <a:xfrm>
            <a:off x="6533907" y="3550395"/>
            <a:ext cx="3109807" cy="945662"/>
          </a:xfrm>
          <a:prstGeom prst="rect">
            <a:avLst/>
          </a:prstGeom>
        </p:spPr>
      </p:pic>
      <p:sp>
        <p:nvSpPr>
          <p:cNvPr id="14" name="TextBox 13">
            <a:hlinkClick r:id="rId7" action="ppaction://hlinksldjump"/>
            <a:extLst>
              <a:ext uri="{FF2B5EF4-FFF2-40B4-BE49-F238E27FC236}">
                <a16:creationId xmlns="" xmlns:a16="http://schemas.microsoft.com/office/drawing/2014/main" id="{D10BEC35-D28B-4BF6-992A-D2A98D07795C}"/>
              </a:ext>
            </a:extLst>
          </p:cNvPr>
          <p:cNvSpPr txBox="1"/>
          <p:nvPr/>
        </p:nvSpPr>
        <p:spPr>
          <a:xfrm>
            <a:off x="7309832" y="3861643"/>
            <a:ext cx="2236345" cy="323165"/>
          </a:xfrm>
          <a:prstGeom prst="rect">
            <a:avLst/>
          </a:prstGeom>
          <a:noFill/>
        </p:spPr>
        <p:txBody>
          <a:bodyPr wrap="square" rtlCol="0">
            <a:spAutoFit/>
          </a:bodyPr>
          <a:lstStyle/>
          <a:p>
            <a:r>
              <a:rPr lang="en-US" sz="1500" b="1" dirty="0">
                <a:solidFill>
                  <a:schemeClr val="bg1"/>
                </a:solidFill>
                <a:latin typeface="Bahnschrift SemiBold SemiConden" panose="020B0502040204020203" pitchFamily="34" charset="0"/>
                <a:cs typeface="Times New Roman" panose="02020603050405020304" pitchFamily="18" charset="0"/>
              </a:rPr>
              <a:t> </a:t>
            </a:r>
            <a:r>
              <a:rPr lang="en-US" sz="1500" b="1" dirty="0" smtClean="0">
                <a:solidFill>
                  <a:schemeClr val="bg1"/>
                </a:solidFill>
                <a:latin typeface="Bahnschrift SemiBold SemiConden" panose="020B0502040204020203" pitchFamily="34" charset="0"/>
                <a:cs typeface="Times New Roman" panose="02020603050405020304" pitchFamily="18" charset="0"/>
              </a:rPr>
              <a:t>Genneration </a:t>
            </a:r>
            <a:r>
              <a:rPr lang="en-US" sz="1500" b="1" dirty="0">
                <a:solidFill>
                  <a:schemeClr val="bg1"/>
                </a:solidFill>
                <a:latin typeface="Bahnschrift SemiBold SemiConden" panose="020B0502040204020203" pitchFamily="34" charset="0"/>
                <a:cs typeface="Times New Roman" panose="02020603050405020304" pitchFamily="18" charset="0"/>
              </a:rPr>
              <a:t>Management</a:t>
            </a:r>
          </a:p>
        </p:txBody>
      </p:sp>
    </p:spTree>
    <p:extLst>
      <p:ext uri="{BB962C8B-B14F-4D97-AF65-F5344CB8AC3E}">
        <p14:creationId xmlns:p14="http://schemas.microsoft.com/office/powerpoint/2010/main" val="3628738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Push Function</a:t>
            </a:r>
            <a:endParaRPr lang="en-US" dirty="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1832148" y="2721166"/>
            <a:ext cx="4271101" cy="323165"/>
          </a:xfrm>
          <a:prstGeom prst="rect">
            <a:avLst/>
          </a:prstGeom>
          <a:noFill/>
        </p:spPr>
        <p:txBody>
          <a:bodyPr wrap="square" rtlCol="0">
            <a:spAutoFit/>
          </a:bodyPr>
          <a:lstStyle/>
          <a:p>
            <a:r>
              <a:rPr lang="en-US" sz="1500" b="1" dirty="0" smtClean="0"/>
              <a:t>Data is pushed successfully</a:t>
            </a:r>
            <a:endParaRPr lang="en-US" sz="1500" b="1" dirty="0"/>
          </a:p>
        </p:txBody>
      </p:sp>
      <p:sp>
        <p:nvSpPr>
          <p:cNvPr id="12" name="Rectangle 11">
            <a:extLst>
              <a:ext uri="{FF2B5EF4-FFF2-40B4-BE49-F238E27FC236}">
                <a16:creationId xmlns="" xmlns:a16="http://schemas.microsoft.com/office/drawing/2014/main" id="{7321961B-F7C7-47C9-B775-CDD3D8450F48}"/>
              </a:ext>
            </a:extLst>
          </p:cNvPr>
          <p:cNvSpPr/>
          <p:nvPr/>
        </p:nvSpPr>
        <p:spPr>
          <a:xfrm>
            <a:off x="1795403" y="3206241"/>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 xmlns:a16="http://schemas.microsoft.com/office/drawing/2014/main" id="{064D2D79-513F-4B93-8D15-044273573B2B}"/>
              </a:ext>
            </a:extLst>
          </p:cNvPr>
          <p:cNvPicPr>
            <a:picLocks noChangeAspect="1"/>
          </p:cNvPicPr>
          <p:nvPr/>
        </p:nvPicPr>
        <p:blipFill>
          <a:blip r:embed="rId3"/>
          <a:stretch>
            <a:fillRect/>
          </a:stretch>
        </p:blipFill>
        <p:spPr>
          <a:xfrm>
            <a:off x="2882038" y="3826177"/>
            <a:ext cx="683003" cy="336947"/>
          </a:xfrm>
          <a:prstGeom prst="rect">
            <a:avLst/>
          </a:prstGeom>
        </p:spPr>
      </p:pic>
      <p:sp>
        <p:nvSpPr>
          <p:cNvPr id="3" name="TextBox 2">
            <a:extLst>
              <a:ext uri="{FF2B5EF4-FFF2-40B4-BE49-F238E27FC236}">
                <a16:creationId xmlns=""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 xmlns:a16="http://schemas.microsoft.com/office/drawing/2014/main" id="{1AE885CD-5E70-4BB4-AED6-D41A417B6B07}"/>
              </a:ext>
            </a:extLst>
          </p:cNvPr>
          <p:cNvSpPr txBox="1"/>
          <p:nvPr/>
        </p:nvSpPr>
        <p:spPr>
          <a:xfrm>
            <a:off x="1182623" y="4520567"/>
            <a:ext cx="3998977" cy="430887"/>
          </a:xfrm>
          <a:prstGeom prst="rect">
            <a:avLst/>
          </a:prstGeom>
          <a:noFill/>
        </p:spPr>
        <p:txBody>
          <a:bodyPr wrap="square" rtlCol="0">
            <a:spAutoFit/>
          </a:bodyPr>
          <a:lstStyle/>
          <a:p>
            <a:r>
              <a:rPr lang="en-US" sz="1100" dirty="0"/>
              <a:t>&gt;Detail log</a:t>
            </a:r>
          </a:p>
          <a:p>
            <a:r>
              <a:rPr lang="en-US" sz="1100" dirty="0" smtClean="0"/>
              <a:t>Data is pushed successfully</a:t>
            </a:r>
            <a:endParaRPr lang="en-US" sz="1100" dirty="0"/>
          </a:p>
        </p:txBody>
      </p:sp>
      <p:sp>
        <p:nvSpPr>
          <p:cNvPr id="15" name="Rectangle 14">
            <a:extLst>
              <a:ext uri="{FF2B5EF4-FFF2-40B4-BE49-F238E27FC236}">
                <a16:creationId xmlns="" xmlns:a16="http://schemas.microsoft.com/office/drawing/2014/main" id="{18331B0D-6EEB-4E79-904D-C44F8C90D7DA}"/>
              </a:ext>
            </a:extLst>
          </p:cNvPr>
          <p:cNvSpPr/>
          <p:nvPr/>
        </p:nvSpPr>
        <p:spPr>
          <a:xfrm>
            <a:off x="6461955" y="222540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 xmlns:a16="http://schemas.microsoft.com/office/drawing/2014/main" id="{C935CE1F-541A-416F-A184-DFB88B2DFAF9}"/>
              </a:ext>
            </a:extLst>
          </p:cNvPr>
          <p:cNvSpPr txBox="1"/>
          <p:nvPr/>
        </p:nvSpPr>
        <p:spPr>
          <a:xfrm>
            <a:off x="7942241" y="2671272"/>
            <a:ext cx="3774416" cy="323165"/>
          </a:xfrm>
          <a:prstGeom prst="rect">
            <a:avLst/>
          </a:prstGeom>
          <a:noFill/>
        </p:spPr>
        <p:txBody>
          <a:bodyPr wrap="square" rtlCol="0">
            <a:spAutoFit/>
          </a:bodyPr>
          <a:lstStyle/>
          <a:p>
            <a:r>
              <a:rPr lang="en-US" sz="1500" b="1" dirty="0" smtClean="0"/>
              <a:t>Data is </a:t>
            </a:r>
            <a:r>
              <a:rPr lang="en-US" sz="1500" b="1" dirty="0"/>
              <a:t>pushed fail</a:t>
            </a:r>
          </a:p>
        </p:txBody>
      </p:sp>
      <p:sp>
        <p:nvSpPr>
          <p:cNvPr id="17" name="Rectangle 16">
            <a:extLst>
              <a:ext uri="{FF2B5EF4-FFF2-40B4-BE49-F238E27FC236}">
                <a16:creationId xmlns=""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 xmlns:a16="http://schemas.microsoft.com/office/drawing/2014/main" id="{62C8719D-317B-484D-95AE-1FD2B99E0EC7}"/>
              </a:ext>
            </a:extLst>
          </p:cNvPr>
          <p:cNvPicPr>
            <a:picLocks noChangeAspect="1"/>
          </p:cNvPicPr>
          <p:nvPr/>
        </p:nvPicPr>
        <p:blipFill>
          <a:blip r:embed="rId3"/>
          <a:stretch>
            <a:fillRect/>
          </a:stretch>
        </p:blipFill>
        <p:spPr>
          <a:xfrm>
            <a:off x="8705222" y="3812611"/>
            <a:ext cx="683003" cy="336947"/>
          </a:xfrm>
          <a:prstGeom prst="rect">
            <a:avLst/>
          </a:prstGeom>
        </p:spPr>
      </p:pic>
      <p:sp>
        <p:nvSpPr>
          <p:cNvPr id="19" name="Rectangle 18">
            <a:extLst>
              <a:ext uri="{FF2B5EF4-FFF2-40B4-BE49-F238E27FC236}">
                <a16:creationId xmlns=""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Error train branch is not exist</a:t>
            </a:r>
          </a:p>
        </p:txBody>
      </p:sp>
      <p:sp>
        <p:nvSpPr>
          <p:cNvPr id="10" name="Rectangle 9">
            <a:extLst>
              <a:ext uri="{FF2B5EF4-FFF2-40B4-BE49-F238E27FC236}">
                <a16:creationId xmlns=""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3428115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548128" y="2031535"/>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sp>
        <p:nvSpPr>
          <p:cNvPr id="12" name="TextBox 11">
            <a:extLst>
              <a:ext uri="{FF2B5EF4-FFF2-40B4-BE49-F238E27FC236}">
                <a16:creationId xmlns="" xmlns:a16="http://schemas.microsoft.com/office/drawing/2014/main" id="{07509BC9-3B20-423C-8FF9-16362D2BD17B}"/>
              </a:ext>
            </a:extLst>
          </p:cNvPr>
          <p:cNvSpPr txBox="1"/>
          <p:nvPr/>
        </p:nvSpPr>
        <p:spPr>
          <a:xfrm>
            <a:off x="3056518" y="3671041"/>
            <a:ext cx="1990418" cy="323165"/>
          </a:xfrm>
          <a:prstGeom prst="rect">
            <a:avLst/>
          </a:prstGeom>
          <a:noFill/>
        </p:spPr>
        <p:txBody>
          <a:bodyPr wrap="square" rtlCol="0">
            <a:spAutoFit/>
          </a:bodyPr>
          <a:lstStyle/>
          <a:p>
            <a:r>
              <a:rPr lang="en-US" sz="1500" dirty="0" smtClean="0"/>
              <a:t>Output folder</a:t>
            </a:r>
            <a:endParaRPr lang="en-US" sz="1500" dirty="0"/>
          </a:p>
        </p:txBody>
      </p:sp>
      <p:pic>
        <p:nvPicPr>
          <p:cNvPr id="17" name="Picture 16" descr="Icon&#10;&#10;Description automatically generated">
            <a:hlinkClick r:id="rId7" action="ppaction://hlinksldjump"/>
            <a:extLst>
              <a:ext uri="{FF2B5EF4-FFF2-40B4-BE49-F238E27FC236}">
                <a16:creationId xmlns="" xmlns:a16="http://schemas.microsoft.com/office/drawing/2014/main" id="{B25DCBFA-1ED1-4C3F-9BC5-8018ED582B42}"/>
              </a:ext>
            </a:extLst>
          </p:cNvPr>
          <p:cNvPicPr>
            <a:picLocks noChangeAspect="1"/>
          </p:cNvPicPr>
          <p:nvPr/>
        </p:nvPicPr>
        <p:blipFill>
          <a:blip r:embed="rId8"/>
          <a:stretch>
            <a:fillRect/>
          </a:stretch>
        </p:blipFill>
        <p:spPr>
          <a:xfrm>
            <a:off x="8457876" y="5387086"/>
            <a:ext cx="589485" cy="290812"/>
          </a:xfrm>
          <a:prstGeom prst="rect">
            <a:avLst/>
          </a:prstGeom>
        </p:spPr>
      </p:pic>
      <p:pic>
        <p:nvPicPr>
          <p:cNvPr id="18" name="Picture 17">
            <a:hlinkClick r:id="rId9" action="ppaction://hlinksldjump"/>
            <a:extLst>
              <a:ext uri="{FF2B5EF4-FFF2-40B4-BE49-F238E27FC236}">
                <a16:creationId xmlns="" xmlns:a16="http://schemas.microsoft.com/office/drawing/2014/main" id="{93A571B9-BA10-4322-9514-8CEEE0D4F6EA}"/>
              </a:ext>
            </a:extLst>
          </p:cNvPr>
          <p:cNvPicPr>
            <a:picLocks noChangeAspect="1"/>
          </p:cNvPicPr>
          <p:nvPr/>
        </p:nvPicPr>
        <p:blipFill>
          <a:blip r:embed="rId10"/>
          <a:stretch>
            <a:fillRect/>
          </a:stretch>
        </p:blipFill>
        <p:spPr>
          <a:xfrm>
            <a:off x="2889504" y="5387086"/>
            <a:ext cx="549879" cy="255234"/>
          </a:xfrm>
          <a:prstGeom prst="rect">
            <a:avLst/>
          </a:prstGeom>
        </p:spPr>
      </p:pic>
      <p:sp>
        <p:nvSpPr>
          <p:cNvPr id="19" name="Rectangle 18">
            <a:extLst>
              <a:ext uri="{FF2B5EF4-FFF2-40B4-BE49-F238E27FC236}">
                <a16:creationId xmlns="" xmlns:a16="http://schemas.microsoft.com/office/drawing/2014/main" id="{D3207EC5-FE96-4749-8A25-A2EFE6B18053}"/>
              </a:ext>
            </a:extLst>
          </p:cNvPr>
          <p:cNvSpPr/>
          <p:nvPr/>
        </p:nvSpPr>
        <p:spPr>
          <a:xfrm>
            <a:off x="4548868" y="2892609"/>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41F63EDC-051A-4D87-BEDB-8609D35B1333}"/>
              </a:ext>
            </a:extLst>
          </p:cNvPr>
          <p:cNvSpPr txBox="1"/>
          <p:nvPr/>
        </p:nvSpPr>
        <p:spPr>
          <a:xfrm>
            <a:off x="8580168" y="5640367"/>
            <a:ext cx="2137317" cy="246221"/>
          </a:xfrm>
          <a:prstGeom prst="rect">
            <a:avLst/>
          </a:prstGeom>
          <a:noFill/>
        </p:spPr>
        <p:txBody>
          <a:bodyPr wrap="square" rtlCol="0">
            <a:spAutoFit/>
          </a:bodyPr>
          <a:lstStyle/>
          <a:p>
            <a:endParaRPr lang="en-US" sz="1000"/>
          </a:p>
        </p:txBody>
      </p:sp>
      <p:sp>
        <p:nvSpPr>
          <p:cNvPr id="13" name="TextBox 1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Convert Function</a:t>
            </a:r>
            <a:endParaRPr lang="en-US" dirty="0"/>
          </a:p>
        </p:txBody>
      </p:sp>
      <p:sp>
        <p:nvSpPr>
          <p:cNvPr id="14" name="Rectangle 13">
            <a:extLst>
              <a:ext uri="{FF2B5EF4-FFF2-40B4-BE49-F238E27FC236}">
                <a16:creationId xmlns="" xmlns:a16="http://schemas.microsoft.com/office/drawing/2014/main" id="{D3207EC5-FE96-4749-8A25-A2EFE6B18053}"/>
              </a:ext>
            </a:extLst>
          </p:cNvPr>
          <p:cNvSpPr/>
          <p:nvPr/>
        </p:nvSpPr>
        <p:spPr>
          <a:xfrm>
            <a:off x="4548868" y="3663249"/>
            <a:ext cx="3612491" cy="3575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5" name="TextBox 14">
            <a:extLst>
              <a:ext uri="{FF2B5EF4-FFF2-40B4-BE49-F238E27FC236}">
                <a16:creationId xmlns="" xmlns:a16="http://schemas.microsoft.com/office/drawing/2014/main" id="{07509BC9-3B20-423C-8FF9-16362D2BD17B}"/>
              </a:ext>
            </a:extLst>
          </p:cNvPr>
          <p:cNvSpPr txBox="1"/>
          <p:nvPr/>
        </p:nvSpPr>
        <p:spPr>
          <a:xfrm>
            <a:off x="3056518" y="2912163"/>
            <a:ext cx="1990418" cy="323165"/>
          </a:xfrm>
          <a:prstGeom prst="rect">
            <a:avLst/>
          </a:prstGeom>
          <a:noFill/>
        </p:spPr>
        <p:txBody>
          <a:bodyPr wrap="square" rtlCol="0">
            <a:spAutoFit/>
          </a:bodyPr>
          <a:lstStyle/>
          <a:p>
            <a:r>
              <a:rPr lang="en-US" sz="1500" dirty="0" smtClean="0"/>
              <a:t>Dataset</a:t>
            </a:r>
            <a:endParaRPr lang="en-US" sz="1500" dirty="0"/>
          </a:p>
        </p:txBody>
      </p:sp>
      <p:sp>
        <p:nvSpPr>
          <p:cNvPr id="16" name="Flowchart: Merge 15">
            <a:extLst>
              <a:ext uri="{FF2B5EF4-FFF2-40B4-BE49-F238E27FC236}">
                <a16:creationId xmlns="" xmlns:a16="http://schemas.microsoft.com/office/drawing/2014/main" id="{75B4A0CA-6092-4FC0-8FE2-926FEE664F1E}"/>
              </a:ext>
            </a:extLst>
          </p:cNvPr>
          <p:cNvSpPr/>
          <p:nvPr/>
        </p:nvSpPr>
        <p:spPr>
          <a:xfrm>
            <a:off x="8031002" y="2972870"/>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20" name="Flowchart: Merge 19">
            <a:extLst>
              <a:ext uri="{FF2B5EF4-FFF2-40B4-BE49-F238E27FC236}">
                <a16:creationId xmlns="" xmlns:a16="http://schemas.microsoft.com/office/drawing/2014/main" id="{75B4A0CA-6092-4FC0-8FE2-926FEE664F1E}"/>
              </a:ext>
            </a:extLst>
          </p:cNvPr>
          <p:cNvSpPr/>
          <p:nvPr/>
        </p:nvSpPr>
        <p:spPr>
          <a:xfrm>
            <a:off x="8031001" y="3752040"/>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Tree>
    <p:extLst>
      <p:ext uri="{BB962C8B-B14F-4D97-AF65-F5344CB8AC3E}">
        <p14:creationId xmlns:p14="http://schemas.microsoft.com/office/powerpoint/2010/main" val="45805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91357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Convert Function</a:t>
            </a:r>
            <a:endParaRPr lang="en-US" dirty="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4328532" y="5931249"/>
            <a:ext cx="2228590" cy="246221"/>
          </a:xfrm>
          <a:prstGeom prst="rect">
            <a:avLst/>
          </a:prstGeom>
          <a:noFill/>
        </p:spPr>
        <p:txBody>
          <a:bodyPr wrap="square" rtlCol="0">
            <a:spAutoFit/>
          </a:bodyPr>
          <a:lstStyle/>
          <a:p>
            <a:endParaRPr lang="en-US" sz="1000"/>
          </a:p>
        </p:txBody>
      </p:sp>
      <p:sp>
        <p:nvSpPr>
          <p:cNvPr id="9" name="TextBox 8">
            <a:extLst>
              <a:ext uri="{FF2B5EF4-FFF2-40B4-BE49-F238E27FC236}">
                <a16:creationId xmlns="" xmlns:a16="http://schemas.microsoft.com/office/drawing/2014/main" id="{C195304F-5B50-42FF-970B-3F75E261DE59}"/>
              </a:ext>
            </a:extLst>
          </p:cNvPr>
          <p:cNvSpPr txBox="1"/>
          <p:nvPr/>
        </p:nvSpPr>
        <p:spPr>
          <a:xfrm>
            <a:off x="6605064" y="5783079"/>
            <a:ext cx="2137317" cy="246221"/>
          </a:xfrm>
          <a:prstGeom prst="rect">
            <a:avLst/>
          </a:prstGeom>
          <a:noFill/>
        </p:spPr>
        <p:txBody>
          <a:bodyPr wrap="square" rtlCol="0">
            <a:spAutoFit/>
          </a:bodyPr>
          <a:lstStyle/>
          <a:p>
            <a:endParaRPr lang="en-US" sz="1000"/>
          </a:p>
        </p:txBody>
      </p:sp>
      <p:sp>
        <p:nvSpPr>
          <p:cNvPr id="10" name="Rectangle 9">
            <a:extLst>
              <a:ext uri="{FF2B5EF4-FFF2-40B4-BE49-F238E27FC236}">
                <a16:creationId xmlns="" xmlns:a16="http://schemas.microsoft.com/office/drawing/2014/main" id="{2D3276BA-368D-448D-AEB6-8E24E3F86D4E}"/>
              </a:ext>
            </a:extLst>
          </p:cNvPr>
          <p:cNvSpPr/>
          <p:nvPr/>
        </p:nvSpPr>
        <p:spPr>
          <a:xfrm>
            <a:off x="2825171" y="1648535"/>
            <a:ext cx="6851905" cy="4220027"/>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1" name="TextBox 10">
            <a:extLst>
              <a:ext uri="{FF2B5EF4-FFF2-40B4-BE49-F238E27FC236}">
                <a16:creationId xmlns="" xmlns:a16="http://schemas.microsoft.com/office/drawing/2014/main" id="{ADEAC93A-B71B-46BF-803B-545C3D762118}"/>
              </a:ext>
            </a:extLst>
          </p:cNvPr>
          <p:cNvSpPr txBox="1"/>
          <p:nvPr/>
        </p:nvSpPr>
        <p:spPr>
          <a:xfrm>
            <a:off x="4956970" y="2708667"/>
            <a:ext cx="3491674" cy="323165"/>
          </a:xfrm>
          <a:prstGeom prst="rect">
            <a:avLst/>
          </a:prstGeom>
          <a:noFill/>
        </p:spPr>
        <p:txBody>
          <a:bodyPr wrap="square" rtlCol="0">
            <a:spAutoFit/>
          </a:bodyPr>
          <a:lstStyle/>
          <a:p>
            <a:r>
              <a:rPr lang="en-US" sz="1500" b="1" dirty="0" smtClean="0"/>
              <a:t>Dataset is </a:t>
            </a:r>
            <a:r>
              <a:rPr lang="en-US" sz="1500" b="1" dirty="0"/>
              <a:t>being </a:t>
            </a:r>
            <a:r>
              <a:rPr lang="en-US" sz="1500" b="1" dirty="0" smtClean="0"/>
              <a:t>converted</a:t>
            </a:r>
            <a:endParaRPr lang="en-US" sz="1500" b="1" dirty="0"/>
          </a:p>
        </p:txBody>
      </p:sp>
      <p:sp>
        <p:nvSpPr>
          <p:cNvPr id="13" name="Rectangle 12">
            <a:extLst>
              <a:ext uri="{FF2B5EF4-FFF2-40B4-BE49-F238E27FC236}">
                <a16:creationId xmlns="" xmlns:a16="http://schemas.microsoft.com/office/drawing/2014/main" id="{FAB33DDE-0FEE-40C3-A1DA-51A6E448B2D6}"/>
              </a:ext>
            </a:extLst>
          </p:cNvPr>
          <p:cNvSpPr/>
          <p:nvPr/>
        </p:nvSpPr>
        <p:spPr>
          <a:xfrm>
            <a:off x="4566940" y="3408066"/>
            <a:ext cx="3731579" cy="41551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14" name="Rectangle 13">
            <a:extLst>
              <a:ext uri="{FF2B5EF4-FFF2-40B4-BE49-F238E27FC236}">
                <a16:creationId xmlns="" xmlns:a16="http://schemas.microsoft.com/office/drawing/2014/main" id="{8F9024EE-355F-4A5E-9B8C-E6D035E1B208}"/>
              </a:ext>
            </a:extLst>
          </p:cNvPr>
          <p:cNvSpPr/>
          <p:nvPr/>
        </p:nvSpPr>
        <p:spPr>
          <a:xfrm>
            <a:off x="4566942" y="3408066"/>
            <a:ext cx="1848310" cy="4155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417663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Convert Function</a:t>
            </a:r>
            <a:endParaRPr lang="en-US" dirty="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1730262" y="2704354"/>
            <a:ext cx="4271101" cy="323165"/>
          </a:xfrm>
          <a:prstGeom prst="rect">
            <a:avLst/>
          </a:prstGeom>
          <a:noFill/>
        </p:spPr>
        <p:txBody>
          <a:bodyPr wrap="square" rtlCol="0">
            <a:spAutoFit/>
          </a:bodyPr>
          <a:lstStyle/>
          <a:p>
            <a:r>
              <a:rPr lang="en-US" sz="1500" b="1" dirty="0" smtClean="0"/>
              <a:t>Dataset is converted successfully</a:t>
            </a:r>
            <a:endParaRPr lang="en-US" sz="1500" b="1" dirty="0"/>
          </a:p>
        </p:txBody>
      </p:sp>
      <p:sp>
        <p:nvSpPr>
          <p:cNvPr id="12" name="Rectangle 11">
            <a:extLst>
              <a:ext uri="{FF2B5EF4-FFF2-40B4-BE49-F238E27FC236}">
                <a16:creationId xmlns="" xmlns:a16="http://schemas.microsoft.com/office/drawing/2014/main" id="{7321961B-F7C7-47C9-B775-CDD3D8450F48}"/>
              </a:ext>
            </a:extLst>
          </p:cNvPr>
          <p:cNvSpPr/>
          <p:nvPr/>
        </p:nvSpPr>
        <p:spPr>
          <a:xfrm>
            <a:off x="1795403" y="3206241"/>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 xmlns:a16="http://schemas.microsoft.com/office/drawing/2014/main" id="{064D2D79-513F-4B93-8D15-044273573B2B}"/>
              </a:ext>
            </a:extLst>
          </p:cNvPr>
          <p:cNvPicPr>
            <a:picLocks noChangeAspect="1"/>
          </p:cNvPicPr>
          <p:nvPr/>
        </p:nvPicPr>
        <p:blipFill>
          <a:blip r:embed="rId3"/>
          <a:stretch>
            <a:fillRect/>
          </a:stretch>
        </p:blipFill>
        <p:spPr>
          <a:xfrm>
            <a:off x="2882038" y="3826177"/>
            <a:ext cx="683003" cy="336947"/>
          </a:xfrm>
          <a:prstGeom prst="rect">
            <a:avLst/>
          </a:prstGeom>
        </p:spPr>
      </p:pic>
      <p:sp>
        <p:nvSpPr>
          <p:cNvPr id="3" name="TextBox 2">
            <a:extLst>
              <a:ext uri="{FF2B5EF4-FFF2-40B4-BE49-F238E27FC236}">
                <a16:creationId xmlns=""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 xmlns:a16="http://schemas.microsoft.com/office/drawing/2014/main" id="{1AE885CD-5E70-4BB4-AED6-D41A417B6B07}"/>
              </a:ext>
            </a:extLst>
          </p:cNvPr>
          <p:cNvSpPr txBox="1"/>
          <p:nvPr/>
        </p:nvSpPr>
        <p:spPr>
          <a:xfrm>
            <a:off x="1182623" y="4520567"/>
            <a:ext cx="3998977" cy="430887"/>
          </a:xfrm>
          <a:prstGeom prst="rect">
            <a:avLst/>
          </a:prstGeom>
          <a:noFill/>
        </p:spPr>
        <p:txBody>
          <a:bodyPr wrap="square" rtlCol="0">
            <a:spAutoFit/>
          </a:bodyPr>
          <a:lstStyle/>
          <a:p>
            <a:r>
              <a:rPr lang="en-US" sz="1100" dirty="0"/>
              <a:t>&gt;Detail log</a:t>
            </a:r>
          </a:p>
          <a:p>
            <a:r>
              <a:rPr lang="en-US" sz="1100" dirty="0" smtClean="0"/>
              <a:t>Data is converted successfully</a:t>
            </a:r>
            <a:endParaRPr lang="en-US" sz="1100" dirty="0"/>
          </a:p>
        </p:txBody>
      </p:sp>
      <p:sp>
        <p:nvSpPr>
          <p:cNvPr id="15" name="Rectangle 14">
            <a:extLst>
              <a:ext uri="{FF2B5EF4-FFF2-40B4-BE49-F238E27FC236}">
                <a16:creationId xmlns="" xmlns:a16="http://schemas.microsoft.com/office/drawing/2014/main" id="{18331B0D-6EEB-4E79-904D-C44F8C90D7DA}"/>
              </a:ext>
            </a:extLst>
          </p:cNvPr>
          <p:cNvSpPr/>
          <p:nvPr/>
        </p:nvSpPr>
        <p:spPr>
          <a:xfrm>
            <a:off x="6461955" y="222540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 xmlns:a16="http://schemas.microsoft.com/office/drawing/2014/main" id="{C935CE1F-541A-416F-A184-DFB88B2DFAF9}"/>
              </a:ext>
            </a:extLst>
          </p:cNvPr>
          <p:cNvSpPr txBox="1"/>
          <p:nvPr/>
        </p:nvSpPr>
        <p:spPr>
          <a:xfrm>
            <a:off x="7942241" y="2671272"/>
            <a:ext cx="3774416" cy="323165"/>
          </a:xfrm>
          <a:prstGeom prst="rect">
            <a:avLst/>
          </a:prstGeom>
          <a:noFill/>
        </p:spPr>
        <p:txBody>
          <a:bodyPr wrap="square" rtlCol="0">
            <a:spAutoFit/>
          </a:bodyPr>
          <a:lstStyle/>
          <a:p>
            <a:r>
              <a:rPr lang="en-US" sz="1500" b="1" dirty="0"/>
              <a:t>Dataset is converted </a:t>
            </a:r>
            <a:r>
              <a:rPr lang="en-US" sz="1500" b="1" dirty="0" smtClean="0"/>
              <a:t>fail</a:t>
            </a:r>
            <a:endParaRPr lang="en-US" sz="1500" b="1" dirty="0"/>
          </a:p>
        </p:txBody>
      </p:sp>
      <p:sp>
        <p:nvSpPr>
          <p:cNvPr id="17" name="Rectangle 16">
            <a:extLst>
              <a:ext uri="{FF2B5EF4-FFF2-40B4-BE49-F238E27FC236}">
                <a16:creationId xmlns=""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 xmlns:a16="http://schemas.microsoft.com/office/drawing/2014/main" id="{62C8719D-317B-484D-95AE-1FD2B99E0EC7}"/>
              </a:ext>
            </a:extLst>
          </p:cNvPr>
          <p:cNvPicPr>
            <a:picLocks noChangeAspect="1"/>
          </p:cNvPicPr>
          <p:nvPr/>
        </p:nvPicPr>
        <p:blipFill>
          <a:blip r:embed="rId3"/>
          <a:stretch>
            <a:fillRect/>
          </a:stretch>
        </p:blipFill>
        <p:spPr>
          <a:xfrm>
            <a:off x="8705222" y="3812611"/>
            <a:ext cx="683003" cy="336947"/>
          </a:xfrm>
          <a:prstGeom prst="rect">
            <a:avLst/>
          </a:prstGeom>
        </p:spPr>
      </p:pic>
      <p:sp>
        <p:nvSpPr>
          <p:cNvPr id="19" name="Rectangle 18">
            <a:extLst>
              <a:ext uri="{FF2B5EF4-FFF2-40B4-BE49-F238E27FC236}">
                <a16:creationId xmlns=""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dirty="0"/>
              <a:t>&gt;Detail log</a:t>
            </a:r>
          </a:p>
          <a:p>
            <a:r>
              <a:rPr lang="en-US" sz="1100" dirty="0">
                <a:solidFill>
                  <a:schemeClr val="tx1">
                    <a:lumMod val="95000"/>
                    <a:lumOff val="5000"/>
                  </a:schemeClr>
                </a:solidFill>
              </a:rPr>
              <a:t>Error </a:t>
            </a:r>
            <a:r>
              <a:rPr lang="en-US" sz="1100" dirty="0" smtClean="0"/>
              <a:t>dataset </a:t>
            </a:r>
            <a:r>
              <a:rPr lang="en-US" sz="1100" dirty="0"/>
              <a:t>is converted </a:t>
            </a:r>
            <a:r>
              <a:rPr lang="en-US" sz="1100" dirty="0" smtClean="0"/>
              <a:t>fail</a:t>
            </a:r>
            <a:endParaRPr lang="en-US" sz="1100" dirty="0"/>
          </a:p>
        </p:txBody>
      </p:sp>
      <p:sp>
        <p:nvSpPr>
          <p:cNvPr id="10" name="Rectangle 9">
            <a:extLst>
              <a:ext uri="{FF2B5EF4-FFF2-40B4-BE49-F238E27FC236}">
                <a16:creationId xmlns=""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3060098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5" name="Rectangle 4">
            <a:extLst>
              <a:ext uri="{FF2B5EF4-FFF2-40B4-BE49-F238E27FC236}">
                <a16:creationId xmlns="" xmlns:a16="http://schemas.microsoft.com/office/drawing/2014/main" id="{F5EA7848-5315-4F83-A4C0-B17AA21ECD56}"/>
              </a:ext>
            </a:extLst>
          </p:cNvPr>
          <p:cNvSpPr/>
          <p:nvPr/>
        </p:nvSpPr>
        <p:spPr>
          <a:xfrm>
            <a:off x="2254502" y="1610436"/>
            <a:ext cx="7121146" cy="42417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2254502" y="1987296"/>
            <a:ext cx="712114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 xmlns:a16="http://schemas.microsoft.com/office/drawing/2014/main" id="{837B69DF-9500-4E71-9C7D-F146B0B4C65C}"/>
              </a:ext>
            </a:extLst>
          </p:cNvPr>
          <p:cNvSpPr txBox="1"/>
          <p:nvPr/>
        </p:nvSpPr>
        <p:spPr>
          <a:xfrm>
            <a:off x="2938272" y="2243014"/>
            <a:ext cx="2621280" cy="292388"/>
          </a:xfrm>
          <a:prstGeom prst="rect">
            <a:avLst/>
          </a:prstGeom>
          <a:noFill/>
        </p:spPr>
        <p:txBody>
          <a:bodyPr wrap="square" rtlCol="0">
            <a:spAutoFit/>
          </a:bodyPr>
          <a:lstStyle/>
          <a:p>
            <a:r>
              <a:rPr lang="en-US" sz="1300" b="1" dirty="0"/>
              <a:t>Dataset information</a:t>
            </a:r>
          </a:p>
        </p:txBody>
      </p:sp>
      <p:graphicFrame>
        <p:nvGraphicFramePr>
          <p:cNvPr id="11" name="Table 11">
            <a:extLst>
              <a:ext uri="{FF2B5EF4-FFF2-40B4-BE49-F238E27FC236}">
                <a16:creationId xmlns="" xmlns:a16="http://schemas.microsoft.com/office/drawing/2014/main" id="{AF3F0ED4-2DD6-4B7E-9CB3-32094DC0618C}"/>
              </a:ext>
            </a:extLst>
          </p:cNvPr>
          <p:cNvGraphicFramePr>
            <a:graphicFrameLocks noGrp="1"/>
          </p:cNvGraphicFramePr>
          <p:nvPr>
            <p:extLst/>
          </p:nvPr>
        </p:nvGraphicFramePr>
        <p:xfrm>
          <a:off x="2999232" y="2738629"/>
          <a:ext cx="5949696" cy="2500883"/>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3291840">
                  <a:extLst>
                    <a:ext uri="{9D8B030D-6E8A-4147-A177-3AD203B41FA5}">
                      <a16:colId xmlns="" xmlns:a16="http://schemas.microsoft.com/office/drawing/2014/main" val="1598047107"/>
                    </a:ext>
                  </a:extLst>
                </a:gridCol>
                <a:gridCol w="2657856">
                  <a:extLst>
                    <a:ext uri="{9D8B030D-6E8A-4147-A177-3AD203B41FA5}">
                      <a16:colId xmlns="" xmlns:a16="http://schemas.microsoft.com/office/drawing/2014/main" val="1307001530"/>
                    </a:ext>
                  </a:extLst>
                </a:gridCol>
              </a:tblGrid>
              <a:tr h="436079">
                <a:tc>
                  <a:txBody>
                    <a:bodyPr/>
                    <a:lstStyle/>
                    <a:p>
                      <a:r>
                        <a:rPr lang="en-US" b="1" dirty="0"/>
                        <a:t>Dataset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2700998704"/>
                  </a:ext>
                </a:extLst>
              </a:tr>
              <a:tr h="374465">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3240342744"/>
                  </a:ext>
                </a:extLst>
              </a:tr>
              <a:tr h="43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2840093856"/>
                  </a:ext>
                </a:extLst>
              </a:tr>
              <a:tr h="326574">
                <a:tc>
                  <a:txBody>
                    <a:bodyPr/>
                    <a:lstStyle/>
                    <a:p>
                      <a:r>
                        <a:rPr lang="en-US" b="1">
                          <a:solidFill>
                            <a:schemeClr val="tx1">
                              <a:lumMod val="95000"/>
                              <a:lumOff val="5000"/>
                            </a:schemeClr>
                          </a:solidFill>
                        </a:rPr>
                        <a:t>Trained model</a:t>
                      </a:r>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1256483447"/>
                  </a:ext>
                </a:extLst>
              </a:tr>
              <a:tr h="3730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Model/maskrcnn_res50.pth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 xmlns:a16="http://schemas.microsoft.com/office/drawing/2014/main" val="535500285"/>
                  </a:ext>
                </a:extLst>
              </a:tr>
              <a:tr h="5526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Model/maskrcnn_res101.pth</a:t>
                      </a:r>
                      <a:endParaRPr lang="en-US"/>
                    </a:p>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  2021/02/18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644738673"/>
                  </a:ext>
                </a:extLst>
              </a:tr>
            </a:tbl>
          </a:graphicData>
        </a:graphic>
      </p:graphicFrame>
      <p:cxnSp>
        <p:nvCxnSpPr>
          <p:cNvPr id="13" name="Straight Connector 12">
            <a:extLst>
              <a:ext uri="{FF2B5EF4-FFF2-40B4-BE49-F238E27FC236}">
                <a16:creationId xmlns="" xmlns:a16="http://schemas.microsoft.com/office/drawing/2014/main" id="{9BFD04E6-5A01-4EBF-9305-25DACAA752AD}"/>
              </a:ext>
            </a:extLst>
          </p:cNvPr>
          <p:cNvCxnSpPr>
            <a:cxnSpLocks/>
          </p:cNvCxnSpPr>
          <p:nvPr/>
        </p:nvCxnSpPr>
        <p:spPr>
          <a:xfrm>
            <a:off x="5999358" y="2738629"/>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CB522D2D-ED10-4C75-9C8C-E3F697474B4A}"/>
              </a:ext>
            </a:extLst>
          </p:cNvPr>
          <p:cNvSpPr/>
          <p:nvPr/>
        </p:nvSpPr>
        <p:spPr>
          <a:xfrm>
            <a:off x="2254502" y="1633729"/>
            <a:ext cx="7121145" cy="35356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254501" y="1652672"/>
            <a:ext cx="5974080" cy="292388"/>
          </a:xfrm>
          <a:prstGeom prst="rect">
            <a:avLst/>
          </a:prstGeom>
          <a:noFill/>
        </p:spPr>
        <p:txBody>
          <a:bodyPr wrap="square" rtlCol="0">
            <a:spAutoFit/>
          </a:bodyPr>
          <a:lstStyle/>
          <a:p>
            <a:r>
              <a:rPr lang="en-US" sz="1300" b="1" dirty="0"/>
              <a:t> </a:t>
            </a:r>
            <a:r>
              <a:rPr lang="en-US" sz="1300" b="1" dirty="0">
                <a:hlinkClick r:id="rId2" action="ppaction://hlinksldjump"/>
              </a:rPr>
              <a:t>Clone   </a:t>
            </a:r>
            <a:r>
              <a:rPr lang="en-US" sz="1300" b="1" dirty="0"/>
              <a:t> </a:t>
            </a:r>
            <a:r>
              <a:rPr lang="en-US" sz="1300" b="1" dirty="0">
                <a:hlinkClick r:id="rId3" action="ppaction://hlinksldjump"/>
              </a:rPr>
              <a:t>Checkout  </a:t>
            </a:r>
            <a:r>
              <a:rPr lang="en-US" sz="1300" b="1" dirty="0"/>
              <a:t>  </a:t>
            </a:r>
            <a:r>
              <a:rPr lang="en-US" sz="1300" b="1" dirty="0">
                <a:hlinkClick r:id="rId4" action="ppaction://hlinksldjump"/>
              </a:rPr>
              <a:t>Push  </a:t>
            </a:r>
            <a:r>
              <a:rPr lang="en-US" sz="1300" b="1" dirty="0"/>
              <a:t>  </a:t>
            </a:r>
            <a:r>
              <a:rPr lang="en-US" sz="1300" b="1" dirty="0">
                <a:hlinkClick r:id="rId5" action="ppaction://hlinksldjump"/>
              </a:rPr>
              <a:t>Convert-dataset    </a:t>
            </a:r>
            <a:r>
              <a:rPr lang="en-US" sz="1300" b="1" dirty="0">
                <a:hlinkClick r:id="rId6" action="ppaction://hlinksldjump"/>
              </a:rPr>
              <a:t>Help</a:t>
            </a:r>
            <a:endParaRPr lang="en-US" sz="1300" b="1" dirty="0"/>
          </a:p>
        </p:txBody>
      </p:sp>
      <p:pic>
        <p:nvPicPr>
          <p:cNvPr id="10" name="Picture 9">
            <a:hlinkClick r:id="rId7" action="ppaction://hlinksldjump"/>
            <a:extLst>
              <a:ext uri="{FF2B5EF4-FFF2-40B4-BE49-F238E27FC236}">
                <a16:creationId xmlns="" xmlns:a16="http://schemas.microsoft.com/office/drawing/2014/main" id="{42B8B071-FCA1-471C-8354-220604DB36E7}"/>
              </a:ext>
            </a:extLst>
          </p:cNvPr>
          <p:cNvPicPr>
            <a:picLocks noChangeAspect="1"/>
          </p:cNvPicPr>
          <p:nvPr/>
        </p:nvPicPr>
        <p:blipFill>
          <a:blip r:embed="rId8"/>
          <a:stretch>
            <a:fillRect/>
          </a:stretch>
        </p:blipFill>
        <p:spPr>
          <a:xfrm>
            <a:off x="2475158" y="5469310"/>
            <a:ext cx="549879" cy="255234"/>
          </a:xfrm>
          <a:prstGeom prst="rect">
            <a:avLst/>
          </a:prstGeom>
        </p:spPr>
      </p:pic>
      <p:sp>
        <p:nvSpPr>
          <p:cNvPr id="12" name="Rectangle 11">
            <a:extLst>
              <a:ext uri="{FF2B5EF4-FFF2-40B4-BE49-F238E27FC236}">
                <a16:creationId xmlns="" xmlns:a16="http://schemas.microsoft.com/office/drawing/2014/main" id="{13A921FF-187B-4814-AF94-C87002922111}"/>
              </a:ext>
            </a:extLst>
          </p:cNvPr>
          <p:cNvSpPr/>
          <p:nvPr/>
        </p:nvSpPr>
        <p:spPr>
          <a:xfrm>
            <a:off x="5981576" y="1859124"/>
            <a:ext cx="1255778" cy="71018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4" name="TextBox 13">
            <a:hlinkClick r:id="rId9" action="ppaction://hlinksldjump"/>
            <a:extLst>
              <a:ext uri="{FF2B5EF4-FFF2-40B4-BE49-F238E27FC236}">
                <a16:creationId xmlns="" xmlns:a16="http://schemas.microsoft.com/office/drawing/2014/main" id="{80412CE7-C7BB-4287-93A6-6CEFAA334CA1}"/>
              </a:ext>
            </a:extLst>
          </p:cNvPr>
          <p:cNvSpPr txBox="1"/>
          <p:nvPr/>
        </p:nvSpPr>
        <p:spPr>
          <a:xfrm>
            <a:off x="5999358" y="1968504"/>
            <a:ext cx="1292352" cy="276999"/>
          </a:xfrm>
          <a:prstGeom prst="rect">
            <a:avLst/>
          </a:prstGeom>
          <a:noFill/>
        </p:spPr>
        <p:txBody>
          <a:bodyPr wrap="square" rtlCol="0">
            <a:spAutoFit/>
          </a:bodyPr>
          <a:lstStyle/>
          <a:p>
            <a:r>
              <a:rPr lang="en-US" sz="1200" dirty="0">
                <a:highlight>
                  <a:srgbClr val="00FFFF"/>
                </a:highlight>
              </a:rPr>
              <a:t>SSH key</a:t>
            </a:r>
          </a:p>
        </p:txBody>
      </p:sp>
      <p:sp>
        <p:nvSpPr>
          <p:cNvPr id="15" name="TextBox 14">
            <a:extLst>
              <a:ext uri="{FF2B5EF4-FFF2-40B4-BE49-F238E27FC236}">
                <a16:creationId xmlns=""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Help Function</a:t>
            </a:r>
            <a:endParaRPr lang="en-US" dirty="0"/>
          </a:p>
        </p:txBody>
      </p:sp>
    </p:spTree>
    <p:extLst>
      <p:ext uri="{BB962C8B-B14F-4D97-AF65-F5344CB8AC3E}">
        <p14:creationId xmlns:p14="http://schemas.microsoft.com/office/powerpoint/2010/main" val="334750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t>Genneration Management Window</a:t>
            </a:r>
          </a:p>
        </p:txBody>
      </p:sp>
      <p:sp>
        <p:nvSpPr>
          <p:cNvPr id="3" name="TextBox 2">
            <a:extLst>
              <a:ext uri="{FF2B5EF4-FFF2-40B4-BE49-F238E27FC236}">
                <a16:creationId xmlns="" xmlns:a16="http://schemas.microsoft.com/office/drawing/2014/main" id="{EBE6D910-53C0-4377-A620-277486EE198F}"/>
              </a:ext>
            </a:extLst>
          </p:cNvPr>
          <p:cNvSpPr txBox="1"/>
          <p:nvPr/>
        </p:nvSpPr>
        <p:spPr>
          <a:xfrm>
            <a:off x="754117" y="1070159"/>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Help function</a:t>
            </a:r>
          </a:p>
        </p:txBody>
      </p:sp>
      <p:sp>
        <p:nvSpPr>
          <p:cNvPr id="9" name="Rectangle 8">
            <a:extLst>
              <a:ext uri="{FF2B5EF4-FFF2-40B4-BE49-F238E27FC236}">
                <a16:creationId xmlns="" xmlns:a16="http://schemas.microsoft.com/office/drawing/2014/main" id="{8B284C69-B090-409D-9A50-A0B19EDAAE21}"/>
              </a:ext>
            </a:extLst>
          </p:cNvPr>
          <p:cNvSpPr/>
          <p:nvPr/>
        </p:nvSpPr>
        <p:spPr>
          <a:xfrm>
            <a:off x="2975211" y="2129818"/>
            <a:ext cx="6550925" cy="379331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 xmlns:a16="http://schemas.microsoft.com/office/drawing/2014/main" id="{5EBFFF06-BAE1-47BF-AD3D-E6A4AAD5BC8A}"/>
              </a:ext>
            </a:extLst>
          </p:cNvPr>
          <p:cNvSpPr txBox="1"/>
          <p:nvPr/>
        </p:nvSpPr>
        <p:spPr>
          <a:xfrm>
            <a:off x="5711737" y="2585819"/>
            <a:ext cx="3036072" cy="369332"/>
          </a:xfrm>
          <a:prstGeom prst="rect">
            <a:avLst/>
          </a:prstGeom>
          <a:noFill/>
        </p:spPr>
        <p:txBody>
          <a:bodyPr wrap="square" rtlCol="0">
            <a:spAutoFit/>
          </a:bodyPr>
          <a:lstStyle/>
          <a:p>
            <a:r>
              <a:rPr lang="en-US" b="1" dirty="0"/>
              <a:t>SSH Key</a:t>
            </a:r>
          </a:p>
        </p:txBody>
      </p:sp>
      <p:pic>
        <p:nvPicPr>
          <p:cNvPr id="25" name="Picture 24" descr="Icon&#10;&#10;Description automatically generated">
            <a:hlinkClick r:id="rId2" action="ppaction://hlinksldjump"/>
            <a:extLst>
              <a:ext uri="{FF2B5EF4-FFF2-40B4-BE49-F238E27FC236}">
                <a16:creationId xmlns="" xmlns:a16="http://schemas.microsoft.com/office/drawing/2014/main" id="{9C6D85B6-8290-42E2-A490-29716577782B}"/>
              </a:ext>
            </a:extLst>
          </p:cNvPr>
          <p:cNvPicPr>
            <a:picLocks noChangeAspect="1"/>
          </p:cNvPicPr>
          <p:nvPr/>
        </p:nvPicPr>
        <p:blipFill>
          <a:blip r:embed="rId3"/>
          <a:stretch>
            <a:fillRect/>
          </a:stretch>
        </p:blipFill>
        <p:spPr>
          <a:xfrm>
            <a:off x="5874934" y="4774719"/>
            <a:ext cx="751477" cy="370728"/>
          </a:xfrm>
          <a:prstGeom prst="rect">
            <a:avLst/>
          </a:prstGeom>
        </p:spPr>
      </p:pic>
      <p:sp>
        <p:nvSpPr>
          <p:cNvPr id="4" name="Rectangle 3">
            <a:extLst>
              <a:ext uri="{FF2B5EF4-FFF2-40B4-BE49-F238E27FC236}">
                <a16:creationId xmlns="" xmlns:a16="http://schemas.microsoft.com/office/drawing/2014/main" id="{C25336FB-2152-4C44-956E-32DB7EF8A214}"/>
              </a:ext>
            </a:extLst>
          </p:cNvPr>
          <p:cNvSpPr/>
          <p:nvPr/>
        </p:nvSpPr>
        <p:spPr>
          <a:xfrm>
            <a:off x="4660000" y="3069427"/>
            <a:ext cx="3386719" cy="1247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5" name="TextBox 4">
            <a:extLst>
              <a:ext uri="{FF2B5EF4-FFF2-40B4-BE49-F238E27FC236}">
                <a16:creationId xmlns="" xmlns:a16="http://schemas.microsoft.com/office/drawing/2014/main" id="{90E5AD36-0AF7-42F8-9F7E-268ED916D532}"/>
              </a:ext>
            </a:extLst>
          </p:cNvPr>
          <p:cNvSpPr txBox="1"/>
          <p:nvPr/>
        </p:nvSpPr>
        <p:spPr>
          <a:xfrm>
            <a:off x="4660000" y="3069427"/>
            <a:ext cx="3386719" cy="1200329"/>
          </a:xfrm>
          <a:prstGeom prst="rect">
            <a:avLst/>
          </a:prstGeom>
          <a:noFill/>
          <a:ln>
            <a:solidFill>
              <a:schemeClr val="accent2"/>
            </a:solidFill>
          </a:ln>
        </p:spPr>
        <p:txBody>
          <a:bodyPr wrap="square" rtlCol="0">
            <a:spAutoFit/>
          </a:bodyPr>
          <a:lstStyle/>
          <a:p>
            <a:r>
              <a:rPr lang="en-US" dirty="0"/>
              <a:t>AAAkldklasdlaskldklasdlsafas</a:t>
            </a:r>
          </a:p>
          <a:p>
            <a:r>
              <a:rPr lang="en-US" dirty="0"/>
              <a:t>Fasfasfsflasflkasklfklsafasffsafsfasffsafkrriowioqworioasds</a:t>
            </a:r>
          </a:p>
          <a:p>
            <a:r>
              <a:rPr lang="en-US" dirty="0"/>
              <a:t>sdadasdsadsad</a:t>
            </a:r>
          </a:p>
        </p:txBody>
      </p:sp>
    </p:spTree>
    <p:extLst>
      <p:ext uri="{BB962C8B-B14F-4D97-AF65-F5344CB8AC3E}">
        <p14:creationId xmlns:p14="http://schemas.microsoft.com/office/powerpoint/2010/main" val="1227469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282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 xmlns:a16="http://schemas.microsoft.com/office/drawing/2014/main" id="{F5EA7848-5315-4F83-A4C0-B17AA21ECD56}"/>
              </a:ext>
            </a:extLst>
          </p:cNvPr>
          <p:cNvSpPr/>
          <p:nvPr/>
        </p:nvSpPr>
        <p:spPr>
          <a:xfrm>
            <a:off x="1694688" y="1036320"/>
            <a:ext cx="8156448" cy="5364480"/>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1706880" y="1422226"/>
            <a:ext cx="8144256" cy="49785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TextBox 14">
            <a:extLst>
              <a:ext uri="{FF2B5EF4-FFF2-40B4-BE49-F238E27FC236}">
                <a16:creationId xmlns="" xmlns:a16="http://schemas.microsoft.com/office/drawing/2014/main" id="{BEB971D5-FC33-4858-BC6C-C1C72040371D}"/>
              </a:ext>
            </a:extLst>
          </p:cNvPr>
          <p:cNvSpPr txBox="1"/>
          <p:nvPr/>
        </p:nvSpPr>
        <p:spPr>
          <a:xfrm>
            <a:off x="2046415" y="4523232"/>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 xmlns:a16="http://schemas.microsoft.com/office/drawing/2014/main" id="{F8E06309-6F82-450F-8503-98250F11A513}"/>
              </a:ext>
            </a:extLst>
          </p:cNvPr>
          <p:cNvSpPr/>
          <p:nvPr/>
        </p:nvSpPr>
        <p:spPr>
          <a:xfrm>
            <a:off x="2331797" y="3745916"/>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21A29C77-DFC9-4080-8987-C8E4ED074B1F}"/>
              </a:ext>
            </a:extLst>
          </p:cNvPr>
          <p:cNvSpPr txBox="1"/>
          <p:nvPr/>
        </p:nvSpPr>
        <p:spPr>
          <a:xfrm>
            <a:off x="2420915" y="3870345"/>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 xmlns:a16="http://schemas.microsoft.com/office/drawing/2014/main" id="{5F14918E-F7FD-4401-A489-733DF7DF488D}"/>
              </a:ext>
            </a:extLst>
          </p:cNvPr>
          <p:cNvSpPr txBox="1"/>
          <p:nvPr/>
        </p:nvSpPr>
        <p:spPr>
          <a:xfrm>
            <a:off x="2434698" y="4338927"/>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r>
              <a:rPr lang="en-US"/>
              <a:t/>
            </a:r>
            <a:br>
              <a:rPr lang="en-US"/>
            </a:br>
            <a:endParaRPr lang="en-US"/>
          </a:p>
        </p:txBody>
      </p:sp>
      <p:pic>
        <p:nvPicPr>
          <p:cNvPr id="12" name="Picture 11" descr="A picture containing icon&#10;&#10;Description automatically generated">
            <a:extLst>
              <a:ext uri="{FF2B5EF4-FFF2-40B4-BE49-F238E27FC236}">
                <a16:creationId xmlns="" xmlns:a16="http://schemas.microsoft.com/office/drawing/2014/main" id="{D1053517-9E29-4EBC-BCD4-7ECDF9D1A5D8}"/>
              </a:ext>
            </a:extLst>
          </p:cNvPr>
          <p:cNvPicPr>
            <a:picLocks noChangeAspect="1"/>
          </p:cNvPicPr>
          <p:nvPr/>
        </p:nvPicPr>
        <p:blipFill>
          <a:blip r:embed="rId2"/>
          <a:stretch>
            <a:fillRect/>
          </a:stretch>
        </p:blipFill>
        <p:spPr>
          <a:xfrm>
            <a:off x="2331798" y="2006590"/>
            <a:ext cx="3279648" cy="1739326"/>
          </a:xfrm>
          <a:prstGeom prst="rect">
            <a:avLst/>
          </a:prstGeom>
        </p:spPr>
      </p:pic>
      <p:pic>
        <p:nvPicPr>
          <p:cNvPr id="24" name="Picture 23" descr="A picture containing text&#10;&#10;Description automatically generated">
            <a:extLst>
              <a:ext uri="{FF2B5EF4-FFF2-40B4-BE49-F238E27FC236}">
                <a16:creationId xmlns="" xmlns:a16="http://schemas.microsoft.com/office/drawing/2014/main" id="{80683C80-C06B-4115-989A-0AB2C3F5BDB0}"/>
              </a:ext>
            </a:extLst>
          </p:cNvPr>
          <p:cNvPicPr>
            <a:picLocks noChangeAspect="1"/>
          </p:cNvPicPr>
          <p:nvPr/>
        </p:nvPicPr>
        <p:blipFill>
          <a:blip r:embed="rId3"/>
          <a:stretch>
            <a:fillRect/>
          </a:stretch>
        </p:blipFill>
        <p:spPr>
          <a:xfrm>
            <a:off x="5917650" y="1998197"/>
            <a:ext cx="3279648" cy="1747719"/>
          </a:xfrm>
          <a:prstGeom prst="rect">
            <a:avLst/>
          </a:prstGeom>
        </p:spPr>
      </p:pic>
      <p:sp>
        <p:nvSpPr>
          <p:cNvPr id="25" name="Rectangle 24">
            <a:extLst>
              <a:ext uri="{FF2B5EF4-FFF2-40B4-BE49-F238E27FC236}">
                <a16:creationId xmlns="" xmlns:a16="http://schemas.microsoft.com/office/drawing/2014/main" id="{4344A434-45C5-4B2D-AB57-152A78C05958}"/>
              </a:ext>
            </a:extLst>
          </p:cNvPr>
          <p:cNvSpPr/>
          <p:nvPr/>
        </p:nvSpPr>
        <p:spPr>
          <a:xfrm>
            <a:off x="5915788" y="3745916"/>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 xmlns:a16="http://schemas.microsoft.com/office/drawing/2014/main" id="{2FF2098D-A6C8-43C3-B906-07A45CAEDCE1}"/>
              </a:ext>
            </a:extLst>
          </p:cNvPr>
          <p:cNvSpPr txBox="1"/>
          <p:nvPr/>
        </p:nvSpPr>
        <p:spPr>
          <a:xfrm>
            <a:off x="6072432" y="3846123"/>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 xmlns:a16="http://schemas.microsoft.com/office/drawing/2014/main" id="{3D12220A-D9B0-4F26-BDB9-5C36B6F3E734}"/>
              </a:ext>
            </a:extLst>
          </p:cNvPr>
          <p:cNvSpPr txBox="1"/>
          <p:nvPr/>
        </p:nvSpPr>
        <p:spPr>
          <a:xfrm>
            <a:off x="6072432" y="4343096"/>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r>
              <a:rPr lang="en-US"/>
              <a:t/>
            </a:r>
            <a:br>
              <a:rPr lang="en-US"/>
            </a:br>
            <a:endParaRPr lang="en-US"/>
          </a:p>
        </p:txBody>
      </p:sp>
      <p:sp>
        <p:nvSpPr>
          <p:cNvPr id="3" name="Rectangle 2">
            <a:extLst>
              <a:ext uri="{FF2B5EF4-FFF2-40B4-BE49-F238E27FC236}">
                <a16:creationId xmlns="" xmlns:a16="http://schemas.microsoft.com/office/drawing/2014/main" id="{614979CB-07E1-41BD-9AD3-C7EEC969DC92}"/>
              </a:ext>
            </a:extLst>
          </p:cNvPr>
          <p:cNvSpPr/>
          <p:nvPr/>
        </p:nvSpPr>
        <p:spPr>
          <a:xfrm>
            <a:off x="1706880" y="1046925"/>
            <a:ext cx="8144256" cy="3646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1694688" y="1108106"/>
            <a:ext cx="5974080" cy="292388"/>
          </a:xfrm>
          <a:prstGeom prst="rect">
            <a:avLst/>
          </a:prstGeom>
          <a:noFill/>
        </p:spPr>
        <p:txBody>
          <a:bodyPr wrap="square" rtlCol="0">
            <a:spAutoFit/>
          </a:bodyPr>
          <a:lstStyle/>
          <a:p>
            <a:r>
              <a:rPr lang="en-US" sz="1300" b="1" dirty="0"/>
              <a:t> Object-Detection  Segmentation</a:t>
            </a:r>
          </a:p>
        </p:txBody>
      </p:sp>
      <p:pic>
        <p:nvPicPr>
          <p:cNvPr id="9" name="Picture 8">
            <a:hlinkClick r:id="rId4" action="ppaction://hlinksldjump"/>
            <a:extLst>
              <a:ext uri="{FF2B5EF4-FFF2-40B4-BE49-F238E27FC236}">
                <a16:creationId xmlns="" xmlns:a16="http://schemas.microsoft.com/office/drawing/2014/main" id="{1A1E7BEC-4C2C-461B-8F92-CCC11D66E2CF}"/>
              </a:ext>
            </a:extLst>
          </p:cNvPr>
          <p:cNvPicPr>
            <a:picLocks noChangeAspect="1"/>
          </p:cNvPicPr>
          <p:nvPr/>
        </p:nvPicPr>
        <p:blipFill>
          <a:blip r:embed="rId5"/>
          <a:stretch>
            <a:fillRect/>
          </a:stretch>
        </p:blipFill>
        <p:spPr>
          <a:xfrm>
            <a:off x="2099051" y="5912964"/>
            <a:ext cx="643727" cy="298794"/>
          </a:xfrm>
          <a:prstGeom prst="rect">
            <a:avLst/>
          </a:prstGeom>
        </p:spPr>
      </p:pic>
    </p:spTree>
    <p:extLst>
      <p:ext uri="{BB962C8B-B14F-4D97-AF65-F5344CB8AC3E}">
        <p14:creationId xmlns:p14="http://schemas.microsoft.com/office/powerpoint/2010/main" val="2766966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 xmlns:a16="http://schemas.microsoft.com/office/drawing/2014/main" id="{F5EA7848-5315-4F83-A4C0-B17AA21ECD56}"/>
              </a:ext>
            </a:extLst>
          </p:cNvPr>
          <p:cNvSpPr/>
          <p:nvPr/>
        </p:nvSpPr>
        <p:spPr>
          <a:xfrm>
            <a:off x="1694688" y="1036320"/>
            <a:ext cx="8156448" cy="5364480"/>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 xmlns:a16="http://schemas.microsoft.com/office/drawing/2014/main" id="{EF58924A-FFEA-4955-9005-FEFD75AB5856}"/>
              </a:ext>
            </a:extLst>
          </p:cNvPr>
          <p:cNvSpPr/>
          <p:nvPr/>
        </p:nvSpPr>
        <p:spPr>
          <a:xfrm>
            <a:off x="1706880" y="1401018"/>
            <a:ext cx="8144256" cy="49997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TextBox 14">
            <a:extLst>
              <a:ext uri="{FF2B5EF4-FFF2-40B4-BE49-F238E27FC236}">
                <a16:creationId xmlns="" xmlns:a16="http://schemas.microsoft.com/office/drawing/2014/main" id="{BEB971D5-FC33-4858-BC6C-C1C72040371D}"/>
              </a:ext>
            </a:extLst>
          </p:cNvPr>
          <p:cNvSpPr txBox="1"/>
          <p:nvPr/>
        </p:nvSpPr>
        <p:spPr>
          <a:xfrm>
            <a:off x="2046415" y="4523232"/>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 xmlns:a16="http://schemas.microsoft.com/office/drawing/2014/main" id="{F8E06309-6F82-450F-8503-98250F11A513}"/>
              </a:ext>
            </a:extLst>
          </p:cNvPr>
          <p:cNvSpPr/>
          <p:nvPr/>
        </p:nvSpPr>
        <p:spPr>
          <a:xfrm>
            <a:off x="2331797" y="3745916"/>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21A29C77-DFC9-4080-8987-C8E4ED074B1F}"/>
              </a:ext>
            </a:extLst>
          </p:cNvPr>
          <p:cNvSpPr txBox="1"/>
          <p:nvPr/>
        </p:nvSpPr>
        <p:spPr>
          <a:xfrm>
            <a:off x="2420915" y="3870345"/>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 xmlns:a16="http://schemas.microsoft.com/office/drawing/2014/main" id="{5F14918E-F7FD-4401-A489-733DF7DF488D}"/>
              </a:ext>
            </a:extLst>
          </p:cNvPr>
          <p:cNvSpPr txBox="1"/>
          <p:nvPr/>
        </p:nvSpPr>
        <p:spPr>
          <a:xfrm>
            <a:off x="2434698" y="4338927"/>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r>
              <a:rPr lang="en-US"/>
              <a:t/>
            </a:r>
            <a:br>
              <a:rPr lang="en-US"/>
            </a:br>
            <a:endParaRPr lang="en-US"/>
          </a:p>
        </p:txBody>
      </p:sp>
      <p:pic>
        <p:nvPicPr>
          <p:cNvPr id="12" name="Picture 11" descr="A picture containing icon&#10;&#10;Description automatically generated">
            <a:extLst>
              <a:ext uri="{FF2B5EF4-FFF2-40B4-BE49-F238E27FC236}">
                <a16:creationId xmlns="" xmlns:a16="http://schemas.microsoft.com/office/drawing/2014/main" id="{D1053517-9E29-4EBC-BCD4-7ECDF9D1A5D8}"/>
              </a:ext>
            </a:extLst>
          </p:cNvPr>
          <p:cNvPicPr>
            <a:picLocks noChangeAspect="1"/>
          </p:cNvPicPr>
          <p:nvPr/>
        </p:nvPicPr>
        <p:blipFill>
          <a:blip r:embed="rId2"/>
          <a:stretch>
            <a:fillRect/>
          </a:stretch>
        </p:blipFill>
        <p:spPr>
          <a:xfrm>
            <a:off x="2331798" y="2006590"/>
            <a:ext cx="3279648" cy="1739326"/>
          </a:xfrm>
          <a:prstGeom prst="rect">
            <a:avLst/>
          </a:prstGeom>
        </p:spPr>
      </p:pic>
      <p:pic>
        <p:nvPicPr>
          <p:cNvPr id="24" name="Picture 23" descr="A picture containing text&#10;&#10;Description automatically generated">
            <a:extLst>
              <a:ext uri="{FF2B5EF4-FFF2-40B4-BE49-F238E27FC236}">
                <a16:creationId xmlns="" xmlns:a16="http://schemas.microsoft.com/office/drawing/2014/main" id="{80683C80-C06B-4115-989A-0AB2C3F5BDB0}"/>
              </a:ext>
            </a:extLst>
          </p:cNvPr>
          <p:cNvPicPr>
            <a:picLocks noChangeAspect="1"/>
          </p:cNvPicPr>
          <p:nvPr/>
        </p:nvPicPr>
        <p:blipFill>
          <a:blip r:embed="rId3"/>
          <a:stretch>
            <a:fillRect/>
          </a:stretch>
        </p:blipFill>
        <p:spPr>
          <a:xfrm>
            <a:off x="5917650" y="1998197"/>
            <a:ext cx="3279648" cy="1747719"/>
          </a:xfrm>
          <a:prstGeom prst="rect">
            <a:avLst/>
          </a:prstGeom>
        </p:spPr>
      </p:pic>
      <p:sp>
        <p:nvSpPr>
          <p:cNvPr id="25" name="Rectangle 24">
            <a:extLst>
              <a:ext uri="{FF2B5EF4-FFF2-40B4-BE49-F238E27FC236}">
                <a16:creationId xmlns="" xmlns:a16="http://schemas.microsoft.com/office/drawing/2014/main" id="{4344A434-45C5-4B2D-AB57-152A78C05958}"/>
              </a:ext>
            </a:extLst>
          </p:cNvPr>
          <p:cNvSpPr/>
          <p:nvPr/>
        </p:nvSpPr>
        <p:spPr>
          <a:xfrm>
            <a:off x="5915788" y="3745916"/>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 xmlns:a16="http://schemas.microsoft.com/office/drawing/2014/main" id="{2FF2098D-A6C8-43C3-B906-07A45CAEDCE1}"/>
              </a:ext>
            </a:extLst>
          </p:cNvPr>
          <p:cNvSpPr txBox="1"/>
          <p:nvPr/>
        </p:nvSpPr>
        <p:spPr>
          <a:xfrm>
            <a:off x="6072432" y="3846123"/>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 xmlns:a16="http://schemas.microsoft.com/office/drawing/2014/main" id="{3D12220A-D9B0-4F26-BDB9-5C36B6F3E734}"/>
              </a:ext>
            </a:extLst>
          </p:cNvPr>
          <p:cNvSpPr txBox="1"/>
          <p:nvPr/>
        </p:nvSpPr>
        <p:spPr>
          <a:xfrm>
            <a:off x="6072432" y="4343096"/>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r>
              <a:rPr lang="en-US"/>
              <a:t/>
            </a:r>
            <a:br>
              <a:rPr lang="en-US"/>
            </a:br>
            <a:endParaRPr lang="en-US"/>
          </a:p>
        </p:txBody>
      </p:sp>
      <p:sp>
        <p:nvSpPr>
          <p:cNvPr id="3" name="Rectangle 2">
            <a:extLst>
              <a:ext uri="{FF2B5EF4-FFF2-40B4-BE49-F238E27FC236}">
                <a16:creationId xmlns="" xmlns:a16="http://schemas.microsoft.com/office/drawing/2014/main" id="{614979CB-07E1-41BD-9AD3-C7EEC969DC92}"/>
              </a:ext>
            </a:extLst>
          </p:cNvPr>
          <p:cNvSpPr/>
          <p:nvPr/>
        </p:nvSpPr>
        <p:spPr>
          <a:xfrm>
            <a:off x="1706880" y="1046925"/>
            <a:ext cx="8144256" cy="3646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1694688" y="1108106"/>
            <a:ext cx="5974080" cy="292388"/>
          </a:xfrm>
          <a:prstGeom prst="rect">
            <a:avLst/>
          </a:prstGeom>
          <a:noFill/>
        </p:spPr>
        <p:txBody>
          <a:bodyPr wrap="square" rtlCol="0">
            <a:spAutoFit/>
          </a:bodyPr>
          <a:lstStyle/>
          <a:p>
            <a:r>
              <a:rPr lang="en-US" sz="1300" b="1" dirty="0"/>
              <a:t> </a:t>
            </a:r>
            <a:r>
              <a:rPr lang="en-US" sz="1300" b="1" dirty="0">
                <a:solidFill>
                  <a:schemeClr val="tx1">
                    <a:lumMod val="50000"/>
                    <a:lumOff val="50000"/>
                  </a:schemeClr>
                </a:solidFill>
              </a:rPr>
              <a:t>Object-Detection</a:t>
            </a:r>
            <a:r>
              <a:rPr lang="en-US" sz="1300" b="1" dirty="0"/>
              <a:t>  </a:t>
            </a:r>
            <a:r>
              <a:rPr lang="en-US" sz="1300" b="1" dirty="0">
                <a:highlight>
                  <a:srgbClr val="00FFFF"/>
                </a:highlight>
              </a:rPr>
              <a:t>Segmentation</a:t>
            </a:r>
          </a:p>
        </p:txBody>
      </p:sp>
      <p:pic>
        <p:nvPicPr>
          <p:cNvPr id="9" name="Picture 8">
            <a:hlinkClick r:id="rId4" action="ppaction://hlinksldjump"/>
            <a:extLst>
              <a:ext uri="{FF2B5EF4-FFF2-40B4-BE49-F238E27FC236}">
                <a16:creationId xmlns="" xmlns:a16="http://schemas.microsoft.com/office/drawing/2014/main" id="{1A1E7BEC-4C2C-461B-8F92-CCC11D66E2CF}"/>
              </a:ext>
            </a:extLst>
          </p:cNvPr>
          <p:cNvPicPr>
            <a:picLocks noChangeAspect="1"/>
          </p:cNvPicPr>
          <p:nvPr/>
        </p:nvPicPr>
        <p:blipFill>
          <a:blip r:embed="rId5"/>
          <a:stretch>
            <a:fillRect/>
          </a:stretch>
        </p:blipFill>
        <p:spPr>
          <a:xfrm>
            <a:off x="2099051" y="5912964"/>
            <a:ext cx="643727" cy="298794"/>
          </a:xfrm>
          <a:prstGeom prst="rect">
            <a:avLst/>
          </a:prstGeom>
        </p:spPr>
      </p:pic>
      <p:sp>
        <p:nvSpPr>
          <p:cNvPr id="18" name="TextBox 17">
            <a:extLst>
              <a:ext uri="{FF2B5EF4-FFF2-40B4-BE49-F238E27FC236}">
                <a16:creationId xmlns="" xmlns:a16="http://schemas.microsoft.com/office/drawing/2014/main" id="{6EF340B3-744D-4748-9E02-BEF2449A83FE}"/>
              </a:ext>
            </a:extLst>
          </p:cNvPr>
          <p:cNvSpPr txBox="1"/>
          <p:nvPr/>
        </p:nvSpPr>
        <p:spPr>
          <a:xfrm>
            <a:off x="3385658" y="1383268"/>
            <a:ext cx="2097024" cy="892552"/>
          </a:xfrm>
          <a:prstGeom prst="rect">
            <a:avLst/>
          </a:prstGeom>
          <a:solidFill>
            <a:schemeClr val="bg1">
              <a:lumMod val="95000"/>
            </a:schemeClr>
          </a:solidFill>
        </p:spPr>
        <p:txBody>
          <a:bodyPr wrap="square" rtlCol="0">
            <a:spAutoFit/>
          </a:bodyPr>
          <a:lstStyle/>
          <a:p>
            <a:r>
              <a:rPr lang="en-US" sz="1300" b="1" dirty="0"/>
              <a:t>Train</a:t>
            </a:r>
            <a:r>
              <a:rPr lang="en-US" sz="1300" b="1" dirty="0">
                <a:highlight>
                  <a:srgbClr val="00FFFF"/>
                </a:highlight>
              </a:rPr>
              <a:t>     </a:t>
            </a:r>
          </a:p>
          <a:p>
            <a:r>
              <a:rPr lang="en-US" sz="1300" dirty="0">
                <a:solidFill>
                  <a:schemeClr val="tx1">
                    <a:lumMod val="50000"/>
                    <a:lumOff val="50000"/>
                  </a:schemeClr>
                </a:solidFill>
              </a:rPr>
              <a:t>Evaluate</a:t>
            </a:r>
          </a:p>
          <a:p>
            <a:r>
              <a:rPr lang="en-US" sz="1300" dirty="0">
                <a:solidFill>
                  <a:schemeClr val="tx1">
                    <a:lumMod val="50000"/>
                    <a:lumOff val="50000"/>
                  </a:schemeClr>
                </a:solidFill>
              </a:rPr>
              <a:t>Interference</a:t>
            </a:r>
          </a:p>
          <a:p>
            <a:r>
              <a:rPr lang="en-US" sz="1300" dirty="0">
                <a:solidFill>
                  <a:schemeClr val="tx1">
                    <a:lumMod val="50000"/>
                    <a:lumOff val="50000"/>
                  </a:schemeClr>
                </a:solidFill>
              </a:rPr>
              <a:t>Prune</a:t>
            </a:r>
          </a:p>
        </p:txBody>
      </p:sp>
    </p:spTree>
    <p:extLst>
      <p:ext uri="{BB962C8B-B14F-4D97-AF65-F5344CB8AC3E}">
        <p14:creationId xmlns:p14="http://schemas.microsoft.com/office/powerpoint/2010/main" val="3950329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5" name="Rectangle 4">
            <a:extLst>
              <a:ext uri="{FF2B5EF4-FFF2-40B4-BE49-F238E27FC236}">
                <a16:creationId xmlns="" xmlns:a16="http://schemas.microsoft.com/office/drawing/2014/main" id="{F5EA7848-5315-4F83-A4C0-B17AA21ECD56}"/>
              </a:ext>
            </a:extLst>
          </p:cNvPr>
          <p:cNvSpPr/>
          <p:nvPr/>
        </p:nvSpPr>
        <p:spPr>
          <a:xfrm>
            <a:off x="2891265" y="1758025"/>
            <a:ext cx="6559568" cy="3936936"/>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18" name="TextBox 17">
            <a:extLst>
              <a:ext uri="{FF2B5EF4-FFF2-40B4-BE49-F238E27FC236}">
                <a16:creationId xmlns="" xmlns:a16="http://schemas.microsoft.com/office/drawing/2014/main" id="{DAA19B77-5726-4AE1-BEE7-A4CE085B4ADB}"/>
              </a:ext>
            </a:extLst>
          </p:cNvPr>
          <p:cNvSpPr txBox="1"/>
          <p:nvPr/>
        </p:nvSpPr>
        <p:spPr>
          <a:xfrm>
            <a:off x="6983644" y="4160854"/>
            <a:ext cx="684239" cy="313623"/>
          </a:xfrm>
          <a:prstGeom prst="rect">
            <a:avLst/>
          </a:prstGeom>
          <a:noFill/>
        </p:spPr>
        <p:txBody>
          <a:bodyPr wrap="square" rtlCol="0">
            <a:spAutoFit/>
          </a:bodyPr>
          <a:lstStyle/>
          <a:p>
            <a:endParaRPr lang="en-US" sz="1000"/>
          </a:p>
        </p:txBody>
      </p:sp>
      <p:sp>
        <p:nvSpPr>
          <p:cNvPr id="21" name="TextBox 20">
            <a:extLst>
              <a:ext uri="{FF2B5EF4-FFF2-40B4-BE49-F238E27FC236}">
                <a16:creationId xmlns="" xmlns:a16="http://schemas.microsoft.com/office/drawing/2014/main" id="{271F0F7F-B7C0-4542-8C4D-AF4C42CAC72B}"/>
              </a:ext>
            </a:extLst>
          </p:cNvPr>
          <p:cNvSpPr txBox="1"/>
          <p:nvPr/>
        </p:nvSpPr>
        <p:spPr>
          <a:xfrm>
            <a:off x="6983644" y="4160854"/>
            <a:ext cx="684239" cy="313623"/>
          </a:xfrm>
          <a:prstGeom prst="rect">
            <a:avLst/>
          </a:prstGeom>
          <a:noFill/>
        </p:spPr>
        <p:txBody>
          <a:bodyPr wrap="square" rtlCol="0">
            <a:spAutoFit/>
          </a:bodyPr>
          <a:lstStyle/>
          <a:p>
            <a:endParaRPr lang="en-US" sz="1000"/>
          </a:p>
        </p:txBody>
      </p:sp>
      <p:sp>
        <p:nvSpPr>
          <p:cNvPr id="22" name="TextBox 21">
            <a:extLst>
              <a:ext uri="{FF2B5EF4-FFF2-40B4-BE49-F238E27FC236}">
                <a16:creationId xmlns="" xmlns:a16="http://schemas.microsoft.com/office/drawing/2014/main" id="{A19C9ABB-F4D1-4135-861F-396A17337D2A}"/>
              </a:ext>
            </a:extLst>
          </p:cNvPr>
          <p:cNvSpPr txBox="1"/>
          <p:nvPr/>
        </p:nvSpPr>
        <p:spPr>
          <a:xfrm>
            <a:off x="4364178" y="4159307"/>
            <a:ext cx="2454135" cy="1492716"/>
          </a:xfrm>
          <a:prstGeom prst="rect">
            <a:avLst/>
          </a:prstGeom>
          <a:noFill/>
        </p:spPr>
        <p:txBody>
          <a:bodyPr wrap="square" rtlCol="0">
            <a:spAutoFit/>
          </a:bodyPr>
          <a:lstStyle/>
          <a:p>
            <a:r>
              <a:rPr lang="en-US" sz="1100">
                <a:solidFill>
                  <a:srgbClr val="F9FACA"/>
                </a:solidFill>
              </a:rPr>
              <a:t>The Transfer Learning Toolkit for Intelligent Video Analytics Guide provides instruction on using transfer learning for video and image analysis.</a:t>
            </a:r>
          </a:p>
          <a:p>
            <a:r>
              <a:rPr lang="en-US"/>
              <a:t/>
            </a:r>
            <a:br>
              <a:rPr lang="en-US"/>
            </a:br>
            <a:endParaRPr lang="en-US"/>
          </a:p>
        </p:txBody>
      </p:sp>
      <p:sp>
        <p:nvSpPr>
          <p:cNvPr id="9" name="Rectangle 8">
            <a:extLst>
              <a:ext uri="{FF2B5EF4-FFF2-40B4-BE49-F238E27FC236}">
                <a16:creationId xmlns="" xmlns:a16="http://schemas.microsoft.com/office/drawing/2014/main" id="{AD0F7242-92A0-42A1-BCC7-9567024DBBFD}"/>
              </a:ext>
            </a:extLst>
          </p:cNvPr>
          <p:cNvSpPr/>
          <p:nvPr/>
        </p:nvSpPr>
        <p:spPr>
          <a:xfrm>
            <a:off x="2891265" y="2133739"/>
            <a:ext cx="6559568" cy="35328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11" name="TextBox 10">
            <a:extLst>
              <a:ext uri="{FF2B5EF4-FFF2-40B4-BE49-F238E27FC236}">
                <a16:creationId xmlns="" xmlns:a16="http://schemas.microsoft.com/office/drawing/2014/main" id="{82EDF3C9-BFF2-42A5-86F2-A3DC9EBA463D}"/>
              </a:ext>
            </a:extLst>
          </p:cNvPr>
          <p:cNvSpPr txBox="1"/>
          <p:nvPr/>
        </p:nvSpPr>
        <p:spPr>
          <a:xfrm>
            <a:off x="3312109" y="2848408"/>
            <a:ext cx="1614610" cy="246221"/>
          </a:xfrm>
          <a:prstGeom prst="rect">
            <a:avLst/>
          </a:prstGeom>
          <a:noFill/>
        </p:spPr>
        <p:txBody>
          <a:bodyPr wrap="square" rtlCol="0">
            <a:spAutoFit/>
          </a:bodyPr>
          <a:lstStyle/>
          <a:p>
            <a:r>
              <a:rPr lang="en-US" sz="1000" dirty="0"/>
              <a:t>Architectures Model</a:t>
            </a:r>
          </a:p>
        </p:txBody>
      </p:sp>
      <p:sp>
        <p:nvSpPr>
          <p:cNvPr id="13" name="Rectangle 12">
            <a:extLst>
              <a:ext uri="{FF2B5EF4-FFF2-40B4-BE49-F238E27FC236}">
                <a16:creationId xmlns="" xmlns:a16="http://schemas.microsoft.com/office/drawing/2014/main" id="{5E573DA1-6A0D-437A-948E-885074A1C132}"/>
              </a:ext>
            </a:extLst>
          </p:cNvPr>
          <p:cNvSpPr/>
          <p:nvPr/>
        </p:nvSpPr>
        <p:spPr>
          <a:xfrm>
            <a:off x="4927982" y="2815556"/>
            <a:ext cx="3506722"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MaskRCNN</a:t>
            </a:r>
            <a:endParaRPr kumimoji="1" lang="en-US" sz="1000" dirty="0"/>
          </a:p>
        </p:txBody>
      </p:sp>
      <p:sp>
        <p:nvSpPr>
          <p:cNvPr id="26" name="TextBox 25">
            <a:extLst>
              <a:ext uri="{FF2B5EF4-FFF2-40B4-BE49-F238E27FC236}">
                <a16:creationId xmlns="" xmlns:a16="http://schemas.microsoft.com/office/drawing/2014/main" id="{6D51CA4C-2931-4411-AD93-369B28122D68}"/>
              </a:ext>
            </a:extLst>
          </p:cNvPr>
          <p:cNvSpPr txBox="1"/>
          <p:nvPr/>
        </p:nvSpPr>
        <p:spPr>
          <a:xfrm>
            <a:off x="3286401" y="3538284"/>
            <a:ext cx="1614610" cy="246221"/>
          </a:xfrm>
          <a:prstGeom prst="rect">
            <a:avLst/>
          </a:prstGeom>
          <a:noFill/>
        </p:spPr>
        <p:txBody>
          <a:bodyPr wrap="square" rtlCol="0">
            <a:spAutoFit/>
          </a:bodyPr>
          <a:lstStyle/>
          <a:p>
            <a:r>
              <a:rPr lang="en-US" sz="1000" dirty="0" smtClean="0"/>
              <a:t>Input dataset</a:t>
            </a:r>
            <a:endParaRPr lang="en-US" sz="1000" dirty="0"/>
          </a:p>
        </p:txBody>
      </p:sp>
      <p:sp>
        <p:nvSpPr>
          <p:cNvPr id="27" name="Rectangle 26">
            <a:extLst>
              <a:ext uri="{FF2B5EF4-FFF2-40B4-BE49-F238E27FC236}">
                <a16:creationId xmlns="" xmlns:a16="http://schemas.microsoft.com/office/drawing/2014/main" id="{04DA9FFA-DB2E-4319-966E-98A5BF4B0518}"/>
              </a:ext>
            </a:extLst>
          </p:cNvPr>
          <p:cNvSpPr/>
          <p:nvPr/>
        </p:nvSpPr>
        <p:spPr>
          <a:xfrm>
            <a:off x="4917167" y="3532672"/>
            <a:ext cx="3588892"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./voc2012</a:t>
            </a:r>
            <a:endParaRPr lang="en-US" sz="1000" dirty="0"/>
          </a:p>
        </p:txBody>
      </p:sp>
      <p:sp>
        <p:nvSpPr>
          <p:cNvPr id="28" name="TextBox 27">
            <a:extLst>
              <a:ext uri="{FF2B5EF4-FFF2-40B4-BE49-F238E27FC236}">
                <a16:creationId xmlns="" xmlns:a16="http://schemas.microsoft.com/office/drawing/2014/main" id="{3270D362-8FE2-4E5B-8BE2-644160A59805}"/>
              </a:ext>
            </a:extLst>
          </p:cNvPr>
          <p:cNvSpPr txBox="1"/>
          <p:nvPr/>
        </p:nvSpPr>
        <p:spPr>
          <a:xfrm>
            <a:off x="3263180" y="4317665"/>
            <a:ext cx="1614610" cy="246221"/>
          </a:xfrm>
          <a:prstGeom prst="rect">
            <a:avLst/>
          </a:prstGeom>
          <a:noFill/>
        </p:spPr>
        <p:txBody>
          <a:bodyPr wrap="square" rtlCol="0">
            <a:spAutoFit/>
          </a:bodyPr>
          <a:lstStyle/>
          <a:p>
            <a:r>
              <a:rPr lang="en-US" sz="1000" dirty="0" smtClean="0"/>
              <a:t>Output Model</a:t>
            </a:r>
            <a:endParaRPr lang="en-US" sz="1000" dirty="0"/>
          </a:p>
        </p:txBody>
      </p:sp>
      <p:sp>
        <p:nvSpPr>
          <p:cNvPr id="29" name="Rectangle 28">
            <a:extLst>
              <a:ext uri="{FF2B5EF4-FFF2-40B4-BE49-F238E27FC236}">
                <a16:creationId xmlns="" xmlns:a16="http://schemas.microsoft.com/office/drawing/2014/main" id="{18FDE9F5-D413-41AE-BC46-AC91EF303450}"/>
              </a:ext>
            </a:extLst>
          </p:cNvPr>
          <p:cNvSpPr/>
          <p:nvPr/>
        </p:nvSpPr>
        <p:spPr>
          <a:xfrm>
            <a:off x="4927982" y="4255886"/>
            <a:ext cx="3555133"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Git/model/MaskRCNN.pth</a:t>
            </a:r>
            <a:endParaRPr kumimoji="1" lang="en-US" sz="1000" dirty="0"/>
          </a:p>
        </p:txBody>
      </p:sp>
      <p:sp>
        <p:nvSpPr>
          <p:cNvPr id="33" name="Rectangle 32">
            <a:extLst>
              <a:ext uri="{FF2B5EF4-FFF2-40B4-BE49-F238E27FC236}">
                <a16:creationId xmlns="" xmlns:a16="http://schemas.microsoft.com/office/drawing/2014/main" id="{8CC8EBA0-49D4-4D27-A321-84A4567804FD}"/>
              </a:ext>
            </a:extLst>
          </p:cNvPr>
          <p:cNvSpPr/>
          <p:nvPr/>
        </p:nvSpPr>
        <p:spPr>
          <a:xfrm>
            <a:off x="8241678" y="2940449"/>
            <a:ext cx="1259069" cy="477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4" name="Flowchart: Merge 33">
            <a:extLst>
              <a:ext uri="{FF2B5EF4-FFF2-40B4-BE49-F238E27FC236}">
                <a16:creationId xmlns="" xmlns:a16="http://schemas.microsoft.com/office/drawing/2014/main" id="{99996600-84C8-4038-BD29-129E6DCA0482}"/>
              </a:ext>
            </a:extLst>
          </p:cNvPr>
          <p:cNvSpPr/>
          <p:nvPr/>
        </p:nvSpPr>
        <p:spPr>
          <a:xfrm>
            <a:off x="8261273" y="2864088"/>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5" name="TextBox 34">
            <a:extLst>
              <a:ext uri="{FF2B5EF4-FFF2-40B4-BE49-F238E27FC236}">
                <a16:creationId xmlns="" xmlns:a16="http://schemas.microsoft.com/office/drawing/2014/main" id="{28C73E68-5F66-4F17-AC33-5CD6F607379A}"/>
              </a:ext>
            </a:extLst>
          </p:cNvPr>
          <p:cNvSpPr txBox="1"/>
          <p:nvPr/>
        </p:nvSpPr>
        <p:spPr>
          <a:xfrm>
            <a:off x="8303689" y="3003192"/>
            <a:ext cx="1374615" cy="246221"/>
          </a:xfrm>
          <a:prstGeom prst="rect">
            <a:avLst/>
          </a:prstGeom>
          <a:noFill/>
        </p:spPr>
        <p:txBody>
          <a:bodyPr wrap="square" rtlCol="0">
            <a:spAutoFit/>
          </a:bodyPr>
          <a:lstStyle/>
          <a:p>
            <a:r>
              <a:rPr lang="en-US" sz="1000" dirty="0"/>
              <a:t>MaskRCNN </a:t>
            </a: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pic>
        <p:nvPicPr>
          <p:cNvPr id="19" name="Picture 18">
            <a:hlinkClick r:id="rId3" action="ppaction://hlinksldjump"/>
            <a:extLst>
              <a:ext uri="{FF2B5EF4-FFF2-40B4-BE49-F238E27FC236}">
                <a16:creationId xmlns="" xmlns:a16="http://schemas.microsoft.com/office/drawing/2014/main" id="{5500212B-07E6-40CC-AE86-949FCE187BFD}"/>
              </a:ext>
            </a:extLst>
          </p:cNvPr>
          <p:cNvPicPr>
            <a:picLocks noChangeAspect="1"/>
          </p:cNvPicPr>
          <p:nvPr/>
        </p:nvPicPr>
        <p:blipFill>
          <a:blip r:embed="rId4"/>
          <a:stretch>
            <a:fillRect/>
          </a:stretch>
        </p:blipFill>
        <p:spPr>
          <a:xfrm>
            <a:off x="3217555" y="5278555"/>
            <a:ext cx="462906" cy="214865"/>
          </a:xfrm>
          <a:prstGeom prst="rect">
            <a:avLst/>
          </a:prstGeom>
        </p:spPr>
      </p:pic>
      <p:pic>
        <p:nvPicPr>
          <p:cNvPr id="23" name="Picture 22" descr="Graphical user interface, text, icon&#10;&#10;Description automatically generated">
            <a:hlinkClick r:id="rId5" action="ppaction://hlinksldjump"/>
            <a:extLst>
              <a:ext uri="{FF2B5EF4-FFF2-40B4-BE49-F238E27FC236}">
                <a16:creationId xmlns="" xmlns:a16="http://schemas.microsoft.com/office/drawing/2014/main" id="{8642C292-81B6-43D4-B581-D572A912DDC2}"/>
              </a:ext>
            </a:extLst>
          </p:cNvPr>
          <p:cNvPicPr>
            <a:picLocks noChangeAspect="1"/>
          </p:cNvPicPr>
          <p:nvPr/>
        </p:nvPicPr>
        <p:blipFill>
          <a:blip r:embed="rId6"/>
          <a:stretch>
            <a:fillRect/>
          </a:stretch>
        </p:blipFill>
        <p:spPr>
          <a:xfrm>
            <a:off x="8320269" y="5122689"/>
            <a:ext cx="572271" cy="572271"/>
          </a:xfrm>
          <a:prstGeom prst="rect">
            <a:avLst/>
          </a:prstGeom>
        </p:spPr>
      </p:pic>
      <p:sp>
        <p:nvSpPr>
          <p:cNvPr id="32" name="Rectangle 31">
            <a:extLst>
              <a:ext uri="{FF2B5EF4-FFF2-40B4-BE49-F238E27FC236}">
                <a16:creationId xmlns="" xmlns:a16="http://schemas.microsoft.com/office/drawing/2014/main" id="{53997212-D929-4BF0-8EDF-F13903B8AE25}"/>
              </a:ext>
            </a:extLst>
          </p:cNvPr>
          <p:cNvSpPr/>
          <p:nvPr/>
        </p:nvSpPr>
        <p:spPr>
          <a:xfrm>
            <a:off x="2907421" y="1767584"/>
            <a:ext cx="6515329" cy="36615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 xmlns:a16="http://schemas.microsoft.com/office/drawing/2014/main" id="{7A6123A4-55EE-478D-A1D4-BBA3E58E8F35}"/>
              </a:ext>
            </a:extLst>
          </p:cNvPr>
          <p:cNvSpPr txBox="1"/>
          <p:nvPr/>
        </p:nvSpPr>
        <p:spPr>
          <a:xfrm>
            <a:off x="2865119" y="1822990"/>
            <a:ext cx="4470360" cy="246221"/>
          </a:xfrm>
          <a:prstGeom prst="rect">
            <a:avLst/>
          </a:prstGeom>
          <a:noFill/>
        </p:spPr>
        <p:txBody>
          <a:bodyPr wrap="square" rtlCol="0">
            <a:spAutoFit/>
          </a:bodyPr>
          <a:lstStyle/>
          <a:p>
            <a:r>
              <a:rPr lang="en-US" sz="1000" b="1" dirty="0"/>
              <a:t> Object-Detection  Segmentation</a:t>
            </a:r>
          </a:p>
        </p:txBody>
      </p:sp>
      <p:sp>
        <p:nvSpPr>
          <p:cNvPr id="64" name="TextBox 63">
            <a:extLst>
              <a:ext uri="{FF2B5EF4-FFF2-40B4-BE49-F238E27FC236}">
                <a16:creationId xmlns="" xmlns:a16="http://schemas.microsoft.com/office/drawing/2014/main" id="{FA53CFAD-055E-40C9-A2CE-D8BA20FD7498}"/>
              </a:ext>
            </a:extLst>
          </p:cNvPr>
          <p:cNvSpPr txBox="1"/>
          <p:nvPr/>
        </p:nvSpPr>
        <p:spPr>
          <a:xfrm>
            <a:off x="3149153" y="2291053"/>
            <a:ext cx="3555133" cy="276999"/>
          </a:xfrm>
          <a:prstGeom prst="rect">
            <a:avLst/>
          </a:prstGeom>
          <a:noFill/>
        </p:spPr>
        <p:txBody>
          <a:bodyPr wrap="square" rtlCol="0">
            <a:spAutoFit/>
          </a:bodyPr>
          <a:lstStyle/>
          <a:p>
            <a:r>
              <a:rPr lang="en-US" sz="1200" b="1" dirty="0"/>
              <a:t>Genneral Configuration</a:t>
            </a:r>
          </a:p>
        </p:txBody>
      </p:sp>
      <p:sp>
        <p:nvSpPr>
          <p:cNvPr id="30" name="Flowchart: Merge 29">
            <a:extLst>
              <a:ext uri="{FF2B5EF4-FFF2-40B4-BE49-F238E27FC236}">
                <a16:creationId xmlns="" xmlns:a16="http://schemas.microsoft.com/office/drawing/2014/main" id="{99996600-84C8-4038-BD29-129E6DCA0482}"/>
              </a:ext>
            </a:extLst>
          </p:cNvPr>
          <p:cNvSpPr/>
          <p:nvPr/>
        </p:nvSpPr>
        <p:spPr>
          <a:xfrm>
            <a:off x="8337151" y="3604514"/>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7" name="Flowchart: Merge 36">
            <a:extLst>
              <a:ext uri="{FF2B5EF4-FFF2-40B4-BE49-F238E27FC236}">
                <a16:creationId xmlns="" xmlns:a16="http://schemas.microsoft.com/office/drawing/2014/main" id="{99996600-84C8-4038-BD29-129E6DCA0482}"/>
              </a:ext>
            </a:extLst>
          </p:cNvPr>
          <p:cNvSpPr/>
          <p:nvPr/>
        </p:nvSpPr>
        <p:spPr>
          <a:xfrm>
            <a:off x="8332182" y="4328279"/>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Tree>
    <p:extLst>
      <p:ext uri="{BB962C8B-B14F-4D97-AF65-F5344CB8AC3E}">
        <p14:creationId xmlns:p14="http://schemas.microsoft.com/office/powerpoint/2010/main" val="420394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15" name="TextBox 14">
            <a:extLst>
              <a:ext uri="{FF2B5EF4-FFF2-40B4-BE49-F238E27FC236}">
                <a16:creationId xmlns="" xmlns:a16="http://schemas.microsoft.com/office/drawing/2014/main" id="{BEB971D5-FC33-4858-BC6C-C1C72040371D}"/>
              </a:ext>
            </a:extLst>
          </p:cNvPr>
          <p:cNvSpPr txBox="1"/>
          <p:nvPr/>
        </p:nvSpPr>
        <p:spPr>
          <a:xfrm>
            <a:off x="924752" y="5788537"/>
            <a:ext cx="2228590" cy="246221"/>
          </a:xfrm>
          <a:prstGeom prst="rect">
            <a:avLst/>
          </a:prstGeom>
          <a:noFill/>
        </p:spPr>
        <p:txBody>
          <a:bodyPr wrap="square" rtlCol="0">
            <a:spAutoFit/>
          </a:bodyPr>
          <a:lstStyle/>
          <a:p>
            <a:endParaRPr lang="en-US" sz="1000"/>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4" name="Rectangle 43">
            <a:extLst>
              <a:ext uri="{FF2B5EF4-FFF2-40B4-BE49-F238E27FC236}">
                <a16:creationId xmlns="" xmlns:a16="http://schemas.microsoft.com/office/drawing/2014/main" id="{06E15F97-5D08-422F-A66C-A034B056D212}"/>
              </a:ext>
            </a:extLst>
          </p:cNvPr>
          <p:cNvSpPr/>
          <p:nvPr/>
        </p:nvSpPr>
        <p:spPr>
          <a:xfrm>
            <a:off x="2717489" y="1648535"/>
            <a:ext cx="6321171" cy="421427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5072243" y="6448904"/>
            <a:ext cx="3453553" cy="416551"/>
          </a:xfrm>
          <a:prstGeom prst="rect">
            <a:avLst/>
          </a:prstGeom>
          <a:noFill/>
        </p:spPr>
        <p:txBody>
          <a:bodyPr wrap="square" rtlCol="0">
            <a:spAutoFit/>
          </a:bodyPr>
          <a:lstStyle/>
          <a:p>
            <a:endParaRPr lang="en-US" sz="1000"/>
          </a:p>
        </p:txBody>
      </p:sp>
      <p:sp>
        <p:nvSpPr>
          <p:cNvPr id="50" name="Rectangle 49">
            <a:extLst>
              <a:ext uri="{FF2B5EF4-FFF2-40B4-BE49-F238E27FC236}">
                <a16:creationId xmlns="" xmlns:a16="http://schemas.microsoft.com/office/drawing/2014/main" id="{9665A26F-393D-404A-81A2-EB854BBB9FBD}"/>
              </a:ext>
            </a:extLst>
          </p:cNvPr>
          <p:cNvSpPr/>
          <p:nvPr/>
        </p:nvSpPr>
        <p:spPr>
          <a:xfrm>
            <a:off x="2736383" y="2009430"/>
            <a:ext cx="6302277" cy="38533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 name="TextBox 2">
            <a:extLst>
              <a:ext uri="{FF2B5EF4-FFF2-40B4-BE49-F238E27FC236}">
                <a16:creationId xmlns="" xmlns:a16="http://schemas.microsoft.com/office/drawing/2014/main" id="{187726B1-3E15-41CC-B217-9C163F1A5F9E}"/>
              </a:ext>
            </a:extLst>
          </p:cNvPr>
          <p:cNvSpPr txBox="1"/>
          <p:nvPr/>
        </p:nvSpPr>
        <p:spPr>
          <a:xfrm>
            <a:off x="2940731" y="2088571"/>
            <a:ext cx="3921844" cy="276999"/>
          </a:xfrm>
          <a:prstGeom prst="rect">
            <a:avLst/>
          </a:prstGeom>
          <a:noFill/>
        </p:spPr>
        <p:txBody>
          <a:bodyPr wrap="square" rtlCol="0">
            <a:spAutoFit/>
          </a:bodyPr>
          <a:lstStyle/>
          <a:p>
            <a:r>
              <a:rPr lang="en-US" sz="1200" b="1" dirty="0"/>
              <a:t>MaskRCNN configuration</a:t>
            </a:r>
          </a:p>
        </p:txBody>
      </p:sp>
      <p:pic>
        <p:nvPicPr>
          <p:cNvPr id="25" name="Picture 24" descr="Icon&#10;&#10;Description automatically generated">
            <a:hlinkClick r:id="rId2" action="ppaction://hlinksldjump"/>
            <a:extLst>
              <a:ext uri="{FF2B5EF4-FFF2-40B4-BE49-F238E27FC236}">
                <a16:creationId xmlns="" xmlns:a16="http://schemas.microsoft.com/office/drawing/2014/main" id="{0630D5FD-3FAD-4928-AD8B-F9898C5FD9B8}"/>
              </a:ext>
            </a:extLst>
          </p:cNvPr>
          <p:cNvPicPr>
            <a:picLocks noChangeAspect="1"/>
          </p:cNvPicPr>
          <p:nvPr/>
        </p:nvPicPr>
        <p:blipFill>
          <a:blip r:embed="rId3"/>
          <a:stretch>
            <a:fillRect/>
          </a:stretch>
        </p:blipFill>
        <p:spPr>
          <a:xfrm>
            <a:off x="8284764" y="5558896"/>
            <a:ext cx="482064" cy="237818"/>
          </a:xfrm>
          <a:prstGeom prst="rect">
            <a:avLst/>
          </a:prstGeom>
        </p:spPr>
      </p:pic>
      <p:pic>
        <p:nvPicPr>
          <p:cNvPr id="63" name="Picture 62">
            <a:hlinkClick r:id="rId4" action="ppaction://hlinksldjump"/>
            <a:extLst>
              <a:ext uri="{FF2B5EF4-FFF2-40B4-BE49-F238E27FC236}">
                <a16:creationId xmlns="" xmlns:a16="http://schemas.microsoft.com/office/drawing/2014/main" id="{1CE8FF2B-6075-4712-9287-A0D9A83F9537}"/>
              </a:ext>
            </a:extLst>
          </p:cNvPr>
          <p:cNvPicPr>
            <a:picLocks noChangeAspect="1"/>
          </p:cNvPicPr>
          <p:nvPr/>
        </p:nvPicPr>
        <p:blipFill>
          <a:blip r:embed="rId5"/>
          <a:stretch>
            <a:fillRect/>
          </a:stretch>
        </p:blipFill>
        <p:spPr>
          <a:xfrm>
            <a:off x="3018739" y="5558896"/>
            <a:ext cx="465301" cy="215976"/>
          </a:xfrm>
          <a:prstGeom prst="rect">
            <a:avLst/>
          </a:prstGeom>
        </p:spPr>
      </p:pic>
      <p:sp>
        <p:nvSpPr>
          <p:cNvPr id="37" name="Rectangle 36">
            <a:extLst>
              <a:ext uri="{FF2B5EF4-FFF2-40B4-BE49-F238E27FC236}">
                <a16:creationId xmlns="" xmlns:a16="http://schemas.microsoft.com/office/drawing/2014/main" id="{7D0CAB3B-8B44-4796-9EBE-420B28D057AA}"/>
              </a:ext>
            </a:extLst>
          </p:cNvPr>
          <p:cNvSpPr/>
          <p:nvPr/>
        </p:nvSpPr>
        <p:spPr>
          <a:xfrm>
            <a:off x="2736381" y="1671462"/>
            <a:ext cx="6285699" cy="3379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45" name="TextBox 44">
            <a:extLst>
              <a:ext uri="{FF2B5EF4-FFF2-40B4-BE49-F238E27FC236}">
                <a16:creationId xmlns="" xmlns:a16="http://schemas.microsoft.com/office/drawing/2014/main" id="{AF2016EA-56BD-4352-A9A3-8C63BBE83EEB}"/>
              </a:ext>
            </a:extLst>
          </p:cNvPr>
          <p:cNvSpPr txBox="1"/>
          <p:nvPr/>
        </p:nvSpPr>
        <p:spPr>
          <a:xfrm>
            <a:off x="2736383" y="1803310"/>
            <a:ext cx="4931476" cy="246221"/>
          </a:xfrm>
          <a:prstGeom prst="rect">
            <a:avLst/>
          </a:prstGeom>
          <a:noFill/>
        </p:spPr>
        <p:txBody>
          <a:bodyPr wrap="square" rtlCol="0">
            <a:spAutoFit/>
          </a:bodyPr>
          <a:lstStyle/>
          <a:p>
            <a:r>
              <a:rPr lang="en-US" sz="1000" b="1"/>
              <a:t> ObjectDetection  Segmentation</a:t>
            </a:r>
          </a:p>
        </p:txBody>
      </p:sp>
      <p:sp>
        <p:nvSpPr>
          <p:cNvPr id="33" name="TextBox 32">
            <a:extLst>
              <a:ext uri="{FF2B5EF4-FFF2-40B4-BE49-F238E27FC236}">
                <a16:creationId xmlns="" xmlns:a16="http://schemas.microsoft.com/office/drawing/2014/main" id="{187726B1-3E15-41CC-B217-9C163F1A5F9E}"/>
              </a:ext>
            </a:extLst>
          </p:cNvPr>
          <p:cNvSpPr txBox="1"/>
          <p:nvPr/>
        </p:nvSpPr>
        <p:spPr>
          <a:xfrm>
            <a:off x="2951635" y="2372003"/>
            <a:ext cx="3921844" cy="246221"/>
          </a:xfrm>
          <a:prstGeom prst="rect">
            <a:avLst/>
          </a:prstGeom>
          <a:noFill/>
        </p:spPr>
        <p:txBody>
          <a:bodyPr wrap="square" rtlCol="0">
            <a:spAutoFit/>
          </a:bodyPr>
          <a:lstStyle/>
          <a:p>
            <a:r>
              <a:rPr lang="en-US" sz="1000" b="1" dirty="0" smtClean="0"/>
              <a:t>CNN network</a:t>
            </a:r>
            <a:endParaRPr lang="en-US" sz="1000" b="1" dirty="0"/>
          </a:p>
        </p:txBody>
      </p:sp>
      <p:sp>
        <p:nvSpPr>
          <p:cNvPr id="34" name="TextBox 33">
            <a:extLst>
              <a:ext uri="{FF2B5EF4-FFF2-40B4-BE49-F238E27FC236}">
                <a16:creationId xmlns="" xmlns:a16="http://schemas.microsoft.com/office/drawing/2014/main" id="{187726B1-3E15-41CC-B217-9C163F1A5F9E}"/>
              </a:ext>
            </a:extLst>
          </p:cNvPr>
          <p:cNvSpPr txBox="1"/>
          <p:nvPr/>
        </p:nvSpPr>
        <p:spPr>
          <a:xfrm>
            <a:off x="2951635" y="2867812"/>
            <a:ext cx="3921844" cy="246221"/>
          </a:xfrm>
          <a:prstGeom prst="rect">
            <a:avLst/>
          </a:prstGeom>
          <a:noFill/>
        </p:spPr>
        <p:txBody>
          <a:bodyPr wrap="square" rtlCol="0">
            <a:spAutoFit/>
          </a:bodyPr>
          <a:lstStyle/>
          <a:p>
            <a:r>
              <a:rPr lang="en-US" sz="1000" b="1" dirty="0"/>
              <a:t>RPN parameters</a:t>
            </a:r>
            <a:endParaRPr lang="en-US" sz="1000" b="1" dirty="0"/>
          </a:p>
        </p:txBody>
      </p:sp>
      <p:sp>
        <p:nvSpPr>
          <p:cNvPr id="35" name="TextBox 34">
            <a:extLst>
              <a:ext uri="{FF2B5EF4-FFF2-40B4-BE49-F238E27FC236}">
                <a16:creationId xmlns="" xmlns:a16="http://schemas.microsoft.com/office/drawing/2014/main" id="{187726B1-3E15-41CC-B217-9C163F1A5F9E}"/>
              </a:ext>
            </a:extLst>
          </p:cNvPr>
          <p:cNvSpPr txBox="1"/>
          <p:nvPr/>
        </p:nvSpPr>
        <p:spPr>
          <a:xfrm>
            <a:off x="2951635" y="4109244"/>
            <a:ext cx="3921844" cy="246221"/>
          </a:xfrm>
          <a:prstGeom prst="rect">
            <a:avLst/>
          </a:prstGeom>
          <a:noFill/>
        </p:spPr>
        <p:txBody>
          <a:bodyPr wrap="square" rtlCol="0">
            <a:spAutoFit/>
          </a:bodyPr>
          <a:lstStyle/>
          <a:p>
            <a:r>
              <a:rPr lang="en-US" sz="1000" b="1" dirty="0"/>
              <a:t>Box parameters</a:t>
            </a:r>
            <a:endParaRPr lang="en-US" sz="1000" b="1" dirty="0"/>
          </a:p>
        </p:txBody>
      </p:sp>
      <p:sp>
        <p:nvSpPr>
          <p:cNvPr id="36" name="TextBox 35">
            <a:extLst>
              <a:ext uri="{FF2B5EF4-FFF2-40B4-BE49-F238E27FC236}">
                <a16:creationId xmlns="" xmlns:a16="http://schemas.microsoft.com/office/drawing/2014/main" id="{82EDF3C9-BFF2-42A5-86F2-A3DC9EBA463D}"/>
              </a:ext>
            </a:extLst>
          </p:cNvPr>
          <p:cNvSpPr txBox="1"/>
          <p:nvPr/>
        </p:nvSpPr>
        <p:spPr>
          <a:xfrm>
            <a:off x="3132265" y="2600222"/>
            <a:ext cx="793166" cy="246221"/>
          </a:xfrm>
          <a:prstGeom prst="rect">
            <a:avLst/>
          </a:prstGeom>
          <a:noFill/>
        </p:spPr>
        <p:txBody>
          <a:bodyPr wrap="square" rtlCol="0">
            <a:spAutoFit/>
          </a:bodyPr>
          <a:lstStyle/>
          <a:p>
            <a:r>
              <a:rPr lang="en-US" sz="1000" dirty="0" smtClean="0"/>
              <a:t>Backbone</a:t>
            </a:r>
            <a:endParaRPr lang="en-US" sz="1000" dirty="0"/>
          </a:p>
        </p:txBody>
      </p:sp>
      <p:sp>
        <p:nvSpPr>
          <p:cNvPr id="38" name="TextBox 37">
            <a:extLst>
              <a:ext uri="{FF2B5EF4-FFF2-40B4-BE49-F238E27FC236}">
                <a16:creationId xmlns="" xmlns:a16="http://schemas.microsoft.com/office/drawing/2014/main" id="{82EDF3C9-BFF2-42A5-86F2-A3DC9EBA463D}"/>
              </a:ext>
            </a:extLst>
          </p:cNvPr>
          <p:cNvSpPr txBox="1"/>
          <p:nvPr/>
        </p:nvSpPr>
        <p:spPr>
          <a:xfrm>
            <a:off x="6083038" y="2601250"/>
            <a:ext cx="1155116" cy="246221"/>
          </a:xfrm>
          <a:prstGeom prst="rect">
            <a:avLst/>
          </a:prstGeom>
          <a:noFill/>
        </p:spPr>
        <p:txBody>
          <a:bodyPr wrap="square" rtlCol="0">
            <a:spAutoFit/>
          </a:bodyPr>
          <a:lstStyle/>
          <a:p>
            <a:r>
              <a:rPr lang="en-US" sz="1000" dirty="0" smtClean="0"/>
              <a:t>Number classes</a:t>
            </a:r>
            <a:endParaRPr lang="en-US" sz="1000" dirty="0"/>
          </a:p>
        </p:txBody>
      </p:sp>
      <p:sp>
        <p:nvSpPr>
          <p:cNvPr id="39" name="TextBox 38">
            <a:extLst>
              <a:ext uri="{FF2B5EF4-FFF2-40B4-BE49-F238E27FC236}">
                <a16:creationId xmlns="" xmlns:a16="http://schemas.microsoft.com/office/drawing/2014/main" id="{82EDF3C9-BFF2-42A5-86F2-A3DC9EBA463D}"/>
              </a:ext>
            </a:extLst>
          </p:cNvPr>
          <p:cNvSpPr txBox="1"/>
          <p:nvPr/>
        </p:nvSpPr>
        <p:spPr>
          <a:xfrm>
            <a:off x="3134039" y="3045343"/>
            <a:ext cx="1155116" cy="246221"/>
          </a:xfrm>
          <a:prstGeom prst="rect">
            <a:avLst/>
          </a:prstGeom>
          <a:noFill/>
        </p:spPr>
        <p:txBody>
          <a:bodyPr wrap="square" rtlCol="0">
            <a:spAutoFit/>
          </a:bodyPr>
          <a:lstStyle/>
          <a:p>
            <a:r>
              <a:rPr lang="en-US" sz="1000" dirty="0"/>
              <a:t>RPN Anchor</a:t>
            </a:r>
            <a:endParaRPr lang="en-US" sz="1000" dirty="0"/>
          </a:p>
        </p:txBody>
      </p:sp>
      <p:sp>
        <p:nvSpPr>
          <p:cNvPr id="40" name="Rectangle 39">
            <a:extLst>
              <a:ext uri="{FF2B5EF4-FFF2-40B4-BE49-F238E27FC236}">
                <a16:creationId xmlns="" xmlns:a16="http://schemas.microsoft.com/office/drawing/2014/main" id="{5E573DA1-6A0D-437A-948E-885074A1C132}"/>
              </a:ext>
            </a:extLst>
          </p:cNvPr>
          <p:cNvSpPr/>
          <p:nvPr/>
        </p:nvSpPr>
        <p:spPr>
          <a:xfrm>
            <a:off x="4360808" y="2637303"/>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42" name="TextBox 41">
            <a:extLst>
              <a:ext uri="{FF2B5EF4-FFF2-40B4-BE49-F238E27FC236}">
                <a16:creationId xmlns="" xmlns:a16="http://schemas.microsoft.com/office/drawing/2014/main" id="{82EDF3C9-BFF2-42A5-86F2-A3DC9EBA463D}"/>
              </a:ext>
            </a:extLst>
          </p:cNvPr>
          <p:cNvSpPr txBox="1"/>
          <p:nvPr/>
        </p:nvSpPr>
        <p:spPr>
          <a:xfrm>
            <a:off x="6104311" y="3118600"/>
            <a:ext cx="1155116" cy="246221"/>
          </a:xfrm>
          <a:prstGeom prst="rect">
            <a:avLst/>
          </a:prstGeom>
          <a:noFill/>
        </p:spPr>
        <p:txBody>
          <a:bodyPr wrap="square" rtlCol="0">
            <a:spAutoFit/>
          </a:bodyPr>
          <a:lstStyle/>
          <a:p>
            <a:r>
              <a:rPr lang="en-US" sz="1000" dirty="0"/>
              <a:t>RPN fg_iou</a:t>
            </a:r>
            <a:endParaRPr lang="en-US" sz="1000" dirty="0"/>
          </a:p>
        </p:txBody>
      </p:sp>
      <p:sp>
        <p:nvSpPr>
          <p:cNvPr id="53" name="TextBox 52">
            <a:extLst>
              <a:ext uri="{FF2B5EF4-FFF2-40B4-BE49-F238E27FC236}">
                <a16:creationId xmlns="" xmlns:a16="http://schemas.microsoft.com/office/drawing/2014/main" id="{82EDF3C9-BFF2-42A5-86F2-A3DC9EBA463D}"/>
              </a:ext>
            </a:extLst>
          </p:cNvPr>
          <p:cNvSpPr txBox="1"/>
          <p:nvPr/>
        </p:nvSpPr>
        <p:spPr>
          <a:xfrm>
            <a:off x="3134039" y="3409088"/>
            <a:ext cx="1155116" cy="246221"/>
          </a:xfrm>
          <a:prstGeom prst="rect">
            <a:avLst/>
          </a:prstGeom>
          <a:noFill/>
        </p:spPr>
        <p:txBody>
          <a:bodyPr wrap="square" rtlCol="0">
            <a:spAutoFit/>
          </a:bodyPr>
          <a:lstStyle/>
          <a:p>
            <a:r>
              <a:rPr lang="en-US" sz="1000" dirty="0"/>
              <a:t>RPN pretrain</a:t>
            </a:r>
            <a:endParaRPr lang="en-US" sz="1000" dirty="0"/>
          </a:p>
        </p:txBody>
      </p:sp>
      <p:sp>
        <p:nvSpPr>
          <p:cNvPr id="54" name="TextBox 53">
            <a:extLst>
              <a:ext uri="{FF2B5EF4-FFF2-40B4-BE49-F238E27FC236}">
                <a16:creationId xmlns="" xmlns:a16="http://schemas.microsoft.com/office/drawing/2014/main" id="{82EDF3C9-BFF2-42A5-86F2-A3DC9EBA463D}"/>
              </a:ext>
            </a:extLst>
          </p:cNvPr>
          <p:cNvSpPr txBox="1"/>
          <p:nvPr/>
        </p:nvSpPr>
        <p:spPr>
          <a:xfrm>
            <a:off x="3134039" y="3808602"/>
            <a:ext cx="1155116" cy="246221"/>
          </a:xfrm>
          <a:prstGeom prst="rect">
            <a:avLst/>
          </a:prstGeom>
          <a:noFill/>
        </p:spPr>
        <p:txBody>
          <a:bodyPr wrap="square" rtlCol="0">
            <a:spAutoFit/>
          </a:bodyPr>
          <a:lstStyle/>
          <a:p>
            <a:r>
              <a:rPr lang="en-US" sz="1000" dirty="0"/>
              <a:t>RPN post train</a:t>
            </a:r>
            <a:endParaRPr lang="en-US" sz="1000" dirty="0"/>
          </a:p>
        </p:txBody>
      </p:sp>
      <p:sp>
        <p:nvSpPr>
          <p:cNvPr id="55" name="TextBox 54">
            <a:extLst>
              <a:ext uri="{FF2B5EF4-FFF2-40B4-BE49-F238E27FC236}">
                <a16:creationId xmlns="" xmlns:a16="http://schemas.microsoft.com/office/drawing/2014/main" id="{82EDF3C9-BFF2-42A5-86F2-A3DC9EBA463D}"/>
              </a:ext>
            </a:extLst>
          </p:cNvPr>
          <p:cNvSpPr txBox="1"/>
          <p:nvPr/>
        </p:nvSpPr>
        <p:spPr>
          <a:xfrm>
            <a:off x="6104311" y="3427824"/>
            <a:ext cx="1155116" cy="246221"/>
          </a:xfrm>
          <a:prstGeom prst="rect">
            <a:avLst/>
          </a:prstGeom>
          <a:noFill/>
        </p:spPr>
        <p:txBody>
          <a:bodyPr wrap="square" rtlCol="0">
            <a:spAutoFit/>
          </a:bodyPr>
          <a:lstStyle/>
          <a:p>
            <a:r>
              <a:rPr lang="en-US" sz="1000" dirty="0"/>
              <a:t>RPN bg_iou</a:t>
            </a:r>
            <a:endParaRPr lang="en-US" sz="1000" dirty="0"/>
          </a:p>
        </p:txBody>
      </p:sp>
      <p:sp>
        <p:nvSpPr>
          <p:cNvPr id="56" name="TextBox 55">
            <a:extLst>
              <a:ext uri="{FF2B5EF4-FFF2-40B4-BE49-F238E27FC236}">
                <a16:creationId xmlns="" xmlns:a16="http://schemas.microsoft.com/office/drawing/2014/main" id="{82EDF3C9-BFF2-42A5-86F2-A3DC9EBA463D}"/>
              </a:ext>
            </a:extLst>
          </p:cNvPr>
          <p:cNvSpPr txBox="1"/>
          <p:nvPr/>
        </p:nvSpPr>
        <p:spPr>
          <a:xfrm>
            <a:off x="6092485" y="3782533"/>
            <a:ext cx="1155116" cy="246221"/>
          </a:xfrm>
          <a:prstGeom prst="rect">
            <a:avLst/>
          </a:prstGeom>
          <a:noFill/>
        </p:spPr>
        <p:txBody>
          <a:bodyPr wrap="square" rtlCol="0">
            <a:spAutoFit/>
          </a:bodyPr>
          <a:lstStyle/>
          <a:p>
            <a:r>
              <a:rPr lang="en-US" sz="1000" dirty="0"/>
              <a:t>RPN batch</a:t>
            </a:r>
            <a:endParaRPr lang="en-US" sz="1000" dirty="0"/>
          </a:p>
        </p:txBody>
      </p:sp>
      <p:sp>
        <p:nvSpPr>
          <p:cNvPr id="57" name="TextBox 56">
            <a:extLst>
              <a:ext uri="{FF2B5EF4-FFF2-40B4-BE49-F238E27FC236}">
                <a16:creationId xmlns="" xmlns:a16="http://schemas.microsoft.com/office/drawing/2014/main" id="{82EDF3C9-BFF2-42A5-86F2-A3DC9EBA463D}"/>
              </a:ext>
            </a:extLst>
          </p:cNvPr>
          <p:cNvSpPr txBox="1"/>
          <p:nvPr/>
        </p:nvSpPr>
        <p:spPr>
          <a:xfrm>
            <a:off x="3121632" y="4373763"/>
            <a:ext cx="1155116" cy="246221"/>
          </a:xfrm>
          <a:prstGeom prst="rect">
            <a:avLst/>
          </a:prstGeom>
          <a:noFill/>
        </p:spPr>
        <p:txBody>
          <a:bodyPr wrap="square" rtlCol="0">
            <a:spAutoFit/>
          </a:bodyPr>
          <a:lstStyle/>
          <a:p>
            <a:r>
              <a:rPr lang="en-US" sz="1000" dirty="0"/>
              <a:t>Box detection</a:t>
            </a:r>
            <a:endParaRPr lang="en-US" sz="1000" dirty="0"/>
          </a:p>
        </p:txBody>
      </p:sp>
      <p:sp>
        <p:nvSpPr>
          <p:cNvPr id="58" name="TextBox 57">
            <a:extLst>
              <a:ext uri="{FF2B5EF4-FFF2-40B4-BE49-F238E27FC236}">
                <a16:creationId xmlns="" xmlns:a16="http://schemas.microsoft.com/office/drawing/2014/main" id="{82EDF3C9-BFF2-42A5-86F2-A3DC9EBA463D}"/>
              </a:ext>
            </a:extLst>
          </p:cNvPr>
          <p:cNvSpPr txBox="1"/>
          <p:nvPr/>
        </p:nvSpPr>
        <p:spPr>
          <a:xfrm>
            <a:off x="6092485" y="4381255"/>
            <a:ext cx="1155116" cy="246221"/>
          </a:xfrm>
          <a:prstGeom prst="rect">
            <a:avLst/>
          </a:prstGeom>
          <a:noFill/>
        </p:spPr>
        <p:txBody>
          <a:bodyPr wrap="square" rtlCol="0">
            <a:spAutoFit/>
          </a:bodyPr>
          <a:lstStyle/>
          <a:p>
            <a:r>
              <a:rPr lang="en-US" sz="1000" dirty="0"/>
              <a:t>Box batch</a:t>
            </a:r>
            <a:endParaRPr lang="en-US" sz="1000" dirty="0"/>
          </a:p>
        </p:txBody>
      </p:sp>
      <p:sp>
        <p:nvSpPr>
          <p:cNvPr id="59" name="TextBox 58">
            <a:extLst>
              <a:ext uri="{FF2B5EF4-FFF2-40B4-BE49-F238E27FC236}">
                <a16:creationId xmlns="" xmlns:a16="http://schemas.microsoft.com/office/drawing/2014/main" id="{82EDF3C9-BFF2-42A5-86F2-A3DC9EBA463D}"/>
              </a:ext>
            </a:extLst>
          </p:cNvPr>
          <p:cNvSpPr txBox="1"/>
          <p:nvPr/>
        </p:nvSpPr>
        <p:spPr>
          <a:xfrm>
            <a:off x="3132162" y="4686289"/>
            <a:ext cx="1155116" cy="246221"/>
          </a:xfrm>
          <a:prstGeom prst="rect">
            <a:avLst/>
          </a:prstGeom>
          <a:noFill/>
        </p:spPr>
        <p:txBody>
          <a:bodyPr wrap="square" rtlCol="0">
            <a:spAutoFit/>
          </a:bodyPr>
          <a:lstStyle/>
          <a:p>
            <a:r>
              <a:rPr lang="en-US" sz="1000" dirty="0"/>
              <a:t>Box fg_iou</a:t>
            </a:r>
            <a:endParaRPr lang="en-US" sz="1000" dirty="0"/>
          </a:p>
        </p:txBody>
      </p:sp>
      <p:sp>
        <p:nvSpPr>
          <p:cNvPr id="60" name="TextBox 59">
            <a:extLst>
              <a:ext uri="{FF2B5EF4-FFF2-40B4-BE49-F238E27FC236}">
                <a16:creationId xmlns="" xmlns:a16="http://schemas.microsoft.com/office/drawing/2014/main" id="{82EDF3C9-BFF2-42A5-86F2-A3DC9EBA463D}"/>
              </a:ext>
            </a:extLst>
          </p:cNvPr>
          <p:cNvSpPr txBox="1"/>
          <p:nvPr/>
        </p:nvSpPr>
        <p:spPr>
          <a:xfrm>
            <a:off x="6104311" y="4764578"/>
            <a:ext cx="1155116" cy="246221"/>
          </a:xfrm>
          <a:prstGeom prst="rect">
            <a:avLst/>
          </a:prstGeom>
          <a:noFill/>
        </p:spPr>
        <p:txBody>
          <a:bodyPr wrap="square" rtlCol="0">
            <a:spAutoFit/>
          </a:bodyPr>
          <a:lstStyle/>
          <a:p>
            <a:r>
              <a:rPr lang="en-US" sz="1000" dirty="0"/>
              <a:t>Box positive</a:t>
            </a:r>
            <a:endParaRPr lang="en-US" sz="1000" dirty="0"/>
          </a:p>
        </p:txBody>
      </p:sp>
      <p:sp>
        <p:nvSpPr>
          <p:cNvPr id="61" name="TextBox 60">
            <a:extLst>
              <a:ext uri="{FF2B5EF4-FFF2-40B4-BE49-F238E27FC236}">
                <a16:creationId xmlns="" xmlns:a16="http://schemas.microsoft.com/office/drawing/2014/main" id="{82EDF3C9-BFF2-42A5-86F2-A3DC9EBA463D}"/>
              </a:ext>
            </a:extLst>
          </p:cNvPr>
          <p:cNvSpPr txBox="1"/>
          <p:nvPr/>
        </p:nvSpPr>
        <p:spPr>
          <a:xfrm>
            <a:off x="3132162" y="5046763"/>
            <a:ext cx="1155116" cy="246221"/>
          </a:xfrm>
          <a:prstGeom prst="rect">
            <a:avLst/>
          </a:prstGeom>
          <a:noFill/>
        </p:spPr>
        <p:txBody>
          <a:bodyPr wrap="square" rtlCol="0">
            <a:spAutoFit/>
          </a:bodyPr>
          <a:lstStyle/>
          <a:p>
            <a:r>
              <a:rPr lang="en-US" sz="1000" dirty="0"/>
              <a:t>Box bg_iou</a:t>
            </a:r>
            <a:endParaRPr lang="en-US" sz="1000" dirty="0"/>
          </a:p>
        </p:txBody>
      </p:sp>
      <p:sp>
        <p:nvSpPr>
          <p:cNvPr id="77" name="Rectangle 76">
            <a:extLst>
              <a:ext uri="{FF2B5EF4-FFF2-40B4-BE49-F238E27FC236}">
                <a16:creationId xmlns="" xmlns:a16="http://schemas.microsoft.com/office/drawing/2014/main" id="{5E573DA1-6A0D-437A-948E-885074A1C132}"/>
              </a:ext>
            </a:extLst>
          </p:cNvPr>
          <p:cNvSpPr/>
          <p:nvPr/>
        </p:nvSpPr>
        <p:spPr>
          <a:xfrm>
            <a:off x="4360808" y="3085778"/>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78" name="Rectangle 77">
            <a:extLst>
              <a:ext uri="{FF2B5EF4-FFF2-40B4-BE49-F238E27FC236}">
                <a16:creationId xmlns="" xmlns:a16="http://schemas.microsoft.com/office/drawing/2014/main" id="{5E573DA1-6A0D-437A-948E-885074A1C132}"/>
              </a:ext>
            </a:extLst>
          </p:cNvPr>
          <p:cNvSpPr/>
          <p:nvPr/>
        </p:nvSpPr>
        <p:spPr>
          <a:xfrm>
            <a:off x="4383739" y="3429126"/>
            <a:ext cx="1466796" cy="2164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79" name="Rectangle 78">
            <a:extLst>
              <a:ext uri="{FF2B5EF4-FFF2-40B4-BE49-F238E27FC236}">
                <a16:creationId xmlns="" xmlns:a16="http://schemas.microsoft.com/office/drawing/2014/main" id="{5E573DA1-6A0D-437A-948E-885074A1C132}"/>
              </a:ext>
            </a:extLst>
          </p:cNvPr>
          <p:cNvSpPr/>
          <p:nvPr/>
        </p:nvSpPr>
        <p:spPr>
          <a:xfrm>
            <a:off x="4380121" y="3839512"/>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0" name="Rectangle 79">
            <a:extLst>
              <a:ext uri="{FF2B5EF4-FFF2-40B4-BE49-F238E27FC236}">
                <a16:creationId xmlns="" xmlns:a16="http://schemas.microsoft.com/office/drawing/2014/main" id="{5E573DA1-6A0D-437A-948E-885074A1C132}"/>
              </a:ext>
            </a:extLst>
          </p:cNvPr>
          <p:cNvSpPr/>
          <p:nvPr/>
        </p:nvSpPr>
        <p:spPr>
          <a:xfrm>
            <a:off x="7236396" y="3837416"/>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1" name="Rectangle 80">
            <a:extLst>
              <a:ext uri="{FF2B5EF4-FFF2-40B4-BE49-F238E27FC236}">
                <a16:creationId xmlns="" xmlns:a16="http://schemas.microsoft.com/office/drawing/2014/main" id="{5E573DA1-6A0D-437A-948E-885074A1C132}"/>
              </a:ext>
            </a:extLst>
          </p:cNvPr>
          <p:cNvSpPr/>
          <p:nvPr/>
        </p:nvSpPr>
        <p:spPr>
          <a:xfrm>
            <a:off x="7216891" y="3457224"/>
            <a:ext cx="1509425" cy="1874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2" name="Rectangle 81">
            <a:extLst>
              <a:ext uri="{FF2B5EF4-FFF2-40B4-BE49-F238E27FC236}">
                <a16:creationId xmlns="" xmlns:a16="http://schemas.microsoft.com/office/drawing/2014/main" id="{5E573DA1-6A0D-437A-948E-885074A1C132}"/>
              </a:ext>
            </a:extLst>
          </p:cNvPr>
          <p:cNvSpPr/>
          <p:nvPr/>
        </p:nvSpPr>
        <p:spPr>
          <a:xfrm>
            <a:off x="7216891" y="3110029"/>
            <a:ext cx="1470414" cy="1930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3" name="Rectangle 82">
            <a:extLst>
              <a:ext uri="{FF2B5EF4-FFF2-40B4-BE49-F238E27FC236}">
                <a16:creationId xmlns="" xmlns:a16="http://schemas.microsoft.com/office/drawing/2014/main" id="{5E573DA1-6A0D-437A-948E-885074A1C132}"/>
              </a:ext>
            </a:extLst>
          </p:cNvPr>
          <p:cNvSpPr/>
          <p:nvPr/>
        </p:nvSpPr>
        <p:spPr>
          <a:xfrm>
            <a:off x="7247601" y="2646094"/>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4" name="Rectangle 83">
            <a:extLst>
              <a:ext uri="{FF2B5EF4-FFF2-40B4-BE49-F238E27FC236}">
                <a16:creationId xmlns="" xmlns:a16="http://schemas.microsoft.com/office/drawing/2014/main" id="{5E573DA1-6A0D-437A-948E-885074A1C132}"/>
              </a:ext>
            </a:extLst>
          </p:cNvPr>
          <p:cNvSpPr/>
          <p:nvPr/>
        </p:nvSpPr>
        <p:spPr>
          <a:xfrm>
            <a:off x="4360808" y="4415136"/>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5" name="Rectangle 84">
            <a:extLst>
              <a:ext uri="{FF2B5EF4-FFF2-40B4-BE49-F238E27FC236}">
                <a16:creationId xmlns="" xmlns:a16="http://schemas.microsoft.com/office/drawing/2014/main" id="{5E573DA1-6A0D-437A-948E-885074A1C132}"/>
              </a:ext>
            </a:extLst>
          </p:cNvPr>
          <p:cNvSpPr/>
          <p:nvPr/>
        </p:nvSpPr>
        <p:spPr>
          <a:xfrm>
            <a:off x="4347829" y="4748958"/>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6" name="Rectangle 85">
            <a:extLst>
              <a:ext uri="{FF2B5EF4-FFF2-40B4-BE49-F238E27FC236}">
                <a16:creationId xmlns="" xmlns:a16="http://schemas.microsoft.com/office/drawing/2014/main" id="{5E573DA1-6A0D-437A-948E-885074A1C132}"/>
              </a:ext>
            </a:extLst>
          </p:cNvPr>
          <p:cNvSpPr/>
          <p:nvPr/>
        </p:nvSpPr>
        <p:spPr>
          <a:xfrm>
            <a:off x="4347829" y="5109272"/>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7" name="Rectangle 86">
            <a:extLst>
              <a:ext uri="{FF2B5EF4-FFF2-40B4-BE49-F238E27FC236}">
                <a16:creationId xmlns="" xmlns:a16="http://schemas.microsoft.com/office/drawing/2014/main" id="{5E573DA1-6A0D-437A-948E-885074A1C132}"/>
              </a:ext>
            </a:extLst>
          </p:cNvPr>
          <p:cNvSpPr/>
          <p:nvPr/>
        </p:nvSpPr>
        <p:spPr>
          <a:xfrm>
            <a:off x="7236396" y="4372733"/>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88" name="Rectangle 87">
            <a:extLst>
              <a:ext uri="{FF2B5EF4-FFF2-40B4-BE49-F238E27FC236}">
                <a16:creationId xmlns="" xmlns:a16="http://schemas.microsoft.com/office/drawing/2014/main" id="{5E573DA1-6A0D-437A-948E-885074A1C132}"/>
              </a:ext>
            </a:extLst>
          </p:cNvPr>
          <p:cNvSpPr/>
          <p:nvPr/>
        </p:nvSpPr>
        <p:spPr>
          <a:xfrm>
            <a:off x="7232596" y="4783889"/>
            <a:ext cx="1470414" cy="1905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Tree>
    <p:extLst>
      <p:ext uri="{BB962C8B-B14F-4D97-AF65-F5344CB8AC3E}">
        <p14:creationId xmlns:p14="http://schemas.microsoft.com/office/powerpoint/2010/main" val="2812704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15" name="TextBox 14">
            <a:extLst>
              <a:ext uri="{FF2B5EF4-FFF2-40B4-BE49-F238E27FC236}">
                <a16:creationId xmlns="" xmlns:a16="http://schemas.microsoft.com/office/drawing/2014/main" id="{BEB971D5-FC33-4858-BC6C-C1C72040371D}"/>
              </a:ext>
            </a:extLst>
          </p:cNvPr>
          <p:cNvSpPr txBox="1"/>
          <p:nvPr/>
        </p:nvSpPr>
        <p:spPr>
          <a:xfrm>
            <a:off x="924752" y="5788537"/>
            <a:ext cx="2228590" cy="246221"/>
          </a:xfrm>
          <a:prstGeom prst="rect">
            <a:avLst/>
          </a:prstGeom>
          <a:noFill/>
        </p:spPr>
        <p:txBody>
          <a:bodyPr wrap="square" rtlCol="0">
            <a:spAutoFit/>
          </a:bodyPr>
          <a:lstStyle/>
          <a:p>
            <a:endParaRPr lang="en-US" sz="1000"/>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4" name="Rectangle 43">
            <a:extLst>
              <a:ext uri="{FF2B5EF4-FFF2-40B4-BE49-F238E27FC236}">
                <a16:creationId xmlns="" xmlns:a16="http://schemas.microsoft.com/office/drawing/2014/main" id="{06E15F97-5D08-422F-A66C-A034B056D212}"/>
              </a:ext>
            </a:extLst>
          </p:cNvPr>
          <p:cNvSpPr/>
          <p:nvPr/>
        </p:nvSpPr>
        <p:spPr>
          <a:xfrm>
            <a:off x="2717489" y="1648535"/>
            <a:ext cx="6445561" cy="421427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5072243" y="6448904"/>
            <a:ext cx="3453553" cy="416551"/>
          </a:xfrm>
          <a:prstGeom prst="rect">
            <a:avLst/>
          </a:prstGeom>
          <a:noFill/>
        </p:spPr>
        <p:txBody>
          <a:bodyPr wrap="square" rtlCol="0">
            <a:spAutoFit/>
          </a:bodyPr>
          <a:lstStyle/>
          <a:p>
            <a:endParaRPr lang="en-US" sz="1000"/>
          </a:p>
        </p:txBody>
      </p:sp>
      <p:sp>
        <p:nvSpPr>
          <p:cNvPr id="50" name="Rectangle 49">
            <a:extLst>
              <a:ext uri="{FF2B5EF4-FFF2-40B4-BE49-F238E27FC236}">
                <a16:creationId xmlns="" xmlns:a16="http://schemas.microsoft.com/office/drawing/2014/main" id="{9665A26F-393D-404A-81A2-EB854BBB9FBD}"/>
              </a:ext>
            </a:extLst>
          </p:cNvPr>
          <p:cNvSpPr/>
          <p:nvPr/>
        </p:nvSpPr>
        <p:spPr>
          <a:xfrm>
            <a:off x="2736384" y="2009430"/>
            <a:ext cx="6426666" cy="38533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 name="TextBox 2">
            <a:extLst>
              <a:ext uri="{FF2B5EF4-FFF2-40B4-BE49-F238E27FC236}">
                <a16:creationId xmlns="" xmlns:a16="http://schemas.microsoft.com/office/drawing/2014/main" id="{187726B1-3E15-41CC-B217-9C163F1A5F9E}"/>
              </a:ext>
            </a:extLst>
          </p:cNvPr>
          <p:cNvSpPr txBox="1"/>
          <p:nvPr/>
        </p:nvSpPr>
        <p:spPr>
          <a:xfrm>
            <a:off x="2865119" y="2103066"/>
            <a:ext cx="3921844" cy="276999"/>
          </a:xfrm>
          <a:prstGeom prst="rect">
            <a:avLst/>
          </a:prstGeom>
          <a:noFill/>
        </p:spPr>
        <p:txBody>
          <a:bodyPr wrap="square" rtlCol="0">
            <a:spAutoFit/>
          </a:bodyPr>
          <a:lstStyle/>
          <a:p>
            <a:r>
              <a:rPr lang="en-US" sz="1200" b="1" dirty="0"/>
              <a:t>MaskRCNN configuration</a:t>
            </a:r>
          </a:p>
        </p:txBody>
      </p:sp>
      <p:pic>
        <p:nvPicPr>
          <p:cNvPr id="25" name="Picture 24" descr="Icon&#10;&#10;Description automatically generated">
            <a:hlinkClick r:id="rId2" action="ppaction://hlinksldjump"/>
            <a:extLst>
              <a:ext uri="{FF2B5EF4-FFF2-40B4-BE49-F238E27FC236}">
                <a16:creationId xmlns="" xmlns:a16="http://schemas.microsoft.com/office/drawing/2014/main" id="{0630D5FD-3FAD-4928-AD8B-F9898C5FD9B8}"/>
              </a:ext>
            </a:extLst>
          </p:cNvPr>
          <p:cNvPicPr>
            <a:picLocks noChangeAspect="1"/>
          </p:cNvPicPr>
          <p:nvPr/>
        </p:nvPicPr>
        <p:blipFill>
          <a:blip r:embed="rId3"/>
          <a:stretch>
            <a:fillRect/>
          </a:stretch>
        </p:blipFill>
        <p:spPr>
          <a:xfrm>
            <a:off x="8410483" y="5505592"/>
            <a:ext cx="482064" cy="237818"/>
          </a:xfrm>
          <a:prstGeom prst="rect">
            <a:avLst/>
          </a:prstGeom>
        </p:spPr>
      </p:pic>
      <p:pic>
        <p:nvPicPr>
          <p:cNvPr id="63" name="Picture 62">
            <a:hlinkClick r:id="rId4" action="ppaction://hlinksldjump"/>
            <a:extLst>
              <a:ext uri="{FF2B5EF4-FFF2-40B4-BE49-F238E27FC236}">
                <a16:creationId xmlns="" xmlns:a16="http://schemas.microsoft.com/office/drawing/2014/main" id="{1CE8FF2B-6075-4712-9287-A0D9A83F9537}"/>
              </a:ext>
            </a:extLst>
          </p:cNvPr>
          <p:cNvPicPr>
            <a:picLocks noChangeAspect="1"/>
          </p:cNvPicPr>
          <p:nvPr/>
        </p:nvPicPr>
        <p:blipFill>
          <a:blip r:embed="rId5"/>
          <a:stretch>
            <a:fillRect/>
          </a:stretch>
        </p:blipFill>
        <p:spPr>
          <a:xfrm>
            <a:off x="2999748" y="5505592"/>
            <a:ext cx="465301" cy="215976"/>
          </a:xfrm>
          <a:prstGeom prst="rect">
            <a:avLst/>
          </a:prstGeom>
        </p:spPr>
      </p:pic>
      <p:sp>
        <p:nvSpPr>
          <p:cNvPr id="37" name="Rectangle 36">
            <a:extLst>
              <a:ext uri="{FF2B5EF4-FFF2-40B4-BE49-F238E27FC236}">
                <a16:creationId xmlns="" xmlns:a16="http://schemas.microsoft.com/office/drawing/2014/main" id="{7D0CAB3B-8B44-4796-9EBE-420B28D057AA}"/>
              </a:ext>
            </a:extLst>
          </p:cNvPr>
          <p:cNvSpPr/>
          <p:nvPr/>
        </p:nvSpPr>
        <p:spPr>
          <a:xfrm>
            <a:off x="2736381" y="1671462"/>
            <a:ext cx="6426669" cy="3379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45" name="TextBox 44">
            <a:extLst>
              <a:ext uri="{FF2B5EF4-FFF2-40B4-BE49-F238E27FC236}">
                <a16:creationId xmlns="" xmlns:a16="http://schemas.microsoft.com/office/drawing/2014/main" id="{AF2016EA-56BD-4352-A9A3-8C63BBE83EEB}"/>
              </a:ext>
            </a:extLst>
          </p:cNvPr>
          <p:cNvSpPr txBox="1"/>
          <p:nvPr/>
        </p:nvSpPr>
        <p:spPr>
          <a:xfrm>
            <a:off x="2736383" y="1803310"/>
            <a:ext cx="4931476" cy="246221"/>
          </a:xfrm>
          <a:prstGeom prst="rect">
            <a:avLst/>
          </a:prstGeom>
          <a:noFill/>
        </p:spPr>
        <p:txBody>
          <a:bodyPr wrap="square" rtlCol="0">
            <a:spAutoFit/>
          </a:bodyPr>
          <a:lstStyle/>
          <a:p>
            <a:r>
              <a:rPr lang="en-US" sz="1000" b="1"/>
              <a:t> ObjectDetection  Segmentation</a:t>
            </a:r>
          </a:p>
        </p:txBody>
      </p:sp>
      <p:sp>
        <p:nvSpPr>
          <p:cNvPr id="33" name="TextBox 32">
            <a:extLst>
              <a:ext uri="{FF2B5EF4-FFF2-40B4-BE49-F238E27FC236}">
                <a16:creationId xmlns="" xmlns:a16="http://schemas.microsoft.com/office/drawing/2014/main" id="{187726B1-3E15-41CC-B217-9C163F1A5F9E}"/>
              </a:ext>
            </a:extLst>
          </p:cNvPr>
          <p:cNvSpPr txBox="1"/>
          <p:nvPr/>
        </p:nvSpPr>
        <p:spPr>
          <a:xfrm>
            <a:off x="2859018" y="2488735"/>
            <a:ext cx="1037009" cy="246221"/>
          </a:xfrm>
          <a:prstGeom prst="rect">
            <a:avLst/>
          </a:prstGeom>
          <a:noFill/>
        </p:spPr>
        <p:txBody>
          <a:bodyPr wrap="square" rtlCol="0">
            <a:spAutoFit/>
          </a:bodyPr>
          <a:lstStyle/>
          <a:p>
            <a:r>
              <a:rPr lang="en-US" sz="1000" b="1" dirty="0" smtClean="0"/>
              <a:t>CNN network</a:t>
            </a:r>
            <a:endParaRPr lang="en-US" sz="1000" b="1" dirty="0"/>
          </a:p>
        </p:txBody>
      </p:sp>
      <p:sp>
        <p:nvSpPr>
          <p:cNvPr id="47" name="TextBox 46">
            <a:extLst>
              <a:ext uri="{FF2B5EF4-FFF2-40B4-BE49-F238E27FC236}">
                <a16:creationId xmlns="" xmlns:a16="http://schemas.microsoft.com/office/drawing/2014/main" id="{187726B1-3E15-41CC-B217-9C163F1A5F9E}"/>
              </a:ext>
            </a:extLst>
          </p:cNvPr>
          <p:cNvSpPr txBox="1"/>
          <p:nvPr/>
        </p:nvSpPr>
        <p:spPr>
          <a:xfrm>
            <a:off x="4719708" y="2449722"/>
            <a:ext cx="1270179" cy="246221"/>
          </a:xfrm>
          <a:prstGeom prst="rect">
            <a:avLst/>
          </a:prstGeom>
          <a:noFill/>
        </p:spPr>
        <p:txBody>
          <a:bodyPr wrap="square" rtlCol="0">
            <a:spAutoFit/>
          </a:bodyPr>
          <a:lstStyle/>
          <a:p>
            <a:r>
              <a:rPr lang="en-US" sz="1000" b="1" dirty="0"/>
              <a:t>RPN parameters</a:t>
            </a:r>
            <a:endParaRPr lang="en-US" sz="1000" b="1" dirty="0"/>
          </a:p>
        </p:txBody>
      </p:sp>
      <p:sp>
        <p:nvSpPr>
          <p:cNvPr id="48" name="TextBox 47">
            <a:extLst>
              <a:ext uri="{FF2B5EF4-FFF2-40B4-BE49-F238E27FC236}">
                <a16:creationId xmlns="" xmlns:a16="http://schemas.microsoft.com/office/drawing/2014/main" id="{187726B1-3E15-41CC-B217-9C163F1A5F9E}"/>
              </a:ext>
            </a:extLst>
          </p:cNvPr>
          <p:cNvSpPr txBox="1"/>
          <p:nvPr/>
        </p:nvSpPr>
        <p:spPr>
          <a:xfrm>
            <a:off x="6905681" y="2411060"/>
            <a:ext cx="1364563" cy="246221"/>
          </a:xfrm>
          <a:prstGeom prst="rect">
            <a:avLst/>
          </a:prstGeom>
          <a:noFill/>
        </p:spPr>
        <p:txBody>
          <a:bodyPr wrap="square" rtlCol="0">
            <a:spAutoFit/>
          </a:bodyPr>
          <a:lstStyle/>
          <a:p>
            <a:r>
              <a:rPr lang="en-US" sz="1000" b="1" dirty="0"/>
              <a:t>Box parameters</a:t>
            </a:r>
            <a:endParaRPr lang="en-US" sz="1000" b="1" dirty="0"/>
          </a:p>
        </p:txBody>
      </p:sp>
      <p:sp>
        <p:nvSpPr>
          <p:cNvPr id="49" name="TextBox 48">
            <a:extLst>
              <a:ext uri="{FF2B5EF4-FFF2-40B4-BE49-F238E27FC236}">
                <a16:creationId xmlns="" xmlns:a16="http://schemas.microsoft.com/office/drawing/2014/main" id="{82EDF3C9-BFF2-42A5-86F2-A3DC9EBA463D}"/>
              </a:ext>
            </a:extLst>
          </p:cNvPr>
          <p:cNvSpPr txBox="1"/>
          <p:nvPr/>
        </p:nvSpPr>
        <p:spPr>
          <a:xfrm>
            <a:off x="2868756" y="2899674"/>
            <a:ext cx="793166" cy="246221"/>
          </a:xfrm>
          <a:prstGeom prst="rect">
            <a:avLst/>
          </a:prstGeom>
          <a:noFill/>
        </p:spPr>
        <p:txBody>
          <a:bodyPr wrap="square" rtlCol="0">
            <a:spAutoFit/>
          </a:bodyPr>
          <a:lstStyle/>
          <a:p>
            <a:r>
              <a:rPr lang="en-US" sz="1000" dirty="0" smtClean="0"/>
              <a:t>Backbone</a:t>
            </a:r>
            <a:endParaRPr lang="en-US" sz="1000" dirty="0"/>
          </a:p>
        </p:txBody>
      </p:sp>
      <p:sp>
        <p:nvSpPr>
          <p:cNvPr id="51" name="TextBox 50">
            <a:extLst>
              <a:ext uri="{FF2B5EF4-FFF2-40B4-BE49-F238E27FC236}">
                <a16:creationId xmlns="" xmlns:a16="http://schemas.microsoft.com/office/drawing/2014/main" id="{82EDF3C9-BFF2-42A5-86F2-A3DC9EBA463D}"/>
              </a:ext>
            </a:extLst>
          </p:cNvPr>
          <p:cNvSpPr txBox="1"/>
          <p:nvPr/>
        </p:nvSpPr>
        <p:spPr>
          <a:xfrm>
            <a:off x="2879072" y="3282362"/>
            <a:ext cx="1155116" cy="400110"/>
          </a:xfrm>
          <a:prstGeom prst="rect">
            <a:avLst/>
          </a:prstGeom>
          <a:noFill/>
        </p:spPr>
        <p:txBody>
          <a:bodyPr wrap="square" rtlCol="0">
            <a:spAutoFit/>
          </a:bodyPr>
          <a:lstStyle/>
          <a:p>
            <a:r>
              <a:rPr lang="en-US" sz="1000" dirty="0" smtClean="0"/>
              <a:t>Number </a:t>
            </a:r>
          </a:p>
          <a:p>
            <a:r>
              <a:rPr lang="en-US" sz="1000" dirty="0" smtClean="0"/>
              <a:t>classes</a:t>
            </a:r>
            <a:endParaRPr lang="en-US" sz="1000" dirty="0"/>
          </a:p>
        </p:txBody>
      </p:sp>
      <p:sp>
        <p:nvSpPr>
          <p:cNvPr id="52" name="Rectangle 51">
            <a:extLst>
              <a:ext uri="{FF2B5EF4-FFF2-40B4-BE49-F238E27FC236}">
                <a16:creationId xmlns="" xmlns:a16="http://schemas.microsoft.com/office/drawing/2014/main" id="{5E573DA1-6A0D-437A-948E-885074A1C132}"/>
              </a:ext>
            </a:extLst>
          </p:cNvPr>
          <p:cNvSpPr/>
          <p:nvPr/>
        </p:nvSpPr>
        <p:spPr>
          <a:xfrm>
            <a:off x="3646773" y="2890777"/>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64" name="Rectangle 63">
            <a:extLst>
              <a:ext uri="{FF2B5EF4-FFF2-40B4-BE49-F238E27FC236}">
                <a16:creationId xmlns="" xmlns:a16="http://schemas.microsoft.com/office/drawing/2014/main" id="{5E573DA1-6A0D-437A-948E-885074A1C132}"/>
              </a:ext>
            </a:extLst>
          </p:cNvPr>
          <p:cNvSpPr/>
          <p:nvPr/>
        </p:nvSpPr>
        <p:spPr>
          <a:xfrm>
            <a:off x="3630355" y="3364633"/>
            <a:ext cx="957607"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65" name="TextBox 64">
            <a:extLst>
              <a:ext uri="{FF2B5EF4-FFF2-40B4-BE49-F238E27FC236}">
                <a16:creationId xmlns="" xmlns:a16="http://schemas.microsoft.com/office/drawing/2014/main" id="{82EDF3C9-BFF2-42A5-86F2-A3DC9EBA463D}"/>
              </a:ext>
            </a:extLst>
          </p:cNvPr>
          <p:cNvSpPr txBox="1"/>
          <p:nvPr/>
        </p:nvSpPr>
        <p:spPr>
          <a:xfrm>
            <a:off x="4725809" y="2855175"/>
            <a:ext cx="932254" cy="246221"/>
          </a:xfrm>
          <a:prstGeom prst="rect">
            <a:avLst/>
          </a:prstGeom>
          <a:noFill/>
        </p:spPr>
        <p:txBody>
          <a:bodyPr wrap="square" rtlCol="0">
            <a:spAutoFit/>
          </a:bodyPr>
          <a:lstStyle/>
          <a:p>
            <a:r>
              <a:rPr lang="en-US" sz="1000" dirty="0" smtClean="0"/>
              <a:t>RPN Anchor</a:t>
            </a:r>
            <a:endParaRPr lang="en-US" sz="1000" dirty="0"/>
          </a:p>
        </p:txBody>
      </p:sp>
      <p:sp>
        <p:nvSpPr>
          <p:cNvPr id="66" name="TextBox 65">
            <a:extLst>
              <a:ext uri="{FF2B5EF4-FFF2-40B4-BE49-F238E27FC236}">
                <a16:creationId xmlns="" xmlns:a16="http://schemas.microsoft.com/office/drawing/2014/main" id="{82EDF3C9-BFF2-42A5-86F2-A3DC9EBA463D}"/>
              </a:ext>
            </a:extLst>
          </p:cNvPr>
          <p:cNvSpPr txBox="1"/>
          <p:nvPr/>
        </p:nvSpPr>
        <p:spPr>
          <a:xfrm>
            <a:off x="4719708" y="3349515"/>
            <a:ext cx="1155116" cy="246221"/>
          </a:xfrm>
          <a:prstGeom prst="rect">
            <a:avLst/>
          </a:prstGeom>
          <a:noFill/>
        </p:spPr>
        <p:txBody>
          <a:bodyPr wrap="square" rtlCol="0">
            <a:spAutoFit/>
          </a:bodyPr>
          <a:lstStyle/>
          <a:p>
            <a:r>
              <a:rPr lang="en-US" sz="1000" dirty="0" smtClean="0"/>
              <a:t>RPN pretrain</a:t>
            </a:r>
            <a:endParaRPr lang="en-US" sz="1000" dirty="0"/>
          </a:p>
        </p:txBody>
      </p:sp>
      <p:sp>
        <p:nvSpPr>
          <p:cNvPr id="67" name="Rectangle 66">
            <a:extLst>
              <a:ext uri="{FF2B5EF4-FFF2-40B4-BE49-F238E27FC236}">
                <a16:creationId xmlns="" xmlns:a16="http://schemas.microsoft.com/office/drawing/2014/main" id="{5E573DA1-6A0D-437A-948E-885074A1C132}"/>
              </a:ext>
            </a:extLst>
          </p:cNvPr>
          <p:cNvSpPr/>
          <p:nvPr/>
        </p:nvSpPr>
        <p:spPr>
          <a:xfrm>
            <a:off x="5818614" y="2866535"/>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68" name="Rectangle 67">
            <a:extLst>
              <a:ext uri="{FF2B5EF4-FFF2-40B4-BE49-F238E27FC236}">
                <a16:creationId xmlns="" xmlns:a16="http://schemas.microsoft.com/office/drawing/2014/main" id="{5E573DA1-6A0D-437A-948E-885074A1C132}"/>
              </a:ext>
            </a:extLst>
          </p:cNvPr>
          <p:cNvSpPr/>
          <p:nvPr/>
        </p:nvSpPr>
        <p:spPr>
          <a:xfrm>
            <a:off x="5808486" y="3322287"/>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05" name="TextBox 104">
            <a:extLst>
              <a:ext uri="{FF2B5EF4-FFF2-40B4-BE49-F238E27FC236}">
                <a16:creationId xmlns="" xmlns:a16="http://schemas.microsoft.com/office/drawing/2014/main" id="{82EDF3C9-BFF2-42A5-86F2-A3DC9EBA463D}"/>
              </a:ext>
            </a:extLst>
          </p:cNvPr>
          <p:cNvSpPr txBox="1"/>
          <p:nvPr/>
        </p:nvSpPr>
        <p:spPr>
          <a:xfrm>
            <a:off x="4725809" y="3763028"/>
            <a:ext cx="1155116" cy="246221"/>
          </a:xfrm>
          <a:prstGeom prst="rect">
            <a:avLst/>
          </a:prstGeom>
          <a:noFill/>
        </p:spPr>
        <p:txBody>
          <a:bodyPr wrap="square" rtlCol="0">
            <a:spAutoFit/>
          </a:bodyPr>
          <a:lstStyle/>
          <a:p>
            <a:r>
              <a:rPr lang="en-US" sz="1000" dirty="0" smtClean="0"/>
              <a:t>RPN post train</a:t>
            </a:r>
            <a:endParaRPr lang="en-US" sz="1000" dirty="0"/>
          </a:p>
        </p:txBody>
      </p:sp>
      <p:sp>
        <p:nvSpPr>
          <p:cNvPr id="106" name="Rectangle 105">
            <a:extLst>
              <a:ext uri="{FF2B5EF4-FFF2-40B4-BE49-F238E27FC236}">
                <a16:creationId xmlns="" xmlns:a16="http://schemas.microsoft.com/office/drawing/2014/main" id="{5E573DA1-6A0D-437A-948E-885074A1C132}"/>
              </a:ext>
            </a:extLst>
          </p:cNvPr>
          <p:cNvSpPr/>
          <p:nvPr/>
        </p:nvSpPr>
        <p:spPr>
          <a:xfrm>
            <a:off x="5818614" y="3782735"/>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07" name="Rectangle 106">
            <a:extLst>
              <a:ext uri="{FF2B5EF4-FFF2-40B4-BE49-F238E27FC236}">
                <a16:creationId xmlns="" xmlns:a16="http://schemas.microsoft.com/office/drawing/2014/main" id="{5E573DA1-6A0D-437A-948E-885074A1C132}"/>
              </a:ext>
            </a:extLst>
          </p:cNvPr>
          <p:cNvSpPr/>
          <p:nvPr/>
        </p:nvSpPr>
        <p:spPr>
          <a:xfrm>
            <a:off x="5808486" y="4250015"/>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08" name="Rectangle 107">
            <a:extLst>
              <a:ext uri="{FF2B5EF4-FFF2-40B4-BE49-F238E27FC236}">
                <a16:creationId xmlns="" xmlns:a16="http://schemas.microsoft.com/office/drawing/2014/main" id="{5E573DA1-6A0D-437A-948E-885074A1C132}"/>
              </a:ext>
            </a:extLst>
          </p:cNvPr>
          <p:cNvSpPr/>
          <p:nvPr/>
        </p:nvSpPr>
        <p:spPr>
          <a:xfrm>
            <a:off x="5798358" y="4648642"/>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09" name="Rectangle 108">
            <a:extLst>
              <a:ext uri="{FF2B5EF4-FFF2-40B4-BE49-F238E27FC236}">
                <a16:creationId xmlns="" xmlns:a16="http://schemas.microsoft.com/office/drawing/2014/main" id="{5E573DA1-6A0D-437A-948E-885074A1C132}"/>
              </a:ext>
            </a:extLst>
          </p:cNvPr>
          <p:cNvSpPr/>
          <p:nvPr/>
        </p:nvSpPr>
        <p:spPr>
          <a:xfrm>
            <a:off x="5798358" y="5071110"/>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10" name="TextBox 109">
            <a:extLst>
              <a:ext uri="{FF2B5EF4-FFF2-40B4-BE49-F238E27FC236}">
                <a16:creationId xmlns="" xmlns:a16="http://schemas.microsoft.com/office/drawing/2014/main" id="{82EDF3C9-BFF2-42A5-86F2-A3DC9EBA463D}"/>
              </a:ext>
            </a:extLst>
          </p:cNvPr>
          <p:cNvSpPr txBox="1"/>
          <p:nvPr/>
        </p:nvSpPr>
        <p:spPr>
          <a:xfrm>
            <a:off x="4725809" y="4190497"/>
            <a:ext cx="1155116" cy="246221"/>
          </a:xfrm>
          <a:prstGeom prst="rect">
            <a:avLst/>
          </a:prstGeom>
          <a:noFill/>
        </p:spPr>
        <p:txBody>
          <a:bodyPr wrap="square" rtlCol="0">
            <a:spAutoFit/>
          </a:bodyPr>
          <a:lstStyle/>
          <a:p>
            <a:r>
              <a:rPr lang="en-US" sz="1000" dirty="0" smtClean="0"/>
              <a:t>RPN fg_iou</a:t>
            </a:r>
            <a:endParaRPr lang="en-US" sz="1000" dirty="0"/>
          </a:p>
        </p:txBody>
      </p:sp>
      <p:sp>
        <p:nvSpPr>
          <p:cNvPr id="111" name="TextBox 110">
            <a:extLst>
              <a:ext uri="{FF2B5EF4-FFF2-40B4-BE49-F238E27FC236}">
                <a16:creationId xmlns="" xmlns:a16="http://schemas.microsoft.com/office/drawing/2014/main" id="{82EDF3C9-BFF2-42A5-86F2-A3DC9EBA463D}"/>
              </a:ext>
            </a:extLst>
          </p:cNvPr>
          <p:cNvSpPr txBox="1"/>
          <p:nvPr/>
        </p:nvSpPr>
        <p:spPr>
          <a:xfrm>
            <a:off x="4725809" y="4629161"/>
            <a:ext cx="1155116" cy="246221"/>
          </a:xfrm>
          <a:prstGeom prst="rect">
            <a:avLst/>
          </a:prstGeom>
          <a:noFill/>
        </p:spPr>
        <p:txBody>
          <a:bodyPr wrap="square" rtlCol="0">
            <a:spAutoFit/>
          </a:bodyPr>
          <a:lstStyle/>
          <a:p>
            <a:r>
              <a:rPr lang="en-US" sz="1000" dirty="0" smtClean="0"/>
              <a:t>RPN bg_iou</a:t>
            </a:r>
            <a:endParaRPr lang="en-US" sz="1000" dirty="0"/>
          </a:p>
        </p:txBody>
      </p:sp>
      <p:sp>
        <p:nvSpPr>
          <p:cNvPr id="112" name="TextBox 111">
            <a:extLst>
              <a:ext uri="{FF2B5EF4-FFF2-40B4-BE49-F238E27FC236}">
                <a16:creationId xmlns="" xmlns:a16="http://schemas.microsoft.com/office/drawing/2014/main" id="{82EDF3C9-BFF2-42A5-86F2-A3DC9EBA463D}"/>
              </a:ext>
            </a:extLst>
          </p:cNvPr>
          <p:cNvSpPr txBox="1"/>
          <p:nvPr/>
        </p:nvSpPr>
        <p:spPr>
          <a:xfrm>
            <a:off x="4725809" y="5062282"/>
            <a:ext cx="1155116" cy="246221"/>
          </a:xfrm>
          <a:prstGeom prst="rect">
            <a:avLst/>
          </a:prstGeom>
          <a:noFill/>
        </p:spPr>
        <p:txBody>
          <a:bodyPr wrap="square" rtlCol="0">
            <a:spAutoFit/>
          </a:bodyPr>
          <a:lstStyle/>
          <a:p>
            <a:r>
              <a:rPr lang="en-US" sz="1000" dirty="0" smtClean="0"/>
              <a:t>RPN batch</a:t>
            </a:r>
            <a:endParaRPr lang="en-US" sz="1000" dirty="0"/>
          </a:p>
        </p:txBody>
      </p:sp>
      <p:sp>
        <p:nvSpPr>
          <p:cNvPr id="113" name="Rectangle 112">
            <a:extLst>
              <a:ext uri="{FF2B5EF4-FFF2-40B4-BE49-F238E27FC236}">
                <a16:creationId xmlns="" xmlns:a16="http://schemas.microsoft.com/office/drawing/2014/main" id="{5E573DA1-6A0D-437A-948E-885074A1C132}"/>
              </a:ext>
            </a:extLst>
          </p:cNvPr>
          <p:cNvSpPr/>
          <p:nvPr/>
        </p:nvSpPr>
        <p:spPr>
          <a:xfrm>
            <a:off x="7942692" y="2853164"/>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14" name="Rectangle 113">
            <a:extLst>
              <a:ext uri="{FF2B5EF4-FFF2-40B4-BE49-F238E27FC236}">
                <a16:creationId xmlns="" xmlns:a16="http://schemas.microsoft.com/office/drawing/2014/main" id="{5E573DA1-6A0D-437A-948E-885074A1C132}"/>
              </a:ext>
            </a:extLst>
          </p:cNvPr>
          <p:cNvSpPr/>
          <p:nvPr/>
        </p:nvSpPr>
        <p:spPr>
          <a:xfrm>
            <a:off x="7932564" y="3308916"/>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15" name="Rectangle 114">
            <a:extLst>
              <a:ext uri="{FF2B5EF4-FFF2-40B4-BE49-F238E27FC236}">
                <a16:creationId xmlns="" xmlns:a16="http://schemas.microsoft.com/office/drawing/2014/main" id="{5E573DA1-6A0D-437A-948E-885074A1C132}"/>
              </a:ext>
            </a:extLst>
          </p:cNvPr>
          <p:cNvSpPr/>
          <p:nvPr/>
        </p:nvSpPr>
        <p:spPr>
          <a:xfrm>
            <a:off x="7942692" y="3769364"/>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16" name="Rectangle 115">
            <a:extLst>
              <a:ext uri="{FF2B5EF4-FFF2-40B4-BE49-F238E27FC236}">
                <a16:creationId xmlns="" xmlns:a16="http://schemas.microsoft.com/office/drawing/2014/main" id="{5E573DA1-6A0D-437A-948E-885074A1C132}"/>
              </a:ext>
            </a:extLst>
          </p:cNvPr>
          <p:cNvSpPr/>
          <p:nvPr/>
        </p:nvSpPr>
        <p:spPr>
          <a:xfrm>
            <a:off x="7932564" y="4236644"/>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17" name="Rectangle 116">
            <a:extLst>
              <a:ext uri="{FF2B5EF4-FFF2-40B4-BE49-F238E27FC236}">
                <a16:creationId xmlns="" xmlns:a16="http://schemas.microsoft.com/office/drawing/2014/main" id="{5E573DA1-6A0D-437A-948E-885074A1C132}"/>
              </a:ext>
            </a:extLst>
          </p:cNvPr>
          <p:cNvSpPr/>
          <p:nvPr/>
        </p:nvSpPr>
        <p:spPr>
          <a:xfrm>
            <a:off x="7931602" y="4648642"/>
            <a:ext cx="952526" cy="235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120" name="TextBox 119">
            <a:extLst>
              <a:ext uri="{FF2B5EF4-FFF2-40B4-BE49-F238E27FC236}">
                <a16:creationId xmlns="" xmlns:a16="http://schemas.microsoft.com/office/drawing/2014/main" id="{82EDF3C9-BFF2-42A5-86F2-A3DC9EBA463D}"/>
              </a:ext>
            </a:extLst>
          </p:cNvPr>
          <p:cNvSpPr txBox="1"/>
          <p:nvPr/>
        </p:nvSpPr>
        <p:spPr>
          <a:xfrm>
            <a:off x="6888930" y="2835527"/>
            <a:ext cx="1033506" cy="246221"/>
          </a:xfrm>
          <a:prstGeom prst="rect">
            <a:avLst/>
          </a:prstGeom>
          <a:noFill/>
        </p:spPr>
        <p:txBody>
          <a:bodyPr wrap="square" rtlCol="0">
            <a:spAutoFit/>
          </a:bodyPr>
          <a:lstStyle/>
          <a:p>
            <a:r>
              <a:rPr lang="en-US" sz="1000" dirty="0" smtClean="0"/>
              <a:t>Box detection</a:t>
            </a:r>
            <a:endParaRPr lang="en-US" sz="1000" dirty="0"/>
          </a:p>
        </p:txBody>
      </p:sp>
      <p:sp>
        <p:nvSpPr>
          <p:cNvPr id="122" name="TextBox 121">
            <a:extLst>
              <a:ext uri="{FF2B5EF4-FFF2-40B4-BE49-F238E27FC236}">
                <a16:creationId xmlns="" xmlns:a16="http://schemas.microsoft.com/office/drawing/2014/main" id="{82EDF3C9-BFF2-42A5-86F2-A3DC9EBA463D}"/>
              </a:ext>
            </a:extLst>
          </p:cNvPr>
          <p:cNvSpPr txBox="1"/>
          <p:nvPr/>
        </p:nvSpPr>
        <p:spPr>
          <a:xfrm>
            <a:off x="6892237" y="4251440"/>
            <a:ext cx="932254" cy="246221"/>
          </a:xfrm>
          <a:prstGeom prst="rect">
            <a:avLst/>
          </a:prstGeom>
          <a:noFill/>
        </p:spPr>
        <p:txBody>
          <a:bodyPr wrap="square" rtlCol="0">
            <a:spAutoFit/>
          </a:bodyPr>
          <a:lstStyle/>
          <a:p>
            <a:r>
              <a:rPr lang="en-US" sz="1000" dirty="0" smtClean="0"/>
              <a:t>Box batch</a:t>
            </a:r>
            <a:endParaRPr lang="en-US" sz="1000" dirty="0"/>
          </a:p>
        </p:txBody>
      </p:sp>
      <p:sp>
        <p:nvSpPr>
          <p:cNvPr id="123" name="TextBox 122">
            <a:extLst>
              <a:ext uri="{FF2B5EF4-FFF2-40B4-BE49-F238E27FC236}">
                <a16:creationId xmlns="" xmlns:a16="http://schemas.microsoft.com/office/drawing/2014/main" id="{82EDF3C9-BFF2-42A5-86F2-A3DC9EBA463D}"/>
              </a:ext>
            </a:extLst>
          </p:cNvPr>
          <p:cNvSpPr txBox="1"/>
          <p:nvPr/>
        </p:nvSpPr>
        <p:spPr>
          <a:xfrm>
            <a:off x="6911782" y="4632142"/>
            <a:ext cx="932254" cy="246221"/>
          </a:xfrm>
          <a:prstGeom prst="rect">
            <a:avLst/>
          </a:prstGeom>
          <a:noFill/>
        </p:spPr>
        <p:txBody>
          <a:bodyPr wrap="square" rtlCol="0">
            <a:spAutoFit/>
          </a:bodyPr>
          <a:lstStyle/>
          <a:p>
            <a:r>
              <a:rPr lang="en-US" sz="1000" dirty="0" smtClean="0"/>
              <a:t>Box positive</a:t>
            </a:r>
            <a:endParaRPr lang="en-US" sz="1000" dirty="0"/>
          </a:p>
        </p:txBody>
      </p:sp>
      <p:sp>
        <p:nvSpPr>
          <p:cNvPr id="124" name="TextBox 123">
            <a:extLst>
              <a:ext uri="{FF2B5EF4-FFF2-40B4-BE49-F238E27FC236}">
                <a16:creationId xmlns="" xmlns:a16="http://schemas.microsoft.com/office/drawing/2014/main" id="{82EDF3C9-BFF2-42A5-86F2-A3DC9EBA463D}"/>
              </a:ext>
            </a:extLst>
          </p:cNvPr>
          <p:cNvSpPr txBox="1"/>
          <p:nvPr/>
        </p:nvSpPr>
        <p:spPr>
          <a:xfrm>
            <a:off x="6887982" y="3758281"/>
            <a:ext cx="932254" cy="246221"/>
          </a:xfrm>
          <a:prstGeom prst="rect">
            <a:avLst/>
          </a:prstGeom>
          <a:noFill/>
        </p:spPr>
        <p:txBody>
          <a:bodyPr wrap="square" rtlCol="0">
            <a:spAutoFit/>
          </a:bodyPr>
          <a:lstStyle/>
          <a:p>
            <a:r>
              <a:rPr lang="en-US" sz="1000" dirty="0" smtClean="0"/>
              <a:t>Box bg_iou</a:t>
            </a:r>
            <a:endParaRPr lang="en-US" sz="1000" dirty="0"/>
          </a:p>
        </p:txBody>
      </p:sp>
      <p:sp>
        <p:nvSpPr>
          <p:cNvPr id="125" name="TextBox 124">
            <a:extLst>
              <a:ext uri="{FF2B5EF4-FFF2-40B4-BE49-F238E27FC236}">
                <a16:creationId xmlns="" xmlns:a16="http://schemas.microsoft.com/office/drawing/2014/main" id="{82EDF3C9-BFF2-42A5-86F2-A3DC9EBA463D}"/>
              </a:ext>
            </a:extLst>
          </p:cNvPr>
          <p:cNvSpPr txBox="1"/>
          <p:nvPr/>
        </p:nvSpPr>
        <p:spPr>
          <a:xfrm>
            <a:off x="6892757" y="3298912"/>
            <a:ext cx="932254" cy="246221"/>
          </a:xfrm>
          <a:prstGeom prst="rect">
            <a:avLst/>
          </a:prstGeom>
          <a:noFill/>
        </p:spPr>
        <p:txBody>
          <a:bodyPr wrap="square" rtlCol="0">
            <a:spAutoFit/>
          </a:bodyPr>
          <a:lstStyle/>
          <a:p>
            <a:r>
              <a:rPr lang="en-US" sz="1000" dirty="0" smtClean="0"/>
              <a:t>Box fg_iou</a:t>
            </a:r>
            <a:endParaRPr lang="en-US" sz="1000" dirty="0"/>
          </a:p>
        </p:txBody>
      </p:sp>
    </p:spTree>
    <p:extLst>
      <p:ext uri="{BB962C8B-B14F-4D97-AF65-F5344CB8AC3E}">
        <p14:creationId xmlns:p14="http://schemas.microsoft.com/office/powerpoint/2010/main" val="321014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dirty="0">
                <a:latin typeface="Meiryo UI (Headings)"/>
                <a:cs typeface="Times New Roman" panose="02020603050405020304" pitchFamily="18" charset="0"/>
              </a:rPr>
              <a:t>Transfer Learning - </a:t>
            </a:r>
            <a:r>
              <a:rPr lang="en-US" dirty="0"/>
              <a:t>Segmentation</a:t>
            </a:r>
            <a:endParaRPr lang="en-US" dirty="0">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Train Function</a:t>
            </a:r>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 xmlns:a16="http://schemas.microsoft.com/office/drawing/2014/main" id="{F51BA3F5-04AE-4240-948D-DCBE69F8EEC0}"/>
              </a:ext>
            </a:extLst>
          </p:cNvPr>
          <p:cNvSpPr/>
          <p:nvPr/>
        </p:nvSpPr>
        <p:spPr>
          <a:xfrm>
            <a:off x="2523743" y="1784048"/>
            <a:ext cx="714451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4811236" y="2724511"/>
            <a:ext cx="3181165" cy="323165"/>
          </a:xfrm>
          <a:prstGeom prst="rect">
            <a:avLst/>
          </a:prstGeom>
          <a:noFill/>
        </p:spPr>
        <p:txBody>
          <a:bodyPr wrap="square" rtlCol="0">
            <a:spAutoFit/>
          </a:bodyPr>
          <a:lstStyle/>
          <a:p>
            <a:r>
              <a:rPr lang="en-US" sz="1500" b="1"/>
              <a:t>Model is be training</a:t>
            </a:r>
          </a:p>
        </p:txBody>
      </p:sp>
      <p:sp>
        <p:nvSpPr>
          <p:cNvPr id="12" name="Rectangle 11">
            <a:extLst>
              <a:ext uri="{FF2B5EF4-FFF2-40B4-BE49-F238E27FC236}">
                <a16:creationId xmlns="" xmlns:a16="http://schemas.microsoft.com/office/drawing/2014/main" id="{7321961B-F7C7-47C9-B775-CDD3D8450F48}"/>
              </a:ext>
            </a:extLst>
          </p:cNvPr>
          <p:cNvSpPr/>
          <p:nvPr/>
        </p:nvSpPr>
        <p:spPr>
          <a:xfrm>
            <a:off x="4265512" y="3426329"/>
            <a:ext cx="3890935" cy="402706"/>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8" name="Rectangle 7">
            <a:extLst>
              <a:ext uri="{FF2B5EF4-FFF2-40B4-BE49-F238E27FC236}">
                <a16:creationId xmlns="" xmlns:a16="http://schemas.microsoft.com/office/drawing/2014/main" id="{746F3603-FBFF-476F-A661-A9FFA175D9BF}"/>
              </a:ext>
            </a:extLst>
          </p:cNvPr>
          <p:cNvSpPr/>
          <p:nvPr/>
        </p:nvSpPr>
        <p:spPr>
          <a:xfrm>
            <a:off x="4265513" y="3426329"/>
            <a:ext cx="1927241" cy="4027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3456717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6" name="TextBox 45">
            <a:extLst>
              <a:ext uri="{FF2B5EF4-FFF2-40B4-BE49-F238E27FC236}">
                <a16:creationId xmlns=""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77" name="Action Button: Go Home 76">
            <a:hlinkClick r:id="rId2" action="ppaction://hlinksldjump" highlightClick="1"/>
            <a:extLst>
              <a:ext uri="{FF2B5EF4-FFF2-40B4-BE49-F238E27FC236}">
                <a16:creationId xmlns="" xmlns:a16="http://schemas.microsoft.com/office/drawing/2014/main" id="{B9D25E03-3403-4543-9A4C-185F3256EEA9}"/>
              </a:ext>
            </a:extLst>
          </p:cNvPr>
          <p:cNvSpPr/>
          <p:nvPr/>
        </p:nvSpPr>
        <p:spPr>
          <a:xfrm>
            <a:off x="11263390" y="5670577"/>
            <a:ext cx="541283" cy="628128"/>
          </a:xfrm>
          <a:prstGeom prst="actionButtonHo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a:extLst>
              <a:ext uri="{FF2B5EF4-FFF2-40B4-BE49-F238E27FC236}">
                <a16:creationId xmlns=""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 xmlns:a16="http://schemas.microsoft.com/office/drawing/2014/main" id="{AD11A61D-516B-4673-92F3-A2A930BAF2CA}"/>
              </a:ext>
            </a:extLst>
          </p:cNvPr>
          <p:cNvSpPr txBox="1"/>
          <p:nvPr/>
        </p:nvSpPr>
        <p:spPr>
          <a:xfrm>
            <a:off x="1591528" y="2667091"/>
            <a:ext cx="3181165" cy="323165"/>
          </a:xfrm>
          <a:prstGeom prst="rect">
            <a:avLst/>
          </a:prstGeom>
          <a:noFill/>
        </p:spPr>
        <p:txBody>
          <a:bodyPr wrap="square" rtlCol="0">
            <a:spAutoFit/>
          </a:bodyPr>
          <a:lstStyle/>
          <a:p>
            <a:r>
              <a:rPr lang="en-US" sz="1500" b="1"/>
              <a:t>Model is trained seccessfully</a:t>
            </a:r>
          </a:p>
        </p:txBody>
      </p:sp>
      <p:sp>
        <p:nvSpPr>
          <p:cNvPr id="12" name="Rectangle 11">
            <a:extLst>
              <a:ext uri="{FF2B5EF4-FFF2-40B4-BE49-F238E27FC236}">
                <a16:creationId xmlns="" xmlns:a16="http://schemas.microsoft.com/office/drawing/2014/main" id="{7321961B-F7C7-47C9-B775-CDD3D8450F48}"/>
              </a:ext>
            </a:extLst>
          </p:cNvPr>
          <p:cNvSpPr/>
          <p:nvPr/>
        </p:nvSpPr>
        <p:spPr>
          <a:xfrm>
            <a:off x="1668617" y="3218850"/>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 xmlns:a16="http://schemas.microsoft.com/office/drawing/2014/main" id="{064D2D79-513F-4B93-8D15-044273573B2B}"/>
              </a:ext>
            </a:extLst>
          </p:cNvPr>
          <p:cNvPicPr>
            <a:picLocks noChangeAspect="1"/>
          </p:cNvPicPr>
          <p:nvPr/>
        </p:nvPicPr>
        <p:blipFill>
          <a:blip r:embed="rId3"/>
          <a:stretch>
            <a:fillRect/>
          </a:stretch>
        </p:blipFill>
        <p:spPr>
          <a:xfrm>
            <a:off x="2755252" y="3963983"/>
            <a:ext cx="683003" cy="336947"/>
          </a:xfrm>
          <a:prstGeom prst="rect">
            <a:avLst/>
          </a:prstGeom>
        </p:spPr>
      </p:pic>
      <p:sp>
        <p:nvSpPr>
          <p:cNvPr id="3" name="TextBox 2">
            <a:extLst>
              <a:ext uri="{FF2B5EF4-FFF2-40B4-BE49-F238E27FC236}">
                <a16:creationId xmlns=""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 xmlns:a16="http://schemas.microsoft.com/office/drawing/2014/main" id="{1AE885CD-5E70-4BB4-AED6-D41A417B6B07}"/>
              </a:ext>
            </a:extLst>
          </p:cNvPr>
          <p:cNvSpPr txBox="1"/>
          <p:nvPr/>
        </p:nvSpPr>
        <p:spPr>
          <a:xfrm>
            <a:off x="1182623" y="4520567"/>
            <a:ext cx="3998977" cy="1615827"/>
          </a:xfrm>
          <a:prstGeom prst="rect">
            <a:avLst/>
          </a:prstGeom>
          <a:noFill/>
        </p:spPr>
        <p:txBody>
          <a:bodyPr wrap="square" rtlCol="0">
            <a:spAutoFit/>
          </a:bodyPr>
          <a:lstStyle/>
          <a:p>
            <a:r>
              <a:rPr lang="en-US" sz="1100"/>
              <a:t>&gt;Detail log</a:t>
            </a:r>
          </a:p>
          <a:p>
            <a:r>
              <a:rPr lang="en-US" sz="1100"/>
              <a:t> [1,  2000] loss: 2.272</a:t>
            </a:r>
          </a:p>
          <a:p>
            <a:r>
              <a:rPr lang="en-US" sz="1100"/>
              <a:t>[1,  4000] loss: 1.926</a:t>
            </a:r>
          </a:p>
          <a:p>
            <a:r>
              <a:rPr lang="en-US" sz="1100"/>
              <a:t>[1,  6000] loss: 1.724</a:t>
            </a:r>
          </a:p>
          <a:p>
            <a:r>
              <a:rPr lang="en-US" sz="1100"/>
              <a:t>[1,  8000] loss: 1.620</a:t>
            </a:r>
          </a:p>
          <a:p>
            <a:r>
              <a:rPr lang="en-US" sz="1100"/>
              <a:t>[2,  2000] loss: 1.407</a:t>
            </a:r>
          </a:p>
          <a:p>
            <a:r>
              <a:rPr lang="en-US" sz="1100"/>
              <a:t>[2,  4000] loss: 1.392</a:t>
            </a:r>
          </a:p>
          <a:p>
            <a:r>
              <a:rPr lang="en-US" sz="1100"/>
              <a:t>[2,  6000] loss: 1.381</a:t>
            </a:r>
          </a:p>
          <a:p>
            <a:r>
              <a:rPr lang="en-US" sz="1100"/>
              <a:t>Finished Training</a:t>
            </a:r>
          </a:p>
        </p:txBody>
      </p:sp>
      <p:sp>
        <p:nvSpPr>
          <p:cNvPr id="15" name="Rectangle 14">
            <a:extLst>
              <a:ext uri="{FF2B5EF4-FFF2-40B4-BE49-F238E27FC236}">
                <a16:creationId xmlns="" xmlns:a16="http://schemas.microsoft.com/office/drawing/2014/main" id="{18331B0D-6EEB-4E79-904D-C44F8C90D7DA}"/>
              </a:ext>
            </a:extLst>
          </p:cNvPr>
          <p:cNvSpPr/>
          <p:nvPr/>
        </p:nvSpPr>
        <p:spPr>
          <a:xfrm>
            <a:off x="6461955"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 xmlns:a16="http://schemas.microsoft.com/office/drawing/2014/main" id="{C935CE1F-541A-416F-A184-DFB88B2DFAF9}"/>
              </a:ext>
            </a:extLst>
          </p:cNvPr>
          <p:cNvSpPr txBox="1"/>
          <p:nvPr/>
        </p:nvSpPr>
        <p:spPr>
          <a:xfrm>
            <a:off x="7859683" y="2667091"/>
            <a:ext cx="3181165" cy="323165"/>
          </a:xfrm>
          <a:prstGeom prst="rect">
            <a:avLst/>
          </a:prstGeom>
          <a:noFill/>
        </p:spPr>
        <p:txBody>
          <a:bodyPr wrap="square" rtlCol="0">
            <a:spAutoFit/>
          </a:bodyPr>
          <a:lstStyle/>
          <a:p>
            <a:r>
              <a:rPr lang="en-US" sz="1500" b="1"/>
              <a:t>Model is trained fail</a:t>
            </a:r>
          </a:p>
        </p:txBody>
      </p:sp>
      <p:sp>
        <p:nvSpPr>
          <p:cNvPr id="17" name="Rectangle 16">
            <a:extLst>
              <a:ext uri="{FF2B5EF4-FFF2-40B4-BE49-F238E27FC236}">
                <a16:creationId xmlns=""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 xmlns:a16="http://schemas.microsoft.com/office/drawing/2014/main" id="{62C8719D-317B-484D-95AE-1FD2B99E0EC7}"/>
              </a:ext>
            </a:extLst>
          </p:cNvPr>
          <p:cNvPicPr>
            <a:picLocks noChangeAspect="1"/>
          </p:cNvPicPr>
          <p:nvPr/>
        </p:nvPicPr>
        <p:blipFill>
          <a:blip r:embed="rId3"/>
          <a:stretch>
            <a:fillRect/>
          </a:stretch>
        </p:blipFill>
        <p:spPr>
          <a:xfrm>
            <a:off x="8668644" y="3933758"/>
            <a:ext cx="683003" cy="336947"/>
          </a:xfrm>
          <a:prstGeom prst="rect">
            <a:avLst/>
          </a:prstGeom>
        </p:spPr>
      </p:pic>
      <p:sp>
        <p:nvSpPr>
          <p:cNvPr id="19" name="Rectangle 18">
            <a:extLst>
              <a:ext uri="{FF2B5EF4-FFF2-40B4-BE49-F238E27FC236}">
                <a16:creationId xmlns=""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a:t>&gt;Detail log</a:t>
            </a:r>
          </a:p>
          <a:p>
            <a:r>
              <a:rPr lang="en-US" sz="1100"/>
              <a:t>NameError: name 'Image' is not defined</a:t>
            </a:r>
          </a:p>
        </p:txBody>
      </p:sp>
      <p:sp>
        <p:nvSpPr>
          <p:cNvPr id="10" name="Rectangle 9">
            <a:extLst>
              <a:ext uri="{FF2B5EF4-FFF2-40B4-BE49-F238E27FC236}">
                <a16:creationId xmlns=""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222092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180924_PPT_Template_16ｘ9_J_β版</Template>
  <TotalTime>0</TotalTime>
  <Words>760</Words>
  <Application>Microsoft Office PowerPoint</Application>
  <PresentationFormat>Widescreen</PresentationFormat>
  <Paragraphs>232</Paragraphs>
  <Slides>26</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Aharoni</vt:lpstr>
      <vt:lpstr>BIZ UDMincho Medium</vt:lpstr>
      <vt:lpstr>Meiryo UI</vt:lpstr>
      <vt:lpstr>Meiryo UI (Headings)</vt:lpstr>
      <vt:lpstr>ＭＳ Ｐゴシック</vt:lpstr>
      <vt:lpstr>東芝 Pゴシック Light</vt:lpstr>
      <vt:lpstr>Arial</vt:lpstr>
      <vt:lpstr>Bahnschrift SemiBold Condensed</vt:lpstr>
      <vt:lpstr>Bahnschrift SemiBold SemiConden</vt:lpstr>
      <vt:lpstr>Calibri</vt:lpstr>
      <vt:lpstr>Segoe UI</vt:lpstr>
      <vt:lpstr>Segoe UI Semilight</vt:lpstr>
      <vt:lpstr>Times New Roman</vt:lpstr>
      <vt:lpstr>Wingdings</vt:lpstr>
      <vt:lpstr>テーマ1</vt:lpstr>
      <vt:lpstr>GUI AI Learning Platform Design</vt:lpstr>
      <vt:lpstr>Main window</vt:lpstr>
      <vt:lpstr>Transfer Learning window</vt:lpstr>
      <vt:lpstr>Transfer Learning window</vt:lpstr>
      <vt:lpstr>Transfer Learning - Segmentation</vt:lpstr>
      <vt:lpstr>Transfer Learning - Segmentation</vt:lpstr>
      <vt:lpstr>Transfer Learning - Segmentation</vt:lpstr>
      <vt:lpstr>Transfer Learning - Segmentation</vt:lpstr>
      <vt:lpstr>Transfer Learning - Segmentation</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Genneration Management Window</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2018-08-24T12:57:32Z</dcterms:created>
  <dcterms:modified xsi:type="dcterms:W3CDTF">2021-02-24T08:46:06Z</dcterms:modified>
</cp:coreProperties>
</file>