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DejaVu Serif" charset="1" panose="02060603050605020204"/>
      <p:regular r:id="rId23"/>
    </p:embeddedFont>
    <p:embeddedFont>
      <p:font typeface="DejaVu Serif Bold" charset="1" panose="02060803050605020204"/>
      <p:regular r:id="rId24"/>
    </p:embeddedFont>
    <p:embeddedFont>
      <p:font typeface="Noto Serif Display" charset="1" panose="02020502080505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slide2.xml" Type="http://schemas.openxmlformats.org/officeDocument/2006/relationship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slide2.xml" Type="http://schemas.openxmlformats.org/officeDocument/2006/relationship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slide2.xml" Type="http://schemas.openxmlformats.org/officeDocument/2006/relationship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slide2.xml" Type="http://schemas.openxmlformats.org/officeDocument/2006/relationship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slide2.xml" Type="http://schemas.openxmlformats.org/officeDocument/2006/relationship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slide3.xml" Type="http://schemas.openxmlformats.org/officeDocument/2006/relationships/slide"/><Relationship Id="rId3" Target="slide5.xml" Type="http://schemas.openxmlformats.org/officeDocument/2006/relationships/slide"/><Relationship Id="rId4" Target="slide11.xml" Type="http://schemas.openxmlformats.org/officeDocument/2006/relationships/slide"/><Relationship Id="rId5" Target="slide15.xml" Type="http://schemas.openxmlformats.org/officeDocument/2006/relationship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slide2.xml" Type="http://schemas.openxmlformats.org/officeDocument/2006/relationship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slide2.xml" Type="http://schemas.openxmlformats.org/officeDocument/2006/relationship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slide2.xml" Type="http://schemas.openxmlformats.org/officeDocument/2006/relationship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slide2.xml" Type="http://schemas.openxmlformats.org/officeDocument/2006/relationship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2336342" y="5954842"/>
            <a:ext cx="2271679" cy="1967285"/>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4" id="4"/>
          <p:cNvSpPr txBox="true"/>
          <p:nvPr/>
        </p:nvSpPr>
        <p:spPr>
          <a:xfrm rot="0">
            <a:off x="1840238" y="2145811"/>
            <a:ext cx="13300202" cy="1518281"/>
          </a:xfrm>
          <a:prstGeom prst="rect">
            <a:avLst/>
          </a:prstGeom>
        </p:spPr>
        <p:txBody>
          <a:bodyPr anchor="t" rtlCol="false" tIns="0" lIns="0" bIns="0" rIns="0">
            <a:spAutoFit/>
          </a:bodyPr>
          <a:lstStyle/>
          <a:p>
            <a:pPr algn="l">
              <a:lnSpc>
                <a:spcPts val="12390"/>
              </a:lnSpc>
            </a:pPr>
            <a:r>
              <a:rPr lang="en-US" sz="8850" spc="-97">
                <a:solidFill>
                  <a:srgbClr val="000000"/>
                </a:solidFill>
                <a:latin typeface="DejaVu Serif"/>
              </a:rPr>
              <a:t>ĐỒ ÁN TỐT NGHIỆP</a:t>
            </a:r>
          </a:p>
        </p:txBody>
      </p:sp>
      <p:sp>
        <p:nvSpPr>
          <p:cNvPr name="TextBox 5" id="5"/>
          <p:cNvSpPr txBox="true"/>
          <p:nvPr/>
        </p:nvSpPr>
        <p:spPr>
          <a:xfrm rot="0">
            <a:off x="1028700" y="4032784"/>
            <a:ext cx="13300202" cy="566928"/>
          </a:xfrm>
          <a:prstGeom prst="rect">
            <a:avLst/>
          </a:prstGeom>
        </p:spPr>
        <p:txBody>
          <a:bodyPr anchor="t" rtlCol="false" tIns="0" lIns="0" bIns="0" rIns="0">
            <a:spAutoFit/>
          </a:bodyPr>
          <a:lstStyle/>
          <a:p>
            <a:pPr algn="l">
              <a:lnSpc>
                <a:spcPts val="4521"/>
              </a:lnSpc>
            </a:pPr>
            <a:r>
              <a:rPr lang="en-US" sz="3300">
                <a:solidFill>
                  <a:srgbClr val="000000"/>
                </a:solidFill>
                <a:latin typeface="DejaVu Serif"/>
              </a:rPr>
              <a:t>Xây dựng website bán vali thời trang cho cửa hàng Minh Ngọc</a:t>
            </a:r>
          </a:p>
        </p:txBody>
      </p:sp>
      <p:grpSp>
        <p:nvGrpSpPr>
          <p:cNvPr name="Group 6" id="6"/>
          <p:cNvGrpSpPr/>
          <p:nvPr/>
        </p:nvGrpSpPr>
        <p:grpSpPr>
          <a:xfrm rot="0">
            <a:off x="14328902" y="2317173"/>
            <a:ext cx="7321033" cy="6340049"/>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8" id="8"/>
          <p:cNvGrpSpPr/>
          <p:nvPr/>
        </p:nvGrpSpPr>
        <p:grpSpPr>
          <a:xfrm rot="0">
            <a:off x="12122944" y="7035126"/>
            <a:ext cx="4970154" cy="430417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0" id="10"/>
          <p:cNvGrpSpPr/>
          <p:nvPr/>
        </p:nvGrpSpPr>
        <p:grpSpPr>
          <a:xfrm rot="0">
            <a:off x="13737770" y="373605"/>
            <a:ext cx="3799619" cy="3290488"/>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2" id="12"/>
          <p:cNvSpPr txBox="true"/>
          <p:nvPr/>
        </p:nvSpPr>
        <p:spPr>
          <a:xfrm rot="0">
            <a:off x="2700967" y="856349"/>
            <a:ext cx="5587122" cy="420039"/>
          </a:xfrm>
          <a:prstGeom prst="rect">
            <a:avLst/>
          </a:prstGeom>
        </p:spPr>
        <p:txBody>
          <a:bodyPr anchor="t" rtlCol="false" tIns="0" lIns="0" bIns="0" rIns="0">
            <a:spAutoFit/>
          </a:bodyPr>
          <a:lstStyle/>
          <a:p>
            <a:pPr algn="l">
              <a:lnSpc>
                <a:spcPts val="3266"/>
              </a:lnSpc>
              <a:spcBef>
                <a:spcPct val="0"/>
              </a:spcBef>
            </a:pPr>
            <a:r>
              <a:rPr lang="en-US" sz="2333">
                <a:solidFill>
                  <a:srgbClr val="000000"/>
                </a:solidFill>
                <a:latin typeface="DejaVu Serif Bold"/>
              </a:rPr>
              <a:t>ĐẠI HỌC CÔNG NGHIỆP HÀ NỘI</a:t>
            </a:r>
          </a:p>
        </p:txBody>
      </p:sp>
      <p:sp>
        <p:nvSpPr>
          <p:cNvPr name="Freeform 13" id="13"/>
          <p:cNvSpPr/>
          <p:nvPr/>
        </p:nvSpPr>
        <p:spPr>
          <a:xfrm flipH="false" flipV="false" rot="0">
            <a:off x="1293984" y="525843"/>
            <a:ext cx="1092508" cy="1138203"/>
          </a:xfrm>
          <a:custGeom>
            <a:avLst/>
            <a:gdLst/>
            <a:ahLst/>
            <a:cxnLst/>
            <a:rect r="r" b="b" t="t" l="l"/>
            <a:pathLst>
              <a:path h="1138203" w="1092508">
                <a:moveTo>
                  <a:pt x="0" y="0"/>
                </a:moveTo>
                <a:lnTo>
                  <a:pt x="1092508" y="0"/>
                </a:lnTo>
                <a:lnTo>
                  <a:pt x="1092508" y="1138202"/>
                </a:lnTo>
                <a:lnTo>
                  <a:pt x="0" y="1138202"/>
                </a:lnTo>
                <a:lnTo>
                  <a:pt x="0" y="0"/>
                </a:lnTo>
                <a:close/>
              </a:path>
            </a:pathLst>
          </a:custGeom>
          <a:blipFill>
            <a:blip r:embed="rId2"/>
            <a:stretch>
              <a:fillRect l="0" t="0" r="0" b="0"/>
            </a:stretch>
          </a:blipFill>
        </p:spPr>
      </p:sp>
      <p:sp>
        <p:nvSpPr>
          <p:cNvPr name="TextBox 14" id="14"/>
          <p:cNvSpPr txBox="true"/>
          <p:nvPr/>
        </p:nvSpPr>
        <p:spPr>
          <a:xfrm rot="0">
            <a:off x="1272555" y="5831017"/>
            <a:ext cx="6577310" cy="1792605"/>
          </a:xfrm>
          <a:prstGeom prst="rect">
            <a:avLst/>
          </a:prstGeom>
        </p:spPr>
        <p:txBody>
          <a:bodyPr anchor="t" rtlCol="false" tIns="0" lIns="0" bIns="0" rIns="0">
            <a:spAutoFit/>
          </a:bodyPr>
          <a:lstStyle/>
          <a:p>
            <a:pPr algn="ctr">
              <a:lnSpc>
                <a:spcPts val="4860"/>
              </a:lnSpc>
            </a:pPr>
            <a:r>
              <a:rPr lang="en-US" sz="3000">
                <a:solidFill>
                  <a:srgbClr val="000000"/>
                </a:solidFill>
                <a:latin typeface="DejaVu Serif"/>
              </a:rPr>
              <a:t>CBHD:ThS.Nguyễn Lan Anh</a:t>
            </a:r>
          </a:p>
          <a:p>
            <a:pPr algn="ctr">
              <a:lnSpc>
                <a:spcPts val="4860"/>
              </a:lnSpc>
            </a:pPr>
            <a:r>
              <a:rPr lang="en-US" sz="3000">
                <a:solidFill>
                  <a:srgbClr val="000000"/>
                </a:solidFill>
                <a:latin typeface="DejaVu Serif"/>
              </a:rPr>
              <a:t>Sinh viên: Nguyễn Thị Minh Ngọc</a:t>
            </a:r>
          </a:p>
          <a:p>
            <a:pPr algn="ctr">
              <a:lnSpc>
                <a:spcPts val="4860"/>
              </a:lnSpc>
            </a:pPr>
            <a:r>
              <a:rPr lang="en-US" sz="3000">
                <a:solidFill>
                  <a:srgbClr val="000000"/>
                </a:solidFill>
                <a:latin typeface="DejaVu Serif"/>
              </a:rPr>
              <a:t>MSV:2020604313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7616657" y="-119667"/>
            <a:ext cx="2924570" cy="2532691"/>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4" id="4"/>
          <p:cNvGrpSpPr/>
          <p:nvPr/>
        </p:nvGrpSpPr>
        <p:grpSpPr>
          <a:xfrm rot="-10800000">
            <a:off x="17421706" y="-1233161"/>
            <a:ext cx="1798578" cy="1557577"/>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398169" y="-46440"/>
            <a:ext cx="7535377" cy="5327665"/>
            <a:chOff x="0" y="0"/>
            <a:chExt cx="4433556" cy="3134614"/>
          </a:xfrm>
        </p:grpSpPr>
        <p:sp>
          <p:nvSpPr>
            <p:cNvPr name="Freeform 7" id="7"/>
            <p:cNvSpPr/>
            <p:nvPr/>
          </p:nvSpPr>
          <p:spPr>
            <a:xfrm flipH="false" flipV="false" rot="0">
              <a:off x="0" y="0"/>
              <a:ext cx="4433556" cy="3134614"/>
            </a:xfrm>
            <a:custGeom>
              <a:avLst/>
              <a:gdLst/>
              <a:ahLst/>
              <a:cxnLst/>
              <a:rect r="r" b="b" t="t" l="l"/>
              <a:pathLst>
                <a:path h="3134614" w="4433556">
                  <a:moveTo>
                    <a:pt x="4433556" y="1567307"/>
                  </a:moveTo>
                  <a:lnTo>
                    <a:pt x="3528681" y="3134614"/>
                  </a:lnTo>
                  <a:lnTo>
                    <a:pt x="904875" y="3134614"/>
                  </a:lnTo>
                  <a:lnTo>
                    <a:pt x="0" y="1567307"/>
                  </a:lnTo>
                  <a:lnTo>
                    <a:pt x="904875" y="0"/>
                  </a:lnTo>
                  <a:lnTo>
                    <a:pt x="3528554" y="0"/>
                  </a:lnTo>
                  <a:lnTo>
                    <a:pt x="4433556" y="1567307"/>
                  </a:lnTo>
                  <a:close/>
                </a:path>
              </a:pathLst>
            </a:custGeom>
            <a:solidFill>
              <a:srgbClr val="004651"/>
            </a:solidFill>
          </p:spPr>
        </p:sp>
      </p:grpSp>
      <p:grpSp>
        <p:nvGrpSpPr>
          <p:cNvPr name="Group 8" id="8"/>
          <p:cNvGrpSpPr/>
          <p:nvPr/>
        </p:nvGrpSpPr>
        <p:grpSpPr>
          <a:xfrm rot="0">
            <a:off x="13107155" y="3010362"/>
            <a:ext cx="1908936" cy="165314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0" id="10"/>
          <p:cNvGrpSpPr/>
          <p:nvPr/>
        </p:nvGrpSpPr>
        <p:grpSpPr>
          <a:xfrm rot="0">
            <a:off x="14284802" y="-1679658"/>
            <a:ext cx="3192892" cy="2765060"/>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2" id="12"/>
          <p:cNvSpPr/>
          <p:nvPr/>
        </p:nvSpPr>
        <p:spPr>
          <a:xfrm flipH="false" flipV="false" rot="0">
            <a:off x="5957302" y="3010362"/>
            <a:ext cx="5775940" cy="7103716"/>
          </a:xfrm>
          <a:custGeom>
            <a:avLst/>
            <a:gdLst/>
            <a:ahLst/>
            <a:cxnLst/>
            <a:rect r="r" b="b" t="t" l="l"/>
            <a:pathLst>
              <a:path h="7103716" w="5775940">
                <a:moveTo>
                  <a:pt x="0" y="0"/>
                </a:moveTo>
                <a:lnTo>
                  <a:pt x="5775941" y="0"/>
                </a:lnTo>
                <a:lnTo>
                  <a:pt x="5775941" y="7103716"/>
                </a:lnTo>
                <a:lnTo>
                  <a:pt x="0" y="7103716"/>
                </a:lnTo>
                <a:lnTo>
                  <a:pt x="0" y="0"/>
                </a:lnTo>
                <a:close/>
              </a:path>
            </a:pathLst>
          </a:custGeom>
          <a:blipFill>
            <a:blip r:embed="rId2"/>
            <a:stretch>
              <a:fillRect l="0" t="0" r="0" b="-2434"/>
            </a:stretch>
          </a:blipFill>
        </p:spPr>
      </p:sp>
      <p:sp>
        <p:nvSpPr>
          <p:cNvPr name="TextBox 13" id="13"/>
          <p:cNvSpPr txBox="true"/>
          <p:nvPr/>
        </p:nvSpPr>
        <p:spPr>
          <a:xfrm rot="0">
            <a:off x="635630" y="1092157"/>
            <a:ext cx="8209643" cy="600075"/>
          </a:xfrm>
          <a:prstGeom prst="rect">
            <a:avLst/>
          </a:prstGeom>
        </p:spPr>
        <p:txBody>
          <a:bodyPr anchor="t" rtlCol="false" tIns="0" lIns="0" bIns="0" rIns="0">
            <a:spAutoFit/>
          </a:bodyPr>
          <a:lstStyle/>
          <a:p>
            <a:pPr algn="l">
              <a:lnSpc>
                <a:spcPts val="4799"/>
              </a:lnSpc>
              <a:spcBef>
                <a:spcPct val="0"/>
              </a:spcBef>
            </a:pPr>
            <a:r>
              <a:rPr lang="en-US" sz="3999" spc="-39">
                <a:solidFill>
                  <a:srgbClr val="000000"/>
                </a:solidFill>
                <a:latin typeface="DejaVu Serif Bold"/>
              </a:rPr>
              <a:t>Phân tích thiết kế phần mềm</a:t>
            </a:r>
          </a:p>
        </p:txBody>
      </p:sp>
      <p:sp>
        <p:nvSpPr>
          <p:cNvPr name="TextBox 14" id="14"/>
          <p:cNvSpPr txBox="true"/>
          <p:nvPr/>
        </p:nvSpPr>
        <p:spPr>
          <a:xfrm rot="0">
            <a:off x="1571159" y="2117749"/>
            <a:ext cx="4696867" cy="523875"/>
          </a:xfrm>
          <a:prstGeom prst="rect">
            <a:avLst/>
          </a:prstGeom>
        </p:spPr>
        <p:txBody>
          <a:bodyPr anchor="t" rtlCol="false" tIns="0" lIns="0" bIns="0" rIns="0">
            <a:spAutoFit/>
          </a:bodyPr>
          <a:lstStyle/>
          <a:p>
            <a:pPr algn="ctr">
              <a:lnSpc>
                <a:spcPts val="4200"/>
              </a:lnSpc>
            </a:pPr>
            <a:r>
              <a:rPr lang="en-US" sz="3000">
                <a:solidFill>
                  <a:srgbClr val="000000"/>
                </a:solidFill>
                <a:latin typeface="DejaVu Serif Bold"/>
              </a:rPr>
              <a:t>Sơ đồ CSDL tổng quát</a:t>
            </a:r>
          </a:p>
        </p:txBody>
      </p:sp>
      <p:sp>
        <p:nvSpPr>
          <p:cNvPr name="TextBox 15" id="15"/>
          <p:cNvSpPr txBox="true"/>
          <p:nvPr/>
        </p:nvSpPr>
        <p:spPr>
          <a:xfrm rot="0">
            <a:off x="14480828" y="1384263"/>
            <a:ext cx="2778472" cy="276225"/>
          </a:xfrm>
          <a:prstGeom prst="rect">
            <a:avLst/>
          </a:prstGeom>
        </p:spPr>
        <p:txBody>
          <a:bodyPr anchor="t" rtlCol="false" tIns="0" lIns="0" bIns="0" rIns="0">
            <a:spAutoFit/>
          </a:bodyPr>
          <a:lstStyle/>
          <a:p>
            <a:pPr algn="r" marL="0" indent="0" lvl="0">
              <a:lnSpc>
                <a:spcPts val="2100"/>
              </a:lnSpc>
              <a:spcBef>
                <a:spcPct val="0"/>
              </a:spcBef>
            </a:pPr>
            <a:r>
              <a:rPr lang="en-US" sz="1500" strike="noStrike" u="sng">
                <a:solidFill>
                  <a:srgbClr val="F4F4F4"/>
                </a:solidFill>
                <a:latin typeface="DejaVu Serif"/>
                <a:hlinkClick r:id="rId3" action="ppaction://hlinksldjump"/>
              </a:rPr>
              <a:t>Quay lại Trang Chương trình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3585950" y="-517425"/>
            <a:ext cx="6210236" cy="537809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12009993" y="306851"/>
            <a:ext cx="3151914" cy="272957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name="Table 6" id="6"/>
          <p:cNvGraphicFramePr>
            <a:graphicFrameLocks noGrp="true"/>
          </p:cNvGraphicFramePr>
          <p:nvPr/>
        </p:nvGraphicFramePr>
        <p:xfrm>
          <a:off x="851844" y="2855953"/>
          <a:ext cx="16051025" cy="6587744"/>
        </p:xfrm>
        <a:graphic>
          <a:graphicData uri="http://schemas.openxmlformats.org/drawingml/2006/table">
            <a:tbl>
              <a:tblPr/>
              <a:tblGrid>
                <a:gridCol w="2865857"/>
                <a:gridCol w="13185168"/>
              </a:tblGrid>
              <a:tr h="2186368">
                <a:tc>
                  <a:txBody>
                    <a:bodyPr anchor="t" rtlCol="false"/>
                    <a:lstStyle/>
                    <a:p>
                      <a:pPr algn="ctr">
                        <a:lnSpc>
                          <a:spcPts val="2800"/>
                        </a:lnSpc>
                        <a:defRPr/>
                      </a:pPr>
                      <a:r>
                        <a:rPr lang="en-US" sz="2000">
                          <a:solidFill>
                            <a:srgbClr val="000000"/>
                          </a:solidFill>
                          <a:latin typeface="DejaVu Serif Bold"/>
                        </a:rPr>
                        <a:t>Model</a:t>
                      </a:r>
                      <a:endParaRPr lang="en-US" sz="1100"/>
                    </a:p>
                  </a:txBody>
                  <a:tcPr marL="190500" marR="190500" marT="190500" marB="190500" anchor="ctr">
                    <a:lnL cmpd="sng" algn="ctr" cap="flat" w="0">
                      <a:solidFill>
                        <a:srgbClr val="004651"/>
                      </a:solidFill>
                      <a:prstDash val="solid"/>
                      <a:round/>
                      <a:headEnd type="none" w="med" len="med"/>
                      <a:tailEnd type="none" w="med" len="med"/>
                    </a:lnL>
                    <a:lnR cmpd="sng" algn="ctr" cap="flat" w="9525">
                      <a:solidFill>
                        <a:srgbClr val="004651"/>
                      </a:solidFill>
                      <a:prstDash val="solid"/>
                      <a:round/>
                      <a:headEnd type="none" w="med" len="med"/>
                      <a:tailEnd type="none" w="med" len="med"/>
                    </a:lnR>
                    <a:lnT cmpd="sng" algn="ctr" cap="flat" w="0">
                      <a:solidFill>
                        <a:srgbClr val="004651"/>
                      </a:solidFill>
                      <a:prstDash val="solid"/>
                      <a:round/>
                      <a:headEnd type="none" w="med" len="med"/>
                      <a:tailEnd type="none" w="med" len="med"/>
                    </a:lnT>
                    <a:lnB cmpd="sng" algn="ctr" cap="flat" w="9525">
                      <a:solidFill>
                        <a:srgbClr val="004651"/>
                      </a:solidFill>
                      <a:prstDash val="solid"/>
                      <a:round/>
                      <a:headEnd type="none" w="med" len="med"/>
                      <a:tailEnd type="none" w="med" len="med"/>
                    </a:lnB>
                    <a:solidFill>
                      <a:srgbClr val="FFFFFF"/>
                    </a:solidFill>
                  </a:tcPr>
                </a:tc>
                <a:tc>
                  <a:txBody>
                    <a:bodyPr anchor="t" rtlCol="false"/>
                    <a:lstStyle/>
                    <a:p>
                      <a:pPr algn="l">
                        <a:lnSpc>
                          <a:spcPts val="2800"/>
                        </a:lnSpc>
                        <a:defRPr/>
                      </a:pPr>
                      <a:r>
                        <a:rPr lang="en-US" sz="2000">
                          <a:solidFill>
                            <a:srgbClr val="000000"/>
                          </a:solidFill>
                          <a:latin typeface="DejaVu Serif Bold"/>
                        </a:rPr>
                        <a:t>Visual studio là một phần mềm hỗ trợ lập trình website được phát triển bởi Microsoft. Visual Studio được biên soạn bởi hai ngôn ngữ đó chính là C# và VB+. </a:t>
                      </a:r>
                      <a:endParaRPr lang="en-US" sz="1100"/>
                    </a:p>
                  </a:txBody>
                  <a:tcPr marL="190500" marR="190500" marT="190500" marB="190500" anchor="ctr">
                    <a:lnL cmpd="sng" algn="ctr" cap="flat" w="9525">
                      <a:solidFill>
                        <a:srgbClr val="004651"/>
                      </a:solidFill>
                      <a:prstDash val="solid"/>
                      <a:round/>
                      <a:headEnd type="none" w="med" len="med"/>
                      <a:tailEnd type="none" w="med" len="med"/>
                    </a:lnL>
                    <a:lnR cmpd="sng" algn="ctr" cap="flat" w="0">
                      <a:solidFill>
                        <a:srgbClr val="004651"/>
                      </a:solidFill>
                      <a:prstDash val="solid"/>
                      <a:round/>
                      <a:headEnd type="none" w="med" len="med"/>
                      <a:tailEnd type="none" w="med" len="med"/>
                    </a:lnR>
                    <a:lnT cmpd="sng" algn="ctr" cap="flat" w="0">
                      <a:solidFill>
                        <a:srgbClr val="004651"/>
                      </a:solidFill>
                      <a:prstDash val="solid"/>
                      <a:round/>
                      <a:headEnd type="none" w="med" len="med"/>
                      <a:tailEnd type="none" w="med" len="med"/>
                    </a:lnT>
                    <a:lnB cmpd="sng" algn="ctr" cap="flat" w="9525">
                      <a:solidFill>
                        <a:srgbClr val="004651"/>
                      </a:solidFill>
                      <a:prstDash val="solid"/>
                      <a:round/>
                      <a:headEnd type="none" w="med" len="med"/>
                      <a:tailEnd type="none" w="med" len="med"/>
                    </a:lnB>
                    <a:solidFill>
                      <a:srgbClr val="FFFFFF"/>
                    </a:solidFill>
                  </a:tcPr>
                </a:tc>
              </a:tr>
              <a:tr h="2215007">
                <a:tc>
                  <a:txBody>
                    <a:bodyPr anchor="t" rtlCol="false"/>
                    <a:lstStyle/>
                    <a:p>
                      <a:pPr algn="ctr">
                        <a:lnSpc>
                          <a:spcPts val="2800"/>
                        </a:lnSpc>
                        <a:defRPr/>
                      </a:pPr>
                      <a:r>
                        <a:rPr lang="en-US" sz="2000">
                          <a:solidFill>
                            <a:srgbClr val="000000"/>
                          </a:solidFill>
                          <a:latin typeface="DejaVu Serif Bold"/>
                        </a:rPr>
                        <a:t>View</a:t>
                      </a:r>
                      <a:endParaRPr lang="en-US" sz="1100"/>
                    </a:p>
                  </a:txBody>
                  <a:tcPr marL="190500" marR="190500" marT="190500" marB="190500" anchor="ctr">
                    <a:lnL cmpd="sng" algn="ctr" cap="flat" w="0">
                      <a:solidFill>
                        <a:srgbClr val="004651"/>
                      </a:solidFill>
                      <a:prstDash val="solid"/>
                      <a:round/>
                      <a:headEnd type="none" w="med" len="med"/>
                      <a:tailEnd type="none" w="med" len="med"/>
                    </a:lnL>
                    <a:lnR cmpd="sng" algn="ctr" cap="flat" w="9525">
                      <a:solidFill>
                        <a:srgbClr val="004651"/>
                      </a:solidFill>
                      <a:prstDash val="solid"/>
                      <a:round/>
                      <a:headEnd type="none" w="med" len="med"/>
                      <a:tailEnd type="none" w="med" len="med"/>
                    </a:lnR>
                    <a:lnT cmpd="sng" algn="ctr" cap="flat" w="9525">
                      <a:solidFill>
                        <a:srgbClr val="004651"/>
                      </a:solidFill>
                      <a:prstDash val="solid"/>
                      <a:round/>
                      <a:headEnd type="none" w="med" len="med"/>
                      <a:tailEnd type="none" w="med" len="med"/>
                    </a:lnT>
                    <a:lnB cmpd="sng" algn="ctr" cap="flat" w="9525">
                      <a:solidFill>
                        <a:srgbClr val="004651"/>
                      </a:solidFill>
                      <a:prstDash val="solid"/>
                      <a:round/>
                      <a:headEnd type="none" w="med" len="med"/>
                      <a:tailEnd type="none" w="med" len="med"/>
                    </a:lnB>
                    <a:solidFill>
                      <a:srgbClr val="FFFFFF"/>
                    </a:solidFill>
                  </a:tcPr>
                </a:tc>
                <a:tc>
                  <a:txBody>
                    <a:bodyPr anchor="t" rtlCol="false"/>
                    <a:lstStyle/>
                    <a:p>
                      <a:pPr algn="l">
                        <a:lnSpc>
                          <a:spcPts val="2880"/>
                        </a:lnSpc>
                        <a:defRPr/>
                      </a:pPr>
                      <a:r>
                        <a:rPr lang="en-US" sz="2000">
                          <a:solidFill>
                            <a:srgbClr val="000000"/>
                          </a:solidFill>
                          <a:latin typeface="DejaVu Serif Bold"/>
                        </a:rPr>
                        <a:t>SSMS là một ứng dụng phần mềm thiết kế bởi Microsoft. Ứng dụng này cho phép lập trình viên cấu hình, quản lý và quản trị bộ máy cơ sở dữ liệu SQL Server. </a:t>
                      </a:r>
                      <a:endParaRPr lang="en-US" sz="1100"/>
                    </a:p>
                    <a:p>
                      <a:pPr algn="ctr">
                        <a:lnSpc>
                          <a:spcPts val="2880"/>
                        </a:lnSpc>
                      </a:pPr>
                    </a:p>
                  </a:txBody>
                  <a:tcPr marL="190500" marR="190500" marT="190500" marB="190500" anchor="ctr">
                    <a:lnL cmpd="sng" algn="ctr" cap="flat" w="9525">
                      <a:solidFill>
                        <a:srgbClr val="004651"/>
                      </a:solidFill>
                      <a:prstDash val="solid"/>
                      <a:round/>
                      <a:headEnd type="none" w="med" len="med"/>
                      <a:tailEnd type="none" w="med" len="med"/>
                    </a:lnL>
                    <a:lnR cmpd="sng" algn="ctr" cap="flat" w="0">
                      <a:solidFill>
                        <a:srgbClr val="004651"/>
                      </a:solidFill>
                      <a:prstDash val="solid"/>
                      <a:round/>
                      <a:headEnd type="none" w="med" len="med"/>
                      <a:tailEnd type="none" w="med" len="med"/>
                    </a:lnR>
                    <a:lnT cmpd="sng" algn="ctr" cap="flat" w="9525">
                      <a:solidFill>
                        <a:srgbClr val="004651"/>
                      </a:solidFill>
                      <a:prstDash val="solid"/>
                      <a:round/>
                      <a:headEnd type="none" w="med" len="med"/>
                      <a:tailEnd type="none" w="med" len="med"/>
                    </a:lnT>
                    <a:lnB cmpd="sng" algn="ctr" cap="flat" w="9525">
                      <a:solidFill>
                        <a:srgbClr val="004651"/>
                      </a:solidFill>
                      <a:prstDash val="solid"/>
                      <a:round/>
                      <a:headEnd type="none" w="med" len="med"/>
                      <a:tailEnd type="none" w="med" len="med"/>
                    </a:lnB>
                    <a:solidFill>
                      <a:srgbClr val="FFFFFF"/>
                    </a:solidFill>
                  </a:tcPr>
                </a:tc>
              </a:tr>
              <a:tr h="2186368">
                <a:tc>
                  <a:txBody>
                    <a:bodyPr anchor="t" rtlCol="false"/>
                    <a:lstStyle/>
                    <a:p>
                      <a:pPr algn="ctr">
                        <a:lnSpc>
                          <a:spcPts val="2800"/>
                        </a:lnSpc>
                        <a:defRPr/>
                      </a:pPr>
                      <a:r>
                        <a:rPr lang="en-US" sz="2000">
                          <a:solidFill>
                            <a:srgbClr val="000000"/>
                          </a:solidFill>
                          <a:latin typeface="DejaVu Serif Bold"/>
                        </a:rPr>
                        <a:t>Controller</a:t>
                      </a:r>
                      <a:endParaRPr lang="en-US" sz="1100"/>
                    </a:p>
                  </a:txBody>
                  <a:tcPr marL="190500" marR="190500" marT="190500" marB="190500" anchor="ctr">
                    <a:lnL cmpd="sng" algn="ctr" cap="flat" w="0">
                      <a:solidFill>
                        <a:srgbClr val="004651"/>
                      </a:solidFill>
                      <a:prstDash val="solid"/>
                      <a:round/>
                      <a:headEnd type="none" w="med" len="med"/>
                      <a:tailEnd type="none" w="med" len="med"/>
                    </a:lnL>
                    <a:lnR cmpd="sng" algn="ctr" cap="flat" w="9525">
                      <a:solidFill>
                        <a:srgbClr val="004651"/>
                      </a:solidFill>
                      <a:prstDash val="solid"/>
                      <a:round/>
                      <a:headEnd type="none" w="med" len="med"/>
                      <a:tailEnd type="none" w="med" len="med"/>
                    </a:lnR>
                    <a:lnT cmpd="sng" algn="ctr" cap="flat" w="9525">
                      <a:solidFill>
                        <a:srgbClr val="004651"/>
                      </a:solidFill>
                      <a:prstDash val="solid"/>
                      <a:round/>
                      <a:headEnd type="none" w="med" len="med"/>
                      <a:tailEnd type="none" w="med" len="med"/>
                    </a:lnT>
                    <a:lnB cmpd="sng" algn="ctr" cap="flat" w="0">
                      <a:solidFill>
                        <a:srgbClr val="004651"/>
                      </a:solidFill>
                      <a:prstDash val="solid"/>
                      <a:round/>
                      <a:headEnd type="none" w="med" len="med"/>
                      <a:tailEnd type="none" w="med" len="med"/>
                    </a:lnB>
                    <a:solidFill>
                      <a:srgbClr val="FFFFFF"/>
                    </a:solidFill>
                  </a:tcPr>
                </a:tc>
                <a:tc>
                  <a:txBody>
                    <a:bodyPr anchor="t" rtlCol="false"/>
                    <a:lstStyle/>
                    <a:p>
                      <a:pPr algn="l">
                        <a:lnSpc>
                          <a:spcPts val="2800"/>
                        </a:lnSpc>
                        <a:defRPr/>
                      </a:pPr>
                      <a:r>
                        <a:rPr lang="en-US" sz="2000">
                          <a:solidFill>
                            <a:srgbClr val="000000"/>
                          </a:solidFill>
                          <a:latin typeface="DejaVu Serif Bold"/>
                        </a:rPr>
                        <a:t>Là bộ khung phần mềm cho phép các nhà phát triển xây dựng một ứngdụng website dưới dạng tổng hợp của ba vai trò: Model, View, Controller.</a:t>
                      </a:r>
                      <a:endParaRPr lang="en-US" sz="1100"/>
                    </a:p>
                    <a:p>
                      <a:pPr algn="l">
                        <a:lnSpc>
                          <a:spcPts val="2800"/>
                        </a:lnSpc>
                      </a:pPr>
                    </a:p>
                  </a:txBody>
                  <a:tcPr marL="190500" marR="190500" marT="190500" marB="190500" anchor="ctr">
                    <a:lnL cmpd="sng" algn="ctr" cap="flat" w="9525">
                      <a:solidFill>
                        <a:srgbClr val="004651"/>
                      </a:solidFill>
                      <a:prstDash val="solid"/>
                      <a:round/>
                      <a:headEnd type="none" w="med" len="med"/>
                      <a:tailEnd type="none" w="med" len="med"/>
                    </a:lnL>
                    <a:lnR cmpd="sng" algn="ctr" cap="flat" w="0">
                      <a:solidFill>
                        <a:srgbClr val="004651"/>
                      </a:solidFill>
                      <a:prstDash val="solid"/>
                      <a:round/>
                      <a:headEnd type="none" w="med" len="med"/>
                      <a:tailEnd type="none" w="med" len="med"/>
                    </a:lnR>
                    <a:lnT cmpd="sng" algn="ctr" cap="flat" w="9525">
                      <a:solidFill>
                        <a:srgbClr val="004651"/>
                      </a:solidFill>
                      <a:prstDash val="solid"/>
                      <a:round/>
                      <a:headEnd type="none" w="med" len="med"/>
                      <a:tailEnd type="none" w="med" len="med"/>
                    </a:lnT>
                    <a:lnB cmpd="sng" algn="ctr" cap="flat" w="0">
                      <a:solidFill>
                        <a:srgbClr val="004651"/>
                      </a:solidFill>
                      <a:prstDash val="solid"/>
                      <a:round/>
                      <a:headEnd type="none" w="med" len="med"/>
                      <a:tailEnd type="none" w="med" len="med"/>
                    </a:lnB>
                    <a:solidFill>
                      <a:srgbClr val="FFFFFF"/>
                    </a:solidFill>
                  </a:tcPr>
                </a:tc>
              </a:tr>
            </a:tbl>
          </a:graphicData>
        </a:graphic>
      </p:graphicFrame>
      <p:sp>
        <p:nvSpPr>
          <p:cNvPr name="Freeform 7" id="7"/>
          <p:cNvSpPr/>
          <p:nvPr/>
        </p:nvSpPr>
        <p:spPr>
          <a:xfrm flipH="false" flipV="false" rot="0">
            <a:off x="1028700" y="3598504"/>
            <a:ext cx="2530254" cy="1262164"/>
          </a:xfrm>
          <a:custGeom>
            <a:avLst/>
            <a:gdLst/>
            <a:ahLst/>
            <a:cxnLst/>
            <a:rect r="r" b="b" t="t" l="l"/>
            <a:pathLst>
              <a:path h="1262164" w="2530254">
                <a:moveTo>
                  <a:pt x="0" y="0"/>
                </a:moveTo>
                <a:lnTo>
                  <a:pt x="2530254" y="0"/>
                </a:lnTo>
                <a:lnTo>
                  <a:pt x="2530254" y="1262164"/>
                </a:lnTo>
                <a:lnTo>
                  <a:pt x="0" y="1262164"/>
                </a:lnTo>
                <a:lnTo>
                  <a:pt x="0" y="0"/>
                </a:lnTo>
                <a:close/>
              </a:path>
            </a:pathLst>
          </a:custGeom>
          <a:blipFill>
            <a:blip r:embed="rId2"/>
            <a:stretch>
              <a:fillRect l="0" t="0" r="0" b="0"/>
            </a:stretch>
          </a:blipFill>
        </p:spPr>
      </p:sp>
      <p:sp>
        <p:nvSpPr>
          <p:cNvPr name="Freeform 8" id="8"/>
          <p:cNvSpPr/>
          <p:nvPr/>
        </p:nvSpPr>
        <p:spPr>
          <a:xfrm flipH="false" flipV="false" rot="0">
            <a:off x="1028700" y="5346443"/>
            <a:ext cx="2641582" cy="1650190"/>
          </a:xfrm>
          <a:custGeom>
            <a:avLst/>
            <a:gdLst/>
            <a:ahLst/>
            <a:cxnLst/>
            <a:rect r="r" b="b" t="t" l="l"/>
            <a:pathLst>
              <a:path h="1650190" w="2641582">
                <a:moveTo>
                  <a:pt x="0" y="0"/>
                </a:moveTo>
                <a:lnTo>
                  <a:pt x="2641582" y="0"/>
                </a:lnTo>
                <a:lnTo>
                  <a:pt x="2641582" y="1650190"/>
                </a:lnTo>
                <a:lnTo>
                  <a:pt x="0" y="1650190"/>
                </a:lnTo>
                <a:lnTo>
                  <a:pt x="0" y="0"/>
                </a:lnTo>
                <a:close/>
              </a:path>
            </a:pathLst>
          </a:custGeom>
          <a:blipFill>
            <a:blip r:embed="rId3"/>
            <a:stretch>
              <a:fillRect l="0" t="0" r="0" b="0"/>
            </a:stretch>
          </a:blipFill>
        </p:spPr>
      </p:sp>
      <p:sp>
        <p:nvSpPr>
          <p:cNvPr name="Freeform 9" id="9"/>
          <p:cNvSpPr/>
          <p:nvPr/>
        </p:nvSpPr>
        <p:spPr>
          <a:xfrm flipH="false" flipV="false" rot="0">
            <a:off x="1168848" y="8152234"/>
            <a:ext cx="2249959" cy="1287409"/>
          </a:xfrm>
          <a:custGeom>
            <a:avLst/>
            <a:gdLst/>
            <a:ahLst/>
            <a:cxnLst/>
            <a:rect r="r" b="b" t="t" l="l"/>
            <a:pathLst>
              <a:path h="1287409" w="2249959">
                <a:moveTo>
                  <a:pt x="0" y="0"/>
                </a:moveTo>
                <a:lnTo>
                  <a:pt x="2249958" y="0"/>
                </a:lnTo>
                <a:lnTo>
                  <a:pt x="2249958" y="1287410"/>
                </a:lnTo>
                <a:lnTo>
                  <a:pt x="0" y="1287410"/>
                </a:lnTo>
                <a:lnTo>
                  <a:pt x="0" y="0"/>
                </a:lnTo>
                <a:close/>
              </a:path>
            </a:pathLst>
          </a:custGeom>
          <a:blipFill>
            <a:blip r:embed="rId4"/>
            <a:stretch>
              <a:fillRect l="0" t="0" r="0" b="0"/>
            </a:stretch>
          </a:blipFill>
        </p:spPr>
      </p:sp>
      <p:sp>
        <p:nvSpPr>
          <p:cNvPr name="TextBox 10" id="10"/>
          <p:cNvSpPr txBox="true"/>
          <p:nvPr/>
        </p:nvSpPr>
        <p:spPr>
          <a:xfrm rot="0">
            <a:off x="1028700" y="1028700"/>
            <a:ext cx="8614905" cy="600075"/>
          </a:xfrm>
          <a:prstGeom prst="rect">
            <a:avLst/>
          </a:prstGeom>
        </p:spPr>
        <p:txBody>
          <a:bodyPr anchor="t" rtlCol="false" tIns="0" lIns="0" bIns="0" rIns="0">
            <a:spAutoFit/>
          </a:bodyPr>
          <a:lstStyle/>
          <a:p>
            <a:pPr algn="l">
              <a:lnSpc>
                <a:spcPts val="4799"/>
              </a:lnSpc>
              <a:spcBef>
                <a:spcPct val="0"/>
              </a:spcBef>
            </a:pPr>
            <a:r>
              <a:rPr lang="en-US" sz="3999" spc="-39">
                <a:solidFill>
                  <a:srgbClr val="F4F4F4"/>
                </a:solidFill>
                <a:latin typeface="DejaVu Serif Bold"/>
              </a:rPr>
              <a:t>Cài đặt và kiểm thử</a:t>
            </a:r>
          </a:p>
        </p:txBody>
      </p:sp>
      <p:sp>
        <p:nvSpPr>
          <p:cNvPr name="TextBox 11" id="11"/>
          <p:cNvSpPr txBox="true"/>
          <p:nvPr/>
        </p:nvSpPr>
        <p:spPr>
          <a:xfrm rot="0">
            <a:off x="12546244" y="1166813"/>
            <a:ext cx="5231327" cy="276225"/>
          </a:xfrm>
          <a:prstGeom prst="rect">
            <a:avLst/>
          </a:prstGeom>
        </p:spPr>
        <p:txBody>
          <a:bodyPr anchor="t" rtlCol="false" tIns="0" lIns="0" bIns="0" rIns="0">
            <a:spAutoFit/>
          </a:bodyPr>
          <a:lstStyle/>
          <a:p>
            <a:pPr algn="r" marL="0" indent="0" lvl="0">
              <a:lnSpc>
                <a:spcPts val="2100"/>
              </a:lnSpc>
              <a:spcBef>
                <a:spcPct val="0"/>
              </a:spcBef>
            </a:pPr>
            <a:r>
              <a:rPr lang="en-US" sz="1500" strike="noStrike" u="sng">
                <a:solidFill>
                  <a:srgbClr val="F4F4F4"/>
                </a:solidFill>
                <a:latin typeface="DejaVu Serif"/>
                <a:hlinkClick r:id="rId5" action="ppaction://hlinksldjump"/>
              </a:rPr>
              <a:t>Quay lại Trang Chương trình</a:t>
            </a:r>
          </a:p>
        </p:txBody>
      </p:sp>
      <p:sp>
        <p:nvSpPr>
          <p:cNvPr name="TextBox 12" id="12"/>
          <p:cNvSpPr txBox="true"/>
          <p:nvPr/>
        </p:nvSpPr>
        <p:spPr>
          <a:xfrm rot="0">
            <a:off x="1735958" y="1947089"/>
            <a:ext cx="3645991" cy="523875"/>
          </a:xfrm>
          <a:prstGeom prst="rect">
            <a:avLst/>
          </a:prstGeom>
        </p:spPr>
        <p:txBody>
          <a:bodyPr anchor="t" rtlCol="false" tIns="0" lIns="0" bIns="0" rIns="0">
            <a:spAutoFit/>
          </a:bodyPr>
          <a:lstStyle/>
          <a:p>
            <a:pPr algn="ctr">
              <a:lnSpc>
                <a:spcPts val="4200"/>
              </a:lnSpc>
            </a:pPr>
            <a:r>
              <a:rPr lang="en-US" sz="3000">
                <a:solidFill>
                  <a:srgbClr val="FFFFFF"/>
                </a:solidFill>
                <a:latin typeface="DejaVu Serif Bold"/>
              </a:rPr>
              <a:t>Công cụ kỹ thuật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10800000">
            <a:off x="17616657" y="-119667"/>
            <a:ext cx="2924570" cy="2532691"/>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4" id="4"/>
          <p:cNvGrpSpPr/>
          <p:nvPr/>
        </p:nvGrpSpPr>
        <p:grpSpPr>
          <a:xfrm rot="-10800000">
            <a:off x="17421706" y="-1233161"/>
            <a:ext cx="1798578" cy="1557577"/>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2863767" y="76280"/>
            <a:ext cx="5336382" cy="3412878"/>
            <a:chOff x="0" y="0"/>
            <a:chExt cx="4433556" cy="2835476"/>
          </a:xfrm>
        </p:grpSpPr>
        <p:sp>
          <p:nvSpPr>
            <p:cNvPr name="Freeform 7" id="7"/>
            <p:cNvSpPr/>
            <p:nvPr/>
          </p:nvSpPr>
          <p:spPr>
            <a:xfrm flipH="false" flipV="false" rot="0">
              <a:off x="0" y="0"/>
              <a:ext cx="4433556" cy="2835477"/>
            </a:xfrm>
            <a:custGeom>
              <a:avLst/>
              <a:gdLst/>
              <a:ahLst/>
              <a:cxnLst/>
              <a:rect r="r" b="b" t="t" l="l"/>
              <a:pathLst>
                <a:path h="2835477" w="4433556">
                  <a:moveTo>
                    <a:pt x="4433556" y="1417738"/>
                  </a:moveTo>
                  <a:lnTo>
                    <a:pt x="3528681" y="2835477"/>
                  </a:lnTo>
                  <a:lnTo>
                    <a:pt x="904875" y="2835477"/>
                  </a:lnTo>
                  <a:lnTo>
                    <a:pt x="0" y="1417738"/>
                  </a:lnTo>
                  <a:lnTo>
                    <a:pt x="904875" y="0"/>
                  </a:lnTo>
                  <a:lnTo>
                    <a:pt x="3528554" y="0"/>
                  </a:lnTo>
                  <a:lnTo>
                    <a:pt x="4433556" y="1417738"/>
                  </a:lnTo>
                  <a:close/>
                </a:path>
              </a:pathLst>
            </a:custGeom>
            <a:solidFill>
              <a:srgbClr val="00A181"/>
            </a:solidFill>
          </p:spPr>
        </p:sp>
      </p:grpSp>
      <p:grpSp>
        <p:nvGrpSpPr>
          <p:cNvPr name="Group 8" id="8"/>
          <p:cNvGrpSpPr/>
          <p:nvPr/>
        </p:nvGrpSpPr>
        <p:grpSpPr>
          <a:xfrm rot="0">
            <a:off x="15531958" y="2687862"/>
            <a:ext cx="3258359" cy="2821754"/>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10" id="10"/>
          <p:cNvSpPr/>
          <p:nvPr/>
        </p:nvSpPr>
        <p:spPr>
          <a:xfrm flipH="false" flipV="false" rot="0">
            <a:off x="7734571" y="5932849"/>
            <a:ext cx="3100998" cy="3129871"/>
          </a:xfrm>
          <a:custGeom>
            <a:avLst/>
            <a:gdLst/>
            <a:ahLst/>
            <a:cxnLst/>
            <a:rect r="r" b="b" t="t" l="l"/>
            <a:pathLst>
              <a:path h="3129871" w="3100998">
                <a:moveTo>
                  <a:pt x="0" y="0"/>
                </a:moveTo>
                <a:lnTo>
                  <a:pt x="3100998" y="0"/>
                </a:lnTo>
                <a:lnTo>
                  <a:pt x="3100998" y="3129871"/>
                </a:lnTo>
                <a:lnTo>
                  <a:pt x="0" y="3129871"/>
                </a:lnTo>
                <a:lnTo>
                  <a:pt x="0" y="0"/>
                </a:lnTo>
                <a:close/>
              </a:path>
            </a:pathLst>
          </a:custGeom>
          <a:blipFill>
            <a:blip r:embed="rId2"/>
            <a:stretch>
              <a:fillRect l="0" t="0" r="0" b="0"/>
            </a:stretch>
          </a:blipFill>
        </p:spPr>
      </p:sp>
      <p:sp>
        <p:nvSpPr>
          <p:cNvPr name="Freeform 11" id="11"/>
          <p:cNvSpPr/>
          <p:nvPr/>
        </p:nvSpPr>
        <p:spPr>
          <a:xfrm flipH="false" flipV="false" rot="0">
            <a:off x="11100033" y="3129593"/>
            <a:ext cx="6061105" cy="3296650"/>
          </a:xfrm>
          <a:custGeom>
            <a:avLst/>
            <a:gdLst/>
            <a:ahLst/>
            <a:cxnLst/>
            <a:rect r="r" b="b" t="t" l="l"/>
            <a:pathLst>
              <a:path h="3296650" w="6061105">
                <a:moveTo>
                  <a:pt x="0" y="0"/>
                </a:moveTo>
                <a:lnTo>
                  <a:pt x="6061105" y="0"/>
                </a:lnTo>
                <a:lnTo>
                  <a:pt x="6061105" y="3296650"/>
                </a:lnTo>
                <a:lnTo>
                  <a:pt x="0" y="3296650"/>
                </a:lnTo>
                <a:lnTo>
                  <a:pt x="0" y="0"/>
                </a:lnTo>
                <a:close/>
              </a:path>
            </a:pathLst>
          </a:custGeom>
          <a:blipFill>
            <a:blip r:embed="rId3"/>
            <a:stretch>
              <a:fillRect l="0" t="0" r="0" b="0"/>
            </a:stretch>
          </a:blipFill>
        </p:spPr>
      </p:sp>
      <p:sp>
        <p:nvSpPr>
          <p:cNvPr name="Freeform 12" id="12"/>
          <p:cNvSpPr/>
          <p:nvPr/>
        </p:nvSpPr>
        <p:spPr>
          <a:xfrm flipH="false" flipV="false" rot="0">
            <a:off x="1409530" y="3099376"/>
            <a:ext cx="6060576" cy="3357084"/>
          </a:xfrm>
          <a:custGeom>
            <a:avLst/>
            <a:gdLst/>
            <a:ahLst/>
            <a:cxnLst/>
            <a:rect r="r" b="b" t="t" l="l"/>
            <a:pathLst>
              <a:path h="3357084" w="6060576">
                <a:moveTo>
                  <a:pt x="0" y="0"/>
                </a:moveTo>
                <a:lnTo>
                  <a:pt x="6060577" y="0"/>
                </a:lnTo>
                <a:lnTo>
                  <a:pt x="6060577" y="3357084"/>
                </a:lnTo>
                <a:lnTo>
                  <a:pt x="0" y="3357084"/>
                </a:lnTo>
                <a:lnTo>
                  <a:pt x="0" y="0"/>
                </a:lnTo>
                <a:close/>
              </a:path>
            </a:pathLst>
          </a:custGeom>
          <a:blipFill>
            <a:blip r:embed="rId4"/>
            <a:stretch>
              <a:fillRect l="0" t="0" r="0" b="0"/>
            </a:stretch>
          </a:blipFill>
        </p:spPr>
      </p:sp>
      <p:sp>
        <p:nvSpPr>
          <p:cNvPr name="TextBox 13" id="13"/>
          <p:cNvSpPr txBox="true"/>
          <p:nvPr/>
        </p:nvSpPr>
        <p:spPr>
          <a:xfrm rot="0">
            <a:off x="2041682" y="2068801"/>
            <a:ext cx="3656558" cy="523875"/>
          </a:xfrm>
          <a:prstGeom prst="rect">
            <a:avLst/>
          </a:prstGeom>
        </p:spPr>
        <p:txBody>
          <a:bodyPr anchor="t" rtlCol="false" tIns="0" lIns="0" bIns="0" rIns="0">
            <a:spAutoFit/>
          </a:bodyPr>
          <a:lstStyle/>
          <a:p>
            <a:pPr algn="ctr">
              <a:lnSpc>
                <a:spcPts val="4200"/>
              </a:lnSpc>
            </a:pPr>
            <a:r>
              <a:rPr lang="en-US" sz="3000">
                <a:solidFill>
                  <a:srgbClr val="FFFFFF"/>
                </a:solidFill>
                <a:latin typeface="DejaVu Serif Bold"/>
              </a:rPr>
              <a:t>Kết quả đạt được</a:t>
            </a:r>
          </a:p>
        </p:txBody>
      </p:sp>
      <p:sp>
        <p:nvSpPr>
          <p:cNvPr name="TextBox 14" id="14"/>
          <p:cNvSpPr txBox="true"/>
          <p:nvPr/>
        </p:nvSpPr>
        <p:spPr>
          <a:xfrm rot="0">
            <a:off x="14480828" y="1384263"/>
            <a:ext cx="2778472" cy="276225"/>
          </a:xfrm>
          <a:prstGeom prst="rect">
            <a:avLst/>
          </a:prstGeom>
        </p:spPr>
        <p:txBody>
          <a:bodyPr anchor="t" rtlCol="false" tIns="0" lIns="0" bIns="0" rIns="0">
            <a:spAutoFit/>
          </a:bodyPr>
          <a:lstStyle/>
          <a:p>
            <a:pPr algn="r" marL="0" indent="0" lvl="0">
              <a:lnSpc>
                <a:spcPts val="2100"/>
              </a:lnSpc>
              <a:spcBef>
                <a:spcPct val="0"/>
              </a:spcBef>
            </a:pPr>
            <a:r>
              <a:rPr lang="en-US" sz="1500" strike="noStrike" u="sng">
                <a:solidFill>
                  <a:srgbClr val="F4F4F4"/>
                </a:solidFill>
                <a:latin typeface="DejaVu Serif"/>
                <a:hlinkClick r:id="rId5" action="ppaction://hlinksldjump"/>
              </a:rPr>
              <a:t>Quay lại Trang Chương trình</a:t>
            </a:r>
          </a:p>
        </p:txBody>
      </p:sp>
      <p:sp>
        <p:nvSpPr>
          <p:cNvPr name="TextBox 15" id="15"/>
          <p:cNvSpPr txBox="true"/>
          <p:nvPr/>
        </p:nvSpPr>
        <p:spPr>
          <a:xfrm rot="0">
            <a:off x="1028700" y="1028700"/>
            <a:ext cx="8614905" cy="600075"/>
          </a:xfrm>
          <a:prstGeom prst="rect">
            <a:avLst/>
          </a:prstGeom>
        </p:spPr>
        <p:txBody>
          <a:bodyPr anchor="t" rtlCol="false" tIns="0" lIns="0" bIns="0" rIns="0">
            <a:spAutoFit/>
          </a:bodyPr>
          <a:lstStyle/>
          <a:p>
            <a:pPr algn="l">
              <a:lnSpc>
                <a:spcPts val="4799"/>
              </a:lnSpc>
              <a:spcBef>
                <a:spcPct val="0"/>
              </a:spcBef>
            </a:pPr>
            <a:r>
              <a:rPr lang="en-US" sz="3999" spc="-39">
                <a:solidFill>
                  <a:srgbClr val="FFFFFF"/>
                </a:solidFill>
                <a:latin typeface="DejaVu Serif Bold"/>
              </a:rPr>
              <a:t>Cài đặt và kiểm thử</a:t>
            </a:r>
          </a:p>
        </p:txBody>
      </p:sp>
      <p:sp>
        <p:nvSpPr>
          <p:cNvPr name="TextBox 16" id="16"/>
          <p:cNvSpPr txBox="true"/>
          <p:nvPr/>
        </p:nvSpPr>
        <p:spPr>
          <a:xfrm rot="0">
            <a:off x="7734571" y="9210675"/>
            <a:ext cx="3100998" cy="349250"/>
          </a:xfrm>
          <a:prstGeom prst="rect">
            <a:avLst/>
          </a:prstGeom>
        </p:spPr>
        <p:txBody>
          <a:bodyPr anchor="t" rtlCol="false" tIns="0" lIns="0" bIns="0" rIns="0">
            <a:spAutoFit/>
          </a:bodyPr>
          <a:lstStyle/>
          <a:p>
            <a:pPr algn="ctr">
              <a:lnSpc>
                <a:spcPts val="2800"/>
              </a:lnSpc>
            </a:pPr>
            <a:r>
              <a:rPr lang="en-US" sz="2000">
                <a:solidFill>
                  <a:srgbClr val="FFFFFF"/>
                </a:solidFill>
                <a:latin typeface="Noto Serif Display"/>
              </a:rPr>
              <a:t>Hình 3:Đăng nhập</a:t>
            </a:r>
          </a:p>
        </p:txBody>
      </p:sp>
      <p:sp>
        <p:nvSpPr>
          <p:cNvPr name="TextBox 17" id="17"/>
          <p:cNvSpPr txBox="true"/>
          <p:nvPr/>
        </p:nvSpPr>
        <p:spPr>
          <a:xfrm rot="0">
            <a:off x="11697163" y="6408835"/>
            <a:ext cx="5164316" cy="349250"/>
          </a:xfrm>
          <a:prstGeom prst="rect">
            <a:avLst/>
          </a:prstGeom>
        </p:spPr>
        <p:txBody>
          <a:bodyPr anchor="t" rtlCol="false" tIns="0" lIns="0" bIns="0" rIns="0">
            <a:spAutoFit/>
          </a:bodyPr>
          <a:lstStyle/>
          <a:p>
            <a:pPr algn="ctr">
              <a:lnSpc>
                <a:spcPts val="2800"/>
              </a:lnSpc>
            </a:pPr>
            <a:r>
              <a:rPr lang="en-US" sz="2000">
                <a:solidFill>
                  <a:srgbClr val="FFFFFF"/>
                </a:solidFill>
                <a:latin typeface="Noto Serif Display"/>
              </a:rPr>
              <a:t>Hình 2: Trang chủ người dùng</a:t>
            </a:r>
          </a:p>
        </p:txBody>
      </p:sp>
      <p:sp>
        <p:nvSpPr>
          <p:cNvPr name="TextBox 18" id="18"/>
          <p:cNvSpPr txBox="true"/>
          <p:nvPr/>
        </p:nvSpPr>
        <p:spPr>
          <a:xfrm rot="0">
            <a:off x="2041682" y="6604415"/>
            <a:ext cx="5164316" cy="349250"/>
          </a:xfrm>
          <a:prstGeom prst="rect">
            <a:avLst/>
          </a:prstGeom>
        </p:spPr>
        <p:txBody>
          <a:bodyPr anchor="t" rtlCol="false" tIns="0" lIns="0" bIns="0" rIns="0">
            <a:spAutoFit/>
          </a:bodyPr>
          <a:lstStyle/>
          <a:p>
            <a:pPr algn="ctr">
              <a:lnSpc>
                <a:spcPts val="2800"/>
              </a:lnSpc>
            </a:pPr>
            <a:r>
              <a:rPr lang="en-US" sz="2000">
                <a:solidFill>
                  <a:srgbClr val="FFFFFF"/>
                </a:solidFill>
                <a:latin typeface="Noto Serif Display"/>
              </a:rPr>
              <a:t>Hình 1: Trang chủ admin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sp>
        <p:nvSpPr>
          <p:cNvPr name="Freeform 2" id="2"/>
          <p:cNvSpPr/>
          <p:nvPr/>
        </p:nvSpPr>
        <p:spPr>
          <a:xfrm flipH="false" flipV="false" rot="0">
            <a:off x="2889730" y="3027607"/>
            <a:ext cx="8179558" cy="5940404"/>
          </a:xfrm>
          <a:custGeom>
            <a:avLst/>
            <a:gdLst/>
            <a:ahLst/>
            <a:cxnLst/>
            <a:rect r="r" b="b" t="t" l="l"/>
            <a:pathLst>
              <a:path h="5940404" w="8179558">
                <a:moveTo>
                  <a:pt x="0" y="0"/>
                </a:moveTo>
                <a:lnTo>
                  <a:pt x="8179558" y="0"/>
                </a:lnTo>
                <a:lnTo>
                  <a:pt x="8179558" y="5940404"/>
                </a:lnTo>
                <a:lnTo>
                  <a:pt x="0" y="5940404"/>
                </a:lnTo>
                <a:lnTo>
                  <a:pt x="0" y="0"/>
                </a:lnTo>
                <a:close/>
              </a:path>
            </a:pathLst>
          </a:custGeom>
          <a:blipFill>
            <a:blip r:embed="rId2"/>
            <a:stretch>
              <a:fillRect l="0" t="0" r="0" b="0"/>
            </a:stretch>
          </a:blipFill>
        </p:spPr>
      </p:sp>
      <p:sp>
        <p:nvSpPr>
          <p:cNvPr name="Freeform 3" id="3"/>
          <p:cNvSpPr/>
          <p:nvPr/>
        </p:nvSpPr>
        <p:spPr>
          <a:xfrm flipH="false" flipV="false" rot="0">
            <a:off x="13621151" y="5462811"/>
            <a:ext cx="3366655" cy="4114800"/>
          </a:xfrm>
          <a:custGeom>
            <a:avLst/>
            <a:gdLst/>
            <a:ahLst/>
            <a:cxnLst/>
            <a:rect r="r" b="b" t="t" l="l"/>
            <a:pathLst>
              <a:path h="4114800" w="3366655">
                <a:moveTo>
                  <a:pt x="0" y="0"/>
                </a:moveTo>
                <a:lnTo>
                  <a:pt x="3366655" y="0"/>
                </a:lnTo>
                <a:lnTo>
                  <a:pt x="336665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98810" y="9415686"/>
            <a:ext cx="5231327" cy="276225"/>
          </a:xfrm>
          <a:prstGeom prst="rect">
            <a:avLst/>
          </a:prstGeom>
        </p:spPr>
        <p:txBody>
          <a:bodyPr anchor="t" rtlCol="false" tIns="0" lIns="0" bIns="0" rIns="0">
            <a:spAutoFit/>
          </a:bodyPr>
          <a:lstStyle/>
          <a:p>
            <a:pPr algn="r" marL="0" indent="0" lvl="0">
              <a:lnSpc>
                <a:spcPts val="2100"/>
              </a:lnSpc>
              <a:spcBef>
                <a:spcPct val="0"/>
              </a:spcBef>
            </a:pPr>
            <a:r>
              <a:rPr lang="en-US" sz="1500" strike="noStrike" u="sng">
                <a:solidFill>
                  <a:srgbClr val="F4F4F4"/>
                </a:solidFill>
                <a:latin typeface="DejaVu Serif"/>
                <a:hlinkClick r:id="rId5" action="ppaction://hlinksldjump"/>
              </a:rPr>
              <a:t>Quay lại Trang Chương trình</a:t>
            </a:r>
          </a:p>
        </p:txBody>
      </p:sp>
      <p:sp>
        <p:nvSpPr>
          <p:cNvPr name="TextBox 5" id="5"/>
          <p:cNvSpPr txBox="true"/>
          <p:nvPr/>
        </p:nvSpPr>
        <p:spPr>
          <a:xfrm rot="0">
            <a:off x="2921087" y="2057942"/>
            <a:ext cx="4060329" cy="523875"/>
          </a:xfrm>
          <a:prstGeom prst="rect">
            <a:avLst/>
          </a:prstGeom>
        </p:spPr>
        <p:txBody>
          <a:bodyPr anchor="t" rtlCol="false" tIns="0" lIns="0" bIns="0" rIns="0">
            <a:spAutoFit/>
          </a:bodyPr>
          <a:lstStyle/>
          <a:p>
            <a:pPr algn="ctr">
              <a:lnSpc>
                <a:spcPts val="4200"/>
              </a:lnSpc>
            </a:pPr>
            <a:r>
              <a:rPr lang="en-US" sz="3000">
                <a:solidFill>
                  <a:srgbClr val="FFFFFF"/>
                </a:solidFill>
                <a:latin typeface="DejaVu Serif Bold"/>
              </a:rPr>
              <a:t>Quy trình đặt hàng</a:t>
            </a:r>
          </a:p>
        </p:txBody>
      </p:sp>
      <p:sp>
        <p:nvSpPr>
          <p:cNvPr name="TextBox 6" id="6"/>
          <p:cNvSpPr txBox="true"/>
          <p:nvPr/>
        </p:nvSpPr>
        <p:spPr>
          <a:xfrm rot="0">
            <a:off x="1028700" y="1028700"/>
            <a:ext cx="8614905" cy="600075"/>
          </a:xfrm>
          <a:prstGeom prst="rect">
            <a:avLst/>
          </a:prstGeom>
        </p:spPr>
        <p:txBody>
          <a:bodyPr anchor="t" rtlCol="false" tIns="0" lIns="0" bIns="0" rIns="0">
            <a:spAutoFit/>
          </a:bodyPr>
          <a:lstStyle/>
          <a:p>
            <a:pPr algn="l">
              <a:lnSpc>
                <a:spcPts val="4799"/>
              </a:lnSpc>
              <a:spcBef>
                <a:spcPct val="0"/>
              </a:spcBef>
            </a:pPr>
            <a:r>
              <a:rPr lang="en-US" sz="3999" spc="-39">
                <a:solidFill>
                  <a:srgbClr val="FFFFFF"/>
                </a:solidFill>
                <a:latin typeface="DejaVu Serif Bold"/>
              </a:rPr>
              <a:t>Cài đặt và kiểm thử</a:t>
            </a:r>
          </a:p>
        </p:txBody>
      </p:sp>
      <p:sp>
        <p:nvSpPr>
          <p:cNvPr name="TextBox 7" id="7"/>
          <p:cNvSpPr txBox="true"/>
          <p:nvPr/>
        </p:nvSpPr>
        <p:spPr>
          <a:xfrm rot="0">
            <a:off x="2889730" y="3683560"/>
            <a:ext cx="1223228" cy="1298574"/>
          </a:xfrm>
          <a:prstGeom prst="rect">
            <a:avLst/>
          </a:prstGeom>
        </p:spPr>
        <p:txBody>
          <a:bodyPr anchor="t" rtlCol="false" tIns="0" lIns="0" bIns="0" rIns="0">
            <a:spAutoFit/>
          </a:bodyPr>
          <a:lstStyle/>
          <a:p>
            <a:pPr algn="ctr">
              <a:lnSpc>
                <a:spcPts val="3500"/>
              </a:lnSpc>
            </a:pPr>
            <a:r>
              <a:rPr lang="en-US" sz="2500">
                <a:solidFill>
                  <a:srgbClr val="000000"/>
                </a:solidFill>
                <a:latin typeface="Noto Serif Display"/>
              </a:rPr>
              <a:t>Xem </a:t>
            </a:r>
          </a:p>
          <a:p>
            <a:pPr algn="ctr">
              <a:lnSpc>
                <a:spcPts val="3500"/>
              </a:lnSpc>
            </a:pPr>
            <a:r>
              <a:rPr lang="en-US" sz="2500">
                <a:solidFill>
                  <a:srgbClr val="000000"/>
                </a:solidFill>
                <a:latin typeface="Noto Serif Display"/>
              </a:rPr>
              <a:t>sản </a:t>
            </a:r>
          </a:p>
          <a:p>
            <a:pPr algn="ctr">
              <a:lnSpc>
                <a:spcPts val="3500"/>
              </a:lnSpc>
            </a:pPr>
            <a:r>
              <a:rPr lang="en-US" sz="2500">
                <a:solidFill>
                  <a:srgbClr val="000000"/>
                </a:solidFill>
                <a:latin typeface="Noto Serif Display"/>
              </a:rPr>
              <a:t>phẩm</a:t>
            </a:r>
          </a:p>
        </p:txBody>
      </p:sp>
      <p:sp>
        <p:nvSpPr>
          <p:cNvPr name="TextBox 8" id="8"/>
          <p:cNvSpPr txBox="true"/>
          <p:nvPr/>
        </p:nvSpPr>
        <p:spPr>
          <a:xfrm rot="0">
            <a:off x="4724539" y="5740960"/>
            <a:ext cx="1223228" cy="860424"/>
          </a:xfrm>
          <a:prstGeom prst="rect">
            <a:avLst/>
          </a:prstGeom>
        </p:spPr>
        <p:txBody>
          <a:bodyPr anchor="t" rtlCol="false" tIns="0" lIns="0" bIns="0" rIns="0">
            <a:spAutoFit/>
          </a:bodyPr>
          <a:lstStyle/>
          <a:p>
            <a:pPr algn="ctr">
              <a:lnSpc>
                <a:spcPts val="3500"/>
              </a:lnSpc>
            </a:pPr>
            <a:r>
              <a:rPr lang="en-US" sz="2500">
                <a:solidFill>
                  <a:srgbClr val="000000"/>
                </a:solidFill>
                <a:latin typeface="Noto Serif Display"/>
              </a:rPr>
              <a:t>Thêm</a:t>
            </a:r>
          </a:p>
          <a:p>
            <a:pPr algn="ctr">
              <a:lnSpc>
                <a:spcPts val="3500"/>
              </a:lnSpc>
            </a:pPr>
            <a:r>
              <a:rPr lang="en-US" sz="2500">
                <a:solidFill>
                  <a:srgbClr val="000000"/>
                </a:solidFill>
                <a:latin typeface="Noto Serif Display"/>
              </a:rPr>
              <a:t>vào giỏ</a:t>
            </a:r>
          </a:p>
        </p:txBody>
      </p:sp>
      <p:sp>
        <p:nvSpPr>
          <p:cNvPr name="TextBox 9" id="9"/>
          <p:cNvSpPr txBox="true"/>
          <p:nvPr/>
        </p:nvSpPr>
        <p:spPr>
          <a:xfrm rot="0">
            <a:off x="6367895" y="3683560"/>
            <a:ext cx="1223228" cy="1298574"/>
          </a:xfrm>
          <a:prstGeom prst="rect">
            <a:avLst/>
          </a:prstGeom>
        </p:spPr>
        <p:txBody>
          <a:bodyPr anchor="t" rtlCol="false" tIns="0" lIns="0" bIns="0" rIns="0">
            <a:spAutoFit/>
          </a:bodyPr>
          <a:lstStyle/>
          <a:p>
            <a:pPr algn="ctr">
              <a:lnSpc>
                <a:spcPts val="3500"/>
              </a:lnSpc>
            </a:pPr>
            <a:r>
              <a:rPr lang="en-US" sz="2500">
                <a:solidFill>
                  <a:srgbClr val="000000"/>
                </a:solidFill>
                <a:latin typeface="Noto Serif Display"/>
              </a:rPr>
              <a:t>Điền</a:t>
            </a:r>
          </a:p>
          <a:p>
            <a:pPr algn="ctr">
              <a:lnSpc>
                <a:spcPts val="3500"/>
              </a:lnSpc>
            </a:pPr>
            <a:r>
              <a:rPr lang="en-US" sz="2500">
                <a:solidFill>
                  <a:srgbClr val="000000"/>
                </a:solidFill>
                <a:latin typeface="Noto Serif Display"/>
              </a:rPr>
              <a:t>thông tin</a:t>
            </a:r>
          </a:p>
        </p:txBody>
      </p:sp>
      <p:sp>
        <p:nvSpPr>
          <p:cNvPr name="TextBox 10" id="10"/>
          <p:cNvSpPr txBox="true"/>
          <p:nvPr/>
        </p:nvSpPr>
        <p:spPr>
          <a:xfrm rot="0">
            <a:off x="8097628" y="5950184"/>
            <a:ext cx="1223228" cy="1736724"/>
          </a:xfrm>
          <a:prstGeom prst="rect">
            <a:avLst/>
          </a:prstGeom>
        </p:spPr>
        <p:txBody>
          <a:bodyPr anchor="t" rtlCol="false" tIns="0" lIns="0" bIns="0" rIns="0">
            <a:spAutoFit/>
          </a:bodyPr>
          <a:lstStyle/>
          <a:p>
            <a:pPr algn="ctr">
              <a:lnSpc>
                <a:spcPts val="3500"/>
              </a:lnSpc>
            </a:pPr>
            <a:r>
              <a:rPr lang="en-US" sz="2500">
                <a:solidFill>
                  <a:srgbClr val="000000"/>
                </a:solidFill>
                <a:latin typeface="Noto Serif Display"/>
              </a:rPr>
              <a:t>Chọn kiểu thanh toán</a:t>
            </a:r>
          </a:p>
        </p:txBody>
      </p:sp>
      <p:sp>
        <p:nvSpPr>
          <p:cNvPr name="TextBox 11" id="11"/>
          <p:cNvSpPr txBox="true"/>
          <p:nvPr/>
        </p:nvSpPr>
        <p:spPr>
          <a:xfrm rot="0">
            <a:off x="9848548" y="3683560"/>
            <a:ext cx="1223228" cy="860424"/>
          </a:xfrm>
          <a:prstGeom prst="rect">
            <a:avLst/>
          </a:prstGeom>
        </p:spPr>
        <p:txBody>
          <a:bodyPr anchor="t" rtlCol="false" tIns="0" lIns="0" bIns="0" rIns="0">
            <a:spAutoFit/>
          </a:bodyPr>
          <a:lstStyle/>
          <a:p>
            <a:pPr algn="ctr">
              <a:lnSpc>
                <a:spcPts val="3500"/>
              </a:lnSpc>
            </a:pPr>
            <a:r>
              <a:rPr lang="en-US" sz="2500">
                <a:solidFill>
                  <a:srgbClr val="000000"/>
                </a:solidFill>
                <a:latin typeface="Noto Serif Display"/>
              </a:rPr>
              <a:t>Đặt hàng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3585950" y="-517425"/>
            <a:ext cx="6210236" cy="537809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12009993" y="306851"/>
            <a:ext cx="3151914" cy="272957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name="Table 6" id="6"/>
          <p:cNvGraphicFramePr>
            <a:graphicFrameLocks noGrp="true"/>
          </p:cNvGraphicFramePr>
          <p:nvPr/>
        </p:nvGraphicFramePr>
        <p:xfrm>
          <a:off x="2777497" y="3036424"/>
          <a:ext cx="12384410" cy="7000875"/>
        </p:xfrm>
        <a:graphic>
          <a:graphicData uri="http://schemas.openxmlformats.org/drawingml/2006/table">
            <a:tbl>
              <a:tblPr/>
              <a:tblGrid>
                <a:gridCol w="2427122"/>
                <a:gridCol w="9957287"/>
              </a:tblGrid>
              <a:tr h="1400175">
                <a:tc>
                  <a:txBody>
                    <a:bodyPr anchor="t" rtlCol="false"/>
                    <a:lstStyle/>
                    <a:p>
                      <a:pPr algn="ctr">
                        <a:lnSpc>
                          <a:spcPts val="3180"/>
                        </a:lnSpc>
                        <a:defRPr/>
                      </a:pPr>
                      <a:r>
                        <a:rPr lang="en-US" sz="2000">
                          <a:solidFill>
                            <a:srgbClr val="000000"/>
                          </a:solidFill>
                          <a:latin typeface="DejaVu Serif Bold"/>
                        </a:rPr>
                        <a:t>Kiểm thử chung</a:t>
                      </a:r>
                      <a:endParaRPr lang="en-US" sz="1100"/>
                    </a:p>
                  </a:txBody>
                  <a:tcPr marL="76200" marR="76200" marT="76200" marB="76200" anchor="ctr">
                    <a:lnL cmpd="sng" algn="ctr" cap="flat" w="0">
                      <a:solidFill>
                        <a:srgbClr val="004651"/>
                      </a:solidFill>
                      <a:prstDash val="solid"/>
                      <a:round/>
                      <a:headEnd type="none" w="med" len="med"/>
                      <a:tailEnd type="none" w="med" len="med"/>
                    </a:lnL>
                    <a:lnR cmpd="sng" algn="ctr" cap="flat" w="9525">
                      <a:solidFill>
                        <a:srgbClr val="004651"/>
                      </a:solidFill>
                      <a:prstDash val="solid"/>
                      <a:round/>
                      <a:headEnd type="none" w="med" len="med"/>
                      <a:tailEnd type="none" w="med" len="med"/>
                    </a:lnR>
                    <a:lnT cmpd="sng" algn="ctr" cap="flat" w="0">
                      <a:solidFill>
                        <a:srgbClr val="004651"/>
                      </a:solidFill>
                      <a:prstDash val="solid"/>
                      <a:round/>
                      <a:headEnd type="none" w="med" len="med"/>
                      <a:tailEnd type="none" w="med" len="med"/>
                    </a:lnT>
                    <a:lnB cmpd="sng" algn="ctr" cap="flat" w="9525">
                      <a:solidFill>
                        <a:srgbClr val="004651"/>
                      </a:solidFill>
                      <a:prstDash val="solid"/>
                      <a:round/>
                      <a:headEnd type="none" w="med" len="med"/>
                      <a:tailEnd type="none" w="med" len="med"/>
                    </a:lnB>
                    <a:solidFill>
                      <a:srgbClr val="FFFFFF"/>
                    </a:solidFill>
                  </a:tcPr>
                </a:tc>
                <a:tc>
                  <a:txBody>
                    <a:bodyPr anchor="t" rtlCol="false"/>
                    <a:lstStyle/>
                    <a:p>
                      <a:pPr algn="l" marL="431804" indent="-215902" lvl="1">
                        <a:lnSpc>
                          <a:spcPts val="3180"/>
                        </a:lnSpc>
                        <a:buFont typeface="Arial"/>
                        <a:buChar char="•"/>
                        <a:defRPr/>
                      </a:pPr>
                      <a:r>
                        <a:rPr lang="en-US" sz="2000">
                          <a:solidFill>
                            <a:srgbClr val="000000"/>
                          </a:solidFill>
                          <a:latin typeface="DejaVu Serif Bold"/>
                        </a:rPr>
                        <a:t>Phân quyền.</a:t>
                      </a:r>
                      <a:endParaRPr lang="en-US" sz="1100"/>
                    </a:p>
                    <a:p>
                      <a:pPr algn="l" marL="431804" indent="-215902" lvl="1">
                        <a:lnSpc>
                          <a:spcPts val="3180"/>
                        </a:lnSpc>
                        <a:buFont typeface="Arial"/>
                        <a:buChar char="•"/>
                      </a:pPr>
                      <a:r>
                        <a:rPr lang="en-US" sz="2000">
                          <a:solidFill>
                            <a:srgbClr val="000000"/>
                          </a:solidFill>
                          <a:latin typeface="DejaVu Serif Bold"/>
                        </a:rPr>
                        <a:t>Quản lý số lượng sản phẩm trong kho</a:t>
                      </a:r>
                    </a:p>
                    <a:p>
                      <a:pPr algn="l">
                        <a:lnSpc>
                          <a:spcPts val="3180"/>
                        </a:lnSpc>
                      </a:pPr>
                    </a:p>
                  </a:txBody>
                  <a:tcPr marL="76200" marR="76200" marT="76200" marB="76200" anchor="ctr">
                    <a:lnL cmpd="sng" algn="ctr" cap="flat" w="9525">
                      <a:solidFill>
                        <a:srgbClr val="004651"/>
                      </a:solidFill>
                      <a:prstDash val="solid"/>
                      <a:round/>
                      <a:headEnd type="none" w="med" len="med"/>
                      <a:tailEnd type="none" w="med" len="med"/>
                    </a:lnL>
                    <a:lnR cmpd="sng" algn="ctr" cap="flat" w="0">
                      <a:solidFill>
                        <a:srgbClr val="004651"/>
                      </a:solidFill>
                      <a:prstDash val="solid"/>
                      <a:round/>
                      <a:headEnd type="none" w="med" len="med"/>
                      <a:tailEnd type="none" w="med" len="med"/>
                    </a:lnR>
                    <a:lnT cmpd="sng" algn="ctr" cap="flat" w="0">
                      <a:solidFill>
                        <a:srgbClr val="004651"/>
                      </a:solidFill>
                      <a:prstDash val="solid"/>
                      <a:round/>
                      <a:headEnd type="none" w="med" len="med"/>
                      <a:tailEnd type="none" w="med" len="med"/>
                    </a:lnT>
                    <a:lnB cmpd="sng" algn="ctr" cap="flat" w="9525">
                      <a:solidFill>
                        <a:srgbClr val="004651"/>
                      </a:solidFill>
                      <a:prstDash val="solid"/>
                      <a:round/>
                      <a:headEnd type="none" w="med" len="med"/>
                      <a:tailEnd type="none" w="med" len="med"/>
                    </a:lnB>
                    <a:solidFill>
                      <a:srgbClr val="FFFFFF"/>
                    </a:solidFill>
                  </a:tcPr>
                </a:tc>
              </a:tr>
              <a:tr h="2600325">
                <a:tc>
                  <a:txBody>
                    <a:bodyPr anchor="t" rtlCol="false"/>
                    <a:lstStyle/>
                    <a:p>
                      <a:pPr algn="ctr">
                        <a:lnSpc>
                          <a:spcPts val="3180"/>
                        </a:lnSpc>
                        <a:defRPr/>
                      </a:pPr>
                      <a:r>
                        <a:rPr lang="en-US" sz="2000">
                          <a:solidFill>
                            <a:srgbClr val="000000"/>
                          </a:solidFill>
                          <a:latin typeface="DejaVu Serif Bold"/>
                        </a:rPr>
                        <a:t>Kiểm thử phía admin</a:t>
                      </a:r>
                      <a:endParaRPr lang="en-US" sz="1100"/>
                    </a:p>
                  </a:txBody>
                  <a:tcPr marL="76200" marR="76200" marT="76200" marB="76200" anchor="ctr">
                    <a:lnL cmpd="sng" algn="ctr" cap="flat" w="0">
                      <a:solidFill>
                        <a:srgbClr val="004651"/>
                      </a:solidFill>
                      <a:prstDash val="solid"/>
                      <a:round/>
                      <a:headEnd type="none" w="med" len="med"/>
                      <a:tailEnd type="none" w="med" len="med"/>
                    </a:lnL>
                    <a:lnR cmpd="sng" algn="ctr" cap="flat" w="9525">
                      <a:solidFill>
                        <a:srgbClr val="004651"/>
                      </a:solidFill>
                      <a:prstDash val="solid"/>
                      <a:round/>
                      <a:headEnd type="none" w="med" len="med"/>
                      <a:tailEnd type="none" w="med" len="med"/>
                    </a:lnR>
                    <a:lnT cmpd="sng" algn="ctr" cap="flat" w="9525">
                      <a:solidFill>
                        <a:srgbClr val="004651"/>
                      </a:solidFill>
                      <a:prstDash val="solid"/>
                      <a:round/>
                      <a:headEnd type="none" w="med" len="med"/>
                      <a:tailEnd type="none" w="med" len="med"/>
                    </a:lnT>
                    <a:lnB cmpd="sng" algn="ctr" cap="flat" w="9525">
                      <a:solidFill>
                        <a:srgbClr val="004651"/>
                      </a:solidFill>
                      <a:prstDash val="solid"/>
                      <a:round/>
                      <a:headEnd type="none" w="med" len="med"/>
                      <a:tailEnd type="none" w="med" len="med"/>
                    </a:lnB>
                    <a:solidFill>
                      <a:srgbClr val="FFFFFF"/>
                    </a:solidFill>
                  </a:tcPr>
                </a:tc>
                <a:tc>
                  <a:txBody>
                    <a:bodyPr anchor="t" rtlCol="false"/>
                    <a:lstStyle/>
                    <a:p>
                      <a:pPr algn="l" marL="431804" indent="-215902" lvl="1">
                        <a:lnSpc>
                          <a:spcPts val="3180"/>
                        </a:lnSpc>
                        <a:buFont typeface="Arial"/>
                        <a:buChar char="•"/>
                        <a:defRPr/>
                      </a:pPr>
                      <a:r>
                        <a:rPr lang="en-US" sz="2000">
                          <a:solidFill>
                            <a:srgbClr val="000000"/>
                          </a:solidFill>
                          <a:latin typeface="DejaVu Serif Bold"/>
                        </a:rPr>
                        <a:t>Đăng nhập</a:t>
                      </a:r>
                      <a:endParaRPr lang="en-US" sz="1100"/>
                    </a:p>
                    <a:p>
                      <a:pPr algn="l" marL="431804" indent="-215902" lvl="1">
                        <a:lnSpc>
                          <a:spcPts val="3180"/>
                        </a:lnSpc>
                        <a:buFont typeface="Arial"/>
                        <a:buChar char="•"/>
                      </a:pPr>
                      <a:r>
                        <a:rPr lang="en-US" sz="2000">
                          <a:solidFill>
                            <a:srgbClr val="000000"/>
                          </a:solidFill>
                          <a:latin typeface="DejaVu Serif Bold"/>
                        </a:rPr>
                        <a:t>Quản lý sản phẩm</a:t>
                      </a:r>
                    </a:p>
                    <a:p>
                      <a:pPr algn="l" marL="431804" indent="-215902" lvl="1">
                        <a:lnSpc>
                          <a:spcPts val="3180"/>
                        </a:lnSpc>
                        <a:buFont typeface="Arial"/>
                        <a:buChar char="•"/>
                      </a:pPr>
                      <a:r>
                        <a:rPr lang="en-US" sz="2000">
                          <a:solidFill>
                            <a:srgbClr val="000000"/>
                          </a:solidFill>
                          <a:latin typeface="DejaVu Serif Bold"/>
                        </a:rPr>
                        <a:t>Quản lý người dùng</a:t>
                      </a:r>
                    </a:p>
                    <a:p>
                      <a:pPr algn="l" marL="431804" indent="-215902" lvl="1">
                        <a:lnSpc>
                          <a:spcPts val="3180"/>
                        </a:lnSpc>
                        <a:buFont typeface="Arial"/>
                        <a:buChar char="•"/>
                      </a:pPr>
                      <a:r>
                        <a:rPr lang="en-US" sz="2000">
                          <a:solidFill>
                            <a:srgbClr val="000000"/>
                          </a:solidFill>
                          <a:latin typeface="DejaVu Serif Bold"/>
                        </a:rPr>
                        <a:t>Xử lý đơn hàng</a:t>
                      </a:r>
                    </a:p>
                    <a:p>
                      <a:pPr algn="l" marL="431804" indent="-215902" lvl="1">
                        <a:lnSpc>
                          <a:spcPts val="3180"/>
                        </a:lnSpc>
                        <a:buFont typeface="Arial"/>
                        <a:buChar char="•"/>
                      </a:pPr>
                      <a:r>
                        <a:rPr lang="en-US" sz="2000">
                          <a:solidFill>
                            <a:srgbClr val="000000"/>
                          </a:solidFill>
                          <a:latin typeface="DejaVu Serif Bold"/>
                        </a:rPr>
                        <a:t>Thống kê doanh số bán hàng theo thời gian.</a:t>
                      </a:r>
                    </a:p>
                    <a:p>
                      <a:pPr algn="ctr">
                        <a:lnSpc>
                          <a:spcPts val="3180"/>
                        </a:lnSpc>
                      </a:pPr>
                    </a:p>
                  </a:txBody>
                  <a:tcPr marL="76200" marR="76200" marT="76200" marB="76200" anchor="ctr">
                    <a:lnL cmpd="sng" algn="ctr" cap="flat" w="9525">
                      <a:solidFill>
                        <a:srgbClr val="004651"/>
                      </a:solidFill>
                      <a:prstDash val="solid"/>
                      <a:round/>
                      <a:headEnd type="none" w="med" len="med"/>
                      <a:tailEnd type="none" w="med" len="med"/>
                    </a:lnL>
                    <a:lnR cmpd="sng" algn="ctr" cap="flat" w="0">
                      <a:solidFill>
                        <a:srgbClr val="004651"/>
                      </a:solidFill>
                      <a:prstDash val="solid"/>
                      <a:round/>
                      <a:headEnd type="none" w="med" len="med"/>
                      <a:tailEnd type="none" w="med" len="med"/>
                    </a:lnR>
                    <a:lnT cmpd="sng" algn="ctr" cap="flat" w="9525">
                      <a:solidFill>
                        <a:srgbClr val="004651"/>
                      </a:solidFill>
                      <a:prstDash val="solid"/>
                      <a:round/>
                      <a:headEnd type="none" w="med" len="med"/>
                      <a:tailEnd type="none" w="med" len="med"/>
                    </a:lnT>
                    <a:lnB cmpd="sng" algn="ctr" cap="flat" w="9525">
                      <a:solidFill>
                        <a:srgbClr val="004651"/>
                      </a:solidFill>
                      <a:prstDash val="solid"/>
                      <a:round/>
                      <a:headEnd type="none" w="med" len="med"/>
                      <a:tailEnd type="none" w="med" len="med"/>
                    </a:lnB>
                    <a:solidFill>
                      <a:srgbClr val="FFFFFF"/>
                    </a:solidFill>
                  </a:tcPr>
                </a:tc>
              </a:tr>
              <a:tr h="3000375">
                <a:tc>
                  <a:txBody>
                    <a:bodyPr anchor="t" rtlCol="false"/>
                    <a:lstStyle/>
                    <a:p>
                      <a:pPr algn="ctr">
                        <a:lnSpc>
                          <a:spcPts val="3180"/>
                        </a:lnSpc>
                        <a:defRPr/>
                      </a:pPr>
                      <a:r>
                        <a:rPr lang="en-US" sz="2000">
                          <a:solidFill>
                            <a:srgbClr val="000000"/>
                          </a:solidFill>
                          <a:latin typeface="DejaVu Serif Bold"/>
                        </a:rPr>
                        <a:t>Kiểm thử phía người dùng</a:t>
                      </a:r>
                      <a:endParaRPr lang="en-US" sz="1100"/>
                    </a:p>
                  </a:txBody>
                  <a:tcPr marL="76200" marR="76200" marT="76200" marB="76200" anchor="ctr">
                    <a:lnL cmpd="sng" algn="ctr" cap="flat" w="0">
                      <a:solidFill>
                        <a:srgbClr val="004651"/>
                      </a:solidFill>
                      <a:prstDash val="solid"/>
                      <a:round/>
                      <a:headEnd type="none" w="med" len="med"/>
                      <a:tailEnd type="none" w="med" len="med"/>
                    </a:lnL>
                    <a:lnR cmpd="sng" algn="ctr" cap="flat" w="9525">
                      <a:solidFill>
                        <a:srgbClr val="004651"/>
                      </a:solidFill>
                      <a:prstDash val="solid"/>
                      <a:round/>
                      <a:headEnd type="none" w="med" len="med"/>
                      <a:tailEnd type="none" w="med" len="med"/>
                    </a:lnR>
                    <a:lnT cmpd="sng" algn="ctr" cap="flat" w="9525">
                      <a:solidFill>
                        <a:srgbClr val="004651"/>
                      </a:solidFill>
                      <a:prstDash val="solid"/>
                      <a:round/>
                      <a:headEnd type="none" w="med" len="med"/>
                      <a:tailEnd type="none" w="med" len="med"/>
                    </a:lnT>
                    <a:lnB cmpd="sng" algn="ctr" cap="flat" w="0">
                      <a:solidFill>
                        <a:srgbClr val="004651"/>
                      </a:solidFill>
                      <a:prstDash val="solid"/>
                      <a:round/>
                      <a:headEnd type="none" w="med" len="med"/>
                      <a:tailEnd type="none" w="med" len="med"/>
                    </a:lnB>
                    <a:solidFill>
                      <a:srgbClr val="FFFFFF"/>
                    </a:solidFill>
                  </a:tcPr>
                </a:tc>
                <a:tc>
                  <a:txBody>
                    <a:bodyPr anchor="t" rtlCol="false"/>
                    <a:lstStyle/>
                    <a:p>
                      <a:pPr algn="l" marL="431804" indent="-215902" lvl="1">
                        <a:lnSpc>
                          <a:spcPts val="3180"/>
                        </a:lnSpc>
                        <a:buFont typeface="Arial"/>
                        <a:buChar char="•"/>
                        <a:defRPr/>
                      </a:pPr>
                      <a:r>
                        <a:rPr lang="en-US" sz="2000">
                          <a:solidFill>
                            <a:srgbClr val="000000"/>
                          </a:solidFill>
                          <a:latin typeface="DejaVu Serif Bold"/>
                        </a:rPr>
                        <a:t>Đăng ký</a:t>
                      </a:r>
                      <a:endParaRPr lang="en-US" sz="1100"/>
                    </a:p>
                    <a:p>
                      <a:pPr algn="l" marL="431804" indent="-215902" lvl="1">
                        <a:lnSpc>
                          <a:spcPts val="3180"/>
                        </a:lnSpc>
                        <a:buFont typeface="Arial"/>
                        <a:buChar char="•"/>
                      </a:pPr>
                      <a:r>
                        <a:rPr lang="en-US" sz="2000">
                          <a:solidFill>
                            <a:srgbClr val="000000"/>
                          </a:solidFill>
                          <a:latin typeface="DejaVu Serif Bold"/>
                        </a:rPr>
                        <a:t>Đăng nhập</a:t>
                      </a:r>
                    </a:p>
                    <a:p>
                      <a:pPr algn="l" marL="431804" indent="-215902" lvl="1">
                        <a:lnSpc>
                          <a:spcPts val="3180"/>
                        </a:lnSpc>
                        <a:buFont typeface="Arial"/>
                        <a:buChar char="•"/>
                      </a:pPr>
                      <a:r>
                        <a:rPr lang="en-US" sz="2000">
                          <a:solidFill>
                            <a:srgbClr val="000000"/>
                          </a:solidFill>
                          <a:latin typeface="DejaVu Serif Bold"/>
                        </a:rPr>
                        <a:t>Xem sản phẩm theo chất liệu</a:t>
                      </a:r>
                    </a:p>
                    <a:p>
                      <a:pPr algn="l" marL="431804" indent="-215902" lvl="1">
                        <a:lnSpc>
                          <a:spcPts val="3180"/>
                        </a:lnSpc>
                        <a:buFont typeface="Arial"/>
                        <a:buChar char="•"/>
                      </a:pPr>
                      <a:r>
                        <a:rPr lang="en-US" sz="2000">
                          <a:solidFill>
                            <a:srgbClr val="000000"/>
                          </a:solidFill>
                          <a:latin typeface="DejaVu Serif Bold"/>
                        </a:rPr>
                        <a:t>Đặt một đơn hàng</a:t>
                      </a:r>
                    </a:p>
                    <a:p>
                      <a:pPr algn="l" marL="431804" indent="-215902" lvl="1">
                        <a:lnSpc>
                          <a:spcPts val="3180"/>
                        </a:lnSpc>
                        <a:buFont typeface="Arial"/>
                        <a:buChar char="•"/>
                      </a:pPr>
                      <a:r>
                        <a:rPr lang="en-US" sz="2000">
                          <a:solidFill>
                            <a:srgbClr val="000000"/>
                          </a:solidFill>
                          <a:latin typeface="DejaVu Serif Bold"/>
                        </a:rPr>
                        <a:t>Quản lý đơn hàng đã đặt</a:t>
                      </a:r>
                    </a:p>
                    <a:p>
                      <a:pPr algn="l" marL="431804" indent="-215902" lvl="1">
                        <a:lnSpc>
                          <a:spcPts val="3180"/>
                        </a:lnSpc>
                        <a:buFont typeface="Arial"/>
                        <a:buChar char="•"/>
                      </a:pPr>
                      <a:r>
                        <a:rPr lang="en-US" sz="2000">
                          <a:solidFill>
                            <a:srgbClr val="000000"/>
                          </a:solidFill>
                          <a:latin typeface="DejaVu Serif Bold"/>
                        </a:rPr>
                        <a:t>Chỉnh sửa giỏ hàng</a:t>
                      </a:r>
                    </a:p>
                    <a:p>
                      <a:pPr algn="l">
                        <a:lnSpc>
                          <a:spcPts val="3180"/>
                        </a:lnSpc>
                      </a:pPr>
                    </a:p>
                  </a:txBody>
                  <a:tcPr marL="76200" marR="76200" marT="76200" marB="76200" anchor="ctr">
                    <a:lnL cmpd="sng" algn="ctr" cap="flat" w="9525">
                      <a:solidFill>
                        <a:srgbClr val="004651"/>
                      </a:solidFill>
                      <a:prstDash val="solid"/>
                      <a:round/>
                      <a:headEnd type="none" w="med" len="med"/>
                      <a:tailEnd type="none" w="med" len="med"/>
                    </a:lnL>
                    <a:lnR cmpd="sng" algn="ctr" cap="flat" w="0">
                      <a:solidFill>
                        <a:srgbClr val="004651"/>
                      </a:solidFill>
                      <a:prstDash val="solid"/>
                      <a:round/>
                      <a:headEnd type="none" w="med" len="med"/>
                      <a:tailEnd type="none" w="med" len="med"/>
                    </a:lnR>
                    <a:lnT cmpd="sng" algn="ctr" cap="flat" w="9525">
                      <a:solidFill>
                        <a:srgbClr val="004651"/>
                      </a:solidFill>
                      <a:prstDash val="solid"/>
                      <a:round/>
                      <a:headEnd type="none" w="med" len="med"/>
                      <a:tailEnd type="none" w="med" len="med"/>
                    </a:lnT>
                    <a:lnB cmpd="sng" algn="ctr" cap="flat" w="0">
                      <a:solidFill>
                        <a:srgbClr val="004651"/>
                      </a:solidFill>
                      <a:prstDash val="solid"/>
                      <a:round/>
                      <a:headEnd type="none" w="med" len="med"/>
                      <a:tailEnd type="none" w="med" len="med"/>
                    </a:lnB>
                    <a:solidFill>
                      <a:srgbClr val="FFFFFF"/>
                    </a:solidFill>
                  </a:tcPr>
                </a:tc>
              </a:tr>
            </a:tbl>
          </a:graphicData>
        </a:graphic>
      </p:graphicFrame>
      <p:sp>
        <p:nvSpPr>
          <p:cNvPr name="TextBox 7" id="7"/>
          <p:cNvSpPr txBox="true"/>
          <p:nvPr/>
        </p:nvSpPr>
        <p:spPr>
          <a:xfrm rot="0">
            <a:off x="1028700" y="1028700"/>
            <a:ext cx="8614905" cy="600075"/>
          </a:xfrm>
          <a:prstGeom prst="rect">
            <a:avLst/>
          </a:prstGeom>
        </p:spPr>
        <p:txBody>
          <a:bodyPr anchor="t" rtlCol="false" tIns="0" lIns="0" bIns="0" rIns="0">
            <a:spAutoFit/>
          </a:bodyPr>
          <a:lstStyle/>
          <a:p>
            <a:pPr algn="l">
              <a:lnSpc>
                <a:spcPts val="4799"/>
              </a:lnSpc>
              <a:spcBef>
                <a:spcPct val="0"/>
              </a:spcBef>
            </a:pPr>
            <a:r>
              <a:rPr lang="en-US" sz="3999" spc="-39">
                <a:solidFill>
                  <a:srgbClr val="F4F4F4"/>
                </a:solidFill>
                <a:latin typeface="DejaVu Serif Bold"/>
              </a:rPr>
              <a:t>Cài đặt và kiểm thử</a:t>
            </a:r>
          </a:p>
        </p:txBody>
      </p:sp>
      <p:sp>
        <p:nvSpPr>
          <p:cNvPr name="TextBox 8" id="8"/>
          <p:cNvSpPr txBox="true"/>
          <p:nvPr/>
        </p:nvSpPr>
        <p:spPr>
          <a:xfrm rot="0">
            <a:off x="12748986" y="1052513"/>
            <a:ext cx="5231327" cy="276225"/>
          </a:xfrm>
          <a:prstGeom prst="rect">
            <a:avLst/>
          </a:prstGeom>
        </p:spPr>
        <p:txBody>
          <a:bodyPr anchor="t" rtlCol="false" tIns="0" lIns="0" bIns="0" rIns="0">
            <a:spAutoFit/>
          </a:bodyPr>
          <a:lstStyle/>
          <a:p>
            <a:pPr algn="r" marL="0" indent="0" lvl="0">
              <a:lnSpc>
                <a:spcPts val="2100"/>
              </a:lnSpc>
              <a:spcBef>
                <a:spcPct val="0"/>
              </a:spcBef>
            </a:pPr>
            <a:r>
              <a:rPr lang="en-US" sz="1500" strike="noStrike" u="sng">
                <a:solidFill>
                  <a:srgbClr val="F4F4F4"/>
                </a:solidFill>
                <a:latin typeface="DejaVu Serif"/>
                <a:hlinkClick r:id="rId2" action="ppaction://hlinksldjump"/>
              </a:rPr>
              <a:t>Quay lại Trang Chương trình</a:t>
            </a:r>
          </a:p>
        </p:txBody>
      </p:sp>
      <p:sp>
        <p:nvSpPr>
          <p:cNvPr name="TextBox 9" id="9"/>
          <p:cNvSpPr txBox="true"/>
          <p:nvPr/>
        </p:nvSpPr>
        <p:spPr>
          <a:xfrm rot="0">
            <a:off x="1893014" y="2184962"/>
            <a:ext cx="3443139" cy="523875"/>
          </a:xfrm>
          <a:prstGeom prst="rect">
            <a:avLst/>
          </a:prstGeom>
        </p:spPr>
        <p:txBody>
          <a:bodyPr anchor="t" rtlCol="false" tIns="0" lIns="0" bIns="0" rIns="0">
            <a:spAutoFit/>
          </a:bodyPr>
          <a:lstStyle/>
          <a:p>
            <a:pPr algn="ctr">
              <a:lnSpc>
                <a:spcPts val="4200"/>
              </a:lnSpc>
            </a:pPr>
            <a:r>
              <a:rPr lang="en-US" sz="3000">
                <a:solidFill>
                  <a:srgbClr val="FFFFFF"/>
                </a:solidFill>
                <a:latin typeface="DejaVu Serif Bold"/>
              </a:rPr>
              <a:t>Các ca kiểm thử</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7616657" y="-119667"/>
            <a:ext cx="2924570" cy="2532691"/>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4" id="4"/>
          <p:cNvGrpSpPr/>
          <p:nvPr/>
        </p:nvGrpSpPr>
        <p:grpSpPr>
          <a:xfrm rot="-10800000">
            <a:off x="17421706" y="-1233161"/>
            <a:ext cx="1798578" cy="1557577"/>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513736" y="-22456"/>
            <a:ext cx="5336382" cy="3412878"/>
            <a:chOff x="0" y="0"/>
            <a:chExt cx="4433556" cy="2835476"/>
          </a:xfrm>
        </p:grpSpPr>
        <p:sp>
          <p:nvSpPr>
            <p:cNvPr name="Freeform 7" id="7"/>
            <p:cNvSpPr/>
            <p:nvPr/>
          </p:nvSpPr>
          <p:spPr>
            <a:xfrm flipH="false" flipV="false" rot="0">
              <a:off x="0" y="0"/>
              <a:ext cx="4433556" cy="2835477"/>
            </a:xfrm>
            <a:custGeom>
              <a:avLst/>
              <a:gdLst/>
              <a:ahLst/>
              <a:cxnLst/>
              <a:rect r="r" b="b" t="t" l="l"/>
              <a:pathLst>
                <a:path h="2835477" w="4433556">
                  <a:moveTo>
                    <a:pt x="4433556" y="1417738"/>
                  </a:moveTo>
                  <a:lnTo>
                    <a:pt x="3528681" y="2835477"/>
                  </a:lnTo>
                  <a:lnTo>
                    <a:pt x="904875" y="2835477"/>
                  </a:lnTo>
                  <a:lnTo>
                    <a:pt x="0" y="1417738"/>
                  </a:lnTo>
                  <a:lnTo>
                    <a:pt x="904875" y="0"/>
                  </a:lnTo>
                  <a:lnTo>
                    <a:pt x="3528554" y="0"/>
                  </a:lnTo>
                  <a:lnTo>
                    <a:pt x="4433556" y="1417738"/>
                  </a:lnTo>
                  <a:close/>
                </a:path>
              </a:pathLst>
            </a:custGeom>
            <a:solidFill>
              <a:srgbClr val="004651"/>
            </a:solidFill>
          </p:spPr>
        </p:sp>
      </p:grpSp>
      <p:grpSp>
        <p:nvGrpSpPr>
          <p:cNvPr name="Group 8" id="8"/>
          <p:cNvGrpSpPr/>
          <p:nvPr/>
        </p:nvGrpSpPr>
        <p:grpSpPr>
          <a:xfrm rot="0">
            <a:off x="16181927" y="2687862"/>
            <a:ext cx="2608390" cy="2258878"/>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0" id="10"/>
          <p:cNvSpPr txBox="true"/>
          <p:nvPr/>
        </p:nvSpPr>
        <p:spPr>
          <a:xfrm rot="0">
            <a:off x="635630" y="1092157"/>
            <a:ext cx="8115300" cy="600075"/>
          </a:xfrm>
          <a:prstGeom prst="rect">
            <a:avLst/>
          </a:prstGeom>
        </p:spPr>
        <p:txBody>
          <a:bodyPr anchor="t" rtlCol="false" tIns="0" lIns="0" bIns="0" rIns="0">
            <a:spAutoFit/>
          </a:bodyPr>
          <a:lstStyle/>
          <a:p>
            <a:pPr algn="l">
              <a:lnSpc>
                <a:spcPts val="4799"/>
              </a:lnSpc>
              <a:spcBef>
                <a:spcPct val="0"/>
              </a:spcBef>
            </a:pPr>
            <a:r>
              <a:rPr lang="en-US" sz="3999" spc="-39">
                <a:solidFill>
                  <a:srgbClr val="000000"/>
                </a:solidFill>
                <a:latin typeface="DejaVu Serif Bold"/>
              </a:rPr>
              <a:t>Kết luận và kiến nghị</a:t>
            </a:r>
          </a:p>
        </p:txBody>
      </p:sp>
      <p:sp>
        <p:nvSpPr>
          <p:cNvPr name="TextBox 11" id="11"/>
          <p:cNvSpPr txBox="true"/>
          <p:nvPr/>
        </p:nvSpPr>
        <p:spPr>
          <a:xfrm rot="0">
            <a:off x="1413690" y="2117749"/>
            <a:ext cx="3656558" cy="523875"/>
          </a:xfrm>
          <a:prstGeom prst="rect">
            <a:avLst/>
          </a:prstGeom>
        </p:spPr>
        <p:txBody>
          <a:bodyPr anchor="t" rtlCol="false" tIns="0" lIns="0" bIns="0" rIns="0">
            <a:spAutoFit/>
          </a:bodyPr>
          <a:lstStyle/>
          <a:p>
            <a:pPr algn="ctr">
              <a:lnSpc>
                <a:spcPts val="4200"/>
              </a:lnSpc>
            </a:pPr>
            <a:r>
              <a:rPr lang="en-US" sz="3000">
                <a:solidFill>
                  <a:srgbClr val="000000"/>
                </a:solidFill>
                <a:latin typeface="DejaVu Serif Bold"/>
              </a:rPr>
              <a:t>Kết quả đạt được</a:t>
            </a:r>
          </a:p>
        </p:txBody>
      </p:sp>
      <p:sp>
        <p:nvSpPr>
          <p:cNvPr name="TextBox 12" id="12"/>
          <p:cNvSpPr txBox="true"/>
          <p:nvPr/>
        </p:nvSpPr>
        <p:spPr>
          <a:xfrm rot="0">
            <a:off x="14480828" y="1384263"/>
            <a:ext cx="2778472" cy="276225"/>
          </a:xfrm>
          <a:prstGeom prst="rect">
            <a:avLst/>
          </a:prstGeom>
        </p:spPr>
        <p:txBody>
          <a:bodyPr anchor="t" rtlCol="false" tIns="0" lIns="0" bIns="0" rIns="0">
            <a:spAutoFit/>
          </a:bodyPr>
          <a:lstStyle/>
          <a:p>
            <a:pPr algn="r" marL="0" indent="0" lvl="0">
              <a:lnSpc>
                <a:spcPts val="2100"/>
              </a:lnSpc>
              <a:spcBef>
                <a:spcPct val="0"/>
              </a:spcBef>
            </a:pPr>
            <a:r>
              <a:rPr lang="en-US" sz="1500" strike="noStrike" u="sng">
                <a:solidFill>
                  <a:srgbClr val="F4F4F4"/>
                </a:solidFill>
                <a:latin typeface="DejaVu Serif"/>
                <a:hlinkClick r:id="rId2" action="ppaction://hlinksldjump"/>
              </a:rPr>
              <a:t>Quay lại Trang Chương trình</a:t>
            </a:r>
          </a:p>
        </p:txBody>
      </p:sp>
      <p:grpSp>
        <p:nvGrpSpPr>
          <p:cNvPr name="Group 13" id="13"/>
          <p:cNvGrpSpPr/>
          <p:nvPr/>
        </p:nvGrpSpPr>
        <p:grpSpPr>
          <a:xfrm rot="0">
            <a:off x="12446522" y="-970532"/>
            <a:ext cx="3310474" cy="2117210"/>
            <a:chOff x="0" y="0"/>
            <a:chExt cx="4433556" cy="2835476"/>
          </a:xfrm>
        </p:grpSpPr>
        <p:sp>
          <p:nvSpPr>
            <p:cNvPr name="Freeform 14" id="14"/>
            <p:cNvSpPr/>
            <p:nvPr/>
          </p:nvSpPr>
          <p:spPr>
            <a:xfrm flipH="false" flipV="false" rot="0">
              <a:off x="0" y="0"/>
              <a:ext cx="4433556" cy="2835477"/>
            </a:xfrm>
            <a:custGeom>
              <a:avLst/>
              <a:gdLst/>
              <a:ahLst/>
              <a:cxnLst/>
              <a:rect r="r" b="b" t="t" l="l"/>
              <a:pathLst>
                <a:path h="2835477" w="4433556">
                  <a:moveTo>
                    <a:pt x="4433556" y="1417738"/>
                  </a:moveTo>
                  <a:lnTo>
                    <a:pt x="3528681" y="2835477"/>
                  </a:lnTo>
                  <a:lnTo>
                    <a:pt x="904875" y="2835477"/>
                  </a:lnTo>
                  <a:lnTo>
                    <a:pt x="0" y="1417738"/>
                  </a:lnTo>
                  <a:lnTo>
                    <a:pt x="904875" y="0"/>
                  </a:lnTo>
                  <a:lnTo>
                    <a:pt x="3528554" y="0"/>
                  </a:lnTo>
                  <a:lnTo>
                    <a:pt x="4433556" y="1417738"/>
                  </a:lnTo>
                  <a:close/>
                </a:path>
              </a:pathLst>
            </a:custGeom>
            <a:solidFill>
              <a:srgbClr val="00A181"/>
            </a:solidFill>
          </p:spPr>
        </p:sp>
      </p:grpSp>
      <p:sp>
        <p:nvSpPr>
          <p:cNvPr name="TextBox 15" id="15"/>
          <p:cNvSpPr txBox="true"/>
          <p:nvPr/>
        </p:nvSpPr>
        <p:spPr>
          <a:xfrm rot="0">
            <a:off x="2358078" y="3304697"/>
            <a:ext cx="10889530" cy="3587116"/>
          </a:xfrm>
          <a:prstGeom prst="rect">
            <a:avLst/>
          </a:prstGeom>
        </p:spPr>
        <p:txBody>
          <a:bodyPr anchor="t" rtlCol="false" tIns="0" lIns="0" bIns="0" rIns="0">
            <a:spAutoFit/>
          </a:bodyPr>
          <a:lstStyle/>
          <a:p>
            <a:pPr algn="l" marL="431797" indent="-215899" lvl="1">
              <a:lnSpc>
                <a:spcPts val="3179"/>
              </a:lnSpc>
              <a:buFont typeface="Arial"/>
              <a:buChar char="•"/>
            </a:pPr>
            <a:r>
              <a:rPr lang="en-US" sz="1999">
                <a:solidFill>
                  <a:srgbClr val="000000"/>
                </a:solidFill>
                <a:latin typeface="DejaVu Serif Bold"/>
              </a:rPr>
              <a:t>Hiểu rõ quy trình bán hàng trực tuyến. </a:t>
            </a:r>
          </a:p>
          <a:p>
            <a:pPr algn="l" marL="431797" indent="-215899" lvl="1">
              <a:lnSpc>
                <a:spcPts val="3179"/>
              </a:lnSpc>
              <a:buFont typeface="Arial"/>
              <a:buChar char="•"/>
            </a:pPr>
            <a:r>
              <a:rPr lang="en-US" sz="1999">
                <a:solidFill>
                  <a:srgbClr val="000000"/>
                </a:solidFill>
                <a:latin typeface="DejaVu Serif Bold"/>
              </a:rPr>
              <a:t>Xây dựng thành công website bán vali đáp ứng nhu cầu đặt ra của người dùng. </a:t>
            </a:r>
          </a:p>
          <a:p>
            <a:pPr algn="l" marL="431797" indent="-215899" lvl="1">
              <a:lnSpc>
                <a:spcPts val="3179"/>
              </a:lnSpc>
              <a:buFont typeface="Arial"/>
              <a:buChar char="•"/>
            </a:pPr>
            <a:r>
              <a:rPr lang="en-US" sz="1999">
                <a:solidFill>
                  <a:srgbClr val="000000"/>
                </a:solidFill>
                <a:latin typeface="DejaVu Serif Bold"/>
              </a:rPr>
              <a:t>Tìm hiểu và nắm rõ công cụ phân tích thiết kế và xây dựng website. </a:t>
            </a:r>
          </a:p>
          <a:p>
            <a:pPr algn="l" marL="431797" indent="-215899" lvl="1">
              <a:lnSpc>
                <a:spcPts val="3179"/>
              </a:lnSpc>
              <a:buFont typeface="Arial"/>
              <a:buChar char="•"/>
            </a:pPr>
            <a:r>
              <a:rPr lang="en-US" sz="1999">
                <a:solidFill>
                  <a:srgbClr val="000000"/>
                </a:solidFill>
                <a:latin typeface="DejaVu Serif Bold"/>
              </a:rPr>
              <a:t>Giao diện của chương trình thân thiện, dễ sử dụng. </a:t>
            </a:r>
          </a:p>
          <a:p>
            <a:pPr algn="l" marL="431797" indent="-215899" lvl="1">
              <a:lnSpc>
                <a:spcPts val="3179"/>
              </a:lnSpc>
              <a:buFont typeface="Arial"/>
              <a:buChar char="•"/>
            </a:pPr>
            <a:r>
              <a:rPr lang="en-US" sz="1999">
                <a:solidFill>
                  <a:srgbClr val="000000"/>
                </a:solidFill>
                <a:latin typeface="DejaVu Serif Bold"/>
              </a:rPr>
              <a:t>Website đã giúp người dùng tiết kiệm thời gian công sức để có được một sản phẩm ưng ý. Dễ dàng quản lý thông tin chi tiết của người dùng, các thông tin về sản phẩm và những đơn hàng của người mua sản phẩm từ đó sẽ thuận tiện cho việc thanh toán và mua hàng.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7616657" y="-119667"/>
            <a:ext cx="2924570" cy="2532691"/>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4" id="4"/>
          <p:cNvGrpSpPr/>
          <p:nvPr/>
        </p:nvGrpSpPr>
        <p:grpSpPr>
          <a:xfrm rot="-10800000">
            <a:off x="17421706" y="-1233161"/>
            <a:ext cx="1798578" cy="1557577"/>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513736" y="-22456"/>
            <a:ext cx="5336382" cy="3412878"/>
            <a:chOff x="0" y="0"/>
            <a:chExt cx="4433556" cy="2835476"/>
          </a:xfrm>
        </p:grpSpPr>
        <p:sp>
          <p:nvSpPr>
            <p:cNvPr name="Freeform 7" id="7"/>
            <p:cNvSpPr/>
            <p:nvPr/>
          </p:nvSpPr>
          <p:spPr>
            <a:xfrm flipH="false" flipV="false" rot="0">
              <a:off x="0" y="0"/>
              <a:ext cx="4433556" cy="2835477"/>
            </a:xfrm>
            <a:custGeom>
              <a:avLst/>
              <a:gdLst/>
              <a:ahLst/>
              <a:cxnLst/>
              <a:rect r="r" b="b" t="t" l="l"/>
              <a:pathLst>
                <a:path h="2835477" w="4433556">
                  <a:moveTo>
                    <a:pt x="4433556" y="1417738"/>
                  </a:moveTo>
                  <a:lnTo>
                    <a:pt x="3528681" y="2835477"/>
                  </a:lnTo>
                  <a:lnTo>
                    <a:pt x="904875" y="2835477"/>
                  </a:lnTo>
                  <a:lnTo>
                    <a:pt x="0" y="1417738"/>
                  </a:lnTo>
                  <a:lnTo>
                    <a:pt x="904875" y="0"/>
                  </a:lnTo>
                  <a:lnTo>
                    <a:pt x="3528554" y="0"/>
                  </a:lnTo>
                  <a:lnTo>
                    <a:pt x="4433556" y="1417738"/>
                  </a:lnTo>
                  <a:close/>
                </a:path>
              </a:pathLst>
            </a:custGeom>
            <a:solidFill>
              <a:srgbClr val="004651"/>
            </a:solidFill>
          </p:spPr>
        </p:sp>
      </p:grpSp>
      <p:grpSp>
        <p:nvGrpSpPr>
          <p:cNvPr name="Group 8" id="8"/>
          <p:cNvGrpSpPr/>
          <p:nvPr/>
        </p:nvGrpSpPr>
        <p:grpSpPr>
          <a:xfrm rot="0">
            <a:off x="16181927" y="2687862"/>
            <a:ext cx="2608390" cy="2258878"/>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0" id="10"/>
          <p:cNvGrpSpPr/>
          <p:nvPr/>
        </p:nvGrpSpPr>
        <p:grpSpPr>
          <a:xfrm rot="0">
            <a:off x="12446522" y="-970532"/>
            <a:ext cx="3310474" cy="2117210"/>
            <a:chOff x="0" y="0"/>
            <a:chExt cx="4433556" cy="2835476"/>
          </a:xfrm>
        </p:grpSpPr>
        <p:sp>
          <p:nvSpPr>
            <p:cNvPr name="Freeform 11" id="11"/>
            <p:cNvSpPr/>
            <p:nvPr/>
          </p:nvSpPr>
          <p:spPr>
            <a:xfrm flipH="false" flipV="false" rot="0">
              <a:off x="0" y="0"/>
              <a:ext cx="4433556" cy="2835477"/>
            </a:xfrm>
            <a:custGeom>
              <a:avLst/>
              <a:gdLst/>
              <a:ahLst/>
              <a:cxnLst/>
              <a:rect r="r" b="b" t="t" l="l"/>
              <a:pathLst>
                <a:path h="2835477" w="4433556">
                  <a:moveTo>
                    <a:pt x="4433556" y="1417738"/>
                  </a:moveTo>
                  <a:lnTo>
                    <a:pt x="3528681" y="2835477"/>
                  </a:lnTo>
                  <a:lnTo>
                    <a:pt x="904875" y="2835477"/>
                  </a:lnTo>
                  <a:lnTo>
                    <a:pt x="0" y="1417738"/>
                  </a:lnTo>
                  <a:lnTo>
                    <a:pt x="904875" y="0"/>
                  </a:lnTo>
                  <a:lnTo>
                    <a:pt x="3528554" y="0"/>
                  </a:lnTo>
                  <a:lnTo>
                    <a:pt x="4433556" y="1417738"/>
                  </a:lnTo>
                  <a:close/>
                </a:path>
              </a:pathLst>
            </a:custGeom>
            <a:solidFill>
              <a:srgbClr val="00A181"/>
            </a:solidFill>
          </p:spPr>
        </p:sp>
      </p:grpSp>
      <p:sp>
        <p:nvSpPr>
          <p:cNvPr name="Freeform 12" id="12"/>
          <p:cNvSpPr/>
          <p:nvPr/>
        </p:nvSpPr>
        <p:spPr>
          <a:xfrm flipH="false" flipV="false" rot="0">
            <a:off x="7142256" y="3151923"/>
            <a:ext cx="3939446" cy="4048977"/>
          </a:xfrm>
          <a:custGeom>
            <a:avLst/>
            <a:gdLst/>
            <a:ahLst/>
            <a:cxnLst/>
            <a:rect r="r" b="b" t="t" l="l"/>
            <a:pathLst>
              <a:path h="4048977" w="3939446">
                <a:moveTo>
                  <a:pt x="0" y="0"/>
                </a:moveTo>
                <a:lnTo>
                  <a:pt x="3939446" y="0"/>
                </a:lnTo>
                <a:lnTo>
                  <a:pt x="3939446" y="4048977"/>
                </a:lnTo>
                <a:lnTo>
                  <a:pt x="0" y="4048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12232928" y="2958018"/>
            <a:ext cx="4147235" cy="2467105"/>
            <a:chOff x="0" y="0"/>
            <a:chExt cx="1092276" cy="649772"/>
          </a:xfrm>
        </p:grpSpPr>
        <p:sp>
          <p:nvSpPr>
            <p:cNvPr name="Freeform 14" id="14"/>
            <p:cNvSpPr/>
            <p:nvPr/>
          </p:nvSpPr>
          <p:spPr>
            <a:xfrm flipH="false" flipV="false" rot="0">
              <a:off x="0" y="0"/>
              <a:ext cx="1092276" cy="649772"/>
            </a:xfrm>
            <a:custGeom>
              <a:avLst/>
              <a:gdLst/>
              <a:ahLst/>
              <a:cxnLst/>
              <a:rect r="r" b="b" t="t" l="l"/>
              <a:pathLst>
                <a:path h="649772" w="1092276">
                  <a:moveTo>
                    <a:pt x="0" y="324886"/>
                  </a:moveTo>
                  <a:lnTo>
                    <a:pt x="406400" y="0"/>
                  </a:lnTo>
                  <a:lnTo>
                    <a:pt x="406400" y="203200"/>
                  </a:lnTo>
                  <a:lnTo>
                    <a:pt x="1092276" y="203200"/>
                  </a:lnTo>
                  <a:lnTo>
                    <a:pt x="1092276" y="446572"/>
                  </a:lnTo>
                  <a:lnTo>
                    <a:pt x="406400" y="446572"/>
                  </a:lnTo>
                  <a:lnTo>
                    <a:pt x="406400" y="649772"/>
                  </a:lnTo>
                  <a:lnTo>
                    <a:pt x="0" y="324886"/>
                  </a:lnTo>
                  <a:close/>
                </a:path>
              </a:pathLst>
            </a:custGeom>
            <a:solidFill>
              <a:srgbClr val="004651"/>
            </a:solidFill>
          </p:spPr>
        </p:sp>
        <p:sp>
          <p:nvSpPr>
            <p:cNvPr name="TextBox 15" id="15"/>
            <p:cNvSpPr txBox="true"/>
            <p:nvPr/>
          </p:nvSpPr>
          <p:spPr>
            <a:xfrm>
              <a:off x="101600" y="155575"/>
              <a:ext cx="990676" cy="290997"/>
            </a:xfrm>
            <a:prstGeom prst="rect">
              <a:avLst/>
            </a:prstGeom>
          </p:spPr>
          <p:txBody>
            <a:bodyPr anchor="ctr" rtlCol="false" tIns="50800" lIns="50800" bIns="50800" rIns="50800"/>
            <a:lstStyle/>
            <a:p>
              <a:pPr algn="ctr">
                <a:lnSpc>
                  <a:spcPts val="2100"/>
                </a:lnSpc>
              </a:pPr>
            </a:p>
          </p:txBody>
        </p:sp>
      </p:grpSp>
      <p:grpSp>
        <p:nvGrpSpPr>
          <p:cNvPr name="Group 16" id="16"/>
          <p:cNvGrpSpPr/>
          <p:nvPr/>
        </p:nvGrpSpPr>
        <p:grpSpPr>
          <a:xfrm rot="0">
            <a:off x="2008281" y="2922723"/>
            <a:ext cx="4324091" cy="2437629"/>
            <a:chOff x="0" y="0"/>
            <a:chExt cx="1138855" cy="642009"/>
          </a:xfrm>
        </p:grpSpPr>
        <p:sp>
          <p:nvSpPr>
            <p:cNvPr name="Freeform 17" id="17"/>
            <p:cNvSpPr/>
            <p:nvPr/>
          </p:nvSpPr>
          <p:spPr>
            <a:xfrm flipH="false" flipV="false" rot="0">
              <a:off x="0" y="0"/>
              <a:ext cx="1138855" cy="642009"/>
            </a:xfrm>
            <a:custGeom>
              <a:avLst/>
              <a:gdLst/>
              <a:ahLst/>
              <a:cxnLst/>
              <a:rect r="r" b="b" t="t" l="l"/>
              <a:pathLst>
                <a:path h="642009" w="1138855">
                  <a:moveTo>
                    <a:pt x="1138855" y="321005"/>
                  </a:moveTo>
                  <a:lnTo>
                    <a:pt x="732455" y="0"/>
                  </a:lnTo>
                  <a:lnTo>
                    <a:pt x="732455" y="203200"/>
                  </a:lnTo>
                  <a:lnTo>
                    <a:pt x="0" y="203200"/>
                  </a:lnTo>
                  <a:lnTo>
                    <a:pt x="0" y="438809"/>
                  </a:lnTo>
                  <a:lnTo>
                    <a:pt x="732455" y="438809"/>
                  </a:lnTo>
                  <a:lnTo>
                    <a:pt x="732455" y="642009"/>
                  </a:lnTo>
                  <a:lnTo>
                    <a:pt x="1138855" y="321005"/>
                  </a:lnTo>
                  <a:close/>
                </a:path>
              </a:pathLst>
            </a:custGeom>
            <a:solidFill>
              <a:srgbClr val="004651"/>
            </a:solidFill>
          </p:spPr>
        </p:sp>
        <p:sp>
          <p:nvSpPr>
            <p:cNvPr name="TextBox 18" id="18"/>
            <p:cNvSpPr txBox="true"/>
            <p:nvPr/>
          </p:nvSpPr>
          <p:spPr>
            <a:xfrm>
              <a:off x="0" y="155575"/>
              <a:ext cx="1037255" cy="283234"/>
            </a:xfrm>
            <a:prstGeom prst="rect">
              <a:avLst/>
            </a:prstGeom>
          </p:spPr>
          <p:txBody>
            <a:bodyPr anchor="ctr" rtlCol="false" tIns="50800" lIns="50800" bIns="50800" rIns="50800"/>
            <a:lstStyle/>
            <a:p>
              <a:pPr algn="ctr">
                <a:lnSpc>
                  <a:spcPts val="2100"/>
                </a:lnSpc>
              </a:pPr>
            </a:p>
          </p:txBody>
        </p:sp>
      </p:grpSp>
      <p:sp>
        <p:nvSpPr>
          <p:cNvPr name="TextBox 19" id="19"/>
          <p:cNvSpPr txBox="true"/>
          <p:nvPr/>
        </p:nvSpPr>
        <p:spPr>
          <a:xfrm rot="0">
            <a:off x="635630" y="1092157"/>
            <a:ext cx="8115300" cy="600075"/>
          </a:xfrm>
          <a:prstGeom prst="rect">
            <a:avLst/>
          </a:prstGeom>
        </p:spPr>
        <p:txBody>
          <a:bodyPr anchor="t" rtlCol="false" tIns="0" lIns="0" bIns="0" rIns="0">
            <a:spAutoFit/>
          </a:bodyPr>
          <a:lstStyle/>
          <a:p>
            <a:pPr algn="l">
              <a:lnSpc>
                <a:spcPts val="4799"/>
              </a:lnSpc>
              <a:spcBef>
                <a:spcPct val="0"/>
              </a:spcBef>
            </a:pPr>
            <a:r>
              <a:rPr lang="en-US" sz="3999" spc="-39">
                <a:solidFill>
                  <a:srgbClr val="000000"/>
                </a:solidFill>
                <a:latin typeface="DejaVu Serif Bold"/>
              </a:rPr>
              <a:t>Kết luận và kiến nghị</a:t>
            </a:r>
          </a:p>
        </p:txBody>
      </p:sp>
      <p:sp>
        <p:nvSpPr>
          <p:cNvPr name="TextBox 20" id="20"/>
          <p:cNvSpPr txBox="true"/>
          <p:nvPr/>
        </p:nvSpPr>
        <p:spPr>
          <a:xfrm rot="0">
            <a:off x="7603070" y="5067300"/>
            <a:ext cx="2581424" cy="639445"/>
          </a:xfrm>
          <a:prstGeom prst="rect">
            <a:avLst/>
          </a:prstGeom>
        </p:spPr>
        <p:txBody>
          <a:bodyPr anchor="t" rtlCol="false" tIns="0" lIns="0" bIns="0" rIns="0">
            <a:spAutoFit/>
          </a:bodyPr>
          <a:lstStyle/>
          <a:p>
            <a:pPr algn="ctr">
              <a:lnSpc>
                <a:spcPts val="5179"/>
              </a:lnSpc>
            </a:pPr>
            <a:r>
              <a:rPr lang="en-US" sz="3699">
                <a:solidFill>
                  <a:srgbClr val="000000"/>
                </a:solidFill>
                <a:latin typeface="DejaVu Serif Bold"/>
              </a:rPr>
              <a:t>Kiến nghị</a:t>
            </a:r>
          </a:p>
        </p:txBody>
      </p:sp>
      <p:sp>
        <p:nvSpPr>
          <p:cNvPr name="TextBox 21" id="21"/>
          <p:cNvSpPr txBox="true"/>
          <p:nvPr/>
        </p:nvSpPr>
        <p:spPr>
          <a:xfrm rot="0">
            <a:off x="14480828" y="1384263"/>
            <a:ext cx="2778472" cy="276225"/>
          </a:xfrm>
          <a:prstGeom prst="rect">
            <a:avLst/>
          </a:prstGeom>
        </p:spPr>
        <p:txBody>
          <a:bodyPr anchor="t" rtlCol="false" tIns="0" lIns="0" bIns="0" rIns="0">
            <a:spAutoFit/>
          </a:bodyPr>
          <a:lstStyle/>
          <a:p>
            <a:pPr algn="r" marL="0" indent="0" lvl="0">
              <a:lnSpc>
                <a:spcPts val="2100"/>
              </a:lnSpc>
              <a:spcBef>
                <a:spcPct val="0"/>
              </a:spcBef>
            </a:pPr>
            <a:r>
              <a:rPr lang="en-US" sz="1500" strike="noStrike" u="sng">
                <a:solidFill>
                  <a:srgbClr val="F4F4F4"/>
                </a:solidFill>
                <a:latin typeface="DejaVu Serif"/>
                <a:hlinkClick r:id="rId4" action="ppaction://hlinksldjump"/>
              </a:rPr>
              <a:t>Quay lại Trang Chương trình</a:t>
            </a:r>
          </a:p>
        </p:txBody>
      </p:sp>
      <p:grpSp>
        <p:nvGrpSpPr>
          <p:cNvPr name="Group 22" id="22"/>
          <p:cNvGrpSpPr/>
          <p:nvPr/>
        </p:nvGrpSpPr>
        <p:grpSpPr>
          <a:xfrm rot="0">
            <a:off x="2008281" y="6187068"/>
            <a:ext cx="4324091" cy="2437629"/>
            <a:chOff x="0" y="0"/>
            <a:chExt cx="1138855" cy="642009"/>
          </a:xfrm>
        </p:grpSpPr>
        <p:sp>
          <p:nvSpPr>
            <p:cNvPr name="Freeform 23" id="23"/>
            <p:cNvSpPr/>
            <p:nvPr/>
          </p:nvSpPr>
          <p:spPr>
            <a:xfrm flipH="false" flipV="false" rot="0">
              <a:off x="0" y="0"/>
              <a:ext cx="1138855" cy="642009"/>
            </a:xfrm>
            <a:custGeom>
              <a:avLst/>
              <a:gdLst/>
              <a:ahLst/>
              <a:cxnLst/>
              <a:rect r="r" b="b" t="t" l="l"/>
              <a:pathLst>
                <a:path h="642009" w="1138855">
                  <a:moveTo>
                    <a:pt x="1138855" y="321005"/>
                  </a:moveTo>
                  <a:lnTo>
                    <a:pt x="732455" y="0"/>
                  </a:lnTo>
                  <a:lnTo>
                    <a:pt x="732455" y="203200"/>
                  </a:lnTo>
                  <a:lnTo>
                    <a:pt x="0" y="203200"/>
                  </a:lnTo>
                  <a:lnTo>
                    <a:pt x="0" y="438809"/>
                  </a:lnTo>
                  <a:lnTo>
                    <a:pt x="732455" y="438809"/>
                  </a:lnTo>
                  <a:lnTo>
                    <a:pt x="732455" y="642009"/>
                  </a:lnTo>
                  <a:lnTo>
                    <a:pt x="1138855" y="321005"/>
                  </a:lnTo>
                  <a:close/>
                </a:path>
              </a:pathLst>
            </a:custGeom>
            <a:solidFill>
              <a:srgbClr val="004651"/>
            </a:solidFill>
          </p:spPr>
        </p:sp>
        <p:sp>
          <p:nvSpPr>
            <p:cNvPr name="TextBox 24" id="24"/>
            <p:cNvSpPr txBox="true"/>
            <p:nvPr/>
          </p:nvSpPr>
          <p:spPr>
            <a:xfrm>
              <a:off x="0" y="155575"/>
              <a:ext cx="1037255" cy="283234"/>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25" id="25"/>
          <p:cNvGrpSpPr/>
          <p:nvPr/>
        </p:nvGrpSpPr>
        <p:grpSpPr>
          <a:xfrm rot="0">
            <a:off x="12232928" y="6172330"/>
            <a:ext cx="4147235" cy="2467105"/>
            <a:chOff x="0" y="0"/>
            <a:chExt cx="1092276" cy="649772"/>
          </a:xfrm>
        </p:grpSpPr>
        <p:sp>
          <p:nvSpPr>
            <p:cNvPr name="Freeform 26" id="26"/>
            <p:cNvSpPr/>
            <p:nvPr/>
          </p:nvSpPr>
          <p:spPr>
            <a:xfrm flipH="false" flipV="false" rot="0">
              <a:off x="0" y="0"/>
              <a:ext cx="1092276" cy="649772"/>
            </a:xfrm>
            <a:custGeom>
              <a:avLst/>
              <a:gdLst/>
              <a:ahLst/>
              <a:cxnLst/>
              <a:rect r="r" b="b" t="t" l="l"/>
              <a:pathLst>
                <a:path h="649772" w="1092276">
                  <a:moveTo>
                    <a:pt x="0" y="324886"/>
                  </a:moveTo>
                  <a:lnTo>
                    <a:pt x="406400" y="0"/>
                  </a:lnTo>
                  <a:lnTo>
                    <a:pt x="406400" y="203200"/>
                  </a:lnTo>
                  <a:lnTo>
                    <a:pt x="1092276" y="203200"/>
                  </a:lnTo>
                  <a:lnTo>
                    <a:pt x="1092276" y="446572"/>
                  </a:lnTo>
                  <a:lnTo>
                    <a:pt x="406400" y="446572"/>
                  </a:lnTo>
                  <a:lnTo>
                    <a:pt x="406400" y="649772"/>
                  </a:lnTo>
                  <a:lnTo>
                    <a:pt x="0" y="324886"/>
                  </a:lnTo>
                  <a:close/>
                </a:path>
              </a:pathLst>
            </a:custGeom>
            <a:solidFill>
              <a:srgbClr val="004651"/>
            </a:solidFill>
          </p:spPr>
        </p:sp>
        <p:sp>
          <p:nvSpPr>
            <p:cNvPr name="TextBox 27" id="27"/>
            <p:cNvSpPr txBox="true"/>
            <p:nvPr/>
          </p:nvSpPr>
          <p:spPr>
            <a:xfrm>
              <a:off x="101600" y="155575"/>
              <a:ext cx="990676" cy="290997"/>
            </a:xfrm>
            <a:prstGeom prst="rect">
              <a:avLst/>
            </a:prstGeom>
          </p:spPr>
          <p:txBody>
            <a:bodyPr anchor="ctr" rtlCol="false" tIns="50800" lIns="50800" bIns="50800" rIns="50800"/>
            <a:lstStyle/>
            <a:p>
              <a:pPr algn="ctr" marL="0" indent="0" lvl="0">
                <a:lnSpc>
                  <a:spcPts val="2800"/>
                </a:lnSpc>
                <a:spcBef>
                  <a:spcPct val="0"/>
                </a:spcBef>
              </a:pPr>
            </a:p>
          </p:txBody>
        </p:sp>
      </p:grpSp>
      <p:sp>
        <p:nvSpPr>
          <p:cNvPr name="TextBox 28" id="28"/>
          <p:cNvSpPr txBox="true"/>
          <p:nvPr/>
        </p:nvSpPr>
        <p:spPr>
          <a:xfrm rot="0">
            <a:off x="1665640" y="3993133"/>
            <a:ext cx="4324091" cy="349250"/>
          </a:xfrm>
          <a:prstGeom prst="rect">
            <a:avLst/>
          </a:prstGeom>
        </p:spPr>
        <p:txBody>
          <a:bodyPr anchor="t" rtlCol="false" tIns="0" lIns="0" bIns="0" rIns="0">
            <a:spAutoFit/>
          </a:bodyPr>
          <a:lstStyle/>
          <a:p>
            <a:pPr algn="ctr">
              <a:lnSpc>
                <a:spcPts val="2800"/>
              </a:lnSpc>
            </a:pPr>
            <a:r>
              <a:rPr lang="en-US" sz="2000">
                <a:solidFill>
                  <a:srgbClr val="FFFFFF"/>
                </a:solidFill>
                <a:latin typeface="Noto Serif Display"/>
              </a:rPr>
              <a:t>Tích hợp chatbox</a:t>
            </a:r>
          </a:p>
        </p:txBody>
      </p:sp>
      <p:sp>
        <p:nvSpPr>
          <p:cNvPr name="TextBox 29" id="29"/>
          <p:cNvSpPr txBox="true"/>
          <p:nvPr/>
        </p:nvSpPr>
        <p:spPr>
          <a:xfrm rot="0">
            <a:off x="2008281" y="7207444"/>
            <a:ext cx="4324091" cy="349250"/>
          </a:xfrm>
          <a:prstGeom prst="rect">
            <a:avLst/>
          </a:prstGeom>
        </p:spPr>
        <p:txBody>
          <a:bodyPr anchor="t" rtlCol="false" tIns="0" lIns="0" bIns="0" rIns="0">
            <a:spAutoFit/>
          </a:bodyPr>
          <a:lstStyle/>
          <a:p>
            <a:pPr algn="ctr">
              <a:lnSpc>
                <a:spcPts val="2800"/>
              </a:lnSpc>
            </a:pPr>
            <a:r>
              <a:rPr lang="en-US" sz="2000">
                <a:solidFill>
                  <a:srgbClr val="FFFFFF"/>
                </a:solidFill>
                <a:latin typeface="Noto Serif Display"/>
              </a:rPr>
              <a:t>Tăng cường bảo mật</a:t>
            </a:r>
          </a:p>
        </p:txBody>
      </p:sp>
      <p:sp>
        <p:nvSpPr>
          <p:cNvPr name="TextBox 30" id="30"/>
          <p:cNvSpPr txBox="true"/>
          <p:nvPr/>
        </p:nvSpPr>
        <p:spPr>
          <a:xfrm rot="0">
            <a:off x="12234227" y="3993133"/>
            <a:ext cx="4324091" cy="349250"/>
          </a:xfrm>
          <a:prstGeom prst="rect">
            <a:avLst/>
          </a:prstGeom>
        </p:spPr>
        <p:txBody>
          <a:bodyPr anchor="t" rtlCol="false" tIns="0" lIns="0" bIns="0" rIns="0">
            <a:spAutoFit/>
          </a:bodyPr>
          <a:lstStyle/>
          <a:p>
            <a:pPr algn="ctr" marL="0" indent="0" lvl="0">
              <a:lnSpc>
                <a:spcPts val="2800"/>
              </a:lnSpc>
              <a:spcBef>
                <a:spcPct val="0"/>
              </a:spcBef>
            </a:pPr>
            <a:r>
              <a:rPr lang="en-US" sz="2000" strike="noStrike" u="none">
                <a:solidFill>
                  <a:srgbClr val="FFFFFF"/>
                </a:solidFill>
                <a:latin typeface="Noto Serif Display"/>
              </a:rPr>
              <a:t>Tích điểm</a:t>
            </a:r>
          </a:p>
        </p:txBody>
      </p:sp>
      <p:sp>
        <p:nvSpPr>
          <p:cNvPr name="TextBox 31" id="31"/>
          <p:cNvSpPr txBox="true"/>
          <p:nvPr/>
        </p:nvSpPr>
        <p:spPr>
          <a:xfrm rot="0">
            <a:off x="12232928" y="7207444"/>
            <a:ext cx="4324091" cy="349250"/>
          </a:xfrm>
          <a:prstGeom prst="rect">
            <a:avLst/>
          </a:prstGeom>
        </p:spPr>
        <p:txBody>
          <a:bodyPr anchor="t" rtlCol="false" tIns="0" lIns="0" bIns="0" rIns="0">
            <a:spAutoFit/>
          </a:bodyPr>
          <a:lstStyle/>
          <a:p>
            <a:pPr algn="ctr" marL="0" indent="0" lvl="0">
              <a:lnSpc>
                <a:spcPts val="2800"/>
              </a:lnSpc>
              <a:spcBef>
                <a:spcPct val="0"/>
              </a:spcBef>
            </a:pPr>
            <a:r>
              <a:rPr lang="en-US" sz="2000" strike="noStrike" u="none">
                <a:solidFill>
                  <a:srgbClr val="FFFFFF"/>
                </a:solidFill>
                <a:latin typeface="Noto Serif Display"/>
              </a:rPr>
              <a:t>Tăng tốc độ truy cập</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286000" y="1028700"/>
            <a:ext cx="13716000" cy="82296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5512745" cy="933450"/>
          </a:xfrm>
          <a:prstGeom prst="rect">
            <a:avLst/>
          </a:prstGeom>
        </p:spPr>
        <p:txBody>
          <a:bodyPr anchor="t" rtlCol="false" tIns="0" lIns="0" bIns="0" rIns="0">
            <a:spAutoFit/>
          </a:bodyPr>
          <a:lstStyle/>
          <a:p>
            <a:pPr algn="l">
              <a:lnSpc>
                <a:spcPts val="7200"/>
              </a:lnSpc>
              <a:spcBef>
                <a:spcPct val="0"/>
              </a:spcBef>
            </a:pPr>
            <a:r>
              <a:rPr lang="en-US" sz="6000" spc="-60">
                <a:solidFill>
                  <a:srgbClr val="000000"/>
                </a:solidFill>
                <a:latin typeface="DejaVu Serif Bold"/>
              </a:rPr>
              <a:t>Nội dung</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1" id="11"/>
          <p:cNvSpPr txBox="true"/>
          <p:nvPr/>
        </p:nvSpPr>
        <p:spPr>
          <a:xfrm rot="0">
            <a:off x="8986898" y="1091806"/>
            <a:ext cx="8272402" cy="466725"/>
          </a:xfrm>
          <a:prstGeom prst="rect">
            <a:avLst/>
          </a:prstGeom>
        </p:spPr>
        <p:txBody>
          <a:bodyPr anchor="t" rtlCol="false" tIns="0" lIns="0" bIns="0" rIns="0">
            <a:spAutoFit/>
          </a:bodyPr>
          <a:lstStyle/>
          <a:p>
            <a:pPr algn="l">
              <a:lnSpc>
                <a:spcPts val="3600"/>
              </a:lnSpc>
              <a:spcBef>
                <a:spcPct val="0"/>
              </a:spcBef>
            </a:pPr>
            <a:r>
              <a:rPr lang="en-US" sz="3000">
                <a:solidFill>
                  <a:srgbClr val="000000"/>
                </a:solidFill>
                <a:latin typeface="DejaVu Serif Bold"/>
                <a:hlinkClick r:id="rId2" action="ppaction://hlinksldjump"/>
              </a:rPr>
              <a:t>Tổng quan về đề tài</a:t>
            </a:r>
          </a:p>
        </p:txBody>
      </p:sp>
      <p:sp>
        <p:nvSpPr>
          <p:cNvPr name="TextBox 12" id="12"/>
          <p:cNvSpPr txBox="true"/>
          <p:nvPr/>
        </p:nvSpPr>
        <p:spPr>
          <a:xfrm rot="0">
            <a:off x="8986898" y="3501088"/>
            <a:ext cx="8272402" cy="466725"/>
          </a:xfrm>
          <a:prstGeom prst="rect">
            <a:avLst/>
          </a:prstGeom>
        </p:spPr>
        <p:txBody>
          <a:bodyPr anchor="t" rtlCol="false" tIns="0" lIns="0" bIns="0" rIns="0">
            <a:spAutoFit/>
          </a:bodyPr>
          <a:lstStyle/>
          <a:p>
            <a:pPr algn="l">
              <a:lnSpc>
                <a:spcPts val="3600"/>
              </a:lnSpc>
              <a:spcBef>
                <a:spcPct val="0"/>
              </a:spcBef>
            </a:pPr>
            <a:r>
              <a:rPr lang="en-US" sz="3000">
                <a:solidFill>
                  <a:srgbClr val="000000"/>
                </a:solidFill>
                <a:latin typeface="DejaVu Serif Bold"/>
                <a:hlinkClick r:id="rId3" action="ppaction://hlinksldjump"/>
              </a:rPr>
              <a:t>Phân tích và thiết kế phần mềm</a:t>
            </a:r>
          </a:p>
        </p:txBody>
      </p:sp>
      <p:sp>
        <p:nvSpPr>
          <p:cNvPr name="TextBox 13" id="13"/>
          <p:cNvSpPr txBox="true"/>
          <p:nvPr/>
        </p:nvSpPr>
        <p:spPr>
          <a:xfrm rot="0">
            <a:off x="8986898" y="5910371"/>
            <a:ext cx="8272402" cy="466725"/>
          </a:xfrm>
          <a:prstGeom prst="rect">
            <a:avLst/>
          </a:prstGeom>
        </p:spPr>
        <p:txBody>
          <a:bodyPr anchor="t" rtlCol="false" tIns="0" lIns="0" bIns="0" rIns="0">
            <a:spAutoFit/>
          </a:bodyPr>
          <a:lstStyle/>
          <a:p>
            <a:pPr algn="l">
              <a:lnSpc>
                <a:spcPts val="3600"/>
              </a:lnSpc>
              <a:spcBef>
                <a:spcPct val="0"/>
              </a:spcBef>
            </a:pPr>
            <a:r>
              <a:rPr lang="en-US" sz="3000">
                <a:solidFill>
                  <a:srgbClr val="000000"/>
                </a:solidFill>
                <a:latin typeface="DejaVu Serif Bold"/>
                <a:hlinkClick r:id="rId4" action="ppaction://hlinksldjump"/>
              </a:rPr>
              <a:t>Cài đặt và kiểm thử</a:t>
            </a:r>
          </a:p>
        </p:txBody>
      </p:sp>
      <p:sp>
        <p:nvSpPr>
          <p:cNvPr name="AutoShape 14" id="14"/>
          <p:cNvSpPr/>
          <p:nvPr/>
        </p:nvSpPr>
        <p:spPr>
          <a:xfrm rot="0">
            <a:off x="8986898" y="2871516"/>
            <a:ext cx="8272402" cy="0"/>
          </a:xfrm>
          <a:prstGeom prst="line">
            <a:avLst/>
          </a:prstGeom>
          <a:ln cap="flat" w="9525">
            <a:solidFill>
              <a:srgbClr val="000000"/>
            </a:solidFill>
            <a:prstDash val="solid"/>
            <a:headEnd type="none" len="sm" w="sm"/>
            <a:tailEnd type="none" len="sm" w="sm"/>
          </a:ln>
        </p:spPr>
      </p:sp>
      <p:sp>
        <p:nvSpPr>
          <p:cNvPr name="AutoShape 15" id="15"/>
          <p:cNvSpPr/>
          <p:nvPr/>
        </p:nvSpPr>
        <p:spPr>
          <a:xfrm rot="0">
            <a:off x="8986898" y="5280798"/>
            <a:ext cx="8272402" cy="0"/>
          </a:xfrm>
          <a:prstGeom prst="line">
            <a:avLst/>
          </a:prstGeom>
          <a:ln cap="flat" w="9525">
            <a:solidFill>
              <a:srgbClr val="000000"/>
            </a:solidFill>
            <a:prstDash val="solid"/>
            <a:headEnd type="none" len="sm" w="sm"/>
            <a:tailEnd type="none" len="sm" w="sm"/>
          </a:ln>
        </p:spPr>
      </p:sp>
      <p:sp>
        <p:nvSpPr>
          <p:cNvPr name="AutoShape 16" id="16"/>
          <p:cNvSpPr/>
          <p:nvPr/>
        </p:nvSpPr>
        <p:spPr>
          <a:xfrm>
            <a:off x="9144000" y="7790686"/>
            <a:ext cx="8272402" cy="0"/>
          </a:xfrm>
          <a:prstGeom prst="line">
            <a:avLst/>
          </a:prstGeom>
          <a:ln cap="flat" w="9525">
            <a:solidFill>
              <a:srgbClr val="000000"/>
            </a:solidFill>
            <a:prstDash val="solid"/>
            <a:headEnd type="none" len="sm" w="sm"/>
            <a:tailEnd type="none" len="sm" w="sm"/>
          </a:ln>
        </p:spPr>
      </p:sp>
      <p:sp>
        <p:nvSpPr>
          <p:cNvPr name="TextBox 17" id="17"/>
          <p:cNvSpPr txBox="true"/>
          <p:nvPr/>
        </p:nvSpPr>
        <p:spPr>
          <a:xfrm rot="0">
            <a:off x="8986898" y="8414574"/>
            <a:ext cx="8272402" cy="466725"/>
          </a:xfrm>
          <a:prstGeom prst="rect">
            <a:avLst/>
          </a:prstGeom>
        </p:spPr>
        <p:txBody>
          <a:bodyPr anchor="t" rtlCol="false" tIns="0" lIns="0" bIns="0" rIns="0">
            <a:spAutoFit/>
          </a:bodyPr>
          <a:lstStyle/>
          <a:p>
            <a:pPr algn="l">
              <a:lnSpc>
                <a:spcPts val="3600"/>
              </a:lnSpc>
              <a:spcBef>
                <a:spcPct val="0"/>
              </a:spcBef>
            </a:pPr>
            <a:r>
              <a:rPr lang="en-US" sz="3000">
                <a:solidFill>
                  <a:srgbClr val="000000"/>
                </a:solidFill>
                <a:latin typeface="DejaVu Serif Bold"/>
                <a:hlinkClick r:id="rId5" action="ppaction://hlinksldjump"/>
              </a:rPr>
              <a:t>Kết luận và kiến nghị</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505569" y="2983220"/>
            <a:ext cx="5962191" cy="1924472"/>
            <a:chOff x="0" y="0"/>
            <a:chExt cx="929717" cy="300094"/>
          </a:xfrm>
        </p:grpSpPr>
        <p:sp>
          <p:nvSpPr>
            <p:cNvPr name="Freeform 3" id="3"/>
            <p:cNvSpPr/>
            <p:nvPr/>
          </p:nvSpPr>
          <p:spPr>
            <a:xfrm flipH="false" flipV="false" rot="0">
              <a:off x="0" y="0"/>
              <a:ext cx="929717" cy="300094"/>
            </a:xfrm>
            <a:custGeom>
              <a:avLst/>
              <a:gdLst/>
              <a:ahLst/>
              <a:cxnLst/>
              <a:rect r="r" b="b" t="t" l="l"/>
              <a:pathLst>
                <a:path h="300094" w="929717">
                  <a:moveTo>
                    <a:pt x="0" y="0"/>
                  </a:moveTo>
                  <a:lnTo>
                    <a:pt x="929717" y="0"/>
                  </a:lnTo>
                  <a:lnTo>
                    <a:pt x="929717" y="300094"/>
                  </a:lnTo>
                  <a:lnTo>
                    <a:pt x="0" y="300094"/>
                  </a:lnTo>
                  <a:close/>
                </a:path>
              </a:pathLst>
            </a:custGeom>
            <a:solidFill>
              <a:srgbClr val="F4F4F4"/>
            </a:solidFill>
          </p:spPr>
        </p:sp>
        <p:sp>
          <p:nvSpPr>
            <p:cNvPr name="TextBox 4" id="4"/>
            <p:cNvSpPr txBox="true"/>
            <p:nvPr/>
          </p:nvSpPr>
          <p:spPr>
            <a:xfrm>
              <a:off x="0" y="-38100"/>
              <a:ext cx="929717" cy="338194"/>
            </a:xfrm>
            <a:prstGeom prst="rect">
              <a:avLst/>
            </a:prstGeom>
          </p:spPr>
          <p:txBody>
            <a:bodyPr anchor="ctr" rtlCol="false" tIns="254000" lIns="254000" bIns="254000" rIns="254000"/>
            <a:lstStyle/>
            <a:p>
              <a:pPr algn="ctr">
                <a:lnSpc>
                  <a:spcPts val="3900"/>
                </a:lnSpc>
              </a:pPr>
              <a:r>
                <a:rPr lang="en-US" sz="3000">
                  <a:solidFill>
                    <a:srgbClr val="000000"/>
                  </a:solidFill>
                  <a:latin typeface="DejaVu Serif Ultra-Bold"/>
                </a:rPr>
                <a:t>Tên đề tài</a:t>
              </a:r>
            </a:p>
          </p:txBody>
        </p:sp>
      </p:grpSp>
      <p:grpSp>
        <p:nvGrpSpPr>
          <p:cNvPr name="Group 5" id="5"/>
          <p:cNvGrpSpPr/>
          <p:nvPr/>
        </p:nvGrpSpPr>
        <p:grpSpPr>
          <a:xfrm rot="-10800000">
            <a:off x="9342081" y="6096377"/>
            <a:ext cx="7071338" cy="3438280"/>
            <a:chOff x="0" y="0"/>
            <a:chExt cx="11048529" cy="5372100"/>
          </a:xfrm>
        </p:grpSpPr>
        <p:sp>
          <p:nvSpPr>
            <p:cNvPr name="Freeform 6" id="6"/>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F4F4F4"/>
            </a:solidFill>
          </p:spPr>
        </p:sp>
      </p:grpSp>
      <p:grpSp>
        <p:nvGrpSpPr>
          <p:cNvPr name="Group 7" id="7"/>
          <p:cNvGrpSpPr/>
          <p:nvPr/>
        </p:nvGrpSpPr>
        <p:grpSpPr>
          <a:xfrm rot="-10800000">
            <a:off x="9308173" y="2209829"/>
            <a:ext cx="7139155" cy="3471254"/>
            <a:chOff x="0" y="0"/>
            <a:chExt cx="11048529" cy="5372100"/>
          </a:xfrm>
        </p:grpSpPr>
        <p:sp>
          <p:nvSpPr>
            <p:cNvPr name="Freeform 8" id="8"/>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F4F4F4"/>
            </a:solidFill>
          </p:spPr>
        </p:sp>
      </p:grpSp>
      <p:grpSp>
        <p:nvGrpSpPr>
          <p:cNvPr name="Group 9" id="9"/>
          <p:cNvGrpSpPr/>
          <p:nvPr/>
        </p:nvGrpSpPr>
        <p:grpSpPr>
          <a:xfrm rot="-10800000">
            <a:off x="-2915828" y="-3678236"/>
            <a:ext cx="12804984" cy="6226137"/>
            <a:chOff x="0" y="0"/>
            <a:chExt cx="11048529" cy="5372100"/>
          </a:xfrm>
        </p:grpSpPr>
        <p:sp>
          <p:nvSpPr>
            <p:cNvPr name="Freeform 10" id="10"/>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name="Group 11" id="11"/>
          <p:cNvGrpSpPr/>
          <p:nvPr/>
        </p:nvGrpSpPr>
        <p:grpSpPr>
          <a:xfrm rot="0">
            <a:off x="8611724" y="-865713"/>
            <a:ext cx="2695438" cy="2334501"/>
            <a:chOff x="0" y="0"/>
            <a:chExt cx="6202680" cy="5372100"/>
          </a:xfrm>
        </p:grpSpPr>
        <p:sp>
          <p:nvSpPr>
            <p:cNvPr name="Freeform 12" id="12"/>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13" id="13"/>
          <p:cNvSpPr txBox="true"/>
          <p:nvPr/>
        </p:nvSpPr>
        <p:spPr>
          <a:xfrm rot="0">
            <a:off x="1028700" y="990600"/>
            <a:ext cx="7752807" cy="644525"/>
          </a:xfrm>
          <a:prstGeom prst="rect">
            <a:avLst/>
          </a:prstGeom>
        </p:spPr>
        <p:txBody>
          <a:bodyPr anchor="t" rtlCol="false" tIns="0" lIns="0" bIns="0" rIns="0">
            <a:spAutoFit/>
          </a:bodyPr>
          <a:lstStyle/>
          <a:p>
            <a:pPr algn="l" marL="0" indent="0" lvl="0">
              <a:lnSpc>
                <a:spcPts val="5199"/>
              </a:lnSpc>
              <a:spcBef>
                <a:spcPct val="0"/>
              </a:spcBef>
            </a:pPr>
            <a:r>
              <a:rPr lang="en-US" sz="3999" spc="-39">
                <a:solidFill>
                  <a:srgbClr val="000000"/>
                </a:solidFill>
                <a:latin typeface="DejaVu Serif Bold"/>
              </a:rPr>
              <a:t>Tổng quan về đề tài</a:t>
            </a:r>
          </a:p>
        </p:txBody>
      </p:sp>
      <p:sp>
        <p:nvSpPr>
          <p:cNvPr name="TextBox 14" id="14"/>
          <p:cNvSpPr txBox="true"/>
          <p:nvPr/>
        </p:nvSpPr>
        <p:spPr>
          <a:xfrm rot="0">
            <a:off x="10358589" y="3570489"/>
            <a:ext cx="5038322" cy="711200"/>
          </a:xfrm>
          <a:prstGeom prst="rect">
            <a:avLst/>
          </a:prstGeom>
        </p:spPr>
        <p:txBody>
          <a:bodyPr anchor="t" rtlCol="false" tIns="0" lIns="0" bIns="0" rIns="0">
            <a:spAutoFit/>
          </a:bodyPr>
          <a:lstStyle/>
          <a:p>
            <a:pPr algn="ctr">
              <a:lnSpc>
                <a:spcPts val="2800"/>
              </a:lnSpc>
            </a:pPr>
            <a:r>
              <a:rPr lang="en-US" sz="2000">
                <a:solidFill>
                  <a:srgbClr val="000000"/>
                </a:solidFill>
                <a:latin typeface="DejaVu Serif"/>
              </a:rPr>
              <a:t>Xây dựng website bán vali thời trang cho cửa hàng Minh Ngọc</a:t>
            </a:r>
          </a:p>
        </p:txBody>
      </p:sp>
      <p:sp>
        <p:nvSpPr>
          <p:cNvPr name="TextBox 15" id="15"/>
          <p:cNvSpPr txBox="true"/>
          <p:nvPr/>
        </p:nvSpPr>
        <p:spPr>
          <a:xfrm rot="0">
            <a:off x="10350676" y="6411849"/>
            <a:ext cx="5054148" cy="2825750"/>
          </a:xfrm>
          <a:prstGeom prst="rect">
            <a:avLst/>
          </a:prstGeom>
        </p:spPr>
        <p:txBody>
          <a:bodyPr anchor="t" rtlCol="false" tIns="0" lIns="0" bIns="0" rIns="0">
            <a:spAutoFit/>
          </a:bodyPr>
          <a:lstStyle/>
          <a:p>
            <a:pPr algn="just">
              <a:lnSpc>
                <a:spcPts val="2800"/>
              </a:lnSpc>
            </a:pPr>
            <a:r>
              <a:rPr lang="en-US" sz="2000">
                <a:solidFill>
                  <a:srgbClr val="000000"/>
                </a:solidFill>
                <a:latin typeface="DejaVu Serif"/>
              </a:rPr>
              <a:t>Xây dựng, phát triển một trang web bán hàng đầy đủ chức năng. Mục tiêu là tạo ra một nền tảng cho phép người dùng mua vali một cách tiện lợi, bao gồm các chức năng như tìm kiếm sản phẩm, quản lý giỏ hàng, thanh toán và xử lý đơn hàng.</a:t>
            </a:r>
          </a:p>
          <a:p>
            <a:pPr algn="l">
              <a:lnSpc>
                <a:spcPts val="2800"/>
              </a:lnSpc>
            </a:pPr>
          </a:p>
        </p:txBody>
      </p:sp>
      <p:sp>
        <p:nvSpPr>
          <p:cNvPr name="TextBox 16" id="16"/>
          <p:cNvSpPr txBox="true"/>
          <p:nvPr/>
        </p:nvSpPr>
        <p:spPr>
          <a:xfrm rot="0">
            <a:off x="14631429" y="1136707"/>
            <a:ext cx="2778472" cy="276225"/>
          </a:xfrm>
          <a:prstGeom prst="rect">
            <a:avLst/>
          </a:prstGeom>
        </p:spPr>
        <p:txBody>
          <a:bodyPr anchor="t" rtlCol="false" tIns="0" lIns="0" bIns="0" rIns="0">
            <a:spAutoFit/>
          </a:bodyPr>
          <a:lstStyle/>
          <a:p>
            <a:pPr algn="r">
              <a:lnSpc>
                <a:spcPts val="2100"/>
              </a:lnSpc>
              <a:spcBef>
                <a:spcPct val="0"/>
              </a:spcBef>
            </a:pPr>
            <a:r>
              <a:rPr lang="en-US" sz="1500" u="sng">
                <a:solidFill>
                  <a:srgbClr val="F4F4F4"/>
                </a:solidFill>
                <a:latin typeface="DejaVu Serif"/>
                <a:hlinkClick r:id="rId2" action="ppaction://hlinksldjump"/>
              </a:rPr>
              <a:t>Quay lại Trang Chương trình</a:t>
            </a:r>
          </a:p>
        </p:txBody>
      </p:sp>
      <p:grpSp>
        <p:nvGrpSpPr>
          <p:cNvPr name="Group 17" id="17"/>
          <p:cNvGrpSpPr/>
          <p:nvPr/>
        </p:nvGrpSpPr>
        <p:grpSpPr>
          <a:xfrm rot="0">
            <a:off x="505569" y="6848774"/>
            <a:ext cx="5962191" cy="1933487"/>
            <a:chOff x="0" y="0"/>
            <a:chExt cx="929717" cy="301499"/>
          </a:xfrm>
        </p:grpSpPr>
        <p:sp>
          <p:nvSpPr>
            <p:cNvPr name="Freeform 18" id="18"/>
            <p:cNvSpPr/>
            <p:nvPr/>
          </p:nvSpPr>
          <p:spPr>
            <a:xfrm flipH="false" flipV="false" rot="0">
              <a:off x="0" y="0"/>
              <a:ext cx="929717" cy="301499"/>
            </a:xfrm>
            <a:custGeom>
              <a:avLst/>
              <a:gdLst/>
              <a:ahLst/>
              <a:cxnLst/>
              <a:rect r="r" b="b" t="t" l="l"/>
              <a:pathLst>
                <a:path h="301499" w="929717">
                  <a:moveTo>
                    <a:pt x="0" y="0"/>
                  </a:moveTo>
                  <a:lnTo>
                    <a:pt x="929717" y="0"/>
                  </a:lnTo>
                  <a:lnTo>
                    <a:pt x="929717" y="301499"/>
                  </a:lnTo>
                  <a:lnTo>
                    <a:pt x="0" y="301499"/>
                  </a:lnTo>
                  <a:close/>
                </a:path>
              </a:pathLst>
            </a:custGeom>
            <a:solidFill>
              <a:srgbClr val="F4F4F4"/>
            </a:solidFill>
          </p:spPr>
        </p:sp>
        <p:sp>
          <p:nvSpPr>
            <p:cNvPr name="TextBox 19" id="19"/>
            <p:cNvSpPr txBox="true"/>
            <p:nvPr/>
          </p:nvSpPr>
          <p:spPr>
            <a:xfrm>
              <a:off x="0" y="-38100"/>
              <a:ext cx="929717" cy="339599"/>
            </a:xfrm>
            <a:prstGeom prst="rect">
              <a:avLst/>
            </a:prstGeom>
          </p:spPr>
          <p:txBody>
            <a:bodyPr anchor="ctr" rtlCol="false" tIns="254000" lIns="254000" bIns="254000" rIns="254000"/>
            <a:lstStyle/>
            <a:p>
              <a:pPr algn="ctr">
                <a:lnSpc>
                  <a:spcPts val="3900"/>
                </a:lnSpc>
              </a:pPr>
              <a:r>
                <a:rPr lang="en-US" sz="3000">
                  <a:solidFill>
                    <a:srgbClr val="000000"/>
                  </a:solidFill>
                  <a:latin typeface="DejaVu Serif Ultra-Bold"/>
                </a:rPr>
                <a:t>Mục tiêu</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10800000">
            <a:off x="8781507" y="6216780"/>
            <a:ext cx="7433830" cy="3614534"/>
            <a:chOff x="0" y="0"/>
            <a:chExt cx="11048529" cy="5372100"/>
          </a:xfrm>
        </p:grpSpPr>
        <p:sp>
          <p:nvSpPr>
            <p:cNvPr name="Freeform 3" id="3"/>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F4F4F4"/>
            </a:solidFill>
          </p:spPr>
        </p:sp>
      </p:grpSp>
      <p:grpSp>
        <p:nvGrpSpPr>
          <p:cNvPr name="Group 4" id="4"/>
          <p:cNvGrpSpPr/>
          <p:nvPr/>
        </p:nvGrpSpPr>
        <p:grpSpPr>
          <a:xfrm rot="-10800000">
            <a:off x="8781507" y="2404622"/>
            <a:ext cx="7433830" cy="3614534"/>
            <a:chOff x="0" y="0"/>
            <a:chExt cx="11048529" cy="5372100"/>
          </a:xfrm>
        </p:grpSpPr>
        <p:sp>
          <p:nvSpPr>
            <p:cNvPr name="Freeform 5" id="5"/>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F4F4F4"/>
            </a:solidFill>
          </p:spPr>
        </p:sp>
      </p:grpSp>
      <p:grpSp>
        <p:nvGrpSpPr>
          <p:cNvPr name="Group 6" id="6"/>
          <p:cNvGrpSpPr/>
          <p:nvPr/>
        </p:nvGrpSpPr>
        <p:grpSpPr>
          <a:xfrm rot="0">
            <a:off x="505569" y="2983220"/>
            <a:ext cx="5962191" cy="1924472"/>
            <a:chOff x="0" y="0"/>
            <a:chExt cx="929717" cy="300094"/>
          </a:xfrm>
        </p:grpSpPr>
        <p:sp>
          <p:nvSpPr>
            <p:cNvPr name="Freeform 7" id="7"/>
            <p:cNvSpPr/>
            <p:nvPr/>
          </p:nvSpPr>
          <p:spPr>
            <a:xfrm flipH="false" flipV="false" rot="0">
              <a:off x="0" y="0"/>
              <a:ext cx="929717" cy="300094"/>
            </a:xfrm>
            <a:custGeom>
              <a:avLst/>
              <a:gdLst/>
              <a:ahLst/>
              <a:cxnLst/>
              <a:rect r="r" b="b" t="t" l="l"/>
              <a:pathLst>
                <a:path h="300094" w="929717">
                  <a:moveTo>
                    <a:pt x="0" y="0"/>
                  </a:moveTo>
                  <a:lnTo>
                    <a:pt x="929717" y="0"/>
                  </a:lnTo>
                  <a:lnTo>
                    <a:pt x="929717" y="300094"/>
                  </a:lnTo>
                  <a:lnTo>
                    <a:pt x="0" y="300094"/>
                  </a:lnTo>
                  <a:close/>
                </a:path>
              </a:pathLst>
            </a:custGeom>
            <a:solidFill>
              <a:srgbClr val="F4F4F4"/>
            </a:solidFill>
            <a:ln cap="sq">
              <a:noFill/>
              <a:prstDash val="solid"/>
              <a:miter/>
            </a:ln>
          </p:spPr>
        </p:sp>
        <p:sp>
          <p:nvSpPr>
            <p:cNvPr name="TextBox 8" id="8"/>
            <p:cNvSpPr txBox="true"/>
            <p:nvPr/>
          </p:nvSpPr>
          <p:spPr>
            <a:xfrm>
              <a:off x="0" y="-38100"/>
              <a:ext cx="929717" cy="338194"/>
            </a:xfrm>
            <a:prstGeom prst="rect">
              <a:avLst/>
            </a:prstGeom>
          </p:spPr>
          <p:txBody>
            <a:bodyPr anchor="ctr" rtlCol="false" tIns="254000" lIns="254000" bIns="254000" rIns="254000"/>
            <a:lstStyle/>
            <a:p>
              <a:pPr algn="ctr" marL="0" indent="0" lvl="0">
                <a:lnSpc>
                  <a:spcPts val="3900"/>
                </a:lnSpc>
                <a:spcBef>
                  <a:spcPct val="0"/>
                </a:spcBef>
              </a:pPr>
              <a:r>
                <a:rPr lang="en-US" sz="3000" strike="noStrike" u="none">
                  <a:solidFill>
                    <a:srgbClr val="000000"/>
                  </a:solidFill>
                  <a:latin typeface="DejaVu Serif Ultra-Bold"/>
                </a:rPr>
                <a:t>Phạm vi nghiên cứu</a:t>
              </a:r>
            </a:p>
          </p:txBody>
        </p:sp>
      </p:grpSp>
      <p:grpSp>
        <p:nvGrpSpPr>
          <p:cNvPr name="Group 9" id="9"/>
          <p:cNvGrpSpPr/>
          <p:nvPr/>
        </p:nvGrpSpPr>
        <p:grpSpPr>
          <a:xfrm rot="-10800000">
            <a:off x="-2915828" y="-3678236"/>
            <a:ext cx="12804984" cy="6226137"/>
            <a:chOff x="0" y="0"/>
            <a:chExt cx="11048529" cy="5372100"/>
          </a:xfrm>
        </p:grpSpPr>
        <p:sp>
          <p:nvSpPr>
            <p:cNvPr name="Freeform 10" id="10"/>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name="Group 11" id="11"/>
          <p:cNvGrpSpPr/>
          <p:nvPr/>
        </p:nvGrpSpPr>
        <p:grpSpPr>
          <a:xfrm rot="0">
            <a:off x="8611724" y="-865713"/>
            <a:ext cx="2695438" cy="2334501"/>
            <a:chOff x="0" y="0"/>
            <a:chExt cx="6202680" cy="5372100"/>
          </a:xfrm>
        </p:grpSpPr>
        <p:sp>
          <p:nvSpPr>
            <p:cNvPr name="Freeform 12" id="12"/>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13" id="13"/>
          <p:cNvSpPr txBox="true"/>
          <p:nvPr/>
        </p:nvSpPr>
        <p:spPr>
          <a:xfrm rot="0">
            <a:off x="1028700" y="990600"/>
            <a:ext cx="7752807" cy="644525"/>
          </a:xfrm>
          <a:prstGeom prst="rect">
            <a:avLst/>
          </a:prstGeom>
        </p:spPr>
        <p:txBody>
          <a:bodyPr anchor="t" rtlCol="false" tIns="0" lIns="0" bIns="0" rIns="0">
            <a:spAutoFit/>
          </a:bodyPr>
          <a:lstStyle/>
          <a:p>
            <a:pPr algn="l" marL="0" indent="0" lvl="0">
              <a:lnSpc>
                <a:spcPts val="5199"/>
              </a:lnSpc>
              <a:spcBef>
                <a:spcPct val="0"/>
              </a:spcBef>
            </a:pPr>
            <a:r>
              <a:rPr lang="en-US" sz="3999" spc="-39" strike="noStrike" u="none">
                <a:solidFill>
                  <a:srgbClr val="000000"/>
                </a:solidFill>
                <a:latin typeface="DejaVu Serif Bold"/>
              </a:rPr>
              <a:t>Tổng quan về đề tài</a:t>
            </a:r>
          </a:p>
        </p:txBody>
      </p:sp>
      <p:sp>
        <p:nvSpPr>
          <p:cNvPr name="TextBox 14" id="14"/>
          <p:cNvSpPr txBox="true"/>
          <p:nvPr/>
        </p:nvSpPr>
        <p:spPr>
          <a:xfrm rot="0">
            <a:off x="9517303" y="2907020"/>
            <a:ext cx="6150937" cy="3040380"/>
          </a:xfrm>
          <a:prstGeom prst="rect">
            <a:avLst/>
          </a:prstGeom>
        </p:spPr>
        <p:txBody>
          <a:bodyPr anchor="t" rtlCol="false" tIns="0" lIns="0" bIns="0" rIns="0">
            <a:spAutoFit/>
          </a:bodyPr>
          <a:lstStyle/>
          <a:p>
            <a:pPr algn="l" marL="431801" indent="-215900" lvl="1">
              <a:lnSpc>
                <a:spcPts val="3060"/>
              </a:lnSpc>
              <a:buFont typeface="Arial"/>
              <a:buChar char="•"/>
            </a:pPr>
            <a:r>
              <a:rPr lang="en-US" sz="2000">
                <a:solidFill>
                  <a:srgbClr val="000000"/>
                </a:solidFill>
                <a:latin typeface="DejaVu Serif"/>
              </a:rPr>
              <a:t>Thiết kế giao diện và trải nghiệm người dùng.</a:t>
            </a:r>
          </a:p>
          <a:p>
            <a:pPr algn="l" marL="431801" indent="-215900" lvl="1">
              <a:lnSpc>
                <a:spcPts val="3060"/>
              </a:lnSpc>
              <a:buFont typeface="Arial"/>
              <a:buChar char="•"/>
            </a:pPr>
            <a:r>
              <a:rPr lang="en-US" sz="2000">
                <a:solidFill>
                  <a:srgbClr val="000000"/>
                </a:solidFill>
                <a:latin typeface="DejaVu Serif"/>
              </a:rPr>
              <a:t>Phát triển hệ thống quản lý nội dung.</a:t>
            </a:r>
          </a:p>
          <a:p>
            <a:pPr algn="l" marL="431801" indent="-215900" lvl="1">
              <a:lnSpc>
                <a:spcPts val="3060"/>
              </a:lnSpc>
              <a:buFont typeface="Arial"/>
              <a:buChar char="•"/>
            </a:pPr>
            <a:r>
              <a:rPr lang="en-US" sz="2000">
                <a:solidFill>
                  <a:srgbClr val="000000"/>
                </a:solidFill>
                <a:latin typeface="DejaVu Serif"/>
              </a:rPr>
              <a:t>Tích hợp hệ thống thanh toán trực tuyến.</a:t>
            </a:r>
          </a:p>
          <a:p>
            <a:pPr algn="l" marL="431801" indent="-215900" lvl="1">
              <a:lnSpc>
                <a:spcPts val="3060"/>
              </a:lnSpc>
              <a:buFont typeface="Arial"/>
              <a:buChar char="•"/>
            </a:pPr>
            <a:r>
              <a:rPr lang="en-US" sz="2000">
                <a:solidFill>
                  <a:srgbClr val="000000"/>
                </a:solidFill>
                <a:latin typeface="DejaVu Serif"/>
              </a:rPr>
              <a:t>Tối ưu hóa công cụ tìm kiếm.</a:t>
            </a:r>
          </a:p>
          <a:p>
            <a:pPr algn="l" marL="431801" indent="-215900" lvl="1">
              <a:lnSpc>
                <a:spcPts val="3060"/>
              </a:lnSpc>
              <a:buFont typeface="Arial"/>
              <a:buChar char="•"/>
            </a:pPr>
            <a:r>
              <a:rPr lang="en-US" sz="2000">
                <a:solidFill>
                  <a:srgbClr val="000000"/>
                </a:solidFill>
                <a:latin typeface="DejaVu Serif"/>
              </a:rPr>
              <a:t>Phân tích dữ liệu và đánh giá hiệu suất.</a:t>
            </a:r>
          </a:p>
          <a:p>
            <a:pPr algn="l" marL="431801" indent="-215900" lvl="1">
              <a:lnSpc>
                <a:spcPts val="3060"/>
              </a:lnSpc>
              <a:buFont typeface="Arial"/>
              <a:buChar char="•"/>
            </a:pPr>
            <a:r>
              <a:rPr lang="en-US" sz="2000">
                <a:solidFill>
                  <a:srgbClr val="000000"/>
                </a:solidFill>
                <a:latin typeface="DejaVu Serif"/>
              </a:rPr>
              <a:t>Bảo mật thông tin.</a:t>
            </a:r>
          </a:p>
          <a:p>
            <a:pPr algn="l">
              <a:lnSpc>
                <a:spcPts val="3060"/>
              </a:lnSpc>
            </a:pPr>
          </a:p>
        </p:txBody>
      </p:sp>
      <p:sp>
        <p:nvSpPr>
          <p:cNvPr name="TextBox 15" id="15"/>
          <p:cNvSpPr txBox="true"/>
          <p:nvPr/>
        </p:nvSpPr>
        <p:spPr>
          <a:xfrm rot="0">
            <a:off x="9517303" y="6763049"/>
            <a:ext cx="5426002" cy="3189605"/>
          </a:xfrm>
          <a:prstGeom prst="rect">
            <a:avLst/>
          </a:prstGeom>
        </p:spPr>
        <p:txBody>
          <a:bodyPr anchor="t" rtlCol="false" tIns="0" lIns="0" bIns="0" rIns="0">
            <a:spAutoFit/>
          </a:bodyPr>
          <a:lstStyle/>
          <a:p>
            <a:pPr algn="just" marL="431801" indent="-215900" lvl="1">
              <a:lnSpc>
                <a:spcPts val="3160"/>
              </a:lnSpc>
              <a:buFont typeface="Arial"/>
              <a:buChar char="•"/>
            </a:pPr>
            <a:r>
              <a:rPr lang="en-US" sz="2000">
                <a:solidFill>
                  <a:srgbClr val="000000"/>
                </a:solidFill>
                <a:latin typeface="DejaVu Serif"/>
              </a:rPr>
              <a:t>Website hoạt động hiệu quả.</a:t>
            </a:r>
          </a:p>
          <a:p>
            <a:pPr algn="just" marL="431801" indent="-215900" lvl="1">
              <a:lnSpc>
                <a:spcPts val="3160"/>
              </a:lnSpc>
              <a:buFont typeface="Arial"/>
              <a:buChar char="•"/>
            </a:pPr>
            <a:r>
              <a:rPr lang="en-US" sz="2000">
                <a:solidFill>
                  <a:srgbClr val="000000"/>
                </a:solidFill>
                <a:latin typeface="DejaVu Serif"/>
              </a:rPr>
              <a:t>Tăng doanh thu. </a:t>
            </a:r>
          </a:p>
          <a:p>
            <a:pPr algn="just" marL="431801" indent="-215900" lvl="1">
              <a:lnSpc>
                <a:spcPts val="3160"/>
              </a:lnSpc>
              <a:buFont typeface="Arial"/>
              <a:buChar char="•"/>
            </a:pPr>
            <a:r>
              <a:rPr lang="en-US" sz="2000">
                <a:solidFill>
                  <a:srgbClr val="000000"/>
                </a:solidFill>
                <a:latin typeface="DejaVu Serif"/>
              </a:rPr>
              <a:t>Tăng sự hài lòng của khách hàng.</a:t>
            </a:r>
          </a:p>
          <a:p>
            <a:pPr algn="just" marL="431801" indent="-215900" lvl="1">
              <a:lnSpc>
                <a:spcPts val="3160"/>
              </a:lnSpc>
              <a:buFont typeface="Arial"/>
              <a:buChar char="•"/>
            </a:pPr>
            <a:r>
              <a:rPr lang="en-US" sz="2000">
                <a:solidFill>
                  <a:srgbClr val="000000"/>
                </a:solidFill>
                <a:latin typeface="DejaVu Serif"/>
              </a:rPr>
              <a:t>Xây dựng thương hiệu.</a:t>
            </a:r>
          </a:p>
          <a:p>
            <a:pPr algn="just" marL="431801" indent="-215900" lvl="1">
              <a:lnSpc>
                <a:spcPts val="3160"/>
              </a:lnSpc>
              <a:buFont typeface="Arial"/>
              <a:buChar char="•"/>
            </a:pPr>
            <a:r>
              <a:rPr lang="en-US" sz="2000">
                <a:solidFill>
                  <a:srgbClr val="000000"/>
                </a:solidFill>
                <a:latin typeface="DejaVu Serif"/>
              </a:rPr>
              <a:t>Thu thập và phân tích dữ liệu.</a:t>
            </a:r>
          </a:p>
          <a:p>
            <a:pPr algn="just" marL="431801" indent="-215900" lvl="1">
              <a:lnSpc>
                <a:spcPts val="3160"/>
              </a:lnSpc>
              <a:buFont typeface="Arial"/>
              <a:buChar char="•"/>
            </a:pPr>
            <a:r>
              <a:rPr lang="en-US" sz="2000">
                <a:solidFill>
                  <a:srgbClr val="000000"/>
                </a:solidFill>
                <a:latin typeface="DejaVu Serif"/>
              </a:rPr>
              <a:t>Bảo mật thông tin và thanh toán.</a:t>
            </a:r>
          </a:p>
          <a:p>
            <a:pPr algn="just">
              <a:lnSpc>
                <a:spcPts val="3160"/>
              </a:lnSpc>
            </a:pPr>
          </a:p>
          <a:p>
            <a:pPr algn="l">
              <a:lnSpc>
                <a:spcPts val="3160"/>
              </a:lnSpc>
            </a:pPr>
          </a:p>
        </p:txBody>
      </p:sp>
      <p:sp>
        <p:nvSpPr>
          <p:cNvPr name="TextBox 16" id="16"/>
          <p:cNvSpPr txBox="true"/>
          <p:nvPr/>
        </p:nvSpPr>
        <p:spPr>
          <a:xfrm rot="0">
            <a:off x="14631429" y="1136707"/>
            <a:ext cx="2778472" cy="276225"/>
          </a:xfrm>
          <a:prstGeom prst="rect">
            <a:avLst/>
          </a:prstGeom>
        </p:spPr>
        <p:txBody>
          <a:bodyPr anchor="t" rtlCol="false" tIns="0" lIns="0" bIns="0" rIns="0">
            <a:spAutoFit/>
          </a:bodyPr>
          <a:lstStyle/>
          <a:p>
            <a:pPr algn="r">
              <a:lnSpc>
                <a:spcPts val="2100"/>
              </a:lnSpc>
              <a:spcBef>
                <a:spcPct val="0"/>
              </a:spcBef>
            </a:pPr>
            <a:r>
              <a:rPr lang="en-US" sz="1500" u="sng">
                <a:solidFill>
                  <a:srgbClr val="F4F4F4"/>
                </a:solidFill>
                <a:latin typeface="DejaVu Serif"/>
                <a:hlinkClick r:id="rId2" action="ppaction://hlinksldjump"/>
              </a:rPr>
              <a:t>Quay lại Trang Chương trình</a:t>
            </a:r>
          </a:p>
        </p:txBody>
      </p:sp>
      <p:grpSp>
        <p:nvGrpSpPr>
          <p:cNvPr name="Group 17" id="17"/>
          <p:cNvGrpSpPr/>
          <p:nvPr/>
        </p:nvGrpSpPr>
        <p:grpSpPr>
          <a:xfrm rot="0">
            <a:off x="505569" y="6848774"/>
            <a:ext cx="5962191" cy="1933487"/>
            <a:chOff x="0" y="0"/>
            <a:chExt cx="929717" cy="301499"/>
          </a:xfrm>
        </p:grpSpPr>
        <p:sp>
          <p:nvSpPr>
            <p:cNvPr name="Freeform 18" id="18"/>
            <p:cNvSpPr/>
            <p:nvPr/>
          </p:nvSpPr>
          <p:spPr>
            <a:xfrm flipH="false" flipV="false" rot="0">
              <a:off x="0" y="0"/>
              <a:ext cx="929717" cy="301499"/>
            </a:xfrm>
            <a:custGeom>
              <a:avLst/>
              <a:gdLst/>
              <a:ahLst/>
              <a:cxnLst/>
              <a:rect r="r" b="b" t="t" l="l"/>
              <a:pathLst>
                <a:path h="301499" w="929717">
                  <a:moveTo>
                    <a:pt x="0" y="0"/>
                  </a:moveTo>
                  <a:lnTo>
                    <a:pt x="929717" y="0"/>
                  </a:lnTo>
                  <a:lnTo>
                    <a:pt x="929717" y="301499"/>
                  </a:lnTo>
                  <a:lnTo>
                    <a:pt x="0" y="301499"/>
                  </a:lnTo>
                  <a:close/>
                </a:path>
              </a:pathLst>
            </a:custGeom>
            <a:solidFill>
              <a:srgbClr val="F4F4F4"/>
            </a:solidFill>
            <a:ln cap="sq">
              <a:noFill/>
              <a:prstDash val="solid"/>
              <a:miter/>
            </a:ln>
          </p:spPr>
        </p:sp>
        <p:sp>
          <p:nvSpPr>
            <p:cNvPr name="TextBox 19" id="19"/>
            <p:cNvSpPr txBox="true"/>
            <p:nvPr/>
          </p:nvSpPr>
          <p:spPr>
            <a:xfrm>
              <a:off x="0" y="-38100"/>
              <a:ext cx="929717" cy="339599"/>
            </a:xfrm>
            <a:prstGeom prst="rect">
              <a:avLst/>
            </a:prstGeom>
          </p:spPr>
          <p:txBody>
            <a:bodyPr anchor="ctr" rtlCol="false" tIns="254000" lIns="254000" bIns="254000" rIns="254000"/>
            <a:lstStyle/>
            <a:p>
              <a:pPr algn="ctr" marL="0" indent="0" lvl="0">
                <a:lnSpc>
                  <a:spcPts val="3900"/>
                </a:lnSpc>
                <a:spcBef>
                  <a:spcPct val="0"/>
                </a:spcBef>
              </a:pPr>
              <a:r>
                <a:rPr lang="en-US" sz="3000" strike="noStrike" u="none">
                  <a:solidFill>
                    <a:srgbClr val="000000"/>
                  </a:solidFill>
                  <a:latin typeface="DejaVu Serif Ultra-Bold"/>
                </a:rPr>
                <a:t>Kết quả </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039051" y="-90841"/>
            <a:ext cx="13366828" cy="11527692"/>
            <a:chOff x="0" y="0"/>
            <a:chExt cx="3712890" cy="3202035"/>
          </a:xfrm>
        </p:grpSpPr>
        <p:sp>
          <p:nvSpPr>
            <p:cNvPr name="Freeform 3" id="3"/>
            <p:cNvSpPr/>
            <p:nvPr/>
          </p:nvSpPr>
          <p:spPr>
            <a:xfrm flipH="false" flipV="false" rot="0">
              <a:off x="0" y="0"/>
              <a:ext cx="3712890" cy="3202035"/>
            </a:xfrm>
            <a:custGeom>
              <a:avLst/>
              <a:gdLst/>
              <a:ahLst/>
              <a:cxnLst/>
              <a:rect r="r" b="b" t="t" l="l"/>
              <a:pathLst>
                <a:path h="3202035" w="3712890">
                  <a:moveTo>
                    <a:pt x="3712890" y="1601018"/>
                  </a:moveTo>
                  <a:lnTo>
                    <a:pt x="2808015" y="3202035"/>
                  </a:lnTo>
                  <a:lnTo>
                    <a:pt x="904875" y="3202035"/>
                  </a:lnTo>
                  <a:lnTo>
                    <a:pt x="0" y="1601018"/>
                  </a:lnTo>
                  <a:lnTo>
                    <a:pt x="904875" y="0"/>
                  </a:lnTo>
                  <a:lnTo>
                    <a:pt x="2807888" y="0"/>
                  </a:lnTo>
                  <a:lnTo>
                    <a:pt x="3712890" y="1601018"/>
                  </a:lnTo>
                  <a:close/>
                </a:path>
              </a:pathLst>
            </a:custGeom>
            <a:solidFill>
              <a:srgbClr val="004651"/>
            </a:solidFill>
          </p:spPr>
        </p:sp>
      </p:grpSp>
      <p:grpSp>
        <p:nvGrpSpPr>
          <p:cNvPr name="Group 4" id="4"/>
          <p:cNvGrpSpPr/>
          <p:nvPr/>
        </p:nvGrpSpPr>
        <p:grpSpPr>
          <a:xfrm rot="-10800000">
            <a:off x="6139841" y="-259914"/>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11809860" y="3077161"/>
            <a:ext cx="4493889" cy="2386965"/>
          </a:xfrm>
          <a:prstGeom prst="rect">
            <a:avLst/>
          </a:prstGeom>
        </p:spPr>
        <p:txBody>
          <a:bodyPr anchor="t" rtlCol="false" tIns="0" lIns="0" bIns="0" rIns="0">
            <a:spAutoFit/>
          </a:bodyPr>
          <a:lstStyle/>
          <a:p>
            <a:pPr algn="l" marL="431801" indent="-215900" lvl="1">
              <a:lnSpc>
                <a:spcPts val="3180"/>
              </a:lnSpc>
              <a:buFont typeface="Arial"/>
              <a:buChar char="•"/>
            </a:pPr>
            <a:r>
              <a:rPr lang="en-US" sz="2000">
                <a:solidFill>
                  <a:srgbClr val="000000"/>
                </a:solidFill>
                <a:latin typeface="DejaVu Serif"/>
              </a:rPr>
              <a:t>Đăng nhập.</a:t>
            </a:r>
          </a:p>
          <a:p>
            <a:pPr algn="l" marL="431801" indent="-215900" lvl="1">
              <a:lnSpc>
                <a:spcPts val="3180"/>
              </a:lnSpc>
              <a:buFont typeface="Arial"/>
              <a:buChar char="•"/>
            </a:pPr>
            <a:r>
              <a:rPr lang="en-US" sz="2000">
                <a:solidFill>
                  <a:srgbClr val="000000"/>
                </a:solidFill>
                <a:latin typeface="DejaVu Serif"/>
              </a:rPr>
              <a:t>Quản lý tài khoản.</a:t>
            </a:r>
          </a:p>
          <a:p>
            <a:pPr algn="l" marL="431801" indent="-215900" lvl="1">
              <a:lnSpc>
                <a:spcPts val="3180"/>
              </a:lnSpc>
              <a:buFont typeface="Arial"/>
              <a:buChar char="•"/>
            </a:pPr>
            <a:r>
              <a:rPr lang="en-US" sz="2000">
                <a:solidFill>
                  <a:srgbClr val="000000"/>
                </a:solidFill>
                <a:latin typeface="DejaVu Serif"/>
              </a:rPr>
              <a:t>Quản lý sản phẩm.</a:t>
            </a:r>
          </a:p>
          <a:p>
            <a:pPr algn="l" marL="431801" indent="-215900" lvl="1">
              <a:lnSpc>
                <a:spcPts val="3180"/>
              </a:lnSpc>
              <a:buFont typeface="Arial"/>
              <a:buChar char="•"/>
            </a:pPr>
            <a:r>
              <a:rPr lang="en-US" sz="2000">
                <a:solidFill>
                  <a:srgbClr val="000000"/>
                </a:solidFill>
                <a:latin typeface="DejaVu Serif"/>
              </a:rPr>
              <a:t>Quản lý đơn hàng.</a:t>
            </a:r>
          </a:p>
          <a:p>
            <a:pPr algn="l" marL="431801" indent="-215900" lvl="1">
              <a:lnSpc>
                <a:spcPts val="3180"/>
              </a:lnSpc>
              <a:buFont typeface="Arial"/>
              <a:buChar char="•"/>
            </a:pPr>
            <a:r>
              <a:rPr lang="en-US" sz="2000">
                <a:solidFill>
                  <a:srgbClr val="000000"/>
                </a:solidFill>
                <a:latin typeface="DejaVu Serif"/>
              </a:rPr>
              <a:t>Thống kê.</a:t>
            </a:r>
          </a:p>
          <a:p>
            <a:pPr algn="l" marL="0" indent="0" lvl="0">
              <a:lnSpc>
                <a:spcPts val="3180"/>
              </a:lnSpc>
            </a:pPr>
          </a:p>
        </p:txBody>
      </p:sp>
      <p:sp>
        <p:nvSpPr>
          <p:cNvPr name="TextBox 7" id="7"/>
          <p:cNvSpPr txBox="true"/>
          <p:nvPr/>
        </p:nvSpPr>
        <p:spPr>
          <a:xfrm rot="0">
            <a:off x="10006521" y="6088424"/>
            <a:ext cx="5122801" cy="3587115"/>
          </a:xfrm>
          <a:prstGeom prst="rect">
            <a:avLst/>
          </a:prstGeom>
        </p:spPr>
        <p:txBody>
          <a:bodyPr anchor="t" rtlCol="false" tIns="0" lIns="0" bIns="0" rIns="0">
            <a:spAutoFit/>
          </a:bodyPr>
          <a:lstStyle/>
          <a:p>
            <a:pPr algn="l" marL="431801" indent="-215900" lvl="1">
              <a:lnSpc>
                <a:spcPts val="3180"/>
              </a:lnSpc>
              <a:buFont typeface="Arial"/>
              <a:buChar char="•"/>
            </a:pPr>
            <a:r>
              <a:rPr lang="en-US" sz="2000">
                <a:solidFill>
                  <a:srgbClr val="000000"/>
                </a:solidFill>
                <a:latin typeface="DejaVu Serif"/>
              </a:rPr>
              <a:t>Đăng ký.</a:t>
            </a:r>
          </a:p>
          <a:p>
            <a:pPr algn="l" marL="431801" indent="-215900" lvl="1">
              <a:lnSpc>
                <a:spcPts val="3180"/>
              </a:lnSpc>
              <a:buFont typeface="Arial"/>
              <a:buChar char="•"/>
            </a:pPr>
            <a:r>
              <a:rPr lang="en-US" sz="2000">
                <a:solidFill>
                  <a:srgbClr val="000000"/>
                </a:solidFill>
                <a:latin typeface="DejaVu Serif"/>
              </a:rPr>
              <a:t>Đăng nhập.</a:t>
            </a:r>
          </a:p>
          <a:p>
            <a:pPr algn="l" marL="431801" indent="-215900" lvl="1">
              <a:lnSpc>
                <a:spcPts val="3180"/>
              </a:lnSpc>
              <a:buFont typeface="Arial"/>
              <a:buChar char="•"/>
            </a:pPr>
            <a:r>
              <a:rPr lang="en-US" sz="2000">
                <a:solidFill>
                  <a:srgbClr val="000000"/>
                </a:solidFill>
                <a:latin typeface="DejaVu Serif"/>
              </a:rPr>
              <a:t>Quản lý thông tin cá nhân.</a:t>
            </a:r>
          </a:p>
          <a:p>
            <a:pPr algn="l" marL="431801" indent="-215900" lvl="1">
              <a:lnSpc>
                <a:spcPts val="3180"/>
              </a:lnSpc>
              <a:buFont typeface="Arial"/>
              <a:buChar char="•"/>
            </a:pPr>
            <a:r>
              <a:rPr lang="en-US" sz="2000">
                <a:solidFill>
                  <a:srgbClr val="000000"/>
                </a:solidFill>
                <a:latin typeface="DejaVu Serif"/>
              </a:rPr>
              <a:t>Xem chi tiết sản phẩm. </a:t>
            </a:r>
          </a:p>
          <a:p>
            <a:pPr algn="l" marL="431801" indent="-215900" lvl="1">
              <a:lnSpc>
                <a:spcPts val="3180"/>
              </a:lnSpc>
              <a:buFont typeface="Arial"/>
              <a:buChar char="•"/>
            </a:pPr>
            <a:r>
              <a:rPr lang="en-US" sz="2000">
                <a:solidFill>
                  <a:srgbClr val="000000"/>
                </a:solidFill>
                <a:latin typeface="DejaVu Serif"/>
              </a:rPr>
              <a:t>Thanh toán online.</a:t>
            </a:r>
          </a:p>
          <a:p>
            <a:pPr algn="l" marL="431801" indent="-215900" lvl="1">
              <a:lnSpc>
                <a:spcPts val="3180"/>
              </a:lnSpc>
              <a:buFont typeface="Arial"/>
              <a:buChar char="•"/>
            </a:pPr>
            <a:r>
              <a:rPr lang="en-US" sz="2000">
                <a:solidFill>
                  <a:srgbClr val="000000"/>
                </a:solidFill>
                <a:latin typeface="DejaVu Serif"/>
              </a:rPr>
              <a:t>Mua hàng. </a:t>
            </a:r>
          </a:p>
          <a:p>
            <a:pPr algn="l" marL="431801" indent="-215900" lvl="1">
              <a:lnSpc>
                <a:spcPts val="3180"/>
              </a:lnSpc>
              <a:buFont typeface="Arial"/>
              <a:buChar char="•"/>
            </a:pPr>
            <a:r>
              <a:rPr lang="en-US" sz="2000">
                <a:solidFill>
                  <a:srgbClr val="000000"/>
                </a:solidFill>
                <a:latin typeface="DejaVu Serif"/>
              </a:rPr>
              <a:t>Xem lịch sử mua hàng.</a:t>
            </a:r>
          </a:p>
          <a:p>
            <a:pPr algn="l" marL="431801" indent="-215900" lvl="1">
              <a:lnSpc>
                <a:spcPts val="3180"/>
              </a:lnSpc>
              <a:buFont typeface="Arial"/>
              <a:buChar char="•"/>
            </a:pPr>
            <a:r>
              <a:rPr lang="en-US" sz="2000">
                <a:solidFill>
                  <a:srgbClr val="000000"/>
                </a:solidFill>
                <a:latin typeface="DejaVu Serif"/>
              </a:rPr>
              <a:t>Bảo hành.</a:t>
            </a:r>
          </a:p>
          <a:p>
            <a:pPr algn="l" marL="0" indent="0" lvl="0">
              <a:lnSpc>
                <a:spcPts val="3180"/>
              </a:lnSpc>
            </a:pPr>
          </a:p>
        </p:txBody>
      </p:sp>
      <p:grpSp>
        <p:nvGrpSpPr>
          <p:cNvPr name="Group 8" id="8"/>
          <p:cNvGrpSpPr/>
          <p:nvPr/>
        </p:nvGrpSpPr>
        <p:grpSpPr>
          <a:xfrm rot="0">
            <a:off x="1028700" y="1417964"/>
            <a:ext cx="8453946" cy="1423189"/>
            <a:chOff x="0" y="0"/>
            <a:chExt cx="11271928" cy="1897585"/>
          </a:xfrm>
        </p:grpSpPr>
        <p:sp>
          <p:nvSpPr>
            <p:cNvPr name="TextBox 9" id="9"/>
            <p:cNvSpPr txBox="true"/>
            <p:nvPr/>
          </p:nvSpPr>
          <p:spPr>
            <a:xfrm rot="0">
              <a:off x="0" y="1265336"/>
              <a:ext cx="11271928" cy="632248"/>
            </a:xfrm>
            <a:prstGeom prst="rect">
              <a:avLst/>
            </a:prstGeom>
          </p:spPr>
          <p:txBody>
            <a:bodyPr anchor="t" rtlCol="false" tIns="0" lIns="0" bIns="0" rIns="0">
              <a:spAutoFit/>
            </a:bodyPr>
            <a:lstStyle/>
            <a:p>
              <a:pPr algn="l">
                <a:lnSpc>
                  <a:spcPts val="3919"/>
                </a:lnSpc>
              </a:pPr>
            </a:p>
          </p:txBody>
        </p:sp>
        <p:sp>
          <p:nvSpPr>
            <p:cNvPr name="TextBox 10" id="10"/>
            <p:cNvSpPr txBox="true"/>
            <p:nvPr/>
          </p:nvSpPr>
          <p:spPr>
            <a:xfrm rot="0">
              <a:off x="0" y="-38100"/>
              <a:ext cx="11271928" cy="846667"/>
            </a:xfrm>
            <a:prstGeom prst="rect">
              <a:avLst/>
            </a:prstGeom>
          </p:spPr>
          <p:txBody>
            <a:bodyPr anchor="t" rtlCol="false" tIns="0" lIns="0" bIns="0" rIns="0">
              <a:spAutoFit/>
            </a:bodyPr>
            <a:lstStyle/>
            <a:p>
              <a:pPr algn="l">
                <a:lnSpc>
                  <a:spcPts val="5199"/>
                </a:lnSpc>
                <a:spcBef>
                  <a:spcPct val="0"/>
                </a:spcBef>
              </a:pPr>
              <a:r>
                <a:rPr lang="en-US" sz="3999" spc="-111">
                  <a:solidFill>
                    <a:srgbClr val="F4F4F4"/>
                  </a:solidFill>
                  <a:latin typeface="DejaVu Serif Bold"/>
                </a:rPr>
                <a:t>Phân tích thiết kế phần mềm</a:t>
              </a:r>
            </a:p>
          </p:txBody>
        </p:sp>
      </p:grpSp>
      <p:grpSp>
        <p:nvGrpSpPr>
          <p:cNvPr name="Group 11" id="11"/>
          <p:cNvGrpSpPr/>
          <p:nvPr/>
        </p:nvGrpSpPr>
        <p:grpSpPr>
          <a:xfrm rot="0">
            <a:off x="8320317" y="2808999"/>
            <a:ext cx="2695869" cy="2334501"/>
            <a:chOff x="0" y="0"/>
            <a:chExt cx="4282440" cy="3708400"/>
          </a:xfrm>
        </p:grpSpPr>
        <p:sp>
          <p:nvSpPr>
            <p:cNvPr name="Freeform 12" id="12"/>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705" r="0" b="-72513"/>
              </a:stretch>
            </a:blipFill>
          </p:spPr>
        </p:sp>
      </p:grpSp>
      <p:grpSp>
        <p:nvGrpSpPr>
          <p:cNvPr name="Group 13" id="13"/>
          <p:cNvGrpSpPr/>
          <p:nvPr/>
        </p:nvGrpSpPr>
        <p:grpSpPr>
          <a:xfrm rot="0">
            <a:off x="6786776" y="6441994"/>
            <a:ext cx="2695869" cy="2334501"/>
            <a:chOff x="0" y="0"/>
            <a:chExt cx="4282440" cy="3708400"/>
          </a:xfrm>
        </p:grpSpPr>
        <p:sp>
          <p:nvSpPr>
            <p:cNvPr name="Freeform 14" id="14"/>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3"/>
              <a:stretch>
                <a:fillRect l="0" t="-24043" r="0" b="-49176"/>
              </a:stretch>
            </a:blipFill>
          </p:spPr>
        </p:sp>
      </p:grpSp>
      <p:sp>
        <p:nvSpPr>
          <p:cNvPr name="TextBox 15" id="15"/>
          <p:cNvSpPr txBox="true"/>
          <p:nvPr/>
        </p:nvSpPr>
        <p:spPr>
          <a:xfrm rot="0">
            <a:off x="1028700" y="8982076"/>
            <a:ext cx="5231327" cy="276224"/>
          </a:xfrm>
          <a:prstGeom prst="rect">
            <a:avLst/>
          </a:prstGeom>
        </p:spPr>
        <p:txBody>
          <a:bodyPr anchor="t" rtlCol="false" tIns="0" lIns="0" bIns="0" rIns="0">
            <a:spAutoFit/>
          </a:bodyPr>
          <a:lstStyle/>
          <a:p>
            <a:pPr algn="l">
              <a:lnSpc>
                <a:spcPts val="2100"/>
              </a:lnSpc>
              <a:spcBef>
                <a:spcPct val="0"/>
              </a:spcBef>
            </a:pPr>
            <a:r>
              <a:rPr lang="en-US" sz="1500" u="sng">
                <a:solidFill>
                  <a:srgbClr val="F4F4F4"/>
                </a:solidFill>
                <a:latin typeface="DejaVu Serif"/>
                <a:hlinkClick r:id="rId4" action="ppaction://hlinksldjump"/>
              </a:rPr>
              <a:t>Quay lại Trang Chương trình</a:t>
            </a:r>
          </a:p>
        </p:txBody>
      </p:sp>
      <p:sp>
        <p:nvSpPr>
          <p:cNvPr name="TextBox 16" id="16"/>
          <p:cNvSpPr txBox="true"/>
          <p:nvPr/>
        </p:nvSpPr>
        <p:spPr>
          <a:xfrm rot="0">
            <a:off x="8566175" y="5241205"/>
            <a:ext cx="1155650" cy="431800"/>
          </a:xfrm>
          <a:prstGeom prst="rect">
            <a:avLst/>
          </a:prstGeom>
        </p:spPr>
        <p:txBody>
          <a:bodyPr anchor="t" rtlCol="false" tIns="0" lIns="0" bIns="0" rIns="0">
            <a:spAutoFit/>
          </a:bodyPr>
          <a:lstStyle/>
          <a:p>
            <a:pPr algn="ctr">
              <a:lnSpc>
                <a:spcPts val="3499"/>
              </a:lnSpc>
            </a:pPr>
            <a:r>
              <a:rPr lang="en-US" sz="2499">
                <a:solidFill>
                  <a:srgbClr val="F4F4F4"/>
                </a:solidFill>
                <a:latin typeface="DejaVu Serif Bold"/>
              </a:rPr>
              <a:t>Admin</a:t>
            </a:r>
          </a:p>
        </p:txBody>
      </p:sp>
      <p:sp>
        <p:nvSpPr>
          <p:cNvPr name="TextBox 17" id="17"/>
          <p:cNvSpPr txBox="true"/>
          <p:nvPr/>
        </p:nvSpPr>
        <p:spPr>
          <a:xfrm rot="0">
            <a:off x="5718563" y="9226481"/>
            <a:ext cx="2136428" cy="431800"/>
          </a:xfrm>
          <a:prstGeom prst="rect">
            <a:avLst/>
          </a:prstGeom>
        </p:spPr>
        <p:txBody>
          <a:bodyPr anchor="t" rtlCol="false" tIns="0" lIns="0" bIns="0" rIns="0">
            <a:spAutoFit/>
          </a:bodyPr>
          <a:lstStyle/>
          <a:p>
            <a:pPr algn="ctr">
              <a:lnSpc>
                <a:spcPts val="3499"/>
              </a:lnSpc>
            </a:pPr>
            <a:r>
              <a:rPr lang="en-US" sz="2499">
                <a:solidFill>
                  <a:srgbClr val="F4F4F4"/>
                </a:solidFill>
                <a:latin typeface="DejaVu Serif Bold"/>
              </a:rPr>
              <a:t>Khách hàng</a:t>
            </a:r>
          </a:p>
        </p:txBody>
      </p:sp>
      <p:sp>
        <p:nvSpPr>
          <p:cNvPr name="TextBox 18" id="18"/>
          <p:cNvSpPr txBox="true"/>
          <p:nvPr/>
        </p:nvSpPr>
        <p:spPr>
          <a:xfrm rot="0">
            <a:off x="1629082" y="2774478"/>
            <a:ext cx="4030563" cy="523875"/>
          </a:xfrm>
          <a:prstGeom prst="rect">
            <a:avLst/>
          </a:prstGeom>
        </p:spPr>
        <p:txBody>
          <a:bodyPr anchor="t" rtlCol="false" tIns="0" lIns="0" bIns="0" rIns="0">
            <a:spAutoFit/>
          </a:bodyPr>
          <a:lstStyle/>
          <a:p>
            <a:pPr algn="ctr">
              <a:lnSpc>
                <a:spcPts val="4200"/>
              </a:lnSpc>
            </a:pPr>
            <a:r>
              <a:rPr lang="en-US" sz="3000">
                <a:solidFill>
                  <a:srgbClr val="FFFFFF"/>
                </a:solidFill>
                <a:latin typeface="DejaVu Serif Bold"/>
              </a:rPr>
              <a:t>Yêu cầu chức năng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0345997" y="2120110"/>
            <a:ext cx="7611546" cy="6591255"/>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solidFill>
              <a:srgbClr val="A4E473"/>
            </a:solidFill>
            <a:ln w="12700">
              <a:solidFill>
                <a:srgbClr val="000000"/>
              </a:solidFill>
            </a:ln>
          </p:spPr>
        </p:sp>
      </p:grpSp>
      <p:sp>
        <p:nvSpPr>
          <p:cNvPr name="TextBox 8" id="8"/>
          <p:cNvSpPr txBox="true"/>
          <p:nvPr/>
        </p:nvSpPr>
        <p:spPr>
          <a:xfrm rot="0">
            <a:off x="893601" y="1192968"/>
            <a:ext cx="8616392" cy="600075"/>
          </a:xfrm>
          <a:prstGeom prst="rect">
            <a:avLst/>
          </a:prstGeom>
        </p:spPr>
        <p:txBody>
          <a:bodyPr anchor="t" rtlCol="false" tIns="0" lIns="0" bIns="0" rIns="0">
            <a:spAutoFit/>
          </a:bodyPr>
          <a:lstStyle/>
          <a:p>
            <a:pPr algn="l">
              <a:lnSpc>
                <a:spcPts val="4799"/>
              </a:lnSpc>
              <a:spcBef>
                <a:spcPct val="0"/>
              </a:spcBef>
            </a:pPr>
            <a:r>
              <a:rPr lang="en-US" sz="3999" spc="-39">
                <a:solidFill>
                  <a:srgbClr val="000000"/>
                </a:solidFill>
                <a:latin typeface="DejaVu Serif Bold"/>
              </a:rPr>
              <a:t>Phân tích thiết kế phần mềm</a:t>
            </a:r>
          </a:p>
        </p:txBody>
      </p:sp>
      <p:sp>
        <p:nvSpPr>
          <p:cNvPr name="TextBox 9" id="9"/>
          <p:cNvSpPr txBox="true"/>
          <p:nvPr/>
        </p:nvSpPr>
        <p:spPr>
          <a:xfrm rot="0">
            <a:off x="1028700" y="8909125"/>
            <a:ext cx="5231327" cy="276224"/>
          </a:xfrm>
          <a:prstGeom prst="rect">
            <a:avLst/>
          </a:prstGeom>
        </p:spPr>
        <p:txBody>
          <a:bodyPr anchor="t" rtlCol="false" tIns="0" lIns="0" bIns="0" rIns="0">
            <a:spAutoFit/>
          </a:bodyPr>
          <a:lstStyle/>
          <a:p>
            <a:pPr algn="l">
              <a:lnSpc>
                <a:spcPts val="2100"/>
              </a:lnSpc>
              <a:spcBef>
                <a:spcPct val="0"/>
              </a:spcBef>
            </a:pPr>
            <a:r>
              <a:rPr lang="en-US" sz="1500" u="sng">
                <a:solidFill>
                  <a:srgbClr val="000000"/>
                </a:solidFill>
                <a:latin typeface="DejaVu Serif"/>
                <a:hlinkClick r:id="rId2" action="ppaction://hlinksldjump"/>
              </a:rPr>
              <a:t>Quay lại Trang Chương trình</a:t>
            </a:r>
          </a:p>
        </p:txBody>
      </p:sp>
      <p:sp>
        <p:nvSpPr>
          <p:cNvPr name="TextBox 10" id="10"/>
          <p:cNvSpPr txBox="true"/>
          <p:nvPr/>
        </p:nvSpPr>
        <p:spPr>
          <a:xfrm rot="0">
            <a:off x="1767036" y="2645531"/>
            <a:ext cx="4851350" cy="523875"/>
          </a:xfrm>
          <a:prstGeom prst="rect">
            <a:avLst/>
          </a:prstGeom>
        </p:spPr>
        <p:txBody>
          <a:bodyPr anchor="t" rtlCol="false" tIns="0" lIns="0" bIns="0" rIns="0">
            <a:spAutoFit/>
          </a:bodyPr>
          <a:lstStyle/>
          <a:p>
            <a:pPr algn="ctr">
              <a:lnSpc>
                <a:spcPts val="4200"/>
              </a:lnSpc>
            </a:pPr>
            <a:r>
              <a:rPr lang="en-US" sz="3000">
                <a:solidFill>
                  <a:srgbClr val="000000"/>
                </a:solidFill>
                <a:latin typeface="DejaVu Serif Bold"/>
              </a:rPr>
              <a:t>Yêu cầu phi chức năng</a:t>
            </a:r>
          </a:p>
        </p:txBody>
      </p:sp>
      <p:sp>
        <p:nvSpPr>
          <p:cNvPr name="TextBox 11" id="11"/>
          <p:cNvSpPr txBox="true"/>
          <p:nvPr/>
        </p:nvSpPr>
        <p:spPr>
          <a:xfrm rot="0">
            <a:off x="1767036" y="4544590"/>
            <a:ext cx="8578961" cy="2787015"/>
          </a:xfrm>
          <a:prstGeom prst="rect">
            <a:avLst/>
          </a:prstGeom>
        </p:spPr>
        <p:txBody>
          <a:bodyPr anchor="t" rtlCol="false" tIns="0" lIns="0" bIns="0" rIns="0">
            <a:spAutoFit/>
          </a:bodyPr>
          <a:lstStyle/>
          <a:p>
            <a:pPr algn="l" marL="431801" indent="-215900" lvl="1">
              <a:lnSpc>
                <a:spcPts val="3180"/>
              </a:lnSpc>
              <a:buFont typeface="Arial"/>
              <a:buChar char="•"/>
            </a:pPr>
            <a:r>
              <a:rPr lang="en-US" sz="2000">
                <a:solidFill>
                  <a:srgbClr val="000000"/>
                </a:solidFill>
                <a:latin typeface="DejaVu Serif"/>
              </a:rPr>
              <a:t>Trang web được áp dụng rộng rãi, phổ biến cho mọi đối tượng</a:t>
            </a:r>
          </a:p>
          <a:p>
            <a:pPr algn="l" marL="431801" indent="-215900" lvl="1">
              <a:lnSpc>
                <a:spcPts val="3180"/>
              </a:lnSpc>
              <a:buFont typeface="Arial"/>
              <a:buChar char="•"/>
            </a:pPr>
            <a:r>
              <a:rPr lang="en-US" sz="2000">
                <a:solidFill>
                  <a:srgbClr val="000000"/>
                </a:solidFill>
                <a:latin typeface="DejaVu Serif"/>
              </a:rPr>
              <a:t>Giao diện đơn giản, thân thiện, đẹp và dễ nhìn, dễ sử dụng cho mọi đối tượng mà không cần trình độ cao. </a:t>
            </a:r>
          </a:p>
          <a:p>
            <a:pPr algn="l" marL="431801" indent="-215900" lvl="1">
              <a:lnSpc>
                <a:spcPts val="3180"/>
              </a:lnSpc>
              <a:buFont typeface="Arial"/>
              <a:buChar char="•"/>
            </a:pPr>
            <a:r>
              <a:rPr lang="en-US" sz="2000">
                <a:solidFill>
                  <a:srgbClr val="000000"/>
                </a:solidFill>
                <a:latin typeface="DejaVu Serif"/>
              </a:rPr>
              <a:t>Phải có tính bảo mật cao. </a:t>
            </a:r>
          </a:p>
          <a:p>
            <a:pPr algn="l" marL="431801" indent="-215900" lvl="1">
              <a:lnSpc>
                <a:spcPts val="3180"/>
              </a:lnSpc>
              <a:buFont typeface="Arial"/>
              <a:buChar char="•"/>
            </a:pPr>
            <a:r>
              <a:rPr lang="en-US" sz="2000">
                <a:solidFill>
                  <a:srgbClr val="000000"/>
                </a:solidFill>
                <a:latin typeface="DejaVu Serif"/>
              </a:rPr>
              <a:t>Thao tác nhanh chóng, hợp lý, hiệu quả, chính xác. </a:t>
            </a:r>
          </a:p>
          <a:p>
            <a:pPr algn="l" marL="431801" indent="-215900" lvl="1">
              <a:lnSpc>
                <a:spcPts val="3180"/>
              </a:lnSpc>
              <a:buFont typeface="Arial"/>
              <a:buChar char="•"/>
            </a:pPr>
            <a:r>
              <a:rPr lang="en-US" sz="2000">
                <a:solidFill>
                  <a:srgbClr val="000000"/>
                </a:solidFill>
                <a:latin typeface="DejaVu Serif"/>
              </a:rPr>
              <a:t>Cập nhật, phục hồi và sao lưu dữ liệu.</a:t>
            </a:r>
          </a:p>
          <a:p>
            <a:pPr algn="l">
              <a:lnSpc>
                <a:spcPts val="318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0542559" y="-4150923"/>
            <a:ext cx="9822161" cy="6226137"/>
            <a:chOff x="0" y="0"/>
            <a:chExt cx="8474859" cy="5372100"/>
          </a:xfrm>
        </p:grpSpPr>
        <p:sp>
          <p:nvSpPr>
            <p:cNvPr name="Freeform 3" id="3"/>
            <p:cNvSpPr/>
            <p:nvPr/>
          </p:nvSpPr>
          <p:spPr>
            <a:xfrm flipH="false" flipV="false" rot="0">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grpSp>
        <p:nvGrpSpPr>
          <p:cNvPr name="Group 4" id="4"/>
          <p:cNvGrpSpPr/>
          <p:nvPr/>
        </p:nvGrpSpPr>
        <p:grpSpPr>
          <a:xfrm rot="0">
            <a:off x="9959443" y="-865713"/>
            <a:ext cx="2695438" cy="2334501"/>
            <a:chOff x="0" y="0"/>
            <a:chExt cx="6202680" cy="5372100"/>
          </a:xfrm>
        </p:grpSpPr>
        <p:sp>
          <p:nvSpPr>
            <p:cNvPr name="Freeform 5" id="5"/>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Freeform 6" id="6"/>
          <p:cNvSpPr/>
          <p:nvPr/>
        </p:nvSpPr>
        <p:spPr>
          <a:xfrm flipH="false" flipV="false" rot="0">
            <a:off x="5352204" y="3275451"/>
            <a:ext cx="9115514" cy="6775131"/>
          </a:xfrm>
          <a:custGeom>
            <a:avLst/>
            <a:gdLst/>
            <a:ahLst/>
            <a:cxnLst/>
            <a:rect r="r" b="b" t="t" l="l"/>
            <a:pathLst>
              <a:path h="6775131" w="9115514">
                <a:moveTo>
                  <a:pt x="0" y="0"/>
                </a:moveTo>
                <a:lnTo>
                  <a:pt x="9115514" y="0"/>
                </a:lnTo>
                <a:lnTo>
                  <a:pt x="9115514" y="6775130"/>
                </a:lnTo>
                <a:lnTo>
                  <a:pt x="0" y="6775130"/>
                </a:lnTo>
                <a:lnTo>
                  <a:pt x="0" y="0"/>
                </a:lnTo>
                <a:close/>
              </a:path>
            </a:pathLst>
          </a:custGeom>
          <a:blipFill>
            <a:blip r:embed="rId2"/>
            <a:stretch>
              <a:fillRect l="0" t="-1519" r="0" b="-1519"/>
            </a:stretch>
          </a:blipFill>
        </p:spPr>
      </p:sp>
      <p:sp>
        <p:nvSpPr>
          <p:cNvPr name="TextBox 7" id="7"/>
          <p:cNvSpPr txBox="true"/>
          <p:nvPr/>
        </p:nvSpPr>
        <p:spPr>
          <a:xfrm rot="0">
            <a:off x="14631429" y="1136707"/>
            <a:ext cx="2778472" cy="276225"/>
          </a:xfrm>
          <a:prstGeom prst="rect">
            <a:avLst/>
          </a:prstGeom>
        </p:spPr>
        <p:txBody>
          <a:bodyPr anchor="t" rtlCol="false" tIns="0" lIns="0" bIns="0" rIns="0">
            <a:spAutoFit/>
          </a:bodyPr>
          <a:lstStyle/>
          <a:p>
            <a:pPr algn="r">
              <a:lnSpc>
                <a:spcPts val="2100"/>
              </a:lnSpc>
              <a:spcBef>
                <a:spcPct val="0"/>
              </a:spcBef>
            </a:pPr>
            <a:r>
              <a:rPr lang="en-US" sz="1500" u="sng">
                <a:solidFill>
                  <a:srgbClr val="F4F4F4"/>
                </a:solidFill>
                <a:latin typeface="DejaVu Serif"/>
                <a:hlinkClick r:id="rId3" action="ppaction://hlinksldjump"/>
              </a:rPr>
              <a:t>Quay lại Trang Chương trình</a:t>
            </a:r>
          </a:p>
        </p:txBody>
      </p:sp>
      <p:sp>
        <p:nvSpPr>
          <p:cNvPr name="TextBox 8" id="8"/>
          <p:cNvSpPr txBox="true"/>
          <p:nvPr/>
        </p:nvSpPr>
        <p:spPr>
          <a:xfrm rot="0">
            <a:off x="635630" y="1092157"/>
            <a:ext cx="8508370" cy="600075"/>
          </a:xfrm>
          <a:prstGeom prst="rect">
            <a:avLst/>
          </a:prstGeom>
        </p:spPr>
        <p:txBody>
          <a:bodyPr anchor="t" rtlCol="false" tIns="0" lIns="0" bIns="0" rIns="0">
            <a:spAutoFit/>
          </a:bodyPr>
          <a:lstStyle/>
          <a:p>
            <a:pPr algn="l">
              <a:lnSpc>
                <a:spcPts val="4799"/>
              </a:lnSpc>
              <a:spcBef>
                <a:spcPct val="0"/>
              </a:spcBef>
            </a:pPr>
            <a:r>
              <a:rPr lang="en-US" sz="3999" spc="-39">
                <a:solidFill>
                  <a:srgbClr val="000000"/>
                </a:solidFill>
                <a:latin typeface="DejaVu Serif Bold"/>
              </a:rPr>
              <a:t>Phân tích thiết kế phần mềm</a:t>
            </a:r>
          </a:p>
        </p:txBody>
      </p:sp>
      <p:sp>
        <p:nvSpPr>
          <p:cNvPr name="TextBox 9" id="9"/>
          <p:cNvSpPr txBox="true"/>
          <p:nvPr/>
        </p:nvSpPr>
        <p:spPr>
          <a:xfrm rot="0">
            <a:off x="1639321" y="2188566"/>
            <a:ext cx="5779443" cy="523875"/>
          </a:xfrm>
          <a:prstGeom prst="rect">
            <a:avLst/>
          </a:prstGeom>
        </p:spPr>
        <p:txBody>
          <a:bodyPr anchor="t" rtlCol="false" tIns="0" lIns="0" bIns="0" rIns="0">
            <a:spAutoFit/>
          </a:bodyPr>
          <a:lstStyle/>
          <a:p>
            <a:pPr algn="ctr">
              <a:lnSpc>
                <a:spcPts val="4200"/>
              </a:lnSpc>
            </a:pPr>
            <a:r>
              <a:rPr lang="en-US" sz="3000">
                <a:solidFill>
                  <a:srgbClr val="000000"/>
                </a:solidFill>
                <a:latin typeface="DejaVu Serif Bold"/>
              </a:rPr>
              <a:t>Biểu đồ use case tổng quát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799111" y="2687862"/>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3660090" y="-135282"/>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8" id="8"/>
          <p:cNvSpPr/>
          <p:nvPr/>
        </p:nvSpPr>
        <p:spPr>
          <a:xfrm flipH="false" flipV="false" rot="0">
            <a:off x="6327849" y="2993828"/>
            <a:ext cx="6169543" cy="7142741"/>
          </a:xfrm>
          <a:custGeom>
            <a:avLst/>
            <a:gdLst/>
            <a:ahLst/>
            <a:cxnLst/>
            <a:rect r="r" b="b" t="t" l="l"/>
            <a:pathLst>
              <a:path h="7142741" w="6169543">
                <a:moveTo>
                  <a:pt x="0" y="0"/>
                </a:moveTo>
                <a:lnTo>
                  <a:pt x="6169542" y="0"/>
                </a:lnTo>
                <a:lnTo>
                  <a:pt x="6169542" y="7142741"/>
                </a:lnTo>
                <a:lnTo>
                  <a:pt x="0" y="7142741"/>
                </a:lnTo>
                <a:lnTo>
                  <a:pt x="0" y="0"/>
                </a:lnTo>
                <a:close/>
              </a:path>
            </a:pathLst>
          </a:custGeom>
          <a:blipFill>
            <a:blip r:embed="rId2"/>
            <a:stretch>
              <a:fillRect l="0" t="0" r="0" b="0"/>
            </a:stretch>
          </a:blipFill>
        </p:spPr>
      </p:sp>
      <p:sp>
        <p:nvSpPr>
          <p:cNvPr name="TextBox 9" id="9"/>
          <p:cNvSpPr txBox="true"/>
          <p:nvPr/>
        </p:nvSpPr>
        <p:spPr>
          <a:xfrm rot="0">
            <a:off x="635630" y="1092157"/>
            <a:ext cx="8508370" cy="600075"/>
          </a:xfrm>
          <a:prstGeom prst="rect">
            <a:avLst/>
          </a:prstGeom>
        </p:spPr>
        <p:txBody>
          <a:bodyPr anchor="t" rtlCol="false" tIns="0" lIns="0" bIns="0" rIns="0">
            <a:spAutoFit/>
          </a:bodyPr>
          <a:lstStyle/>
          <a:p>
            <a:pPr algn="l">
              <a:lnSpc>
                <a:spcPts val="4799"/>
              </a:lnSpc>
              <a:spcBef>
                <a:spcPct val="0"/>
              </a:spcBef>
            </a:pPr>
            <a:r>
              <a:rPr lang="en-US" sz="3999" spc="-39">
                <a:solidFill>
                  <a:srgbClr val="000000"/>
                </a:solidFill>
                <a:latin typeface="DejaVu Serif Bold"/>
              </a:rPr>
              <a:t>Phân tích thiết kế phần mềm</a:t>
            </a:r>
          </a:p>
        </p:txBody>
      </p:sp>
      <p:sp>
        <p:nvSpPr>
          <p:cNvPr name="TextBox 10" id="10"/>
          <p:cNvSpPr txBox="true"/>
          <p:nvPr/>
        </p:nvSpPr>
        <p:spPr>
          <a:xfrm rot="0">
            <a:off x="1437505" y="2047755"/>
            <a:ext cx="4890343" cy="523875"/>
          </a:xfrm>
          <a:prstGeom prst="rect">
            <a:avLst/>
          </a:prstGeom>
        </p:spPr>
        <p:txBody>
          <a:bodyPr anchor="t" rtlCol="false" tIns="0" lIns="0" bIns="0" rIns="0">
            <a:spAutoFit/>
          </a:bodyPr>
          <a:lstStyle/>
          <a:p>
            <a:pPr algn="ctr">
              <a:lnSpc>
                <a:spcPts val="4200"/>
              </a:lnSpc>
            </a:pPr>
            <a:r>
              <a:rPr lang="en-US" sz="3000">
                <a:solidFill>
                  <a:srgbClr val="000000"/>
                </a:solidFill>
                <a:latin typeface="DejaVu Serif Bold"/>
              </a:rPr>
              <a:t>Biểu đồ phân rã admin</a:t>
            </a:r>
          </a:p>
        </p:txBody>
      </p:sp>
      <p:sp>
        <p:nvSpPr>
          <p:cNvPr name="TextBox 11" id="11"/>
          <p:cNvSpPr txBox="true"/>
          <p:nvPr/>
        </p:nvSpPr>
        <p:spPr>
          <a:xfrm rot="0">
            <a:off x="14480828" y="1384263"/>
            <a:ext cx="2778472" cy="276225"/>
          </a:xfrm>
          <a:prstGeom prst="rect">
            <a:avLst/>
          </a:prstGeom>
        </p:spPr>
        <p:txBody>
          <a:bodyPr anchor="t" rtlCol="false" tIns="0" lIns="0" bIns="0" rIns="0">
            <a:spAutoFit/>
          </a:bodyPr>
          <a:lstStyle/>
          <a:p>
            <a:pPr algn="r" marL="0" indent="0" lvl="0">
              <a:lnSpc>
                <a:spcPts val="2100"/>
              </a:lnSpc>
              <a:spcBef>
                <a:spcPct val="0"/>
              </a:spcBef>
            </a:pPr>
            <a:r>
              <a:rPr lang="en-US" sz="1500" strike="noStrike" u="sng">
                <a:solidFill>
                  <a:srgbClr val="F4F4F4"/>
                </a:solidFill>
                <a:latin typeface="DejaVu Serif"/>
                <a:hlinkClick r:id="rId3" action="ppaction://hlinksldjump"/>
              </a:rPr>
              <a:t>Quay lại Trang Chương trình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3335534" y="-454373"/>
            <a:ext cx="4985461" cy="431743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7702758" y="2230032"/>
            <a:ext cx="3480308" cy="301396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6" id="6"/>
          <p:cNvGrpSpPr/>
          <p:nvPr/>
        </p:nvGrpSpPr>
        <p:grpSpPr>
          <a:xfrm rot="-10800000">
            <a:off x="17421706" y="-1233161"/>
            <a:ext cx="1798578" cy="15575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10800000">
            <a:off x="14942604" y="2556692"/>
            <a:ext cx="3378391" cy="2925703"/>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3462291" y="3126012"/>
            <a:ext cx="11132747" cy="6132288"/>
          </a:xfrm>
          <a:custGeom>
            <a:avLst/>
            <a:gdLst/>
            <a:ahLst/>
            <a:cxnLst/>
            <a:rect r="r" b="b" t="t" l="l"/>
            <a:pathLst>
              <a:path h="6132288" w="11132747">
                <a:moveTo>
                  <a:pt x="0" y="0"/>
                </a:moveTo>
                <a:lnTo>
                  <a:pt x="11132747" y="0"/>
                </a:lnTo>
                <a:lnTo>
                  <a:pt x="11132747" y="6132288"/>
                </a:lnTo>
                <a:lnTo>
                  <a:pt x="0" y="6132288"/>
                </a:lnTo>
                <a:lnTo>
                  <a:pt x="0" y="0"/>
                </a:lnTo>
                <a:close/>
              </a:path>
            </a:pathLst>
          </a:custGeom>
          <a:blipFill>
            <a:blip r:embed="rId2"/>
            <a:stretch>
              <a:fillRect l="0" t="0" r="0" b="0"/>
            </a:stretch>
          </a:blipFill>
        </p:spPr>
      </p:sp>
      <p:sp>
        <p:nvSpPr>
          <p:cNvPr name="TextBox 11" id="11"/>
          <p:cNvSpPr txBox="true"/>
          <p:nvPr/>
        </p:nvSpPr>
        <p:spPr>
          <a:xfrm rot="0">
            <a:off x="635630" y="1092157"/>
            <a:ext cx="8393035" cy="600075"/>
          </a:xfrm>
          <a:prstGeom prst="rect">
            <a:avLst/>
          </a:prstGeom>
        </p:spPr>
        <p:txBody>
          <a:bodyPr anchor="t" rtlCol="false" tIns="0" lIns="0" bIns="0" rIns="0">
            <a:spAutoFit/>
          </a:bodyPr>
          <a:lstStyle/>
          <a:p>
            <a:pPr algn="l">
              <a:lnSpc>
                <a:spcPts val="4799"/>
              </a:lnSpc>
              <a:spcBef>
                <a:spcPct val="0"/>
              </a:spcBef>
            </a:pPr>
            <a:r>
              <a:rPr lang="en-US" sz="3999" spc="-39">
                <a:solidFill>
                  <a:srgbClr val="000000"/>
                </a:solidFill>
                <a:latin typeface="DejaVu Serif Bold"/>
              </a:rPr>
              <a:t>Phân tích thiết kế phần mềm</a:t>
            </a:r>
          </a:p>
        </p:txBody>
      </p:sp>
      <p:sp>
        <p:nvSpPr>
          <p:cNvPr name="TextBox 12" id="12"/>
          <p:cNvSpPr txBox="true"/>
          <p:nvPr/>
        </p:nvSpPr>
        <p:spPr>
          <a:xfrm rot="0">
            <a:off x="1860314" y="2057942"/>
            <a:ext cx="6181874" cy="523875"/>
          </a:xfrm>
          <a:prstGeom prst="rect">
            <a:avLst/>
          </a:prstGeom>
        </p:spPr>
        <p:txBody>
          <a:bodyPr anchor="t" rtlCol="false" tIns="0" lIns="0" bIns="0" rIns="0">
            <a:spAutoFit/>
          </a:bodyPr>
          <a:lstStyle/>
          <a:p>
            <a:pPr algn="ctr">
              <a:lnSpc>
                <a:spcPts val="4200"/>
              </a:lnSpc>
            </a:pPr>
            <a:r>
              <a:rPr lang="en-US" sz="3000">
                <a:solidFill>
                  <a:srgbClr val="000000"/>
                </a:solidFill>
                <a:latin typeface="DejaVu Serif Bold"/>
              </a:rPr>
              <a:t>Biểu  đồ phân rã khách hàng</a:t>
            </a:r>
          </a:p>
        </p:txBody>
      </p:sp>
      <p:sp>
        <p:nvSpPr>
          <p:cNvPr name="TextBox 13" id="13"/>
          <p:cNvSpPr txBox="true"/>
          <p:nvPr/>
        </p:nvSpPr>
        <p:spPr>
          <a:xfrm rot="0">
            <a:off x="14499878" y="1384263"/>
            <a:ext cx="2778472" cy="276225"/>
          </a:xfrm>
          <a:prstGeom prst="rect">
            <a:avLst/>
          </a:prstGeom>
        </p:spPr>
        <p:txBody>
          <a:bodyPr anchor="t" rtlCol="false" tIns="0" lIns="0" bIns="0" rIns="0">
            <a:spAutoFit/>
          </a:bodyPr>
          <a:lstStyle/>
          <a:p>
            <a:pPr algn="r" marL="0" indent="0" lvl="0">
              <a:lnSpc>
                <a:spcPts val="2100"/>
              </a:lnSpc>
              <a:spcBef>
                <a:spcPct val="0"/>
              </a:spcBef>
            </a:pPr>
            <a:r>
              <a:rPr lang="en-US" sz="1500" strike="noStrike" u="sng">
                <a:solidFill>
                  <a:srgbClr val="F4F4F4"/>
                </a:solidFill>
                <a:latin typeface="DejaVu Serif"/>
                <a:hlinkClick r:id="rId3" action="ppaction://hlinksldjump"/>
              </a:rPr>
              <a:t>Quay lại Trang Chương trình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DAGGVSsnM78</dc:identifier>
  <dcterms:modified xsi:type="dcterms:W3CDTF">2011-08-01T06:04:30Z</dcterms:modified>
  <cp:revision>1</cp:revision>
  <dc:title>ĐẠI HỌC CÔNG NGHIỆP HÀ NỘI</dc:title>
</cp:coreProperties>
</file>