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81" r:id="rId6"/>
    <p:sldId id="266" r:id="rId7"/>
    <p:sldId id="263" r:id="rId8"/>
    <p:sldId id="282" r:id="rId9"/>
    <p:sldId id="283" r:id="rId10"/>
    <p:sldId id="285" r:id="rId11"/>
    <p:sldId id="284" r:id="rId12"/>
    <p:sldId id="264" r:id="rId13"/>
    <p:sldId id="286" r:id="rId14"/>
    <p:sldId id="287" r:id="rId15"/>
    <p:sldId id="288" r:id="rId16"/>
    <p:sldId id="267" r:id="rId17"/>
    <p:sldId id="289" r:id="rId18"/>
    <p:sldId id="268" r:id="rId19"/>
    <p:sldId id="269" r:id="rId20"/>
    <p:sldId id="270" r:id="rId21"/>
    <p:sldId id="271" r:id="rId22"/>
    <p:sldId id="273" r:id="rId23"/>
    <p:sldId id="290" r:id="rId24"/>
    <p:sldId id="274" r:id="rId25"/>
    <p:sldId id="275" r:id="rId26"/>
    <p:sldId id="291" r:id="rId27"/>
    <p:sldId id="276" r:id="rId28"/>
    <p:sldId id="278" r:id="rId29"/>
    <p:sldId id="279" r:id="rId30"/>
    <p:sldId id="292" r:id="rId31"/>
    <p:sldId id="293" r:id="rId32"/>
    <p:sldId id="280" r:id="rId33"/>
    <p:sldId id="294" r:id="rId34"/>
    <p:sldId id="27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3/21/2023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9607" y="1262743"/>
            <a:ext cx="7379924" cy="1419497"/>
          </a:xfrm>
        </p:spPr>
        <p:txBody>
          <a:bodyPr anchor="t">
            <a:normAutofit/>
          </a:bodyPr>
          <a:lstStyle/>
          <a:p>
            <a:r>
              <a:rPr lang="en-US" sz="6000" b="1" smtClean="0"/>
              <a:t>project report</a:t>
            </a:r>
            <a:endParaRPr lang="en-US" sz="6000" b="1"/>
          </a:p>
        </p:txBody>
      </p:sp>
      <p:sp>
        <p:nvSpPr>
          <p:cNvPr id="3" name="Subtitle 2"/>
          <p:cNvSpPr>
            <a:spLocks noGrp="1"/>
          </p:cNvSpPr>
          <p:nvPr>
            <p:ph type="subTitle" idx="1"/>
          </p:nvPr>
        </p:nvSpPr>
        <p:spPr>
          <a:xfrm>
            <a:off x="936761" y="3974496"/>
            <a:ext cx="6400800" cy="1947333"/>
          </a:xfrm>
        </p:spPr>
        <p:txBody>
          <a:bodyPr>
            <a:normAutofit/>
          </a:bodyPr>
          <a:lstStyle/>
          <a:p>
            <a:r>
              <a:rPr lang="en-US" sz="2400" smtClean="0">
                <a:latin typeface="Times New Roman" panose="02020603050405020304" pitchFamily="18" charset="0"/>
                <a:cs typeface="Times New Roman" panose="02020603050405020304" pitchFamily="18" charset="0"/>
              </a:rPr>
              <a:t>Name: Nguyễn Thế Anh Nguyên</a:t>
            </a:r>
          </a:p>
          <a:p>
            <a:r>
              <a:rPr lang="en-US" sz="2400" smtClean="0">
                <a:latin typeface="Times New Roman" panose="02020603050405020304" pitchFamily="18" charset="0"/>
                <a:cs typeface="Times New Roman" panose="02020603050405020304" pitchFamily="18" charset="0"/>
              </a:rPr>
              <a:t>Course: DSP305x_Final </a:t>
            </a:r>
            <a:r>
              <a:rPr lang="en-US" sz="2400">
                <a:latin typeface="Times New Roman" panose="02020603050405020304" pitchFamily="18" charset="0"/>
                <a:cs typeface="Times New Roman" panose="02020603050405020304" pitchFamily="18" charset="0"/>
              </a:rPr>
              <a:t>Project_Option </a:t>
            </a:r>
            <a:r>
              <a:rPr lang="en-US" sz="2400" smtClean="0">
                <a:latin typeface="Times New Roman" panose="02020603050405020304" pitchFamily="18" charset="0"/>
                <a:cs typeface="Times New Roman" panose="02020603050405020304" pitchFamily="18" charset="0"/>
              </a:rPr>
              <a:t>2</a:t>
            </a:r>
          </a:p>
          <a:p>
            <a:r>
              <a:rPr lang="en-US" sz="2400" smtClean="0">
                <a:latin typeface="Times New Roman" panose="02020603050405020304" pitchFamily="18" charset="0"/>
                <a:cs typeface="Times New Roman" panose="02020603050405020304" pitchFamily="18" charset="0"/>
              </a:rPr>
              <a:t>Email: nguyenntafx16296@funix.edu.vn</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841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normAutofit/>
          </a:bodyPr>
          <a:lstStyle/>
          <a:p>
            <a:r>
              <a:rPr lang="en-US" b="1"/>
              <a:t>data understanding</a:t>
            </a:r>
            <a:r>
              <a:rPr lang="en-US"/>
              <a:t/>
            </a:r>
            <a:br>
              <a:rPr lang="en-US"/>
            </a:br>
            <a:r>
              <a:rPr lang="en-US" sz="2800" smtClean="0"/>
              <a:t>Exploratory </a:t>
            </a:r>
            <a:r>
              <a:rPr lang="en-US" sz="2800"/>
              <a:t>Data Analysis</a:t>
            </a:r>
          </a:p>
        </p:txBody>
      </p:sp>
      <p:pic>
        <p:nvPicPr>
          <p:cNvPr id="5" name="Picture 4"/>
          <p:cNvPicPr>
            <a:picLocks noChangeAspect="1"/>
          </p:cNvPicPr>
          <p:nvPr/>
        </p:nvPicPr>
        <p:blipFill>
          <a:blip r:embed="rId2"/>
          <a:stretch>
            <a:fillRect/>
          </a:stretch>
        </p:blipFill>
        <p:spPr>
          <a:xfrm>
            <a:off x="2570361" y="732416"/>
            <a:ext cx="6911939" cy="4435224"/>
          </a:xfrm>
          <a:prstGeom prst="rect">
            <a:avLst/>
          </a:prstGeom>
        </p:spPr>
      </p:pic>
    </p:spTree>
    <p:extLst>
      <p:ext uri="{BB962C8B-B14F-4D97-AF65-F5344CB8AC3E}">
        <p14:creationId xmlns:p14="http://schemas.microsoft.com/office/powerpoint/2010/main" val="3240081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normAutofit/>
          </a:bodyPr>
          <a:lstStyle/>
          <a:p>
            <a:r>
              <a:rPr lang="en-US" b="1"/>
              <a:t>data understanding</a:t>
            </a:r>
            <a:r>
              <a:rPr lang="en-US"/>
              <a:t/>
            </a:r>
            <a:br>
              <a:rPr lang="en-US"/>
            </a:br>
            <a:r>
              <a:rPr lang="en-US" sz="2800" smtClean="0"/>
              <a:t>Exploratory </a:t>
            </a:r>
            <a:r>
              <a:rPr lang="en-US" sz="2800"/>
              <a:t>Data Analysis</a:t>
            </a:r>
          </a:p>
        </p:txBody>
      </p:sp>
      <p:pic>
        <p:nvPicPr>
          <p:cNvPr id="5" name="Picture 4"/>
          <p:cNvPicPr>
            <a:picLocks noChangeAspect="1"/>
          </p:cNvPicPr>
          <p:nvPr/>
        </p:nvPicPr>
        <p:blipFill>
          <a:blip r:embed="rId2"/>
          <a:stretch>
            <a:fillRect/>
          </a:stretch>
        </p:blipFill>
        <p:spPr>
          <a:xfrm>
            <a:off x="2575806" y="715654"/>
            <a:ext cx="6866215" cy="4419983"/>
          </a:xfrm>
          <a:prstGeom prst="rect">
            <a:avLst/>
          </a:prstGeom>
        </p:spPr>
      </p:pic>
    </p:spTree>
    <p:extLst>
      <p:ext uri="{BB962C8B-B14F-4D97-AF65-F5344CB8AC3E}">
        <p14:creationId xmlns:p14="http://schemas.microsoft.com/office/powerpoint/2010/main" val="1265505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normAutofit/>
          </a:bodyPr>
          <a:lstStyle/>
          <a:p>
            <a:r>
              <a:rPr lang="en-US" b="1"/>
              <a:t>data understanding</a:t>
            </a:r>
            <a:r>
              <a:rPr lang="en-US"/>
              <a:t/>
            </a:r>
            <a:br>
              <a:rPr lang="en-US"/>
            </a:br>
            <a:r>
              <a:rPr lang="en-US" sz="2800" smtClean="0"/>
              <a:t>Exploratory </a:t>
            </a:r>
            <a:r>
              <a:rPr lang="en-US" sz="2800"/>
              <a:t>Data Analysis</a:t>
            </a:r>
          </a:p>
        </p:txBody>
      </p:sp>
      <p:sp>
        <p:nvSpPr>
          <p:cNvPr id="3" name="Content Placeholder 2"/>
          <p:cNvSpPr>
            <a:spLocks noGrp="1"/>
          </p:cNvSpPr>
          <p:nvPr>
            <p:ph idx="1"/>
          </p:nvPr>
        </p:nvSpPr>
        <p:spPr>
          <a:xfrm>
            <a:off x="858382" y="766354"/>
            <a:ext cx="8860383" cy="4569580"/>
          </a:xfrm>
        </p:spPr>
        <p:txBody>
          <a:bodyPr anchor="t">
            <a:normAutofit/>
          </a:bodyPr>
          <a:lstStyle/>
          <a:p>
            <a:pPr marL="0" indent="0">
              <a:buNone/>
            </a:pPr>
            <a:r>
              <a:rPr lang="en-US" sz="1600" smtClean="0">
                <a:latin typeface="Tahoma" panose="020B0604030504040204" pitchFamily="34" charset="0"/>
                <a:ea typeface="Tahoma" panose="020B0604030504040204" pitchFamily="34" charset="0"/>
                <a:cs typeface="Tahoma" panose="020B0604030504040204" pitchFamily="34" charset="0"/>
              </a:rPr>
              <a:t>Kiểm tra các cột dạng số bằng biểu đồ</a:t>
            </a:r>
            <a:endParaRPr lang="en-US" sz="160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2595946" y="1167304"/>
            <a:ext cx="6843353" cy="4366638"/>
          </a:xfrm>
          <a:prstGeom prst="rect">
            <a:avLst/>
          </a:prstGeom>
        </p:spPr>
      </p:pic>
    </p:spTree>
    <p:extLst>
      <p:ext uri="{BB962C8B-B14F-4D97-AF65-F5344CB8AC3E}">
        <p14:creationId xmlns:p14="http://schemas.microsoft.com/office/powerpoint/2010/main" val="2575189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normAutofit/>
          </a:bodyPr>
          <a:lstStyle/>
          <a:p>
            <a:r>
              <a:rPr lang="en-US" b="1"/>
              <a:t>data understanding</a:t>
            </a:r>
            <a:r>
              <a:rPr lang="en-US"/>
              <a:t/>
            </a:r>
            <a:br>
              <a:rPr lang="en-US"/>
            </a:br>
            <a:r>
              <a:rPr lang="en-US" sz="2800" smtClean="0"/>
              <a:t>Exploratory </a:t>
            </a:r>
            <a:r>
              <a:rPr lang="en-US" sz="2800"/>
              <a:t>Data Analysis</a:t>
            </a:r>
          </a:p>
        </p:txBody>
      </p:sp>
      <p:sp>
        <p:nvSpPr>
          <p:cNvPr id="3" name="Content Placeholder 2"/>
          <p:cNvSpPr>
            <a:spLocks noGrp="1"/>
          </p:cNvSpPr>
          <p:nvPr>
            <p:ph idx="1"/>
          </p:nvPr>
        </p:nvSpPr>
        <p:spPr>
          <a:xfrm>
            <a:off x="858382" y="766354"/>
            <a:ext cx="8860383" cy="4569580"/>
          </a:xfrm>
        </p:spPr>
        <p:txBody>
          <a:bodyPr anchor="t">
            <a:normAutofit/>
          </a:bodyPr>
          <a:lstStyle/>
          <a:p>
            <a:pPr marL="0" indent="0">
              <a:buNone/>
            </a:pPr>
            <a:r>
              <a:rPr lang="en-US" sz="1600" smtClean="0">
                <a:latin typeface="Tahoma" panose="020B0604030504040204" pitchFamily="34" charset="0"/>
                <a:ea typeface="Tahoma" panose="020B0604030504040204" pitchFamily="34" charset="0"/>
                <a:cs typeface="Tahoma" panose="020B0604030504040204" pitchFamily="34" charset="0"/>
              </a:rPr>
              <a:t>Bằng </a:t>
            </a:r>
            <a:r>
              <a:rPr lang="en-US" sz="1600">
                <a:latin typeface="Tahoma" panose="020B0604030504040204" pitchFamily="34" charset="0"/>
                <a:ea typeface="Tahoma" panose="020B0604030504040204" pitchFamily="34" charset="0"/>
                <a:cs typeface="Tahoma" panose="020B0604030504040204" pitchFamily="34" charset="0"/>
              </a:rPr>
              <a:t>trực quan dữ liệu boxplot và scatterplot ta thấy cần loại bỏ một số outlier ra khỏi các cột </a:t>
            </a:r>
            <a:r>
              <a:rPr lang="en-US" sz="1600" smtClean="0">
                <a:latin typeface="Tahoma" panose="020B0604030504040204" pitchFamily="34" charset="0"/>
                <a:ea typeface="Tahoma" panose="020B0604030504040204" pitchFamily="34" charset="0"/>
                <a:cs typeface="Tahoma" panose="020B0604030504040204" pitchFamily="34" charset="0"/>
              </a:rPr>
              <a:t>“SalePrice”, </a:t>
            </a:r>
            <a:r>
              <a:rPr lang="en-US" sz="1600">
                <a:latin typeface="Tahoma" panose="020B0604030504040204" pitchFamily="34" charset="0"/>
                <a:ea typeface="Tahoma" panose="020B0604030504040204" pitchFamily="34" charset="0"/>
                <a:cs typeface="Tahoma" panose="020B0604030504040204" pitchFamily="34" charset="0"/>
              </a:rPr>
              <a:t>"LotFrontage", "LotArea", "BsmtFinSF1", "TotalBsmtSF", "</a:t>
            </a:r>
            <a:r>
              <a:rPr lang="en-US" sz="1600" smtClean="0">
                <a:latin typeface="Tahoma" panose="020B0604030504040204" pitchFamily="34" charset="0"/>
                <a:ea typeface="Tahoma" panose="020B0604030504040204" pitchFamily="34" charset="0"/>
                <a:cs typeface="Tahoma" panose="020B0604030504040204" pitchFamily="34" charset="0"/>
              </a:rPr>
              <a:t>1stFlrSF“ và </a:t>
            </a:r>
            <a:r>
              <a:rPr lang="en-US" sz="1600">
                <a:latin typeface="Tahoma" panose="020B0604030504040204" pitchFamily="34" charset="0"/>
                <a:ea typeface="Tahoma" panose="020B0604030504040204" pitchFamily="34" charset="0"/>
                <a:cs typeface="Tahoma" panose="020B0604030504040204" pitchFamily="34" charset="0"/>
              </a:rPr>
              <a:t>"GrLivArea".</a:t>
            </a:r>
          </a:p>
          <a:p>
            <a:pPr>
              <a:buFont typeface="Courier New" panose="02070309020205020404" pitchFamily="49" charset="0"/>
              <a:buChar char="o"/>
            </a:pPr>
            <a:endParaRPr lang="en-US" sz="160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1550126" y="1507430"/>
            <a:ext cx="8965920" cy="4091695"/>
          </a:xfrm>
          <a:prstGeom prst="rect">
            <a:avLst/>
          </a:prstGeom>
        </p:spPr>
      </p:pic>
    </p:spTree>
    <p:extLst>
      <p:ext uri="{BB962C8B-B14F-4D97-AF65-F5344CB8AC3E}">
        <p14:creationId xmlns:p14="http://schemas.microsoft.com/office/powerpoint/2010/main" val="3307548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normAutofit/>
          </a:bodyPr>
          <a:lstStyle/>
          <a:p>
            <a:r>
              <a:rPr lang="en-US" b="1"/>
              <a:t>data understanding</a:t>
            </a:r>
            <a:r>
              <a:rPr lang="en-US"/>
              <a:t/>
            </a:r>
            <a:br>
              <a:rPr lang="en-US"/>
            </a:br>
            <a:r>
              <a:rPr lang="en-US" sz="2800" smtClean="0"/>
              <a:t>Exploratory </a:t>
            </a:r>
            <a:r>
              <a:rPr lang="en-US" sz="2800"/>
              <a:t>Data Analysis</a:t>
            </a:r>
          </a:p>
        </p:txBody>
      </p:sp>
      <p:sp>
        <p:nvSpPr>
          <p:cNvPr id="3" name="Content Placeholder 2"/>
          <p:cNvSpPr>
            <a:spLocks noGrp="1"/>
          </p:cNvSpPr>
          <p:nvPr>
            <p:ph idx="1"/>
          </p:nvPr>
        </p:nvSpPr>
        <p:spPr>
          <a:xfrm>
            <a:off x="858382" y="766354"/>
            <a:ext cx="8860383" cy="4569580"/>
          </a:xfrm>
        </p:spPr>
        <p:txBody>
          <a:bodyPr anchor="t">
            <a:normAutofit/>
          </a:bodyPr>
          <a:lstStyle/>
          <a:p>
            <a:pPr marL="0" indent="0">
              <a:buNone/>
            </a:pPr>
            <a:r>
              <a:rPr lang="en-US" sz="1600" smtClean="0">
                <a:latin typeface="Tahoma" panose="020B0604030504040204" pitchFamily="34" charset="0"/>
                <a:ea typeface="Tahoma" panose="020B0604030504040204" pitchFamily="34" charset="0"/>
                <a:cs typeface="Tahoma" panose="020B0604030504040204" pitchFamily="34" charset="0"/>
              </a:rPr>
              <a:t>Cũng như giá nhà có phân phối không đều, ta sẽ kiểm tra và áp hàm log cho các trường dạng số không có phân phối đều</a:t>
            </a:r>
            <a:endParaRPr lang="en-US" sz="160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174965" y="1566388"/>
            <a:ext cx="5840904" cy="3885794"/>
          </a:xfrm>
          <a:prstGeom prst="rect">
            <a:avLst/>
          </a:prstGeom>
        </p:spPr>
      </p:pic>
      <p:pic>
        <p:nvPicPr>
          <p:cNvPr id="6" name="Picture 5"/>
          <p:cNvPicPr>
            <a:picLocks noChangeAspect="1"/>
          </p:cNvPicPr>
          <p:nvPr/>
        </p:nvPicPr>
        <p:blipFill>
          <a:blip r:embed="rId3"/>
          <a:stretch>
            <a:fillRect/>
          </a:stretch>
        </p:blipFill>
        <p:spPr>
          <a:xfrm>
            <a:off x="6207821" y="1566388"/>
            <a:ext cx="5847409" cy="3879071"/>
          </a:xfrm>
          <a:prstGeom prst="rect">
            <a:avLst/>
          </a:prstGeom>
        </p:spPr>
      </p:pic>
    </p:spTree>
    <p:extLst>
      <p:ext uri="{BB962C8B-B14F-4D97-AF65-F5344CB8AC3E}">
        <p14:creationId xmlns:p14="http://schemas.microsoft.com/office/powerpoint/2010/main" val="1188325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normAutofit/>
          </a:bodyPr>
          <a:lstStyle/>
          <a:p>
            <a:r>
              <a:rPr lang="en-US" b="1"/>
              <a:t>data understanding</a:t>
            </a:r>
            <a:r>
              <a:rPr lang="en-US"/>
              <a:t/>
            </a:r>
            <a:br>
              <a:rPr lang="en-US"/>
            </a:br>
            <a:r>
              <a:rPr lang="en-US" sz="2800" smtClean="0"/>
              <a:t>Exploratory </a:t>
            </a:r>
            <a:r>
              <a:rPr lang="en-US" sz="2800"/>
              <a:t>Data Analysis</a:t>
            </a:r>
          </a:p>
        </p:txBody>
      </p:sp>
      <p:sp>
        <p:nvSpPr>
          <p:cNvPr id="3" name="Content Placeholder 2"/>
          <p:cNvSpPr>
            <a:spLocks noGrp="1"/>
          </p:cNvSpPr>
          <p:nvPr>
            <p:ph idx="1"/>
          </p:nvPr>
        </p:nvSpPr>
        <p:spPr>
          <a:xfrm>
            <a:off x="858382" y="766354"/>
            <a:ext cx="3722327" cy="4569580"/>
          </a:xfrm>
        </p:spPr>
        <p:txBody>
          <a:bodyPr anchor="t">
            <a:normAutofit/>
          </a:bodyPr>
          <a:lstStyle/>
          <a:p>
            <a:pPr marL="0" indent="0">
              <a:buNone/>
            </a:pPr>
            <a:r>
              <a:rPr lang="en-US" sz="1600">
                <a:latin typeface="Tahoma" panose="020B0604030504040204" pitchFamily="34" charset="0"/>
                <a:ea typeface="Tahoma" panose="020B0604030504040204" pitchFamily="34" charset="0"/>
                <a:cs typeface="Tahoma" panose="020B0604030504040204" pitchFamily="34" charset="0"/>
              </a:rPr>
              <a:t>Cũng có một số đặc trưng bị mất cân bằng như các trường phân loại: "KitchenAbvGr", "ExterCond", "ScreenPorch", "EnclosedPorch", "</a:t>
            </a:r>
            <a:r>
              <a:rPr lang="en-US" sz="1600" smtClean="0">
                <a:latin typeface="Tahoma" panose="020B0604030504040204" pitchFamily="34" charset="0"/>
                <a:ea typeface="Tahoma" panose="020B0604030504040204" pitchFamily="34" charset="0"/>
                <a:cs typeface="Tahoma" panose="020B0604030504040204" pitchFamily="34" charset="0"/>
              </a:rPr>
              <a:t>BsmtHalfBath“, …</a:t>
            </a:r>
            <a:endParaRPr lang="en-US" sz="160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5216434" y="1195481"/>
            <a:ext cx="6533359" cy="4140453"/>
          </a:xfrm>
          <a:prstGeom prst="rect">
            <a:avLst/>
          </a:prstGeom>
        </p:spPr>
      </p:pic>
    </p:spTree>
    <p:extLst>
      <p:ext uri="{BB962C8B-B14F-4D97-AF65-F5344CB8AC3E}">
        <p14:creationId xmlns:p14="http://schemas.microsoft.com/office/powerpoint/2010/main" val="3655431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normAutofit/>
          </a:bodyPr>
          <a:lstStyle/>
          <a:p>
            <a:r>
              <a:rPr lang="en-US" b="1"/>
              <a:t>data understanding</a:t>
            </a:r>
            <a:r>
              <a:rPr lang="en-US"/>
              <a:t/>
            </a:r>
            <a:br>
              <a:rPr lang="en-US"/>
            </a:br>
            <a:r>
              <a:rPr lang="en-US"/>
              <a:t>Exploratory Data Analysis</a:t>
            </a:r>
            <a:endParaRPr lang="en-US" sz="3200" b="1"/>
          </a:p>
        </p:txBody>
      </p:sp>
      <p:sp>
        <p:nvSpPr>
          <p:cNvPr id="3" name="Content Placeholder 2"/>
          <p:cNvSpPr>
            <a:spLocks noGrp="1"/>
          </p:cNvSpPr>
          <p:nvPr>
            <p:ph idx="1"/>
          </p:nvPr>
        </p:nvSpPr>
        <p:spPr>
          <a:xfrm>
            <a:off x="858382" y="766354"/>
            <a:ext cx="8860383" cy="4569580"/>
          </a:xfrm>
        </p:spPr>
        <p:txBody>
          <a:bodyPr anchor="t">
            <a:normAutofit/>
          </a:bodyPr>
          <a:lstStyle/>
          <a:p>
            <a:pPr>
              <a:buFont typeface="Courier New" panose="02070309020205020404" pitchFamily="49" charset="0"/>
              <a:buChar char="o"/>
            </a:pPr>
            <a:r>
              <a:rPr lang="en-US" sz="1600" smtClean="0">
                <a:latin typeface="Tahoma" panose="020B0604030504040204" pitchFamily="34" charset="0"/>
                <a:ea typeface="Tahoma" panose="020B0604030504040204" pitchFamily="34" charset="0"/>
                <a:cs typeface="Tahoma" panose="020B0604030504040204" pitchFamily="34" charset="0"/>
              </a:rPr>
              <a:t>Đối với các trường phân loại ta dùng “mutual information” để chọn ra các đặc trưng có ảnh hưởng lớn nhất lên giá nhà.</a:t>
            </a:r>
            <a:endParaRPr lang="vi-VN" sz="1600">
              <a:latin typeface="Tahoma" panose="020B0604030504040204" pitchFamily="34" charset="0"/>
              <a:ea typeface="Tahoma" panose="020B0604030504040204" pitchFamily="34" charset="0"/>
              <a:cs typeface="Tahoma" panose="020B0604030504040204" pitchFamily="34" charset="0"/>
            </a:endParaRPr>
          </a:p>
          <a:p>
            <a:pPr>
              <a:buFont typeface="Courier New" panose="02070309020205020404" pitchFamily="49" charset="0"/>
              <a:buChar char="o"/>
            </a:pPr>
            <a:r>
              <a:rPr lang="en-US" sz="1600" smtClean="0">
                <a:latin typeface="Tahoma" panose="020B0604030504040204" pitchFamily="34" charset="0"/>
                <a:ea typeface="Tahoma" panose="020B0604030504040204" pitchFamily="34" charset="0"/>
                <a:cs typeface="Tahoma" panose="020B0604030504040204" pitchFamily="34" charset="0"/>
              </a:rPr>
              <a:t>Đối với các trường số ta thử áp dụng cả </a:t>
            </a:r>
            <a:r>
              <a:rPr lang="en-US" sz="1600">
                <a:latin typeface="Tahoma" panose="020B0604030504040204" pitchFamily="34" charset="0"/>
                <a:ea typeface="Tahoma" panose="020B0604030504040204" pitchFamily="34" charset="0"/>
                <a:cs typeface="Tahoma" panose="020B0604030504040204" pitchFamily="34" charset="0"/>
              </a:rPr>
              <a:t>“mutual information” </a:t>
            </a:r>
            <a:r>
              <a:rPr lang="en-US" sz="1600" smtClean="0">
                <a:latin typeface="Tahoma" panose="020B0604030504040204" pitchFamily="34" charset="0"/>
                <a:ea typeface="Tahoma" panose="020B0604030504040204" pitchFamily="34" charset="0"/>
                <a:cs typeface="Tahoma" panose="020B0604030504040204" pitchFamily="34" charset="0"/>
              </a:rPr>
              <a:t> và “Pearson r” để lấy các cột có ảnh hưởng lớn nhất. Hai phương thức cho ra hai kết quả khác nhau, ta sẽ thử cả hai kết quả khi lập mô hình để xem bộ dữ liệu nào tốt hơn.</a:t>
            </a:r>
          </a:p>
          <a:p>
            <a:pPr>
              <a:buFont typeface="Courier New" panose="02070309020205020404" pitchFamily="49" charset="0"/>
              <a:buChar char="o"/>
            </a:pPr>
            <a:r>
              <a:rPr lang="en-US" sz="1600" smtClean="0">
                <a:latin typeface="Tahoma" panose="020B0604030504040204" pitchFamily="34" charset="0"/>
                <a:ea typeface="Tahoma" panose="020B0604030504040204" pitchFamily="34" charset="0"/>
                <a:cs typeface="Tahoma" panose="020B0604030504040204" pitchFamily="34" charset="0"/>
              </a:rPr>
              <a:t>Ta cũng sẽ thử loại bỏ các trường bị mất cân bằng dữ liệu xem có cải thiện được chất lượng hay không</a:t>
            </a:r>
            <a:endParaRPr lang="en-US"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0936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normAutofit/>
          </a:bodyPr>
          <a:lstStyle/>
          <a:p>
            <a:r>
              <a:rPr lang="en-US" b="1"/>
              <a:t>Data Preparation</a:t>
            </a:r>
            <a:endParaRPr lang="en-US" sz="3200" b="1"/>
          </a:p>
        </p:txBody>
      </p:sp>
      <p:sp>
        <p:nvSpPr>
          <p:cNvPr id="3" name="Content Placeholder 2"/>
          <p:cNvSpPr>
            <a:spLocks noGrp="1"/>
          </p:cNvSpPr>
          <p:nvPr>
            <p:ph idx="1"/>
          </p:nvPr>
        </p:nvSpPr>
        <p:spPr>
          <a:xfrm>
            <a:off x="858382" y="766354"/>
            <a:ext cx="8860383" cy="4569580"/>
          </a:xfrm>
        </p:spPr>
        <p:txBody>
          <a:bodyPr anchor="t">
            <a:normAutofit/>
          </a:bodyPr>
          <a:lstStyle/>
          <a:p>
            <a:pPr>
              <a:buFont typeface="Courier New" panose="02070309020205020404" pitchFamily="49" charset="0"/>
              <a:buChar char="o"/>
            </a:pPr>
            <a:r>
              <a:rPr lang="en-US" sz="1600">
                <a:latin typeface="Tahoma" panose="020B0604030504040204" pitchFamily="34" charset="0"/>
                <a:ea typeface="Tahoma" panose="020B0604030504040204" pitchFamily="34" charset="0"/>
                <a:cs typeface="Tahoma" panose="020B0604030504040204" pitchFamily="34" charset="0"/>
              </a:rPr>
              <a:t>Đầu tiên ta </a:t>
            </a:r>
            <a:r>
              <a:rPr lang="en-US" sz="1600" smtClean="0">
                <a:latin typeface="Tahoma" panose="020B0604030504040204" pitchFamily="34" charset="0"/>
                <a:ea typeface="Tahoma" panose="020B0604030504040204" pitchFamily="34" charset="0"/>
                <a:cs typeface="Tahoma" panose="020B0604030504040204" pitchFamily="34" charset="0"/>
              </a:rPr>
              <a:t>load lại data, chuyển 2 </a:t>
            </a:r>
            <a:r>
              <a:rPr lang="en-US" sz="1600">
                <a:latin typeface="Tahoma" panose="020B0604030504040204" pitchFamily="34" charset="0"/>
                <a:ea typeface="Tahoma" panose="020B0604030504040204" pitchFamily="34" charset="0"/>
                <a:cs typeface="Tahoma" panose="020B0604030504040204" pitchFamily="34" charset="0"/>
              </a:rPr>
              <a:t>cột "YearBuilt“ và "</a:t>
            </a:r>
            <a:r>
              <a:rPr lang="en-US" sz="1600" smtClean="0">
                <a:latin typeface="Tahoma" panose="020B0604030504040204" pitchFamily="34" charset="0"/>
                <a:ea typeface="Tahoma" panose="020B0604030504040204" pitchFamily="34" charset="0"/>
                <a:cs typeface="Tahoma" panose="020B0604030504040204" pitchFamily="34" charset="0"/>
              </a:rPr>
              <a:t>YearRemodAdd“ thành </a:t>
            </a:r>
            <a:r>
              <a:rPr lang="en-US" sz="1600">
                <a:latin typeface="Tahoma" panose="020B0604030504040204" pitchFamily="34" charset="0"/>
                <a:ea typeface="Tahoma" panose="020B0604030504040204" pitchFamily="34" charset="0"/>
                <a:cs typeface="Tahoma" panose="020B0604030504040204" pitchFamily="34" charset="0"/>
              </a:rPr>
              <a:t>tuổi. </a:t>
            </a:r>
            <a:r>
              <a:rPr lang="vi-VN" sz="1600">
                <a:ea typeface="Tahoma" panose="020B0604030504040204" pitchFamily="34" charset="0"/>
                <a:cs typeface="Tahoma" panose="020B0604030504040204" pitchFamily="34" charset="0"/>
              </a:rPr>
              <a:t>Có một cách khác để xử lý các field năm đó là chuyển chúng về dạng category, nhưng chuyển thành tuổi sẽ gọn gàng hơn nhiều (vì chúng ta sẽ phải mã hóa </a:t>
            </a:r>
            <a:r>
              <a:rPr lang="en-US" sz="1600">
                <a:latin typeface="Tahoma" panose="020B0604030504040204" pitchFamily="34" charset="0"/>
                <a:ea typeface="Tahoma" panose="020B0604030504040204" pitchFamily="34" charset="0"/>
                <a:cs typeface="Tahoma" panose="020B0604030504040204" pitchFamily="34" charset="0"/>
              </a:rPr>
              <a:t>về dạng số</a:t>
            </a:r>
            <a:r>
              <a:rPr lang="vi-VN" sz="1600">
                <a:ea typeface="Tahoma" panose="020B0604030504040204" pitchFamily="34" charset="0"/>
                <a:cs typeface="Tahoma" panose="020B0604030504040204" pitchFamily="34" charset="0"/>
              </a:rPr>
              <a:t> cho các trường category).</a:t>
            </a:r>
          </a:p>
          <a:p>
            <a:pPr>
              <a:buFont typeface="Courier New" panose="02070309020205020404" pitchFamily="49" charset="0"/>
              <a:buChar char="o"/>
            </a:pPr>
            <a:r>
              <a:rPr lang="en-US" sz="1600">
                <a:latin typeface="Tahoma" panose="020B0604030504040204" pitchFamily="34" charset="0"/>
                <a:ea typeface="Tahoma" panose="020B0604030504040204" pitchFamily="34" charset="0"/>
                <a:cs typeface="Tahoma" panose="020B0604030504040204" pitchFamily="34" charset="0"/>
              </a:rPr>
              <a:t>Sau khi xử lý các giá trị NaN và loại bỏ outlier, ta </a:t>
            </a:r>
            <a:r>
              <a:rPr lang="en-US" sz="1600" smtClean="0">
                <a:latin typeface="Tahoma" panose="020B0604030504040204" pitchFamily="34" charset="0"/>
                <a:ea typeface="Tahoma" panose="020B0604030504040204" pitchFamily="34" charset="0"/>
                <a:cs typeface="Tahoma" panose="020B0604030504040204" pitchFamily="34" charset="0"/>
              </a:rPr>
              <a:t>thực hiện Label Encodeing cho một số </a:t>
            </a:r>
            <a:r>
              <a:rPr lang="en-US" sz="1600">
                <a:latin typeface="Tahoma" panose="020B0604030504040204" pitchFamily="34" charset="0"/>
                <a:ea typeface="Tahoma" panose="020B0604030504040204" pitchFamily="34" charset="0"/>
                <a:cs typeface="Tahoma" panose="020B0604030504040204" pitchFamily="34" charset="0"/>
              </a:rPr>
              <a:t>trường phân </a:t>
            </a:r>
            <a:r>
              <a:rPr lang="en-US" sz="1600" smtClean="0">
                <a:latin typeface="Tahoma" panose="020B0604030504040204" pitchFamily="34" charset="0"/>
                <a:ea typeface="Tahoma" panose="020B0604030504040204" pitchFamily="34" charset="0"/>
                <a:cs typeface="Tahoma" panose="020B0604030504040204" pitchFamily="34" charset="0"/>
              </a:rPr>
              <a:t>loại </a:t>
            </a:r>
            <a:r>
              <a:rPr lang="en-US" sz="1600">
                <a:latin typeface="Tahoma" panose="020B0604030504040204" pitchFamily="34" charset="0"/>
                <a:ea typeface="Tahoma" panose="020B0604030504040204" pitchFamily="34" charset="0"/>
                <a:cs typeface="Tahoma" panose="020B0604030504040204" pitchFamily="34" charset="0"/>
              </a:rPr>
              <a:t>rồi </a:t>
            </a:r>
            <a:r>
              <a:rPr lang="en-US" sz="1600" smtClean="0">
                <a:latin typeface="Tahoma" panose="020B0604030504040204" pitchFamily="34" charset="0"/>
                <a:ea typeface="Tahoma" panose="020B0604030504040204" pitchFamily="34" charset="0"/>
                <a:cs typeface="Tahoma" panose="020B0604030504040204" pitchFamily="34" charset="0"/>
              </a:rPr>
              <a:t>xử lý các cột dạng số không có phân phối đều.</a:t>
            </a:r>
            <a:endParaRPr lang="vi-VN" sz="1600">
              <a:ea typeface="Tahoma" panose="020B0604030504040204" pitchFamily="34" charset="0"/>
              <a:cs typeface="Tahoma" panose="020B0604030504040204" pitchFamily="34" charset="0"/>
            </a:endParaRPr>
          </a:p>
          <a:p>
            <a:pPr>
              <a:buFont typeface="Courier New" panose="02070309020205020404" pitchFamily="49" charset="0"/>
              <a:buChar char="o"/>
            </a:pPr>
            <a:r>
              <a:rPr lang="en-US" sz="1600">
                <a:latin typeface="Tahoma" panose="020B0604030504040204" pitchFamily="34" charset="0"/>
                <a:ea typeface="Tahoma" panose="020B0604030504040204" pitchFamily="34" charset="0"/>
                <a:cs typeface="Tahoma" panose="020B0604030504040204" pitchFamily="34" charset="0"/>
              </a:rPr>
              <a:t>Cuối cùng ta thực hiện chuẩn hóa các đặc trưng dạng số về khoảng giá trị 0 đến </a:t>
            </a:r>
            <a:r>
              <a:rPr lang="en-US" sz="1600" smtClean="0">
                <a:latin typeface="Tahoma" panose="020B0604030504040204" pitchFamily="34" charset="0"/>
                <a:ea typeface="Tahoma" panose="020B0604030504040204" pitchFamily="34" charset="0"/>
                <a:cs typeface="Tahoma" panose="020B0604030504040204" pitchFamily="34" charset="0"/>
              </a:rPr>
              <a:t>1, mã hóa one-hot cho các trường phân loại còn lại và phân chia dữ liệu thành bộ huấn luyện + bộ kiểm tra.</a:t>
            </a:r>
            <a:endParaRPr lang="en-US"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35592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normAutofit/>
          </a:bodyPr>
          <a:lstStyle/>
          <a:p>
            <a:r>
              <a:rPr lang="en-US" b="1"/>
              <a:t>modeling</a:t>
            </a:r>
            <a:endParaRPr lang="en-US" sz="3200" b="1"/>
          </a:p>
        </p:txBody>
      </p:sp>
      <p:sp>
        <p:nvSpPr>
          <p:cNvPr id="3" name="Content Placeholder 2"/>
          <p:cNvSpPr>
            <a:spLocks noGrp="1"/>
          </p:cNvSpPr>
          <p:nvPr>
            <p:ph idx="1"/>
          </p:nvPr>
        </p:nvSpPr>
        <p:spPr>
          <a:xfrm>
            <a:off x="858382" y="766354"/>
            <a:ext cx="8860383" cy="4569580"/>
          </a:xfrm>
        </p:spPr>
        <p:txBody>
          <a:bodyPr anchor="t">
            <a:normAutofit/>
          </a:bodyPr>
          <a:lstStyle/>
          <a:p>
            <a:pPr>
              <a:buFont typeface="Courier New" panose="02070309020205020404" pitchFamily="49" charset="0"/>
              <a:buChar char="o"/>
            </a:pPr>
            <a:r>
              <a:rPr lang="en-US" sz="1600">
                <a:latin typeface="Tahoma" panose="020B0604030504040204" pitchFamily="34" charset="0"/>
                <a:ea typeface="Tahoma" panose="020B0604030504040204" pitchFamily="34" charset="0"/>
                <a:cs typeface="Tahoma" panose="020B0604030504040204" pitchFamily="34" charset="0"/>
              </a:rPr>
              <a:t>Trước tiên ta tạo mô hình cơ sở “LinearRegression”, sau đó xây dựng một số mô hình hồi quy khác khá phổ biến và mạnh mẽ:</a:t>
            </a:r>
          </a:p>
          <a:p>
            <a:pPr lvl="1">
              <a:buFont typeface="Arial" panose="020B0604020202020204" pitchFamily="34" charset="0"/>
              <a:buChar char="•"/>
            </a:pPr>
            <a:r>
              <a:rPr lang="en-US" sz="1400">
                <a:latin typeface="Tahoma" panose="020B0604030504040204" pitchFamily="34" charset="0"/>
                <a:ea typeface="Tahoma" panose="020B0604030504040204" pitchFamily="34" charset="0"/>
                <a:cs typeface="Tahoma" panose="020B0604030504040204" pitchFamily="34" charset="0"/>
              </a:rPr>
              <a:t>Lasso: </a:t>
            </a:r>
            <a:r>
              <a:rPr lang="vi-VN" sz="1400">
                <a:ea typeface="Tahoma" panose="020B0604030504040204" pitchFamily="34" charset="0"/>
                <a:cs typeface="Tahoma" panose="020B0604030504040204" pitchFamily="34" charset="0"/>
              </a:rPr>
              <a:t>cũng là mô hình LinearRegression nhưng với điều chuẩn L1</a:t>
            </a:r>
            <a:endParaRPr lang="en-US" sz="1400">
              <a:latin typeface="Tahoma" panose="020B0604030504040204" pitchFamily="34" charset="0"/>
              <a:ea typeface="Tahoma" panose="020B0604030504040204" pitchFamily="34" charset="0"/>
              <a:cs typeface="Tahoma" panose="020B0604030504040204" pitchFamily="34" charset="0"/>
            </a:endParaRPr>
          </a:p>
          <a:p>
            <a:pPr lvl="1">
              <a:buFont typeface="Arial" panose="020B0604020202020204" pitchFamily="34" charset="0"/>
              <a:buChar char="•"/>
            </a:pPr>
            <a:r>
              <a:rPr lang="en-US" sz="1400">
                <a:latin typeface="Tahoma" panose="020B0604030504040204" pitchFamily="34" charset="0"/>
                <a:ea typeface="Tahoma" panose="020B0604030504040204" pitchFamily="34" charset="0"/>
                <a:cs typeface="Tahoma" panose="020B0604030504040204" pitchFamily="34" charset="0"/>
              </a:rPr>
              <a:t>Ridge: </a:t>
            </a:r>
            <a:r>
              <a:rPr lang="vi-VN" sz="1400">
                <a:ea typeface="Tahoma" panose="020B0604030504040204" pitchFamily="34" charset="0"/>
                <a:cs typeface="Tahoma" panose="020B0604030504040204" pitchFamily="34" charset="0"/>
              </a:rPr>
              <a:t>cũng là mô hình LinearRegression nhưng với điều chuẩn L2</a:t>
            </a:r>
            <a:endParaRPr lang="en-US" sz="1400">
              <a:latin typeface="Tahoma" panose="020B0604030504040204" pitchFamily="34" charset="0"/>
              <a:ea typeface="Tahoma" panose="020B0604030504040204" pitchFamily="34" charset="0"/>
              <a:cs typeface="Tahoma" panose="020B0604030504040204" pitchFamily="34" charset="0"/>
            </a:endParaRPr>
          </a:p>
          <a:p>
            <a:pPr lvl="1">
              <a:buFont typeface="Arial" panose="020B0604020202020204" pitchFamily="34" charset="0"/>
              <a:buChar char="•"/>
            </a:pPr>
            <a:r>
              <a:rPr lang="en-US" sz="1400">
                <a:latin typeface="Tahoma" panose="020B0604030504040204" pitchFamily="34" charset="0"/>
                <a:ea typeface="Tahoma" panose="020B0604030504040204" pitchFamily="34" charset="0"/>
                <a:cs typeface="Tahoma" panose="020B0604030504040204" pitchFamily="34" charset="0"/>
              </a:rPr>
              <a:t>ElasticNet: </a:t>
            </a:r>
            <a:r>
              <a:rPr lang="vi-VN" sz="1400">
                <a:ea typeface="Tahoma" panose="020B0604030504040204" pitchFamily="34" charset="0"/>
                <a:cs typeface="Tahoma" panose="020B0604030504040204" pitchFamily="34" charset="0"/>
              </a:rPr>
              <a:t>mô hình LinearRegression nhưng kết hợp cả điều chuẩn L1 và L2</a:t>
            </a:r>
            <a:endParaRPr lang="en-US" sz="1400">
              <a:latin typeface="Tahoma" panose="020B0604030504040204" pitchFamily="34" charset="0"/>
              <a:ea typeface="Tahoma" panose="020B0604030504040204" pitchFamily="34" charset="0"/>
              <a:cs typeface="Tahoma" panose="020B0604030504040204" pitchFamily="34" charset="0"/>
            </a:endParaRPr>
          </a:p>
          <a:p>
            <a:pPr lvl="1">
              <a:buFont typeface="Arial" panose="020B0604020202020204" pitchFamily="34" charset="0"/>
              <a:buChar char="•"/>
            </a:pPr>
            <a:r>
              <a:rPr lang="en-US" sz="1400">
                <a:latin typeface="Tahoma" panose="020B0604030504040204" pitchFamily="34" charset="0"/>
                <a:ea typeface="Tahoma" panose="020B0604030504040204" pitchFamily="34" charset="0"/>
                <a:cs typeface="Tahoma" panose="020B0604030504040204" pitchFamily="34" charset="0"/>
              </a:rPr>
              <a:t>RandomForestRegressor: là một tập hợp các mô hình decision tree (cây quyết định)</a:t>
            </a:r>
          </a:p>
          <a:p>
            <a:pPr lvl="1">
              <a:buFont typeface="Arial" panose="020B0604020202020204" pitchFamily="34" charset="0"/>
              <a:buChar char="•"/>
            </a:pPr>
            <a:r>
              <a:rPr lang="en-US" sz="1400">
                <a:latin typeface="Tahoma" panose="020B0604030504040204" pitchFamily="34" charset="0"/>
                <a:ea typeface="Tahoma" panose="020B0604030504040204" pitchFamily="34" charset="0"/>
                <a:cs typeface="Tahoma" panose="020B0604030504040204" pitchFamily="34" charset="0"/>
              </a:rPr>
              <a:t>SVR: là mô hình hồi quy của SVM (Support Vector Machine)</a:t>
            </a:r>
          </a:p>
          <a:p>
            <a:pPr lvl="1">
              <a:buFont typeface="Arial" panose="020B0604020202020204" pitchFamily="34" charset="0"/>
              <a:buChar char="•"/>
            </a:pPr>
            <a:r>
              <a:rPr lang="en-US" sz="1400">
                <a:latin typeface="Tahoma" panose="020B0604030504040204" pitchFamily="34" charset="0"/>
                <a:ea typeface="Tahoma" panose="020B0604030504040204" pitchFamily="34" charset="0"/>
                <a:cs typeface="Tahoma" panose="020B0604030504040204" pitchFamily="34" charset="0"/>
              </a:rPr>
              <a:t>LGBMRegressor: cũng là một tập hợp các cây quyết định với gradient </a:t>
            </a:r>
            <a:r>
              <a:rPr lang="en-US" sz="1400" smtClean="0">
                <a:latin typeface="Tahoma" panose="020B0604030504040204" pitchFamily="34" charset="0"/>
                <a:ea typeface="Tahoma" panose="020B0604030504040204" pitchFamily="34" charset="0"/>
                <a:cs typeface="Tahoma" panose="020B0604030504040204" pitchFamily="34" charset="0"/>
              </a:rPr>
              <a:t>boosting</a:t>
            </a:r>
          </a:p>
          <a:p>
            <a:pPr>
              <a:buFont typeface="Arial" panose="020B0604020202020204" pitchFamily="34" charset="0"/>
              <a:buChar char="•"/>
            </a:pPr>
            <a:r>
              <a:rPr lang="en-US" sz="1600" smtClean="0">
                <a:latin typeface="Tahoma" panose="020B0604030504040204" pitchFamily="34" charset="0"/>
                <a:ea typeface="Tahoma" panose="020B0604030504040204" pitchFamily="34" charset="0"/>
                <a:cs typeface="Tahoma" panose="020B0604030504040204" pitchFamily="34" charset="0"/>
              </a:rPr>
              <a:t>G</a:t>
            </a:r>
            <a:r>
              <a:rPr lang="vi-VN" sz="1600">
                <a:latin typeface="Tahoma" panose="020B0604030504040204" pitchFamily="34" charset="0"/>
                <a:ea typeface="Tahoma" panose="020B0604030504040204" pitchFamily="34" charset="0"/>
                <a:cs typeface="Tahoma" panose="020B0604030504040204" pitchFamily="34" charset="0"/>
              </a:rPr>
              <a:t>iá trị mặc định của các tham số thường hoạt động tốt trong hầu hết trường hợp. Chúng ta hãy để nguyên</a:t>
            </a:r>
            <a:r>
              <a:rPr lang="en-US" sz="1600">
                <a:latin typeface="Tahoma" panose="020B0604030504040204" pitchFamily="34" charset="0"/>
                <a:ea typeface="Tahoma" panose="020B0604030504040204" pitchFamily="34" charset="0"/>
                <a:cs typeface="Tahoma" panose="020B0604030504040204" pitchFamily="34" charset="0"/>
              </a:rPr>
              <a:t> và tạo các mô hình</a:t>
            </a:r>
            <a:r>
              <a:rPr lang="vi-VN" sz="1600">
                <a:latin typeface="Tahoma" panose="020B0604030504040204" pitchFamily="34" charset="0"/>
                <a:ea typeface="Tahoma" panose="020B0604030504040204" pitchFamily="34" charset="0"/>
                <a:cs typeface="Tahoma" panose="020B0604030504040204" pitchFamily="34" charset="0"/>
              </a:rPr>
              <a:t> xem kết quả ra sao rồi sẽ tinh chỉnh lại chúng ở phần sau.</a:t>
            </a:r>
            <a:endParaRPr lang="en-US"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13217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normAutofit/>
          </a:bodyPr>
          <a:lstStyle/>
          <a:p>
            <a:r>
              <a:rPr lang="en-US" b="1"/>
              <a:t>Model </a:t>
            </a:r>
            <a:r>
              <a:rPr lang="en-US" b="1" smtClean="0"/>
              <a:t>Evaluation</a:t>
            </a:r>
            <a:endParaRPr lang="en-US" sz="3200" b="1"/>
          </a:p>
        </p:txBody>
      </p:sp>
      <p:sp>
        <p:nvSpPr>
          <p:cNvPr id="3" name="Content Placeholder 2"/>
          <p:cNvSpPr>
            <a:spLocks noGrp="1"/>
          </p:cNvSpPr>
          <p:nvPr>
            <p:ph idx="1"/>
          </p:nvPr>
        </p:nvSpPr>
        <p:spPr>
          <a:xfrm>
            <a:off x="858382" y="766354"/>
            <a:ext cx="8860383" cy="4569580"/>
          </a:xfrm>
        </p:spPr>
        <p:txBody>
          <a:bodyPr anchor="t">
            <a:normAutofit/>
          </a:bodyPr>
          <a:lstStyle/>
          <a:p>
            <a:pPr>
              <a:buFont typeface="Courier New" panose="02070309020205020404" pitchFamily="49" charset="0"/>
              <a:buChar char="o"/>
            </a:pPr>
            <a:r>
              <a:rPr lang="en-US" sz="1600">
                <a:latin typeface="Tahoma" panose="020B0604030504040204" pitchFamily="34" charset="0"/>
                <a:ea typeface="Tahoma" panose="020B0604030504040204" pitchFamily="34" charset="0"/>
                <a:cs typeface="Tahoma" panose="020B0604030504040204" pitchFamily="34" charset="0"/>
              </a:rPr>
              <a:t>Đánh giá các mô hình theo MAPE và R2 rồi sắp xếp theo giá trị MAPE ta thấy mô hình Ridge có kết quả tốt nhất, </a:t>
            </a:r>
            <a:r>
              <a:rPr lang="en-US" sz="1600" smtClean="0">
                <a:latin typeface="Tahoma" panose="020B0604030504040204" pitchFamily="34" charset="0"/>
                <a:ea typeface="Tahoma" panose="020B0604030504040204" pitchFamily="34" charset="0"/>
                <a:cs typeface="Tahoma" panose="020B0604030504040204" pitchFamily="34" charset="0"/>
              </a:rPr>
              <a:t>mô </a:t>
            </a:r>
            <a:r>
              <a:rPr lang="en-US" sz="1600">
                <a:latin typeface="Tahoma" panose="020B0604030504040204" pitchFamily="34" charset="0"/>
                <a:ea typeface="Tahoma" panose="020B0604030504040204" pitchFamily="34" charset="0"/>
                <a:cs typeface="Tahoma" panose="020B0604030504040204" pitchFamily="34" charset="0"/>
              </a:rPr>
              <a:t>hình Lasso, Elastic và base model (LinearRegression) có kết quả khá </a:t>
            </a:r>
            <a:r>
              <a:rPr lang="en-US" sz="1600" smtClean="0">
                <a:latin typeface="Tahoma" panose="020B0604030504040204" pitchFamily="34" charset="0"/>
                <a:ea typeface="Tahoma" panose="020B0604030504040204" pitchFamily="34" charset="0"/>
                <a:cs typeface="Tahoma" panose="020B0604030504040204" pitchFamily="34" charset="0"/>
              </a:rPr>
              <a:t>thấp.</a:t>
            </a:r>
          </a:p>
          <a:p>
            <a:pPr>
              <a:buFont typeface="Courier New" panose="02070309020205020404" pitchFamily="49" charset="0"/>
              <a:buChar char="o"/>
            </a:pPr>
            <a:r>
              <a:rPr lang="en-US" sz="1600" smtClean="0">
                <a:latin typeface="Tahoma" panose="020B0604030504040204" pitchFamily="34" charset="0"/>
                <a:ea typeface="Tahoma" panose="020B0604030504040204" pitchFamily="34" charset="0"/>
                <a:cs typeface="Tahoma" panose="020B0604030504040204" pitchFamily="34" charset="0"/>
              </a:rPr>
              <a:t>Kiểm tra lại với tập huấn luyện ta thấy m</a:t>
            </a:r>
            <a:r>
              <a:rPr lang="vi-VN" sz="1600" smtClean="0">
                <a:latin typeface="Tahoma" panose="020B0604030504040204" pitchFamily="34" charset="0"/>
                <a:ea typeface="Tahoma" panose="020B0604030504040204" pitchFamily="34" charset="0"/>
                <a:cs typeface="Tahoma" panose="020B0604030504040204" pitchFamily="34" charset="0"/>
              </a:rPr>
              <a:t>ô </a:t>
            </a:r>
            <a:r>
              <a:rPr lang="vi-VN" sz="1600">
                <a:latin typeface="Tahoma" panose="020B0604030504040204" pitchFamily="34" charset="0"/>
                <a:ea typeface="Tahoma" panose="020B0604030504040204" pitchFamily="34" charset="0"/>
                <a:cs typeface="Tahoma" panose="020B0604030504040204" pitchFamily="34" charset="0"/>
              </a:rPr>
              <a:t>hình cơ sở đã bị overfit do có quá nhiều đặc trưng, nó có kết quả tốt với tập train nhưng rất kém với tập test. Mô hình Lasso, Elastic thì không học được gì từ dữ liệu.</a:t>
            </a:r>
            <a:endParaRPr lang="en-US" sz="160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858382" y="2808957"/>
            <a:ext cx="4198984" cy="2354784"/>
          </a:xfrm>
          <a:prstGeom prst="rect">
            <a:avLst/>
          </a:prstGeom>
        </p:spPr>
      </p:pic>
      <p:pic>
        <p:nvPicPr>
          <p:cNvPr id="5" name="Picture 4"/>
          <p:cNvPicPr>
            <a:picLocks noChangeAspect="1"/>
          </p:cNvPicPr>
          <p:nvPr/>
        </p:nvPicPr>
        <p:blipFill>
          <a:blip r:embed="rId3"/>
          <a:stretch>
            <a:fillRect/>
          </a:stretch>
        </p:blipFill>
        <p:spPr>
          <a:xfrm>
            <a:off x="5699572" y="2808957"/>
            <a:ext cx="4328535" cy="2049958"/>
          </a:xfrm>
          <a:prstGeom prst="rect">
            <a:avLst/>
          </a:prstGeom>
        </p:spPr>
      </p:pic>
    </p:spTree>
    <p:extLst>
      <p:ext uri="{BB962C8B-B14F-4D97-AF65-F5344CB8AC3E}">
        <p14:creationId xmlns:p14="http://schemas.microsoft.com/office/powerpoint/2010/main" val="1495468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lstStyle/>
          <a:p>
            <a:r>
              <a:rPr lang="en-US" b="1" smtClean="0"/>
              <a:t>Business understanding</a:t>
            </a:r>
            <a:endParaRPr lang="en-US" b="1"/>
          </a:p>
        </p:txBody>
      </p:sp>
      <p:sp>
        <p:nvSpPr>
          <p:cNvPr id="3" name="Content Placeholder 2"/>
          <p:cNvSpPr>
            <a:spLocks noGrp="1"/>
          </p:cNvSpPr>
          <p:nvPr>
            <p:ph idx="1"/>
          </p:nvPr>
        </p:nvSpPr>
        <p:spPr>
          <a:xfrm>
            <a:off x="858382" y="766354"/>
            <a:ext cx="8860383" cy="4569580"/>
          </a:xfrm>
        </p:spPr>
        <p:txBody>
          <a:bodyPr anchor="t">
            <a:normAutofit/>
          </a:bodyPr>
          <a:lstStyle/>
          <a:p>
            <a:pPr>
              <a:buFont typeface="Courier New" panose="02070309020205020404" pitchFamily="49" charset="0"/>
              <a:buChar char="o"/>
            </a:pPr>
            <a:r>
              <a:rPr lang="vi-VN" smtClean="0">
                <a:latin typeface="Tahoma" panose="020B0604030504040204" pitchFamily="34" charset="0"/>
                <a:ea typeface="Tahoma" panose="020B0604030504040204" pitchFamily="34" charset="0"/>
                <a:cs typeface="Tahoma" panose="020B0604030504040204" pitchFamily="34" charset="0"/>
              </a:rPr>
              <a:t>Dự </a:t>
            </a:r>
            <a:r>
              <a:rPr lang="vi-VN">
                <a:latin typeface="Tahoma" panose="020B0604030504040204" pitchFamily="34" charset="0"/>
                <a:ea typeface="Tahoma" panose="020B0604030504040204" pitchFamily="34" charset="0"/>
                <a:cs typeface="Tahoma" panose="020B0604030504040204" pitchFamily="34" charset="0"/>
              </a:rPr>
              <a:t>đoán giá nhà là một bài </a:t>
            </a:r>
            <a:r>
              <a:rPr lang="vi-VN" smtClean="0">
                <a:latin typeface="Tahoma" panose="020B0604030504040204" pitchFamily="34" charset="0"/>
                <a:ea typeface="Tahoma" panose="020B0604030504040204" pitchFamily="34" charset="0"/>
                <a:cs typeface="Tahoma" panose="020B0604030504040204" pitchFamily="34" charset="0"/>
              </a:rPr>
              <a:t>toán</a:t>
            </a:r>
            <a:r>
              <a:rPr lang="en-US" smtClean="0">
                <a:latin typeface="Tahoma" panose="020B0604030504040204" pitchFamily="34" charset="0"/>
                <a:ea typeface="Tahoma" panose="020B0604030504040204" pitchFamily="34" charset="0"/>
                <a:cs typeface="Tahoma" panose="020B0604030504040204" pitchFamily="34" charset="0"/>
              </a:rPr>
              <a:t> hồi quy</a:t>
            </a:r>
            <a:r>
              <a:rPr lang="vi-VN" smtClean="0">
                <a:latin typeface="Tahoma" panose="020B0604030504040204" pitchFamily="34" charset="0"/>
                <a:ea typeface="Tahoma" panose="020B0604030504040204" pitchFamily="34" charset="0"/>
                <a:cs typeface="Tahoma" panose="020B0604030504040204" pitchFamily="34" charset="0"/>
              </a:rPr>
              <a:t>. </a:t>
            </a:r>
            <a:r>
              <a:rPr lang="vi-VN">
                <a:latin typeface="Tahoma" panose="020B0604030504040204" pitchFamily="34" charset="0"/>
                <a:ea typeface="Tahoma" panose="020B0604030504040204" pitchFamily="34" charset="0"/>
                <a:cs typeface="Tahoma" panose="020B0604030504040204" pitchFamily="34" charset="0"/>
              </a:rPr>
              <a:t>Dự án này tập trung vào dự đoán giá nhà ở thành phố Ames, bang </a:t>
            </a:r>
            <a:r>
              <a:rPr lang="vi-VN" smtClean="0">
                <a:latin typeface="Tahoma" panose="020B0604030504040204" pitchFamily="34" charset="0"/>
                <a:ea typeface="Tahoma" panose="020B0604030504040204" pitchFamily="34" charset="0"/>
                <a:cs typeface="Tahoma" panose="020B0604030504040204" pitchFamily="34" charset="0"/>
              </a:rPr>
              <a:t>Iowa</a:t>
            </a:r>
            <a:r>
              <a:rPr lang="en-US" smtClean="0">
                <a:latin typeface="Tahoma" panose="020B0604030504040204" pitchFamily="34" charset="0"/>
                <a:ea typeface="Tahoma" panose="020B0604030504040204" pitchFamily="34" charset="0"/>
                <a:cs typeface="Tahoma" panose="020B0604030504040204" pitchFamily="34" charset="0"/>
              </a:rPr>
              <a:t> theo một cuộc thi trên trang kaggle:</a:t>
            </a:r>
          </a:p>
          <a:p>
            <a:pPr marL="0" indent="0" algn="ctr">
              <a:buNone/>
            </a:pPr>
            <a:r>
              <a:rPr lang="en-US" sz="1600" i="1" smtClean="0">
                <a:latin typeface="Tahoma" panose="020B0604030504040204" pitchFamily="34" charset="0"/>
                <a:ea typeface="Tahoma" panose="020B0604030504040204" pitchFamily="34" charset="0"/>
                <a:cs typeface="Tahoma" panose="020B0604030504040204" pitchFamily="34" charset="0"/>
              </a:rPr>
              <a:t>https://www.kaggle.com/competitions/house-prices-advanced-regression-techniques</a:t>
            </a:r>
          </a:p>
          <a:p>
            <a:pPr>
              <a:buFont typeface="Courier New" panose="02070309020205020404" pitchFamily="49" charset="0"/>
              <a:buChar char="o"/>
            </a:pPr>
            <a:r>
              <a:rPr lang="vi-VN" smtClean="0">
                <a:latin typeface="Tahoma" panose="020B0604030504040204" pitchFamily="34" charset="0"/>
                <a:ea typeface="Tahoma" panose="020B0604030504040204" pitchFamily="34" charset="0"/>
                <a:cs typeface="Tahoma" panose="020B0604030504040204" pitchFamily="34" charset="0"/>
              </a:rPr>
              <a:t> Mục tiêu dự án: dựa vào dữ liệu đã thu thập được xây dựng mô hình cơ sở LinearRegression, sau đó cố gắng xây dựng các mô hình có chất lượng </a:t>
            </a:r>
            <a:r>
              <a:rPr lang="vi-VN" smtClean="0">
                <a:ea typeface="Tahoma" panose="020B0604030504040204" pitchFamily="34" charset="0"/>
                <a:cs typeface="Tahoma" panose="020B0604030504040204" pitchFamily="34" charset="0"/>
              </a:rPr>
              <a:t>cao nhất có thể và tốt </a:t>
            </a:r>
            <a:r>
              <a:rPr lang="vi-VN" smtClean="0">
                <a:latin typeface="Tahoma" panose="020B0604030504040204" pitchFamily="34" charset="0"/>
                <a:ea typeface="Tahoma" panose="020B0604030504040204" pitchFamily="34" charset="0"/>
                <a:cs typeface="Tahoma" panose="020B0604030504040204" pitchFamily="34" charset="0"/>
              </a:rPr>
              <a:t>hơn mô hình cơ sở đã tạo.</a:t>
            </a:r>
          </a:p>
          <a:p>
            <a:pPr>
              <a:buFont typeface="Courier New" panose="02070309020205020404" pitchFamily="49" charset="0"/>
              <a:buChar char="o"/>
            </a:pPr>
            <a:r>
              <a:rPr lang="vi-VN" smtClean="0">
                <a:latin typeface="Tahoma" panose="020B0604030504040204" pitchFamily="34" charset="0"/>
                <a:ea typeface="Tahoma" panose="020B0604030504040204" pitchFamily="34" charset="0"/>
                <a:cs typeface="Tahoma" panose="020B0604030504040204" pitchFamily="34" charset="0"/>
              </a:rPr>
              <a:t>Tiêu </a:t>
            </a:r>
            <a:r>
              <a:rPr lang="vi-VN">
                <a:latin typeface="Tahoma" panose="020B0604030504040204" pitchFamily="34" charset="0"/>
                <a:ea typeface="Tahoma" panose="020B0604030504040204" pitchFamily="34" charset="0"/>
                <a:cs typeface="Tahoma" panose="020B0604030504040204" pitchFamily="34" charset="0"/>
              </a:rPr>
              <a:t>chí đánh giá dự án thành công là tạo được mô hình </a:t>
            </a:r>
            <a:r>
              <a:rPr lang="vi-VN" smtClean="0">
                <a:latin typeface="Tahoma" panose="020B0604030504040204" pitchFamily="34" charset="0"/>
                <a:ea typeface="Tahoma" panose="020B0604030504040204" pitchFamily="34" charset="0"/>
                <a:cs typeface="Tahoma" panose="020B0604030504040204" pitchFamily="34" charset="0"/>
              </a:rPr>
              <a:t>có </a:t>
            </a:r>
            <a:r>
              <a:rPr lang="vi-VN">
                <a:latin typeface="Tahoma" panose="020B0604030504040204" pitchFamily="34" charset="0"/>
                <a:ea typeface="Tahoma" panose="020B0604030504040204" pitchFamily="34" charset="0"/>
                <a:cs typeface="Tahoma" panose="020B0604030504040204" pitchFamily="34" charset="0"/>
              </a:rPr>
              <a:t>giá trị </a:t>
            </a:r>
            <a:r>
              <a:rPr lang="vi-VN" smtClean="0">
                <a:latin typeface="Tahoma" panose="020B0604030504040204" pitchFamily="34" charset="0"/>
                <a:ea typeface="Tahoma" panose="020B0604030504040204" pitchFamily="34" charset="0"/>
                <a:cs typeface="Tahoma" panose="020B0604030504040204" pitchFamily="34" charset="0"/>
              </a:rPr>
              <a:t>MAPE</a:t>
            </a:r>
            <a:r>
              <a:rPr lang="en-US" smtClean="0">
                <a:latin typeface="Tahoma" panose="020B0604030504040204" pitchFamily="34" charset="0"/>
                <a:ea typeface="Tahoma" panose="020B0604030504040204" pitchFamily="34" charset="0"/>
                <a:cs typeface="Tahoma" panose="020B0604030504040204" pitchFamily="34" charset="0"/>
              </a:rPr>
              <a:t> (metric đánh giá chính)</a:t>
            </a:r>
            <a:r>
              <a:rPr lang="vi-VN" smtClean="0">
                <a:latin typeface="Tahoma" panose="020B0604030504040204" pitchFamily="34" charset="0"/>
                <a:ea typeface="Tahoma" panose="020B0604030504040204" pitchFamily="34" charset="0"/>
                <a:cs typeface="Tahoma" panose="020B0604030504040204" pitchFamily="34" charset="0"/>
              </a:rPr>
              <a:t> </a:t>
            </a:r>
            <a:r>
              <a:rPr lang="vi-VN">
                <a:latin typeface="Tahoma" panose="020B0604030504040204" pitchFamily="34" charset="0"/>
                <a:ea typeface="Tahoma" panose="020B0604030504040204" pitchFamily="34" charset="0"/>
                <a:cs typeface="Tahoma" panose="020B0604030504040204" pitchFamily="34" charset="0"/>
              </a:rPr>
              <a:t>thấp hơn </a:t>
            </a:r>
            <a:r>
              <a:rPr lang="en-US" smtClean="0">
                <a:latin typeface="Tahoma" panose="020B0604030504040204" pitchFamily="34" charset="0"/>
                <a:ea typeface="Tahoma" panose="020B0604030504040204" pitchFamily="34" charset="0"/>
                <a:cs typeface="Tahoma" panose="020B0604030504040204" pitchFamily="34" charset="0"/>
              </a:rPr>
              <a:t>15</a:t>
            </a:r>
            <a:r>
              <a:rPr lang="vi-VN" smtClean="0">
                <a:latin typeface="Tahoma" panose="020B0604030504040204" pitchFamily="34" charset="0"/>
                <a:ea typeface="Tahoma" panose="020B0604030504040204" pitchFamily="34" charset="0"/>
                <a:cs typeface="Tahoma" panose="020B0604030504040204" pitchFamily="34" charset="0"/>
              </a:rPr>
              <a:t>% </a:t>
            </a:r>
            <a:r>
              <a:rPr lang="vi-VN" smtClean="0">
                <a:latin typeface="Tahoma" panose="020B0604030504040204" pitchFamily="34" charset="0"/>
                <a:ea typeface="Tahoma" panose="020B0604030504040204" pitchFamily="34" charset="0"/>
                <a:cs typeface="Tahoma" panose="020B0604030504040204" pitchFamily="34" charset="0"/>
              </a:rPr>
              <a:t>và </a:t>
            </a:r>
            <a:r>
              <a:rPr lang="vi-VN">
                <a:latin typeface="Tahoma" panose="020B0604030504040204" pitchFamily="34" charset="0"/>
                <a:ea typeface="Tahoma" panose="020B0604030504040204" pitchFamily="34" charset="0"/>
                <a:cs typeface="Tahoma" panose="020B0604030504040204" pitchFamily="34" charset="0"/>
              </a:rPr>
              <a:t>giá trị R2 từ </a:t>
            </a:r>
            <a:r>
              <a:rPr lang="vi-VN" smtClean="0">
                <a:latin typeface="Tahoma" panose="020B0604030504040204" pitchFamily="34" charset="0"/>
                <a:ea typeface="Tahoma" panose="020B0604030504040204" pitchFamily="34" charset="0"/>
                <a:cs typeface="Tahoma" panose="020B0604030504040204" pitchFamily="34" charset="0"/>
              </a:rPr>
              <a:t>0.8</a:t>
            </a:r>
            <a:r>
              <a:rPr lang="en-US" smtClean="0">
                <a:latin typeface="Tahoma" panose="020B0604030504040204" pitchFamily="34" charset="0"/>
                <a:ea typeface="Tahoma" panose="020B0604030504040204" pitchFamily="34" charset="0"/>
                <a:cs typeface="Tahoma" panose="020B0604030504040204" pitchFamily="34" charset="0"/>
              </a:rPr>
              <a:t>5</a:t>
            </a:r>
            <a:r>
              <a:rPr lang="vi-VN" smtClean="0">
                <a:latin typeface="Tahoma" panose="020B0604030504040204" pitchFamily="34" charset="0"/>
                <a:ea typeface="Tahoma" panose="020B0604030504040204" pitchFamily="34" charset="0"/>
                <a:cs typeface="Tahoma" panose="020B0604030504040204" pitchFamily="34" charset="0"/>
              </a:rPr>
              <a:t> </a:t>
            </a:r>
            <a:r>
              <a:rPr lang="vi-VN">
                <a:latin typeface="Tahoma" panose="020B0604030504040204" pitchFamily="34" charset="0"/>
                <a:ea typeface="Tahoma" panose="020B0604030504040204" pitchFamily="34" charset="0"/>
                <a:cs typeface="Tahoma" panose="020B0604030504040204" pitchFamily="34" charset="0"/>
              </a:rPr>
              <a:t>trở </a:t>
            </a:r>
            <a:r>
              <a:rPr lang="vi-VN" smtClean="0">
                <a:latin typeface="Tahoma" panose="020B0604030504040204" pitchFamily="34" charset="0"/>
                <a:ea typeface="Tahoma" panose="020B0604030504040204" pitchFamily="34" charset="0"/>
                <a:cs typeface="Tahoma" panose="020B0604030504040204" pitchFamily="34" charset="0"/>
              </a:rPr>
              <a:t>lên</a:t>
            </a:r>
            <a:r>
              <a:rPr lang="en-US" smtClean="0">
                <a:latin typeface="Tahoma" panose="020B0604030504040204" pitchFamily="34" charset="0"/>
                <a:ea typeface="Tahoma" panose="020B0604030504040204" pitchFamily="34" charset="0"/>
                <a:cs typeface="Tahoma" panose="020B0604030504040204" pitchFamily="34" charset="0"/>
              </a:rPr>
              <a:t> (metric phụ để kiểm tra khả năng mô tả dữ liệu của mô hình)</a:t>
            </a:r>
            <a:r>
              <a:rPr lang="vi-VN" smtClean="0">
                <a:latin typeface="Tahoma" panose="020B0604030504040204" pitchFamily="34" charset="0"/>
                <a:ea typeface="Tahoma" panose="020B0604030504040204" pitchFamily="34" charset="0"/>
                <a:cs typeface="Tahoma" panose="020B0604030504040204" pitchFamily="34" charset="0"/>
              </a:rPr>
              <a:t>.</a:t>
            </a:r>
            <a:endParaRPr lang="en-US">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76810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normAutofit/>
          </a:bodyPr>
          <a:lstStyle/>
          <a:p>
            <a:r>
              <a:rPr lang="en-US" b="1"/>
              <a:t>Model </a:t>
            </a:r>
            <a:r>
              <a:rPr lang="en-US" b="1" smtClean="0"/>
              <a:t>Evaluation</a:t>
            </a:r>
            <a:endParaRPr lang="en-US" sz="3200" b="1"/>
          </a:p>
        </p:txBody>
      </p:sp>
      <p:sp>
        <p:nvSpPr>
          <p:cNvPr id="3" name="Content Placeholder 2"/>
          <p:cNvSpPr>
            <a:spLocks noGrp="1"/>
          </p:cNvSpPr>
          <p:nvPr>
            <p:ph idx="1"/>
          </p:nvPr>
        </p:nvSpPr>
        <p:spPr>
          <a:xfrm>
            <a:off x="858382" y="766354"/>
            <a:ext cx="8860383" cy="4569580"/>
          </a:xfrm>
        </p:spPr>
        <p:txBody>
          <a:bodyPr anchor="t">
            <a:normAutofit/>
          </a:bodyPr>
          <a:lstStyle/>
          <a:p>
            <a:pPr>
              <a:buFont typeface="Courier New" panose="02070309020205020404" pitchFamily="49" charset="0"/>
              <a:buChar char="o"/>
            </a:pPr>
            <a:r>
              <a:rPr lang="en-US" sz="1600" smtClean="0">
                <a:latin typeface="Tahoma" panose="020B0604030504040204" pitchFamily="34" charset="0"/>
                <a:ea typeface="Tahoma" panose="020B0604030504040204" pitchFamily="34" charset="0"/>
                <a:cs typeface="Tahoma" panose="020B0604030504040204" pitchFamily="34" charset="0"/>
              </a:rPr>
              <a:t>Ta tiếp tục xây dựng mô hình có kết quả tốt nhất là Ridge và huấn luyện chúng với 2 bộ dữ liệu: 1 có trường số chọn bởi “Pearson r” và 1 bởi “mutual information” sau đó so sánh với mô hình mà ta đã huấn luyện với toàn bộ đặc trưng</a:t>
            </a:r>
          </a:p>
          <a:p>
            <a:pPr>
              <a:buFont typeface="Courier New" panose="02070309020205020404" pitchFamily="49" charset="0"/>
              <a:buChar char="o"/>
            </a:pPr>
            <a:r>
              <a:rPr lang="vi-VN" sz="1600">
                <a:ea typeface="Tahoma" panose="020B0604030504040204" pitchFamily="34" charset="0"/>
                <a:cs typeface="Tahoma" panose="020B0604030504040204" pitchFamily="34" charset="0"/>
              </a:rPr>
              <a:t>Mô hình dùng đặc trưng chọn bởi "mutual information" có chất lượng tốt nhất, feature selection bằng "Pearson r" có chất lượng không bằng có lẽ do nó chỉ chọn các trường có quan hệ tuyến tính và loại bỏ cột không có quan hệ tuyến tính mặc dù có thể chúng vẫn có ảnh hưởng nhiều tới giá </a:t>
            </a:r>
            <a:r>
              <a:rPr lang="vi-VN" sz="1600" smtClean="0">
                <a:ea typeface="Tahoma" panose="020B0604030504040204" pitchFamily="34" charset="0"/>
                <a:cs typeface="Tahoma" panose="020B0604030504040204" pitchFamily="34" charset="0"/>
              </a:rPr>
              <a:t>nhà</a:t>
            </a:r>
            <a:endParaRPr lang="en-US" sz="1600" smtClean="0">
              <a:ea typeface="Tahoma" panose="020B0604030504040204" pitchFamily="34" charset="0"/>
              <a:cs typeface="Tahoma" panose="020B0604030504040204" pitchFamily="34" charset="0"/>
            </a:endParaRPr>
          </a:p>
          <a:p>
            <a:pPr>
              <a:buFont typeface="Courier New" panose="02070309020205020404" pitchFamily="49" charset="0"/>
              <a:buChar char="o"/>
            </a:pPr>
            <a:r>
              <a:rPr lang="en-US" sz="1600" smtClean="0">
                <a:latin typeface="Tahoma" panose="020B0604030504040204" pitchFamily="34" charset="0"/>
                <a:ea typeface="Tahoma" panose="020B0604030504040204" pitchFamily="34" charset="0"/>
                <a:cs typeface="Tahoma" panose="020B0604030504040204" pitchFamily="34" charset="0"/>
              </a:rPr>
              <a:t>Kết </a:t>
            </a:r>
            <a:r>
              <a:rPr lang="en-US" sz="1600">
                <a:latin typeface="Tahoma" panose="020B0604030504040204" pitchFamily="34" charset="0"/>
                <a:ea typeface="Tahoma" panose="020B0604030504040204" pitchFamily="34" charset="0"/>
                <a:cs typeface="Tahoma" panose="020B0604030504040204" pitchFamily="34" charset="0"/>
              </a:rPr>
              <a:t>quả của feature selection tuy không cải thiện nhiều nhưng với lợi ích giảm rủi ro overfit và giảm thời gian chuẩn bị dữ liệu, huấn luyện mô hình ta vẫn sẽ dùng bộ dữ liệu với các đặc trưng được lựa </a:t>
            </a:r>
            <a:r>
              <a:rPr lang="en-US" sz="1600" smtClean="0">
                <a:latin typeface="Tahoma" panose="020B0604030504040204" pitchFamily="34" charset="0"/>
                <a:ea typeface="Tahoma" panose="020B0604030504040204" pitchFamily="34" charset="0"/>
                <a:cs typeface="Tahoma" panose="020B0604030504040204" pitchFamily="34" charset="0"/>
              </a:rPr>
              <a:t>chọn bởi </a:t>
            </a:r>
            <a:r>
              <a:rPr lang="en-US" sz="1600">
                <a:latin typeface="Tahoma" panose="020B0604030504040204" pitchFamily="34" charset="0"/>
                <a:ea typeface="Tahoma" panose="020B0604030504040204" pitchFamily="34" charset="0"/>
                <a:cs typeface="Tahoma" panose="020B0604030504040204" pitchFamily="34" charset="0"/>
              </a:rPr>
              <a:t>“mutual information</a:t>
            </a:r>
            <a:r>
              <a:rPr lang="en-US" sz="1600" smtClean="0">
                <a:latin typeface="Tahoma" panose="020B0604030504040204" pitchFamily="34" charset="0"/>
                <a:ea typeface="Tahoma" panose="020B0604030504040204" pitchFamily="34" charset="0"/>
                <a:cs typeface="Tahoma" panose="020B0604030504040204" pitchFamily="34" charset="0"/>
              </a:rPr>
              <a:t>”.</a:t>
            </a:r>
            <a:endParaRPr lang="en-US" sz="160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4011292" y="3718588"/>
            <a:ext cx="2980990" cy="1617346"/>
          </a:xfrm>
          <a:prstGeom prst="rect">
            <a:avLst/>
          </a:prstGeom>
        </p:spPr>
      </p:pic>
    </p:spTree>
    <p:extLst>
      <p:ext uri="{BB962C8B-B14F-4D97-AF65-F5344CB8AC3E}">
        <p14:creationId xmlns:p14="http://schemas.microsoft.com/office/powerpoint/2010/main" val="2560466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normAutofit/>
          </a:bodyPr>
          <a:lstStyle/>
          <a:p>
            <a:r>
              <a:rPr lang="en-US" b="1"/>
              <a:t>Model </a:t>
            </a:r>
            <a:r>
              <a:rPr lang="en-US" b="1" smtClean="0"/>
              <a:t>Evaluation</a:t>
            </a:r>
            <a:endParaRPr lang="en-US" sz="3200" b="1"/>
          </a:p>
        </p:txBody>
      </p:sp>
      <p:sp>
        <p:nvSpPr>
          <p:cNvPr id="3" name="Content Placeholder 2"/>
          <p:cNvSpPr>
            <a:spLocks noGrp="1"/>
          </p:cNvSpPr>
          <p:nvPr>
            <p:ph idx="1"/>
          </p:nvPr>
        </p:nvSpPr>
        <p:spPr>
          <a:xfrm>
            <a:off x="858382" y="766354"/>
            <a:ext cx="6012681" cy="4569580"/>
          </a:xfrm>
        </p:spPr>
        <p:txBody>
          <a:bodyPr anchor="t">
            <a:normAutofit/>
          </a:bodyPr>
          <a:lstStyle/>
          <a:p>
            <a:pPr>
              <a:buFont typeface="Courier New" panose="02070309020205020404" pitchFamily="49" charset="0"/>
              <a:buChar char="o"/>
            </a:pPr>
            <a:r>
              <a:rPr lang="en-US" sz="1600" smtClean="0">
                <a:latin typeface="Tahoma" panose="020B0604030504040204" pitchFamily="34" charset="0"/>
                <a:ea typeface="Tahoma" panose="020B0604030504040204" pitchFamily="34" charset="0"/>
                <a:cs typeface="Tahoma" panose="020B0604030504040204" pitchFamily="34" charset="0"/>
              </a:rPr>
              <a:t>Kết quả MAPE của các mô hình mà ta đã thử nghiệm quá tốt! Đó là d</a:t>
            </a:r>
            <a:r>
              <a:rPr lang="vi-VN" sz="1600" smtClean="0">
                <a:latin typeface="Tahoma" panose="020B0604030504040204" pitchFamily="34" charset="0"/>
                <a:ea typeface="Tahoma" panose="020B0604030504040204" pitchFamily="34" charset="0"/>
                <a:cs typeface="Tahoma" panose="020B0604030504040204" pitchFamily="34" charset="0"/>
              </a:rPr>
              <a:t>o </a:t>
            </a:r>
            <a:r>
              <a:rPr lang="vi-VN" sz="1600">
                <a:latin typeface="Tahoma" panose="020B0604030504040204" pitchFamily="34" charset="0"/>
                <a:ea typeface="Tahoma" panose="020B0604030504040204" pitchFamily="34" charset="0"/>
                <a:cs typeface="Tahoma" panose="020B0604030504040204" pitchFamily="34" charset="0"/>
              </a:rPr>
              <a:t>chúng ta đang dự đoán giá nhà ở giá trị log, cần phải chuyển đổi giá nhà về đơn vị đúng trươc khi đánh giá</a:t>
            </a:r>
            <a:r>
              <a:rPr lang="vi-VN" sz="1600" smtClean="0">
                <a:latin typeface="Tahoma" panose="020B0604030504040204" pitchFamily="34" charset="0"/>
                <a:ea typeface="Tahoma" panose="020B0604030504040204" pitchFamily="34" charset="0"/>
                <a:cs typeface="Tahoma" panose="020B0604030504040204" pitchFamily="34" charset="0"/>
              </a:rPr>
              <a:t>.</a:t>
            </a:r>
            <a:r>
              <a:rPr lang="en-US" sz="1600" smtClean="0">
                <a:latin typeface="Tahoma" panose="020B0604030504040204" pitchFamily="34" charset="0"/>
                <a:ea typeface="Tahoma" panose="020B0604030504040204" pitchFamily="34" charset="0"/>
                <a:cs typeface="Tahoma" panose="020B0604030504040204" pitchFamily="34" charset="0"/>
              </a:rPr>
              <a:t> Bên phải là bảng kết quả đánh giá các mô hình huấn luyện bằng bộ dữ liệu chọn bởi “MI” sau khi chuyển giá nhà về đúng đơn vị.</a:t>
            </a:r>
          </a:p>
          <a:p>
            <a:pPr>
              <a:buFont typeface="Courier New" panose="02070309020205020404" pitchFamily="49" charset="0"/>
              <a:buChar char="o"/>
            </a:pPr>
            <a:endParaRPr lang="en-US" sz="1600">
              <a:latin typeface="Tahoma" panose="020B0604030504040204" pitchFamily="34" charset="0"/>
              <a:ea typeface="Tahoma" panose="020B0604030504040204" pitchFamily="34" charset="0"/>
              <a:cs typeface="Tahoma" panose="020B0604030504040204" pitchFamily="34" charset="0"/>
            </a:endParaRPr>
          </a:p>
          <a:p>
            <a:pPr>
              <a:buFont typeface="Courier New" panose="02070309020205020404" pitchFamily="49" charset="0"/>
              <a:buChar char="o"/>
            </a:pPr>
            <a:endParaRPr lang="en-US" sz="1600" smtClean="0">
              <a:latin typeface="Tahoma" panose="020B0604030504040204" pitchFamily="34" charset="0"/>
              <a:ea typeface="Tahoma" panose="020B0604030504040204" pitchFamily="34" charset="0"/>
              <a:cs typeface="Tahoma" panose="020B0604030504040204" pitchFamily="34" charset="0"/>
            </a:endParaRPr>
          </a:p>
          <a:p>
            <a:pPr>
              <a:buFont typeface="Courier New" panose="02070309020205020404" pitchFamily="49" charset="0"/>
              <a:buChar char="o"/>
            </a:pPr>
            <a:endParaRPr lang="en-US" sz="1600">
              <a:latin typeface="Tahoma" panose="020B0604030504040204" pitchFamily="34" charset="0"/>
              <a:ea typeface="Tahoma" panose="020B0604030504040204" pitchFamily="34" charset="0"/>
              <a:cs typeface="Tahoma" panose="020B0604030504040204" pitchFamily="34" charset="0"/>
            </a:endParaRPr>
          </a:p>
          <a:p>
            <a:pPr>
              <a:buFont typeface="Courier New" panose="02070309020205020404" pitchFamily="49" charset="0"/>
              <a:buChar char="o"/>
            </a:pPr>
            <a:endParaRPr lang="en-US" sz="1600" smtClean="0">
              <a:latin typeface="Tahoma" panose="020B0604030504040204" pitchFamily="34" charset="0"/>
              <a:ea typeface="Tahoma" panose="020B0604030504040204" pitchFamily="34" charset="0"/>
              <a:cs typeface="Tahoma" panose="020B0604030504040204" pitchFamily="34" charset="0"/>
            </a:endParaRPr>
          </a:p>
          <a:p>
            <a:pPr>
              <a:buFont typeface="Courier New" panose="02070309020205020404" pitchFamily="49" charset="0"/>
              <a:buChar char="o"/>
            </a:pPr>
            <a:r>
              <a:rPr lang="en-US" sz="1600" smtClean="0">
                <a:latin typeface="Tahoma" panose="020B0604030504040204" pitchFamily="34" charset="0"/>
                <a:ea typeface="Tahoma" panose="020B0604030504040204" pitchFamily="34" charset="0"/>
                <a:cs typeface="Tahoma" panose="020B0604030504040204" pitchFamily="34" charset="0"/>
              </a:rPr>
              <a:t>T</a:t>
            </a:r>
            <a:r>
              <a:rPr lang="vi-VN" sz="1600" smtClean="0">
                <a:latin typeface="Tahoma" panose="020B0604030504040204" pitchFamily="34" charset="0"/>
                <a:ea typeface="Tahoma" panose="020B0604030504040204" pitchFamily="34" charset="0"/>
                <a:cs typeface="Tahoma" panose="020B0604030504040204" pitchFamily="34" charset="0"/>
              </a:rPr>
              <a:t>hử </a:t>
            </a:r>
            <a:r>
              <a:rPr lang="vi-VN" sz="1600">
                <a:latin typeface="Tahoma" panose="020B0604030504040204" pitchFamily="34" charset="0"/>
                <a:ea typeface="Tahoma" panose="020B0604030504040204" pitchFamily="34" charset="0"/>
                <a:cs typeface="Tahoma" panose="020B0604030504040204" pitchFamily="34" charset="0"/>
              </a:rPr>
              <a:t>loại bỏ các trường mất cân bằng dữ liệu xem chất lượng tăng hay giảm</a:t>
            </a:r>
            <a:r>
              <a:rPr lang="vi-VN" sz="1600" smtClean="0">
                <a:latin typeface="Tahoma" panose="020B0604030504040204" pitchFamily="34" charset="0"/>
                <a:ea typeface="Tahoma" panose="020B0604030504040204" pitchFamily="34" charset="0"/>
                <a:cs typeface="Tahoma" panose="020B0604030504040204" pitchFamily="34" charset="0"/>
              </a:rPr>
              <a:t>.</a:t>
            </a:r>
            <a:r>
              <a:rPr lang="en-US" sz="1600" smtClean="0">
                <a:latin typeface="Tahoma" panose="020B0604030504040204" pitchFamily="34" charset="0"/>
                <a:ea typeface="Tahoma" panose="020B0604030504040204" pitchFamily="34" charset="0"/>
                <a:cs typeface="Tahoma" panose="020B0604030504040204" pitchFamily="34" charset="0"/>
              </a:rPr>
              <a:t> Theo kết quả ghi nhận được như ở bên thì v</a:t>
            </a:r>
            <a:r>
              <a:rPr lang="vi-VN" sz="1600" smtClean="0">
                <a:latin typeface="Tahoma" panose="020B0604030504040204" pitchFamily="34" charset="0"/>
                <a:ea typeface="Tahoma" panose="020B0604030504040204" pitchFamily="34" charset="0"/>
                <a:cs typeface="Tahoma" panose="020B0604030504040204" pitchFamily="34" charset="0"/>
              </a:rPr>
              <a:t>iệc </a:t>
            </a:r>
            <a:r>
              <a:rPr lang="vi-VN" sz="1600">
                <a:latin typeface="Tahoma" panose="020B0604030504040204" pitchFamily="34" charset="0"/>
                <a:ea typeface="Tahoma" panose="020B0604030504040204" pitchFamily="34" charset="0"/>
                <a:cs typeface="Tahoma" panose="020B0604030504040204" pitchFamily="34" charset="0"/>
              </a:rPr>
              <a:t>loại bỏ các trường mất cân bằng dữ liệu không giúp tăng mà lại làm giảm chất lượng</a:t>
            </a:r>
            <a:r>
              <a:rPr lang="vi-VN" sz="1600" smtClean="0">
                <a:latin typeface="Tahoma" panose="020B0604030504040204" pitchFamily="34" charset="0"/>
                <a:ea typeface="Tahoma" panose="020B0604030504040204" pitchFamily="34" charset="0"/>
                <a:cs typeface="Tahoma" panose="020B0604030504040204" pitchFamily="34" charset="0"/>
              </a:rPr>
              <a:t>.</a:t>
            </a:r>
            <a:r>
              <a:rPr lang="en-US" sz="1600" smtClean="0">
                <a:latin typeface="Tahoma" panose="020B0604030504040204" pitchFamily="34" charset="0"/>
                <a:ea typeface="Tahoma" panose="020B0604030504040204" pitchFamily="34" charset="0"/>
                <a:cs typeface="Tahoma" panose="020B0604030504040204" pitchFamily="34" charset="0"/>
              </a:rPr>
              <a:t> Có lẽ tuy mất cân bằng nhưng mô hình của ta vẫn học được gì đó từ chúng.</a:t>
            </a:r>
            <a:endParaRPr lang="en-US" sz="1600">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2"/>
          <a:stretch>
            <a:fillRect/>
          </a:stretch>
        </p:blipFill>
        <p:spPr>
          <a:xfrm>
            <a:off x="7847012" y="690567"/>
            <a:ext cx="2254931" cy="2206783"/>
          </a:xfrm>
          <a:prstGeom prst="rect">
            <a:avLst/>
          </a:prstGeom>
        </p:spPr>
      </p:pic>
      <p:pic>
        <p:nvPicPr>
          <p:cNvPr id="7" name="Picture 6"/>
          <p:cNvPicPr>
            <a:picLocks noChangeAspect="1"/>
          </p:cNvPicPr>
          <p:nvPr/>
        </p:nvPicPr>
        <p:blipFill>
          <a:blip r:embed="rId3"/>
          <a:stretch>
            <a:fillRect/>
          </a:stretch>
        </p:blipFill>
        <p:spPr>
          <a:xfrm>
            <a:off x="7847012" y="3742082"/>
            <a:ext cx="2344503" cy="1960490"/>
          </a:xfrm>
          <a:prstGeom prst="rect">
            <a:avLst/>
          </a:prstGeom>
        </p:spPr>
      </p:pic>
    </p:spTree>
    <p:extLst>
      <p:ext uri="{BB962C8B-B14F-4D97-AF65-F5344CB8AC3E}">
        <p14:creationId xmlns:p14="http://schemas.microsoft.com/office/powerpoint/2010/main" val="46990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normAutofit/>
          </a:bodyPr>
          <a:lstStyle/>
          <a:p>
            <a:r>
              <a:rPr lang="en-US" b="1"/>
              <a:t>Model Improvement</a:t>
            </a:r>
            <a:endParaRPr lang="en-US" sz="3200" b="1"/>
          </a:p>
        </p:txBody>
      </p:sp>
      <p:sp>
        <p:nvSpPr>
          <p:cNvPr id="3" name="Content Placeholder 2"/>
          <p:cNvSpPr>
            <a:spLocks noGrp="1"/>
          </p:cNvSpPr>
          <p:nvPr>
            <p:ph idx="1"/>
          </p:nvPr>
        </p:nvSpPr>
        <p:spPr>
          <a:xfrm>
            <a:off x="858382" y="766354"/>
            <a:ext cx="8860383" cy="4569580"/>
          </a:xfrm>
        </p:spPr>
        <p:txBody>
          <a:bodyPr anchor="t">
            <a:normAutofit/>
          </a:bodyPr>
          <a:lstStyle/>
          <a:p>
            <a:pPr>
              <a:buFont typeface="Courier New" panose="02070309020205020404" pitchFamily="49" charset="0"/>
              <a:buChar char="o"/>
            </a:pPr>
            <a:r>
              <a:rPr lang="vi-VN" sz="1600" smtClean="0">
                <a:ea typeface="Tahoma" panose="020B0604030504040204" pitchFamily="34" charset="0"/>
                <a:cs typeface="Tahoma" panose="020B0604030504040204" pitchFamily="34" charset="0"/>
              </a:rPr>
              <a:t>Do </a:t>
            </a:r>
            <a:r>
              <a:rPr lang="vi-VN" sz="1600">
                <a:ea typeface="Tahoma" panose="020B0604030504040204" pitchFamily="34" charset="0"/>
                <a:cs typeface="Tahoma" panose="020B0604030504040204" pitchFamily="34" charset="0"/>
              </a:rPr>
              <a:t>các mô hình Lasso, Ridge, ElasticNet và SVR không hoạt động tốt với outlier (mà chúng ta lại có khá nhiều outliers trong dữ liệu) nên lần này ta sẽ dùng RobustScaler trước để tăng chất lượng</a:t>
            </a:r>
            <a:r>
              <a:rPr lang="en-US" sz="1600">
                <a:latin typeface="Tahoma" panose="020B0604030504040204" pitchFamily="34" charset="0"/>
                <a:ea typeface="Tahoma" panose="020B0604030504040204" pitchFamily="34" charset="0"/>
                <a:cs typeface="Tahoma" panose="020B0604030504040204" pitchFamily="34" charset="0"/>
              </a:rPr>
              <a:t>.</a:t>
            </a:r>
          </a:p>
          <a:p>
            <a:pPr>
              <a:buFont typeface="Courier New" panose="02070309020205020404" pitchFamily="49" charset="0"/>
              <a:buChar char="o"/>
            </a:pPr>
            <a:r>
              <a:rPr lang="en-US" sz="1600">
                <a:latin typeface="Tahoma" panose="020B0604030504040204" pitchFamily="34" charset="0"/>
                <a:ea typeface="Tahoma" panose="020B0604030504040204" pitchFamily="34" charset="0"/>
                <a:cs typeface="Tahoma" panose="020B0604030504040204" pitchFamily="34" charset="0"/>
              </a:rPr>
              <a:t>Sử dụng </a:t>
            </a:r>
            <a:r>
              <a:rPr lang="en-US" sz="1600" smtClean="0">
                <a:latin typeface="Tahoma" panose="020B0604030504040204" pitchFamily="34" charset="0"/>
                <a:ea typeface="Tahoma" panose="020B0604030504040204" pitchFamily="34" charset="0"/>
                <a:cs typeface="Tahoma" panose="020B0604030504040204" pitchFamily="34" charset="0"/>
              </a:rPr>
              <a:t>GridSearchCV để tìm tham số tốt nhất cho các mô hình:</a:t>
            </a:r>
          </a:p>
          <a:p>
            <a:pPr>
              <a:buFont typeface="Courier New" panose="02070309020205020404" pitchFamily="49" charset="0"/>
              <a:buChar char="o"/>
            </a:pPr>
            <a:r>
              <a:rPr lang="en-US" sz="1600" smtClean="0">
                <a:latin typeface="Tahoma" panose="020B0604030504040204" pitchFamily="34" charset="0"/>
                <a:ea typeface="Tahoma" panose="020B0604030504040204" pitchFamily="34" charset="0"/>
                <a:cs typeface="Tahoma" panose="020B0604030504040204" pitchFamily="34" charset="0"/>
              </a:rPr>
              <a:t>Tìm giá trị tham số điều chuẩn “alpha” cho mô hình Lasso và Ridge</a:t>
            </a:r>
          </a:p>
          <a:p>
            <a:pPr>
              <a:buFont typeface="Courier New" panose="02070309020205020404" pitchFamily="49" charset="0"/>
              <a:buChar char="o"/>
            </a:pPr>
            <a:r>
              <a:rPr lang="en-US" sz="1600">
                <a:latin typeface="Tahoma" panose="020B0604030504040204" pitchFamily="34" charset="0"/>
                <a:ea typeface="Tahoma" panose="020B0604030504040204" pitchFamily="34" charset="0"/>
                <a:cs typeface="Tahoma" panose="020B0604030504040204" pitchFamily="34" charset="0"/>
              </a:rPr>
              <a:t>Tìm giá trị tham số điều chuẩn “alpha” và tỉ lệ “</a:t>
            </a:r>
            <a:r>
              <a:rPr lang="en-US" sz="1600" smtClean="0">
                <a:latin typeface="Tahoma" panose="020B0604030504040204" pitchFamily="34" charset="0"/>
                <a:ea typeface="Tahoma" panose="020B0604030504040204" pitchFamily="34" charset="0"/>
                <a:cs typeface="Tahoma" panose="020B0604030504040204" pitchFamily="34" charset="0"/>
              </a:rPr>
              <a:t>l1_ratio” cho Elastic</a:t>
            </a:r>
          </a:p>
          <a:p>
            <a:pPr>
              <a:buFont typeface="Courier New" panose="02070309020205020404" pitchFamily="49" charset="0"/>
              <a:buChar char="o"/>
            </a:pPr>
            <a:r>
              <a:rPr lang="vi-VN" sz="1600">
                <a:ea typeface="Tahoma" panose="020B0604030504040204" pitchFamily="34" charset="0"/>
                <a:cs typeface="Tahoma" panose="020B0604030504040204" pitchFamily="34" charset="0"/>
              </a:rPr>
              <a:t>Có rất nhiều tham số trong mô hình RandomForestRegressor nhưng chúng ta sẽ chỉ tập trung vào 3 tham số cơ bản </a:t>
            </a:r>
            <a:r>
              <a:rPr lang="vi-VN" sz="1600" smtClean="0">
                <a:ea typeface="Tahoma" panose="020B0604030504040204" pitchFamily="34" charset="0"/>
                <a:cs typeface="Tahoma" panose="020B0604030504040204" pitchFamily="34" charset="0"/>
              </a:rPr>
              <a:t>sau:</a:t>
            </a:r>
            <a:endParaRPr lang="en-US" sz="1600" smtClean="0">
              <a:ea typeface="Tahoma" panose="020B0604030504040204" pitchFamily="34" charset="0"/>
              <a:cs typeface="Tahoma" panose="020B0604030504040204" pitchFamily="34" charset="0"/>
            </a:endParaRPr>
          </a:p>
          <a:p>
            <a:pPr lvl="1">
              <a:buFont typeface="Courier New" panose="02070309020205020404" pitchFamily="49" charset="0"/>
              <a:buChar char="o"/>
            </a:pPr>
            <a:r>
              <a:rPr lang="vi-VN" sz="1400" smtClean="0">
                <a:ea typeface="Tahoma" panose="020B0604030504040204" pitchFamily="34" charset="0"/>
                <a:cs typeface="Tahoma" panose="020B0604030504040204" pitchFamily="34" charset="0"/>
              </a:rPr>
              <a:t>n_estimators</a:t>
            </a:r>
            <a:r>
              <a:rPr lang="vi-VN" sz="1400">
                <a:ea typeface="Tahoma" panose="020B0604030504040204" pitchFamily="34" charset="0"/>
                <a:cs typeface="Tahoma" panose="020B0604030504040204" pitchFamily="34" charset="0"/>
              </a:rPr>
              <a:t>: số cây quyết định được dùng</a:t>
            </a:r>
          </a:p>
          <a:p>
            <a:pPr lvl="1">
              <a:buFont typeface="Courier New" panose="02070309020205020404" pitchFamily="49" charset="0"/>
              <a:buChar char="o"/>
            </a:pPr>
            <a:r>
              <a:rPr lang="vi-VN" sz="1400">
                <a:ea typeface="Tahoma" panose="020B0604030504040204" pitchFamily="34" charset="0"/>
                <a:cs typeface="Tahoma" panose="020B0604030504040204" pitchFamily="34" charset="0"/>
              </a:rPr>
              <a:t>min_samples_split: số mẫu tối thiểu để tiếp tục phân nhánh cho node đó</a:t>
            </a:r>
          </a:p>
          <a:p>
            <a:pPr lvl="1">
              <a:buFont typeface="Courier New" panose="02070309020205020404" pitchFamily="49" charset="0"/>
              <a:buChar char="o"/>
            </a:pPr>
            <a:r>
              <a:rPr lang="vi-VN" sz="1400">
                <a:ea typeface="Tahoma" panose="020B0604030504040204" pitchFamily="34" charset="0"/>
                <a:cs typeface="Tahoma" panose="020B0604030504040204" pitchFamily="34" charset="0"/>
              </a:rPr>
              <a:t>min_samples_leaf: số mẫu tối thiểu ở một lá (leaf node)</a:t>
            </a:r>
            <a:endParaRPr lang="en-US" sz="14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8714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normAutofit/>
          </a:bodyPr>
          <a:lstStyle/>
          <a:p>
            <a:r>
              <a:rPr lang="en-US" b="1"/>
              <a:t>Model Improvement</a:t>
            </a:r>
            <a:endParaRPr lang="en-US" sz="3200" b="1"/>
          </a:p>
        </p:txBody>
      </p:sp>
      <p:sp>
        <p:nvSpPr>
          <p:cNvPr id="3" name="Content Placeholder 2"/>
          <p:cNvSpPr>
            <a:spLocks noGrp="1"/>
          </p:cNvSpPr>
          <p:nvPr>
            <p:ph idx="1"/>
          </p:nvPr>
        </p:nvSpPr>
        <p:spPr>
          <a:xfrm>
            <a:off x="858382" y="766354"/>
            <a:ext cx="8860383" cy="4569580"/>
          </a:xfrm>
        </p:spPr>
        <p:txBody>
          <a:bodyPr anchor="t">
            <a:normAutofit/>
          </a:bodyPr>
          <a:lstStyle/>
          <a:p>
            <a:pPr>
              <a:buFont typeface="Courier New" panose="02070309020205020404" pitchFamily="49" charset="0"/>
              <a:buChar char="o"/>
            </a:pPr>
            <a:r>
              <a:rPr lang="vi-VN" sz="1600">
                <a:ea typeface="Tahoma" panose="020B0604030504040204" pitchFamily="34" charset="0"/>
                <a:cs typeface="Tahoma" panose="020B0604030504040204" pitchFamily="34" charset="0"/>
              </a:rPr>
              <a:t>Ở mô hình SVR ta cũng sẽ chỉ điều chỉnh 3 tham số cơ bản</a:t>
            </a:r>
            <a:r>
              <a:rPr lang="vi-VN" sz="1600" smtClean="0">
                <a:ea typeface="Tahoma" panose="020B0604030504040204" pitchFamily="34" charset="0"/>
                <a:cs typeface="Tahoma" panose="020B0604030504040204" pitchFamily="34" charset="0"/>
              </a:rPr>
              <a:t>:</a:t>
            </a:r>
            <a:endParaRPr lang="vi-VN" sz="1600">
              <a:ea typeface="Tahoma" panose="020B0604030504040204" pitchFamily="34" charset="0"/>
              <a:cs typeface="Tahoma" panose="020B0604030504040204" pitchFamily="34" charset="0"/>
            </a:endParaRPr>
          </a:p>
          <a:p>
            <a:pPr lvl="1">
              <a:buFont typeface="Courier New" panose="02070309020205020404" pitchFamily="49" charset="0"/>
              <a:buChar char="o"/>
            </a:pPr>
            <a:r>
              <a:rPr lang="vi-VN" sz="1400">
                <a:ea typeface="Tahoma" panose="020B0604030504040204" pitchFamily="34" charset="0"/>
                <a:cs typeface="Tahoma" panose="020B0604030504040204" pitchFamily="34" charset="0"/>
              </a:rPr>
              <a:t>gamma: hệ số cho nhân "rbf"</a:t>
            </a:r>
          </a:p>
          <a:p>
            <a:pPr lvl="1">
              <a:buFont typeface="Courier New" panose="02070309020205020404" pitchFamily="49" charset="0"/>
              <a:buChar char="o"/>
            </a:pPr>
            <a:r>
              <a:rPr lang="vi-VN" sz="1400">
                <a:ea typeface="Tahoma" panose="020B0604030504040204" pitchFamily="34" charset="0"/>
                <a:cs typeface="Tahoma" panose="020B0604030504040204" pitchFamily="34" charset="0"/>
              </a:rPr>
              <a:t>C: chỉ số điều chuẩn (càng lớn thì điều chuẩn càng giảm)</a:t>
            </a:r>
          </a:p>
          <a:p>
            <a:pPr lvl="1">
              <a:buFont typeface="Courier New" panose="02070309020205020404" pitchFamily="49" charset="0"/>
              <a:buChar char="o"/>
            </a:pPr>
            <a:r>
              <a:rPr lang="vi-VN" sz="1400">
                <a:ea typeface="Tahoma" panose="020B0604030504040204" pitchFamily="34" charset="0"/>
                <a:cs typeface="Tahoma" panose="020B0604030504040204" pitchFamily="34" charset="0"/>
              </a:rPr>
              <a:t>epsilon: nếu dự đoán tại một điểm có sai số nhỏ hơn epsilon thì không áp dụng điều chuẩn tại điểm </a:t>
            </a:r>
            <a:r>
              <a:rPr lang="vi-VN" sz="1400" smtClean="0">
                <a:ea typeface="Tahoma" panose="020B0604030504040204" pitchFamily="34" charset="0"/>
                <a:cs typeface="Tahoma" panose="020B0604030504040204" pitchFamily="34" charset="0"/>
              </a:rPr>
              <a:t>đ</a:t>
            </a:r>
            <a:r>
              <a:rPr lang="en-US" sz="1400" smtClean="0">
                <a:ea typeface="Tahoma" panose="020B0604030504040204" pitchFamily="34" charset="0"/>
                <a:cs typeface="Tahoma" panose="020B0604030504040204" pitchFamily="34" charset="0"/>
              </a:rPr>
              <a:t>ó</a:t>
            </a:r>
          </a:p>
          <a:p>
            <a:pPr>
              <a:buFont typeface="Courier New" panose="02070309020205020404" pitchFamily="49" charset="0"/>
              <a:buChar char="o"/>
            </a:pPr>
            <a:r>
              <a:rPr lang="vi-VN" sz="1600">
                <a:ea typeface="Tahoma" panose="020B0604030504040204" pitchFamily="34" charset="0"/>
                <a:cs typeface="Tahoma" panose="020B0604030504040204" pitchFamily="34" charset="0"/>
              </a:rPr>
              <a:t>Cuối cùng là LGBM, tập trung vào 6 trong số rất nhiều tham số của mô hình</a:t>
            </a:r>
            <a:r>
              <a:rPr lang="vi-VN" sz="1600" smtClean="0">
                <a:ea typeface="Tahoma" panose="020B0604030504040204" pitchFamily="34" charset="0"/>
                <a:cs typeface="Tahoma" panose="020B0604030504040204" pitchFamily="34" charset="0"/>
              </a:rPr>
              <a:t>:</a:t>
            </a:r>
            <a:endParaRPr lang="vi-VN" sz="1600">
              <a:ea typeface="Tahoma" panose="020B0604030504040204" pitchFamily="34" charset="0"/>
              <a:cs typeface="Tahoma" panose="020B0604030504040204" pitchFamily="34" charset="0"/>
            </a:endParaRPr>
          </a:p>
          <a:p>
            <a:pPr lvl="1">
              <a:buFont typeface="Courier New" panose="02070309020205020404" pitchFamily="49" charset="0"/>
              <a:buChar char="o"/>
            </a:pPr>
            <a:r>
              <a:rPr lang="vi-VN" sz="1400">
                <a:ea typeface="Tahoma" panose="020B0604030504040204" pitchFamily="34" charset="0"/>
                <a:cs typeface="Tahoma" panose="020B0604030504040204" pitchFamily="34" charset="0"/>
              </a:rPr>
              <a:t>num_leaves: số "lá" tối đa của một "cây"</a:t>
            </a:r>
          </a:p>
          <a:p>
            <a:pPr lvl="1">
              <a:buFont typeface="Courier New" panose="02070309020205020404" pitchFamily="49" charset="0"/>
              <a:buChar char="o"/>
            </a:pPr>
            <a:r>
              <a:rPr lang="vi-VN" sz="1400">
                <a:ea typeface="Tahoma" panose="020B0604030504040204" pitchFamily="34" charset="0"/>
                <a:cs typeface="Tahoma" panose="020B0604030504040204" pitchFamily="34" charset="0"/>
              </a:rPr>
              <a:t>learning_rate: tốc độ học</a:t>
            </a:r>
          </a:p>
          <a:p>
            <a:pPr lvl="1">
              <a:buFont typeface="Courier New" panose="02070309020205020404" pitchFamily="49" charset="0"/>
              <a:buChar char="o"/>
            </a:pPr>
            <a:r>
              <a:rPr lang="vi-VN" sz="1400">
                <a:ea typeface="Tahoma" panose="020B0604030504040204" pitchFamily="34" charset="0"/>
                <a:cs typeface="Tahoma" panose="020B0604030504040204" pitchFamily="34" charset="0"/>
              </a:rPr>
              <a:t>n_estimators: số lượng cây tăng cường dùng trong mô hình</a:t>
            </a:r>
          </a:p>
          <a:p>
            <a:pPr lvl="1">
              <a:buFont typeface="Courier New" panose="02070309020205020404" pitchFamily="49" charset="0"/>
              <a:buChar char="o"/>
            </a:pPr>
            <a:r>
              <a:rPr lang="vi-VN" sz="1400">
                <a:ea typeface="Tahoma" panose="020B0604030504040204" pitchFamily="34" charset="0"/>
                <a:cs typeface="Tahoma" panose="020B0604030504040204" pitchFamily="34" charset="0"/>
              </a:rPr>
              <a:t>min_child_samples: số lượng tối thiểu cần có trong 1 lá</a:t>
            </a:r>
          </a:p>
          <a:p>
            <a:pPr lvl="1">
              <a:buFont typeface="Courier New" panose="02070309020205020404" pitchFamily="49" charset="0"/>
              <a:buChar char="o"/>
            </a:pPr>
            <a:r>
              <a:rPr lang="vi-VN" sz="1400">
                <a:ea typeface="Tahoma" panose="020B0604030504040204" pitchFamily="34" charset="0"/>
                <a:cs typeface="Tahoma" panose="020B0604030504040204" pitchFamily="34" charset="0"/>
              </a:rPr>
              <a:t>reg_alpha: điều chuẩn L1 trên trọng số</a:t>
            </a:r>
          </a:p>
          <a:p>
            <a:pPr lvl="1">
              <a:buFont typeface="Courier New" panose="02070309020205020404" pitchFamily="49" charset="0"/>
              <a:buChar char="o"/>
            </a:pPr>
            <a:r>
              <a:rPr lang="vi-VN" sz="1400">
                <a:ea typeface="Tahoma" panose="020B0604030504040204" pitchFamily="34" charset="0"/>
                <a:cs typeface="Tahoma" panose="020B0604030504040204" pitchFamily="34" charset="0"/>
              </a:rPr>
              <a:t>reg_lambda: điều chuẩn L2 trên trọng số</a:t>
            </a:r>
            <a:endParaRPr lang="en-US" sz="1400" smtClean="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67371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normAutofit/>
          </a:bodyPr>
          <a:lstStyle/>
          <a:p>
            <a:r>
              <a:rPr lang="en-US" b="1"/>
              <a:t>Model Improvement</a:t>
            </a:r>
            <a:endParaRPr lang="en-US" sz="3200"/>
          </a:p>
        </p:txBody>
      </p:sp>
      <p:sp>
        <p:nvSpPr>
          <p:cNvPr id="3" name="Content Placeholder 2"/>
          <p:cNvSpPr>
            <a:spLocks noGrp="1"/>
          </p:cNvSpPr>
          <p:nvPr>
            <p:ph idx="1"/>
          </p:nvPr>
        </p:nvSpPr>
        <p:spPr>
          <a:xfrm>
            <a:off x="858382" y="766354"/>
            <a:ext cx="8860383" cy="4569580"/>
          </a:xfrm>
        </p:spPr>
        <p:txBody>
          <a:bodyPr anchor="t">
            <a:normAutofit/>
          </a:bodyPr>
          <a:lstStyle/>
          <a:p>
            <a:pPr marL="0" indent="0">
              <a:buNone/>
            </a:pPr>
            <a:r>
              <a:rPr lang="en-US" sz="1600" smtClean="0">
                <a:latin typeface="Tahoma" panose="020B0604030504040204" pitchFamily="34" charset="0"/>
                <a:ea typeface="Tahoma" panose="020B0604030504040204" pitchFamily="34" charset="0"/>
                <a:cs typeface="Tahoma" panose="020B0604030504040204" pitchFamily="34" charset="0"/>
              </a:rPr>
              <a:t>Xem lại kết quả của các mô hình sau khi áp dụng thêm phương pháp xây dựng và hyperparameter tuning:</a:t>
            </a:r>
            <a:endParaRPr lang="en-US" sz="1600">
              <a:latin typeface="Tahoma" panose="020B0604030504040204" pitchFamily="34" charset="0"/>
              <a:ea typeface="Tahoma" panose="020B0604030504040204" pitchFamily="34" charset="0"/>
              <a:cs typeface="Tahoma" panose="020B0604030504040204" pitchFamily="34" charset="0"/>
            </a:endParaRPr>
          </a:p>
        </p:txBody>
      </p:sp>
      <p:pic>
        <p:nvPicPr>
          <p:cNvPr id="7" name="Picture 6"/>
          <p:cNvPicPr>
            <a:picLocks noChangeAspect="1"/>
          </p:cNvPicPr>
          <p:nvPr/>
        </p:nvPicPr>
        <p:blipFill>
          <a:blip r:embed="rId2"/>
          <a:stretch>
            <a:fillRect/>
          </a:stretch>
        </p:blipFill>
        <p:spPr>
          <a:xfrm>
            <a:off x="3492137" y="1896332"/>
            <a:ext cx="4554725" cy="3300068"/>
          </a:xfrm>
          <a:prstGeom prst="rect">
            <a:avLst/>
          </a:prstGeom>
        </p:spPr>
      </p:pic>
    </p:spTree>
    <p:extLst>
      <p:ext uri="{BB962C8B-B14F-4D97-AF65-F5344CB8AC3E}">
        <p14:creationId xmlns:p14="http://schemas.microsoft.com/office/powerpoint/2010/main" val="455161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normAutofit/>
          </a:bodyPr>
          <a:lstStyle/>
          <a:p>
            <a:r>
              <a:rPr lang="en-US" b="1" smtClean="0"/>
              <a:t>Advance</a:t>
            </a:r>
            <a:endParaRPr lang="en-US" sz="3200" b="1"/>
          </a:p>
        </p:txBody>
      </p:sp>
      <p:sp>
        <p:nvSpPr>
          <p:cNvPr id="3" name="Content Placeholder 2"/>
          <p:cNvSpPr>
            <a:spLocks noGrp="1"/>
          </p:cNvSpPr>
          <p:nvPr>
            <p:ph idx="1"/>
          </p:nvPr>
        </p:nvSpPr>
        <p:spPr>
          <a:xfrm>
            <a:off x="858382" y="766354"/>
            <a:ext cx="9060681" cy="4569580"/>
          </a:xfrm>
        </p:spPr>
        <p:txBody>
          <a:bodyPr anchor="t">
            <a:normAutofit/>
          </a:bodyPr>
          <a:lstStyle/>
          <a:p>
            <a:pPr>
              <a:buFont typeface="Courier New" panose="02070309020205020404" pitchFamily="49" charset="0"/>
              <a:buChar char="o"/>
            </a:pPr>
            <a:r>
              <a:rPr lang="en-US" sz="1600" smtClean="0">
                <a:latin typeface="Tahoma" panose="020B0604030504040204" pitchFamily="34" charset="0"/>
                <a:ea typeface="Tahoma" panose="020B0604030504040204" pitchFamily="34" charset="0"/>
                <a:cs typeface="Tahoma" panose="020B0604030504040204" pitchFamily="34" charset="0"/>
              </a:rPr>
              <a:t>Hãy thử mô hình neural network</a:t>
            </a:r>
          </a:p>
          <a:p>
            <a:pPr>
              <a:buFont typeface="Courier New" panose="02070309020205020404" pitchFamily="49" charset="0"/>
              <a:buChar char="o"/>
            </a:pPr>
            <a:r>
              <a:rPr lang="en-US" sz="1600" smtClean="0">
                <a:latin typeface="Tahoma" panose="020B0604030504040204" pitchFamily="34" charset="0"/>
                <a:ea typeface="Tahoma" panose="020B0604030504040204" pitchFamily="34" charset="0"/>
                <a:cs typeface="Tahoma" panose="020B0604030504040204" pitchFamily="34" charset="0"/>
              </a:rPr>
              <a:t>Áp dụng học kết hợp</a:t>
            </a:r>
          </a:p>
          <a:p>
            <a:pPr>
              <a:buFont typeface="Courier New" panose="02070309020205020404" pitchFamily="49" charset="0"/>
              <a:buChar char="o"/>
            </a:pPr>
            <a:r>
              <a:rPr lang="en-US" sz="1600" smtClean="0">
                <a:latin typeface="Tahoma" panose="020B0604030504040204" pitchFamily="34" charset="0"/>
                <a:ea typeface="Tahoma" panose="020B0604030504040204" pitchFamily="34" charset="0"/>
                <a:cs typeface="Tahoma" panose="020B0604030504040204" pitchFamily="34" charset="0"/>
              </a:rPr>
              <a:t>Cố gắng phân tích lỗi sai xem có cách nào cải thiện thêm cho mô hình hay không</a:t>
            </a:r>
          </a:p>
          <a:p>
            <a:pPr>
              <a:buFont typeface="Courier New" panose="02070309020205020404" pitchFamily="49" charset="0"/>
              <a:buChar char="o"/>
            </a:pPr>
            <a:r>
              <a:rPr lang="en-US" sz="1600" smtClean="0">
                <a:latin typeface="Tahoma" panose="020B0604030504040204" pitchFamily="34" charset="0"/>
                <a:ea typeface="Tahoma" panose="020B0604030504040204" pitchFamily="34" charset="0"/>
                <a:cs typeface="Tahoma" panose="020B0604030504040204" pitchFamily="34" charset="0"/>
              </a:rPr>
              <a:t>Tạo lại mô hình tốt nhất, huấn luyện với toàn bộ dữ liệu và lưu lại để dùng phát triển API dự đoán giá nhà</a:t>
            </a:r>
          </a:p>
          <a:p>
            <a:pPr>
              <a:buFont typeface="Courier New" panose="02070309020205020404" pitchFamily="49" charset="0"/>
              <a:buChar char="o"/>
            </a:pPr>
            <a:r>
              <a:rPr lang="en-US" sz="1600" smtClean="0">
                <a:latin typeface="Tahoma" panose="020B0604030504040204" pitchFamily="34" charset="0"/>
                <a:ea typeface="Tahoma" panose="020B0604030504040204" pitchFamily="34" charset="0"/>
                <a:cs typeface="Tahoma" panose="020B0604030504040204" pitchFamily="34" charset="0"/>
              </a:rPr>
              <a:t>Dùng mô hình tốt nhất đã huấn luyện với toàn bộ dữ liệu để submit xem kết quả ra sao</a:t>
            </a:r>
          </a:p>
          <a:p>
            <a:pPr>
              <a:buFont typeface="Courier New" panose="02070309020205020404" pitchFamily="49" charset="0"/>
              <a:buChar char="o"/>
            </a:pPr>
            <a:endParaRPr lang="en-US"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65508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normAutofit/>
          </a:bodyPr>
          <a:lstStyle/>
          <a:p>
            <a:r>
              <a:rPr lang="en-US" b="1" smtClean="0"/>
              <a:t>Advance</a:t>
            </a:r>
            <a:endParaRPr lang="en-US" sz="3200" b="1"/>
          </a:p>
        </p:txBody>
      </p:sp>
      <p:sp>
        <p:nvSpPr>
          <p:cNvPr id="3" name="Content Placeholder 2"/>
          <p:cNvSpPr>
            <a:spLocks noGrp="1"/>
          </p:cNvSpPr>
          <p:nvPr>
            <p:ph idx="1"/>
          </p:nvPr>
        </p:nvSpPr>
        <p:spPr>
          <a:xfrm>
            <a:off x="858382" y="766354"/>
            <a:ext cx="10253755" cy="4569580"/>
          </a:xfrm>
        </p:spPr>
        <p:txBody>
          <a:bodyPr anchor="t">
            <a:normAutofit/>
          </a:bodyPr>
          <a:lstStyle/>
          <a:p>
            <a:pPr marL="0" indent="0">
              <a:buNone/>
            </a:pPr>
            <a:r>
              <a:rPr lang="vi-VN" sz="1600" smtClean="0"/>
              <a:t>Mô </a:t>
            </a:r>
            <a:r>
              <a:rPr lang="vi-VN" sz="1600"/>
              <a:t>hình NN bị overfit và kết quả không được như các mô hình khác. Thông thường NN model chỉ hoạt động tốt khi có nhiều dữ liệu.</a:t>
            </a:r>
            <a:endParaRPr lang="en-US" sz="160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4116430" y="1686096"/>
            <a:ext cx="3042016" cy="3302462"/>
          </a:xfrm>
          <a:prstGeom prst="rect">
            <a:avLst/>
          </a:prstGeom>
        </p:spPr>
      </p:pic>
    </p:spTree>
    <p:extLst>
      <p:ext uri="{BB962C8B-B14F-4D97-AF65-F5344CB8AC3E}">
        <p14:creationId xmlns:p14="http://schemas.microsoft.com/office/powerpoint/2010/main" val="3447558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normAutofit/>
          </a:bodyPr>
          <a:lstStyle/>
          <a:p>
            <a:r>
              <a:rPr lang="en-US" b="1" smtClean="0"/>
              <a:t>Advance</a:t>
            </a:r>
            <a:endParaRPr lang="en-US" sz="3200" b="1"/>
          </a:p>
        </p:txBody>
      </p:sp>
      <p:sp>
        <p:nvSpPr>
          <p:cNvPr id="3" name="Content Placeholder 2"/>
          <p:cNvSpPr>
            <a:spLocks noGrp="1"/>
          </p:cNvSpPr>
          <p:nvPr>
            <p:ph idx="1"/>
          </p:nvPr>
        </p:nvSpPr>
        <p:spPr>
          <a:xfrm>
            <a:off x="858383" y="766354"/>
            <a:ext cx="4471264" cy="4569580"/>
          </a:xfrm>
        </p:spPr>
        <p:txBody>
          <a:bodyPr anchor="t">
            <a:normAutofit/>
          </a:bodyPr>
          <a:lstStyle/>
          <a:p>
            <a:pPr>
              <a:buFont typeface="Courier New" panose="02070309020205020404" pitchFamily="49" charset="0"/>
              <a:buChar char="o"/>
            </a:pPr>
            <a:r>
              <a:rPr lang="en-US" sz="1600" smtClean="0">
                <a:latin typeface="Tahoma" panose="020B0604030504040204" pitchFamily="34" charset="0"/>
                <a:ea typeface="Tahoma" panose="020B0604030504040204" pitchFamily="34" charset="0"/>
                <a:cs typeface="Tahoma" panose="020B0604030504040204" pitchFamily="34" charset="0"/>
              </a:rPr>
              <a:t>Áp dụng ensemble learning</a:t>
            </a:r>
            <a:r>
              <a:rPr lang="en-US" sz="1600">
                <a:latin typeface="Tahoma" panose="020B0604030504040204" pitchFamily="34" charset="0"/>
                <a:ea typeface="Tahoma" panose="020B0604030504040204" pitchFamily="34" charset="0"/>
                <a:cs typeface="Tahoma" panose="020B0604030504040204" pitchFamily="34" charset="0"/>
              </a:rPr>
              <a:t>, dùng </a:t>
            </a:r>
            <a:r>
              <a:rPr lang="en-US" sz="1600" smtClean="0">
                <a:latin typeface="Tahoma" panose="020B0604030504040204" pitchFamily="34" charset="0"/>
                <a:ea typeface="Tahoma" panose="020B0604030504040204" pitchFamily="34" charset="0"/>
                <a:cs typeface="Tahoma" panose="020B0604030504040204" pitchFamily="34" charset="0"/>
              </a:rPr>
              <a:t>GridSearchCV để tìm trọng số tốt nhất cho các mô hình kết hợp.</a:t>
            </a:r>
          </a:p>
          <a:p>
            <a:pPr>
              <a:buFont typeface="Courier New" panose="02070309020205020404" pitchFamily="49" charset="0"/>
              <a:buChar char="o"/>
            </a:pPr>
            <a:r>
              <a:rPr lang="en-US" sz="1600" smtClean="0">
                <a:latin typeface="Tahoma" panose="020B0604030504040204" pitchFamily="34" charset="0"/>
                <a:ea typeface="Tahoma" panose="020B0604030504040204" pitchFamily="34" charset="0"/>
                <a:cs typeface="Tahoma" panose="020B0604030504040204" pitchFamily="34" charset="0"/>
              </a:rPr>
              <a:t>Có thể thấy mô hình kết hợp top 5 models cho kết quả</a:t>
            </a:r>
            <a:r>
              <a:rPr lang="en-US" sz="1600">
                <a:latin typeface="Tahoma" panose="020B0604030504040204" pitchFamily="34" charset="0"/>
                <a:ea typeface="Tahoma" panose="020B0604030504040204" pitchFamily="34" charset="0"/>
                <a:cs typeface="Tahoma" panose="020B0604030504040204" pitchFamily="34" charset="0"/>
              </a:rPr>
              <a:t> tốt nhất </a:t>
            </a:r>
          </a:p>
        </p:txBody>
      </p:sp>
      <p:pic>
        <p:nvPicPr>
          <p:cNvPr id="6" name="Picture 5"/>
          <p:cNvPicPr>
            <a:picLocks noChangeAspect="1"/>
          </p:cNvPicPr>
          <p:nvPr/>
        </p:nvPicPr>
        <p:blipFill>
          <a:blip r:embed="rId2"/>
          <a:stretch>
            <a:fillRect/>
          </a:stretch>
        </p:blipFill>
        <p:spPr>
          <a:xfrm>
            <a:off x="6009364" y="766354"/>
            <a:ext cx="3230429" cy="4851391"/>
          </a:xfrm>
          <a:prstGeom prst="rect">
            <a:avLst/>
          </a:prstGeom>
        </p:spPr>
      </p:pic>
    </p:spTree>
    <p:extLst>
      <p:ext uri="{BB962C8B-B14F-4D97-AF65-F5344CB8AC3E}">
        <p14:creationId xmlns:p14="http://schemas.microsoft.com/office/powerpoint/2010/main" val="4069993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normAutofit/>
          </a:bodyPr>
          <a:lstStyle/>
          <a:p>
            <a:r>
              <a:rPr lang="en-US" b="1" smtClean="0"/>
              <a:t>Advance</a:t>
            </a:r>
            <a:endParaRPr lang="en-US" sz="3200" b="1"/>
          </a:p>
        </p:txBody>
      </p:sp>
      <p:sp>
        <p:nvSpPr>
          <p:cNvPr id="3" name="Content Placeholder 2"/>
          <p:cNvSpPr>
            <a:spLocks noGrp="1"/>
          </p:cNvSpPr>
          <p:nvPr>
            <p:ph idx="1"/>
          </p:nvPr>
        </p:nvSpPr>
        <p:spPr>
          <a:xfrm>
            <a:off x="858382" y="766354"/>
            <a:ext cx="10506304" cy="4569580"/>
          </a:xfrm>
        </p:spPr>
        <p:txBody>
          <a:bodyPr anchor="t">
            <a:normAutofit/>
          </a:bodyPr>
          <a:lstStyle/>
          <a:p>
            <a:pPr marL="0" indent="0">
              <a:buNone/>
            </a:pPr>
            <a:r>
              <a:rPr lang="en-US" sz="1600">
                <a:latin typeface="Tahoma" panose="020B0604030504040204" pitchFamily="34" charset="0"/>
                <a:ea typeface="Tahoma" panose="020B0604030504040204" pitchFamily="34" charset="0"/>
                <a:cs typeface="Tahoma" panose="020B0604030504040204" pitchFamily="34" charset="0"/>
              </a:rPr>
              <a:t>Hãy lấy ra các dự đoán sai nhất để quan </a:t>
            </a:r>
            <a:r>
              <a:rPr lang="en-US" sz="1600" smtClean="0">
                <a:latin typeface="Tahoma" panose="020B0604030504040204" pitchFamily="34" charset="0"/>
                <a:ea typeface="Tahoma" panose="020B0604030504040204" pitchFamily="34" charset="0"/>
                <a:cs typeface="Tahoma" panose="020B0604030504040204" pitchFamily="34" charset="0"/>
              </a:rPr>
              <a:t>sát. </a:t>
            </a:r>
            <a:r>
              <a:rPr lang="vi-VN" sz="1600"/>
              <a:t>Dự đoán sai nhất của mô hình có vẻ là một điểm dữ liệu không chính xác. Tất cả các đặc trưng đều cho thấy đây là ngôi nhà tốt nhưng giá lại thấp hơn gần một nửa so với dự đoán.</a:t>
            </a:r>
            <a:endParaRPr lang="en-US" sz="160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1250267" y="1689528"/>
            <a:ext cx="9722532" cy="3778001"/>
          </a:xfrm>
          <a:prstGeom prst="rect">
            <a:avLst/>
          </a:prstGeom>
        </p:spPr>
      </p:pic>
    </p:spTree>
    <p:extLst>
      <p:ext uri="{BB962C8B-B14F-4D97-AF65-F5344CB8AC3E}">
        <p14:creationId xmlns:p14="http://schemas.microsoft.com/office/powerpoint/2010/main" val="3117008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normAutofit/>
          </a:bodyPr>
          <a:lstStyle/>
          <a:p>
            <a:r>
              <a:rPr lang="en-US" b="1" smtClean="0"/>
              <a:t>Advance</a:t>
            </a:r>
            <a:endParaRPr lang="en-US" sz="3200" b="1"/>
          </a:p>
        </p:txBody>
      </p:sp>
      <p:sp>
        <p:nvSpPr>
          <p:cNvPr id="3" name="Content Placeholder 2"/>
          <p:cNvSpPr>
            <a:spLocks noGrp="1"/>
          </p:cNvSpPr>
          <p:nvPr>
            <p:ph idx="1"/>
          </p:nvPr>
        </p:nvSpPr>
        <p:spPr>
          <a:xfrm>
            <a:off x="858382" y="766354"/>
            <a:ext cx="8860383" cy="4569580"/>
          </a:xfrm>
        </p:spPr>
        <p:txBody>
          <a:bodyPr anchor="t">
            <a:normAutofit/>
          </a:bodyPr>
          <a:lstStyle/>
          <a:p>
            <a:pPr marL="0" indent="0">
              <a:buNone/>
            </a:pPr>
            <a:r>
              <a:rPr lang="en-US" sz="1600">
                <a:latin typeface="Tahoma" panose="020B0604030504040204" pitchFamily="34" charset="0"/>
                <a:ea typeface="Tahoma" panose="020B0604030504040204" pitchFamily="34" charset="0"/>
                <a:cs typeface="Tahoma" panose="020B0604030504040204" pitchFamily="34" charset="0"/>
              </a:rPr>
              <a:t>Nhóm lại theo 2 trường ảnh hưởng giá nhà lớn nhất là “OverallQual” và “Neighborhood”, rồi chỉ nhóm lại theo “OverallQual</a:t>
            </a:r>
            <a:r>
              <a:rPr lang="en-US" sz="1600" smtClean="0">
                <a:latin typeface="Tahoma" panose="020B0604030504040204" pitchFamily="34" charset="0"/>
                <a:ea typeface="Tahoma" panose="020B0604030504040204" pitchFamily="34" charset="0"/>
                <a:cs typeface="Tahoma" panose="020B0604030504040204" pitchFamily="34" charset="0"/>
              </a:rPr>
              <a:t>”. Các ngôi nhà có chất lượng thấp bị đoán sai nhiều hơn.</a:t>
            </a:r>
            <a:endParaRPr lang="en-US" sz="160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858382" y="1622919"/>
            <a:ext cx="5268804" cy="3791402"/>
          </a:xfrm>
          <a:prstGeom prst="rect">
            <a:avLst/>
          </a:prstGeom>
        </p:spPr>
      </p:pic>
      <p:pic>
        <p:nvPicPr>
          <p:cNvPr id="6" name="Picture 5"/>
          <p:cNvPicPr>
            <a:picLocks noChangeAspect="1"/>
          </p:cNvPicPr>
          <p:nvPr/>
        </p:nvPicPr>
        <p:blipFill>
          <a:blip r:embed="rId3"/>
          <a:stretch>
            <a:fillRect/>
          </a:stretch>
        </p:blipFill>
        <p:spPr>
          <a:xfrm>
            <a:off x="7002631" y="1622919"/>
            <a:ext cx="4005003" cy="3408703"/>
          </a:xfrm>
          <a:prstGeom prst="rect">
            <a:avLst/>
          </a:prstGeom>
        </p:spPr>
      </p:pic>
    </p:spTree>
    <p:extLst>
      <p:ext uri="{BB962C8B-B14F-4D97-AF65-F5344CB8AC3E}">
        <p14:creationId xmlns:p14="http://schemas.microsoft.com/office/powerpoint/2010/main" val="4214885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normAutofit/>
          </a:bodyPr>
          <a:lstStyle/>
          <a:p>
            <a:r>
              <a:rPr lang="en-US" b="1"/>
              <a:t>data understanding</a:t>
            </a:r>
            <a:r>
              <a:rPr lang="en-US"/>
              <a:t/>
            </a:r>
            <a:br>
              <a:rPr lang="en-US"/>
            </a:br>
            <a:r>
              <a:rPr lang="en-US" sz="2800" smtClean="0"/>
              <a:t>Data description</a:t>
            </a:r>
            <a:endParaRPr lang="en-US" sz="2800"/>
          </a:p>
        </p:txBody>
      </p:sp>
      <p:sp>
        <p:nvSpPr>
          <p:cNvPr id="3" name="Content Placeholder 2"/>
          <p:cNvSpPr>
            <a:spLocks noGrp="1"/>
          </p:cNvSpPr>
          <p:nvPr>
            <p:ph idx="1"/>
          </p:nvPr>
        </p:nvSpPr>
        <p:spPr>
          <a:xfrm>
            <a:off x="858382" y="766354"/>
            <a:ext cx="8860383" cy="4569580"/>
          </a:xfrm>
        </p:spPr>
        <p:txBody>
          <a:bodyPr anchor="t">
            <a:normAutofit/>
          </a:bodyPr>
          <a:lstStyle/>
          <a:p>
            <a:pPr>
              <a:buFont typeface="Courier New" panose="02070309020205020404" pitchFamily="49" charset="0"/>
              <a:buChar char="o"/>
            </a:pPr>
            <a:r>
              <a:rPr lang="vi-VN">
                <a:latin typeface="Tahoma" panose="020B0604030504040204" pitchFamily="34" charset="0"/>
                <a:ea typeface="Tahoma" panose="020B0604030504040204" pitchFamily="34" charset="0"/>
                <a:cs typeface="Tahoma" panose="020B0604030504040204" pitchFamily="34" charset="0"/>
              </a:rPr>
              <a:t>Dữ liệu thu thập được gồm 81 cột và 1,460 dòng. Với số lượng dữ liệu như thế này tuy chưa </a:t>
            </a:r>
            <a:r>
              <a:rPr lang="vi-VN" smtClean="0">
                <a:latin typeface="Tahoma" panose="020B0604030504040204" pitchFamily="34" charset="0"/>
                <a:ea typeface="Tahoma" panose="020B0604030504040204" pitchFamily="34" charset="0"/>
                <a:cs typeface="Tahoma" panose="020B0604030504040204" pitchFamily="34" charset="0"/>
              </a:rPr>
              <a:t>nhiều </a:t>
            </a:r>
            <a:r>
              <a:rPr lang="vi-VN">
                <a:latin typeface="Tahoma" panose="020B0604030504040204" pitchFamily="34" charset="0"/>
                <a:ea typeface="Tahoma" panose="020B0604030504040204" pitchFamily="34" charset="0"/>
                <a:cs typeface="Tahoma" panose="020B0604030504040204" pitchFamily="34" charset="0"/>
              </a:rPr>
              <a:t>nhưng </a:t>
            </a:r>
            <a:r>
              <a:rPr lang="en-US" smtClean="0">
                <a:latin typeface="Tahoma" panose="020B0604030504040204" pitchFamily="34" charset="0"/>
                <a:ea typeface="Tahoma" panose="020B0604030504040204" pitchFamily="34" charset="0"/>
                <a:cs typeface="Tahoma" panose="020B0604030504040204" pitchFamily="34" charset="0"/>
              </a:rPr>
              <a:t>ở đây ta chỉ tập trung khu vực</a:t>
            </a:r>
            <a:r>
              <a:rPr lang="vi-VN" smtClean="0">
                <a:latin typeface="Tahoma" panose="020B0604030504040204" pitchFamily="34" charset="0"/>
                <a:ea typeface="Tahoma" panose="020B0604030504040204" pitchFamily="34" charset="0"/>
                <a:cs typeface="Tahoma" panose="020B0604030504040204" pitchFamily="34" charset="0"/>
              </a:rPr>
              <a:t> </a:t>
            </a:r>
            <a:r>
              <a:rPr lang="vi-VN">
                <a:latin typeface="Tahoma" panose="020B0604030504040204" pitchFamily="34" charset="0"/>
                <a:ea typeface="Tahoma" panose="020B0604030504040204" pitchFamily="34" charset="0"/>
                <a:cs typeface="Tahoma" panose="020B0604030504040204" pitchFamily="34" charset="0"/>
              </a:rPr>
              <a:t>thành phố </a:t>
            </a:r>
            <a:r>
              <a:rPr lang="vi-VN" smtClean="0">
                <a:latin typeface="Tahoma" panose="020B0604030504040204" pitchFamily="34" charset="0"/>
                <a:ea typeface="Tahoma" panose="020B0604030504040204" pitchFamily="34" charset="0"/>
                <a:cs typeface="Tahoma" panose="020B0604030504040204" pitchFamily="34" charset="0"/>
              </a:rPr>
              <a:t>Ames </a:t>
            </a:r>
            <a:r>
              <a:rPr lang="vi-VN">
                <a:latin typeface="Tahoma" panose="020B0604030504040204" pitchFamily="34" charset="0"/>
                <a:ea typeface="Tahoma" panose="020B0604030504040204" pitchFamily="34" charset="0"/>
                <a:cs typeface="Tahoma" panose="020B0604030504040204" pitchFamily="34" charset="0"/>
              </a:rPr>
              <a:t>bang </a:t>
            </a:r>
            <a:r>
              <a:rPr lang="vi-VN" smtClean="0">
                <a:latin typeface="Tahoma" panose="020B0604030504040204" pitchFamily="34" charset="0"/>
                <a:ea typeface="Tahoma" panose="020B0604030504040204" pitchFamily="34" charset="0"/>
                <a:cs typeface="Tahoma" panose="020B0604030504040204" pitchFamily="34" charset="0"/>
              </a:rPr>
              <a:t>Iowa</a:t>
            </a:r>
            <a:r>
              <a:rPr lang="en-US" smtClean="0">
                <a:latin typeface="Tahoma" panose="020B0604030504040204" pitchFamily="34" charset="0"/>
                <a:ea typeface="Tahoma" panose="020B0604030504040204" pitchFamily="34" charset="0"/>
                <a:cs typeface="Tahoma" panose="020B0604030504040204" pitchFamily="34" charset="0"/>
              </a:rPr>
              <a:t>, hơn nữa đây là cuộc thi của kaggle và ta sẽ thử submit dự đoán để xem kết quả nên sẽ không lấy thêm dữ liệu.</a:t>
            </a:r>
            <a:endParaRPr lang="en-US">
              <a:latin typeface="Tahoma" panose="020B0604030504040204" pitchFamily="34" charset="0"/>
              <a:ea typeface="Tahoma" panose="020B0604030504040204" pitchFamily="34" charset="0"/>
              <a:cs typeface="Tahoma" panose="020B0604030504040204" pitchFamily="34" charset="0"/>
            </a:endParaRPr>
          </a:p>
          <a:p>
            <a:pPr>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Do có tới 81 đặc trưng nên hãy quan sát danh tính của chúng trong file notebook “A__Business_and_Data_understanding” ở folder “./notebook” phần “2.1. Data description” hoặc xem file mô tả trong folder “./data”</a:t>
            </a:r>
          </a:p>
        </p:txBody>
      </p:sp>
    </p:spTree>
    <p:extLst>
      <p:ext uri="{BB962C8B-B14F-4D97-AF65-F5344CB8AC3E}">
        <p14:creationId xmlns:p14="http://schemas.microsoft.com/office/powerpoint/2010/main" val="869006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normAutofit/>
          </a:bodyPr>
          <a:lstStyle/>
          <a:p>
            <a:r>
              <a:rPr lang="en-US" b="1" smtClean="0"/>
              <a:t>Advance</a:t>
            </a:r>
            <a:endParaRPr lang="en-US" sz="3200" b="1"/>
          </a:p>
        </p:txBody>
      </p:sp>
      <p:sp>
        <p:nvSpPr>
          <p:cNvPr id="3" name="Content Placeholder 2"/>
          <p:cNvSpPr>
            <a:spLocks noGrp="1"/>
          </p:cNvSpPr>
          <p:nvPr>
            <p:ph idx="1"/>
          </p:nvPr>
        </p:nvSpPr>
        <p:spPr>
          <a:xfrm>
            <a:off x="858382" y="766354"/>
            <a:ext cx="8860383" cy="4569580"/>
          </a:xfrm>
        </p:spPr>
        <p:txBody>
          <a:bodyPr anchor="t">
            <a:normAutofit/>
          </a:bodyPr>
          <a:lstStyle/>
          <a:p>
            <a:pPr marL="0" indent="0">
              <a:buNone/>
            </a:pPr>
            <a:r>
              <a:rPr lang="en-US" sz="1600">
                <a:latin typeface="Tahoma" panose="020B0604030504040204" pitchFamily="34" charset="0"/>
                <a:ea typeface="Tahoma" panose="020B0604030504040204" pitchFamily="34" charset="0"/>
                <a:cs typeface="Tahoma" panose="020B0604030504040204" pitchFamily="34" charset="0"/>
              </a:rPr>
              <a:t>Xem xét nhóm có dự đoán sai nhất "OverallQual" = 3 &amp; "Neighborhood" = "</a:t>
            </a:r>
            <a:r>
              <a:rPr lang="en-US" sz="1600" smtClean="0">
                <a:latin typeface="Tahoma" panose="020B0604030504040204" pitchFamily="34" charset="0"/>
                <a:ea typeface="Tahoma" panose="020B0604030504040204" pitchFamily="34" charset="0"/>
                <a:cs typeface="Tahoma" panose="020B0604030504040204" pitchFamily="34" charset="0"/>
              </a:rPr>
              <a:t>IDOTRR“</a:t>
            </a:r>
          </a:p>
          <a:p>
            <a:pPr marL="0" indent="0">
              <a:buNone/>
            </a:pPr>
            <a:endParaRPr lang="en-US" sz="160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600" smtClean="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60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600" smtClean="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60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600" smtClean="0">
              <a:latin typeface="Tahoma" panose="020B0604030504040204" pitchFamily="34" charset="0"/>
              <a:ea typeface="Tahoma" panose="020B0604030504040204" pitchFamily="34" charset="0"/>
              <a:cs typeface="Tahoma" panose="020B0604030504040204" pitchFamily="34" charset="0"/>
            </a:endParaRPr>
          </a:p>
          <a:p>
            <a:pPr marL="0" indent="0">
              <a:buNone/>
            </a:pPr>
            <a:r>
              <a:rPr lang="vi-VN" sz="1600">
                <a:ea typeface="Tahoma" panose="020B0604030504040204" pitchFamily="34" charset="0"/>
                <a:cs typeface="Tahoma" panose="020B0604030504040204" pitchFamily="34" charset="0"/>
              </a:rPr>
              <a:t>Chỉ có 3 điểm dữ liệu, điều này khiến mô hình dự đoán chưa chính xác</a:t>
            </a:r>
            <a:endParaRPr lang="en-US" sz="160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1112526" y="1321473"/>
            <a:ext cx="9709505" cy="1761362"/>
          </a:xfrm>
          <a:prstGeom prst="rect">
            <a:avLst/>
          </a:prstGeom>
        </p:spPr>
      </p:pic>
    </p:spTree>
    <p:extLst>
      <p:ext uri="{BB962C8B-B14F-4D97-AF65-F5344CB8AC3E}">
        <p14:creationId xmlns:p14="http://schemas.microsoft.com/office/powerpoint/2010/main" val="3512394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normAutofit/>
          </a:bodyPr>
          <a:lstStyle/>
          <a:p>
            <a:r>
              <a:rPr lang="en-US" b="1" smtClean="0"/>
              <a:t>Advance</a:t>
            </a:r>
            <a:endParaRPr lang="en-US" sz="3200" b="1"/>
          </a:p>
        </p:txBody>
      </p:sp>
      <p:sp>
        <p:nvSpPr>
          <p:cNvPr id="3" name="Content Placeholder 2"/>
          <p:cNvSpPr>
            <a:spLocks noGrp="1"/>
          </p:cNvSpPr>
          <p:nvPr>
            <p:ph idx="1"/>
          </p:nvPr>
        </p:nvSpPr>
        <p:spPr>
          <a:xfrm>
            <a:off x="858382" y="766354"/>
            <a:ext cx="8860383" cy="4569580"/>
          </a:xfrm>
        </p:spPr>
        <p:txBody>
          <a:bodyPr anchor="t">
            <a:normAutofit/>
          </a:bodyPr>
          <a:lstStyle/>
          <a:p>
            <a:pPr marL="0" indent="0">
              <a:buNone/>
            </a:pPr>
            <a:r>
              <a:rPr lang="en-US" sz="1600">
                <a:latin typeface="Tahoma" panose="020B0604030504040204" pitchFamily="34" charset="0"/>
                <a:ea typeface="Tahoma" panose="020B0604030504040204" pitchFamily="34" charset="0"/>
                <a:cs typeface="Tahoma" panose="020B0604030504040204" pitchFamily="34" charset="0"/>
              </a:rPr>
              <a:t>Xem xét nhóm có dự đoán sai nhất "OverallQual" = </a:t>
            </a:r>
            <a:r>
              <a:rPr lang="en-US" sz="1600" smtClean="0">
                <a:latin typeface="Tahoma" panose="020B0604030504040204" pitchFamily="34" charset="0"/>
                <a:ea typeface="Tahoma" panose="020B0604030504040204" pitchFamily="34" charset="0"/>
                <a:cs typeface="Tahoma" panose="020B0604030504040204" pitchFamily="34" charset="0"/>
              </a:rPr>
              <a:t>8 </a:t>
            </a:r>
            <a:r>
              <a:rPr lang="en-US" sz="1600">
                <a:latin typeface="Tahoma" panose="020B0604030504040204" pitchFamily="34" charset="0"/>
                <a:ea typeface="Tahoma" panose="020B0604030504040204" pitchFamily="34" charset="0"/>
                <a:cs typeface="Tahoma" panose="020B0604030504040204" pitchFamily="34" charset="0"/>
              </a:rPr>
              <a:t>&amp; "Neighborhood" = " Somerst</a:t>
            </a:r>
            <a:r>
              <a:rPr lang="en-US" sz="1600" smtClean="0">
                <a:latin typeface="Tahoma" panose="020B0604030504040204" pitchFamily="34" charset="0"/>
                <a:ea typeface="Tahoma" panose="020B0604030504040204" pitchFamily="34" charset="0"/>
                <a:cs typeface="Tahoma" panose="020B0604030504040204" pitchFamily="34" charset="0"/>
              </a:rPr>
              <a:t>“ xem dự đoán sai nhất có phải điểm dữ liệu bất thường không</a:t>
            </a:r>
          </a:p>
          <a:p>
            <a:pPr marL="0" indent="0">
              <a:buNone/>
            </a:pPr>
            <a:endParaRPr lang="en-US" sz="160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600" smtClean="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60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600" smtClean="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60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60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600" smtClean="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600" smtClean="0">
              <a:latin typeface="Tahoma" panose="020B0604030504040204" pitchFamily="34" charset="0"/>
              <a:ea typeface="Tahoma" panose="020B0604030504040204" pitchFamily="34" charset="0"/>
              <a:cs typeface="Tahoma" panose="020B0604030504040204" pitchFamily="34" charset="0"/>
            </a:endParaRPr>
          </a:p>
          <a:p>
            <a:pPr marL="0" indent="0">
              <a:buNone/>
            </a:pPr>
            <a:r>
              <a:rPr lang="vi-VN" sz="1600"/>
              <a:t>Nhóm này có giá dao động khá lớn từ 147,000 tới 423,000. Nhưng các điểm dữ liệu khác được dự đoán không sai quá nhiều (trung bình dự đoán sao của nhóm là 13.22% so với điểm dữ liệu sai nhất là 95.4%), khả năng cao đây là điểm dữ liệu bất thường, sai sót.</a:t>
            </a:r>
            <a:endParaRPr lang="en-US" sz="160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60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600" smtClean="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60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600" smtClean="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60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600" smtClean="0">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2"/>
          <a:stretch>
            <a:fillRect/>
          </a:stretch>
        </p:blipFill>
        <p:spPr>
          <a:xfrm>
            <a:off x="2922315" y="1475829"/>
            <a:ext cx="6003707" cy="2728958"/>
          </a:xfrm>
          <a:prstGeom prst="rect">
            <a:avLst/>
          </a:prstGeom>
        </p:spPr>
      </p:pic>
    </p:spTree>
    <p:extLst>
      <p:ext uri="{BB962C8B-B14F-4D97-AF65-F5344CB8AC3E}">
        <p14:creationId xmlns:p14="http://schemas.microsoft.com/office/powerpoint/2010/main" val="3843325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normAutofit/>
          </a:bodyPr>
          <a:lstStyle/>
          <a:p>
            <a:r>
              <a:rPr lang="en-US" b="1" smtClean="0"/>
              <a:t>Advance</a:t>
            </a:r>
            <a:endParaRPr lang="en-US" sz="3200" b="1"/>
          </a:p>
        </p:txBody>
      </p:sp>
      <p:sp>
        <p:nvSpPr>
          <p:cNvPr id="3" name="Content Placeholder 2"/>
          <p:cNvSpPr>
            <a:spLocks noGrp="1"/>
          </p:cNvSpPr>
          <p:nvPr>
            <p:ph idx="1"/>
          </p:nvPr>
        </p:nvSpPr>
        <p:spPr>
          <a:xfrm>
            <a:off x="858382" y="766354"/>
            <a:ext cx="8860383" cy="4569580"/>
          </a:xfrm>
        </p:spPr>
        <p:txBody>
          <a:bodyPr anchor="t">
            <a:normAutofit/>
          </a:bodyPr>
          <a:lstStyle/>
          <a:p>
            <a:pPr marL="0" indent="0">
              <a:buNone/>
            </a:pPr>
            <a:r>
              <a:rPr lang="en-US" sz="1600" smtClean="0">
                <a:latin typeface="Tahoma" panose="020B0604030504040204" pitchFamily="34" charset="0"/>
                <a:ea typeface="Tahoma" panose="020B0604030504040204" pitchFamily="34" charset="0"/>
                <a:cs typeface="Tahoma" panose="020B0604030504040204" pitchFamily="34" charset="0"/>
              </a:rPr>
              <a:t>Vẽ scatter </a:t>
            </a:r>
            <a:r>
              <a:rPr lang="en-US" sz="1600">
                <a:latin typeface="Tahoma" panose="020B0604030504040204" pitchFamily="34" charset="0"/>
                <a:ea typeface="Tahoma" panose="020B0604030504040204" pitchFamily="34" charset="0"/>
                <a:cs typeface="Tahoma" panose="020B0604030504040204" pitchFamily="34" charset="0"/>
              </a:rPr>
              <a:t>giá nhà dự đoán với giá nhà thực tế.</a:t>
            </a:r>
          </a:p>
        </p:txBody>
      </p:sp>
      <p:pic>
        <p:nvPicPr>
          <p:cNvPr id="4" name="Picture 3"/>
          <p:cNvPicPr>
            <a:picLocks noChangeAspect="1"/>
          </p:cNvPicPr>
          <p:nvPr/>
        </p:nvPicPr>
        <p:blipFill>
          <a:blip r:embed="rId2"/>
          <a:stretch>
            <a:fillRect/>
          </a:stretch>
        </p:blipFill>
        <p:spPr>
          <a:xfrm>
            <a:off x="3123416" y="1251260"/>
            <a:ext cx="5509737" cy="4084674"/>
          </a:xfrm>
          <a:prstGeom prst="rect">
            <a:avLst/>
          </a:prstGeom>
        </p:spPr>
      </p:pic>
    </p:spTree>
    <p:extLst>
      <p:ext uri="{BB962C8B-B14F-4D97-AF65-F5344CB8AC3E}">
        <p14:creationId xmlns:p14="http://schemas.microsoft.com/office/powerpoint/2010/main" val="4239883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normAutofit/>
          </a:bodyPr>
          <a:lstStyle/>
          <a:p>
            <a:r>
              <a:rPr lang="en-US" b="1" smtClean="0"/>
              <a:t>Advance</a:t>
            </a:r>
            <a:endParaRPr lang="en-US" sz="3200" b="1"/>
          </a:p>
        </p:txBody>
      </p:sp>
      <p:sp>
        <p:nvSpPr>
          <p:cNvPr id="3" name="Content Placeholder 2"/>
          <p:cNvSpPr>
            <a:spLocks noGrp="1"/>
          </p:cNvSpPr>
          <p:nvPr>
            <p:ph idx="1"/>
          </p:nvPr>
        </p:nvSpPr>
        <p:spPr>
          <a:xfrm>
            <a:off x="858382" y="766354"/>
            <a:ext cx="10374394" cy="4569580"/>
          </a:xfrm>
        </p:spPr>
        <p:txBody>
          <a:bodyPr anchor="t">
            <a:normAutofit/>
          </a:bodyPr>
          <a:lstStyle/>
          <a:p>
            <a:pPr marL="0" indent="0">
              <a:buNone/>
            </a:pPr>
            <a:r>
              <a:rPr lang="en-US" sz="1600" smtClean="0">
                <a:latin typeface="Tahoma" panose="020B0604030504040204" pitchFamily="34" charset="0"/>
                <a:ea typeface="Tahoma" panose="020B0604030504040204" pitchFamily="34" charset="0"/>
                <a:cs typeface="Tahoma" panose="020B0604030504040204" pitchFamily="34" charset="0"/>
              </a:rPr>
              <a:t>Dự đoán giá nhà và submit xem kết quả:</a:t>
            </a:r>
          </a:p>
          <a:p>
            <a:pPr>
              <a:buFont typeface="Courier New" panose="02070309020205020404" pitchFamily="49" charset="0"/>
              <a:buChar char="o"/>
            </a:pPr>
            <a:r>
              <a:rPr lang="en-US" sz="1600" smtClean="0">
                <a:latin typeface="Tahoma" panose="020B0604030504040204" pitchFamily="34" charset="0"/>
                <a:ea typeface="Tahoma" panose="020B0604030504040204" pitchFamily="34" charset="0"/>
                <a:cs typeface="Tahoma" panose="020B0604030504040204" pitchFamily="34" charset="0"/>
              </a:rPr>
              <a:t>Đạt h</a:t>
            </a:r>
            <a:r>
              <a:rPr lang="vi-VN" sz="1600" smtClean="0">
                <a:latin typeface="Tahoma" panose="020B0604030504040204" pitchFamily="34" charset="0"/>
                <a:ea typeface="Tahoma" panose="020B0604030504040204" pitchFamily="34" charset="0"/>
                <a:cs typeface="Tahoma" panose="020B0604030504040204" pitchFamily="34" charset="0"/>
              </a:rPr>
              <a:t>ạng </a:t>
            </a:r>
            <a:r>
              <a:rPr lang="vi-VN" sz="1600">
                <a:latin typeface="Tahoma" panose="020B0604030504040204" pitchFamily="34" charset="0"/>
                <a:ea typeface="Tahoma" panose="020B0604030504040204" pitchFamily="34" charset="0"/>
                <a:cs typeface="Tahoma" panose="020B0604030504040204" pitchFamily="34" charset="0"/>
              </a:rPr>
              <a:t>404 trên 4,237 teams tham gia (ghi nhận lúc nộp bài 10:06 AM 18 March 2023), cũng không phải quá tệ nhưng có nghĩa ta vẫn còn có thể cải thiện thêm kết quả của mình bằng feature engineer và các cách xây dựng, tinh chỉnh mô hình</a:t>
            </a:r>
            <a:r>
              <a:rPr lang="vi-VN" sz="1600" smtClean="0">
                <a:latin typeface="Tahoma" panose="020B0604030504040204" pitchFamily="34" charset="0"/>
                <a:ea typeface="Tahoma" panose="020B0604030504040204" pitchFamily="34" charset="0"/>
                <a:cs typeface="Tahoma" panose="020B0604030504040204" pitchFamily="34" charset="0"/>
              </a:rPr>
              <a:t>.</a:t>
            </a:r>
            <a:endParaRPr lang="en-US" sz="1600" smtClean="0">
              <a:latin typeface="Tahoma" panose="020B0604030504040204" pitchFamily="34" charset="0"/>
              <a:ea typeface="Tahoma" panose="020B0604030504040204" pitchFamily="34" charset="0"/>
              <a:cs typeface="Tahoma" panose="020B0604030504040204" pitchFamily="34" charset="0"/>
            </a:endParaRPr>
          </a:p>
          <a:p>
            <a:pPr>
              <a:buFont typeface="Courier New" panose="02070309020205020404" pitchFamily="49" charset="0"/>
              <a:buChar char="o"/>
            </a:pPr>
            <a:r>
              <a:rPr lang="vi-VN" sz="1600" i="1">
                <a:latin typeface="Tahoma" panose="020B0604030504040204" pitchFamily="34" charset="0"/>
                <a:ea typeface="Tahoma" panose="020B0604030504040204" pitchFamily="34" charset="0"/>
                <a:cs typeface="Tahoma" panose="020B0604030504040204" pitchFamily="34" charset="0"/>
              </a:rPr>
              <a:t>https://www.kaggle.com/competitions/house-prices-advanced-regression-techniques/leaderboard#</a:t>
            </a:r>
          </a:p>
          <a:p>
            <a:pPr>
              <a:buFont typeface="Courier New" panose="02070309020205020404" pitchFamily="49" charset="0"/>
              <a:buChar char="o"/>
            </a:pPr>
            <a:r>
              <a:rPr lang="vi-VN" sz="1600">
                <a:latin typeface="Tahoma" panose="020B0604030504040204" pitchFamily="34" charset="0"/>
                <a:ea typeface="Tahoma" panose="020B0604030504040204" pitchFamily="34" charset="0"/>
                <a:cs typeface="Tahoma" panose="020B0604030504040204" pitchFamily="34" charset="0"/>
              </a:rPr>
              <a:t>Nếu xem các bài dự thi top sẽ thấy score rất cao thậm chí bằng 0 (dự đoán chính xác 100%). Vô xem tab thảo luận sẽ thấy họ đã cheat bằng cách lấy dữ liệu giá nhà bị rò rỉ để làm bài dự thi. Nếu loại ra các bài thi cheat này có lẽ thứ hạng của chúng ta còn cao hơn nữa.</a:t>
            </a:r>
            <a:endParaRPr lang="en-US" sz="160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rotWithShape="1">
          <a:blip r:embed="rId2"/>
          <a:srcRect l="18385" t="42752" r="7868" b="23207"/>
          <a:stretch/>
        </p:blipFill>
        <p:spPr>
          <a:xfrm>
            <a:off x="1578045" y="3366815"/>
            <a:ext cx="8941909" cy="2117165"/>
          </a:xfrm>
          <a:prstGeom prst="rect">
            <a:avLst/>
          </a:prstGeom>
        </p:spPr>
      </p:pic>
    </p:spTree>
    <p:extLst>
      <p:ext uri="{BB962C8B-B14F-4D97-AF65-F5344CB8AC3E}">
        <p14:creationId xmlns:p14="http://schemas.microsoft.com/office/powerpoint/2010/main" val="4126503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normAutofit/>
          </a:bodyPr>
          <a:lstStyle/>
          <a:p>
            <a:r>
              <a:rPr lang="en-US" b="1" smtClean="0"/>
              <a:t>Future work</a:t>
            </a:r>
            <a:endParaRPr lang="en-US" sz="3200" b="1"/>
          </a:p>
        </p:txBody>
      </p:sp>
      <p:sp>
        <p:nvSpPr>
          <p:cNvPr id="3" name="Content Placeholder 2"/>
          <p:cNvSpPr>
            <a:spLocks noGrp="1"/>
          </p:cNvSpPr>
          <p:nvPr>
            <p:ph idx="1"/>
          </p:nvPr>
        </p:nvSpPr>
        <p:spPr>
          <a:xfrm>
            <a:off x="858382" y="766354"/>
            <a:ext cx="8860383" cy="4569580"/>
          </a:xfrm>
        </p:spPr>
        <p:txBody>
          <a:bodyPr anchor="t">
            <a:normAutofit/>
          </a:bodyPr>
          <a:lstStyle/>
          <a:p>
            <a:pPr>
              <a:buFont typeface="Courier New" panose="02070309020205020404" pitchFamily="49" charset="0"/>
              <a:buChar char="o"/>
            </a:pPr>
            <a:r>
              <a:rPr lang="en-US" sz="1600">
                <a:latin typeface="Tahoma" panose="020B0604030504040204" pitchFamily="34" charset="0"/>
                <a:ea typeface="Tahoma" panose="020B0604030504040204" pitchFamily="34" charset="0"/>
                <a:cs typeface="Tahoma" panose="020B0604030504040204" pitchFamily="34" charset="0"/>
              </a:rPr>
              <a:t>Sau khi lấy ra các dự đoán sai nhất để phân tích lỗi và trực quan dữ liệu thực tế vs dữ liệu dự đoán ta thấy m</a:t>
            </a:r>
            <a:r>
              <a:rPr lang="vi-VN" sz="1600">
                <a:ea typeface="Tahoma" panose="020B0604030504040204" pitchFamily="34" charset="0"/>
                <a:cs typeface="Tahoma" panose="020B0604030504040204" pitchFamily="34" charset="0"/>
              </a:rPr>
              <a:t>ột số dữ liệu giá nhà có giá dao động lớn, hoặc chỉ có 1 vài ngôi nhà có đặc trưng như thế khiến mô hình dự đoán không được tốt lắm. Tuy nhiên số này không nhiều và nhìn chung mô hình học kết hợp của chúng ta làm việc khá tốt trên hầu hết dữ liệu.</a:t>
            </a:r>
            <a:endParaRPr lang="en-US" sz="1600">
              <a:latin typeface="Tahoma" panose="020B0604030504040204" pitchFamily="34" charset="0"/>
              <a:ea typeface="Tahoma" panose="020B0604030504040204" pitchFamily="34" charset="0"/>
              <a:cs typeface="Tahoma" panose="020B0604030504040204" pitchFamily="34" charset="0"/>
            </a:endParaRPr>
          </a:p>
          <a:p>
            <a:pPr>
              <a:buFont typeface="Courier New" panose="02070309020205020404" pitchFamily="49" charset="0"/>
              <a:buChar char="o"/>
            </a:pPr>
            <a:r>
              <a:rPr lang="en-US" sz="1600">
                <a:latin typeface="Tahoma" panose="020B0604030504040204" pitchFamily="34" charset="0"/>
                <a:ea typeface="Tahoma" panose="020B0604030504040204" pitchFamily="34" charset="0"/>
                <a:cs typeface="Tahoma" panose="020B0604030504040204" pitchFamily="34" charset="0"/>
              </a:rPr>
              <a:t>Muốn </a:t>
            </a:r>
            <a:r>
              <a:rPr lang="vi-VN" sz="1600">
                <a:ea typeface="Tahoma" panose="020B0604030504040204" pitchFamily="34" charset="0"/>
                <a:cs typeface="Tahoma" panose="020B0604030504040204" pitchFamily="34" charset="0"/>
              </a:rPr>
              <a:t>cải thiện ta sẽ cần thu thập thêm dữ liệu để mô hình của chúng ta có thể học hết được các thông tin giá nhà.</a:t>
            </a:r>
            <a:endParaRPr lang="en-US" sz="160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6165668" y="2776938"/>
            <a:ext cx="4369212" cy="3290933"/>
          </a:xfrm>
          <a:prstGeom prst="rect">
            <a:avLst/>
          </a:prstGeom>
        </p:spPr>
      </p:pic>
      <p:sp>
        <p:nvSpPr>
          <p:cNvPr id="5" name="Content Placeholder 2"/>
          <p:cNvSpPr txBox="1">
            <a:spLocks/>
          </p:cNvSpPr>
          <p:nvPr/>
        </p:nvSpPr>
        <p:spPr>
          <a:xfrm>
            <a:off x="858383" y="2516777"/>
            <a:ext cx="4749938" cy="456958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a:lstStyle>
          <a:p>
            <a:pPr>
              <a:buFont typeface="Courier New" panose="02070309020205020404" pitchFamily="49" charset="0"/>
              <a:buChar char="o"/>
            </a:pPr>
            <a:r>
              <a:rPr lang="en-US" sz="1600" smtClean="0">
                <a:latin typeface="Tahoma" panose="020B0604030504040204" pitchFamily="34" charset="0"/>
                <a:ea typeface="Tahoma" panose="020B0604030504040204" pitchFamily="34" charset="0"/>
                <a:cs typeface="Tahoma" panose="020B0604030504040204" pitchFamily="34" charset="0"/>
              </a:rPr>
              <a:t>Cụ thể hơn là lấy thêm thông tin về các ngôi nhà có chất lượng thấp hơn 4 và cao hơn 8. </a:t>
            </a:r>
          </a:p>
          <a:p>
            <a:pPr>
              <a:buFont typeface="Courier New" panose="02070309020205020404" pitchFamily="49" charset="0"/>
              <a:buChar char="o"/>
            </a:pPr>
            <a:r>
              <a:rPr lang="en-US" sz="1600" smtClean="0">
                <a:latin typeface="Tahoma" panose="020B0604030504040204" pitchFamily="34" charset="0"/>
                <a:ea typeface="Tahoma" panose="020B0604030504040204" pitchFamily="34" charset="0"/>
                <a:cs typeface="Tahoma" panose="020B0604030504040204" pitchFamily="34" charset="0"/>
              </a:rPr>
              <a:t>Hay tham khảo bảng n</a:t>
            </a:r>
            <a:r>
              <a:rPr lang="vi-VN" sz="1600" smtClean="0">
                <a:latin typeface="Tahoma" panose="020B0604030504040204" pitchFamily="34" charset="0"/>
                <a:ea typeface="Tahoma" panose="020B0604030504040204" pitchFamily="34" charset="0"/>
                <a:cs typeface="Tahoma" panose="020B0604030504040204" pitchFamily="34" charset="0"/>
              </a:rPr>
              <a:t>hóm theo </a:t>
            </a:r>
            <a:r>
              <a:rPr lang="vi-VN" sz="1600">
                <a:latin typeface="Tahoma" panose="020B0604030504040204" pitchFamily="34" charset="0"/>
                <a:ea typeface="Tahoma" panose="020B0604030504040204" pitchFamily="34" charset="0"/>
                <a:cs typeface="Tahoma" panose="020B0604030504040204" pitchFamily="34" charset="0"/>
              </a:rPr>
              <a:t>2 trường ảnh hưởng giá nhà lớn nhất là “OverallQual” và “Neighborhood</a:t>
            </a:r>
            <a:r>
              <a:rPr lang="vi-VN" sz="1600" smtClean="0">
                <a:latin typeface="Tahoma" panose="020B0604030504040204" pitchFamily="34" charset="0"/>
                <a:ea typeface="Tahoma" panose="020B0604030504040204" pitchFamily="34" charset="0"/>
                <a:cs typeface="Tahoma" panose="020B0604030504040204" pitchFamily="34" charset="0"/>
              </a:rPr>
              <a:t>”</a:t>
            </a:r>
            <a:r>
              <a:rPr lang="en-US" sz="1600" smtClean="0">
                <a:latin typeface="Tahoma" panose="020B0604030504040204" pitchFamily="34" charset="0"/>
                <a:ea typeface="Tahoma" panose="020B0604030504040204" pitchFamily="34" charset="0"/>
                <a:cs typeface="Tahoma" panose="020B0604030504040204" pitchFamily="34" charset="0"/>
              </a:rPr>
              <a:t> để biết tại ví trí nào trong thành phố cần lấy thêm thông tin về ngôi nhà có chất lượng tổng thể bao nhiêu.</a:t>
            </a:r>
          </a:p>
          <a:p>
            <a:pPr>
              <a:buFont typeface="Courier New" panose="02070309020205020404" pitchFamily="49" charset="0"/>
              <a:buChar char="o"/>
            </a:pPr>
            <a:endParaRPr lang="en-US"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63864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normAutofit/>
          </a:bodyPr>
          <a:lstStyle/>
          <a:p>
            <a:r>
              <a:rPr lang="en-US" b="1"/>
              <a:t>data understanding</a:t>
            </a:r>
            <a:r>
              <a:rPr lang="en-US"/>
              <a:t/>
            </a:r>
            <a:br>
              <a:rPr lang="en-US"/>
            </a:br>
            <a:r>
              <a:rPr lang="en-US" sz="2800" smtClean="0"/>
              <a:t>Exploratory </a:t>
            </a:r>
            <a:r>
              <a:rPr lang="en-US" sz="2800"/>
              <a:t>Data Analysis</a:t>
            </a:r>
          </a:p>
        </p:txBody>
      </p:sp>
      <p:sp>
        <p:nvSpPr>
          <p:cNvPr id="3" name="Content Placeholder 2"/>
          <p:cNvSpPr>
            <a:spLocks noGrp="1"/>
          </p:cNvSpPr>
          <p:nvPr>
            <p:ph idx="1"/>
          </p:nvPr>
        </p:nvSpPr>
        <p:spPr>
          <a:xfrm>
            <a:off x="858382" y="766354"/>
            <a:ext cx="10149252" cy="4569580"/>
          </a:xfrm>
        </p:spPr>
        <p:txBody>
          <a:bodyPr anchor="t">
            <a:normAutofit/>
          </a:bodyPr>
          <a:lstStyle/>
          <a:p>
            <a:pPr marL="0" indent="0">
              <a:buNone/>
            </a:pPr>
            <a:r>
              <a:rPr lang="en-US" sz="1600" smtClean="0">
                <a:latin typeface="Tahoma" panose="020B0604030504040204" pitchFamily="34" charset="0"/>
                <a:ea typeface="Tahoma" panose="020B0604030504040204" pitchFamily="34" charset="0"/>
                <a:cs typeface="Tahoma" panose="020B0604030504040204" pitchFamily="34" charset="0"/>
              </a:rPr>
              <a:t>Giá nhà của chúng ta có khá nhiều outlier và có phân phối không đều (kéo dài về bên phải).</a:t>
            </a:r>
            <a:endParaRPr lang="en-US" sz="1600">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2"/>
          <a:stretch>
            <a:fillRect/>
          </a:stretch>
        </p:blipFill>
        <p:spPr>
          <a:xfrm>
            <a:off x="6345257" y="1458704"/>
            <a:ext cx="5418290" cy="4077053"/>
          </a:xfrm>
          <a:prstGeom prst="rect">
            <a:avLst/>
          </a:prstGeom>
        </p:spPr>
      </p:pic>
      <p:pic>
        <p:nvPicPr>
          <p:cNvPr id="7" name="Picture 6"/>
          <p:cNvPicPr>
            <a:picLocks noChangeAspect="1"/>
          </p:cNvPicPr>
          <p:nvPr/>
        </p:nvPicPr>
        <p:blipFill>
          <a:blip r:embed="rId3"/>
          <a:stretch>
            <a:fillRect/>
          </a:stretch>
        </p:blipFill>
        <p:spPr>
          <a:xfrm>
            <a:off x="446133" y="1458704"/>
            <a:ext cx="5486875" cy="3894157"/>
          </a:xfrm>
          <a:prstGeom prst="rect">
            <a:avLst/>
          </a:prstGeom>
        </p:spPr>
      </p:pic>
    </p:spTree>
    <p:extLst>
      <p:ext uri="{BB962C8B-B14F-4D97-AF65-F5344CB8AC3E}">
        <p14:creationId xmlns:p14="http://schemas.microsoft.com/office/powerpoint/2010/main" val="148518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normAutofit/>
          </a:bodyPr>
          <a:lstStyle/>
          <a:p>
            <a:r>
              <a:rPr lang="en-US" b="1"/>
              <a:t>data understanding</a:t>
            </a:r>
            <a:r>
              <a:rPr lang="en-US"/>
              <a:t/>
            </a:r>
            <a:br>
              <a:rPr lang="en-US"/>
            </a:br>
            <a:r>
              <a:rPr lang="en-US" sz="2800" smtClean="0"/>
              <a:t>Exploratory </a:t>
            </a:r>
            <a:r>
              <a:rPr lang="en-US" sz="2800"/>
              <a:t>Data Analysis</a:t>
            </a:r>
          </a:p>
        </p:txBody>
      </p:sp>
      <p:sp>
        <p:nvSpPr>
          <p:cNvPr id="3" name="Content Placeholder 2"/>
          <p:cNvSpPr>
            <a:spLocks noGrp="1"/>
          </p:cNvSpPr>
          <p:nvPr>
            <p:ph idx="1"/>
          </p:nvPr>
        </p:nvSpPr>
        <p:spPr>
          <a:xfrm>
            <a:off x="858382" y="766354"/>
            <a:ext cx="10149252" cy="4569580"/>
          </a:xfrm>
        </p:spPr>
        <p:txBody>
          <a:bodyPr anchor="t">
            <a:normAutofit/>
          </a:bodyPr>
          <a:lstStyle/>
          <a:p>
            <a:pPr marL="0" indent="0">
              <a:buNone/>
            </a:pPr>
            <a:r>
              <a:rPr lang="en-US" sz="1600" smtClean="0">
                <a:latin typeface="Tahoma" panose="020B0604030504040204" pitchFamily="34" charset="0"/>
                <a:ea typeface="Tahoma" panose="020B0604030504040204" pitchFamily="34" charset="0"/>
                <a:cs typeface="Tahoma" panose="020B0604030504040204" pitchFamily="34" charset="0"/>
              </a:rPr>
              <a:t>Ta có thể áp hàm log cho nó, khi dự đoán sẽ phải chuyển đổi ngược lại</a:t>
            </a:r>
            <a:endParaRPr lang="en-US" sz="160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6257228" y="1458704"/>
            <a:ext cx="5425910" cy="4092295"/>
          </a:xfrm>
          <a:prstGeom prst="rect">
            <a:avLst/>
          </a:prstGeom>
        </p:spPr>
      </p:pic>
      <p:pic>
        <p:nvPicPr>
          <p:cNvPr id="5" name="Picture 4"/>
          <p:cNvPicPr>
            <a:picLocks noChangeAspect="1"/>
          </p:cNvPicPr>
          <p:nvPr/>
        </p:nvPicPr>
        <p:blipFill>
          <a:blip r:embed="rId3"/>
          <a:stretch>
            <a:fillRect/>
          </a:stretch>
        </p:blipFill>
        <p:spPr>
          <a:xfrm>
            <a:off x="590888" y="1462869"/>
            <a:ext cx="5281118" cy="3932261"/>
          </a:xfrm>
          <a:prstGeom prst="rect">
            <a:avLst/>
          </a:prstGeom>
        </p:spPr>
      </p:pic>
    </p:spTree>
    <p:extLst>
      <p:ext uri="{BB962C8B-B14F-4D97-AF65-F5344CB8AC3E}">
        <p14:creationId xmlns:p14="http://schemas.microsoft.com/office/powerpoint/2010/main" val="2454641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normAutofit/>
          </a:bodyPr>
          <a:lstStyle/>
          <a:p>
            <a:r>
              <a:rPr lang="en-US" b="1"/>
              <a:t>data understanding</a:t>
            </a:r>
            <a:r>
              <a:rPr lang="en-US"/>
              <a:t/>
            </a:r>
            <a:br>
              <a:rPr lang="en-US"/>
            </a:br>
            <a:r>
              <a:rPr lang="en-US" sz="2800" smtClean="0"/>
              <a:t>Exploratory </a:t>
            </a:r>
            <a:r>
              <a:rPr lang="en-US" sz="2800"/>
              <a:t>Data Analysis</a:t>
            </a:r>
          </a:p>
        </p:txBody>
      </p:sp>
      <p:sp>
        <p:nvSpPr>
          <p:cNvPr id="3" name="Content Placeholder 2"/>
          <p:cNvSpPr>
            <a:spLocks noGrp="1"/>
          </p:cNvSpPr>
          <p:nvPr>
            <p:ph idx="1"/>
          </p:nvPr>
        </p:nvSpPr>
        <p:spPr>
          <a:xfrm>
            <a:off x="858382" y="766354"/>
            <a:ext cx="4915401" cy="4569580"/>
          </a:xfrm>
        </p:spPr>
        <p:txBody>
          <a:bodyPr anchor="t">
            <a:normAutofit/>
          </a:bodyPr>
          <a:lstStyle/>
          <a:p>
            <a:pPr marL="0" indent="0">
              <a:buNone/>
            </a:pPr>
            <a:r>
              <a:rPr lang="vi-VN" sz="1600" smtClean="0">
                <a:ea typeface="Tahoma" panose="020B0604030504040204" pitchFamily="34" charset="0"/>
                <a:cs typeface="Tahoma" panose="020B0604030504040204" pitchFamily="34" charset="0"/>
              </a:rPr>
              <a:t>Dữ </a:t>
            </a:r>
            <a:r>
              <a:rPr lang="vi-VN" sz="1600">
                <a:ea typeface="Tahoma" panose="020B0604030504040204" pitchFamily="34" charset="0"/>
                <a:cs typeface="Tahoma" panose="020B0604030504040204" pitchFamily="34" charset="0"/>
              </a:rPr>
              <a:t>liệu </a:t>
            </a:r>
            <a:r>
              <a:rPr lang="en-US" sz="1600">
                <a:latin typeface="Tahoma" panose="020B0604030504040204" pitchFamily="34" charset="0"/>
                <a:ea typeface="Tahoma" panose="020B0604030504040204" pitchFamily="34" charset="0"/>
                <a:cs typeface="Tahoma" panose="020B0604030504040204" pitchFamily="34" charset="0"/>
              </a:rPr>
              <a:t>có 19 cột có giá trị NaN cần phải xử lý, trong đó 5 cột "Alley", "FireplaceQu", "PoolQC", "Fence", "MiscFeature" có quá nhiều giá trị NaN nên ta sẽ loại bỏ chúng, cột "GarageYrBlt" cũng sẽ bị loại vì không có giá trị nào phù hợp để thay thế giá trị NaN ở đây (NaN là không có ga-ra, chúng ta sẽ để năm xây ga-ra giá trị nào khi không có ga-ra</a:t>
            </a:r>
            <a:r>
              <a:rPr lang="en-US" sz="1600" smtClean="0">
                <a:latin typeface="Tahoma" panose="020B0604030504040204" pitchFamily="34" charset="0"/>
                <a:ea typeface="Tahoma" panose="020B0604030504040204" pitchFamily="34" charset="0"/>
                <a:cs typeface="Tahoma" panose="020B0604030504040204" pitchFamily="34" charset="0"/>
              </a:rPr>
              <a:t>?).</a:t>
            </a:r>
            <a:endParaRPr lang="en-US" sz="160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6109960" y="618308"/>
            <a:ext cx="5433531" cy="5105842"/>
          </a:xfrm>
          <a:prstGeom prst="rect">
            <a:avLst/>
          </a:prstGeom>
        </p:spPr>
      </p:pic>
    </p:spTree>
    <p:extLst>
      <p:ext uri="{BB962C8B-B14F-4D97-AF65-F5344CB8AC3E}">
        <p14:creationId xmlns:p14="http://schemas.microsoft.com/office/powerpoint/2010/main" val="1404798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normAutofit/>
          </a:bodyPr>
          <a:lstStyle/>
          <a:p>
            <a:r>
              <a:rPr lang="en-US" b="1"/>
              <a:t>data understanding</a:t>
            </a:r>
            <a:r>
              <a:rPr lang="en-US"/>
              <a:t/>
            </a:r>
            <a:br>
              <a:rPr lang="en-US"/>
            </a:br>
            <a:r>
              <a:rPr lang="en-US" sz="2800" smtClean="0"/>
              <a:t>Exploratory </a:t>
            </a:r>
            <a:r>
              <a:rPr lang="en-US" sz="2800"/>
              <a:t>Data Analysis</a:t>
            </a:r>
          </a:p>
        </p:txBody>
      </p:sp>
      <p:sp>
        <p:nvSpPr>
          <p:cNvPr id="3" name="Content Placeholder 2"/>
          <p:cNvSpPr>
            <a:spLocks noGrp="1"/>
          </p:cNvSpPr>
          <p:nvPr>
            <p:ph idx="1"/>
          </p:nvPr>
        </p:nvSpPr>
        <p:spPr>
          <a:xfrm>
            <a:off x="858382" y="766354"/>
            <a:ext cx="8860383" cy="4569580"/>
          </a:xfrm>
        </p:spPr>
        <p:txBody>
          <a:bodyPr anchor="t">
            <a:normAutofit/>
          </a:bodyPr>
          <a:lstStyle/>
          <a:p>
            <a:pPr>
              <a:buFont typeface="Courier New" panose="02070309020205020404" pitchFamily="49" charset="0"/>
              <a:buChar char="o"/>
            </a:pPr>
            <a:r>
              <a:rPr lang="en-US" sz="1600" smtClean="0">
                <a:latin typeface="Tahoma" panose="020B0604030504040204" pitchFamily="34" charset="0"/>
                <a:ea typeface="Tahoma" panose="020B0604030504040204" pitchFamily="34" charset="0"/>
                <a:cs typeface="Tahoma" panose="020B0604030504040204" pitchFamily="34" charset="0"/>
              </a:rPr>
              <a:t>Chúng ta sẽ không lấy hết tất cả đặc trưng của bộ dữ liệu mà sẽ chọn ra các đặc trưng có ảnh hưởng lớn nhất lên giá nhà vì feature selection giúp:</a:t>
            </a:r>
          </a:p>
          <a:p>
            <a:pPr lvl="1">
              <a:buFont typeface="Courier New" panose="02070309020205020404" pitchFamily="49" charset="0"/>
              <a:buChar char="o"/>
            </a:pPr>
            <a:r>
              <a:rPr lang="en-US" sz="1400" smtClean="0">
                <a:latin typeface="Tahoma" panose="020B0604030504040204" pitchFamily="34" charset="0"/>
                <a:ea typeface="Tahoma" panose="020B0604030504040204" pitchFamily="34" charset="0"/>
                <a:cs typeface="Tahoma" panose="020B0604030504040204" pitchFamily="34" charset="0"/>
              </a:rPr>
              <a:t>Giảm rủi ro mô hình bị overfitting.</a:t>
            </a:r>
          </a:p>
          <a:p>
            <a:pPr lvl="1">
              <a:buFont typeface="Courier New" panose="02070309020205020404" pitchFamily="49" charset="0"/>
              <a:buChar char="o"/>
            </a:pPr>
            <a:r>
              <a:rPr lang="en-US" sz="1400" smtClean="0">
                <a:latin typeface="Tahoma" panose="020B0604030504040204" pitchFamily="34" charset="0"/>
                <a:ea typeface="Tahoma" panose="020B0604030504040204" pitchFamily="34" charset="0"/>
                <a:cs typeface="Tahoma" panose="020B0604030504040204" pitchFamily="34" charset="0"/>
              </a:rPr>
              <a:t>Tăng độ chính xác cho mô hình vì dữ liệu không liên quan có thể khiến mô hình học bị sai lệch.</a:t>
            </a:r>
          </a:p>
          <a:p>
            <a:pPr lvl="1">
              <a:buFont typeface="Courier New" panose="02070309020205020404" pitchFamily="49" charset="0"/>
              <a:buChar char="o"/>
            </a:pPr>
            <a:r>
              <a:rPr lang="en-US" sz="1400" smtClean="0">
                <a:latin typeface="Tahoma" panose="020B0604030504040204" pitchFamily="34" charset="0"/>
                <a:ea typeface="Tahoma" panose="020B0604030504040204" pitchFamily="34" charset="0"/>
                <a:cs typeface="Tahoma" panose="020B0604030504040204" pitchFamily="34" charset="0"/>
              </a:rPr>
              <a:t>Giảm thời gian chuẩn bị dữ liệu và huấn luyện mô hình (ta nên đưa ra mô hình sớm để thực nghiệm từ đó có hướng đi, chỉnh sửa phù hợp).</a:t>
            </a:r>
          </a:p>
          <a:p>
            <a:pPr>
              <a:buFont typeface="Courier New" panose="02070309020205020404" pitchFamily="49" charset="0"/>
              <a:buChar char="o"/>
            </a:pPr>
            <a:r>
              <a:rPr lang="en-US" sz="1600" smtClean="0">
                <a:latin typeface="Tahoma" panose="020B0604030504040204" pitchFamily="34" charset="0"/>
                <a:ea typeface="Tahoma" panose="020B0604030504040204" pitchFamily="34" charset="0"/>
                <a:cs typeface="Tahoma" panose="020B0604030504040204" pitchFamily="34" charset="0"/>
              </a:rPr>
              <a:t>Dùng </a:t>
            </a:r>
            <a:r>
              <a:rPr lang="en-US" sz="1600">
                <a:latin typeface="Tahoma" panose="020B0604030504040204" pitchFamily="34" charset="0"/>
                <a:ea typeface="Tahoma" panose="020B0604030504040204" pitchFamily="34" charset="0"/>
                <a:cs typeface="Tahoma" panose="020B0604030504040204" pitchFamily="34" charset="0"/>
              </a:rPr>
              <a:t>các hàm của “sklearn.feature_selection” ta lấy ra các trường có ảnh hưởng lớn nhất tới giá </a:t>
            </a:r>
            <a:r>
              <a:rPr lang="en-US" sz="1600" smtClean="0">
                <a:latin typeface="Tahoma" panose="020B0604030504040204" pitchFamily="34" charset="0"/>
                <a:ea typeface="Tahoma" panose="020B0604030504040204" pitchFamily="34" charset="0"/>
                <a:cs typeface="Tahoma" panose="020B0604030504040204" pitchFamily="34" charset="0"/>
              </a:rPr>
              <a:t>nhà. Khi lập mô hình ta thử nghiệm trên mô hình tốt nhất với tất cả đặc trưng so với các bộ dữ liệu đã chọn đặc trưng.</a:t>
            </a:r>
          </a:p>
          <a:p>
            <a:pPr>
              <a:buFont typeface="Courier New" panose="02070309020205020404" pitchFamily="49" charset="0"/>
              <a:buChar char="o"/>
            </a:pPr>
            <a:r>
              <a:rPr lang="en-US" sz="1600" smtClean="0">
                <a:latin typeface="Tahoma" panose="020B0604030504040204" pitchFamily="34" charset="0"/>
                <a:ea typeface="Tahoma" panose="020B0604030504040204" pitchFamily="34" charset="0"/>
                <a:cs typeface="Tahoma" panose="020B0604030504040204" pitchFamily="34" charset="0"/>
              </a:rPr>
              <a:t>Xem kết quả bảng bên ta thấy kết quả của feature selection tuy không cải thiện nhiều nhưng với lợi ích giảm rủi ro overfit và giảm thời gian chuẩn bị dữ liệu, huấn luyện mô hình ta vẫn sẽ dùng bộ dữ liệu với các đặc trưng được lựa chọn.</a:t>
            </a:r>
            <a:endParaRPr lang="en-US" sz="160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6888480" y="4206613"/>
            <a:ext cx="2917372" cy="1684678"/>
          </a:xfrm>
          <a:prstGeom prst="rect">
            <a:avLst/>
          </a:prstGeom>
        </p:spPr>
      </p:pic>
    </p:spTree>
    <p:extLst>
      <p:ext uri="{BB962C8B-B14F-4D97-AF65-F5344CB8AC3E}">
        <p14:creationId xmlns:p14="http://schemas.microsoft.com/office/powerpoint/2010/main" val="2243501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normAutofit/>
          </a:bodyPr>
          <a:lstStyle/>
          <a:p>
            <a:r>
              <a:rPr lang="en-US" b="1"/>
              <a:t>data understanding</a:t>
            </a:r>
            <a:r>
              <a:rPr lang="en-US"/>
              <a:t/>
            </a:r>
            <a:br>
              <a:rPr lang="en-US"/>
            </a:br>
            <a:r>
              <a:rPr lang="en-US" sz="2800" smtClean="0"/>
              <a:t>Exploratory </a:t>
            </a:r>
            <a:r>
              <a:rPr lang="en-US" sz="2800"/>
              <a:t>Data Analysis</a:t>
            </a:r>
          </a:p>
        </p:txBody>
      </p:sp>
      <p:sp>
        <p:nvSpPr>
          <p:cNvPr id="3" name="Content Placeholder 2"/>
          <p:cNvSpPr>
            <a:spLocks noGrp="1"/>
          </p:cNvSpPr>
          <p:nvPr>
            <p:ph idx="1"/>
          </p:nvPr>
        </p:nvSpPr>
        <p:spPr>
          <a:xfrm>
            <a:off x="858382" y="766354"/>
            <a:ext cx="8860383" cy="4569580"/>
          </a:xfrm>
        </p:spPr>
        <p:txBody>
          <a:bodyPr anchor="t">
            <a:normAutofit/>
          </a:bodyPr>
          <a:lstStyle/>
          <a:p>
            <a:pPr marL="0" indent="0">
              <a:buNone/>
            </a:pPr>
            <a:r>
              <a:rPr lang="en-US" sz="1600" smtClean="0">
                <a:latin typeface="Tahoma" panose="020B0604030504040204" pitchFamily="34" charset="0"/>
                <a:ea typeface="Tahoma" panose="020B0604030504040204" pitchFamily="34" charset="0"/>
                <a:cs typeface="Tahoma" panose="020B0604030504040204" pitchFamily="34" charset="0"/>
              </a:rPr>
              <a:t>Vẽ biểu đồ các đặc trưng phân loại xem chúng ra sao</a:t>
            </a:r>
            <a:endParaRPr lang="en-US" sz="160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2866203" y="1242492"/>
            <a:ext cx="6643558" cy="4225037"/>
          </a:xfrm>
          <a:prstGeom prst="rect">
            <a:avLst/>
          </a:prstGeom>
        </p:spPr>
      </p:pic>
    </p:spTree>
    <p:extLst>
      <p:ext uri="{BB962C8B-B14F-4D97-AF65-F5344CB8AC3E}">
        <p14:creationId xmlns:p14="http://schemas.microsoft.com/office/powerpoint/2010/main" val="1403367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599125"/>
            <a:ext cx="8534400" cy="1256455"/>
          </a:xfrm>
        </p:spPr>
        <p:txBody>
          <a:bodyPr anchor="t">
            <a:normAutofit/>
          </a:bodyPr>
          <a:lstStyle/>
          <a:p>
            <a:r>
              <a:rPr lang="en-US" b="1"/>
              <a:t>data understanding</a:t>
            </a:r>
            <a:r>
              <a:rPr lang="en-US"/>
              <a:t/>
            </a:r>
            <a:br>
              <a:rPr lang="en-US"/>
            </a:br>
            <a:r>
              <a:rPr lang="en-US" sz="2800" smtClean="0"/>
              <a:t>Exploratory </a:t>
            </a:r>
            <a:r>
              <a:rPr lang="en-US" sz="2800"/>
              <a:t>Data Analysis</a:t>
            </a:r>
          </a:p>
        </p:txBody>
      </p:sp>
      <p:sp>
        <p:nvSpPr>
          <p:cNvPr id="3" name="Content Placeholder 2"/>
          <p:cNvSpPr>
            <a:spLocks noGrp="1"/>
          </p:cNvSpPr>
          <p:nvPr>
            <p:ph idx="1"/>
          </p:nvPr>
        </p:nvSpPr>
        <p:spPr>
          <a:xfrm>
            <a:off x="858383" y="766354"/>
            <a:ext cx="3687492" cy="4569580"/>
          </a:xfrm>
        </p:spPr>
        <p:txBody>
          <a:bodyPr anchor="t">
            <a:normAutofit/>
          </a:bodyPr>
          <a:lstStyle/>
          <a:p>
            <a:pPr>
              <a:buFont typeface="Courier New" panose="02070309020205020404" pitchFamily="49" charset="0"/>
              <a:buChar char="o"/>
            </a:pPr>
            <a:r>
              <a:rPr lang="en-US" sz="1600">
                <a:latin typeface="Tahoma" panose="020B0604030504040204" pitchFamily="34" charset="0"/>
                <a:ea typeface="Tahoma" panose="020B0604030504040204" pitchFamily="34" charset="0"/>
                <a:cs typeface="Tahoma" panose="020B0604030504040204" pitchFamily="34" charset="0"/>
              </a:rPr>
              <a:t>Một số trường bị mất cân bằng dữ liệu như 'LandContour', 'Condition1', 'BsmtFinType2', 'Heating', 'Electrical</a:t>
            </a:r>
            <a:r>
              <a:rPr lang="en-US" sz="1600" smtClean="0">
                <a:latin typeface="Tahoma" panose="020B0604030504040204" pitchFamily="34" charset="0"/>
                <a:ea typeface="Tahoma" panose="020B0604030504040204" pitchFamily="34" charset="0"/>
                <a:cs typeface="Tahoma" panose="020B0604030504040204" pitchFamily="34" charset="0"/>
              </a:rPr>
              <a:t>', … </a:t>
            </a:r>
          </a:p>
          <a:p>
            <a:pPr>
              <a:buFont typeface="Courier New" panose="02070309020205020404" pitchFamily="49" charset="0"/>
              <a:buChar char="o"/>
            </a:pPr>
            <a:r>
              <a:rPr lang="en-US" sz="1600" smtClean="0">
                <a:latin typeface="Tahoma" panose="020B0604030504040204" pitchFamily="34" charset="0"/>
                <a:ea typeface="Tahoma" panose="020B0604030504040204" pitchFamily="34" charset="0"/>
                <a:cs typeface="Tahoma" panose="020B0604030504040204" pitchFamily="34" charset="0"/>
              </a:rPr>
              <a:t>Một </a:t>
            </a:r>
            <a:r>
              <a:rPr lang="en-US" sz="1600">
                <a:latin typeface="Tahoma" panose="020B0604030504040204" pitchFamily="34" charset="0"/>
                <a:ea typeface="Tahoma" panose="020B0604030504040204" pitchFamily="34" charset="0"/>
                <a:cs typeface="Tahoma" panose="020B0604030504040204" pitchFamily="34" charset="0"/>
              </a:rPr>
              <a:t>số có thể chuyển qua dạng số bằng Label Encoding như “ExterQual", "ExterCond", "BsmtQual", "BsmtCond", "BsmtExposure", "HeatingQC", "</a:t>
            </a:r>
            <a:r>
              <a:rPr lang="en-US" sz="1600" smtClean="0">
                <a:latin typeface="Tahoma" panose="020B0604030504040204" pitchFamily="34" charset="0"/>
                <a:ea typeface="Tahoma" panose="020B0604030504040204" pitchFamily="34" charset="0"/>
                <a:cs typeface="Tahoma" panose="020B0604030504040204" pitchFamily="34" charset="0"/>
              </a:rPr>
              <a:t>CentralAir“, …</a:t>
            </a:r>
            <a:endParaRPr lang="en-US" sz="160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4864326" y="1160536"/>
            <a:ext cx="6818779" cy="4306994"/>
          </a:xfrm>
          <a:prstGeom prst="rect">
            <a:avLst/>
          </a:prstGeom>
        </p:spPr>
      </p:pic>
    </p:spTree>
    <p:extLst>
      <p:ext uri="{BB962C8B-B14F-4D97-AF65-F5344CB8AC3E}">
        <p14:creationId xmlns:p14="http://schemas.microsoft.com/office/powerpoint/2010/main" val="22441733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Slice</Template>
  <TotalTime>504</TotalTime>
  <Words>2674</Words>
  <Application>Microsoft Office PowerPoint</Application>
  <PresentationFormat>Widescreen</PresentationFormat>
  <Paragraphs>145</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Century Gothic</vt:lpstr>
      <vt:lpstr>Courier New</vt:lpstr>
      <vt:lpstr>Tahoma</vt:lpstr>
      <vt:lpstr>Times New Roman</vt:lpstr>
      <vt:lpstr>Wingdings 3</vt:lpstr>
      <vt:lpstr>Slice</vt:lpstr>
      <vt:lpstr>project report</vt:lpstr>
      <vt:lpstr>Business understanding</vt:lpstr>
      <vt:lpstr>data understanding Data description</vt:lpstr>
      <vt:lpstr>data understanding Exploratory Data Analysis</vt:lpstr>
      <vt:lpstr>data understanding Exploratory Data Analysis</vt:lpstr>
      <vt:lpstr>data understanding Exploratory Data Analysis</vt:lpstr>
      <vt:lpstr>data understanding Exploratory Data Analysis</vt:lpstr>
      <vt:lpstr>data understanding Exploratory Data Analysis</vt:lpstr>
      <vt:lpstr>data understanding Exploratory Data Analysis</vt:lpstr>
      <vt:lpstr>data understanding Exploratory Data Analysis</vt:lpstr>
      <vt:lpstr>data understanding Exploratory Data Analysis</vt:lpstr>
      <vt:lpstr>data understanding Exploratory Data Analysis</vt:lpstr>
      <vt:lpstr>data understanding Exploratory Data Analysis</vt:lpstr>
      <vt:lpstr>data understanding Exploratory Data Analysis</vt:lpstr>
      <vt:lpstr>data understanding Exploratory Data Analysis</vt:lpstr>
      <vt:lpstr>data understanding Exploratory Data Analysis</vt:lpstr>
      <vt:lpstr>Data Preparation</vt:lpstr>
      <vt:lpstr>modeling</vt:lpstr>
      <vt:lpstr>Model Evaluation</vt:lpstr>
      <vt:lpstr>Model Evaluation</vt:lpstr>
      <vt:lpstr>Model Evaluation</vt:lpstr>
      <vt:lpstr>Model Improvement</vt:lpstr>
      <vt:lpstr>Model Improvement</vt:lpstr>
      <vt:lpstr>Model Improvement</vt:lpstr>
      <vt:lpstr>Advance</vt:lpstr>
      <vt:lpstr>Advance</vt:lpstr>
      <vt:lpstr>Advance</vt:lpstr>
      <vt:lpstr>Advance</vt:lpstr>
      <vt:lpstr>Advance</vt:lpstr>
      <vt:lpstr>Advance</vt:lpstr>
      <vt:lpstr>Advance</vt:lpstr>
      <vt:lpstr>Advance</vt:lpstr>
      <vt:lpstr>Advance</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dc:title>
  <dc:creator>Nguyen</dc:creator>
  <cp:lastModifiedBy>Nguyen</cp:lastModifiedBy>
  <cp:revision>36</cp:revision>
  <dcterms:created xsi:type="dcterms:W3CDTF">2023-02-16T03:34:50Z</dcterms:created>
  <dcterms:modified xsi:type="dcterms:W3CDTF">2023-03-21T01:18:22Z</dcterms:modified>
</cp:coreProperties>
</file>