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A531-0A5A-2C82-8858-D2BAEB2E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E3AD-C853-4FA3-CFDE-89E85081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3900-35E0-750D-4218-E09491D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DD8B-C8C3-FB17-6ED9-8598D6A5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D128-2F23-ED45-AB6E-7C13291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20A5-6D12-1BF8-BF55-725B8A1B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171A-97C4-8C3E-FE21-D2730DBC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4161-86B4-C1F1-0DD2-D8087C0E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CC22-47B6-0845-0126-7F7CFC65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1346-E2AF-9E92-DB9B-A7A32CB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3E220-A050-5FB9-76C5-4E2ED34F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C923-DB8E-3223-D0E3-FDB5CC71D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6D5F-2902-1DE5-01C3-E40B182A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B0EA-5206-8D43-AF08-8A18217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62D-2E50-EE7A-6FF0-2304C87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DC4-4042-9144-CBFD-39FE6ECE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0C87-EB13-7156-E5C3-2EF8F8C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8790-1241-2360-4AE6-0149BEE6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CFD2-4A00-C83C-9812-4AD4333B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5C96-2003-4286-787C-3585077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414-74A3-2DD2-9503-7915B577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89E2-5F8D-8A6B-010B-B4FAFAC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2C89-39F7-80C3-C0CD-1A568FFB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37E3-4B55-4F9C-F97B-1693B3DF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23DB-514B-C048-D977-990BCCF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C330-4E2C-35CF-C4D5-B1D2A357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FFB-20BA-DB9A-8C56-9BF190F5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ABA1E-FD6F-17EA-CAFE-2B5AFD68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72E5-BDA5-9446-83DF-06C4C96B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D53D-6047-558A-14E8-1E5EF470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0275-7A12-FEAB-0F9B-E8B720B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CEE-AE72-6E97-205D-7C1B9415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905D-754B-6234-319D-424CCEFD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8075-1C73-5409-7D85-C3EE430E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73D35-DDDA-98F6-9F9D-967E4276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A523A-5CE2-B691-F1FE-7F65E573E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0E469-460F-5749-6162-5BA8510C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B55-4900-E922-8537-7AF88256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1D503-7406-B31C-DB4A-F6E05BF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7EE8-968C-CE1B-7C90-F79337F6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47696-3306-698F-A3D3-DE2E855F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9F62-309D-3DD0-0F63-82FF0818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4B77B-0B4E-D173-D034-D570F75E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DBAA1-A961-6C25-35D3-A16389F9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7D562-FD0B-220E-C22E-DA2FAC82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D23DC-FAE7-F036-0620-DEE9B3F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1560-AA5A-4462-985E-6B2F84C5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E82C-527D-BD9C-978F-27587C4A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979B-6111-D2ED-5A0B-B0291284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0EEC-F10B-80F1-7250-B6E4300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F4E9-5410-6F65-082E-F2396777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4AC4-C8B3-C826-A90B-0387B2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525-849E-1066-47BB-B4FC2827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038FB-C44B-8EE6-EA46-F53F97F3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228C-811B-D7A0-8F78-499B2C4B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1032-73DD-EF74-6043-6561D491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C5D5-0EFF-6B36-A0DD-2379A002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5C051-43D1-088F-6739-754D69E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343B-4086-DB7A-AAF1-8D01ED2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2F0C-4A17-75B6-1C28-10ED19BF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CAC3-1E7D-6D02-4966-1728494F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9CCF3-6B96-4B5A-B8AA-029BD9435F88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7F15-4567-18C6-D3D7-79EFC9A2B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6456-FBAB-E7D2-CE77-206C47447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7257-117E-8B5C-ED88-120D86CA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WebArena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048E-0663-4BCC-8F5D-4696AA43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Evaluation (</a:t>
            </a:r>
            <a:r>
              <a:rPr lang="en-US" b="1" i="1" dirty="0"/>
              <a:t>rule-based evaluation</a:t>
            </a:r>
            <a:r>
              <a:rPr lang="en-US" dirty="0"/>
              <a:t>):</a:t>
            </a: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endParaRPr lang="en-US" b="1" dirty="0">
              <a:solidFill>
                <a:srgbClr val="C77DBB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dirty="0"/>
              <a:t>Combined 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88FA4-8279-3304-2268-94B1F554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EDF2-F834-BD98-2672-DD43ED95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WebArena</a:t>
            </a:r>
            <a:r>
              <a:rPr lang="en-US" sz="4800" dirty="0"/>
              <a:t> -  Input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ABBF-35D7-0A1D-0045-C59E953C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924" y="3860118"/>
            <a:ext cx="8634852" cy="239847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WebArena</a:t>
            </a:r>
            <a:r>
              <a:rPr lang="en-US" sz="2000" dirty="0"/>
              <a:t> uses the </a:t>
            </a:r>
            <a:r>
              <a:rPr lang="en-US" sz="2000" b="1" dirty="0"/>
              <a:t>input data provided within the task.</a:t>
            </a:r>
          </a:p>
          <a:p>
            <a:endParaRPr lang="en-US" sz="2000" dirty="0"/>
          </a:p>
          <a:p>
            <a:r>
              <a:rPr lang="en-US" sz="2000" b="1" dirty="0"/>
              <a:t>No new data </a:t>
            </a:r>
            <a:r>
              <a:rPr lang="en-US" sz="2000" dirty="0"/>
              <a:t>is generated to perform the task.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75251-F1FE-32B2-DA0E-6E573C3D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389218"/>
            <a:ext cx="8394192" cy="15769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48E48-6178-10C8-AC42-3479AC24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3AD800-8C88-BC6A-4727-5FFA4E1D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3CC4D-5117-9EBA-8A28-CE203012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Improvement – Evaluation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5A3F2-4A05-CB20-128C-C85A981B2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84557-7FEB-C520-405B-28D510EE5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F2E6-45C9-6F65-1402-DAE7EAAE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89218"/>
            <a:ext cx="5074598" cy="3639450"/>
          </a:xfrm>
        </p:spPr>
        <p:txBody>
          <a:bodyPr numCol="1" anchor="ctr">
            <a:normAutofit/>
          </a:bodyPr>
          <a:lstStyle/>
          <a:p>
            <a:r>
              <a:rPr lang="en-US" sz="2000" dirty="0"/>
              <a:t>Evaluation types : </a:t>
            </a:r>
          </a:p>
          <a:p>
            <a:pPr lvl="1"/>
            <a:r>
              <a:rPr lang="en-US" sz="1600" dirty="0"/>
              <a:t>Exact match</a:t>
            </a:r>
          </a:p>
          <a:p>
            <a:pPr lvl="1"/>
            <a:r>
              <a:rPr lang="en-US" sz="1600" dirty="0"/>
              <a:t>Must include</a:t>
            </a:r>
          </a:p>
          <a:p>
            <a:pPr lvl="1"/>
            <a:r>
              <a:rPr lang="en-US" sz="1600" dirty="0"/>
              <a:t>Fuzzy match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Regex match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Sematic match </a:t>
            </a:r>
            <a:r>
              <a:rPr lang="en-US" sz="1600" dirty="0"/>
              <a:t>(?Call LLM)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E802F-85EF-35D4-B322-9E07A7F8F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237E12-2A26-84D5-718B-CBC12CBE576A}"/>
              </a:ext>
            </a:extLst>
          </p:cNvPr>
          <p:cNvSpPr txBox="1">
            <a:spLocks/>
          </p:cNvSpPr>
          <p:nvPr/>
        </p:nvSpPr>
        <p:spPr>
          <a:xfrm>
            <a:off x="6397247" y="2177214"/>
            <a:ext cx="4530898" cy="3224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Types of Comparison Targets: </a:t>
            </a:r>
          </a:p>
          <a:p>
            <a:pPr lvl="1"/>
            <a:r>
              <a:rPr lang="en-US" sz="1600" dirty="0"/>
              <a:t>Raw text</a:t>
            </a:r>
          </a:p>
          <a:p>
            <a:pPr lvl="1"/>
            <a:r>
              <a:rPr lang="en-US" sz="1600" dirty="0"/>
              <a:t>URL</a:t>
            </a:r>
          </a:p>
          <a:p>
            <a:pPr lvl="1"/>
            <a:r>
              <a:rPr lang="en-US" sz="1600" dirty="0"/>
              <a:t>HTML element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Form Input –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262369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A151D-E35A-C0B4-9BB6-F8E6F449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03A7F-CC07-38DE-A1ED-CB635F844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435A-7FF8-2F97-8D5E-64B4AA71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930"/>
            <a:ext cx="10859784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Improvement – Evaluation types 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Regex match 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DE39E-3521-CF18-CF24-24A35A71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DB07C-6BB8-0645-D917-A228EBE30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17DD-3214-976D-A84E-D7538511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3" y="2371743"/>
            <a:ext cx="7924706" cy="12070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Uses patterns (regular expressions) to check </a:t>
            </a:r>
            <a:r>
              <a:rPr lang="en-US" sz="1800" b="1" dirty="0"/>
              <a:t>format</a:t>
            </a:r>
            <a:r>
              <a:rPr lang="en-US" sz="1800" dirty="0"/>
              <a:t> </a:t>
            </a:r>
          </a:p>
          <a:p>
            <a:r>
              <a:rPr lang="en-US" sz="1800" dirty="0"/>
              <a:t>Validate </a:t>
            </a:r>
            <a:r>
              <a:rPr lang="en-US" sz="1800" b="1" dirty="0"/>
              <a:t>emails</a:t>
            </a:r>
            <a:r>
              <a:rPr lang="en-US" sz="1800" dirty="0"/>
              <a:t>,</a:t>
            </a:r>
            <a:r>
              <a:rPr lang="en-US" sz="1800" b="1" dirty="0"/>
              <a:t> phone numbers, password </a:t>
            </a:r>
            <a:r>
              <a:rPr lang="en-US" sz="1800" dirty="0"/>
              <a:t>or</a:t>
            </a:r>
            <a:r>
              <a:rPr lang="en-US" sz="1800" b="1" dirty="0"/>
              <a:t> codes.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E490FB-5F2F-91D1-9792-AA4EC5561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95D02-7DC6-2B7A-2547-1A4935BB5A96}"/>
              </a:ext>
            </a:extLst>
          </p:cNvPr>
          <p:cNvSpPr txBox="1"/>
          <p:nvPr/>
        </p:nvSpPr>
        <p:spPr>
          <a:xfrm>
            <a:off x="1690502" y="3618626"/>
            <a:ext cx="74787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task_id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"task_002"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match_type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"regex"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"fields"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"price"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$?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d{2}"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"email"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w.-]+@[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w{2,}$"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zipcode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d{5}(-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d{4})?$"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pPr>
              <a:lnSpc>
                <a:spcPts val="1950"/>
              </a:lnSpc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95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E9BFF-7577-C167-264D-4234A341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DF1FF-7109-6EC3-F165-8C5FF055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8" y="294688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Updates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5CAF93-B73F-9803-3A74-E50469AA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99437"/>
              </p:ext>
            </p:extLst>
          </p:nvPr>
        </p:nvGraphicFramePr>
        <p:xfrm>
          <a:off x="673510" y="2138217"/>
          <a:ext cx="10844979" cy="433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1088">
                  <a:extLst>
                    <a:ext uri="{9D8B030D-6E8A-4147-A177-3AD203B41FA5}">
                      <a16:colId xmlns:a16="http://schemas.microsoft.com/office/drawing/2014/main" val="1828422960"/>
                    </a:ext>
                  </a:extLst>
                </a:gridCol>
                <a:gridCol w="3120549">
                  <a:extLst>
                    <a:ext uri="{9D8B030D-6E8A-4147-A177-3AD203B41FA5}">
                      <a16:colId xmlns:a16="http://schemas.microsoft.com/office/drawing/2014/main" val="1089535306"/>
                    </a:ext>
                  </a:extLst>
                </a:gridCol>
                <a:gridCol w="4493342">
                  <a:extLst>
                    <a:ext uri="{9D8B030D-6E8A-4147-A177-3AD203B41FA5}">
                      <a16:colId xmlns:a16="http://schemas.microsoft.com/office/drawing/2014/main" val="3896048127"/>
                    </a:ext>
                  </a:extLst>
                </a:gridCol>
              </a:tblGrid>
              <a:tr h="477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eval_type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description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match_type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076996631"/>
                  </a:ext>
                </a:extLst>
              </a:tr>
              <a:tr h="873303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string_match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string </a:t>
                      </a:r>
                      <a:r>
                        <a:rPr lang="en-US" sz="2400" u="none" strike="noStrike" dirty="0" err="1">
                          <a:effectLst/>
                        </a:rPr>
                        <a:t>comparision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exact | contains | semantic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092725301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regex_match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pattern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557333094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url_match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err="1">
                          <a:effectLst/>
                        </a:rPr>
                        <a:t>url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exact | contains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1271968924"/>
                  </a:ext>
                </a:extLst>
              </a:tr>
              <a:tr h="933832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dom_match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dom</a:t>
                      </a:r>
                      <a:r>
                        <a:rPr lang="en-US" sz="2400" u="none" strike="noStrike" dirty="0">
                          <a:effectLst/>
                        </a:rPr>
                        <a:t> value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exact | contains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2696930711"/>
                  </a:ext>
                </a:extLst>
              </a:tr>
              <a:tr h="61615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list_match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42469774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multiset_match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multiset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241310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2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1FD2A-E230-2195-BA34-AE83B163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A03BF6-E8EC-3E43-F147-810BB4C7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4509-C9F2-BE6A-A707-A9044269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78" y="235974"/>
            <a:ext cx="10859784" cy="1012758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Work Progress Report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EEC8B-82CD-97D5-8677-81B4849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4197C-2313-906B-143A-CAB93D58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A21A-CE61-628A-D26C-76999157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79" y="2203078"/>
            <a:ext cx="10859784" cy="4267991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Environments (Magento, ERP, LMS, Redmine, </a:t>
            </a:r>
            <a:r>
              <a:rPr lang="en-US" sz="2200" b="1" dirty="0" err="1"/>
              <a:t>Wordpress</a:t>
            </a:r>
            <a:r>
              <a:rPr lang="en-US" sz="2200" b="1" dirty="0"/>
              <a:t>, Joomla, Drupal, Forums ) - Done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Script to convert Excel to Json (Done)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Dataset  (100 tasks) --- Done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Evaluation function –--- Done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Run agents --- (Browser Use / </a:t>
            </a:r>
            <a:r>
              <a:rPr lang="en-US" sz="2200" b="1" dirty="0" err="1">
                <a:solidFill>
                  <a:srgbClr val="FF0000"/>
                </a:solidFill>
              </a:rPr>
              <a:t>HxAgent</a:t>
            </a:r>
            <a:r>
              <a:rPr lang="en-US" sz="2200" b="1" dirty="0">
                <a:solidFill>
                  <a:srgbClr val="FF0000"/>
                </a:solidFill>
              </a:rPr>
              <a:t> with Open LLMs). 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Add more tasks – 300 tasks (planning)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LLMs (Gemini, </a:t>
            </a:r>
            <a:r>
              <a:rPr lang="en-US" sz="2200" b="1" dirty="0" err="1"/>
              <a:t>Huggingface</a:t>
            </a:r>
            <a:r>
              <a:rPr lang="en-US" sz="2200" b="1" dirty="0"/>
              <a:t>)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7A08D-E91C-4B91-5C8A-B173729D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F8EFF-1776-2227-8972-A3633A64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B7C55-985C-DE85-19EF-0F8FB04C1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28754-2669-8930-CFA0-09537468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2" y="386930"/>
            <a:ext cx="10859784" cy="660205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Challenges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4B296-EEF6-2108-816A-1B546C85E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E1464-F996-241B-47FA-B2EA5E105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8946-6238-2D73-9174-4BC7F0C6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2" y="2371743"/>
            <a:ext cx="8993865" cy="343912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Result (include extra data)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LLMs (Capability) (</a:t>
            </a:r>
            <a:r>
              <a:rPr lang="en-US" sz="1800" b="1" dirty="0">
                <a:solidFill>
                  <a:srgbClr val="00B050"/>
                </a:solidFill>
              </a:rPr>
              <a:t>gemini-2.0-flash</a:t>
            </a:r>
            <a:r>
              <a:rPr lang="en-US" sz="1800" b="1" dirty="0"/>
              <a:t>, </a:t>
            </a:r>
            <a:r>
              <a:rPr lang="en-US" sz="1800" b="1" dirty="0">
                <a:solidFill>
                  <a:srgbClr val="FF0000"/>
                </a:solidFill>
              </a:rPr>
              <a:t>gemini-2.0-flash-lite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FF0000"/>
                </a:solidFill>
              </a:rPr>
              <a:t> gemini-1.5-flash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4B6A4-DEE8-50CD-8AE3-55DB0025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25D29-E44E-73D3-122C-ED943B97C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B1B09-99F5-B54F-F049-2EC2BC3E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16052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Evaluator</a:t>
            </a:r>
            <a:br>
              <a:rPr lang="en-US" sz="3700" dirty="0"/>
            </a:br>
            <a:r>
              <a:rPr lang="en-US" sz="3700" dirty="0" err="1">
                <a:solidFill>
                  <a:srgbClr val="FF0000"/>
                </a:solidFill>
              </a:rPr>
              <a:t>WebArena</a:t>
            </a:r>
            <a:endParaRPr lang="en-US" sz="3700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3272-F744-703E-A0D4-FE9D3065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1620"/>
            <a:ext cx="10486497" cy="4417167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200" b="1" dirty="0"/>
              <a:t>Task Success Rate  /  Exact match (10/17) ? / prefix match ? </a:t>
            </a:r>
          </a:p>
          <a:p>
            <a:pPr>
              <a:lnSpc>
                <a:spcPct val="160000"/>
              </a:lnSpc>
            </a:pPr>
            <a:r>
              <a:rPr lang="en-US" sz="2200" b="1" dirty="0"/>
              <a:t>Human Performance (~2 people) / </a:t>
            </a:r>
            <a:r>
              <a:rPr lang="en-US" sz="2200" b="1" dirty="0" err="1"/>
              <a:t>Webarena</a:t>
            </a:r>
            <a:r>
              <a:rPr lang="en-US" sz="2200" b="1" dirty="0"/>
              <a:t> reference</a:t>
            </a:r>
          </a:p>
          <a:p>
            <a:pPr>
              <a:lnSpc>
                <a:spcPct val="160000"/>
              </a:lnSpc>
            </a:pPr>
            <a:r>
              <a:rPr lang="en-US" sz="2200" b="1" dirty="0"/>
              <a:t>Chain of thought </a:t>
            </a:r>
            <a:r>
              <a:rPr lang="en-US" sz="2200" dirty="0"/>
              <a:t>(</a:t>
            </a:r>
            <a:r>
              <a:rPr lang="en-US" sz="2200" dirty="0" err="1"/>
              <a:t>CoT</a:t>
            </a:r>
            <a:r>
              <a:rPr lang="en-US" sz="2200" dirty="0"/>
              <a:t>) and No </a:t>
            </a:r>
            <a:r>
              <a:rPr lang="en-US" sz="2200" dirty="0" err="1"/>
              <a:t>CoT</a:t>
            </a:r>
            <a:r>
              <a:rPr lang="en-US" sz="2200" dirty="0"/>
              <a:t> in Prompting</a:t>
            </a:r>
          </a:p>
          <a:p>
            <a:pPr>
              <a:lnSpc>
                <a:spcPct val="160000"/>
              </a:lnSpc>
            </a:pPr>
            <a:r>
              <a:rPr lang="en-US" sz="2200" b="1" dirty="0"/>
              <a:t>Early Stop Error Rate </a:t>
            </a:r>
            <a:r>
              <a:rPr lang="en-US" sz="2200" dirty="0"/>
              <a:t>: Unachievable hint (Yes / no) in Prompting</a:t>
            </a:r>
          </a:p>
          <a:p>
            <a:pPr>
              <a:lnSpc>
                <a:spcPct val="160000"/>
              </a:lnSpc>
            </a:pPr>
            <a:r>
              <a:rPr lang="en-US" sz="2200" b="1" dirty="0"/>
              <a:t>Action Accuracy </a:t>
            </a:r>
            <a:r>
              <a:rPr lang="en-US" sz="2200" dirty="0"/>
              <a:t>(?)</a:t>
            </a:r>
          </a:p>
          <a:p>
            <a:pPr>
              <a:lnSpc>
                <a:spcPct val="160000"/>
              </a:lnSpc>
            </a:pPr>
            <a:r>
              <a:rPr lang="en-US" sz="2200" dirty="0" err="1"/>
              <a:t>Seeclick</a:t>
            </a:r>
            <a:r>
              <a:rPr lang="en-US" sz="2200" dirty="0"/>
              <a:t> + </a:t>
            </a:r>
            <a:r>
              <a:rPr lang="en-US" sz="2200" dirty="0" err="1"/>
              <a:t>Hxagent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534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E3B2B-C3B6-7CB1-21FD-58FF5223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D611F-E6EE-F48B-30A5-634CEE7E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27607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Evaluator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WebArena</a:t>
            </a:r>
            <a:endParaRPr lang="en-US" sz="48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70180-54EF-6F63-FAA4-0C6B04EA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632919"/>
            <a:ext cx="6408836" cy="54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3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66741-96CA-5FEA-0AAB-D087B8EE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BA8B-40F6-238F-434C-FA589EC1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Evaluator</a:t>
            </a:r>
            <a:br>
              <a:rPr lang="en-US" sz="3700" dirty="0"/>
            </a:br>
            <a:r>
              <a:rPr lang="en-US" sz="3700" dirty="0">
                <a:solidFill>
                  <a:srgbClr val="FF0000"/>
                </a:solidFill>
              </a:rPr>
              <a:t>Online-Mind2Web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8D42-28AE-4D3F-BBD2-9100C8DC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7647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 err="1"/>
              <a:t>WebJudge</a:t>
            </a:r>
            <a:endParaRPr lang="en-US" sz="2200" dirty="0"/>
          </a:p>
          <a:p>
            <a:pPr marL="457200" lvl="1" indent="0">
              <a:buNone/>
            </a:pPr>
            <a:r>
              <a:rPr lang="en-US" sz="1800" dirty="0"/>
              <a:t>1. Key Point Identification </a:t>
            </a:r>
          </a:p>
          <a:p>
            <a:pPr marL="457200" lvl="1" indent="0">
              <a:buNone/>
            </a:pPr>
            <a:r>
              <a:rPr lang="en-US" sz="1800" dirty="0"/>
              <a:t>2. Key Screenshot Identification</a:t>
            </a:r>
          </a:p>
          <a:p>
            <a:pPr marL="457200" lvl="1" indent="0">
              <a:buNone/>
            </a:pPr>
            <a:r>
              <a:rPr lang="en-US" sz="1800" dirty="0"/>
              <a:t>3. Outcome Judgement 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pt-BR" sz="2000" b="1" dirty="0"/>
              <a:t>O = Evaluator(T, A, I)</a:t>
            </a:r>
          </a:p>
          <a:p>
            <a:pPr marL="0" indent="0">
              <a:buNone/>
            </a:pPr>
            <a:r>
              <a:rPr lang="pt-BR" sz="2000" b="1" dirty="0"/>
              <a:t>	T: Task</a:t>
            </a:r>
          </a:p>
          <a:p>
            <a:pPr marL="0" indent="0">
              <a:buNone/>
            </a:pPr>
            <a:r>
              <a:rPr lang="pt-BR" sz="2000" b="1" dirty="0"/>
              <a:t>	A: Actions (a_0, a_1, ..., a_n)</a:t>
            </a:r>
          </a:p>
          <a:p>
            <a:pPr marL="0" indent="0">
              <a:buNone/>
            </a:pPr>
            <a:r>
              <a:rPr lang="pt-BR" sz="2000" b="1" dirty="0"/>
              <a:t>	I: images (i_1, i_2, ..., i_n)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5005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7E5EF-A0E8-C163-3525-2DC011806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AECB-D68C-B32F-9496-425B992D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528" y="1422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Evaluator</a:t>
            </a:r>
            <a:br>
              <a:rPr lang="en-US" sz="3700" dirty="0"/>
            </a:br>
            <a:r>
              <a:rPr lang="en-US" sz="3700" dirty="0">
                <a:solidFill>
                  <a:srgbClr val="FF0000"/>
                </a:solidFill>
              </a:rPr>
              <a:t>Online-Mind2Web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1C60F-1986-97F3-F4A2-8FB2A409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19" y="1691509"/>
            <a:ext cx="7870492" cy="47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31A1-C510-92A1-278C-D1EA0EA1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1F7-F6D0-A4F6-C47B-B0A799B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BF63-7191-F3AF-548C-CB97CF82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825625"/>
            <a:ext cx="10881852" cy="44473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A427-05F8-CBC0-684D-CC45BA76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D640-7C77-8239-0822-1A25201D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6F-F33B-21A8-82D7-C8116445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199535"/>
            <a:ext cx="11058834" cy="5388078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"$148"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932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5EA-0FAC-F9DD-999B-0C927A4E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7763-CF1E-FFB5-CC68-826FB52C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6562-7831-39B8-EF57-BA8B15C8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396181"/>
            <a:ext cx="11058834" cy="5191432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"There is no phone number in the website"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482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7046-C974-6B94-BE27-C1FA6C80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50BE-B9E7-70CD-1965-183A2F1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dirty="0">
                <a:latin typeface="JetBrains Mono" panose="02000009000000000000" pitchFamily="49" charset="0"/>
              </a:rPr>
              <a:t>combined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4D25-ADAC-1596-490A-49AC9C9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" y="1035971"/>
            <a:ext cx="9370143" cy="5748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"10hour 33minute"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\n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10h 33min“</a:t>
            </a:r>
            <a:endParaRPr lang="en-US" sz="1400" b="1" dirty="0">
              <a:solidFill>
                <a:srgbClr val="BCBEC4"/>
              </a:solidFill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151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AB96-DB60-2F62-2E83-653D08C56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032-EC15-BF14-4687-C5C6DEAC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url_match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ED57-C0D2-067E-99CB-C84D152D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9" y="1789471"/>
            <a:ext cx="11002297" cy="4395020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"__SHOPPING__/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catalogsearch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/result/index/?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product_list_order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price&amp;q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chairs&amp;product_list_dir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asc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05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endParaRPr lang="en-US" sz="2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"GOLD in PRED"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6568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EE80-A8EF-6F51-AFA0-3E5A4FDE3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429-67BC-5B7C-24A4-E7D79EE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lvl="1"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program_html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DAF2-CC90-F0C7-A6BD-94AD624A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170039"/>
            <a:ext cx="11208774" cy="5555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"__SHOPPING_ADMIN__/sales/order/view/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order_id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sz="3200" b="1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304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"locator"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document.querySelector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#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order_history_block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firstElementChild.querySelector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.note-list-comment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outerText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required_contents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Yo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, your order will be shipped soon!"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2134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65FE-FF03-4C24-89D5-37B98908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70BA-1694-C67B-F55F-BB5A4D22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Call LLM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8BA4-5ABA-2AAB-0460-39F71858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953"/>
            <a:ext cx="7382164" cy="36376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generate_from_openai_chat_completion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generate_from_openai_completion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generate_from_huggingface_completion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D459-31EA-EB57-D74C-DB43E4EBC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5742-8BAC-A87E-7659-B87D0BEA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 – Call LLM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3CE0-4C17-CA28-8640-79BC5594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30" y="1713568"/>
            <a:ext cx="683037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1071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JetBrains Mono</vt:lpstr>
      <vt:lpstr>Office Theme</vt:lpstr>
      <vt:lpstr>WebArena Dataset</vt:lpstr>
      <vt:lpstr>string_match (exact_match)</vt:lpstr>
      <vt:lpstr>string_match (must_include)</vt:lpstr>
      <vt:lpstr>string_match (fuzzy_match)</vt:lpstr>
      <vt:lpstr>string_match (combined)</vt:lpstr>
      <vt:lpstr>url_match</vt:lpstr>
      <vt:lpstr>program_html</vt:lpstr>
      <vt:lpstr>Call LLM</vt:lpstr>
      <vt:lpstr>string_match (fuzzy_match) – Call LLM</vt:lpstr>
      <vt:lpstr>WebArena -  Input data</vt:lpstr>
      <vt:lpstr>Improvement – Evaluation types</vt:lpstr>
      <vt:lpstr>Improvement – Evaluation types  Regex match </vt:lpstr>
      <vt:lpstr>Updates</vt:lpstr>
      <vt:lpstr>Work Progress Report</vt:lpstr>
      <vt:lpstr>Challenges</vt:lpstr>
      <vt:lpstr>Evaluator WebArena</vt:lpstr>
      <vt:lpstr>Evaluator WebArena</vt:lpstr>
      <vt:lpstr>Evaluator Online-Mind2Web</vt:lpstr>
      <vt:lpstr>Evaluator Online-Mind2Web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Tran Khanh Nguyen</dc:creator>
  <cp:lastModifiedBy>Nguyen Tran Khanh Nguyen</cp:lastModifiedBy>
  <cp:revision>64</cp:revision>
  <dcterms:created xsi:type="dcterms:W3CDTF">2025-05-08T08:47:55Z</dcterms:created>
  <dcterms:modified xsi:type="dcterms:W3CDTF">2025-07-24T15:46:57Z</dcterms:modified>
</cp:coreProperties>
</file>