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6" r:id="rId9"/>
    <p:sldId id="264" r:id="rId10"/>
    <p:sldId id="267" r:id="rId11"/>
    <p:sldId id="268" r:id="rId12"/>
    <p:sldId id="269" r:id="rId13"/>
    <p:sldId id="272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A531-0A5A-2C82-8858-D2BAEB2E0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5E3AD-C853-4FA3-CFDE-89E85081B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3900-35E0-750D-4218-E09491D5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DD8B-C8C3-FB17-6ED9-8598D6A5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D128-2F23-ED45-AB6E-7C13291F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2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20A5-6D12-1BF8-BF55-725B8A1B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3171A-97C4-8C3E-FE21-D2730DBC4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4161-86B4-C1F1-0DD2-D8087C0E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3CC22-47B6-0845-0126-7F7CFC65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1346-E2AF-9E92-DB9B-A7A32CB1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6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3E220-A050-5FB9-76C5-4E2ED34FD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2C923-DB8E-3223-D0E3-FDB5CC71D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56D5F-2902-1DE5-01C3-E40B182A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7B0EA-5206-8D43-AF08-8A18217C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62D-2E50-EE7A-6FF0-2304C87F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3DC4-4042-9144-CBFD-39FE6ECE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10C87-EB13-7156-E5C3-2EF8F8C0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8790-1241-2360-4AE6-0149BEE6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CFD2-4A00-C83C-9812-4AD4333B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5C96-2003-4286-787C-35850775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7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F414-74A3-2DD2-9503-7915B577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489E2-5F8D-8A6B-010B-B4FAFAC8C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2C89-39F7-80C3-C0CD-1A568FFB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537E3-4B55-4F9C-F97B-1693B3DF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23DB-514B-C048-D977-990BCCF9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C330-4E2C-35CF-C4D5-B1D2A357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FFFB-20BA-DB9A-8C56-9BF190F53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ABA1E-FD6F-17EA-CAFE-2B5AFD680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872E5-BDA5-9446-83DF-06C4C96B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FD53D-6047-558A-14E8-1E5EF470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00275-7A12-FEAB-0F9B-E8B720B5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1CEE-AE72-6E97-205D-7C1B9415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C905D-754B-6234-319D-424CCEFD7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C8075-1C73-5409-7D85-C3EE430E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73D35-DDDA-98F6-9F9D-967E42764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A523A-5CE2-B691-F1FE-7F65E573E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0E469-460F-5749-6162-5BA8510C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FAB55-4900-E922-8537-7AF88256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1D503-7406-B31C-DB4A-F6E05BFC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7EE8-968C-CE1B-7C90-F79337F6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47696-3306-698F-A3D3-DE2E855F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9F62-309D-3DD0-0F63-82FF0818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4B77B-0B4E-D173-D034-D570F75E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3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DBAA1-A961-6C25-35D3-A16389F9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7D562-FD0B-220E-C22E-DA2FAC82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D23DC-FAE7-F036-0620-DEE9B3FE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1560-AA5A-4462-985E-6B2F84C5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E82C-527D-BD9C-978F-27587C4AA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6979B-6111-D2ED-5A0B-B0291284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20EEC-F10B-80F1-7250-B6E43007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FF4E9-5410-6F65-082E-F2396777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24AC4-C8B3-C826-A90B-0387B262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2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7525-849E-1066-47BB-B4FC2827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038FB-C44B-8EE6-EA46-F53F97F3A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0228C-811B-D7A0-8F78-499B2C4BA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51032-73DD-EF74-6043-6561D491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0C5D5-0EFF-6B36-A0DD-2379A002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5C051-43D1-088F-6739-754D69E5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7343B-4086-DB7A-AAF1-8D01ED21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2F0C-4A17-75B6-1C28-10ED19BFB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1CAC3-1E7D-6D02-4966-1728494F3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9CCF3-6B96-4B5A-B8AA-029BD9435F88}" type="datetimeFigureOut">
              <a:rPr lang="en-US" smtClean="0"/>
              <a:t>17-Jul-25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17F15-4567-18C6-D3D7-79EFC9A2B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A6456-FBAB-E7D2-CE77-206C47447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7257-117E-8B5C-ED88-120D86CA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WebArena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048E-0663-4BCC-8F5D-4696AA43D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format</a:t>
            </a:r>
          </a:p>
          <a:p>
            <a:r>
              <a:rPr lang="en-US" dirty="0"/>
              <a:t>Tasks</a:t>
            </a:r>
          </a:p>
          <a:p>
            <a:r>
              <a:rPr lang="en-US" dirty="0"/>
              <a:t>Evaluation (</a:t>
            </a:r>
            <a:r>
              <a:rPr lang="en-US" b="1" i="1" dirty="0"/>
              <a:t>rule-based evaluation</a:t>
            </a:r>
            <a:r>
              <a:rPr lang="en-US" dirty="0"/>
              <a:t>):</a:t>
            </a:r>
          </a:p>
          <a:p>
            <a:pPr lvl="1"/>
            <a:r>
              <a:rPr lang="en-US" b="0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 </a:t>
            </a:r>
          </a:p>
          <a:p>
            <a:pPr lvl="2"/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exact_match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2"/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must_include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2"/>
            <a:r>
              <a:rPr lang="en-US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fuzzy_match</a:t>
            </a:r>
            <a:endParaRPr lang="en-US" b="1" dirty="0">
              <a:solidFill>
                <a:srgbClr val="C77DBB"/>
              </a:solidFill>
              <a:effectLst/>
              <a:latin typeface="JetBrains Mono" panose="02000009000000000000" pitchFamily="49" charset="0"/>
            </a:endParaRPr>
          </a:p>
          <a:p>
            <a:pPr lvl="2"/>
            <a:r>
              <a:rPr lang="en-US" dirty="0"/>
              <a:t>Combined 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b="0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url_match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b="0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program_html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4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188FA4-8279-3304-2268-94B1F5540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2EDF2-F834-BD98-2672-DD43ED95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WebArena</a:t>
            </a:r>
            <a:r>
              <a:rPr lang="en-US" sz="4800" dirty="0"/>
              <a:t> -  Input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ABBF-35D7-0A1D-0045-C59E953C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924" y="3860118"/>
            <a:ext cx="8634852" cy="2398479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WebArena</a:t>
            </a:r>
            <a:r>
              <a:rPr lang="en-US" sz="2000" dirty="0"/>
              <a:t> uses the </a:t>
            </a:r>
            <a:r>
              <a:rPr lang="en-US" sz="2000" b="1" dirty="0"/>
              <a:t>input data provided within the task.</a:t>
            </a:r>
          </a:p>
          <a:p>
            <a:endParaRPr lang="en-US" sz="2000" dirty="0"/>
          </a:p>
          <a:p>
            <a:r>
              <a:rPr lang="en-US" sz="2000" b="1" dirty="0"/>
              <a:t>No new data </a:t>
            </a:r>
            <a:r>
              <a:rPr lang="en-US" sz="2000" dirty="0"/>
              <a:t>is generated to perform the task.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75251-F1FE-32B2-DA0E-6E573C3D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2389218"/>
            <a:ext cx="8394192" cy="157690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0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148E48-6178-10C8-AC42-3479AC24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3AD800-8C88-BC6A-4727-5FFA4E1DD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3CC4D-5117-9EBA-8A28-CE203012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Improvement – Evaluation types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D5A3F2-4A05-CB20-128C-C85A981B2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84557-7FEB-C520-405B-28D510EE5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F2E6-45C9-6F65-1402-DAE7EAAE9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389218"/>
            <a:ext cx="5074598" cy="3639450"/>
          </a:xfrm>
        </p:spPr>
        <p:txBody>
          <a:bodyPr numCol="1" anchor="ctr">
            <a:normAutofit/>
          </a:bodyPr>
          <a:lstStyle/>
          <a:p>
            <a:r>
              <a:rPr lang="en-US" sz="2000" dirty="0"/>
              <a:t>Evaluation types : </a:t>
            </a:r>
          </a:p>
          <a:p>
            <a:pPr lvl="1"/>
            <a:r>
              <a:rPr lang="en-US" sz="1600" dirty="0"/>
              <a:t>Exact match</a:t>
            </a:r>
          </a:p>
          <a:p>
            <a:pPr lvl="1"/>
            <a:r>
              <a:rPr lang="en-US" sz="1600" dirty="0"/>
              <a:t>Must include</a:t>
            </a:r>
          </a:p>
          <a:p>
            <a:pPr lvl="1"/>
            <a:r>
              <a:rPr lang="en-US" sz="1600" dirty="0"/>
              <a:t>Fuzzy match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Regex match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Sematic match </a:t>
            </a:r>
            <a:r>
              <a:rPr lang="en-US" sz="1600" dirty="0"/>
              <a:t>(?Call LLM)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DE802F-85EF-35D4-B322-9E07A7F8F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237E12-2A26-84D5-718B-CBC12CBE576A}"/>
              </a:ext>
            </a:extLst>
          </p:cNvPr>
          <p:cNvSpPr txBox="1">
            <a:spLocks/>
          </p:cNvSpPr>
          <p:nvPr/>
        </p:nvSpPr>
        <p:spPr>
          <a:xfrm>
            <a:off x="6397247" y="2177214"/>
            <a:ext cx="4530898" cy="3224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Types of Comparison Targets: </a:t>
            </a:r>
          </a:p>
          <a:p>
            <a:pPr lvl="1"/>
            <a:r>
              <a:rPr lang="en-US" sz="1600" dirty="0"/>
              <a:t>Raw text</a:t>
            </a:r>
          </a:p>
          <a:p>
            <a:pPr lvl="1"/>
            <a:r>
              <a:rPr lang="en-US" sz="1600" dirty="0"/>
              <a:t>URL</a:t>
            </a:r>
          </a:p>
          <a:p>
            <a:pPr lvl="1"/>
            <a:r>
              <a:rPr lang="en-US" sz="1600" dirty="0"/>
              <a:t>HTML element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Form Input – Generated Data</a:t>
            </a:r>
          </a:p>
        </p:txBody>
      </p:sp>
    </p:spTree>
    <p:extLst>
      <p:ext uri="{BB962C8B-B14F-4D97-AF65-F5344CB8AC3E}">
        <p14:creationId xmlns:p14="http://schemas.microsoft.com/office/powerpoint/2010/main" val="262369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6A151D-E35A-C0B4-9BB6-F8E6F4492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03A7F-CC07-38DE-A1ED-CB635F844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B435A-7FF8-2F97-8D5E-64B4AA71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930"/>
            <a:ext cx="10859784" cy="1298448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Improvement – Evaluation types </a:t>
            </a:r>
            <a:br>
              <a:rPr lang="en-US" sz="4800" dirty="0"/>
            </a:br>
            <a:r>
              <a:rPr lang="en-US" sz="4800" dirty="0">
                <a:solidFill>
                  <a:srgbClr val="FF0000"/>
                </a:solidFill>
              </a:rPr>
              <a:t>Regex match </a:t>
            </a:r>
            <a:endParaRPr lang="en-US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CDE39E-3521-CF18-CF24-24A35A71F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DB07C-6BB8-0645-D917-A228EBE30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17DD-3214-976D-A84E-D7538511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03" y="2371743"/>
            <a:ext cx="7924706" cy="120700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Uses patterns (regular expressions) to check </a:t>
            </a:r>
            <a:r>
              <a:rPr lang="en-US" sz="1800" b="1" dirty="0"/>
              <a:t>format</a:t>
            </a:r>
            <a:r>
              <a:rPr lang="en-US" sz="1800" dirty="0"/>
              <a:t> </a:t>
            </a:r>
          </a:p>
          <a:p>
            <a:r>
              <a:rPr lang="en-US" sz="1800" dirty="0"/>
              <a:t>Validate </a:t>
            </a:r>
            <a:r>
              <a:rPr lang="en-US" sz="1800" b="1" dirty="0"/>
              <a:t>emails</a:t>
            </a:r>
            <a:r>
              <a:rPr lang="en-US" sz="1800" dirty="0"/>
              <a:t>,</a:t>
            </a:r>
            <a:r>
              <a:rPr lang="en-US" sz="1800" b="1" dirty="0"/>
              <a:t> phone numbers, password </a:t>
            </a:r>
            <a:r>
              <a:rPr lang="en-US" sz="1800" dirty="0"/>
              <a:t>or</a:t>
            </a:r>
            <a:r>
              <a:rPr lang="en-US" sz="1800" b="1" dirty="0"/>
              <a:t> codes.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E490FB-5F2F-91D1-9792-AA4EC5561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95D02-7DC6-2B7A-2547-1A4935BB5A96}"/>
              </a:ext>
            </a:extLst>
          </p:cNvPr>
          <p:cNvSpPr txBox="1"/>
          <p:nvPr/>
        </p:nvSpPr>
        <p:spPr>
          <a:xfrm>
            <a:off x="1690502" y="3618626"/>
            <a:ext cx="74787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task_id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"task_002"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match_type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"regex"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"fields"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"price"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$?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d+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d{2}"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"email"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"^[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w.-]+@[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w.-]+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w{2,}$"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zipcode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"^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d{5}(-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d{4})?$"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}</a:t>
            </a:r>
          </a:p>
          <a:p>
            <a:pPr>
              <a:lnSpc>
                <a:spcPts val="1950"/>
              </a:lnSpc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195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3E9BFF-7577-C167-264D-4234A3413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DF1FF-7109-6EC3-F165-8C5FF0554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8" y="294688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Updates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5CAF93-B73F-9803-3A74-E50469AA7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899437"/>
              </p:ext>
            </p:extLst>
          </p:nvPr>
        </p:nvGraphicFramePr>
        <p:xfrm>
          <a:off x="673510" y="2138217"/>
          <a:ext cx="10844979" cy="4333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1088">
                  <a:extLst>
                    <a:ext uri="{9D8B030D-6E8A-4147-A177-3AD203B41FA5}">
                      <a16:colId xmlns:a16="http://schemas.microsoft.com/office/drawing/2014/main" val="1828422960"/>
                    </a:ext>
                  </a:extLst>
                </a:gridCol>
                <a:gridCol w="3120549">
                  <a:extLst>
                    <a:ext uri="{9D8B030D-6E8A-4147-A177-3AD203B41FA5}">
                      <a16:colId xmlns:a16="http://schemas.microsoft.com/office/drawing/2014/main" val="1089535306"/>
                    </a:ext>
                  </a:extLst>
                </a:gridCol>
                <a:gridCol w="4493342">
                  <a:extLst>
                    <a:ext uri="{9D8B030D-6E8A-4147-A177-3AD203B41FA5}">
                      <a16:colId xmlns:a16="http://schemas.microsoft.com/office/drawing/2014/main" val="3896048127"/>
                    </a:ext>
                  </a:extLst>
                </a:gridCol>
              </a:tblGrid>
              <a:tr h="4776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eval_type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description</a:t>
                      </a:r>
                      <a:endParaRPr lang="en-US" sz="24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 err="1">
                          <a:effectLst/>
                        </a:rPr>
                        <a:t>match_type</a:t>
                      </a:r>
                      <a:endParaRPr lang="en-US" sz="24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extLst>
                  <a:ext uri="{0D108BD9-81ED-4DB2-BD59-A6C34878D82A}">
                    <a16:rowId xmlns:a16="http://schemas.microsoft.com/office/drawing/2014/main" val="3076996631"/>
                  </a:ext>
                </a:extLst>
              </a:tr>
              <a:tr h="873303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 err="1">
                          <a:effectLst/>
                        </a:rPr>
                        <a:t>string_match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string </a:t>
                      </a:r>
                      <a:r>
                        <a:rPr lang="en-US" sz="2400" u="none" strike="noStrike" dirty="0" err="1">
                          <a:effectLst/>
                        </a:rPr>
                        <a:t>comparision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exact | contains | semantic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extLst>
                  <a:ext uri="{0D108BD9-81ED-4DB2-BD59-A6C34878D82A}">
                    <a16:rowId xmlns:a16="http://schemas.microsoft.com/office/drawing/2014/main" val="3092725301"/>
                  </a:ext>
                </a:extLst>
              </a:tr>
              <a:tr h="47763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 err="1">
                          <a:effectLst/>
                        </a:rPr>
                        <a:t>regex_match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 pattern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extLst>
                  <a:ext uri="{0D108BD9-81ED-4DB2-BD59-A6C34878D82A}">
                    <a16:rowId xmlns:a16="http://schemas.microsoft.com/office/drawing/2014/main" val="3557333094"/>
                  </a:ext>
                </a:extLst>
              </a:tr>
              <a:tr h="47763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 err="1">
                          <a:effectLst/>
                        </a:rPr>
                        <a:t>url_match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r>
                        <a:rPr lang="en-US" sz="2400" u="none" strike="noStrike" dirty="0" err="1">
                          <a:effectLst/>
                        </a:rPr>
                        <a:t>url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exact | contains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extLst>
                  <a:ext uri="{0D108BD9-81ED-4DB2-BD59-A6C34878D82A}">
                    <a16:rowId xmlns:a16="http://schemas.microsoft.com/office/drawing/2014/main" val="1271968924"/>
                  </a:ext>
                </a:extLst>
              </a:tr>
              <a:tr h="933832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 err="1">
                          <a:effectLst/>
                        </a:rPr>
                        <a:t>dom_match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 err="1">
                          <a:effectLst/>
                        </a:rPr>
                        <a:t>dom</a:t>
                      </a:r>
                      <a:r>
                        <a:rPr lang="en-US" sz="2400" u="none" strike="noStrike" dirty="0">
                          <a:effectLst/>
                        </a:rPr>
                        <a:t> value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exact | contains 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extLst>
                  <a:ext uri="{0D108BD9-81ED-4DB2-BD59-A6C34878D82A}">
                    <a16:rowId xmlns:a16="http://schemas.microsoft.com/office/drawing/2014/main" val="2696930711"/>
                  </a:ext>
                </a:extLst>
              </a:tr>
              <a:tr h="616155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list_match</a:t>
                      </a:r>
                      <a:endParaRPr lang="en-US" sz="2400" b="1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 list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extLst>
                  <a:ext uri="{0D108BD9-81ED-4DB2-BD59-A6C34878D82A}">
                    <a16:rowId xmlns:a16="http://schemas.microsoft.com/office/drawing/2014/main" val="342469774"/>
                  </a:ext>
                </a:extLst>
              </a:tr>
              <a:tr h="477631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multiset_match</a:t>
                      </a:r>
                      <a:endParaRPr lang="en-US" sz="2400" b="1" i="0" u="none" strike="noStrik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2400" u="none" strike="noStrike" dirty="0">
                          <a:effectLst/>
                        </a:rPr>
                        <a:t> multiset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3002" marR="13002" marT="13002" marB="0" anchor="ctr"/>
                </a:tc>
                <a:extLst>
                  <a:ext uri="{0D108BD9-81ED-4DB2-BD59-A6C34878D82A}">
                    <a16:rowId xmlns:a16="http://schemas.microsoft.com/office/drawing/2014/main" val="241310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020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11FD2A-E230-2195-BA34-AE83B1633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A03BF6-E8EC-3E43-F147-810BB4C76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14509-C9F2-BE6A-A707-A9044269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78" y="235974"/>
            <a:ext cx="10859784" cy="1012758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Work Progress Report</a:t>
            </a:r>
            <a:endParaRPr 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0EEC8B-82CD-97D5-8677-81B48495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24197C-2313-906B-143A-CAB93D582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A21A-CE61-628A-D26C-76999157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79" y="2203078"/>
            <a:ext cx="10859784" cy="4267991"/>
          </a:xfrm>
        </p:spPr>
        <p:txBody>
          <a:bodyPr anchor="ctr"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200" b="1" dirty="0"/>
              <a:t>Environments (Magento, ERP, LMS, Redmine, </a:t>
            </a:r>
            <a:r>
              <a:rPr lang="en-US" sz="2200" b="1" dirty="0" err="1"/>
              <a:t>Wordpress</a:t>
            </a:r>
            <a:r>
              <a:rPr lang="en-US" sz="2200" b="1" dirty="0"/>
              <a:t>, Joomla, Drupal, Forums ) - Done</a:t>
            </a:r>
          </a:p>
          <a:p>
            <a:pPr>
              <a:lnSpc>
                <a:spcPct val="200000"/>
              </a:lnSpc>
            </a:pPr>
            <a:r>
              <a:rPr lang="en-US" sz="2200" b="1" dirty="0"/>
              <a:t>Script to convert Excel to Json (Done)</a:t>
            </a:r>
          </a:p>
          <a:p>
            <a:pPr>
              <a:lnSpc>
                <a:spcPct val="200000"/>
              </a:lnSpc>
            </a:pPr>
            <a:r>
              <a:rPr lang="en-US" sz="2200" b="1" dirty="0"/>
              <a:t>Dataset  (100 tasks) --- Done</a:t>
            </a:r>
          </a:p>
          <a:p>
            <a:pPr>
              <a:lnSpc>
                <a:spcPct val="200000"/>
              </a:lnSpc>
            </a:pPr>
            <a:r>
              <a:rPr lang="en-US" sz="2200" b="1" dirty="0"/>
              <a:t>Evaluation function –--- Done</a:t>
            </a:r>
          </a:p>
          <a:p>
            <a:pPr>
              <a:lnSpc>
                <a:spcPct val="200000"/>
              </a:lnSpc>
            </a:pPr>
            <a:r>
              <a:rPr lang="en-US" sz="2200" b="1" dirty="0">
                <a:solidFill>
                  <a:srgbClr val="FF0000"/>
                </a:solidFill>
              </a:rPr>
              <a:t>Run agents --- (Browser Use / </a:t>
            </a:r>
            <a:r>
              <a:rPr lang="en-US" sz="2200" b="1" dirty="0" err="1">
                <a:solidFill>
                  <a:srgbClr val="FF0000"/>
                </a:solidFill>
              </a:rPr>
              <a:t>HxAgent</a:t>
            </a:r>
            <a:r>
              <a:rPr lang="en-US" sz="2200" b="1" dirty="0">
                <a:solidFill>
                  <a:srgbClr val="FF0000"/>
                </a:solidFill>
              </a:rPr>
              <a:t> with Open LLMs). </a:t>
            </a:r>
          </a:p>
          <a:p>
            <a:pPr>
              <a:lnSpc>
                <a:spcPct val="200000"/>
              </a:lnSpc>
            </a:pPr>
            <a:r>
              <a:rPr lang="en-US" sz="2200" b="1" dirty="0">
                <a:solidFill>
                  <a:srgbClr val="FF0000"/>
                </a:solidFill>
              </a:rPr>
              <a:t>Add more tasks – 300 tasks (planning)</a:t>
            </a:r>
          </a:p>
          <a:p>
            <a:pPr>
              <a:lnSpc>
                <a:spcPct val="200000"/>
              </a:lnSpc>
            </a:pPr>
            <a:r>
              <a:rPr lang="en-US" sz="2200" b="1" dirty="0"/>
              <a:t>LLMs (Gemini, </a:t>
            </a:r>
            <a:r>
              <a:rPr lang="en-US" sz="2200" b="1" dirty="0" err="1"/>
              <a:t>Huggingface</a:t>
            </a:r>
            <a:r>
              <a:rPr lang="en-US" sz="2200" b="1" dirty="0"/>
              <a:t>)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17A08D-E91C-4B91-5C8A-B173729D1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8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BF8EFF-1776-2227-8972-A3633A643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9B7C55-985C-DE85-19EF-0F8FB04C1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28754-2669-8930-CFA0-09537468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42" y="386930"/>
            <a:ext cx="10859784" cy="660205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Challenges</a:t>
            </a:r>
            <a:endParaRPr 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4B296-EEF6-2108-816A-1B546C85E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E1464-F996-241B-47FA-B2EA5E105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8946-6238-2D73-9174-4BC7F0C68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02" y="2371743"/>
            <a:ext cx="8993865" cy="343912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Result (include extra data)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LLMs (Capability) (</a:t>
            </a:r>
            <a:r>
              <a:rPr lang="en-US" sz="1800" b="1" dirty="0">
                <a:solidFill>
                  <a:srgbClr val="00B050"/>
                </a:solidFill>
              </a:rPr>
              <a:t>gemini-2.0-flash</a:t>
            </a:r>
            <a:r>
              <a:rPr lang="en-US" sz="1800" b="1" dirty="0"/>
              <a:t>, </a:t>
            </a:r>
            <a:r>
              <a:rPr lang="en-US" sz="1800" b="1" dirty="0">
                <a:solidFill>
                  <a:srgbClr val="FF0000"/>
                </a:solidFill>
              </a:rPr>
              <a:t>gemini-2.0-flash-lite</a:t>
            </a:r>
            <a:r>
              <a:rPr lang="en-US" sz="1800" b="1" dirty="0"/>
              <a:t>,</a:t>
            </a:r>
            <a:r>
              <a:rPr lang="en-US" sz="1800" b="1" dirty="0">
                <a:solidFill>
                  <a:srgbClr val="FF0000"/>
                </a:solidFill>
              </a:rPr>
              <a:t> gemini-1.5-flash</a:t>
            </a:r>
            <a:r>
              <a:rPr lang="en-US" sz="2400" b="1" dirty="0"/>
              <a:t>)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84B6A4-DEE8-50CD-8AE3-55DB00252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1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931A1-C510-92A1-278C-D1EA0EA12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01F7-F6D0-A4F6-C47B-B0A799BA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4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exact_match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BF63-7191-F3AF-548C-CB97CF82B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825625"/>
            <a:ext cx="10881852" cy="444735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29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exact_match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"emma.lopez@gmail.com"</a:t>
            </a:r>
            <a:endParaRPr lang="en-US" sz="29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"emma.lopez@gmail.com"</a:t>
            </a:r>
            <a:endParaRPr lang="en-US" sz="29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8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0A427-05F8-CBC0-684D-CC45BA763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D640-7C77-8239-0822-1A25201D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78961" cy="44112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8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must_include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6F-F33B-21A8-82D7-C8116445C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6" y="1199535"/>
            <a:ext cx="11058834" cy="5388078"/>
          </a:xfrm>
        </p:spPr>
        <p:txBody>
          <a:bodyPr>
            <a:noAutofit/>
          </a:bodyPr>
          <a:lstStyle/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must_include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"148"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]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"$148"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99327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155EA-0FAC-F9DD-999B-0C927A4E5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7763-CF1E-FFB5-CC68-826FB52C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78961" cy="44112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7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6562-7831-39B8-EF57-BA8B15C87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6" y="1396181"/>
            <a:ext cx="11058834" cy="5191432"/>
          </a:xfrm>
        </p:spPr>
        <p:txBody>
          <a:bodyPr>
            <a:noAutofit/>
          </a:bodyPr>
          <a:lstStyle/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"N/A"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"There is no phone number in the website"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"N/A"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4823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17046-C974-6B94-BE27-C1FA6C80F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50BE-B9E7-70CD-1965-183A2F15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800" dirty="0">
                <a:latin typeface="JetBrains Mono" panose="02000009000000000000" pitchFamily="49" charset="0"/>
              </a:rPr>
              <a:t>combined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4D25-ADAC-1596-490A-49AC9C9E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5" y="1035971"/>
            <a:ext cx="9370143" cy="57482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must_include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"Acadia National Park"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"10hour 33minute"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]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"Acadia National Park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\n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10h 33min“</a:t>
            </a:r>
            <a:endParaRPr lang="en-US" sz="1400" b="1" dirty="0">
              <a:solidFill>
                <a:srgbClr val="BCBEC4"/>
              </a:solidFill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1515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3AB96-DB60-2F62-2E83-653D08C56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7032-EC15-BF14-4687-C5C6DEAC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url_match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ED57-C0D2-067E-99CB-C84D152D2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89" y="1789471"/>
            <a:ext cx="11002297" cy="4395020"/>
          </a:xfrm>
        </p:spPr>
        <p:txBody>
          <a:bodyPr>
            <a:noAutofit/>
          </a:bodyPr>
          <a:lstStyle/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url_match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CE8C6B"/>
                </a:solidFill>
                <a:effectLst/>
                <a:latin typeface="JetBrains Mono" panose="02000009000000000000" pitchFamily="49" charset="0"/>
              </a:rPr>
              <a:t>null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"__SHOPPING__/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catalogsearch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/result/index/?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product_list_order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price&amp;q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chairs&amp;product_list_dir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asc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05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  <a:endParaRPr lang="en-US" sz="2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url_note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"GOLD in PRED"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365681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4EE80-A8EF-6F51-AFA0-3E5A4FDE3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4429-67BC-5B7C-24A4-E7D79EE3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/>
          </a:bodyPr>
          <a:lstStyle/>
          <a:p>
            <a:pPr lvl="1" algn="ctr"/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program_html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DAF2-CC90-F0C7-A6BD-94AD624A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1170039"/>
            <a:ext cx="11208774" cy="55552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CE8C6B"/>
                </a:solidFill>
                <a:effectLst/>
                <a:latin typeface="JetBrains Mono" panose="02000009000000000000" pitchFamily="49" charset="0"/>
              </a:rPr>
              <a:t>null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url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"__SHOPPING_ADMIN__/sales/order/view/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order_id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sz="3200" b="1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304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/"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"locator"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document.querySelector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#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order_history_block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querySelector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.note-list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firstElementChild.querySelector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.note-list-comment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outerText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required_contents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exact_match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Yo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, your order will be shipped soon!"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}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221349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665FE-FF03-4C24-89D5-37B98908A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70BA-1694-C67B-F55F-BB5A4D22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Call LLM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8BA4-5ABA-2AAB-0460-39F718588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953"/>
            <a:ext cx="7382164" cy="36376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generate_from_openai_chat_completion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 err="1"/>
              <a:t>generate_from_openai_completion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 err="1"/>
              <a:t>generate_from_huggingface_completion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24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FD459-31EA-EB57-D74C-DB43E4EBC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5742-8BAC-A87E-7659-B87D0BEA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78961" cy="44112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7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3200" dirty="0"/>
              <a:t>) – Call LLM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83CE0-4C17-CA28-8640-79BC55948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30" y="1713568"/>
            <a:ext cx="683037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8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938</Words>
  <Application>Microsoft Office PowerPoint</Application>
  <PresentationFormat>Widescreen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JetBrains Mono</vt:lpstr>
      <vt:lpstr>Office Theme</vt:lpstr>
      <vt:lpstr>WebArena Dataset</vt:lpstr>
      <vt:lpstr>string_match (exact_match)</vt:lpstr>
      <vt:lpstr>string_match (must_include)</vt:lpstr>
      <vt:lpstr>string_match (fuzzy_match)</vt:lpstr>
      <vt:lpstr>string_match (combined)</vt:lpstr>
      <vt:lpstr>url_match</vt:lpstr>
      <vt:lpstr>program_html</vt:lpstr>
      <vt:lpstr>Call LLM</vt:lpstr>
      <vt:lpstr>string_match (fuzzy_match) – Call LLM</vt:lpstr>
      <vt:lpstr>WebArena -  Input data</vt:lpstr>
      <vt:lpstr>Improvement – Evaluation types</vt:lpstr>
      <vt:lpstr>Improvement – Evaluation types  Regex match </vt:lpstr>
      <vt:lpstr>Updates</vt:lpstr>
      <vt:lpstr>Work Progress Report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Tran Khanh Nguyen</dc:creator>
  <cp:lastModifiedBy>Nguyen Tran Khanh Nguyen</cp:lastModifiedBy>
  <cp:revision>59</cp:revision>
  <dcterms:created xsi:type="dcterms:W3CDTF">2025-05-08T08:47:55Z</dcterms:created>
  <dcterms:modified xsi:type="dcterms:W3CDTF">2025-07-17T15:55:15Z</dcterms:modified>
</cp:coreProperties>
</file>