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1" r:id="rId5"/>
    <p:sldId id="260" r:id="rId6"/>
    <p:sldId id="262" r:id="rId7"/>
    <p:sldId id="263" r:id="rId8"/>
    <p:sldId id="266" r:id="rId9"/>
    <p:sldId id="264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CBA531-0A5A-2C82-8858-D2BAEB2E0C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25E3AD-C853-4FA3-CFDE-89E85081B9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B03900-35E0-750D-4218-E09491D570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5DD8B-C8C3-FB17-6ED9-8598D6A5FC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1D128-2F23-ED45-AB6E-7C13291F2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029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720A5-6D12-1BF8-BF55-725B8A1B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83171A-97C4-8C3E-FE21-D2730DBC4F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54161-86B4-C1F1-0DD2-D8087C0E4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D3CC22-47B6-0845-0126-7F7CFC65A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671346-E2AF-9E92-DB9B-A7A32CB1FD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67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A3E220-A050-5FB9-76C5-4E2ED34FDE5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E2C923-DB8E-3223-D0E3-FDB5CC71D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E56D5F-2902-1DE5-01C3-E40B182AB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17B0EA-5206-8D43-AF08-8A18217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61362D-2E50-EE7A-6FF0-2304C87F9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13DC4-4042-9144-CBFD-39FE6ECE7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10C87-EB13-7156-E5C3-2EF8F8C080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8790-1241-2360-4AE6-0149BEE6C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ECFD2-4A00-C83C-9812-4AD4333BC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2B5C96-2003-4286-787C-358507753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576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AF414-74A3-2DD2-9503-7915B577A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489E2-5F8D-8A6B-010B-B4FAFAC8C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EE2C89-39F7-80C3-C0CD-1A568FFB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37E3-4B55-4F9C-F97B-1693B3DFF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123DB-514B-C048-D977-990BCCF95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2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C330-4E2C-35CF-C4D5-B1D2A3571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0FFFB-20BA-DB9A-8C56-9BF190F530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7ABA1E-FD6F-17EA-CAFE-2B5AFD680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0872E5-BDA5-9446-83DF-06C4C96BC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CFD53D-6047-558A-14E8-1E5EF470A7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600275-7A12-FEAB-0F9B-E8B720B59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87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61CEE-AE72-6E97-205D-7C1B9415C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DC905D-754B-6234-319D-424CCEFD76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7C8075-1C73-5409-7D85-C3EE430E7C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373D35-DDDA-98F6-9F9D-967E427641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AA523A-5CE2-B691-F1FE-7F65E573EC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FD0E469-460F-5749-6162-5BA8510C6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EFAB55-4900-E922-8537-7AF88256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D1D503-7406-B31C-DB4A-F6E05BFC0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45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C7EE8-968C-CE1B-7C90-F79337F69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B47696-3306-698F-A3D3-DE2E855F9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9F62-309D-3DD0-0F63-82FF0818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04B77B-0B4E-D173-D034-D570F75E2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39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2DBAA1-A961-6C25-35D3-A16389F9B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87D562-FD0B-220E-C22E-DA2FAC826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5D23DC-FAE7-F036-0620-DEE9B3FE8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173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F1560-AA5A-4462-985E-6B2F84C55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7E82C-527D-BD9C-978F-27587C4AA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56979B-6111-D2ED-5A0B-B0291284B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120EEC-F10B-80F1-7250-B6E43007C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FF4E9-5410-6F65-082E-F2396777B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24AC4-C8B3-C826-A90B-0387B2629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3424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37525-849E-1066-47BB-B4FC28273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E038FB-C44B-8EE6-EA46-F53F97F3A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70228C-811B-D7A0-8F78-499B2C4BA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51032-73DD-EF74-6043-6561D491D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30C5D5-0EFF-6B36-A0DD-2379A0020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25C051-43D1-088F-6739-754D69E5F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907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F7343B-4086-DB7A-AAF1-8D01ED213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82F0C-4A17-75B6-1C28-10ED19BFB0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1CAC3-1E7D-6D02-4966-1728494F3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9CCF3-6B96-4B5A-B8AA-029BD9435F88}" type="datetimeFigureOut">
              <a:rPr lang="en-US" smtClean="0"/>
              <a:t>26-Jun-25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17F15-4567-18C6-D3D7-79EFC9A2B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A6456-FBAB-E7D2-CE77-206C47447E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FF0E2A-5AEA-4274-837A-6E54EAECCF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693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37257-117E-8B5C-ED88-120D86CA3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WebArena</a:t>
            </a:r>
            <a:r>
              <a:rPr lang="en-US" dirty="0"/>
              <a:t>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2048E-0663-4BCC-8F5D-4696AA43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Json format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Evaluation (</a:t>
            </a:r>
            <a:r>
              <a:rPr lang="en-US" b="1" i="1" dirty="0"/>
              <a:t>rule-based evaluation</a:t>
            </a:r>
            <a:r>
              <a:rPr lang="en-US" dirty="0"/>
              <a:t>):</a:t>
            </a: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 </a:t>
            </a: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endParaRPr lang="en-US" b="1" dirty="0">
              <a:solidFill>
                <a:srgbClr val="C77DBB"/>
              </a:solidFill>
              <a:effectLst/>
              <a:latin typeface="JetBrains Mono" panose="02000009000000000000" pitchFamily="49" charset="0"/>
            </a:endParaRPr>
          </a:p>
          <a:p>
            <a:pPr lvl="2"/>
            <a:r>
              <a:rPr lang="en-US" dirty="0"/>
              <a:t>Combined 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r>
              <a:rPr lang="en-US" b="0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43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188FA4-8279-3304-2268-94B1F5540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02EDF2-F834-BD98-2672-DD43ED951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 err="1"/>
              <a:t>WebArena</a:t>
            </a:r>
            <a:r>
              <a:rPr lang="en-US" sz="4800" dirty="0"/>
              <a:t> -  Input data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BABBF-35D7-0A1D-0045-C59E953C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924" y="3860118"/>
            <a:ext cx="8634852" cy="2398479"/>
          </a:xfrm>
        </p:spPr>
        <p:txBody>
          <a:bodyPr anchor="ctr">
            <a:normAutofit/>
          </a:bodyPr>
          <a:lstStyle/>
          <a:p>
            <a:r>
              <a:rPr lang="en-US" sz="2000" dirty="0" err="1"/>
              <a:t>WebArena</a:t>
            </a:r>
            <a:r>
              <a:rPr lang="en-US" sz="2000" dirty="0"/>
              <a:t> uses the </a:t>
            </a:r>
            <a:r>
              <a:rPr lang="en-US" sz="2000" b="1" dirty="0"/>
              <a:t>input data provided within the task.</a:t>
            </a:r>
          </a:p>
          <a:p>
            <a:endParaRPr lang="en-US" sz="2000" dirty="0"/>
          </a:p>
          <a:p>
            <a:r>
              <a:rPr lang="en-US" sz="2000" b="1" dirty="0"/>
              <a:t>No new data </a:t>
            </a:r>
            <a:r>
              <a:rPr lang="en-US" sz="2000" dirty="0"/>
              <a:t>is generated to perform the task.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B75251-F1FE-32B2-DA0E-6E573C3D4E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2389218"/>
            <a:ext cx="8394192" cy="1576909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306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148E48-6178-10C8-AC42-3479AC249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A3AD800-8C88-BC6A-4727-5FFA4E1DD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3CC4D-5117-9EBA-8A28-CE203012D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 dirty="0"/>
              <a:t>Improvement – Evaluation types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9D5A3F2-4A05-CB20-128C-C85A981B2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F84557-7FEB-C520-405B-28D510EE5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41F2E6-45C9-6F65-1402-DAE7EAAE9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389218"/>
            <a:ext cx="5074598" cy="3639450"/>
          </a:xfrm>
        </p:spPr>
        <p:txBody>
          <a:bodyPr numCol="1" anchor="ctr">
            <a:normAutofit/>
          </a:bodyPr>
          <a:lstStyle/>
          <a:p>
            <a:r>
              <a:rPr lang="en-US" sz="2000" dirty="0"/>
              <a:t>Evaluation types : </a:t>
            </a:r>
          </a:p>
          <a:p>
            <a:pPr lvl="1"/>
            <a:r>
              <a:rPr lang="en-US" sz="1600" dirty="0"/>
              <a:t>Exact match</a:t>
            </a:r>
          </a:p>
          <a:p>
            <a:pPr lvl="1"/>
            <a:r>
              <a:rPr lang="en-US" sz="1600" dirty="0"/>
              <a:t>Must include</a:t>
            </a:r>
          </a:p>
          <a:p>
            <a:pPr lvl="1"/>
            <a:r>
              <a:rPr lang="en-US" sz="1600" dirty="0"/>
              <a:t>Fuzzy match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Regex match 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Sematic match </a:t>
            </a:r>
            <a:r>
              <a:rPr lang="en-US" sz="1600" dirty="0"/>
              <a:t>(?Call LLM)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DE802F-85EF-35D4-B322-9E07A7F8F9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237E12-2A26-84D5-718B-CBC12CBE576A}"/>
              </a:ext>
            </a:extLst>
          </p:cNvPr>
          <p:cNvSpPr txBox="1">
            <a:spLocks/>
          </p:cNvSpPr>
          <p:nvPr/>
        </p:nvSpPr>
        <p:spPr>
          <a:xfrm>
            <a:off x="6397247" y="2177214"/>
            <a:ext cx="4530898" cy="32245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Types of Comparison Targets: </a:t>
            </a:r>
          </a:p>
          <a:p>
            <a:pPr lvl="1"/>
            <a:r>
              <a:rPr lang="en-US" sz="1600" dirty="0"/>
              <a:t>Raw text</a:t>
            </a:r>
          </a:p>
          <a:p>
            <a:pPr lvl="1"/>
            <a:r>
              <a:rPr lang="en-US" sz="1600" dirty="0"/>
              <a:t>URL</a:t>
            </a:r>
          </a:p>
          <a:p>
            <a:pPr lvl="1"/>
            <a:r>
              <a:rPr lang="en-US" sz="1600" dirty="0"/>
              <a:t>HTML element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Form Input – Generated Data</a:t>
            </a:r>
          </a:p>
        </p:txBody>
      </p:sp>
    </p:spTree>
    <p:extLst>
      <p:ext uri="{BB962C8B-B14F-4D97-AF65-F5344CB8AC3E}">
        <p14:creationId xmlns:p14="http://schemas.microsoft.com/office/powerpoint/2010/main" val="26236942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6A151D-E35A-C0B4-9BB6-F8E6F4492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5F03A7F-CC07-38DE-A1ED-CB635F8443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5B435A-7FF8-2F97-8D5E-64B4AA71F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86930"/>
            <a:ext cx="10859784" cy="1298448"/>
          </a:xfrm>
        </p:spPr>
        <p:txBody>
          <a:bodyPr anchor="b">
            <a:normAutofit/>
          </a:bodyPr>
          <a:lstStyle/>
          <a:p>
            <a:pPr algn="ctr"/>
            <a:r>
              <a:rPr lang="en-US" sz="2800" dirty="0"/>
              <a:t>Improvement – Evaluation types </a:t>
            </a:r>
            <a:br>
              <a:rPr lang="en-US" sz="4800" dirty="0"/>
            </a:br>
            <a:r>
              <a:rPr lang="en-US" sz="4800" dirty="0">
                <a:solidFill>
                  <a:srgbClr val="FF0000"/>
                </a:solidFill>
              </a:rPr>
              <a:t>Regex match </a:t>
            </a:r>
            <a:endParaRPr lang="en-US" sz="4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9CDE39E-3521-CF18-CF24-24A35A71FD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DB07C-6BB8-0645-D917-A228EBE30B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2A17DD-3214-976D-A84E-D7538511D1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3" y="2371743"/>
            <a:ext cx="7924706" cy="1207007"/>
          </a:xfrm>
        </p:spPr>
        <p:txBody>
          <a:bodyPr anchor="ctr">
            <a:normAutofit/>
          </a:bodyPr>
          <a:lstStyle/>
          <a:p>
            <a:r>
              <a:rPr lang="en-US" sz="1800" dirty="0"/>
              <a:t>Uses patterns (regular expressions) to check </a:t>
            </a:r>
            <a:r>
              <a:rPr lang="en-US" sz="1800" b="1" dirty="0"/>
              <a:t>format</a:t>
            </a:r>
            <a:r>
              <a:rPr lang="en-US" sz="1800" dirty="0"/>
              <a:t> </a:t>
            </a:r>
          </a:p>
          <a:p>
            <a:r>
              <a:rPr lang="en-US" sz="1800" dirty="0"/>
              <a:t>Validate </a:t>
            </a:r>
            <a:r>
              <a:rPr lang="en-US" sz="1800" b="1" dirty="0"/>
              <a:t>emails</a:t>
            </a:r>
            <a:r>
              <a:rPr lang="en-US" sz="1800" dirty="0"/>
              <a:t>,</a:t>
            </a:r>
            <a:r>
              <a:rPr lang="en-US" sz="1800" b="1" dirty="0"/>
              <a:t> phone numbers, password </a:t>
            </a:r>
            <a:r>
              <a:rPr lang="en-US" sz="1800" dirty="0"/>
              <a:t>or</a:t>
            </a:r>
            <a:r>
              <a:rPr lang="en-US" sz="1800" b="1" dirty="0"/>
              <a:t> codes.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0E490FB-5F2F-91D1-9792-AA4EC5561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5A95D02-7DC6-2B7A-2547-1A4935BB5A96}"/>
              </a:ext>
            </a:extLst>
          </p:cNvPr>
          <p:cNvSpPr txBox="1"/>
          <p:nvPr/>
        </p:nvSpPr>
        <p:spPr>
          <a:xfrm>
            <a:off x="1690502" y="3618626"/>
            <a:ext cx="74787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task_id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"task_002"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match_type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"regex"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"fields"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"price"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$?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d{2}"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"email"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w.-]+@[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w.-]+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w{2,}$"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zipcode</a:t>
            </a:r>
            <a:r>
              <a:rPr lang="en-US" b="0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"^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d{5}(-</a:t>
            </a:r>
            <a:r>
              <a:rPr lang="en-US" b="0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\\</a:t>
            </a:r>
            <a:r>
              <a:rPr lang="en-US" b="0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d{4})?$"</a:t>
            </a: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}</a:t>
            </a:r>
          </a:p>
          <a:p>
            <a:pPr>
              <a:lnSpc>
                <a:spcPts val="1950"/>
              </a:lnSpc>
            </a:pPr>
            <a:r>
              <a:rPr lang="en-US" b="0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81950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11FD2A-E230-2195-BA34-AE83B1633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3A03BF6-E8EC-3E43-F147-810BB4C7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C14509-C9F2-BE6A-A707-A9044269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578" y="235974"/>
            <a:ext cx="10859784" cy="1012758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Work Progress Report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20EEC8B-82CD-97D5-8677-81B4849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4197C-2313-906B-143A-CAB93D58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DA21A-CE61-628A-D26C-769991572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2" y="2371742"/>
            <a:ext cx="9377324" cy="3861909"/>
          </a:xfrm>
        </p:spPr>
        <p:txBody>
          <a:bodyPr anchor="ctr">
            <a:normAutofit fontScale="85000" lnSpcReduction="20000"/>
          </a:bodyPr>
          <a:lstStyle/>
          <a:p>
            <a:pPr>
              <a:lnSpc>
                <a:spcPct val="200000"/>
              </a:lnSpc>
            </a:pPr>
            <a:r>
              <a:rPr lang="en-US" sz="2200" b="1" dirty="0"/>
              <a:t>Script to convert Excel to Json (Done)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Dataset  (100 tasks) --- Done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Run agents --- (browser use / </a:t>
            </a:r>
            <a:r>
              <a:rPr lang="en-US" sz="2200" b="1" dirty="0" err="1"/>
              <a:t>HxAgent</a:t>
            </a:r>
            <a:r>
              <a:rPr lang="en-US" sz="2200" b="1" dirty="0"/>
              <a:t> with Open LLMs). 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Add more tasks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Evaluation function –--- Done in next week</a:t>
            </a:r>
          </a:p>
          <a:p>
            <a:pPr>
              <a:lnSpc>
                <a:spcPct val="200000"/>
              </a:lnSpc>
            </a:pPr>
            <a:r>
              <a:rPr lang="en-US" sz="2200" b="1" dirty="0"/>
              <a:t>Report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817A08D-E91C-4B91-5C8A-B173729D1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080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BF8EFF-1776-2227-8972-A3633A6431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29B7C55-985C-DE85-19EF-0F8FB04C17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B28754-2669-8930-CFA0-095374685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742" y="386930"/>
            <a:ext cx="10859784" cy="660205"/>
          </a:xfrm>
        </p:spPr>
        <p:txBody>
          <a:bodyPr anchor="b">
            <a:normAutofit/>
          </a:bodyPr>
          <a:lstStyle/>
          <a:p>
            <a:pPr algn="ctr"/>
            <a:r>
              <a:rPr lang="en-US" sz="2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Challenges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94B296-EEF6-2108-816A-1B546C85E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BDE1464-F996-241B-47FA-B2EA5E1054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38946-6238-2D73-9174-4BC7F0C685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4702" y="2371743"/>
            <a:ext cx="8993865" cy="3439122"/>
          </a:xfrm>
        </p:spPr>
        <p:txBody>
          <a:bodyPr anchor="ctr"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1" dirty="0"/>
              <a:t>How to evaluate the Agent-generated data</a:t>
            </a:r>
          </a:p>
          <a:p>
            <a:pPr>
              <a:lnSpc>
                <a:spcPct val="200000"/>
              </a:lnSpc>
            </a:pPr>
            <a:r>
              <a:rPr lang="en-US" sz="2400" b="1" dirty="0"/>
              <a:t>Open LLMs (Gemini)</a:t>
            </a:r>
          </a:p>
          <a:p>
            <a:pPr marL="0" indent="0">
              <a:buNone/>
            </a:pPr>
            <a:endParaRPr lang="en-US" sz="1800" b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584B6A4-DEE8-50CD-8AE3-55DB00252E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13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6931A1-C510-92A1-278C-D1EA0EA12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901F7-F6D0-A4F6-C47B-B0A799BAA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4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BF63-7191-F3AF-548C-CB97CF82B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948" y="1825625"/>
            <a:ext cx="10881852" cy="4447356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29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29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"emma.lopez@gmail.com"</a:t>
            </a:r>
            <a:endParaRPr lang="en-US" sz="29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lang="en-US" sz="29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  <a:p>
            <a:pPr marL="457200" lvl="1" indent="0">
              <a:lnSpc>
                <a:spcPct val="120000"/>
              </a:lnSpc>
              <a:buNone/>
            </a:pPr>
            <a:endParaRPr lang="en-US" b="0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lvl="1"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6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0A427-05F8-CBC0-684D-CC45BA763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D640-7C77-8239-0822-1A25201D2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94D6F-F33B-21A8-82D7-C8116445C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199535"/>
            <a:ext cx="11058834" cy="5388078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"$148"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993275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F155EA-0FAC-F9DD-999B-0C927A4E5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A7763-CF1E-FFB5-CC68-826FB52C3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26562-7831-39B8-EF57-BA8B15C87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966" y="1396181"/>
            <a:ext cx="11058834" cy="5191432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"There is no phone number in the website"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"N/A"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48231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7046-C974-6B94-BE27-C1FA6C80F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150BE-B9E7-70CD-1965-183A2F154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800" dirty="0">
                <a:latin typeface="JetBrains Mono" panose="02000009000000000000" pitchFamily="49" charset="0"/>
              </a:rPr>
              <a:t>combined</a:t>
            </a:r>
            <a:r>
              <a:rPr lang="en-US" sz="32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64D25-ADAC-1596-490A-49AC9C9E1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8425" y="1035971"/>
            <a:ext cx="9370143" cy="5748287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string_match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must_include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"10hour 33minute"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]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},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string_note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reference_answer_raw_annotation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"Acadia National Park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\n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10h 33min“</a:t>
            </a:r>
            <a:endParaRPr lang="en-US" sz="1400" b="1" dirty="0">
              <a:solidFill>
                <a:srgbClr val="BCBEC4"/>
              </a:solidFill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11515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3AB96-DB60-2F62-2E83-653D08C56E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7032-EC15-BF14-4687-C5C6DEAC2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algn="ctr"/>
            <a:r>
              <a:rPr lang="en-US" sz="3200" dirty="0" err="1"/>
              <a:t>url_match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9ED57-C0D2-067E-99CB-C84D152D2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3289" y="1789471"/>
            <a:ext cx="11002297" cy="4395020"/>
          </a:xfrm>
        </p:spPr>
        <p:txBody>
          <a:bodyPr>
            <a:noAutofit/>
          </a:bodyPr>
          <a:lstStyle/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url_match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"__SHOPPING__/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catalogsearch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/result/index/?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product_list_order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price&amp;q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chairs&amp;product_list_dir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=</a:t>
            </a:r>
            <a:r>
              <a:rPr lang="en-US" sz="105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asc</a:t>
            </a:r>
            <a:r>
              <a:rPr lang="en-US" sz="105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05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  <a:endParaRPr lang="en-US" sz="2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[],</a:t>
            </a:r>
          </a:p>
          <a:p>
            <a:pPr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url_note</a:t>
            </a:r>
            <a:r>
              <a:rPr lang="en-US" sz="16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6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"GOLD in PRED"</a:t>
            </a:r>
            <a:endParaRPr lang="en-US" sz="16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 marL="0" indent="0">
              <a:lnSpc>
                <a:spcPts val="1950"/>
              </a:lnSpc>
              <a:buNone/>
            </a:pPr>
            <a:r>
              <a:rPr lang="en-US" sz="16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3656811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EE80-A8EF-6F51-AFA0-3E5A4FDE3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44429-67BC-5B7C-24A4-E7D79EE3D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/>
          </a:bodyPr>
          <a:lstStyle/>
          <a:p>
            <a:pPr lvl="1" algn="ctr"/>
            <a:r>
              <a:rPr lang="en-US" sz="3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program_html</a:t>
            </a:r>
            <a:endParaRPr lang="en-US" sz="3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DDAF2-CC90-F0C7-A6BD-94AD624A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2116" y="1170039"/>
            <a:ext cx="11208774" cy="5555225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"eval"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eval_types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reference_answers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CE8C6B"/>
                </a:solidFill>
                <a:effectLst/>
                <a:latin typeface="JetBrains Mono" panose="02000009000000000000" pitchFamily="49" charset="0"/>
              </a:rPr>
              <a:t>null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reference_url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program_html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[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url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"__SHOPPING_ADMIN__/sales/order/view/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order_id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</a:t>
            </a:r>
            <a:r>
              <a:rPr lang="en-US" sz="3200" b="1" dirty="0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304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/"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"locator"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document.querySelector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#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order_history_block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firstElementChild.querySelector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(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.note-list-comment</a:t>
            </a:r>
            <a:r>
              <a:rPr lang="en-US" sz="1400" b="1" dirty="0">
                <a:solidFill>
                  <a:srgbClr val="D5B778"/>
                </a:solidFill>
                <a:effectLst/>
                <a:latin typeface="JetBrains Mono" panose="02000009000000000000" pitchFamily="49" charset="0"/>
              </a:rPr>
              <a:t>\"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).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outerText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,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required_contents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{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  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exact_match</a:t>
            </a:r>
            <a:r>
              <a:rPr lang="en-US" sz="1400" b="1" dirty="0">
                <a:solidFill>
                  <a:srgbClr val="C77DBB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: 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"</a:t>
            </a:r>
            <a:r>
              <a:rPr lang="en-US" sz="1400" b="1" dirty="0" err="1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Yo</a:t>
            </a:r>
            <a:r>
              <a:rPr lang="en-US" sz="1400" b="1" dirty="0">
                <a:solidFill>
                  <a:srgbClr val="6AAB73"/>
                </a:solidFill>
                <a:effectLst/>
                <a:latin typeface="JetBrains Mono" panose="02000009000000000000" pitchFamily="49" charset="0"/>
              </a:rPr>
              <a:t>, your order will be shipped soon!"</a:t>
            </a:r>
            <a:endParaRPr lang="en-US" sz="1400" b="1" dirty="0">
              <a:solidFill>
                <a:srgbClr val="BCBEC4"/>
              </a:solidFill>
              <a:effectLst/>
              <a:latin typeface="JetBrains Mono" panose="02000009000000000000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  }</a:t>
            </a:r>
          </a:p>
          <a:p>
            <a:pPr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      ]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b="1" dirty="0">
                <a:solidFill>
                  <a:srgbClr val="BCBEC4"/>
                </a:solidFill>
                <a:effectLst/>
                <a:latin typeface="JetBrains Mono" panose="02000009000000000000" pitchFamily="49" charset="0"/>
              </a:rPr>
              <a:t>},</a:t>
            </a:r>
          </a:p>
        </p:txBody>
      </p:sp>
    </p:spTree>
    <p:extLst>
      <p:ext uri="{BB962C8B-B14F-4D97-AF65-F5344CB8AC3E}">
        <p14:creationId xmlns:p14="http://schemas.microsoft.com/office/powerpoint/2010/main" val="2213490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665FE-FF03-4C24-89D5-37B98908A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70BA-1694-C67B-F55F-BB5A4D22C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272252" cy="657430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Call LLM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D8BA4-5ABA-2AAB-0460-39F7185884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4953"/>
            <a:ext cx="7382164" cy="3637629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dirty="0" err="1"/>
              <a:t>generate_from_openai_chat_completion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generate_from_openai_completion</a:t>
            </a: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 err="1"/>
              <a:t>generate_from_huggingface_completion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542458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FD459-31EA-EB57-D74C-DB43E4EBC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35742-8BAC-A87E-7659-B87D0BEAE3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878961" cy="441120"/>
          </a:xfrm>
        </p:spPr>
        <p:txBody>
          <a:bodyPr>
            <a:normAutofit fontScale="90000"/>
          </a:bodyPr>
          <a:lstStyle/>
          <a:p>
            <a:r>
              <a:rPr lang="en-US" sz="3200" dirty="0" err="1"/>
              <a:t>string_match</a:t>
            </a:r>
            <a:r>
              <a:rPr lang="en-US" sz="3200" dirty="0"/>
              <a:t> (</a:t>
            </a:r>
            <a:r>
              <a:rPr lang="en-US" sz="2700" b="0" dirty="0" err="1">
                <a:solidFill>
                  <a:srgbClr val="FF0000"/>
                </a:solidFill>
                <a:effectLst/>
                <a:latin typeface="JetBrains Mono" panose="02000009000000000000" pitchFamily="49" charset="0"/>
              </a:rPr>
              <a:t>fuzzy_match</a:t>
            </a:r>
            <a:r>
              <a:rPr lang="en-US" sz="3200" dirty="0"/>
              <a:t>) – Call LLM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83CE0-4C17-CA28-8640-79BC559484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030" y="1713568"/>
            <a:ext cx="6830378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48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852</Words>
  <Application>Microsoft Office PowerPoint</Application>
  <PresentationFormat>Widescreen</PresentationFormat>
  <Paragraphs>140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Aptos</vt:lpstr>
      <vt:lpstr>Aptos Display</vt:lpstr>
      <vt:lpstr>Arial</vt:lpstr>
      <vt:lpstr>JetBrains Mono</vt:lpstr>
      <vt:lpstr>Office Theme</vt:lpstr>
      <vt:lpstr>WebArena Dataset</vt:lpstr>
      <vt:lpstr>string_match (exact_match)</vt:lpstr>
      <vt:lpstr>string_match (must_include)</vt:lpstr>
      <vt:lpstr>string_match (fuzzy_match)</vt:lpstr>
      <vt:lpstr>string_match (combined)</vt:lpstr>
      <vt:lpstr>url_match</vt:lpstr>
      <vt:lpstr>program_html</vt:lpstr>
      <vt:lpstr>Call LLM</vt:lpstr>
      <vt:lpstr>string_match (fuzzy_match) – Call LLM</vt:lpstr>
      <vt:lpstr>WebArena -  Input data</vt:lpstr>
      <vt:lpstr>Improvement – Evaluation types</vt:lpstr>
      <vt:lpstr>Improvement – Evaluation types  Regex match </vt:lpstr>
      <vt:lpstr>Work Progress Report</vt:lpstr>
      <vt:lpstr>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Nguyen Tran Khanh Nguyen</dc:creator>
  <cp:lastModifiedBy>Nguyen Tran Khanh Nguyen</cp:lastModifiedBy>
  <cp:revision>40</cp:revision>
  <dcterms:created xsi:type="dcterms:W3CDTF">2025-05-08T08:47:55Z</dcterms:created>
  <dcterms:modified xsi:type="dcterms:W3CDTF">2025-06-26T15:52:13Z</dcterms:modified>
</cp:coreProperties>
</file>