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327" r:id="rId3"/>
    <p:sldId id="325" r:id="rId4"/>
    <p:sldId id="300" r:id="rId5"/>
    <p:sldId id="319" r:id="rId6"/>
    <p:sldId id="329" r:id="rId7"/>
    <p:sldId id="330" r:id="rId8"/>
    <p:sldId id="333" r:id="rId9"/>
    <p:sldId id="328" r:id="rId10"/>
    <p:sldId id="302" r:id="rId11"/>
    <p:sldId id="314" r:id="rId12"/>
    <p:sldId id="315" r:id="rId13"/>
    <p:sldId id="316" r:id="rId14"/>
    <p:sldId id="317" r:id="rId15"/>
    <p:sldId id="318" r:id="rId16"/>
    <p:sldId id="270" r:id="rId17"/>
    <p:sldId id="320" r:id="rId18"/>
    <p:sldId id="308" r:id="rId19"/>
    <p:sldId id="334" r:id="rId20"/>
    <p:sldId id="312" r:id="rId21"/>
    <p:sldId id="303" r:id="rId22"/>
    <p:sldId id="322" r:id="rId23"/>
    <p:sldId id="305" r:id="rId24"/>
    <p:sldId id="264" r:id="rId25"/>
    <p:sldId id="323" r:id="rId26"/>
    <p:sldId id="272"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8" autoAdjust="0"/>
    <p:restoredTop sz="94660"/>
  </p:normalViewPr>
  <p:slideViewPr>
    <p:cSldViewPr snapToGrid="0">
      <p:cViewPr varScale="1">
        <p:scale>
          <a:sx n="91" d="100"/>
          <a:sy n="91"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ownloads\B&#225;o%20C&#225;o-L&#7897;c\gant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v>Bắt đầu</c:v>
          </c:tx>
          <c:spPr>
            <a:noFill/>
            <a:ln>
              <a:noFill/>
            </a:ln>
            <a:effectLst/>
          </c:spPr>
          <c:invertIfNegative val="0"/>
          <c:cat>
            <c:strRef>
              <c:f>Sheet1!$B$2:$B$11</c:f>
              <c:strCache>
                <c:ptCount val="10"/>
                <c:pt idx="0">
                  <c:v>Tìm hiểu đề tài</c:v>
                </c:pt>
                <c:pt idx="1">
                  <c:v>Khảo sát hệ thống</c:v>
                </c:pt>
                <c:pt idx="2">
                  <c:v>Phân tích chức năng hệ thống</c:v>
                </c:pt>
                <c:pt idx="3">
                  <c:v>Vẽ các biểu đồ</c:v>
                </c:pt>
                <c:pt idx="4">
                  <c:v>Phân tích thiết kế CSDL</c:v>
                </c:pt>
                <c:pt idx="5">
                  <c:v>Thiết kế giao diện chính</c:v>
                </c:pt>
                <c:pt idx="6">
                  <c:v>Code các chức năng</c:v>
                </c:pt>
                <c:pt idx="7">
                  <c:v>Test hệ thống</c:v>
                </c:pt>
                <c:pt idx="8">
                  <c:v>Viết file trợ giúp</c:v>
                </c:pt>
                <c:pt idx="9">
                  <c:v>Triển khai hệ thống, cài đặt chương trình</c:v>
                </c:pt>
              </c:strCache>
            </c:strRef>
          </c:cat>
          <c:val>
            <c:numRef>
              <c:f>Sheet1!$C$2:$C$11</c:f>
              <c:numCache>
                <c:formatCode>d\-mmm</c:formatCode>
                <c:ptCount val="10"/>
                <c:pt idx="0">
                  <c:v>43902</c:v>
                </c:pt>
                <c:pt idx="1">
                  <c:v>43905</c:v>
                </c:pt>
                <c:pt idx="2">
                  <c:v>43915</c:v>
                </c:pt>
                <c:pt idx="3">
                  <c:v>43915</c:v>
                </c:pt>
                <c:pt idx="4">
                  <c:v>43936</c:v>
                </c:pt>
                <c:pt idx="5">
                  <c:v>43953</c:v>
                </c:pt>
                <c:pt idx="6">
                  <c:v>43964</c:v>
                </c:pt>
                <c:pt idx="7">
                  <c:v>43985</c:v>
                </c:pt>
                <c:pt idx="8">
                  <c:v>43985</c:v>
                </c:pt>
                <c:pt idx="9">
                  <c:v>43985</c:v>
                </c:pt>
              </c:numCache>
            </c:numRef>
          </c:val>
          <c:extLst>
            <c:ext xmlns:c16="http://schemas.microsoft.com/office/drawing/2014/chart" uri="{C3380CC4-5D6E-409C-BE32-E72D297353CC}">
              <c16:uniqueId val="{00000000-301F-4581-A918-CFE26344F992}"/>
            </c:ext>
          </c:extLst>
        </c:ser>
        <c:ser>
          <c:idx val="1"/>
          <c:order val="1"/>
          <c:tx>
            <c:v>Thời gian (ngày)</c:v>
          </c:tx>
          <c:spPr>
            <a:solidFill>
              <a:schemeClr val="accent2"/>
            </a:solidFill>
            <a:ln>
              <a:noFill/>
            </a:ln>
            <a:effectLst/>
          </c:spPr>
          <c:invertIfNegative val="0"/>
          <c:cat>
            <c:strRef>
              <c:f>Sheet1!$B$2:$B$11</c:f>
              <c:strCache>
                <c:ptCount val="10"/>
                <c:pt idx="0">
                  <c:v>Tìm hiểu đề tài</c:v>
                </c:pt>
                <c:pt idx="1">
                  <c:v>Khảo sát hệ thống</c:v>
                </c:pt>
                <c:pt idx="2">
                  <c:v>Phân tích chức năng hệ thống</c:v>
                </c:pt>
                <c:pt idx="3">
                  <c:v>Vẽ các biểu đồ</c:v>
                </c:pt>
                <c:pt idx="4">
                  <c:v>Phân tích thiết kế CSDL</c:v>
                </c:pt>
                <c:pt idx="5">
                  <c:v>Thiết kế giao diện chính</c:v>
                </c:pt>
                <c:pt idx="6">
                  <c:v>Code các chức năng</c:v>
                </c:pt>
                <c:pt idx="7">
                  <c:v>Test hệ thống</c:v>
                </c:pt>
                <c:pt idx="8">
                  <c:v>Viết file trợ giúp</c:v>
                </c:pt>
                <c:pt idx="9">
                  <c:v>Triển khai hệ thống, cài đặt chương trình</c:v>
                </c:pt>
              </c:strCache>
            </c:strRef>
          </c:cat>
          <c:val>
            <c:numRef>
              <c:f>Sheet1!$D$2:$D$11</c:f>
              <c:numCache>
                <c:formatCode>General</c:formatCode>
                <c:ptCount val="10"/>
                <c:pt idx="0">
                  <c:v>3</c:v>
                </c:pt>
                <c:pt idx="1">
                  <c:v>8</c:v>
                </c:pt>
                <c:pt idx="2">
                  <c:v>12</c:v>
                </c:pt>
                <c:pt idx="3">
                  <c:v>18</c:v>
                </c:pt>
                <c:pt idx="4">
                  <c:v>15</c:v>
                </c:pt>
                <c:pt idx="5">
                  <c:v>10</c:v>
                </c:pt>
                <c:pt idx="6">
                  <c:v>20</c:v>
                </c:pt>
                <c:pt idx="7">
                  <c:v>4</c:v>
                </c:pt>
                <c:pt idx="8">
                  <c:v>2</c:v>
                </c:pt>
                <c:pt idx="9">
                  <c:v>3</c:v>
                </c:pt>
              </c:numCache>
            </c:numRef>
          </c:val>
          <c:extLst>
            <c:ext xmlns:c16="http://schemas.microsoft.com/office/drawing/2014/chart" uri="{C3380CC4-5D6E-409C-BE32-E72D297353CC}">
              <c16:uniqueId val="{00000001-301F-4581-A918-CFE26344F992}"/>
            </c:ext>
          </c:extLst>
        </c:ser>
        <c:dLbls>
          <c:showLegendKey val="0"/>
          <c:showVal val="0"/>
          <c:showCatName val="0"/>
          <c:showSerName val="0"/>
          <c:showPercent val="0"/>
          <c:showBubbleSize val="0"/>
        </c:dLbls>
        <c:gapWidth val="150"/>
        <c:overlap val="100"/>
        <c:axId val="569516896"/>
        <c:axId val="569521472"/>
      </c:barChart>
      <c:catAx>
        <c:axId val="5695168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521472"/>
        <c:crosses val="autoZero"/>
        <c:auto val="1"/>
        <c:lblAlgn val="ctr"/>
        <c:lblOffset val="100"/>
        <c:noMultiLvlLbl val="0"/>
      </c:catAx>
      <c:valAx>
        <c:axId val="569521472"/>
        <c:scaling>
          <c:orientation val="minMax"/>
          <c:max val="44015"/>
          <c:min val="43855"/>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516896"/>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DF9EA7-8DA1-4529-AC47-1CF49B4D95E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8730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DF9EA7-8DA1-4529-AC47-1CF49B4D95E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239873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DF9EA7-8DA1-4529-AC47-1CF49B4D95E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157724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DF9EA7-8DA1-4529-AC47-1CF49B4D95E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66788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DF9EA7-8DA1-4529-AC47-1CF49B4D95EE}"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406439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DF9EA7-8DA1-4529-AC47-1CF49B4D95E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310813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DF9EA7-8DA1-4529-AC47-1CF49B4D95EE}"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145536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DF9EA7-8DA1-4529-AC47-1CF49B4D95EE}"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177436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F9EA7-8DA1-4529-AC47-1CF49B4D95EE}"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305243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F9EA7-8DA1-4529-AC47-1CF49B4D95E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114652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DF9EA7-8DA1-4529-AC47-1CF49B4D95EE}"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C2E53-4F9F-4B8F-86E7-558A00C9CA5D}" type="slidenum">
              <a:rPr lang="en-US" smtClean="0"/>
              <a:t>‹#›</a:t>
            </a:fld>
            <a:endParaRPr lang="en-US"/>
          </a:p>
        </p:txBody>
      </p:sp>
    </p:spTree>
    <p:extLst>
      <p:ext uri="{BB962C8B-B14F-4D97-AF65-F5344CB8AC3E}">
        <p14:creationId xmlns:p14="http://schemas.microsoft.com/office/powerpoint/2010/main" val="132071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F9EA7-8DA1-4529-AC47-1CF49B4D95EE}" type="datetimeFigureOut">
              <a:rPr lang="en-US" smtClean="0"/>
              <a:t>6/12/2020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C2E53-4F9F-4B8F-86E7-558A00C9CA5D}" type="slidenum">
              <a:rPr lang="en-US" smtClean="0"/>
              <a:t>‹#›</a:t>
            </a:fld>
            <a:endParaRPr lang="en-US"/>
          </a:p>
        </p:txBody>
      </p:sp>
    </p:spTree>
    <p:extLst>
      <p:ext uri="{BB962C8B-B14F-4D97-AF65-F5344CB8AC3E}">
        <p14:creationId xmlns:p14="http://schemas.microsoft.com/office/powerpoint/2010/main" val="164254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2632503" y="3273181"/>
            <a:ext cx="7277954" cy="1323439"/>
          </a:xfrm>
          <a:prstGeom prst="rect">
            <a:avLst/>
          </a:prstGeom>
          <a:noFill/>
        </p:spPr>
        <p:txBody>
          <a:bodyPr wrap="none" rtlCol="0">
            <a:spAutoFit/>
          </a:bodyPr>
          <a:lstStyle/>
          <a:p>
            <a:pPr algn="ctr"/>
            <a:r>
              <a:rPr lang="vi-VN" sz="4000" dirty="0" smtClean="0">
                <a:solidFill>
                  <a:srgbClr val="FFC000"/>
                </a:solidFill>
              </a:rPr>
              <a:t>BÁO CÁO ĐỒ ÁN HỌC PHẦN </a:t>
            </a:r>
          </a:p>
          <a:p>
            <a:pPr algn="ctr"/>
            <a:r>
              <a:rPr lang="vi-VN" sz="4000" dirty="0" smtClean="0">
                <a:solidFill>
                  <a:srgbClr val="FFC000"/>
                </a:solidFill>
              </a:rPr>
              <a:t>CÔNG NGHỆ PHẦN MỀM</a:t>
            </a:r>
            <a:endParaRPr lang="en-US" sz="4000" dirty="0">
              <a:solidFill>
                <a:srgbClr val="FFC000"/>
              </a:solidFill>
            </a:endParaRPr>
          </a:p>
        </p:txBody>
      </p:sp>
      <p:sp>
        <p:nvSpPr>
          <p:cNvPr id="7" name="TextBox 6"/>
          <p:cNvSpPr txBox="1"/>
          <p:nvPr/>
        </p:nvSpPr>
        <p:spPr>
          <a:xfrm>
            <a:off x="5576466" y="4834758"/>
            <a:ext cx="1039067" cy="461665"/>
          </a:xfrm>
          <a:prstGeom prst="rect">
            <a:avLst/>
          </a:prstGeom>
          <a:noFill/>
        </p:spPr>
        <p:txBody>
          <a:bodyPr wrap="none" rtlCol="0">
            <a:spAutoFit/>
          </a:bodyPr>
          <a:lstStyle/>
          <a:p>
            <a:r>
              <a:rPr lang="vi-VN" sz="2400" dirty="0">
                <a:solidFill>
                  <a:schemeClr val="bg1"/>
                </a:solidFill>
                <a:latin typeface="+mj-lt"/>
              </a:rPr>
              <a:t>6</a:t>
            </a:r>
            <a:r>
              <a:rPr lang="vi-VN" sz="2400" dirty="0" smtClean="0">
                <a:solidFill>
                  <a:schemeClr val="bg1"/>
                </a:solidFill>
                <a:latin typeface="+mj-lt"/>
              </a:rPr>
              <a:t>/2020</a:t>
            </a:r>
            <a:endParaRPr lang="en-US" sz="2400" dirty="0">
              <a:solidFill>
                <a:schemeClr val="bg1"/>
              </a:solidFill>
              <a:latin typeface="+mj-lt"/>
            </a:endParaRPr>
          </a:p>
        </p:txBody>
      </p:sp>
    </p:spTree>
    <p:extLst>
      <p:ext uri="{BB962C8B-B14F-4D97-AF65-F5344CB8AC3E}">
        <p14:creationId xmlns:p14="http://schemas.microsoft.com/office/powerpoint/2010/main" val="859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1290145" y="207470"/>
            <a:ext cx="10515600" cy="1325563"/>
          </a:xfrm>
        </p:spPr>
        <p:txBody>
          <a:bodyPr/>
          <a:lstStyle/>
          <a:p>
            <a:r>
              <a:rPr lang="vi-VN" dirty="0" smtClean="0">
                <a:solidFill>
                  <a:srgbClr val="FFC000"/>
                </a:solidFill>
              </a:rPr>
              <a:t>2. PHÂN TÍCH THIẾT KẾ HỆ THỐNG</a:t>
            </a:r>
            <a:endParaRPr lang="en-US" dirty="0">
              <a:solidFill>
                <a:srgbClr val="FFC000"/>
              </a:solidFill>
            </a:endParaRPr>
          </a:p>
        </p:txBody>
      </p:sp>
      <p:sp>
        <p:nvSpPr>
          <p:cNvPr id="5" name="TextBox 4"/>
          <p:cNvSpPr txBox="1"/>
          <p:nvPr/>
        </p:nvSpPr>
        <p:spPr>
          <a:xfrm>
            <a:off x="1500352" y="3111062"/>
            <a:ext cx="3154325" cy="461665"/>
          </a:xfrm>
          <a:prstGeom prst="rect">
            <a:avLst/>
          </a:prstGeom>
          <a:noFill/>
        </p:spPr>
        <p:txBody>
          <a:bodyPr wrap="none" rtlCol="0">
            <a:spAutoFit/>
          </a:bodyPr>
          <a:lstStyle/>
          <a:p>
            <a:r>
              <a:rPr lang="vi-VN" sz="2400" dirty="0" smtClean="0">
                <a:solidFill>
                  <a:srgbClr val="7030A0"/>
                </a:solidFill>
                <a:latin typeface="+mj-lt"/>
              </a:rPr>
              <a:t>2.1 MÔ TẢ BÀI TOÁN</a:t>
            </a:r>
            <a:endParaRPr lang="en-US" sz="2400" dirty="0">
              <a:solidFill>
                <a:srgbClr val="7030A0"/>
              </a:solidFill>
              <a:latin typeface="+mj-lt"/>
            </a:endParaRPr>
          </a:p>
        </p:txBody>
      </p:sp>
      <p:sp>
        <p:nvSpPr>
          <p:cNvPr id="6" name="TextBox 5"/>
          <p:cNvSpPr txBox="1"/>
          <p:nvPr/>
        </p:nvSpPr>
        <p:spPr>
          <a:xfrm>
            <a:off x="1500351" y="5150756"/>
            <a:ext cx="3267113" cy="461665"/>
          </a:xfrm>
          <a:prstGeom prst="rect">
            <a:avLst/>
          </a:prstGeom>
          <a:noFill/>
        </p:spPr>
        <p:txBody>
          <a:bodyPr wrap="none" rtlCol="0">
            <a:spAutoFit/>
          </a:bodyPr>
          <a:lstStyle/>
          <a:p>
            <a:r>
              <a:rPr lang="vi-VN" sz="2400" dirty="0" smtClean="0">
                <a:solidFill>
                  <a:srgbClr val="7030A0"/>
                </a:solidFill>
                <a:latin typeface="+mj-lt"/>
              </a:rPr>
              <a:t>2.2 ACTOR, USE CASE</a:t>
            </a:r>
            <a:endParaRPr lang="en-US" sz="2400" dirty="0">
              <a:solidFill>
                <a:srgbClr val="7030A0"/>
              </a:solidFill>
              <a:latin typeface="+mj-lt"/>
            </a:endParaRPr>
          </a:p>
        </p:txBody>
      </p:sp>
      <p:sp>
        <p:nvSpPr>
          <p:cNvPr id="8" name="TextBox 7"/>
          <p:cNvSpPr txBox="1"/>
          <p:nvPr/>
        </p:nvSpPr>
        <p:spPr>
          <a:xfrm>
            <a:off x="7507013" y="3111062"/>
            <a:ext cx="3147849" cy="461665"/>
          </a:xfrm>
          <a:prstGeom prst="rect">
            <a:avLst/>
          </a:prstGeom>
          <a:noFill/>
        </p:spPr>
        <p:txBody>
          <a:bodyPr wrap="none" rtlCol="0">
            <a:spAutoFit/>
          </a:bodyPr>
          <a:lstStyle/>
          <a:p>
            <a:r>
              <a:rPr lang="vi-VN" sz="2400" dirty="0" smtClean="0">
                <a:solidFill>
                  <a:srgbClr val="7030A0"/>
                </a:solidFill>
                <a:latin typeface="+mj-lt"/>
              </a:rPr>
              <a:t>2.3 MÔ TẢ USE CASE</a:t>
            </a:r>
            <a:endParaRPr lang="en-US" sz="2400" dirty="0">
              <a:solidFill>
                <a:srgbClr val="7030A0"/>
              </a:solidFill>
              <a:latin typeface="+mj-lt"/>
            </a:endParaRPr>
          </a:p>
        </p:txBody>
      </p:sp>
      <p:sp>
        <p:nvSpPr>
          <p:cNvPr id="9" name="TextBox 8"/>
          <p:cNvSpPr txBox="1"/>
          <p:nvPr/>
        </p:nvSpPr>
        <p:spPr>
          <a:xfrm>
            <a:off x="7507013" y="5150756"/>
            <a:ext cx="2861681" cy="461665"/>
          </a:xfrm>
          <a:prstGeom prst="rect">
            <a:avLst/>
          </a:prstGeom>
          <a:noFill/>
        </p:spPr>
        <p:txBody>
          <a:bodyPr wrap="none" rtlCol="0">
            <a:spAutoFit/>
          </a:bodyPr>
          <a:lstStyle/>
          <a:p>
            <a:r>
              <a:rPr lang="vi-VN" sz="2400" dirty="0" smtClean="0">
                <a:solidFill>
                  <a:srgbClr val="7030A0"/>
                </a:solidFill>
                <a:latin typeface="+mj-lt"/>
              </a:rPr>
              <a:t>2.4 CƠ SỞ DỮ LIỆU</a:t>
            </a:r>
            <a:endParaRPr lang="en-US" sz="2400" dirty="0">
              <a:solidFill>
                <a:srgbClr val="7030A0"/>
              </a:solidFill>
              <a:latin typeface="+mj-lt"/>
            </a:endParaRPr>
          </a:p>
        </p:txBody>
      </p:sp>
    </p:spTree>
    <p:extLst>
      <p:ext uri="{BB962C8B-B14F-4D97-AF65-F5344CB8AC3E}">
        <p14:creationId xmlns:p14="http://schemas.microsoft.com/office/powerpoint/2010/main" val="3653089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186559" y="165429"/>
            <a:ext cx="10515600" cy="1325563"/>
          </a:xfrm>
        </p:spPr>
        <p:txBody>
          <a:bodyPr/>
          <a:lstStyle/>
          <a:p>
            <a:r>
              <a:rPr lang="vi-VN" dirty="0" smtClean="0">
                <a:solidFill>
                  <a:srgbClr val="FFC000"/>
                </a:solidFill>
              </a:rPr>
              <a:t>2.1 MÔ TẢ BÀI TOÁN</a:t>
            </a:r>
            <a:endParaRPr lang="en-US" dirty="0">
              <a:solidFill>
                <a:srgbClr val="FFC000"/>
              </a:solidFill>
            </a:endParaRPr>
          </a:p>
        </p:txBody>
      </p:sp>
      <p:sp>
        <p:nvSpPr>
          <p:cNvPr id="5" name="TextBox 4"/>
          <p:cNvSpPr txBox="1"/>
          <p:nvPr/>
        </p:nvSpPr>
        <p:spPr>
          <a:xfrm>
            <a:off x="578067" y="1490992"/>
            <a:ext cx="9511863" cy="2831544"/>
          </a:xfrm>
          <a:prstGeom prst="rect">
            <a:avLst/>
          </a:prstGeom>
          <a:noFill/>
        </p:spPr>
        <p:txBody>
          <a:bodyPr wrap="square" rtlCol="0">
            <a:spAutoFit/>
          </a:bodyPr>
          <a:lstStyle/>
          <a:p>
            <a:r>
              <a:rPr lang="vi-VN" sz="2000" dirty="0">
                <a:solidFill>
                  <a:schemeClr val="bg1"/>
                </a:solidFill>
                <a:latin typeface="+mj-lt"/>
              </a:rPr>
              <a:t>a, Bài toán của đề tài</a:t>
            </a:r>
            <a:endParaRPr lang="en-US" sz="2000" dirty="0">
              <a:solidFill>
                <a:schemeClr val="bg1"/>
              </a:solidFill>
              <a:latin typeface="+mj-lt"/>
            </a:endParaRPr>
          </a:p>
          <a:p>
            <a:r>
              <a:rPr lang="vi-VN" sz="2000" dirty="0" smtClean="0">
                <a:solidFill>
                  <a:schemeClr val="bg1"/>
                </a:solidFill>
                <a:latin typeface="+mj-lt"/>
              </a:rPr>
              <a:t>	- Mỗi </a:t>
            </a:r>
            <a:r>
              <a:rPr lang="vi-VN" sz="2000" dirty="0">
                <a:solidFill>
                  <a:schemeClr val="bg1"/>
                </a:solidFill>
                <a:latin typeface="+mj-lt"/>
              </a:rPr>
              <a:t>khi tiến hành thi trắc nghiệm, giáo viên là </a:t>
            </a:r>
            <a:r>
              <a:rPr lang="vi-VN" sz="2000" dirty="0" smtClean="0">
                <a:solidFill>
                  <a:schemeClr val="bg1"/>
                </a:solidFill>
                <a:latin typeface="+mj-lt"/>
              </a:rPr>
              <a:t>người ra đề, chuẩn </a:t>
            </a:r>
            <a:r>
              <a:rPr lang="vi-VN" sz="2000" dirty="0">
                <a:solidFill>
                  <a:schemeClr val="bg1"/>
                </a:solidFill>
                <a:latin typeface="+mj-lt"/>
              </a:rPr>
              <a:t>bị đủ số lượng bài thi với số thí sinh tham dự. </a:t>
            </a:r>
            <a:endParaRPr lang="en-US" sz="2000" dirty="0">
              <a:solidFill>
                <a:schemeClr val="bg1"/>
              </a:solidFill>
              <a:latin typeface="+mj-lt"/>
            </a:endParaRPr>
          </a:p>
          <a:p>
            <a:r>
              <a:rPr lang="vi-VN" sz="2000" dirty="0" smtClean="0">
                <a:solidFill>
                  <a:schemeClr val="bg1"/>
                </a:solidFill>
                <a:latin typeface="+mj-lt"/>
              </a:rPr>
              <a:t>	- Kiểm </a:t>
            </a:r>
            <a:r>
              <a:rPr lang="vi-VN" sz="2000" dirty="0">
                <a:solidFill>
                  <a:schemeClr val="bg1"/>
                </a:solidFill>
                <a:latin typeface="+mj-lt"/>
              </a:rPr>
              <a:t>tra số lượng </a:t>
            </a:r>
            <a:r>
              <a:rPr lang="vi-VN" sz="2000" dirty="0" smtClean="0">
                <a:solidFill>
                  <a:schemeClr val="bg1"/>
                </a:solidFill>
                <a:latin typeface="+mj-lt"/>
              </a:rPr>
              <a:t>bài thi có bằng số thí </a:t>
            </a:r>
            <a:r>
              <a:rPr lang="vi-VN" sz="2000" dirty="0">
                <a:solidFill>
                  <a:schemeClr val="bg1"/>
                </a:solidFill>
                <a:latin typeface="+mj-lt"/>
              </a:rPr>
              <a:t>sinh tham dự </a:t>
            </a:r>
            <a:r>
              <a:rPr lang="vi-VN" sz="2000" dirty="0" smtClean="0">
                <a:solidFill>
                  <a:schemeClr val="bg1"/>
                </a:solidFill>
                <a:latin typeface="+mj-lt"/>
              </a:rPr>
              <a:t>không.</a:t>
            </a:r>
            <a:endParaRPr lang="en-US" sz="2000" dirty="0">
              <a:solidFill>
                <a:schemeClr val="bg1"/>
              </a:solidFill>
              <a:latin typeface="+mj-lt"/>
            </a:endParaRPr>
          </a:p>
          <a:p>
            <a:r>
              <a:rPr lang="vi-VN" sz="2000" dirty="0">
                <a:solidFill>
                  <a:schemeClr val="bg1"/>
                </a:solidFill>
                <a:latin typeface="+mj-lt"/>
              </a:rPr>
              <a:t>	</a:t>
            </a:r>
            <a:r>
              <a:rPr lang="vi-VN" sz="2000" dirty="0" smtClean="0">
                <a:solidFill>
                  <a:schemeClr val="bg1"/>
                </a:solidFill>
                <a:latin typeface="+mj-lt"/>
              </a:rPr>
              <a:t>- Thí sinh phải có tên trong danh sách thi mới được thi. </a:t>
            </a:r>
          </a:p>
          <a:p>
            <a:r>
              <a:rPr lang="vi-VN" sz="2000" dirty="0">
                <a:solidFill>
                  <a:schemeClr val="bg1"/>
                </a:solidFill>
                <a:latin typeface="+mj-lt"/>
              </a:rPr>
              <a:t>	</a:t>
            </a:r>
            <a:r>
              <a:rPr lang="vi-VN" sz="2000" dirty="0" smtClean="0">
                <a:solidFill>
                  <a:schemeClr val="bg1"/>
                </a:solidFill>
                <a:latin typeface="+mj-lt"/>
              </a:rPr>
              <a:t>- Thí </a:t>
            </a:r>
            <a:r>
              <a:rPr lang="vi-VN" sz="2000" dirty="0">
                <a:solidFill>
                  <a:schemeClr val="bg1"/>
                </a:solidFill>
                <a:latin typeface="+mj-lt"/>
              </a:rPr>
              <a:t>sinh cần </a:t>
            </a:r>
            <a:r>
              <a:rPr lang="vi-VN" sz="2000" dirty="0" smtClean="0">
                <a:solidFill>
                  <a:schemeClr val="bg1"/>
                </a:solidFill>
                <a:latin typeface="+mj-lt"/>
              </a:rPr>
              <a:t>điền </a:t>
            </a:r>
            <a:r>
              <a:rPr lang="vi-VN" sz="2000" dirty="0">
                <a:solidFill>
                  <a:schemeClr val="bg1"/>
                </a:solidFill>
                <a:latin typeface="+mj-lt"/>
              </a:rPr>
              <a:t>đầy đủ thông tin cá nhân trước khi nạp bài thi.</a:t>
            </a:r>
            <a:endParaRPr lang="en-US" sz="2000" dirty="0">
              <a:solidFill>
                <a:schemeClr val="bg1"/>
              </a:solidFill>
              <a:latin typeface="+mj-lt"/>
            </a:endParaRPr>
          </a:p>
          <a:p>
            <a:r>
              <a:rPr lang="vi-VN" sz="2000" dirty="0" smtClean="0">
                <a:solidFill>
                  <a:schemeClr val="bg1"/>
                </a:solidFill>
                <a:latin typeface="+mj-lt"/>
              </a:rPr>
              <a:t>	- Thí </a:t>
            </a:r>
            <a:r>
              <a:rPr lang="vi-VN" sz="2000" dirty="0">
                <a:solidFill>
                  <a:schemeClr val="bg1"/>
                </a:solidFill>
                <a:latin typeface="+mj-lt"/>
              </a:rPr>
              <a:t>sinh cần ký giấy xác nhận đã hoàn thành bài thi.</a:t>
            </a:r>
            <a:endParaRPr lang="en-US" sz="2000" dirty="0">
              <a:solidFill>
                <a:schemeClr val="bg1"/>
              </a:solidFill>
              <a:latin typeface="+mj-lt"/>
            </a:endParaRPr>
          </a:p>
          <a:p>
            <a:r>
              <a:rPr lang="vi-VN" sz="2000" dirty="0" smtClean="0">
                <a:solidFill>
                  <a:schemeClr val="bg1"/>
                </a:solidFill>
                <a:latin typeface="+mj-lt"/>
              </a:rPr>
              <a:t>	- Khi </a:t>
            </a:r>
            <a:r>
              <a:rPr lang="vi-VN" sz="2000" dirty="0">
                <a:solidFill>
                  <a:schemeClr val="bg1"/>
                </a:solidFill>
                <a:latin typeface="+mj-lt"/>
              </a:rPr>
              <a:t>tiếp nhận bài thi, giáo viên sẽ tiến hành chấm điểm và cập nhật bảng </a:t>
            </a:r>
            <a:r>
              <a:rPr lang="vi-VN" sz="2000" dirty="0" smtClean="0">
                <a:solidFill>
                  <a:schemeClr val="bg1"/>
                </a:solidFill>
                <a:latin typeface="+mj-lt"/>
              </a:rPr>
              <a:t>điểm.</a:t>
            </a:r>
            <a:endParaRPr lang="en-US" sz="2000" dirty="0">
              <a:solidFill>
                <a:schemeClr val="bg1"/>
              </a:solidFill>
              <a:latin typeface="+mj-lt"/>
            </a:endParaRPr>
          </a:p>
          <a:p>
            <a:endParaRPr lang="en-US" dirty="0"/>
          </a:p>
        </p:txBody>
      </p:sp>
    </p:spTree>
    <p:extLst>
      <p:ext uri="{BB962C8B-B14F-4D97-AF65-F5344CB8AC3E}">
        <p14:creationId xmlns:p14="http://schemas.microsoft.com/office/powerpoint/2010/main" val="3308932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86558" y="144408"/>
            <a:ext cx="10515600" cy="1325563"/>
          </a:xfrm>
        </p:spPr>
        <p:txBody>
          <a:bodyPr/>
          <a:lstStyle/>
          <a:p>
            <a:r>
              <a:rPr lang="vi-VN" dirty="0">
                <a:solidFill>
                  <a:srgbClr val="FFC000"/>
                </a:solidFill>
              </a:rPr>
              <a:t>2.1 MÔ TẢ BÀI TOÁN</a:t>
            </a:r>
            <a:endParaRPr lang="en-US" dirty="0"/>
          </a:p>
        </p:txBody>
      </p:sp>
      <p:sp>
        <p:nvSpPr>
          <p:cNvPr id="3" name="Content Placeholder 2"/>
          <p:cNvSpPr>
            <a:spLocks noGrp="1"/>
          </p:cNvSpPr>
          <p:nvPr>
            <p:ph idx="1"/>
          </p:nvPr>
        </p:nvSpPr>
        <p:spPr>
          <a:xfrm>
            <a:off x="987971" y="1253331"/>
            <a:ext cx="9333185" cy="4351338"/>
          </a:xfrm>
        </p:spPr>
        <p:txBody>
          <a:bodyPr>
            <a:noAutofit/>
          </a:bodyPr>
          <a:lstStyle/>
          <a:p>
            <a:pPr marL="0" indent="0">
              <a:buNone/>
            </a:pPr>
            <a:r>
              <a:rPr lang="vi-VN" sz="2000" dirty="0">
                <a:solidFill>
                  <a:schemeClr val="bg1"/>
                </a:solidFill>
                <a:latin typeface="+mj-lt"/>
              </a:rPr>
              <a:t>b, Yêu cầu đặt </a:t>
            </a:r>
            <a:r>
              <a:rPr lang="vi-VN" sz="2000" dirty="0" smtClean="0">
                <a:solidFill>
                  <a:schemeClr val="bg1"/>
                </a:solidFill>
                <a:latin typeface="+mj-lt"/>
              </a:rPr>
              <a:t>ra khi xây dựng hệ thống trắc nghiệm trên máy tính</a:t>
            </a:r>
            <a:endParaRPr lang="en-US" sz="2000" dirty="0">
              <a:solidFill>
                <a:schemeClr val="bg1"/>
              </a:solidFill>
              <a:latin typeface="+mj-lt"/>
            </a:endParaRPr>
          </a:p>
          <a:p>
            <a:pPr marL="0" indent="0">
              <a:buNone/>
            </a:pPr>
            <a:r>
              <a:rPr lang="vi-VN" sz="2000" dirty="0" smtClean="0">
                <a:solidFill>
                  <a:schemeClr val="bg1"/>
                </a:solidFill>
                <a:latin typeface="+mj-lt"/>
              </a:rPr>
              <a:t>- Hệ thống </a:t>
            </a:r>
            <a:r>
              <a:rPr lang="vi-VN" sz="2000" dirty="0">
                <a:solidFill>
                  <a:schemeClr val="bg1"/>
                </a:solidFill>
                <a:latin typeface="+mj-lt"/>
              </a:rPr>
              <a:t>có 2 quyền chính: </a:t>
            </a:r>
            <a:r>
              <a:rPr lang="vi-VN" sz="2000" dirty="0" smtClean="0">
                <a:solidFill>
                  <a:schemeClr val="bg1"/>
                </a:solidFill>
                <a:latin typeface="+mj-lt"/>
              </a:rPr>
              <a:t>quản </a:t>
            </a:r>
            <a:r>
              <a:rPr lang="vi-VN" sz="2000" dirty="0">
                <a:solidFill>
                  <a:schemeClr val="bg1"/>
                </a:solidFill>
                <a:latin typeface="+mj-lt"/>
              </a:rPr>
              <a:t>trị viên (admin) và người dùng</a:t>
            </a:r>
            <a:r>
              <a:rPr lang="vi-VN" sz="2000" dirty="0" smtClean="0">
                <a:solidFill>
                  <a:schemeClr val="bg1"/>
                </a:solidFill>
                <a:latin typeface="+mj-lt"/>
              </a:rPr>
              <a:t>.</a:t>
            </a:r>
            <a:endParaRPr lang="vi-VN" sz="2000" dirty="0">
              <a:solidFill>
                <a:schemeClr val="bg1"/>
              </a:solidFill>
              <a:latin typeface="+mj-lt"/>
            </a:endParaRPr>
          </a:p>
          <a:p>
            <a:pPr marL="0" indent="0">
              <a:buNone/>
            </a:pPr>
            <a:r>
              <a:rPr lang="vi-VN" sz="2000" dirty="0" smtClean="0">
                <a:solidFill>
                  <a:schemeClr val="bg1"/>
                </a:solidFill>
                <a:latin typeface="+mj-lt"/>
              </a:rPr>
              <a:t>- Chức năng người dùng: </a:t>
            </a:r>
            <a:r>
              <a:rPr lang="vi-VN" sz="2000" dirty="0">
                <a:solidFill>
                  <a:schemeClr val="bg1"/>
                </a:solidFill>
                <a:latin typeface="+mj-lt"/>
              </a:rPr>
              <a:t>đăng nhập, đổi mật khẩu, hoàn thành bài thi, nạp </a:t>
            </a:r>
            <a:r>
              <a:rPr lang="vi-VN" sz="2000" dirty="0" smtClean="0">
                <a:solidFill>
                  <a:schemeClr val="bg1"/>
                </a:solidFill>
                <a:latin typeface="+mj-lt"/>
              </a:rPr>
              <a:t>bài.</a:t>
            </a:r>
          </a:p>
          <a:p>
            <a:pPr marL="0" indent="0">
              <a:buNone/>
            </a:pPr>
            <a:r>
              <a:rPr lang="vi-VN" sz="2000" dirty="0" smtClean="0">
                <a:solidFill>
                  <a:schemeClr val="bg1"/>
                </a:solidFill>
                <a:latin typeface="+mj-lt"/>
              </a:rPr>
              <a:t>- Trường </a:t>
            </a:r>
            <a:r>
              <a:rPr lang="vi-VN" sz="2000" dirty="0">
                <a:solidFill>
                  <a:schemeClr val="bg1"/>
                </a:solidFill>
                <a:latin typeface="+mj-lt"/>
              </a:rPr>
              <a:t>hợp người dùng không có tài </a:t>
            </a:r>
            <a:r>
              <a:rPr lang="vi-VN" sz="2000" dirty="0" smtClean="0">
                <a:solidFill>
                  <a:schemeClr val="bg1"/>
                </a:solidFill>
                <a:latin typeface="+mj-lt"/>
              </a:rPr>
              <a:t>khoản </a:t>
            </a:r>
            <a:r>
              <a:rPr lang="vi-VN" sz="2000" dirty="0">
                <a:solidFill>
                  <a:schemeClr val="bg1"/>
                </a:solidFill>
                <a:latin typeface="+mj-lt"/>
              </a:rPr>
              <a:t>phải tiến hành đăng ký tài </a:t>
            </a:r>
            <a:r>
              <a:rPr lang="vi-VN" sz="2000" dirty="0" smtClean="0">
                <a:solidFill>
                  <a:schemeClr val="bg1"/>
                </a:solidFill>
                <a:latin typeface="+mj-lt"/>
              </a:rPr>
              <a:t>khoản.</a:t>
            </a:r>
          </a:p>
          <a:p>
            <a:pPr marL="0" indent="0">
              <a:buNone/>
            </a:pPr>
            <a:r>
              <a:rPr lang="vi-VN" sz="2000" dirty="0" smtClean="0">
                <a:solidFill>
                  <a:schemeClr val="bg1"/>
                </a:solidFill>
                <a:latin typeface="+mj-lt"/>
              </a:rPr>
              <a:t>- Mỗi </a:t>
            </a:r>
            <a:r>
              <a:rPr lang="vi-VN" sz="2000" dirty="0">
                <a:solidFill>
                  <a:schemeClr val="bg1"/>
                </a:solidFill>
                <a:latin typeface="+mj-lt"/>
              </a:rPr>
              <a:t>câu trả lời đúng hệ thống sẽ tăng lên 1 điểm, 0 điểm với câu trả lời sai</a:t>
            </a:r>
            <a:r>
              <a:rPr lang="vi-VN" sz="2000" dirty="0" smtClean="0">
                <a:solidFill>
                  <a:schemeClr val="bg1"/>
                </a:solidFill>
                <a:latin typeface="+mj-lt"/>
              </a:rPr>
              <a:t>.</a:t>
            </a:r>
          </a:p>
          <a:p>
            <a:pPr marL="0" indent="0">
              <a:buNone/>
            </a:pPr>
            <a:r>
              <a:rPr lang="vi-VN" sz="2000" dirty="0" smtClean="0">
                <a:solidFill>
                  <a:schemeClr val="bg1"/>
                </a:solidFill>
                <a:latin typeface="+mj-lt"/>
              </a:rPr>
              <a:t>- Admin có tất cả các quyền của người dùng.</a:t>
            </a:r>
            <a:endParaRPr lang="en-US" sz="2000" dirty="0">
              <a:solidFill>
                <a:schemeClr val="bg1"/>
              </a:solidFill>
              <a:latin typeface="+mj-lt"/>
            </a:endParaRPr>
          </a:p>
          <a:p>
            <a:pPr marL="0" indent="0">
              <a:buNone/>
            </a:pPr>
            <a:r>
              <a:rPr lang="vi-VN" sz="2000" dirty="0" smtClean="0">
                <a:solidFill>
                  <a:schemeClr val="bg1"/>
                </a:solidFill>
                <a:latin typeface="+mj-lt"/>
              </a:rPr>
              <a:t>- Admin có </a:t>
            </a:r>
            <a:r>
              <a:rPr lang="vi-VN" sz="2000" dirty="0">
                <a:solidFill>
                  <a:schemeClr val="bg1"/>
                </a:solidFill>
                <a:latin typeface="+mj-lt"/>
              </a:rPr>
              <a:t>chức năng thêm, sửa, xóa, cập nhật câu hỏi và thông tin người dùng</a:t>
            </a:r>
            <a:r>
              <a:rPr lang="vi-VN" sz="2000" dirty="0" smtClean="0">
                <a:solidFill>
                  <a:schemeClr val="bg1"/>
                </a:solidFill>
                <a:latin typeface="+mj-lt"/>
              </a:rPr>
              <a:t>.</a:t>
            </a:r>
          </a:p>
          <a:p>
            <a:pPr marL="0" indent="0">
              <a:buNone/>
            </a:pPr>
            <a:r>
              <a:rPr lang="vi-VN" sz="2000" dirty="0" smtClean="0">
                <a:solidFill>
                  <a:schemeClr val="bg1"/>
                </a:solidFill>
                <a:latin typeface="+mj-lt"/>
              </a:rPr>
              <a:t>- Cập </a:t>
            </a:r>
            <a:r>
              <a:rPr lang="vi-VN" sz="2000" dirty="0">
                <a:solidFill>
                  <a:schemeClr val="bg1"/>
                </a:solidFill>
                <a:latin typeface="+mj-lt"/>
              </a:rPr>
              <a:t>nhật câu hỏi, thông tin người dùng, admin có 2 cách</a:t>
            </a:r>
            <a:r>
              <a:rPr lang="vi-VN" sz="2000" dirty="0" smtClean="0">
                <a:solidFill>
                  <a:schemeClr val="bg1"/>
                </a:solidFill>
                <a:latin typeface="+mj-lt"/>
              </a:rPr>
              <a:t>: nhập tay, lấy từ file CSDL.</a:t>
            </a:r>
            <a:endParaRPr lang="en-US" sz="2000" dirty="0">
              <a:solidFill>
                <a:schemeClr val="bg1"/>
              </a:solidFill>
              <a:latin typeface="+mj-lt"/>
            </a:endParaRPr>
          </a:p>
          <a:p>
            <a:pPr marL="0" indent="0">
              <a:buNone/>
            </a:pPr>
            <a:r>
              <a:rPr lang="vi-VN" sz="2000" dirty="0" smtClean="0">
                <a:solidFill>
                  <a:schemeClr val="bg1"/>
                </a:solidFill>
                <a:latin typeface="+mj-lt"/>
              </a:rPr>
              <a:t>- </a:t>
            </a:r>
            <a:r>
              <a:rPr lang="vi-VN" sz="2000" dirty="0">
                <a:solidFill>
                  <a:schemeClr val="bg1"/>
                </a:solidFill>
                <a:latin typeface="+mj-lt"/>
              </a:rPr>
              <a:t>Điểm số sẽ hiện ra khi thí sinh nạp bài.</a:t>
            </a:r>
            <a:endParaRPr lang="en-US" sz="2000" dirty="0">
              <a:solidFill>
                <a:schemeClr val="bg1"/>
              </a:solidFill>
              <a:latin typeface="+mj-lt"/>
            </a:endParaRPr>
          </a:p>
          <a:p>
            <a:pPr marL="0" indent="0">
              <a:buNone/>
            </a:pPr>
            <a:r>
              <a:rPr lang="vi-VN" sz="2000" dirty="0">
                <a:solidFill>
                  <a:schemeClr val="bg1"/>
                </a:solidFill>
                <a:latin typeface="+mj-lt"/>
              </a:rPr>
              <a:t>- Giáo viên nắm được số lượng và điểm số thí sinh tham dự khi kết thúc giờ thi.</a:t>
            </a:r>
            <a:endParaRPr lang="en-US" sz="2000" dirty="0">
              <a:solidFill>
                <a:schemeClr val="bg1"/>
              </a:solidFill>
              <a:latin typeface="+mj-lt"/>
            </a:endParaRPr>
          </a:p>
          <a:p>
            <a:endParaRPr lang="en-US" sz="2000" dirty="0">
              <a:solidFill>
                <a:schemeClr val="bg1"/>
              </a:solidFill>
              <a:latin typeface="+mj-lt"/>
            </a:endParaRPr>
          </a:p>
        </p:txBody>
      </p:sp>
    </p:spTree>
    <p:extLst>
      <p:ext uri="{BB962C8B-B14F-4D97-AF65-F5344CB8AC3E}">
        <p14:creationId xmlns:p14="http://schemas.microsoft.com/office/powerpoint/2010/main" val="860559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249620" y="133897"/>
            <a:ext cx="10515600" cy="1325563"/>
          </a:xfrm>
        </p:spPr>
        <p:txBody>
          <a:bodyPr/>
          <a:lstStyle/>
          <a:p>
            <a:r>
              <a:rPr lang="vi-VN" dirty="0" smtClean="0">
                <a:solidFill>
                  <a:srgbClr val="FFC000"/>
                </a:solidFill>
              </a:rPr>
              <a:t>2.2 ACTOR, USECASE</a:t>
            </a:r>
            <a:endParaRPr lang="en-US" dirty="0">
              <a:solidFill>
                <a:srgbClr val="FFC000"/>
              </a:solidFill>
            </a:endParaRPr>
          </a:p>
        </p:txBody>
      </p:sp>
      <p:sp>
        <p:nvSpPr>
          <p:cNvPr id="5" name="TextBox 4"/>
          <p:cNvSpPr txBox="1"/>
          <p:nvPr/>
        </p:nvSpPr>
        <p:spPr>
          <a:xfrm>
            <a:off x="1492777" y="1459460"/>
            <a:ext cx="8029285" cy="3785652"/>
          </a:xfrm>
          <a:prstGeom prst="rect">
            <a:avLst/>
          </a:prstGeom>
          <a:noFill/>
        </p:spPr>
        <p:txBody>
          <a:bodyPr wrap="square" rtlCol="0">
            <a:spAutoFit/>
          </a:bodyPr>
          <a:lstStyle/>
          <a:p>
            <a:r>
              <a:rPr lang="vi-VN" sz="2000" dirty="0" smtClean="0">
                <a:solidFill>
                  <a:srgbClr val="FFC000"/>
                </a:solidFill>
                <a:latin typeface="+mj-lt"/>
              </a:rPr>
              <a:t>Xác định các Actor</a:t>
            </a:r>
          </a:p>
          <a:p>
            <a:r>
              <a:rPr lang="vi-VN" sz="2000" dirty="0" smtClean="0">
                <a:solidFill>
                  <a:schemeClr val="bg1"/>
                </a:solidFill>
                <a:latin typeface="+mj-lt"/>
              </a:rPr>
              <a:t>Admin</a:t>
            </a:r>
            <a:r>
              <a:rPr lang="vi-VN" sz="2000" dirty="0">
                <a:solidFill>
                  <a:schemeClr val="bg1"/>
                </a:solidFill>
                <a:latin typeface="+mj-lt"/>
              </a:rPr>
              <a:t>:</a:t>
            </a:r>
            <a:endParaRPr lang="en-US" sz="2000" dirty="0">
              <a:solidFill>
                <a:schemeClr val="bg1"/>
              </a:solidFill>
              <a:latin typeface="+mj-lt"/>
            </a:endParaRPr>
          </a:p>
          <a:p>
            <a:r>
              <a:rPr lang="vi-VN" sz="2000" dirty="0">
                <a:solidFill>
                  <a:schemeClr val="bg1"/>
                </a:solidFill>
                <a:latin typeface="+mj-lt"/>
              </a:rPr>
              <a:t>	Là người quản trị hệ thống thi trắc nghiệm. Có chức năng quản lý câu hỏi, thông tin người dùng. Mở hệ thống câu hỏi cho phép người dùng tiến hành thi trắc nghiệm, cài đặt thời gian thi. </a:t>
            </a:r>
            <a:endParaRPr lang="en-US" sz="2000" dirty="0">
              <a:solidFill>
                <a:schemeClr val="bg1"/>
              </a:solidFill>
              <a:latin typeface="+mj-lt"/>
            </a:endParaRPr>
          </a:p>
          <a:p>
            <a:r>
              <a:rPr lang="vi-VN" sz="2000" dirty="0">
                <a:solidFill>
                  <a:schemeClr val="bg1"/>
                </a:solidFill>
                <a:latin typeface="+mj-lt"/>
              </a:rPr>
              <a:t>	Ngoài ra, admin có tất cả các quyền của người dùng.</a:t>
            </a:r>
            <a:endParaRPr lang="en-US" sz="2000" dirty="0">
              <a:solidFill>
                <a:schemeClr val="bg1"/>
              </a:solidFill>
              <a:latin typeface="+mj-lt"/>
            </a:endParaRPr>
          </a:p>
          <a:p>
            <a:r>
              <a:rPr lang="vi-VN" sz="2000" dirty="0">
                <a:solidFill>
                  <a:schemeClr val="bg1"/>
                </a:solidFill>
                <a:latin typeface="+mj-lt"/>
              </a:rPr>
              <a:t> </a:t>
            </a:r>
            <a:endParaRPr lang="en-US" sz="2000" dirty="0">
              <a:solidFill>
                <a:schemeClr val="bg1"/>
              </a:solidFill>
              <a:latin typeface="+mj-lt"/>
            </a:endParaRPr>
          </a:p>
          <a:p>
            <a:r>
              <a:rPr lang="vi-VN" sz="2000" dirty="0">
                <a:solidFill>
                  <a:schemeClr val="bg1"/>
                </a:solidFill>
                <a:latin typeface="+mj-lt"/>
              </a:rPr>
              <a:t>Người dùng:</a:t>
            </a:r>
            <a:endParaRPr lang="en-US" sz="2000" dirty="0">
              <a:solidFill>
                <a:schemeClr val="bg1"/>
              </a:solidFill>
              <a:latin typeface="+mj-lt"/>
            </a:endParaRPr>
          </a:p>
          <a:p>
            <a:r>
              <a:rPr lang="vi-VN" sz="2000" dirty="0">
                <a:solidFill>
                  <a:schemeClr val="bg1"/>
                </a:solidFill>
                <a:latin typeface="+mj-lt"/>
              </a:rPr>
              <a:t>	Là người tham gia thi trắc nghiệm. Người dùng cần tham gia đúng khung giờ diễn ra bài thi, chọn đúng mã học phần cần làm bài, điền đúng, đầy đủ thông tin trước khi làm bài.</a:t>
            </a:r>
            <a:endParaRPr lang="en-US" sz="2000" dirty="0">
              <a:solidFill>
                <a:schemeClr val="bg1"/>
              </a:solidFill>
              <a:latin typeface="+mj-lt"/>
            </a:endParaRPr>
          </a:p>
          <a:p>
            <a:endParaRPr lang="en-US" sz="2000" dirty="0">
              <a:solidFill>
                <a:schemeClr val="bg1"/>
              </a:solidFill>
              <a:latin typeface="+mj-lt"/>
            </a:endParaRPr>
          </a:p>
        </p:txBody>
      </p:sp>
    </p:spTree>
    <p:extLst>
      <p:ext uri="{BB962C8B-B14F-4D97-AF65-F5344CB8AC3E}">
        <p14:creationId xmlns:p14="http://schemas.microsoft.com/office/powerpoint/2010/main" val="838494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49620" y="250031"/>
            <a:ext cx="10515600" cy="1325563"/>
          </a:xfrm>
        </p:spPr>
        <p:txBody>
          <a:bodyPr/>
          <a:lstStyle/>
          <a:p>
            <a:r>
              <a:rPr lang="vi-VN" dirty="0">
                <a:solidFill>
                  <a:srgbClr val="FFC000"/>
                </a:solidFill>
              </a:rPr>
              <a:t>2.2 ACTOR, USECASE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4112" y="1817395"/>
            <a:ext cx="5056907" cy="4798804"/>
          </a:xfrm>
        </p:spPr>
      </p:pic>
      <p:sp>
        <p:nvSpPr>
          <p:cNvPr id="6" name="TextBox 5"/>
          <p:cNvSpPr txBox="1"/>
          <p:nvPr/>
        </p:nvSpPr>
        <p:spPr>
          <a:xfrm>
            <a:off x="2480442" y="1375539"/>
            <a:ext cx="2196435" cy="400110"/>
          </a:xfrm>
          <a:prstGeom prst="rect">
            <a:avLst/>
          </a:prstGeom>
          <a:noFill/>
        </p:spPr>
        <p:txBody>
          <a:bodyPr wrap="none" rtlCol="0">
            <a:spAutoFit/>
          </a:bodyPr>
          <a:lstStyle/>
          <a:p>
            <a:r>
              <a:rPr lang="vi-VN" sz="2000" dirty="0" smtClean="0">
                <a:solidFill>
                  <a:srgbClr val="FFC000"/>
                </a:solidFill>
                <a:latin typeface="+mj-lt"/>
              </a:rPr>
              <a:t>Biểu đồ USECASE</a:t>
            </a:r>
            <a:endParaRPr lang="en-US" sz="2000" dirty="0">
              <a:solidFill>
                <a:srgbClr val="FFC000"/>
              </a:solidFill>
              <a:latin typeface="+mj-lt"/>
            </a:endParaRPr>
          </a:p>
        </p:txBody>
      </p:sp>
    </p:spTree>
    <p:extLst>
      <p:ext uri="{BB962C8B-B14F-4D97-AF65-F5344CB8AC3E}">
        <p14:creationId xmlns:p14="http://schemas.microsoft.com/office/powerpoint/2010/main" val="1746012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39110" y="250031"/>
            <a:ext cx="10515600" cy="1325563"/>
          </a:xfrm>
        </p:spPr>
        <p:txBody>
          <a:bodyPr/>
          <a:lstStyle/>
          <a:p>
            <a:r>
              <a:rPr lang="vi-VN" dirty="0" smtClean="0">
                <a:solidFill>
                  <a:srgbClr val="FFC000"/>
                </a:solidFill>
              </a:rPr>
              <a:t>2.3 MÔ TẢ USECASE</a:t>
            </a:r>
            <a:endParaRPr lang="en-US" dirty="0">
              <a:solidFill>
                <a:srgbClr val="FFC000"/>
              </a:solidFill>
            </a:endParaRPr>
          </a:p>
        </p:txBody>
      </p:sp>
      <p:sp>
        <p:nvSpPr>
          <p:cNvPr id="4" name="TextBox 3"/>
          <p:cNvSpPr txBox="1"/>
          <p:nvPr/>
        </p:nvSpPr>
        <p:spPr>
          <a:xfrm>
            <a:off x="829606" y="1343798"/>
            <a:ext cx="9334607" cy="4616648"/>
          </a:xfrm>
          <a:prstGeom prst="rect">
            <a:avLst/>
          </a:prstGeom>
          <a:noFill/>
        </p:spPr>
        <p:txBody>
          <a:bodyPr wrap="none" rtlCol="0">
            <a:spAutoFit/>
          </a:bodyPr>
          <a:lstStyle/>
          <a:p>
            <a:pPr algn="just">
              <a:lnSpc>
                <a:spcPct val="115000"/>
              </a:lnSpc>
            </a:pPr>
            <a:r>
              <a:rPr lang="vi-VN" sz="2000" dirty="0" smtClean="0">
                <a:solidFill>
                  <a:srgbClr val="FFFF00"/>
                </a:solidFill>
                <a:latin typeface="Times New Roman" panose="02020603050405020304" pitchFamily="18" charset="0"/>
                <a:cs typeface="Times New Roman" panose="02020603050405020304" pitchFamily="18" charset="0"/>
              </a:rPr>
              <a:t>USE CASE: </a:t>
            </a:r>
            <a:r>
              <a:rPr lang="en-US" sz="2000" dirty="0" smtClean="0">
                <a:solidFill>
                  <a:srgbClr val="FFFF00"/>
                </a:solidFill>
                <a:latin typeface="Times New Roman" panose="02020603050405020304" pitchFamily="18" charset="0"/>
                <a:cs typeface="Times New Roman" panose="02020603050405020304" pitchFamily="18" charset="0"/>
              </a:rPr>
              <a:t>Đăng </a:t>
            </a:r>
            <a:r>
              <a:rPr lang="en-US" sz="2000" dirty="0">
                <a:solidFill>
                  <a:srgbClr val="FFFF00"/>
                </a:solidFill>
                <a:latin typeface="Times New Roman" panose="02020603050405020304" pitchFamily="18" charset="0"/>
                <a:cs typeface="Times New Roman" panose="02020603050405020304" pitchFamily="18" charset="0"/>
              </a:rPr>
              <a:t>nhập vào hệ </a:t>
            </a:r>
            <a:r>
              <a:rPr lang="en-US" sz="2000" dirty="0" smtClean="0">
                <a:solidFill>
                  <a:srgbClr val="FFFF00"/>
                </a:solidFill>
                <a:latin typeface="Times New Roman" panose="02020603050405020304" pitchFamily="18" charset="0"/>
                <a:cs typeface="Times New Roman" panose="02020603050405020304" pitchFamily="18" charset="0"/>
              </a:rPr>
              <a:t>thống</a:t>
            </a:r>
            <a:endParaRPr lang="vi-VN" sz="2000" dirty="0" smtClean="0">
              <a:solidFill>
                <a:srgbClr val="FFFF00"/>
              </a:solidFill>
              <a:latin typeface="Times New Roman" panose="02020603050405020304" pitchFamily="18" charset="0"/>
              <a:cs typeface="Times New Roman" panose="02020603050405020304" pitchFamily="18" charset="0"/>
            </a:endParaRPr>
          </a:p>
          <a:p>
            <a:pPr algn="just">
              <a:lnSpc>
                <a:spcPct val="115000"/>
              </a:lnSpc>
            </a:pPr>
            <a:r>
              <a:rPr lang="vi-VN" sz="2000" dirty="0" smtClean="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Điều kiện:</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Người dùng</a:t>
            </a:r>
            <a:r>
              <a:rPr lang="en-US" sz="2000" dirty="0">
                <a:solidFill>
                  <a:schemeClr val="bg1"/>
                </a:solidFill>
                <a:latin typeface="Times New Roman" panose="02020603050405020304" pitchFamily="18" charset="0"/>
                <a:cs typeface="Times New Roman" panose="02020603050405020304" pitchFamily="18" charset="0"/>
              </a:rPr>
              <a:t> chưa đăng nhập vào hệ thống.</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 </a:t>
            </a:r>
            <a:r>
              <a:rPr lang="vi-VN" sz="2000" dirty="0">
                <a:solidFill>
                  <a:schemeClr val="bg1"/>
                </a:solidFill>
                <a:latin typeface="Times New Roman" panose="02020603050405020304" pitchFamily="18" charset="0"/>
                <a:cs typeface="Times New Roman" panose="02020603050405020304" pitchFamily="18" charset="0"/>
              </a:rPr>
              <a:t>Thông tin tài khoản</a:t>
            </a:r>
            <a:r>
              <a:rPr lang="en-US" sz="2000" dirty="0">
                <a:solidFill>
                  <a:schemeClr val="bg1"/>
                </a:solidFill>
                <a:latin typeface="Times New Roman" panose="02020603050405020304" pitchFamily="18" charset="0"/>
                <a:cs typeface="Times New Roman" panose="02020603050405020304" pitchFamily="18" charset="0"/>
              </a:rPr>
              <a:t> đã được cập nhật trong hệ thống</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r>
              <a:rPr lang="vi-VN" sz="2000" dirty="0" smtClean="0">
                <a:solidFill>
                  <a:srgbClr val="FFC000"/>
                </a:solidFill>
                <a:latin typeface="Times New Roman" panose="02020603050405020304" pitchFamily="18" charset="0"/>
                <a:cs typeface="Times New Roman" panose="02020603050405020304" pitchFamily="18" charset="0"/>
              </a:rPr>
              <a:t>Các bước thực hiện</a:t>
            </a:r>
          </a:p>
          <a:p>
            <a:pPr algn="just">
              <a:lnSpc>
                <a:spcPct val="115000"/>
              </a:lnSpc>
              <a:spcAft>
                <a:spcPts val="0"/>
              </a:spcAft>
            </a:pPr>
            <a:r>
              <a:rPr lang="en-US" sz="2000" dirty="0" smtClean="0">
                <a:solidFill>
                  <a:schemeClr val="bg1"/>
                </a:solidFill>
                <a:latin typeface="Times New Roman" panose="02020603050405020304" pitchFamily="18" charset="0"/>
                <a:cs typeface="Times New Roman" panose="02020603050405020304" pitchFamily="18" charset="0"/>
              </a:rPr>
              <a:t>1</a:t>
            </a:r>
            <a:r>
              <a:rPr lang="en-US" sz="2000" dirty="0">
                <a:solidFill>
                  <a:schemeClr val="bg1"/>
                </a:solidFill>
                <a:latin typeface="Times New Roman" panose="02020603050405020304" pitchFamily="18" charset="0"/>
                <a:cs typeface="Times New Roman" panose="02020603050405020304" pitchFamily="18" charset="0"/>
              </a:rPr>
              <a:t>) Từ giao diện chính, </a:t>
            </a:r>
            <a:r>
              <a:rPr lang="vi-VN" sz="2000" dirty="0">
                <a:solidFill>
                  <a:schemeClr val="bg1"/>
                </a:solidFill>
                <a:latin typeface="Times New Roman" panose="02020603050405020304" pitchFamily="18" charset="0"/>
                <a:cs typeface="Times New Roman" panose="02020603050405020304" pitchFamily="18" charset="0"/>
              </a:rPr>
              <a:t>người dùng</a:t>
            </a:r>
            <a:r>
              <a:rPr lang="en-US" sz="2000" dirty="0">
                <a:solidFill>
                  <a:schemeClr val="bg1"/>
                </a:solidFill>
                <a:latin typeface="Times New Roman" panose="02020603050405020304" pitchFamily="18" charset="0"/>
                <a:cs typeface="Times New Roman" panose="02020603050405020304" pitchFamily="18" charset="0"/>
              </a:rPr>
              <a:t> chọn đăng nhập vào hệ thống.</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2) Hệ thống yêu cầu nhập thông tin đăng nhập (tên đăng nhập và mật khẩu).</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3) </a:t>
            </a:r>
            <a:r>
              <a:rPr lang="vi-VN" sz="2000" dirty="0">
                <a:solidFill>
                  <a:schemeClr val="bg1"/>
                </a:solidFill>
                <a:latin typeface="Times New Roman" panose="02020603050405020304" pitchFamily="18" charset="0"/>
                <a:cs typeface="Times New Roman" panose="02020603050405020304" pitchFamily="18" charset="0"/>
              </a:rPr>
              <a:t>Người dùng n</a:t>
            </a:r>
            <a:r>
              <a:rPr lang="en-US" sz="2000" dirty="0">
                <a:solidFill>
                  <a:schemeClr val="bg1"/>
                </a:solidFill>
                <a:latin typeface="Times New Roman" panose="02020603050405020304" pitchFamily="18" charset="0"/>
                <a:cs typeface="Times New Roman" panose="02020603050405020304" pitchFamily="18" charset="0"/>
              </a:rPr>
              <a:t>hập thông tin đăng nhập.</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4) Người dùng nhấn nút đăng nhập.</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5) Hệ thống kiểm tra thông tin đăng nhập.</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6) Hệ thống thông báo đăng nhập thành công</a:t>
            </a:r>
            <a:r>
              <a:rPr lang="vi-VN" sz="2000" dirty="0">
                <a:solidFill>
                  <a:schemeClr val="bg1"/>
                </a:solidFill>
                <a:latin typeface="Times New Roman" panose="02020603050405020304" pitchFamily="18" charset="0"/>
                <a:cs typeface="Times New Roman" panose="02020603050405020304" pitchFamily="18" charset="0"/>
              </a:rPr>
              <a:t> và hiện giao diện theo chức năng tài khoản</a:t>
            </a:r>
            <a:r>
              <a:rPr lang="en-US" sz="2000" dirty="0">
                <a:solidFill>
                  <a:schemeClr val="bg1"/>
                </a:solidFill>
                <a:latin typeface="Times New Roman" panose="02020603050405020304" pitchFamily="18" charset="0"/>
                <a:cs typeface="Times New Roman" panose="02020603050405020304" pitchFamily="18" charset="0"/>
              </a:rPr>
              <a:t>.</a:t>
            </a:r>
          </a:p>
          <a:p>
            <a:pPr algn="just">
              <a:lnSpc>
                <a:spcPct val="115000"/>
              </a:lnSpc>
              <a:spcAft>
                <a:spcPts val="0"/>
              </a:spcAft>
            </a:pPr>
            <a:r>
              <a:rPr lang="en-US" sz="2000" dirty="0">
                <a:solidFill>
                  <a:schemeClr val="bg1"/>
                </a:solidFill>
                <a:latin typeface="Times New Roman" panose="02020603050405020304" pitchFamily="18" charset="0"/>
                <a:cs typeface="Times New Roman" panose="02020603050405020304" pitchFamily="18" charset="0"/>
              </a:rPr>
              <a:t>7) Use case kết thúc.</a:t>
            </a:r>
            <a:endPar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54134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543910" y="154895"/>
            <a:ext cx="10515600" cy="1325563"/>
          </a:xfrm>
        </p:spPr>
        <p:txBody>
          <a:bodyPr>
            <a:normAutofit/>
          </a:bodyPr>
          <a:lstStyle/>
          <a:p>
            <a:r>
              <a:rPr lang="vi-VN" sz="4000" dirty="0" smtClean="0">
                <a:solidFill>
                  <a:srgbClr val="FFC000"/>
                </a:solidFill>
              </a:rPr>
              <a:t>2.4 CƠ SỞ DỮ LIỆU</a:t>
            </a:r>
            <a:endParaRPr lang="en-US" sz="4000" dirty="0">
              <a:solidFill>
                <a:srgbClr val="FFC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176" y="1690688"/>
            <a:ext cx="7378700" cy="19669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176" y="3867830"/>
            <a:ext cx="7378700" cy="2610077"/>
          </a:xfrm>
          <a:prstGeom prst="rect">
            <a:avLst/>
          </a:prstGeom>
        </p:spPr>
      </p:pic>
    </p:spTree>
    <p:extLst>
      <p:ext uri="{BB962C8B-B14F-4D97-AF65-F5344CB8AC3E}">
        <p14:creationId xmlns:p14="http://schemas.microsoft.com/office/powerpoint/2010/main" val="568023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39110" y="144408"/>
            <a:ext cx="10515600" cy="1325563"/>
          </a:xfrm>
        </p:spPr>
        <p:txBody>
          <a:bodyPr/>
          <a:lstStyle/>
          <a:p>
            <a:r>
              <a:rPr lang="vi-VN" dirty="0">
                <a:solidFill>
                  <a:srgbClr val="FFC000"/>
                </a:solidFill>
              </a:rPr>
              <a:t>2.4 CƠ SỞ DỮ LIỆU</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5273" y="1614379"/>
            <a:ext cx="6403689" cy="4351338"/>
          </a:xfrm>
        </p:spPr>
      </p:pic>
    </p:spTree>
    <p:extLst>
      <p:ext uri="{BB962C8B-B14F-4D97-AF65-F5344CB8AC3E}">
        <p14:creationId xmlns:p14="http://schemas.microsoft.com/office/powerpoint/2010/main" val="27675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23496" y="229010"/>
            <a:ext cx="10515600" cy="1325563"/>
          </a:xfrm>
        </p:spPr>
        <p:txBody>
          <a:bodyPr/>
          <a:lstStyle/>
          <a:p>
            <a:r>
              <a:rPr lang="vi-VN" dirty="0">
                <a:solidFill>
                  <a:srgbClr val="FFC000"/>
                </a:solidFill>
              </a:rPr>
              <a:t>3. </a:t>
            </a:r>
            <a:r>
              <a:rPr lang="vi-VN" dirty="0" smtClean="0">
                <a:solidFill>
                  <a:srgbClr val="FFC000"/>
                </a:solidFill>
              </a:rPr>
              <a:t>TRIỂN KHAI HỆ THỐNG</a:t>
            </a:r>
            <a:endParaRPr lang="en-US" dirty="0">
              <a:solidFill>
                <a:srgbClr val="FFC000"/>
              </a:solidFill>
            </a:endParaRPr>
          </a:p>
        </p:txBody>
      </p:sp>
      <p:sp>
        <p:nvSpPr>
          <p:cNvPr id="3" name="Content Placeholder 2"/>
          <p:cNvSpPr>
            <a:spLocks noGrp="1"/>
          </p:cNvSpPr>
          <p:nvPr>
            <p:ph idx="1"/>
          </p:nvPr>
        </p:nvSpPr>
        <p:spPr/>
        <p:txBody>
          <a:bodyPr/>
          <a:lstStyle/>
          <a:p>
            <a:pPr marL="0" indent="0">
              <a:buNone/>
            </a:pPr>
            <a:r>
              <a:rPr lang="vi-VN" b="1" dirty="0">
                <a:solidFill>
                  <a:srgbClr val="FFFF00"/>
                </a:solidFill>
              </a:rPr>
              <a:t>Lựa chọn công cụ</a:t>
            </a:r>
            <a:r>
              <a:rPr lang="en-US" b="1" dirty="0"/>
              <a:t>	</a:t>
            </a:r>
          </a:p>
          <a:p>
            <a:pPr marL="0" indent="0">
              <a:buNone/>
            </a:pPr>
            <a:r>
              <a:rPr lang="vi-VN" sz="2000" dirty="0">
                <a:solidFill>
                  <a:schemeClr val="bg1"/>
                </a:solidFill>
              </a:rPr>
              <a:t>- </a:t>
            </a:r>
            <a:r>
              <a:rPr lang="en-US" sz="2000" dirty="0">
                <a:solidFill>
                  <a:schemeClr val="bg1"/>
                </a:solidFill>
              </a:rPr>
              <a:t>Ngôn ngữ lập trình C#</a:t>
            </a:r>
            <a:r>
              <a:rPr lang="vi-VN" sz="2000" dirty="0">
                <a:solidFill>
                  <a:schemeClr val="bg1"/>
                </a:solidFill>
              </a:rPr>
              <a:t>.</a:t>
            </a:r>
            <a:endParaRPr lang="en-US" sz="2000" dirty="0">
              <a:solidFill>
                <a:schemeClr val="bg1"/>
              </a:solidFill>
            </a:endParaRPr>
          </a:p>
          <a:p>
            <a:pPr marL="0" indent="0">
              <a:buNone/>
            </a:pPr>
            <a:r>
              <a:rPr lang="vi-VN" sz="2000" dirty="0">
                <a:solidFill>
                  <a:schemeClr val="bg1"/>
                </a:solidFill>
              </a:rPr>
              <a:t>- </a:t>
            </a:r>
            <a:r>
              <a:rPr lang="en-US" sz="2000" dirty="0">
                <a:solidFill>
                  <a:schemeClr val="bg1"/>
                </a:solidFill>
              </a:rPr>
              <a:t>Cơ sở dữ liệu SQL Server</a:t>
            </a:r>
            <a:r>
              <a:rPr lang="vi-VN" sz="2000" dirty="0">
                <a:solidFill>
                  <a:schemeClr val="bg1"/>
                </a:solidFill>
              </a:rPr>
              <a:t>.</a:t>
            </a:r>
            <a:endParaRPr lang="en-US" sz="2000" dirty="0">
              <a:solidFill>
                <a:schemeClr val="bg1"/>
              </a:solidFill>
            </a:endParaRPr>
          </a:p>
          <a:p>
            <a:pPr marL="0" indent="0">
              <a:buNone/>
            </a:pPr>
            <a:r>
              <a:rPr lang="vi-VN" sz="2000" dirty="0">
                <a:solidFill>
                  <a:schemeClr val="bg1"/>
                </a:solidFill>
              </a:rPr>
              <a:t>- Quản lý mã nguồn bằng GitHub.</a:t>
            </a:r>
            <a:endParaRPr lang="en-US" sz="2000" dirty="0">
              <a:solidFill>
                <a:schemeClr val="bg1"/>
              </a:solidFill>
            </a:endParaRPr>
          </a:p>
          <a:p>
            <a:pPr marL="0" indent="0">
              <a:buNone/>
            </a:pPr>
            <a:r>
              <a:rPr lang="vi-VN" sz="2000" dirty="0">
                <a:solidFill>
                  <a:schemeClr val="bg1"/>
                </a:solidFill>
              </a:rPr>
              <a:t>- Công cụ kiểm thử LoadStorm.</a:t>
            </a:r>
            <a:endParaRPr lang="en-US" sz="2000" dirty="0">
              <a:solidFill>
                <a:schemeClr val="bg1"/>
              </a:solidFill>
            </a:endParaRPr>
          </a:p>
          <a:p>
            <a:endParaRPr lang="en-US" dirty="0"/>
          </a:p>
        </p:txBody>
      </p:sp>
    </p:spTree>
    <p:extLst>
      <p:ext uri="{BB962C8B-B14F-4D97-AF65-F5344CB8AC3E}">
        <p14:creationId xmlns:p14="http://schemas.microsoft.com/office/powerpoint/2010/main" val="117690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23496" y="229010"/>
            <a:ext cx="10515600" cy="1325563"/>
          </a:xfrm>
        </p:spPr>
        <p:txBody>
          <a:bodyPr/>
          <a:lstStyle/>
          <a:p>
            <a:r>
              <a:rPr lang="vi-VN" dirty="0">
                <a:solidFill>
                  <a:srgbClr val="FFC000"/>
                </a:solidFill>
              </a:rPr>
              <a:t>3. </a:t>
            </a:r>
            <a:r>
              <a:rPr lang="vi-VN" dirty="0" smtClean="0">
                <a:solidFill>
                  <a:srgbClr val="FFC000"/>
                </a:solidFill>
              </a:rPr>
              <a:t>TRIỂN KHAI HỆ THỐNG</a:t>
            </a:r>
            <a:endParaRPr lang="en-US" dirty="0">
              <a:solidFill>
                <a:srgbClr val="FFC000"/>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783583"/>
            <a:ext cx="8349864" cy="4351338"/>
          </a:xfrm>
        </p:spPr>
      </p:pic>
    </p:spTree>
    <p:extLst>
      <p:ext uri="{BB962C8B-B14F-4D97-AF65-F5344CB8AC3E}">
        <p14:creationId xmlns:p14="http://schemas.microsoft.com/office/powerpoint/2010/main" val="1417664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1342697" y="2624849"/>
            <a:ext cx="10515600" cy="1325563"/>
          </a:xfrm>
        </p:spPr>
        <p:txBody>
          <a:bodyPr>
            <a:noAutofit/>
          </a:bodyPr>
          <a:lstStyle/>
          <a:p>
            <a:pPr algn="ctr"/>
            <a:r>
              <a:rPr lang="vi-VN" dirty="0" smtClean="0">
                <a:solidFill>
                  <a:schemeClr val="bg1"/>
                </a:solidFill>
                <a:latin typeface="+mn-lt"/>
              </a:rPr>
              <a:t>XÂY DỰNG VÀ PHÂN TÍCH HỆ THỐNG</a:t>
            </a:r>
            <a:br>
              <a:rPr lang="vi-VN" dirty="0" smtClean="0">
                <a:solidFill>
                  <a:schemeClr val="bg1"/>
                </a:solidFill>
                <a:latin typeface="+mn-lt"/>
              </a:rPr>
            </a:br>
            <a:r>
              <a:rPr lang="vi-VN" dirty="0" smtClean="0">
                <a:solidFill>
                  <a:schemeClr val="bg1"/>
                </a:solidFill>
                <a:latin typeface="+mn-lt"/>
              </a:rPr>
              <a:t>THI TRẮC NGHIỆM</a:t>
            </a:r>
            <a:endParaRPr lang="en-US" dirty="0">
              <a:solidFill>
                <a:schemeClr val="bg1"/>
              </a:solidFill>
              <a:latin typeface="+mn-lt"/>
            </a:endParaRPr>
          </a:p>
        </p:txBody>
      </p:sp>
    </p:spTree>
    <p:extLst>
      <p:ext uri="{BB962C8B-B14F-4D97-AF65-F5344CB8AC3E}">
        <p14:creationId xmlns:p14="http://schemas.microsoft.com/office/powerpoint/2010/main" val="172278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55028" y="250031"/>
            <a:ext cx="10515600" cy="1325563"/>
          </a:xfrm>
        </p:spPr>
        <p:txBody>
          <a:bodyPr/>
          <a:lstStyle/>
          <a:p>
            <a:r>
              <a:rPr lang="vi-VN" dirty="0" smtClean="0">
                <a:solidFill>
                  <a:srgbClr val="FFC000"/>
                </a:solidFill>
              </a:rPr>
              <a:t>3. </a:t>
            </a:r>
            <a:r>
              <a:rPr lang="vi-VN" dirty="0">
                <a:solidFill>
                  <a:srgbClr val="FFC000"/>
                </a:solidFill>
              </a:rPr>
              <a:t>TRIỂN KHAI HỆ THỐNG</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1752" y="1575593"/>
            <a:ext cx="8219074" cy="4142035"/>
          </a:xfrm>
        </p:spPr>
      </p:pic>
    </p:spTree>
    <p:extLst>
      <p:ext uri="{BB962C8B-B14F-4D97-AF65-F5344CB8AC3E}">
        <p14:creationId xmlns:p14="http://schemas.microsoft.com/office/powerpoint/2010/main" val="804546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0" y="0"/>
            <a:ext cx="10515600" cy="1325563"/>
          </a:xfrm>
        </p:spPr>
        <p:txBody>
          <a:bodyPr>
            <a:normAutofit/>
          </a:bodyPr>
          <a:lstStyle/>
          <a:p>
            <a:r>
              <a:rPr lang="vi-VN" sz="4000" dirty="0" smtClean="0">
                <a:solidFill>
                  <a:srgbClr val="FFC000"/>
                </a:solidFill>
              </a:rPr>
              <a:t>4. KẾT LUẬN VÀ HƯỚNG PHÁT TRIỀN</a:t>
            </a:r>
            <a:endParaRPr lang="en-US" sz="4000" dirty="0">
              <a:solidFill>
                <a:srgbClr val="FFC000"/>
              </a:solidFill>
            </a:endParaRPr>
          </a:p>
        </p:txBody>
      </p:sp>
      <p:sp>
        <p:nvSpPr>
          <p:cNvPr id="5" name="TextBox 4"/>
          <p:cNvSpPr txBox="1"/>
          <p:nvPr/>
        </p:nvSpPr>
        <p:spPr>
          <a:xfrm>
            <a:off x="1338154" y="1325563"/>
            <a:ext cx="8993515" cy="2585323"/>
          </a:xfrm>
          <a:prstGeom prst="rect">
            <a:avLst/>
          </a:prstGeom>
          <a:noFill/>
        </p:spPr>
        <p:txBody>
          <a:bodyPr wrap="square" rtlCol="0">
            <a:spAutoFit/>
          </a:bodyPr>
          <a:lstStyle/>
          <a:p>
            <a:pPr marL="342900" indent="-342900">
              <a:buAutoNum type="arabicPeriod"/>
            </a:pPr>
            <a:r>
              <a:rPr lang="vi-VN" b="1" dirty="0" smtClean="0">
                <a:solidFill>
                  <a:srgbClr val="FFC000"/>
                </a:solidFill>
                <a:latin typeface="+mj-lt"/>
              </a:rPr>
              <a:t>Kết luận</a:t>
            </a:r>
          </a:p>
          <a:p>
            <a:endParaRPr lang="en-US" b="1" dirty="0"/>
          </a:p>
          <a:p>
            <a:r>
              <a:rPr lang="vi-VN" b="1" dirty="0">
                <a:solidFill>
                  <a:srgbClr val="FFC000"/>
                </a:solidFill>
                <a:latin typeface="+mj-lt"/>
              </a:rPr>
              <a:t>1.1 Đã làm được</a:t>
            </a:r>
            <a:endParaRPr lang="en-US" b="1" dirty="0">
              <a:solidFill>
                <a:srgbClr val="FFC000"/>
              </a:solidFill>
              <a:latin typeface="+mj-lt"/>
            </a:endParaRPr>
          </a:p>
          <a:p>
            <a:r>
              <a:rPr lang="vi-VN" dirty="0">
                <a:solidFill>
                  <a:schemeClr val="bg1"/>
                </a:solidFill>
                <a:latin typeface="+mj-lt"/>
              </a:rPr>
              <a:t>- Cho phép admin thêm, sửa, xóa, cập nhật câu hỏi.</a:t>
            </a:r>
            <a:endParaRPr lang="en-US" dirty="0">
              <a:solidFill>
                <a:schemeClr val="bg1"/>
              </a:solidFill>
              <a:latin typeface="+mj-lt"/>
            </a:endParaRPr>
          </a:p>
          <a:p>
            <a:r>
              <a:rPr lang="vi-VN" dirty="0">
                <a:solidFill>
                  <a:schemeClr val="bg1"/>
                </a:solidFill>
                <a:latin typeface="+mj-lt"/>
              </a:rPr>
              <a:t>- Cho phép admin thêm, sửa, xóa, cập nhật thông tin người dùng.</a:t>
            </a:r>
            <a:endParaRPr lang="en-US" dirty="0">
              <a:solidFill>
                <a:schemeClr val="bg1"/>
              </a:solidFill>
              <a:latin typeface="+mj-lt"/>
            </a:endParaRPr>
          </a:p>
          <a:p>
            <a:r>
              <a:rPr lang="vi-VN" dirty="0">
                <a:solidFill>
                  <a:schemeClr val="bg1"/>
                </a:solidFill>
                <a:latin typeface="+mj-lt"/>
              </a:rPr>
              <a:t>- Không cho phép sinh viên chỉnh sửa đề thi.</a:t>
            </a:r>
            <a:endParaRPr lang="en-US" dirty="0">
              <a:solidFill>
                <a:schemeClr val="bg1"/>
              </a:solidFill>
              <a:latin typeface="+mj-lt"/>
            </a:endParaRPr>
          </a:p>
          <a:p>
            <a:r>
              <a:rPr lang="vi-VN" dirty="0">
                <a:solidFill>
                  <a:schemeClr val="bg1"/>
                </a:solidFill>
                <a:latin typeface="+mj-lt"/>
              </a:rPr>
              <a:t>- Thực hiện kiểm tra dữ liệu khi nhập thông tin sai định dạng.</a:t>
            </a:r>
            <a:endParaRPr lang="en-US" dirty="0">
              <a:solidFill>
                <a:schemeClr val="bg1"/>
              </a:solidFill>
              <a:latin typeface="+mj-lt"/>
            </a:endParaRPr>
          </a:p>
          <a:p>
            <a:r>
              <a:rPr lang="vi-VN" dirty="0">
                <a:solidFill>
                  <a:schemeClr val="bg1"/>
                </a:solidFill>
                <a:latin typeface="+mj-lt"/>
              </a:rPr>
              <a:t>- Đảo vị trí câu hỏi và đáp án câu hỏi trong một môn thi.</a:t>
            </a:r>
            <a:endParaRPr lang="en-US" dirty="0">
              <a:solidFill>
                <a:schemeClr val="bg1"/>
              </a:solidFill>
              <a:latin typeface="+mj-lt"/>
            </a:endParaRPr>
          </a:p>
          <a:p>
            <a:r>
              <a:rPr lang="vi-VN" dirty="0">
                <a:solidFill>
                  <a:schemeClr val="bg1"/>
                </a:solidFill>
                <a:latin typeface="+mj-lt"/>
              </a:rPr>
              <a:t>- Xem được kết quả khi thi xong</a:t>
            </a:r>
            <a:r>
              <a:rPr lang="vi-VN" dirty="0" smtClean="0">
                <a:solidFill>
                  <a:schemeClr val="bg1"/>
                </a:solidFill>
                <a:latin typeface="+mj-lt"/>
              </a:rPr>
              <a:t>.</a:t>
            </a:r>
            <a:endParaRPr lang="en-US" dirty="0">
              <a:solidFill>
                <a:schemeClr val="bg1"/>
              </a:solidFill>
              <a:latin typeface="+mj-lt"/>
            </a:endParaRPr>
          </a:p>
        </p:txBody>
      </p:sp>
    </p:spTree>
    <p:extLst>
      <p:ext uri="{BB962C8B-B14F-4D97-AF65-F5344CB8AC3E}">
        <p14:creationId xmlns:p14="http://schemas.microsoft.com/office/powerpoint/2010/main" val="3413864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0" y="0"/>
            <a:ext cx="10515600" cy="1325563"/>
          </a:xfrm>
        </p:spPr>
        <p:txBody>
          <a:bodyPr>
            <a:normAutofit/>
          </a:bodyPr>
          <a:lstStyle/>
          <a:p>
            <a:r>
              <a:rPr lang="vi-VN" sz="4000" dirty="0" smtClean="0">
                <a:solidFill>
                  <a:srgbClr val="FFC000"/>
                </a:solidFill>
              </a:rPr>
              <a:t>4. KẾT LUẬN VÀ HƯỚNG PHÁT TRIỀN</a:t>
            </a:r>
            <a:endParaRPr lang="en-US" sz="4000" dirty="0">
              <a:solidFill>
                <a:srgbClr val="FFC000"/>
              </a:solidFill>
            </a:endParaRPr>
          </a:p>
        </p:txBody>
      </p:sp>
      <p:sp>
        <p:nvSpPr>
          <p:cNvPr id="5" name="TextBox 4"/>
          <p:cNvSpPr txBox="1"/>
          <p:nvPr/>
        </p:nvSpPr>
        <p:spPr>
          <a:xfrm>
            <a:off x="1359175" y="1435095"/>
            <a:ext cx="8993515" cy="2585323"/>
          </a:xfrm>
          <a:prstGeom prst="rect">
            <a:avLst/>
          </a:prstGeom>
          <a:noFill/>
        </p:spPr>
        <p:txBody>
          <a:bodyPr wrap="square" rtlCol="0">
            <a:spAutoFit/>
          </a:bodyPr>
          <a:lstStyle/>
          <a:p>
            <a:r>
              <a:rPr lang="vi-VN" b="1" dirty="0" smtClean="0">
                <a:solidFill>
                  <a:srgbClr val="FFC000"/>
                </a:solidFill>
                <a:latin typeface="+mj-lt"/>
              </a:rPr>
              <a:t>1.2 </a:t>
            </a:r>
            <a:r>
              <a:rPr lang="vi-VN" b="1" dirty="0">
                <a:solidFill>
                  <a:srgbClr val="FFC000"/>
                </a:solidFill>
                <a:latin typeface="+mj-lt"/>
              </a:rPr>
              <a:t>Chưa làm được</a:t>
            </a:r>
            <a:endParaRPr lang="en-US" b="1" dirty="0">
              <a:solidFill>
                <a:srgbClr val="FFC000"/>
              </a:solidFill>
              <a:latin typeface="+mj-lt"/>
            </a:endParaRPr>
          </a:p>
          <a:p>
            <a:r>
              <a:rPr lang="vi-VN" dirty="0">
                <a:solidFill>
                  <a:schemeClr val="bg1"/>
                </a:solidFill>
                <a:latin typeface="+mj-lt"/>
              </a:rPr>
              <a:t>- Admin chưa nhập câu hỏi từ file xml hay các định dạng khác.</a:t>
            </a:r>
            <a:endParaRPr lang="en-US" dirty="0">
              <a:solidFill>
                <a:schemeClr val="bg1"/>
              </a:solidFill>
              <a:latin typeface="+mj-lt"/>
            </a:endParaRPr>
          </a:p>
          <a:p>
            <a:r>
              <a:rPr lang="vi-VN" dirty="0">
                <a:solidFill>
                  <a:schemeClr val="bg1"/>
                </a:solidFill>
                <a:latin typeface="+mj-lt"/>
              </a:rPr>
              <a:t>- Sinh viên chưa xem được đáp án khi xem kết quả.   </a:t>
            </a:r>
            <a:endParaRPr lang="en-US" dirty="0">
              <a:solidFill>
                <a:schemeClr val="bg1"/>
              </a:solidFill>
              <a:latin typeface="+mj-lt"/>
            </a:endParaRPr>
          </a:p>
          <a:p>
            <a:r>
              <a:rPr lang="vi-VN" dirty="0">
                <a:solidFill>
                  <a:schemeClr val="bg1"/>
                </a:solidFill>
                <a:latin typeface="+mj-lt"/>
              </a:rPr>
              <a:t>- Chưa xuất được file câu hỏi, kết quả thi của các người dùng ra file.</a:t>
            </a:r>
            <a:endParaRPr lang="en-US" dirty="0">
              <a:solidFill>
                <a:schemeClr val="bg1"/>
              </a:solidFill>
              <a:latin typeface="+mj-lt"/>
            </a:endParaRPr>
          </a:p>
          <a:p>
            <a:r>
              <a:rPr lang="vi-VN" dirty="0">
                <a:solidFill>
                  <a:schemeClr val="bg1"/>
                </a:solidFill>
                <a:latin typeface="+mj-lt"/>
              </a:rPr>
              <a:t>- Chưa phân loại được mức độ các câu hỏi theo thứ tự câu.</a:t>
            </a:r>
            <a:endParaRPr lang="en-US" dirty="0">
              <a:solidFill>
                <a:schemeClr val="bg1"/>
              </a:solidFill>
              <a:latin typeface="+mj-lt"/>
            </a:endParaRPr>
          </a:p>
          <a:p>
            <a:r>
              <a:rPr lang="vi-VN" dirty="0">
                <a:solidFill>
                  <a:schemeClr val="bg1"/>
                </a:solidFill>
                <a:latin typeface="+mj-lt"/>
              </a:rPr>
              <a:t>- Chưa xử lý được các file.</a:t>
            </a:r>
            <a:endParaRPr lang="en-US" dirty="0">
              <a:solidFill>
                <a:schemeClr val="bg1"/>
              </a:solidFill>
              <a:latin typeface="+mj-lt"/>
            </a:endParaRPr>
          </a:p>
          <a:p>
            <a:r>
              <a:rPr lang="vi-VN" dirty="0">
                <a:solidFill>
                  <a:schemeClr val="bg1"/>
                </a:solidFill>
                <a:latin typeface="+mj-lt"/>
              </a:rPr>
              <a:t>- Người dùng phải ấn nút dịch chuyển câu hỏi lên, xuống từng câu một cho đến câu mình cần tìm ( Vd: nếu đang ở câu 5 muốn đến câu 10 phải ấn nút câu sau 5 lần).</a:t>
            </a:r>
            <a:endParaRPr lang="en-US" dirty="0">
              <a:solidFill>
                <a:schemeClr val="bg1"/>
              </a:solidFill>
              <a:latin typeface="+mj-lt"/>
            </a:endParaRPr>
          </a:p>
          <a:p>
            <a:endParaRPr lang="en-US" dirty="0"/>
          </a:p>
        </p:txBody>
      </p:sp>
    </p:spTree>
    <p:extLst>
      <p:ext uri="{BB962C8B-B14F-4D97-AF65-F5344CB8AC3E}">
        <p14:creationId xmlns:p14="http://schemas.microsoft.com/office/powerpoint/2010/main" val="771656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a:xfrm>
            <a:off x="0" y="0"/>
            <a:ext cx="10515600" cy="1325563"/>
          </a:xfrm>
        </p:spPr>
        <p:txBody>
          <a:bodyPr>
            <a:normAutofit/>
          </a:bodyPr>
          <a:lstStyle/>
          <a:p>
            <a:r>
              <a:rPr lang="vi-VN" sz="4000" dirty="0" smtClean="0">
                <a:solidFill>
                  <a:srgbClr val="FFC000"/>
                </a:solidFill>
              </a:rPr>
              <a:t>4. KẾT LUẬN VÀ HƯỚNG PHÁT TRIỀN</a:t>
            </a:r>
            <a:endParaRPr lang="en-US" sz="4000" dirty="0">
              <a:solidFill>
                <a:srgbClr val="FFC000"/>
              </a:solidFill>
            </a:endParaRPr>
          </a:p>
        </p:txBody>
      </p:sp>
      <p:sp>
        <p:nvSpPr>
          <p:cNvPr id="5" name="TextBox 4"/>
          <p:cNvSpPr txBox="1"/>
          <p:nvPr/>
        </p:nvSpPr>
        <p:spPr>
          <a:xfrm>
            <a:off x="1359175" y="1435095"/>
            <a:ext cx="8699225" cy="2031325"/>
          </a:xfrm>
          <a:prstGeom prst="rect">
            <a:avLst/>
          </a:prstGeom>
          <a:noFill/>
        </p:spPr>
        <p:txBody>
          <a:bodyPr wrap="square" rtlCol="0">
            <a:spAutoFit/>
          </a:bodyPr>
          <a:lstStyle/>
          <a:p>
            <a:r>
              <a:rPr lang="vi-VN" b="1" dirty="0">
                <a:solidFill>
                  <a:srgbClr val="FFC000"/>
                </a:solidFill>
                <a:latin typeface="+mj-lt"/>
              </a:rPr>
              <a:t>2. Hướng phát triển</a:t>
            </a:r>
            <a:endParaRPr lang="en-US" b="1" dirty="0">
              <a:solidFill>
                <a:srgbClr val="FFC000"/>
              </a:solidFill>
              <a:latin typeface="+mj-lt"/>
            </a:endParaRPr>
          </a:p>
          <a:p>
            <a:r>
              <a:rPr lang="vi-VN" dirty="0">
                <a:solidFill>
                  <a:schemeClr val="bg1"/>
                </a:solidFill>
                <a:latin typeface="+mj-lt"/>
              </a:rPr>
              <a:t>- Tạo ra chương trình thi trắc nghiệm cho nhiều môn thi ( Vd: trắc nghiệm tiếng anh, thi bằng lái xe, ...)</a:t>
            </a:r>
            <a:endParaRPr lang="en-US" dirty="0">
              <a:solidFill>
                <a:schemeClr val="bg1"/>
              </a:solidFill>
              <a:latin typeface="+mj-lt"/>
            </a:endParaRPr>
          </a:p>
          <a:p>
            <a:r>
              <a:rPr lang="vi-VN" dirty="0">
                <a:solidFill>
                  <a:schemeClr val="bg1"/>
                </a:solidFill>
                <a:latin typeface="+mj-lt"/>
              </a:rPr>
              <a:t>- Tạo định dạng câu hỏi hình ảnh.</a:t>
            </a:r>
            <a:endParaRPr lang="en-US" dirty="0">
              <a:solidFill>
                <a:schemeClr val="bg1"/>
              </a:solidFill>
              <a:latin typeface="+mj-lt"/>
            </a:endParaRPr>
          </a:p>
          <a:p>
            <a:r>
              <a:rPr lang="vi-VN" dirty="0">
                <a:solidFill>
                  <a:schemeClr val="bg1"/>
                </a:solidFill>
                <a:latin typeface="+mj-lt"/>
              </a:rPr>
              <a:t>- Tạo câu hỏi điền từ còn thiếu để hoàn thiện câu đúng.</a:t>
            </a:r>
            <a:endParaRPr lang="en-US" dirty="0">
              <a:solidFill>
                <a:schemeClr val="bg1"/>
              </a:solidFill>
              <a:latin typeface="+mj-lt"/>
            </a:endParaRPr>
          </a:p>
          <a:p>
            <a:r>
              <a:rPr lang="vi-VN" dirty="0">
                <a:solidFill>
                  <a:schemeClr val="bg1"/>
                </a:solidFill>
                <a:latin typeface="+mj-lt"/>
              </a:rPr>
              <a:t>- Tạo câu hỏi với các mức độ khác nhau ( dễ, trung bình, khá, khó).</a:t>
            </a:r>
            <a:endParaRPr lang="en-US" dirty="0">
              <a:solidFill>
                <a:schemeClr val="bg1"/>
              </a:solidFill>
              <a:latin typeface="+mj-lt"/>
            </a:endParaRPr>
          </a:p>
          <a:p>
            <a:endParaRPr lang="en-US" dirty="0"/>
          </a:p>
        </p:txBody>
      </p:sp>
    </p:spTree>
    <p:extLst>
      <p:ext uri="{BB962C8B-B14F-4D97-AF65-F5344CB8AC3E}">
        <p14:creationId xmlns:p14="http://schemas.microsoft.com/office/powerpoint/2010/main" val="568258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p:spPr>
      </p:pic>
      <p:pic>
        <p:nvPicPr>
          <p:cNvPr id="9" name="Thank You!">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919249" y="357352"/>
            <a:ext cx="5969876" cy="5969876"/>
          </a:xfrm>
          <a:prstGeom prst="rect">
            <a:avLst/>
          </a:prstGeom>
        </p:spPr>
      </p:pic>
    </p:spTree>
    <p:extLst>
      <p:ext uri="{BB962C8B-B14F-4D97-AF65-F5344CB8AC3E}">
        <p14:creationId xmlns:p14="http://schemas.microsoft.com/office/powerpoint/2010/main" val="11882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917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937" y="1454963"/>
            <a:ext cx="7736573" cy="26960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506" y="4252382"/>
            <a:ext cx="7755004" cy="1976996"/>
          </a:xfrm>
          <a:prstGeom prst="rect">
            <a:avLst/>
          </a:prstGeom>
        </p:spPr>
      </p:pic>
      <p:sp>
        <p:nvSpPr>
          <p:cNvPr id="8" name="Title 1"/>
          <p:cNvSpPr>
            <a:spLocks noGrp="1"/>
          </p:cNvSpPr>
          <p:nvPr>
            <p:ph type="title"/>
          </p:nvPr>
        </p:nvSpPr>
        <p:spPr>
          <a:xfrm>
            <a:off x="28423" y="129400"/>
            <a:ext cx="10515600" cy="1325563"/>
          </a:xfrm>
        </p:spPr>
        <p:txBody>
          <a:bodyPr>
            <a:normAutofit/>
          </a:bodyPr>
          <a:lstStyle/>
          <a:p>
            <a:r>
              <a:rPr lang="vi-VN" sz="4000" dirty="0" smtClean="0">
                <a:solidFill>
                  <a:srgbClr val="FFC000"/>
                </a:solidFill>
              </a:rPr>
              <a:t>2.4 CƠ SỞ DỮ LIỆU</a:t>
            </a:r>
            <a:endParaRPr lang="en-US" sz="4000" dirty="0">
              <a:solidFill>
                <a:srgbClr val="FFC000"/>
              </a:solidFill>
            </a:endParaRPr>
          </a:p>
        </p:txBody>
      </p:sp>
    </p:spTree>
    <p:extLst>
      <p:ext uri="{BB962C8B-B14F-4D97-AF65-F5344CB8AC3E}">
        <p14:creationId xmlns:p14="http://schemas.microsoft.com/office/powerpoint/2010/main" val="4245344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134" y="2055813"/>
            <a:ext cx="8304406" cy="3230890"/>
          </a:xfrm>
          <a:prstGeom prst="rect">
            <a:avLst/>
          </a:prstGeom>
        </p:spPr>
      </p:pic>
      <p:sp>
        <p:nvSpPr>
          <p:cNvPr id="9" name="Title 1"/>
          <p:cNvSpPr>
            <a:spLocks noGrp="1"/>
          </p:cNvSpPr>
          <p:nvPr>
            <p:ph type="title"/>
          </p:nvPr>
        </p:nvSpPr>
        <p:spPr>
          <a:xfrm>
            <a:off x="239111" y="91856"/>
            <a:ext cx="10515600" cy="1325563"/>
          </a:xfrm>
        </p:spPr>
        <p:txBody>
          <a:bodyPr>
            <a:normAutofit/>
          </a:bodyPr>
          <a:lstStyle/>
          <a:p>
            <a:r>
              <a:rPr lang="vi-VN" sz="4000" dirty="0" smtClean="0">
                <a:solidFill>
                  <a:srgbClr val="FFC000"/>
                </a:solidFill>
              </a:rPr>
              <a:t>2.4 CƠ SỞ DỮ LIỆU</a:t>
            </a:r>
            <a:endParaRPr lang="en-US" sz="4000" dirty="0">
              <a:solidFill>
                <a:srgbClr val="FFC000"/>
              </a:solidFill>
            </a:endParaRPr>
          </a:p>
        </p:txBody>
      </p:sp>
    </p:spTree>
    <p:extLst>
      <p:ext uri="{BB962C8B-B14F-4D97-AF65-F5344CB8AC3E}">
        <p14:creationId xmlns:p14="http://schemas.microsoft.com/office/powerpoint/2010/main" val="3638382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1"/>
            <a:ext cx="12192001" cy="6858001"/>
          </a:xfrm>
        </p:spPr>
      </p:pic>
      <p:sp>
        <p:nvSpPr>
          <p:cNvPr id="2" name="Title 1"/>
          <p:cNvSpPr>
            <a:spLocks noGrp="1"/>
          </p:cNvSpPr>
          <p:nvPr>
            <p:ph type="title"/>
          </p:nvPr>
        </p:nvSpPr>
        <p:spPr>
          <a:xfrm>
            <a:off x="4182358" y="203586"/>
            <a:ext cx="10515600" cy="1325563"/>
          </a:xfrm>
        </p:spPr>
        <p:txBody>
          <a:bodyPr/>
          <a:lstStyle/>
          <a:p>
            <a:r>
              <a:rPr lang="vi-VN" dirty="0" smtClean="0">
                <a:solidFill>
                  <a:srgbClr val="7030A0"/>
                </a:solidFill>
              </a:rPr>
              <a:t>MỤC LỤC</a:t>
            </a:r>
            <a:endParaRPr lang="en-US" dirty="0">
              <a:solidFill>
                <a:srgbClr val="7030A0"/>
              </a:solidFill>
            </a:endParaRPr>
          </a:p>
        </p:txBody>
      </p:sp>
      <p:sp>
        <p:nvSpPr>
          <p:cNvPr id="5" name="TextBox 4"/>
          <p:cNvSpPr txBox="1"/>
          <p:nvPr/>
        </p:nvSpPr>
        <p:spPr>
          <a:xfrm>
            <a:off x="1161826" y="3775934"/>
            <a:ext cx="1557029" cy="707886"/>
          </a:xfrm>
          <a:prstGeom prst="rect">
            <a:avLst/>
          </a:prstGeom>
          <a:noFill/>
        </p:spPr>
        <p:txBody>
          <a:bodyPr wrap="none" rtlCol="0">
            <a:spAutoFit/>
          </a:bodyPr>
          <a:lstStyle/>
          <a:p>
            <a:pPr algn="ctr"/>
            <a:r>
              <a:rPr lang="vi-VN" sz="2000" dirty="0" smtClean="0">
                <a:solidFill>
                  <a:srgbClr val="7030A0"/>
                </a:solidFill>
                <a:latin typeface="+mj-lt"/>
              </a:rPr>
              <a:t>GIỚI THIỆU</a:t>
            </a:r>
          </a:p>
          <a:p>
            <a:pPr algn="ctr"/>
            <a:r>
              <a:rPr lang="vi-VN" sz="2000" dirty="0" smtClean="0">
                <a:solidFill>
                  <a:srgbClr val="7030A0"/>
                </a:solidFill>
                <a:latin typeface="+mj-lt"/>
              </a:rPr>
              <a:t> ĐỀ TÀI</a:t>
            </a:r>
            <a:endParaRPr lang="en-US" sz="2000" dirty="0">
              <a:solidFill>
                <a:srgbClr val="7030A0"/>
              </a:solidFill>
              <a:latin typeface="+mj-lt"/>
            </a:endParaRPr>
          </a:p>
        </p:txBody>
      </p:sp>
      <p:sp>
        <p:nvSpPr>
          <p:cNvPr id="6" name="TextBox 5"/>
          <p:cNvSpPr txBox="1"/>
          <p:nvPr/>
        </p:nvSpPr>
        <p:spPr>
          <a:xfrm>
            <a:off x="3970282" y="3685743"/>
            <a:ext cx="1608325" cy="1015663"/>
          </a:xfrm>
          <a:prstGeom prst="rect">
            <a:avLst/>
          </a:prstGeom>
          <a:noFill/>
        </p:spPr>
        <p:txBody>
          <a:bodyPr wrap="none" rtlCol="0">
            <a:spAutoFit/>
          </a:bodyPr>
          <a:lstStyle/>
          <a:p>
            <a:pPr algn="ctr"/>
            <a:r>
              <a:rPr lang="vi-VN" sz="2000" dirty="0" smtClean="0">
                <a:solidFill>
                  <a:srgbClr val="7030A0"/>
                </a:solidFill>
                <a:latin typeface="+mj-lt"/>
              </a:rPr>
              <a:t>PHÂN TÍCH </a:t>
            </a:r>
          </a:p>
          <a:p>
            <a:pPr algn="ctr"/>
            <a:r>
              <a:rPr lang="vi-VN" sz="2000" dirty="0" smtClean="0">
                <a:solidFill>
                  <a:srgbClr val="7030A0"/>
                </a:solidFill>
                <a:latin typeface="+mj-lt"/>
              </a:rPr>
              <a:t>THIẾT KẾ </a:t>
            </a:r>
          </a:p>
          <a:p>
            <a:pPr algn="ctr"/>
            <a:r>
              <a:rPr lang="vi-VN" sz="2000" dirty="0" smtClean="0">
                <a:solidFill>
                  <a:srgbClr val="7030A0"/>
                </a:solidFill>
                <a:latin typeface="+mj-lt"/>
              </a:rPr>
              <a:t>HỆ THỐNG</a:t>
            </a:r>
            <a:endParaRPr lang="en-US" sz="2000" dirty="0">
              <a:solidFill>
                <a:srgbClr val="7030A0"/>
              </a:solidFill>
              <a:latin typeface="+mj-lt"/>
            </a:endParaRPr>
          </a:p>
        </p:txBody>
      </p:sp>
      <p:sp>
        <p:nvSpPr>
          <p:cNvPr id="7" name="TextBox 6"/>
          <p:cNvSpPr txBox="1"/>
          <p:nvPr/>
        </p:nvSpPr>
        <p:spPr>
          <a:xfrm>
            <a:off x="6653220" y="3775934"/>
            <a:ext cx="1712327" cy="707886"/>
          </a:xfrm>
          <a:prstGeom prst="rect">
            <a:avLst/>
          </a:prstGeom>
          <a:noFill/>
        </p:spPr>
        <p:txBody>
          <a:bodyPr wrap="none" rtlCol="0">
            <a:spAutoFit/>
          </a:bodyPr>
          <a:lstStyle/>
          <a:p>
            <a:pPr algn="ctr"/>
            <a:r>
              <a:rPr lang="vi-VN" sz="2000" dirty="0" smtClean="0">
                <a:solidFill>
                  <a:srgbClr val="7030A0"/>
                </a:solidFill>
                <a:latin typeface="+mj-lt"/>
              </a:rPr>
              <a:t>TRIỂN KHAI </a:t>
            </a:r>
          </a:p>
          <a:p>
            <a:pPr algn="ctr"/>
            <a:r>
              <a:rPr lang="vi-VN" sz="2000" dirty="0" smtClean="0">
                <a:solidFill>
                  <a:srgbClr val="7030A0"/>
                </a:solidFill>
                <a:latin typeface="+mj-lt"/>
              </a:rPr>
              <a:t>HỆ THỐNG</a:t>
            </a:r>
            <a:endParaRPr lang="en-US" sz="2000" dirty="0">
              <a:solidFill>
                <a:srgbClr val="7030A0"/>
              </a:solidFill>
              <a:latin typeface="+mj-lt"/>
            </a:endParaRPr>
          </a:p>
        </p:txBody>
      </p:sp>
      <p:sp>
        <p:nvSpPr>
          <p:cNvPr id="8" name="TextBox 7"/>
          <p:cNvSpPr txBox="1"/>
          <p:nvPr/>
        </p:nvSpPr>
        <p:spPr>
          <a:xfrm>
            <a:off x="9440158" y="3682429"/>
            <a:ext cx="1667829" cy="1015663"/>
          </a:xfrm>
          <a:prstGeom prst="rect">
            <a:avLst/>
          </a:prstGeom>
          <a:noFill/>
        </p:spPr>
        <p:txBody>
          <a:bodyPr wrap="none" rtlCol="0">
            <a:spAutoFit/>
          </a:bodyPr>
          <a:lstStyle/>
          <a:p>
            <a:pPr algn="ctr"/>
            <a:r>
              <a:rPr lang="vi-VN" sz="2000" dirty="0" smtClean="0">
                <a:solidFill>
                  <a:srgbClr val="7030A0"/>
                </a:solidFill>
                <a:latin typeface="+mj-lt"/>
              </a:rPr>
              <a:t>KẾT LUẬN </a:t>
            </a:r>
          </a:p>
          <a:p>
            <a:pPr algn="ctr"/>
            <a:r>
              <a:rPr lang="vi-VN" sz="2000" dirty="0" smtClean="0">
                <a:solidFill>
                  <a:srgbClr val="7030A0"/>
                </a:solidFill>
                <a:latin typeface="+mj-lt"/>
              </a:rPr>
              <a:t>VÀ HƯỚNG </a:t>
            </a:r>
          </a:p>
          <a:p>
            <a:pPr algn="ctr"/>
            <a:r>
              <a:rPr lang="vi-VN" sz="2000" dirty="0" smtClean="0">
                <a:solidFill>
                  <a:srgbClr val="7030A0"/>
                </a:solidFill>
                <a:latin typeface="+mj-lt"/>
              </a:rPr>
              <a:t>PHÁT TRIỀN</a:t>
            </a:r>
            <a:endParaRPr lang="en-US" sz="2000" dirty="0">
              <a:solidFill>
                <a:srgbClr val="7030A0"/>
              </a:solidFill>
              <a:latin typeface="+mj-lt"/>
            </a:endParaRPr>
          </a:p>
        </p:txBody>
      </p:sp>
    </p:spTree>
    <p:extLst>
      <p:ext uri="{BB962C8B-B14F-4D97-AF65-F5344CB8AC3E}">
        <p14:creationId xmlns:p14="http://schemas.microsoft.com/office/powerpoint/2010/main" val="166953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30" y="0"/>
            <a:ext cx="12212729" cy="6869660"/>
          </a:xfrm>
        </p:spPr>
      </p:pic>
      <p:sp>
        <p:nvSpPr>
          <p:cNvPr id="2" name="Title 1"/>
          <p:cNvSpPr>
            <a:spLocks noGrp="1"/>
          </p:cNvSpPr>
          <p:nvPr>
            <p:ph type="title"/>
          </p:nvPr>
        </p:nvSpPr>
        <p:spPr>
          <a:xfrm>
            <a:off x="-20730" y="25841"/>
            <a:ext cx="10515600" cy="1325563"/>
          </a:xfrm>
        </p:spPr>
        <p:txBody>
          <a:bodyPr>
            <a:normAutofit/>
          </a:bodyPr>
          <a:lstStyle/>
          <a:p>
            <a:r>
              <a:rPr lang="vi-VN" sz="4000" dirty="0" smtClean="0">
                <a:solidFill>
                  <a:srgbClr val="FFC000"/>
                </a:solidFill>
              </a:rPr>
              <a:t>1. GIỚI THIỆU ĐỀ TÀI</a:t>
            </a:r>
            <a:endParaRPr lang="en-US" sz="4000" dirty="0">
              <a:solidFill>
                <a:srgbClr val="FFC000"/>
              </a:solidFill>
            </a:endParaRPr>
          </a:p>
        </p:txBody>
      </p:sp>
      <p:sp>
        <p:nvSpPr>
          <p:cNvPr id="5" name="TextBox 4"/>
          <p:cNvSpPr txBox="1"/>
          <p:nvPr/>
        </p:nvSpPr>
        <p:spPr>
          <a:xfrm>
            <a:off x="733097" y="1387755"/>
            <a:ext cx="8537028" cy="1323439"/>
          </a:xfrm>
          <a:prstGeom prst="rect">
            <a:avLst/>
          </a:prstGeom>
          <a:noFill/>
        </p:spPr>
        <p:txBody>
          <a:bodyPr wrap="square" rtlCol="0">
            <a:spAutoFit/>
          </a:bodyPr>
          <a:lstStyle/>
          <a:p>
            <a:pPr marL="342900" indent="-342900">
              <a:buAutoNum type="arabicPeriod"/>
            </a:pPr>
            <a:r>
              <a:rPr lang="vi-VN" sz="2000" dirty="0" smtClean="0">
                <a:solidFill>
                  <a:srgbClr val="FFC000"/>
                </a:solidFill>
                <a:latin typeface="+mj-lt"/>
              </a:rPr>
              <a:t>Lý do chọn đề tài</a:t>
            </a:r>
          </a:p>
          <a:p>
            <a:r>
              <a:rPr lang="en-US" sz="2000" dirty="0">
                <a:solidFill>
                  <a:schemeClr val="bg1"/>
                </a:solidFill>
                <a:latin typeface="Times New Roman" panose="02020603050405020304" pitchFamily="18" charset="0"/>
                <a:cs typeface="Times New Roman" panose="02020603050405020304" pitchFamily="18" charset="0"/>
              </a:rPr>
              <a:t>Chương trình được thiết kế như một phần </a:t>
            </a:r>
            <a:r>
              <a:rPr lang="en-US" sz="2000" dirty="0" smtClean="0">
                <a:solidFill>
                  <a:schemeClr val="bg1"/>
                </a:solidFill>
                <a:latin typeface="Times New Roman" panose="02020603050405020304" pitchFamily="18" charset="0"/>
                <a:cs typeface="Times New Roman" panose="02020603050405020304" pitchFamily="18" charset="0"/>
              </a:rPr>
              <a:t>mềm</a:t>
            </a:r>
            <a:r>
              <a:rPr lang="vi-VN" sz="2000"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thi </a:t>
            </a:r>
            <a:r>
              <a:rPr lang="en-US" sz="2000" dirty="0">
                <a:solidFill>
                  <a:schemeClr val="bg1"/>
                </a:solidFill>
                <a:latin typeface="Times New Roman" panose="02020603050405020304" pitchFamily="18" charset="0"/>
                <a:cs typeface="Times New Roman" panose="02020603050405020304" pitchFamily="18" charset="0"/>
              </a:rPr>
              <a:t>trắc nghiệm thực </a:t>
            </a:r>
            <a:r>
              <a:rPr lang="en-US" sz="2000" dirty="0" smtClean="0">
                <a:solidFill>
                  <a:schemeClr val="bg1"/>
                </a:solidFill>
                <a:latin typeface="Times New Roman" panose="02020603050405020304" pitchFamily="18" charset="0"/>
                <a:cs typeface="Times New Roman" panose="02020603050405020304" pitchFamily="18" charset="0"/>
              </a:rPr>
              <a:t>sự</a:t>
            </a:r>
            <a:r>
              <a:rPr lang="vi-VN" sz="2000" dirty="0" smtClean="0">
                <a:solidFill>
                  <a:schemeClr val="bg1"/>
                </a:solidFill>
                <a:latin typeface="Times New Roman" panose="02020603050405020304" pitchFamily="18" charset="0"/>
                <a:cs typeface="Times New Roman" panose="02020603050405020304" pitchFamily="18" charset="0"/>
              </a:rPr>
              <a:t> </a:t>
            </a:r>
            <a:r>
              <a:rPr lang="vi-VN" sz="2000" dirty="0" smtClean="0">
                <a:solidFill>
                  <a:schemeClr val="bg1"/>
                </a:solidFill>
                <a:latin typeface="+mj-lt"/>
              </a:rPr>
              <a:t>nhằm thay thế hình thức thi viết giấy truyền thống, không đảm bảo tính công bằng, gây tốn kém về thời gian và tiền bạc.</a:t>
            </a:r>
            <a:r>
              <a:rPr lang="en-US" sz="2000" dirty="0" smtClean="0">
                <a:solidFill>
                  <a:schemeClr val="bg1"/>
                </a:solidFill>
                <a:latin typeface="+mj-lt"/>
              </a:rPr>
              <a:t> </a:t>
            </a:r>
            <a:endParaRPr lang="en-US" sz="2000" dirty="0">
              <a:solidFill>
                <a:schemeClr val="bg1"/>
              </a:solidFill>
              <a:latin typeface="+mj-lt"/>
            </a:endParaRPr>
          </a:p>
        </p:txBody>
      </p:sp>
      <p:sp>
        <p:nvSpPr>
          <p:cNvPr id="6" name="TextBox 5"/>
          <p:cNvSpPr txBox="1"/>
          <p:nvPr/>
        </p:nvSpPr>
        <p:spPr>
          <a:xfrm>
            <a:off x="733097" y="2711194"/>
            <a:ext cx="8537028" cy="1938992"/>
          </a:xfrm>
          <a:prstGeom prst="rect">
            <a:avLst/>
          </a:prstGeom>
          <a:noFill/>
        </p:spPr>
        <p:txBody>
          <a:bodyPr wrap="square" rtlCol="0">
            <a:spAutoFit/>
          </a:bodyPr>
          <a:lstStyle/>
          <a:p>
            <a:r>
              <a:rPr lang="vi-VN" sz="2000" dirty="0" smtClean="0">
                <a:solidFill>
                  <a:srgbClr val="FFC000"/>
                </a:solidFill>
                <a:latin typeface="+mj-lt"/>
              </a:rPr>
              <a:t>2. Mục đích chọn đề tài</a:t>
            </a:r>
          </a:p>
          <a:p>
            <a:pPr marL="342900" lvl="0" indent="-342900">
              <a:buFontTx/>
              <a:buChar char="-"/>
            </a:pPr>
            <a:r>
              <a:rPr lang="en-US" sz="2000" dirty="0" smtClean="0">
                <a:solidFill>
                  <a:schemeClr val="bg1"/>
                </a:solidFill>
                <a:latin typeface="Times New Roman" panose="02020603050405020304" pitchFamily="18" charset="0"/>
                <a:cs typeface="Times New Roman" panose="02020603050405020304" pitchFamily="18" charset="0"/>
              </a:rPr>
              <a:t>Tăng </a:t>
            </a:r>
            <a:r>
              <a:rPr lang="en-US" sz="2000" dirty="0">
                <a:solidFill>
                  <a:schemeClr val="bg1"/>
                </a:solidFill>
                <a:latin typeface="Times New Roman" panose="02020603050405020304" pitchFamily="18" charset="0"/>
                <a:cs typeface="Times New Roman" panose="02020603050405020304" pitchFamily="18" charset="0"/>
              </a:rPr>
              <a:t>nhanh tốc độ chấm </a:t>
            </a:r>
            <a:r>
              <a:rPr lang="en-US" sz="2000" dirty="0" smtClean="0">
                <a:solidFill>
                  <a:schemeClr val="bg1"/>
                </a:solidFill>
                <a:latin typeface="Times New Roman" panose="02020603050405020304" pitchFamily="18" charset="0"/>
                <a:cs typeface="Times New Roman" panose="02020603050405020304" pitchFamily="18" charset="0"/>
              </a:rPr>
              <a:t>thi</a:t>
            </a:r>
            <a:r>
              <a:rPr lang="vi-VN" sz="2000" dirty="0" smtClean="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 </a:t>
            </a:r>
            <a:endParaRPr lang="vi-VN" sz="2000" dirty="0">
              <a:solidFill>
                <a:schemeClr val="bg1"/>
              </a:solidFill>
              <a:latin typeface="Times New Roman" panose="02020603050405020304" pitchFamily="18" charset="0"/>
              <a:cs typeface="Times New Roman" panose="02020603050405020304" pitchFamily="18" charset="0"/>
            </a:endParaRPr>
          </a:p>
          <a:p>
            <a:pPr marL="342900" lvl="0" indent="-342900">
              <a:buFontTx/>
              <a:buChar char="-"/>
            </a:pPr>
            <a:r>
              <a:rPr lang="vi-VN" sz="2000" dirty="0" smtClean="0">
                <a:solidFill>
                  <a:schemeClr val="bg1"/>
                </a:solidFill>
                <a:latin typeface="Times New Roman" panose="02020603050405020304" pitchFamily="18" charset="0"/>
                <a:cs typeface="Times New Roman" panose="02020603050405020304" pitchFamily="18" charset="0"/>
              </a:rPr>
              <a:t>L</a:t>
            </a:r>
            <a:r>
              <a:rPr lang="en-US" sz="2000" dirty="0" smtClean="0">
                <a:solidFill>
                  <a:schemeClr val="bg1"/>
                </a:solidFill>
                <a:latin typeface="Times New Roman" panose="02020603050405020304" pitchFamily="18" charset="0"/>
                <a:cs typeface="Times New Roman" panose="02020603050405020304" pitchFamily="18" charset="0"/>
              </a:rPr>
              <a:t>oại </a:t>
            </a:r>
            <a:r>
              <a:rPr lang="en-US" sz="2000" dirty="0">
                <a:solidFill>
                  <a:schemeClr val="bg1"/>
                </a:solidFill>
                <a:latin typeface="Times New Roman" panose="02020603050405020304" pitchFamily="18" charset="0"/>
                <a:cs typeface="Times New Roman" panose="02020603050405020304" pitchFamily="18" charset="0"/>
              </a:rPr>
              <a:t>bỏ hoàn toàn yếu tố cảm tính khi chấm.</a:t>
            </a:r>
          </a:p>
          <a:p>
            <a:pPr marL="285750" lvl="0" indent="-285750">
              <a:buFontTx/>
              <a:buChar char="-"/>
            </a:pPr>
            <a:r>
              <a:rPr lang="en-US" sz="2000" dirty="0" smtClean="0">
                <a:solidFill>
                  <a:schemeClr val="bg1"/>
                </a:solidFill>
                <a:latin typeface="Times New Roman" panose="02020603050405020304" pitchFamily="18" charset="0"/>
                <a:cs typeface="Times New Roman" panose="02020603050405020304" pitchFamily="18" charset="0"/>
              </a:rPr>
              <a:t>Giúp </a:t>
            </a:r>
            <a:r>
              <a:rPr lang="en-US" sz="2000" dirty="0">
                <a:solidFill>
                  <a:schemeClr val="bg1"/>
                </a:solidFill>
                <a:latin typeface="Times New Roman" panose="02020603050405020304" pitchFamily="18" charset="0"/>
                <a:cs typeface="Times New Roman" panose="02020603050405020304" pitchFamily="18" charset="0"/>
              </a:rPr>
              <a:t>giảm chi phí cho việc in ấn đề </a:t>
            </a:r>
            <a:r>
              <a:rPr lang="en-US" sz="2000" dirty="0" smtClean="0">
                <a:solidFill>
                  <a:schemeClr val="bg1"/>
                </a:solidFill>
                <a:latin typeface="Times New Roman" panose="02020603050405020304" pitchFamily="18" charset="0"/>
                <a:cs typeface="Times New Roman" panose="02020603050405020304" pitchFamily="18" charset="0"/>
              </a:rPr>
              <a:t>thi</a:t>
            </a:r>
            <a:r>
              <a:rPr lang="vi-VN" sz="2000" dirty="0" smtClean="0">
                <a:solidFill>
                  <a:schemeClr val="bg1"/>
                </a:solidFill>
                <a:latin typeface="Times New Roman" panose="02020603050405020304" pitchFamily="18" charset="0"/>
                <a:cs typeface="Times New Roman" panose="02020603050405020304" pitchFamily="18" charset="0"/>
              </a:rPr>
              <a:t>.</a:t>
            </a:r>
          </a:p>
          <a:p>
            <a:pPr marL="285750" lvl="0" indent="-285750">
              <a:buFontTx/>
              <a:buChar char="-"/>
            </a:pPr>
            <a:r>
              <a:rPr lang="vi-VN" sz="2000" dirty="0" smtClean="0">
                <a:solidFill>
                  <a:schemeClr val="bg1"/>
                </a:solidFill>
                <a:latin typeface="+mj-lt"/>
              </a:rPr>
              <a:t>Cho phép giáo viên thêm, sửa, xóa, cập nhật bộ câu hỏi</a:t>
            </a:r>
          </a:p>
          <a:p>
            <a:pPr marL="285750" lvl="0" indent="-285750">
              <a:buFontTx/>
              <a:buChar char="-"/>
            </a:pPr>
            <a:r>
              <a:rPr lang="vi-VN" sz="2000" dirty="0" smtClean="0">
                <a:solidFill>
                  <a:schemeClr val="bg1"/>
                </a:solidFill>
                <a:latin typeface="+mj-lt"/>
              </a:rPr>
              <a:t>Cho phép người dùng biết kết quả khi nạp bài thi tức thì.</a:t>
            </a:r>
            <a:endParaRPr lang="en-US" sz="2000" dirty="0">
              <a:solidFill>
                <a:schemeClr val="bg1"/>
              </a:solidFill>
              <a:latin typeface="+mj-lt"/>
            </a:endParaRPr>
          </a:p>
        </p:txBody>
      </p:sp>
      <p:sp>
        <p:nvSpPr>
          <p:cNvPr id="7" name="TextBox 6"/>
          <p:cNvSpPr txBox="1"/>
          <p:nvPr/>
        </p:nvSpPr>
        <p:spPr>
          <a:xfrm>
            <a:off x="733097" y="4698094"/>
            <a:ext cx="8537028" cy="707886"/>
          </a:xfrm>
          <a:prstGeom prst="rect">
            <a:avLst/>
          </a:prstGeom>
          <a:noFill/>
        </p:spPr>
        <p:txBody>
          <a:bodyPr wrap="square" rtlCol="0">
            <a:spAutoFit/>
          </a:bodyPr>
          <a:lstStyle/>
          <a:p>
            <a:r>
              <a:rPr lang="vi-VN" sz="2000" dirty="0" smtClean="0">
                <a:solidFill>
                  <a:srgbClr val="FFC000"/>
                </a:solidFill>
                <a:latin typeface="+mj-lt"/>
              </a:rPr>
              <a:t>3. Phạm vi đề tài</a:t>
            </a:r>
          </a:p>
          <a:p>
            <a:r>
              <a:rPr lang="vi-VN" sz="2000" dirty="0" smtClean="0">
                <a:solidFill>
                  <a:schemeClr val="bg1"/>
                </a:solidFill>
                <a:latin typeface="Times New Roman" panose="02020603050405020304" pitchFamily="18" charset="0"/>
                <a:cs typeface="Times New Roman" panose="02020603050405020304" pitchFamily="18" charset="0"/>
              </a:rPr>
              <a:t>Quy mô nhỏ, áp dụng giữa một giáo viên và một lớp học.</a:t>
            </a:r>
            <a:endParaRPr lang="en-US" sz="2000" dirty="0">
              <a:solidFill>
                <a:schemeClr val="bg1"/>
              </a:solidFill>
              <a:latin typeface="+mj-lt"/>
            </a:endParaRPr>
          </a:p>
        </p:txBody>
      </p:sp>
    </p:spTree>
    <p:extLst>
      <p:ext uri="{BB962C8B-B14F-4D97-AF65-F5344CB8AC3E}">
        <p14:creationId xmlns:p14="http://schemas.microsoft.com/office/powerpoint/2010/main" val="2722655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966" y="112876"/>
            <a:ext cx="10515600" cy="1325563"/>
          </a:xfrm>
        </p:spPr>
        <p:txBody>
          <a:bodyPr/>
          <a:lstStyle/>
          <a:p>
            <a:r>
              <a:rPr lang="vi-VN" dirty="0" smtClean="0">
                <a:solidFill>
                  <a:srgbClr val="FFC000"/>
                </a:solidFill>
              </a:rPr>
              <a:t>NỘI DUNG THỰC HIỆN</a:t>
            </a:r>
            <a:endParaRPr lang="en-US" dirty="0">
              <a:solidFill>
                <a:srgbClr val="FFC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98829974"/>
              </p:ext>
            </p:extLst>
          </p:nvPr>
        </p:nvGraphicFramePr>
        <p:xfrm>
          <a:off x="1513490" y="1438439"/>
          <a:ext cx="8797158" cy="4247659"/>
        </p:xfrm>
        <a:graphic>
          <a:graphicData uri="http://schemas.openxmlformats.org/drawingml/2006/table">
            <a:tbl>
              <a:tblPr firstRow="1" firstCol="1" bandRow="1">
                <a:tableStyleId>{5C22544A-7EE6-4342-B048-85BDC9FD1C3A}</a:tableStyleId>
              </a:tblPr>
              <a:tblGrid>
                <a:gridCol w="1064172">
                  <a:extLst>
                    <a:ext uri="{9D8B030D-6E8A-4147-A177-3AD203B41FA5}">
                      <a16:colId xmlns:a16="http://schemas.microsoft.com/office/drawing/2014/main" val="3125618756"/>
                    </a:ext>
                  </a:extLst>
                </a:gridCol>
                <a:gridCol w="2837793">
                  <a:extLst>
                    <a:ext uri="{9D8B030D-6E8A-4147-A177-3AD203B41FA5}">
                      <a16:colId xmlns:a16="http://schemas.microsoft.com/office/drawing/2014/main" val="4051890510"/>
                    </a:ext>
                  </a:extLst>
                </a:gridCol>
                <a:gridCol w="4895193">
                  <a:extLst>
                    <a:ext uri="{9D8B030D-6E8A-4147-A177-3AD203B41FA5}">
                      <a16:colId xmlns:a16="http://schemas.microsoft.com/office/drawing/2014/main" val="2981796169"/>
                    </a:ext>
                  </a:extLst>
                </a:gridCol>
              </a:tblGrid>
              <a:tr h="321032">
                <a:tc>
                  <a:txBody>
                    <a:bodyPr/>
                    <a:lstStyle/>
                    <a:p>
                      <a:pPr algn="ctr">
                        <a:lnSpc>
                          <a:spcPct val="150000"/>
                        </a:lnSpc>
                        <a:spcAft>
                          <a:spcPts val="0"/>
                        </a:spcAft>
                      </a:pPr>
                      <a:r>
                        <a:rPr lang="en-US" sz="1400"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nchor="ctr"/>
                </a:tc>
                <a:tc>
                  <a:txBody>
                    <a:bodyPr/>
                    <a:lstStyle/>
                    <a:p>
                      <a:pPr algn="ctr">
                        <a:lnSpc>
                          <a:spcPct val="150000"/>
                        </a:lnSpc>
                        <a:spcAft>
                          <a:spcPts val="0"/>
                        </a:spcAft>
                      </a:pPr>
                      <a:r>
                        <a:rPr lang="en-US" sz="1400" dirty="0">
                          <a:effectLst/>
                        </a:rPr>
                        <a:t>Tên công việc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nchor="ctr"/>
                </a:tc>
                <a:tc>
                  <a:txBody>
                    <a:bodyPr/>
                    <a:lstStyle/>
                    <a:p>
                      <a:pPr algn="ctr">
                        <a:lnSpc>
                          <a:spcPct val="150000"/>
                        </a:lnSpc>
                        <a:spcAft>
                          <a:spcPts val="0"/>
                        </a:spcAft>
                      </a:pPr>
                      <a:r>
                        <a:rPr lang="en-US" sz="1400">
                          <a:effectLst/>
                        </a:rPr>
                        <a:t>Mô tả công việc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nchor="ctr"/>
                </a:tc>
                <a:extLst>
                  <a:ext uri="{0D108BD9-81ED-4DB2-BD59-A6C34878D82A}">
                    <a16:rowId xmlns:a16="http://schemas.microsoft.com/office/drawing/2014/main" val="3226757012"/>
                  </a:ext>
                </a:extLst>
              </a:tr>
              <a:tr h="321032">
                <a:tc>
                  <a:txBody>
                    <a:bodyPr/>
                    <a:lstStyle/>
                    <a:p>
                      <a:pPr algn="ctr">
                        <a:lnSpc>
                          <a:spcPct val="150000"/>
                        </a:lnSpc>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Tìm hiểu đề tài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Tìm hiểu đề tài, đề tài gì? ở đâu?</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696814067"/>
                  </a:ext>
                </a:extLst>
              </a:tr>
              <a:tr h="642061">
                <a:tc>
                  <a:txBody>
                    <a:bodyPr/>
                    <a:lstStyle/>
                    <a:p>
                      <a:pPr algn="ctr">
                        <a:lnSpc>
                          <a:spcPct val="150000"/>
                        </a:lnSpc>
                        <a:spcAft>
                          <a:spcPts val="0"/>
                        </a:spcAft>
                      </a:pPr>
                      <a:r>
                        <a:rPr lang="en-US" sz="1400">
                          <a:effectLst/>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Khảo sát hệ thống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Khảo sát hoạt động </a:t>
                      </a:r>
                      <a:r>
                        <a:rPr lang="vi-VN" sz="1400" dirty="0">
                          <a:effectLst/>
                        </a:rPr>
                        <a:t>của việc tiến hành thi cử.</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1074003593"/>
                  </a:ext>
                </a:extLst>
              </a:tr>
              <a:tr h="1313288">
                <a:tc>
                  <a:txBody>
                    <a:bodyPr/>
                    <a:lstStyle/>
                    <a:p>
                      <a:pPr algn="ctr">
                        <a:lnSpc>
                          <a:spcPct val="150000"/>
                        </a:lnSpc>
                        <a:spcAft>
                          <a:spcPts val="0"/>
                        </a:spcAft>
                      </a:pPr>
                      <a:r>
                        <a:rPr lang="en-US" sz="1400">
                          <a:effectLst/>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a:effectLst/>
                        </a:rPr>
                        <a:t>Phân tích chức năng hệ thống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Từ quá trình khảo sát, phân </a:t>
                      </a:r>
                      <a:r>
                        <a:rPr lang="en-US" sz="1400" dirty="0" smtClean="0">
                          <a:effectLst/>
                        </a:rPr>
                        <a:t>tích</a:t>
                      </a:r>
                      <a:r>
                        <a:rPr lang="vi-VN" sz="1400" dirty="0" smtClean="0">
                          <a:effectLst/>
                        </a:rPr>
                        <a:t>,</a:t>
                      </a:r>
                      <a:r>
                        <a:rPr lang="vi-VN" sz="1400" baseline="0" dirty="0" smtClean="0">
                          <a:effectLst/>
                        </a:rPr>
                        <a:t> </a:t>
                      </a:r>
                      <a:r>
                        <a:rPr lang="en-US" sz="1400" dirty="0" smtClean="0">
                          <a:effectLst/>
                        </a:rPr>
                        <a:t>đưa </a:t>
                      </a:r>
                      <a:r>
                        <a:rPr lang="en-US" sz="1400" dirty="0">
                          <a:effectLst/>
                        </a:rPr>
                        <a:t>ra </a:t>
                      </a:r>
                      <a:r>
                        <a:rPr lang="en-US" sz="1400" dirty="0" smtClean="0">
                          <a:effectLst/>
                        </a:rPr>
                        <a:t>bảng </a:t>
                      </a:r>
                      <a:r>
                        <a:rPr lang="en-US" sz="1400" dirty="0">
                          <a:effectLst/>
                        </a:rPr>
                        <a:t>các chức năng chính của hệ thống </a:t>
                      </a:r>
                      <a:r>
                        <a:rPr lang="en-US" sz="1400" dirty="0" smtClean="0">
                          <a:effectLst/>
                        </a:rPr>
                        <a:t>và </a:t>
                      </a:r>
                      <a:r>
                        <a:rPr lang="en-US" sz="1400" dirty="0">
                          <a:effectLst/>
                        </a:rPr>
                        <a:t>phân tích chi tiết từng chức </a:t>
                      </a:r>
                      <a:r>
                        <a:rPr lang="en-US" sz="1400" dirty="0" smtClean="0">
                          <a:effectLst/>
                        </a:rPr>
                        <a:t>năng</a:t>
                      </a:r>
                      <a:r>
                        <a:rPr lang="vi-VN" sz="1400" dirty="0" smtClean="0">
                          <a:effectLst/>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3950341290"/>
                  </a:ext>
                </a:extLst>
              </a:tr>
              <a:tr h="1650246">
                <a:tc>
                  <a:txBody>
                    <a:bodyPr/>
                    <a:lstStyle/>
                    <a:p>
                      <a:pPr algn="ctr">
                        <a:lnSpc>
                          <a:spcPct val="150000"/>
                        </a:lnSpc>
                        <a:spcAft>
                          <a:spcPts val="0"/>
                        </a:spcAft>
                      </a:pPr>
                      <a:r>
                        <a:rPr lang="en-US" sz="1400">
                          <a:effectLst/>
                        </a:rPr>
                        <a:t>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a:effectLst/>
                        </a:rPr>
                        <a:t>Vẽ các biểu đồ</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Vẽ biểu đồ User Case và mô tả các thành phần. </a:t>
                      </a:r>
                      <a:endParaRPr lang="vi-VN" sz="1400" dirty="0" smtClean="0">
                        <a:effectLst/>
                      </a:endParaRPr>
                    </a:p>
                    <a:p>
                      <a:pPr>
                        <a:lnSpc>
                          <a:spcPct val="150000"/>
                        </a:lnSpc>
                        <a:spcAft>
                          <a:spcPts val="0"/>
                        </a:spcAft>
                      </a:pPr>
                      <a:r>
                        <a:rPr lang="en-US" sz="1400" dirty="0" smtClean="0">
                          <a:effectLst/>
                        </a:rPr>
                        <a:t>Vẽ </a:t>
                      </a:r>
                      <a:r>
                        <a:rPr lang="en-US" sz="1400" dirty="0">
                          <a:effectLst/>
                        </a:rPr>
                        <a:t>biểu đồ lớp, đặc tả các thuộc tính và phương thức của lớp. </a:t>
                      </a:r>
                      <a:endParaRPr lang="vi-VN" sz="1400" dirty="0" smtClean="0">
                        <a:effectLst/>
                      </a:endParaRPr>
                    </a:p>
                    <a:p>
                      <a:pPr>
                        <a:lnSpc>
                          <a:spcPct val="150000"/>
                        </a:lnSpc>
                        <a:spcAft>
                          <a:spcPts val="0"/>
                        </a:spcAft>
                      </a:pPr>
                      <a:r>
                        <a:rPr lang="en-US" sz="1400" dirty="0" smtClean="0">
                          <a:effectLst/>
                        </a:rPr>
                        <a:t>Vẽ </a:t>
                      </a:r>
                      <a:r>
                        <a:rPr lang="en-US" sz="1400" dirty="0">
                          <a:effectLst/>
                        </a:rPr>
                        <a:t>biểu đồ tuần tự thể hiện trình tự làm việc của hệ thống</a:t>
                      </a:r>
                      <a:r>
                        <a:rPr lang="vi-VN" sz="1400" dirty="0">
                          <a:effectLst/>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4114782516"/>
                  </a:ext>
                </a:extLst>
              </a:tr>
            </a:tbl>
          </a:graphicData>
        </a:graphic>
      </p:graphicFrame>
    </p:spTree>
    <p:extLst>
      <p:ext uri="{BB962C8B-B14F-4D97-AF65-F5344CB8AC3E}">
        <p14:creationId xmlns:p14="http://schemas.microsoft.com/office/powerpoint/2010/main" val="848884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966" y="112876"/>
            <a:ext cx="10515600" cy="1325563"/>
          </a:xfrm>
        </p:spPr>
        <p:txBody>
          <a:bodyPr/>
          <a:lstStyle/>
          <a:p>
            <a:r>
              <a:rPr lang="vi-VN" dirty="0" smtClean="0">
                <a:solidFill>
                  <a:srgbClr val="FFC000"/>
                </a:solidFill>
              </a:rPr>
              <a:t>NỘI DUNG THỰC HIỆN</a:t>
            </a:r>
            <a:endParaRPr lang="en-US" dirty="0">
              <a:solidFill>
                <a:srgbClr val="FFC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61816795"/>
              </p:ext>
            </p:extLst>
          </p:nvPr>
        </p:nvGraphicFramePr>
        <p:xfrm>
          <a:off x="1492469" y="1438439"/>
          <a:ext cx="8639503" cy="5000592"/>
        </p:xfrm>
        <a:graphic>
          <a:graphicData uri="http://schemas.openxmlformats.org/drawingml/2006/table">
            <a:tbl>
              <a:tblPr firstRow="1" firstCol="1" bandRow="1">
                <a:tableStyleId>{5C22544A-7EE6-4342-B048-85BDC9FD1C3A}</a:tableStyleId>
              </a:tblPr>
              <a:tblGrid>
                <a:gridCol w="1045102">
                  <a:extLst>
                    <a:ext uri="{9D8B030D-6E8A-4147-A177-3AD203B41FA5}">
                      <a16:colId xmlns:a16="http://schemas.microsoft.com/office/drawing/2014/main" val="1566160587"/>
                    </a:ext>
                  </a:extLst>
                </a:gridCol>
                <a:gridCol w="2786936">
                  <a:extLst>
                    <a:ext uri="{9D8B030D-6E8A-4147-A177-3AD203B41FA5}">
                      <a16:colId xmlns:a16="http://schemas.microsoft.com/office/drawing/2014/main" val="2675631924"/>
                    </a:ext>
                  </a:extLst>
                </a:gridCol>
                <a:gridCol w="4807465">
                  <a:extLst>
                    <a:ext uri="{9D8B030D-6E8A-4147-A177-3AD203B41FA5}">
                      <a16:colId xmlns:a16="http://schemas.microsoft.com/office/drawing/2014/main" val="3869019665"/>
                    </a:ext>
                  </a:extLst>
                </a:gridCol>
              </a:tblGrid>
              <a:tr h="336706">
                <a:tc>
                  <a:txBody>
                    <a:bodyPr/>
                    <a:lstStyle/>
                    <a:p>
                      <a:pPr algn="ctr">
                        <a:lnSpc>
                          <a:spcPct val="150000"/>
                        </a:lnSpc>
                        <a:spcAft>
                          <a:spcPts val="0"/>
                        </a:spcAft>
                      </a:pPr>
                      <a:r>
                        <a:rPr lang="en-US" sz="1400" dirty="0">
                          <a:effectLst/>
                        </a:rPr>
                        <a:t>STT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nchor="ctr"/>
                </a:tc>
                <a:tc>
                  <a:txBody>
                    <a:bodyPr/>
                    <a:lstStyle/>
                    <a:p>
                      <a:pPr algn="ctr">
                        <a:lnSpc>
                          <a:spcPct val="150000"/>
                        </a:lnSpc>
                        <a:spcAft>
                          <a:spcPts val="0"/>
                        </a:spcAft>
                      </a:pPr>
                      <a:r>
                        <a:rPr lang="en-US" sz="1400" dirty="0">
                          <a:effectLst/>
                        </a:rPr>
                        <a:t>Tên công việc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nchor="ctr"/>
                </a:tc>
                <a:tc>
                  <a:txBody>
                    <a:bodyPr/>
                    <a:lstStyle/>
                    <a:p>
                      <a:pPr algn="ctr">
                        <a:lnSpc>
                          <a:spcPct val="150000"/>
                        </a:lnSpc>
                        <a:spcAft>
                          <a:spcPts val="0"/>
                        </a:spcAft>
                      </a:pPr>
                      <a:r>
                        <a:rPr lang="en-US" sz="1400">
                          <a:effectLst/>
                        </a:rPr>
                        <a:t>Mô tả công việc</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nchor="ctr"/>
                </a:tc>
                <a:extLst>
                  <a:ext uri="{0D108BD9-81ED-4DB2-BD59-A6C34878D82A}">
                    <a16:rowId xmlns:a16="http://schemas.microsoft.com/office/drawing/2014/main" val="1146055474"/>
                  </a:ext>
                </a:extLst>
              </a:tr>
              <a:tr h="1010118">
                <a:tc>
                  <a:txBody>
                    <a:bodyPr/>
                    <a:lstStyle/>
                    <a:p>
                      <a:pPr algn="ctr">
                        <a:lnSpc>
                          <a:spcPct val="150000"/>
                        </a:lnSpc>
                        <a:spcAft>
                          <a:spcPts val="0"/>
                        </a:spcAft>
                      </a:pPr>
                      <a:r>
                        <a:rPr lang="en-US" sz="1400" dirty="0">
                          <a:effectLst/>
                        </a:rPr>
                        <a:t>5</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Phân tích thiết kế CSDL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Chuyển các lớp thành các bảng</a:t>
                      </a:r>
                      <a:r>
                        <a:rPr lang="en-US" sz="1400" dirty="0" smtClean="0">
                          <a:effectLst/>
                        </a:rPr>
                        <a:t>, </a:t>
                      </a:r>
                      <a:r>
                        <a:rPr lang="en-US" sz="1400" dirty="0">
                          <a:effectLst/>
                        </a:rPr>
                        <a:t>thuộc tính của lớp </a:t>
                      </a:r>
                      <a:endParaRPr lang="vi-VN" sz="1400" dirty="0" smtClean="0">
                        <a:effectLst/>
                      </a:endParaRPr>
                    </a:p>
                    <a:p>
                      <a:pPr>
                        <a:lnSpc>
                          <a:spcPct val="150000"/>
                        </a:lnSpc>
                        <a:spcAft>
                          <a:spcPts val="0"/>
                        </a:spcAft>
                      </a:pPr>
                      <a:r>
                        <a:rPr lang="en-US" sz="1400" dirty="0" smtClean="0">
                          <a:effectLst/>
                        </a:rPr>
                        <a:t>thành </a:t>
                      </a:r>
                      <a:r>
                        <a:rPr lang="en-US" sz="1400" dirty="0">
                          <a:effectLst/>
                        </a:rPr>
                        <a:t>các cột và các đối tượng thành các hàng.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445256123"/>
                  </a:ext>
                </a:extLst>
              </a:tr>
              <a:tr h="673412">
                <a:tc>
                  <a:txBody>
                    <a:bodyPr/>
                    <a:lstStyle/>
                    <a:p>
                      <a:pPr algn="ctr">
                        <a:lnSpc>
                          <a:spcPct val="150000"/>
                        </a:lnSpc>
                        <a:spcAft>
                          <a:spcPts val="0"/>
                        </a:spcAft>
                      </a:pPr>
                      <a:r>
                        <a:rPr lang="en-US" sz="1400">
                          <a:effectLst/>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a:effectLst/>
                        </a:rPr>
                        <a:t>Thiết kế giao diện chính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Phân tích và thiết kế giao diện người dùng.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4135914401"/>
                  </a:ext>
                </a:extLst>
              </a:tr>
              <a:tr h="673412">
                <a:tc>
                  <a:txBody>
                    <a:bodyPr/>
                    <a:lstStyle/>
                    <a:p>
                      <a:pPr algn="ctr">
                        <a:lnSpc>
                          <a:spcPct val="150000"/>
                        </a:lnSpc>
                        <a:spcAft>
                          <a:spcPts val="0"/>
                        </a:spcAft>
                      </a:pPr>
                      <a:r>
                        <a:rPr lang="en-US" sz="1400">
                          <a:effectLst/>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a:effectLst/>
                        </a:rPr>
                        <a:t>Code các chức năng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Viết code hoàn chỉnh, chạy ổn định và đầy đủ các ràng buộc</a:t>
                      </a:r>
                      <a:r>
                        <a:rPr lang="vi-VN" sz="1400" dirty="0">
                          <a:effectLst/>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3623283665"/>
                  </a:ext>
                </a:extLst>
              </a:tr>
              <a:tr h="673412">
                <a:tc>
                  <a:txBody>
                    <a:bodyPr/>
                    <a:lstStyle/>
                    <a:p>
                      <a:pPr algn="ctr">
                        <a:lnSpc>
                          <a:spcPct val="150000"/>
                        </a:lnSpc>
                        <a:spcAft>
                          <a:spcPts val="0"/>
                        </a:spcAft>
                      </a:pPr>
                      <a:r>
                        <a:rPr lang="en-US" sz="1400">
                          <a:effectLst/>
                        </a:rPr>
                        <a:t>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a:effectLst/>
                        </a:rPr>
                        <a:t>Test hệ thống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Kiểm tra lại tất cả các module của hệ </a:t>
                      </a:r>
                      <a:r>
                        <a:rPr lang="en-US" sz="1400" dirty="0" smtClean="0">
                          <a:effectLst/>
                        </a:rPr>
                        <a:t>thống.</a:t>
                      </a:r>
                      <a:endParaRPr lang="vi-VN" sz="1400" dirty="0" smtClean="0">
                        <a:effectLst/>
                      </a:endParaRPr>
                    </a:p>
                    <a:p>
                      <a:pPr>
                        <a:lnSpc>
                          <a:spcPct val="150000"/>
                        </a:lnSpc>
                        <a:spcAft>
                          <a:spcPts val="0"/>
                        </a:spcAft>
                      </a:pPr>
                      <a:r>
                        <a:rPr lang="en-US" sz="1400" dirty="0" smtClean="0">
                          <a:effectLst/>
                        </a:rPr>
                        <a:t>Phát </a:t>
                      </a:r>
                      <a:r>
                        <a:rPr lang="en-US" sz="1400" dirty="0">
                          <a:effectLst/>
                        </a:rPr>
                        <a:t>hiện lỗi và sửa lại</a:t>
                      </a:r>
                      <a:r>
                        <a:rPr lang="en-US" sz="1400" dirty="0" smtClean="0">
                          <a:effectLst/>
                        </a:rPr>
                        <a:t>.</a:t>
                      </a:r>
                      <a:endParaRPr lang="vi-VN" sz="1400" dirty="0" smtClean="0">
                        <a:effectLst/>
                      </a:endParaRPr>
                    </a:p>
                    <a:p>
                      <a:pPr>
                        <a:lnSpc>
                          <a:spcPct val="150000"/>
                        </a:lnSpc>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2655207351"/>
                  </a:ext>
                </a:extLst>
              </a:tr>
              <a:tr h="673412">
                <a:tc>
                  <a:txBody>
                    <a:bodyPr/>
                    <a:lstStyle/>
                    <a:p>
                      <a:pPr algn="ctr">
                        <a:lnSpc>
                          <a:spcPct val="150000"/>
                        </a:lnSpc>
                        <a:spcAft>
                          <a:spcPts val="0"/>
                        </a:spcAft>
                      </a:pPr>
                      <a:r>
                        <a:rPr lang="en-US" sz="1400">
                          <a:effectLst/>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a:effectLst/>
                        </a:rPr>
                        <a:t>Viết file trợ giúp</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Viết file hướng dẫn sử dụng phần mềm help.xml.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1605256020"/>
                  </a:ext>
                </a:extLst>
              </a:tr>
              <a:tr h="673412">
                <a:tc>
                  <a:txBody>
                    <a:bodyPr/>
                    <a:lstStyle/>
                    <a:p>
                      <a:pPr algn="ctr">
                        <a:lnSpc>
                          <a:spcPct val="150000"/>
                        </a:lnSpc>
                        <a:spcAft>
                          <a:spcPts val="0"/>
                        </a:spcAft>
                      </a:pPr>
                      <a:r>
                        <a:rPr lang="en-US" sz="1400">
                          <a:effectLst/>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a:effectLst/>
                        </a:rPr>
                        <a:t>Triển khai hệ thống, cài đặt chương trình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tc>
                  <a:txBody>
                    <a:bodyPr/>
                    <a:lstStyle/>
                    <a:p>
                      <a:pPr>
                        <a:lnSpc>
                          <a:spcPct val="150000"/>
                        </a:lnSpc>
                        <a:spcAft>
                          <a:spcPts val="0"/>
                        </a:spcAft>
                      </a:pPr>
                      <a:r>
                        <a:rPr lang="en-US" sz="1400" dirty="0">
                          <a:effectLst/>
                        </a:rPr>
                        <a:t>Cài đặt chương trình trên máy người dùng.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297" marR="37297" marT="0" marB="0"/>
                </a:tc>
                <a:extLst>
                  <a:ext uri="{0D108BD9-81ED-4DB2-BD59-A6C34878D82A}">
                    <a16:rowId xmlns:a16="http://schemas.microsoft.com/office/drawing/2014/main" val="30478857"/>
                  </a:ext>
                </a:extLst>
              </a:tr>
            </a:tbl>
          </a:graphicData>
        </a:graphic>
      </p:graphicFrame>
    </p:spTree>
    <p:extLst>
      <p:ext uri="{BB962C8B-B14F-4D97-AF65-F5344CB8AC3E}">
        <p14:creationId xmlns:p14="http://schemas.microsoft.com/office/powerpoint/2010/main" val="1542103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966" y="112876"/>
            <a:ext cx="10515600" cy="1325563"/>
          </a:xfrm>
        </p:spPr>
        <p:txBody>
          <a:bodyPr/>
          <a:lstStyle/>
          <a:p>
            <a:r>
              <a:rPr lang="vi-VN" dirty="0" smtClean="0">
                <a:solidFill>
                  <a:srgbClr val="FFC000"/>
                </a:solidFill>
              </a:rPr>
              <a:t>PHÂN CHIA CÔNG VIỆC</a:t>
            </a:r>
            <a:endParaRPr lang="en-US" dirty="0">
              <a:solidFill>
                <a:srgbClr val="FFC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93265979"/>
              </p:ext>
            </p:extLst>
          </p:nvPr>
        </p:nvGraphicFramePr>
        <p:xfrm>
          <a:off x="1492469" y="1744716"/>
          <a:ext cx="8744608" cy="4124129"/>
        </p:xfrm>
        <a:graphic>
          <a:graphicData uri="http://schemas.openxmlformats.org/drawingml/2006/table">
            <a:tbl>
              <a:tblPr firstRow="1" firstCol="1" bandRow="1">
                <a:tableStyleId>{5C22544A-7EE6-4342-B048-85BDC9FD1C3A}</a:tableStyleId>
              </a:tblPr>
              <a:tblGrid>
                <a:gridCol w="979149">
                  <a:extLst>
                    <a:ext uri="{9D8B030D-6E8A-4147-A177-3AD203B41FA5}">
                      <a16:colId xmlns:a16="http://schemas.microsoft.com/office/drawing/2014/main" val="1848101927"/>
                    </a:ext>
                  </a:extLst>
                </a:gridCol>
                <a:gridCol w="3670564">
                  <a:extLst>
                    <a:ext uri="{9D8B030D-6E8A-4147-A177-3AD203B41FA5}">
                      <a16:colId xmlns:a16="http://schemas.microsoft.com/office/drawing/2014/main" val="2305292746"/>
                    </a:ext>
                  </a:extLst>
                </a:gridCol>
                <a:gridCol w="1412445">
                  <a:extLst>
                    <a:ext uri="{9D8B030D-6E8A-4147-A177-3AD203B41FA5}">
                      <a16:colId xmlns:a16="http://schemas.microsoft.com/office/drawing/2014/main" val="3613900334"/>
                    </a:ext>
                  </a:extLst>
                </a:gridCol>
                <a:gridCol w="1270005">
                  <a:extLst>
                    <a:ext uri="{9D8B030D-6E8A-4147-A177-3AD203B41FA5}">
                      <a16:colId xmlns:a16="http://schemas.microsoft.com/office/drawing/2014/main" val="2515387076"/>
                    </a:ext>
                  </a:extLst>
                </a:gridCol>
                <a:gridCol w="1412445">
                  <a:extLst>
                    <a:ext uri="{9D8B030D-6E8A-4147-A177-3AD203B41FA5}">
                      <a16:colId xmlns:a16="http://schemas.microsoft.com/office/drawing/2014/main" val="1967516408"/>
                    </a:ext>
                  </a:extLst>
                </a:gridCol>
              </a:tblGrid>
              <a:tr h="800895">
                <a:tc>
                  <a:txBody>
                    <a:bodyPr/>
                    <a:lstStyle/>
                    <a:p>
                      <a:pPr algn="ctr">
                        <a:lnSpc>
                          <a:spcPct val="115000"/>
                        </a:lnSpc>
                        <a:spcAft>
                          <a:spcPts val="0"/>
                        </a:spcAft>
                      </a:pPr>
                      <a:r>
                        <a:rPr lang="en-US" sz="1600" dirty="0">
                          <a:effectLst/>
                        </a:rPr>
                        <a:t>STT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Tên công việc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Bắt đầu</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Thời gian (ngày)</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a:effectLst/>
                        </a:rPr>
                        <a:t>Kết thúc</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397418"/>
                  </a:ext>
                </a:extLst>
              </a:tr>
              <a:tr h="275270">
                <a:tc>
                  <a:txBody>
                    <a:bodyPr/>
                    <a:lstStyle/>
                    <a:p>
                      <a:pPr algn="ctr">
                        <a:lnSpc>
                          <a:spcPct val="115000"/>
                        </a:lnSpc>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Tìm hiểu đề tài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12-Thg3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15-Thg3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7454306"/>
                  </a:ext>
                </a:extLst>
              </a:tr>
              <a:tr h="275270">
                <a:tc>
                  <a:txBody>
                    <a:bodyPr/>
                    <a:lstStyle/>
                    <a:p>
                      <a:pPr algn="ctr">
                        <a:lnSpc>
                          <a:spcPct val="115000"/>
                        </a:lnSpc>
                        <a:spcAft>
                          <a:spcPts val="0"/>
                        </a:spcAft>
                      </a:pPr>
                      <a:r>
                        <a:rPr lang="en-US" sz="1600">
                          <a:effectLst/>
                        </a:rPr>
                        <a:t>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Khảo sát hệ thống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15-Thg3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25-Thg3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87921747"/>
                  </a:ext>
                </a:extLst>
              </a:tr>
              <a:tr h="539953">
                <a:tc>
                  <a:txBody>
                    <a:bodyPr/>
                    <a:lstStyle/>
                    <a:p>
                      <a:pPr algn="ctr">
                        <a:lnSpc>
                          <a:spcPct val="115000"/>
                        </a:lnSpc>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Phân tích chức năng hệ thống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25-Thg3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10-Thg4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747391"/>
                  </a:ext>
                </a:extLst>
              </a:tr>
              <a:tr h="275270">
                <a:tc>
                  <a:txBody>
                    <a:bodyPr/>
                    <a:lstStyle/>
                    <a:p>
                      <a:pPr algn="ctr">
                        <a:lnSpc>
                          <a:spcPct val="115000"/>
                        </a:lnSpc>
                        <a:spcAft>
                          <a:spcPts val="0"/>
                        </a:spcAft>
                      </a:pPr>
                      <a:r>
                        <a:rPr lang="en-US" sz="1600">
                          <a:effectLst/>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Vẽ các biểu đồ</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25-Thg3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15-Thg4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51403707"/>
                  </a:ext>
                </a:extLst>
              </a:tr>
              <a:tr h="275270">
                <a:tc>
                  <a:txBody>
                    <a:bodyPr/>
                    <a:lstStyle/>
                    <a:p>
                      <a:pPr algn="ctr">
                        <a:lnSpc>
                          <a:spcPct val="115000"/>
                        </a:lnSpc>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Phân tích thiết kế CSDL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dirty="0">
                          <a:effectLst/>
                        </a:rPr>
                        <a:t>15-Thg4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01-Thg5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0040117"/>
                  </a:ext>
                </a:extLst>
              </a:tr>
              <a:tr h="275270">
                <a:tc>
                  <a:txBody>
                    <a:bodyPr/>
                    <a:lstStyle/>
                    <a:p>
                      <a:pPr algn="ctr">
                        <a:lnSpc>
                          <a:spcPct val="115000"/>
                        </a:lnSpc>
                        <a:spcAft>
                          <a:spcPts val="0"/>
                        </a:spcAft>
                      </a:pPr>
                      <a:r>
                        <a:rPr lang="en-US" sz="1600">
                          <a:effectLst/>
                        </a:rPr>
                        <a:t>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Thiết kế giao diện chính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02-Thg5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dirty="0">
                          <a:effectLst/>
                        </a:rPr>
                        <a:t>10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12-Thg5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4025772"/>
                  </a:ext>
                </a:extLst>
              </a:tr>
              <a:tr h="275270">
                <a:tc>
                  <a:txBody>
                    <a:bodyPr/>
                    <a:lstStyle/>
                    <a:p>
                      <a:pPr algn="ctr">
                        <a:lnSpc>
                          <a:spcPct val="115000"/>
                        </a:lnSpc>
                        <a:spcAft>
                          <a:spcPts val="0"/>
                        </a:spcAft>
                      </a:pPr>
                      <a:r>
                        <a:rPr lang="en-US" sz="1600">
                          <a:effectLst/>
                        </a:rPr>
                        <a:t>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Code các chức năng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13-Thg5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dirty="0">
                          <a:effectLst/>
                        </a:rPr>
                        <a:t>20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03-Thg6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1974871"/>
                  </a:ext>
                </a:extLst>
              </a:tr>
              <a:tr h="275270">
                <a:tc>
                  <a:txBody>
                    <a:bodyPr/>
                    <a:lstStyle/>
                    <a:p>
                      <a:pPr algn="ctr">
                        <a:lnSpc>
                          <a:spcPct val="115000"/>
                        </a:lnSpc>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Test hệ thống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03-Thg6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dirty="0">
                          <a:effectLst/>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06-Thg6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1849762"/>
                  </a:ext>
                </a:extLst>
              </a:tr>
              <a:tr h="275270">
                <a:tc>
                  <a:txBody>
                    <a:bodyPr/>
                    <a:lstStyle/>
                    <a:p>
                      <a:pPr algn="ctr">
                        <a:lnSpc>
                          <a:spcPct val="115000"/>
                        </a:lnSpc>
                        <a:spcAft>
                          <a:spcPts val="0"/>
                        </a:spcAft>
                      </a:pPr>
                      <a:r>
                        <a:rPr lang="en-US" sz="1600">
                          <a:effectLst/>
                        </a:rPr>
                        <a:t>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Viết file trợ giúp</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03-Thg6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dirty="0">
                          <a:effectLst/>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dirty="0">
                          <a:effectLst/>
                        </a:rPr>
                        <a:t>07-Thg6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2066875"/>
                  </a:ext>
                </a:extLst>
              </a:tr>
              <a:tr h="539953">
                <a:tc>
                  <a:txBody>
                    <a:bodyPr/>
                    <a:lstStyle/>
                    <a:p>
                      <a:pPr algn="ctr">
                        <a:lnSpc>
                          <a:spcPct val="115000"/>
                        </a:lnSpc>
                        <a:spcAft>
                          <a:spcPts val="0"/>
                        </a:spcAft>
                      </a:pPr>
                      <a:r>
                        <a:rPr lang="en-US" sz="1600">
                          <a:effectLst/>
                        </a:rPr>
                        <a:t>10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600">
                          <a:effectLst/>
                        </a:rPr>
                        <a:t>Triển khai hệ thống, cài đặt chương trình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03-Thg6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lnSpc>
                          <a:spcPct val="115000"/>
                        </a:lnSpc>
                        <a:spcAft>
                          <a:spcPts val="0"/>
                        </a:spcAft>
                      </a:pPr>
                      <a:r>
                        <a:rPr lang="en-US" sz="1600" dirty="0">
                          <a:effectLst/>
                        </a:rPr>
                        <a:t>07-Thg6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0334912"/>
                  </a:ext>
                </a:extLst>
              </a:tr>
            </a:tbl>
          </a:graphicData>
        </a:graphic>
      </p:graphicFrame>
    </p:spTree>
    <p:extLst>
      <p:ext uri="{BB962C8B-B14F-4D97-AF65-F5344CB8AC3E}">
        <p14:creationId xmlns:p14="http://schemas.microsoft.com/office/powerpoint/2010/main" val="3965134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4" name="Title 3"/>
          <p:cNvSpPr>
            <a:spLocks noGrp="1"/>
          </p:cNvSpPr>
          <p:nvPr>
            <p:ph type="title"/>
          </p:nvPr>
        </p:nvSpPr>
        <p:spPr/>
        <p:txBody>
          <a:bodyPr/>
          <a:lstStyle/>
          <a:p>
            <a:r>
              <a:rPr lang="vi-VN" dirty="0" smtClean="0">
                <a:solidFill>
                  <a:srgbClr val="FFC000"/>
                </a:solidFill>
              </a:rPr>
              <a:t>BIỂU ĐỒ GANTT</a:t>
            </a:r>
            <a:endParaRPr lang="en-US" dirty="0"/>
          </a:p>
        </p:txBody>
      </p:sp>
      <p:graphicFrame>
        <p:nvGraphicFramePr>
          <p:cNvPr id="10" name="Chart 9"/>
          <p:cNvGraphicFramePr/>
          <p:nvPr>
            <p:extLst>
              <p:ext uri="{D42A27DB-BD31-4B8C-83A1-F6EECF244321}">
                <p14:modId xmlns:p14="http://schemas.microsoft.com/office/powerpoint/2010/main" val="1578544842"/>
              </p:ext>
            </p:extLst>
          </p:nvPr>
        </p:nvGraphicFramePr>
        <p:xfrm>
          <a:off x="1166648" y="2055813"/>
          <a:ext cx="9375228" cy="4218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9552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966" y="112876"/>
            <a:ext cx="10515600" cy="1325563"/>
          </a:xfrm>
        </p:spPr>
        <p:txBody>
          <a:bodyPr/>
          <a:lstStyle/>
          <a:p>
            <a:r>
              <a:rPr lang="vi-VN" dirty="0" smtClean="0">
                <a:solidFill>
                  <a:srgbClr val="FFC000"/>
                </a:solidFill>
              </a:rPr>
              <a:t>QUY TRÌNH HỆ THỐNG</a:t>
            </a:r>
            <a:endParaRPr lang="en-US" dirty="0">
              <a:solidFill>
                <a:srgbClr val="FFC000"/>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9879" y="1678480"/>
            <a:ext cx="10192241" cy="4351338"/>
          </a:xfrm>
          <a:prstGeom prst="rect">
            <a:avLst/>
          </a:prstGeom>
        </p:spPr>
      </p:pic>
    </p:spTree>
    <p:extLst>
      <p:ext uri="{BB962C8B-B14F-4D97-AF65-F5344CB8AC3E}">
        <p14:creationId xmlns:p14="http://schemas.microsoft.com/office/powerpoint/2010/main" val="2010700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1276</Words>
  <Application>Microsoft Office PowerPoint</Application>
  <PresentationFormat>Widescreen</PresentationFormat>
  <Paragraphs>209</Paragraphs>
  <Slides>27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XÂY DỰNG VÀ PHÂN TÍCH HỆ THỐNG THI TRẮC NGHIỆM</vt:lpstr>
      <vt:lpstr>MỤC LỤC</vt:lpstr>
      <vt:lpstr>1. GIỚI THIỆU ĐỀ TÀI</vt:lpstr>
      <vt:lpstr>NỘI DUNG THỰC HIỆN</vt:lpstr>
      <vt:lpstr>NỘI DUNG THỰC HIỆN</vt:lpstr>
      <vt:lpstr>PHÂN CHIA CÔNG VIỆC</vt:lpstr>
      <vt:lpstr>BIỂU ĐỒ GANTT</vt:lpstr>
      <vt:lpstr>QUY TRÌNH HỆ THỐNG</vt:lpstr>
      <vt:lpstr>2. PHÂN TÍCH THIẾT KẾ HỆ THỐNG</vt:lpstr>
      <vt:lpstr>2.1 MÔ TẢ BÀI TOÁN</vt:lpstr>
      <vt:lpstr>2.1 MÔ TẢ BÀI TOÁN</vt:lpstr>
      <vt:lpstr>2.2 ACTOR, USECASE</vt:lpstr>
      <vt:lpstr>2.2 ACTOR, USECASE</vt:lpstr>
      <vt:lpstr>2.3 MÔ TẢ USECASE</vt:lpstr>
      <vt:lpstr>2.4 CƠ SỞ DỮ LIỆU</vt:lpstr>
      <vt:lpstr>2.4 CƠ SỞ DỮ LIỆU</vt:lpstr>
      <vt:lpstr>3. TRIỂN KHAI HỆ THỐNG</vt:lpstr>
      <vt:lpstr>3. TRIỂN KHAI HỆ THỐNG</vt:lpstr>
      <vt:lpstr>3. TRIỂN KHAI HỆ THỐNG</vt:lpstr>
      <vt:lpstr>4. KẾT LUẬN VÀ HƯỚNG PHÁT TRIỀN</vt:lpstr>
      <vt:lpstr>4. KẾT LUẬN VÀ HƯỚNG PHÁT TRIỀN</vt:lpstr>
      <vt:lpstr>4. KẾT LUẬN VÀ HƯỚNG PHÁT TRIỀN</vt:lpstr>
      <vt:lpstr>PowerPoint Presentation</vt:lpstr>
      <vt:lpstr>PowerPoint Presentation</vt:lpstr>
      <vt:lpstr>2.4 CƠ SỞ DỮ LIỆU</vt:lpstr>
      <vt:lpstr>2.4 CƠ SỞ DỮ LIỆU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48</cp:revision>
  <dcterms:created xsi:type="dcterms:W3CDTF">2019-10-08T09:26:31Z</dcterms:created>
  <dcterms:modified xsi:type="dcterms:W3CDTF">2020-06-12T01:47:28Z</dcterms:modified>
</cp:coreProperties>
</file>