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91" r:id="rId5"/>
    <p:sldId id="257" r:id="rId6"/>
    <p:sldId id="292" r:id="rId7"/>
    <p:sldId id="285" r:id="rId8"/>
    <p:sldId id="286" r:id="rId9"/>
    <p:sldId id="297" r:id="rId10"/>
    <p:sldId id="298" r:id="rId11"/>
    <p:sldId id="299" r:id="rId12"/>
    <p:sldId id="300" r:id="rId13"/>
    <p:sldId id="301" r:id="rId14"/>
    <p:sldId id="302" r:id="rId15"/>
    <p:sldId id="303" r:id="rId16"/>
    <p:sldId id="304" r:id="rId17"/>
    <p:sldId id="305" r:id="rId18"/>
    <p:sldId id="307" r:id="rId19"/>
    <p:sldId id="309" r:id="rId20"/>
    <p:sldId id="310" r:id="rId21"/>
    <p:sldId id="311" r:id="rId22"/>
    <p:sldId id="278" r:id="rId23"/>
  </p:sldIdLst>
  <p:sldSz cx="9144000" cy="5143500"/>
  <p:notesSz cx="6858000" cy="9144000"/>
  <p:embeddedFontLst>
    <p:embeddedFont>
      <p:font typeface="Oswald"/>
      <p:regular r:id="rId27"/>
    </p:embeddedFont>
    <p:embeddedFont>
      <p:font typeface="Tinos" panose="02020603050405020304"/>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 name="Shape 266"/>
        <p:cNvGrpSpPr/>
        <p:nvPr/>
      </p:nvGrpSpPr>
      <p:grpSpPr>
        <a:xfrm>
          <a:off x="0" y="0"/>
          <a:ext cx="0" cy="0"/>
          <a:chOff x="0" y="0"/>
          <a:chExt cx="0" cy="0"/>
        </a:xfrm>
      </p:grpSpPr>
      <p:sp>
        <p:nvSpPr>
          <p:cNvPr id="267" name="Google Shape;267;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srcRect/>
          <a:stretch>
            <a:fillRect/>
          </a:stretch>
        </p:blipFill>
        <p:spPr>
          <a:xfrm>
            <a:off x="672713" y="333900"/>
            <a:ext cx="7798575" cy="4809601"/>
          </a:xfrm>
          <a:prstGeom prst="rect">
            <a:avLst/>
          </a:prstGeom>
          <a:noFill/>
          <a:ln>
            <a:noFill/>
          </a:ln>
        </p:spPr>
      </p:pic>
      <p:sp>
        <p:nvSpPr>
          <p:cNvPr id="11" name="Google Shape;11;p2"/>
          <p:cNvSpPr txBox="1"/>
          <p:nvPr>
            <p:ph type="ctrTitle"/>
          </p:nvPr>
        </p:nvSpPr>
        <p:spPr>
          <a:xfrm>
            <a:off x="1912650" y="1915625"/>
            <a:ext cx="54696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8" name="Shape 58"/>
        <p:cNvGrpSpPr/>
        <p:nvPr/>
      </p:nvGrpSpPr>
      <p:grpSpPr>
        <a:xfrm>
          <a:off x="0" y="0"/>
          <a:ext cx="0" cy="0"/>
          <a:chOff x="0" y="0"/>
          <a:chExt cx="0" cy="0"/>
        </a:xfrm>
      </p:grpSpPr>
      <p:pic>
        <p:nvPicPr>
          <p:cNvPr id="59" name="Google Shape;59;p11" descr="libro.png"/>
          <p:cNvPicPr preferRelativeResize="0"/>
          <p:nvPr/>
        </p:nvPicPr>
        <p:blipFill>
          <a:blip r:embed="rId2"/>
          <a:stretch>
            <a:fillRect/>
          </a:stretch>
        </p:blipFill>
        <p:spPr>
          <a:xfrm>
            <a:off x="0" y="0"/>
            <a:ext cx="9144000" cy="5143500"/>
          </a:xfrm>
          <a:prstGeom prst="rect">
            <a:avLst/>
          </a:prstGeom>
          <a:noFill/>
          <a:ln>
            <a:noFill/>
          </a:ln>
        </p:spPr>
      </p:pic>
      <p:sp>
        <p:nvSpPr>
          <p:cNvPr id="60" name="Google Shape;60;p11"/>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No book">
  <p:cSld name="BLANK_1">
    <p:spTree>
      <p:nvGrpSpPr>
        <p:cNvPr id="61" name="Shape 61"/>
        <p:cNvGrpSpPr/>
        <p:nvPr/>
      </p:nvGrpSpPr>
      <p:grpSpPr>
        <a:xfrm>
          <a:off x="0" y="0"/>
          <a:ext cx="0" cy="0"/>
          <a:chOff x="0" y="0"/>
          <a:chExt cx="0" cy="0"/>
        </a:xfrm>
      </p:grpSpPr>
      <p:sp>
        <p:nvSpPr>
          <p:cNvPr id="62" name="Google Shape;62;p12"/>
          <p:cNvSpPr txBox="1"/>
          <p:nvPr>
            <p:ph type="sldNum" idx="12"/>
          </p:nvPr>
        </p:nvSpPr>
        <p:spPr>
          <a:xfrm>
            <a:off x="8413350" y="4627001"/>
            <a:ext cx="548700" cy="393600"/>
          </a:xfrm>
          <a:prstGeom prst="rect">
            <a:avLst/>
          </a:prstGeom>
        </p:spPr>
        <p:txBody>
          <a:bodyPr spcFirstLastPara="1" wrap="square" lIns="91425" tIns="91425" rIns="91425" bIns="91425" anchor="ctr" anchorCtr="0">
            <a:noAutofit/>
          </a:bodyPr>
          <a:lstStyle>
            <a:lvl1pPr lvl="0" rtl="0">
              <a:buNone/>
              <a:defRPr>
                <a:solidFill>
                  <a:schemeClr val="accent6"/>
                </a:solidFill>
              </a:defRPr>
            </a:lvl1pPr>
            <a:lvl2pPr lvl="1" rtl="0">
              <a:buNone/>
              <a:defRPr>
                <a:solidFill>
                  <a:schemeClr val="accent6"/>
                </a:solidFill>
              </a:defRPr>
            </a:lvl2pPr>
            <a:lvl3pPr lvl="2" rtl="0">
              <a:buNone/>
              <a:defRPr>
                <a:solidFill>
                  <a:schemeClr val="accent6"/>
                </a:solidFill>
              </a:defRPr>
            </a:lvl3pPr>
            <a:lvl4pPr lvl="3" rtl="0">
              <a:buNone/>
              <a:defRPr>
                <a:solidFill>
                  <a:schemeClr val="accent6"/>
                </a:solidFill>
              </a:defRPr>
            </a:lvl4pPr>
            <a:lvl5pPr lvl="4" rtl="0">
              <a:buNone/>
              <a:defRPr>
                <a:solidFill>
                  <a:schemeClr val="accent6"/>
                </a:solidFill>
              </a:defRPr>
            </a:lvl5pPr>
            <a:lvl6pPr lvl="5" rtl="0">
              <a:buNone/>
              <a:defRPr>
                <a:solidFill>
                  <a:schemeClr val="accent6"/>
                </a:solidFill>
              </a:defRPr>
            </a:lvl6pPr>
            <a:lvl7pPr lvl="6" rtl="0">
              <a:buNone/>
              <a:defRPr>
                <a:solidFill>
                  <a:schemeClr val="accent6"/>
                </a:solidFill>
              </a:defRPr>
            </a:lvl7pPr>
            <a:lvl8pPr lvl="7" rtl="0">
              <a:buNone/>
              <a:defRPr>
                <a:solidFill>
                  <a:schemeClr val="accent6"/>
                </a:solidFill>
              </a:defRPr>
            </a:lvl8pPr>
            <a:lvl9pPr lvl="8" rtl="0">
              <a:buNone/>
              <a:defRPr>
                <a:solidFill>
                  <a:schemeClr val="accent6"/>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Closed book">
  <p:cSld name="BLANK_1_1">
    <p:spTree>
      <p:nvGrpSpPr>
        <p:cNvPr id="63" name="Shape 63"/>
        <p:cNvGrpSpPr/>
        <p:nvPr/>
      </p:nvGrpSpPr>
      <p:grpSpPr>
        <a:xfrm>
          <a:off x="0" y="0"/>
          <a:ext cx="0" cy="0"/>
          <a:chOff x="0" y="0"/>
          <a:chExt cx="0" cy="0"/>
        </a:xfrm>
      </p:grpSpPr>
      <p:pic>
        <p:nvPicPr>
          <p:cNvPr id="64" name="Google Shape;64;p13"/>
          <p:cNvPicPr preferRelativeResize="0"/>
          <p:nvPr/>
        </p:nvPicPr>
        <p:blipFill rotWithShape="1">
          <a:blip r:embed="rId2"/>
          <a:srcRect/>
          <a:stretch>
            <a:fillRect/>
          </a:stretch>
        </p:blipFill>
        <p:spPr>
          <a:xfrm flipH="1">
            <a:off x="672713" y="333900"/>
            <a:ext cx="7798575" cy="4809601"/>
          </a:xfrm>
          <a:prstGeom prst="rect">
            <a:avLst/>
          </a:prstGeom>
          <a:noFill/>
          <a:ln>
            <a:noFill/>
          </a:ln>
        </p:spPr>
      </p:pic>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2" name="Shape 12"/>
        <p:cNvGrpSpPr/>
        <p:nvPr/>
      </p:nvGrpSpPr>
      <p:grpSpPr>
        <a:xfrm>
          <a:off x="0" y="0"/>
          <a:ext cx="0" cy="0"/>
          <a:chOff x="0" y="0"/>
          <a:chExt cx="0" cy="0"/>
        </a:xfrm>
      </p:grpSpPr>
      <p:pic>
        <p:nvPicPr>
          <p:cNvPr id="13" name="Google Shape;13;p3" descr="libro.png"/>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1912025" y="2116750"/>
            <a:ext cx="580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type="subTitle" idx="1"/>
          </p:nvPr>
        </p:nvSpPr>
        <p:spPr>
          <a:xfrm>
            <a:off x="1912025" y="3144851"/>
            <a:ext cx="580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66666"/>
              </a:buClr>
              <a:buSzPts val="1800"/>
              <a:buNone/>
              <a:defRPr sz="1800" i="1">
                <a:solidFill>
                  <a:srgbClr val="666666"/>
                </a:solidFill>
              </a:defRPr>
            </a:lvl1pPr>
            <a:lvl2pPr lvl="1" rtl="0">
              <a:spcBef>
                <a:spcPts val="0"/>
              </a:spcBef>
              <a:spcAft>
                <a:spcPts val="0"/>
              </a:spcAft>
              <a:buClr>
                <a:srgbClr val="666666"/>
              </a:buClr>
              <a:buSzPts val="1800"/>
              <a:buNone/>
              <a:defRPr sz="1800" i="1">
                <a:solidFill>
                  <a:srgbClr val="666666"/>
                </a:solidFill>
              </a:defRPr>
            </a:lvl2pPr>
            <a:lvl3pPr lvl="2" rtl="0">
              <a:spcBef>
                <a:spcPts val="0"/>
              </a:spcBef>
              <a:spcAft>
                <a:spcPts val="0"/>
              </a:spcAft>
              <a:buClr>
                <a:srgbClr val="666666"/>
              </a:buClr>
              <a:buSzPts val="1800"/>
              <a:buNone/>
              <a:defRPr sz="1800" i="1">
                <a:solidFill>
                  <a:srgbClr val="666666"/>
                </a:solidFill>
              </a:defRPr>
            </a:lvl3pPr>
            <a:lvl4pPr lvl="3" rtl="0">
              <a:spcBef>
                <a:spcPts val="0"/>
              </a:spcBef>
              <a:spcAft>
                <a:spcPts val="0"/>
              </a:spcAft>
              <a:buClr>
                <a:srgbClr val="666666"/>
              </a:buClr>
              <a:buSzPts val="1800"/>
              <a:buNone/>
              <a:defRPr i="1">
                <a:solidFill>
                  <a:srgbClr val="666666"/>
                </a:solidFill>
              </a:defRPr>
            </a:lvl4pPr>
            <a:lvl5pPr lvl="4" rtl="0">
              <a:spcBef>
                <a:spcPts val="0"/>
              </a:spcBef>
              <a:spcAft>
                <a:spcPts val="0"/>
              </a:spcAft>
              <a:buClr>
                <a:srgbClr val="666666"/>
              </a:buClr>
              <a:buSzPts val="1800"/>
              <a:buNone/>
              <a:defRPr i="1">
                <a:solidFill>
                  <a:srgbClr val="666666"/>
                </a:solidFill>
              </a:defRPr>
            </a:lvl5pPr>
            <a:lvl6pPr lvl="5" rtl="0">
              <a:spcBef>
                <a:spcPts val="0"/>
              </a:spcBef>
              <a:spcAft>
                <a:spcPts val="0"/>
              </a:spcAft>
              <a:buClr>
                <a:srgbClr val="666666"/>
              </a:buClr>
              <a:buSzPts val="1800"/>
              <a:buNone/>
              <a:defRPr i="1">
                <a:solidFill>
                  <a:srgbClr val="666666"/>
                </a:solidFill>
              </a:defRPr>
            </a:lvl6pPr>
            <a:lvl7pPr lvl="6" rtl="0">
              <a:spcBef>
                <a:spcPts val="0"/>
              </a:spcBef>
              <a:spcAft>
                <a:spcPts val="0"/>
              </a:spcAft>
              <a:buClr>
                <a:srgbClr val="666666"/>
              </a:buClr>
              <a:buSzPts val="1800"/>
              <a:buNone/>
              <a:defRPr i="1">
                <a:solidFill>
                  <a:srgbClr val="666666"/>
                </a:solidFill>
              </a:defRPr>
            </a:lvl7pPr>
            <a:lvl8pPr lvl="7" rtl="0">
              <a:spcBef>
                <a:spcPts val="0"/>
              </a:spcBef>
              <a:spcAft>
                <a:spcPts val="0"/>
              </a:spcAft>
              <a:buClr>
                <a:srgbClr val="666666"/>
              </a:buClr>
              <a:buSzPts val="1800"/>
              <a:buNone/>
              <a:defRPr i="1">
                <a:solidFill>
                  <a:srgbClr val="666666"/>
                </a:solidFill>
              </a:defRPr>
            </a:lvl8pPr>
            <a:lvl9pPr lvl="8" rtl="0">
              <a:spcBef>
                <a:spcPts val="0"/>
              </a:spcBef>
              <a:spcAft>
                <a:spcPts val="0"/>
              </a:spcAft>
              <a:buClr>
                <a:srgbClr val="666666"/>
              </a:buClr>
              <a:buSzPts val="1800"/>
              <a:buNone/>
              <a:defRPr i="1">
                <a:solidFill>
                  <a:srgbClr val="666666"/>
                </a:solidFill>
              </a:defRPr>
            </a:lvl9pPr>
          </a:lstStyle>
          <a:p/>
        </p:txBody>
      </p:sp>
      <p:sp>
        <p:nvSpPr>
          <p:cNvPr id="16" name="Google Shape;16;p3"/>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7" name="Shape 17"/>
        <p:cNvGrpSpPr/>
        <p:nvPr/>
      </p:nvGrpSpPr>
      <p:grpSpPr>
        <a:xfrm>
          <a:off x="0" y="0"/>
          <a:ext cx="0" cy="0"/>
          <a:chOff x="0" y="0"/>
          <a:chExt cx="0" cy="0"/>
        </a:xfrm>
      </p:grpSpPr>
      <p:pic>
        <p:nvPicPr>
          <p:cNvPr id="18" name="Google Shape;18;p4" descr="libro.png"/>
          <p:cNvPicPr preferRelativeResize="0"/>
          <p:nvPr/>
        </p:nvPicPr>
        <p:blipFill>
          <a:blip r:embed="rId2"/>
          <a:stretch>
            <a:fillRect/>
          </a:stretch>
        </p:blipFill>
        <p:spPr>
          <a:xfrm>
            <a:off x="0" y="0"/>
            <a:ext cx="9144000" cy="5143500"/>
          </a:xfrm>
          <a:prstGeom prst="rect">
            <a:avLst/>
          </a:prstGeom>
          <a:noFill/>
          <a:ln>
            <a:noFill/>
          </a:ln>
        </p:spPr>
      </p:pic>
      <p:sp>
        <p:nvSpPr>
          <p:cNvPr id="19" name="Google Shape;19;p4"/>
          <p:cNvSpPr txBox="1"/>
          <p:nvPr>
            <p:ph type="body" idx="1"/>
          </p:nvPr>
        </p:nvSpPr>
        <p:spPr>
          <a:xfrm>
            <a:off x="1809500" y="1476000"/>
            <a:ext cx="6128100" cy="8199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b="1" i="1"/>
            </a:lvl1pPr>
            <a:lvl2pPr marL="914400" lvl="1" indent="-381000" rtl="0">
              <a:spcBef>
                <a:spcPts val="0"/>
              </a:spcBef>
              <a:spcAft>
                <a:spcPts val="0"/>
              </a:spcAft>
              <a:buSzPts val="2400"/>
              <a:buChar char="◆"/>
              <a:defRPr b="1" i="1"/>
            </a:lvl2pPr>
            <a:lvl3pPr marL="1371600" lvl="2" indent="-381000" rtl="0">
              <a:spcBef>
                <a:spcPts val="0"/>
              </a:spcBef>
              <a:spcAft>
                <a:spcPts val="0"/>
              </a:spcAft>
              <a:buSzPts val="2400"/>
              <a:buChar char="◇"/>
              <a:defRPr b="1" i="1"/>
            </a:lvl3pPr>
            <a:lvl4pPr marL="1828800" lvl="3" indent="-342900" rtl="0">
              <a:spcBef>
                <a:spcPts val="0"/>
              </a:spcBef>
              <a:spcAft>
                <a:spcPts val="0"/>
              </a:spcAft>
              <a:buSzPts val="1800"/>
              <a:buChar char="⬥"/>
              <a:defRPr b="1" i="1"/>
            </a:lvl4pPr>
            <a:lvl5pPr marL="2286000" lvl="4" indent="-342900" rtl="0">
              <a:spcBef>
                <a:spcPts val="0"/>
              </a:spcBef>
              <a:spcAft>
                <a:spcPts val="0"/>
              </a:spcAft>
              <a:buSzPts val="1800"/>
              <a:buChar char="⬦"/>
              <a:defRPr b="1" i="1"/>
            </a:lvl5pPr>
            <a:lvl6pPr marL="2743200" lvl="5" indent="-342900" rtl="0">
              <a:spcBef>
                <a:spcPts val="0"/>
              </a:spcBef>
              <a:spcAft>
                <a:spcPts val="0"/>
              </a:spcAft>
              <a:buSzPts val="1800"/>
              <a:buChar char="⬦"/>
              <a:defRPr b="1" i="1"/>
            </a:lvl6pPr>
            <a:lvl7pPr marL="3200400" lvl="6" indent="-342900" rtl="0">
              <a:spcBef>
                <a:spcPts val="0"/>
              </a:spcBef>
              <a:spcAft>
                <a:spcPts val="0"/>
              </a:spcAft>
              <a:buSzPts val="1800"/>
              <a:buChar char="⬦"/>
              <a:defRPr b="1" i="1"/>
            </a:lvl7pPr>
            <a:lvl8pPr marL="3657600" lvl="7" indent="-342900" rtl="0">
              <a:spcBef>
                <a:spcPts val="0"/>
              </a:spcBef>
              <a:spcAft>
                <a:spcPts val="0"/>
              </a:spcAft>
              <a:buSzPts val="1800"/>
              <a:buChar char="⬦"/>
              <a:defRPr b="1" i="1"/>
            </a:lvl8pPr>
            <a:lvl9pPr marL="4114800" lvl="8" indent="-342900">
              <a:spcBef>
                <a:spcPts val="0"/>
              </a:spcBef>
              <a:spcAft>
                <a:spcPts val="0"/>
              </a:spcAft>
              <a:buSzPts val="1800"/>
              <a:buChar char="⬦"/>
              <a:defRPr b="1" i="1"/>
            </a:lvl9pPr>
          </a:lstStyle>
          <a:p/>
        </p:txBody>
      </p:sp>
      <p:sp>
        <p:nvSpPr>
          <p:cNvPr id="20" name="Google Shape;20;p4"/>
          <p:cNvSpPr txBox="1"/>
          <p:nvPr/>
        </p:nvSpPr>
        <p:spPr>
          <a:xfrm>
            <a:off x="1705475" y="975394"/>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600" b="1">
                <a:solidFill>
                  <a:srgbClr val="25212A"/>
                </a:solidFill>
                <a:latin typeface="Oswald"/>
                <a:ea typeface="Oswald"/>
                <a:cs typeface="Oswald"/>
                <a:sym typeface="Oswald"/>
              </a:rPr>
              <a:t>“</a:t>
            </a:r>
            <a:endParaRPr sz="9600" b="1">
              <a:solidFill>
                <a:srgbClr val="25212A"/>
              </a:solidFill>
              <a:latin typeface="Oswald"/>
              <a:ea typeface="Oswald"/>
              <a:cs typeface="Oswald"/>
              <a:sym typeface="Oswald"/>
            </a:endParaRPr>
          </a:p>
        </p:txBody>
      </p:sp>
      <p:sp>
        <p:nvSpPr>
          <p:cNvPr id="21" name="Google Shape;21;p4"/>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2" name="Shape 22"/>
        <p:cNvGrpSpPr/>
        <p:nvPr/>
      </p:nvGrpSpPr>
      <p:grpSpPr>
        <a:xfrm>
          <a:off x="0" y="0"/>
          <a:ext cx="0" cy="0"/>
          <a:chOff x="0" y="0"/>
          <a:chExt cx="0" cy="0"/>
        </a:xfrm>
      </p:grpSpPr>
      <p:pic>
        <p:nvPicPr>
          <p:cNvPr id="23" name="Google Shape;23;p5" descr="libro.png"/>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5" name="Google Shape;25;p5"/>
          <p:cNvSpPr txBox="1"/>
          <p:nvPr>
            <p:ph type="body" idx="1"/>
          </p:nvPr>
        </p:nvSpPr>
        <p:spPr>
          <a:xfrm>
            <a:off x="1556175" y="1378821"/>
            <a:ext cx="6616800" cy="30423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p:txBody>
      </p:sp>
      <p:sp>
        <p:nvSpPr>
          <p:cNvPr id="26" name="Google Shape;26;p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27" name="Google Shape;27;p5"/>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8" name="Shape 28"/>
        <p:cNvGrpSpPr/>
        <p:nvPr/>
      </p:nvGrpSpPr>
      <p:grpSpPr>
        <a:xfrm>
          <a:off x="0" y="0"/>
          <a:ext cx="0" cy="0"/>
          <a:chOff x="0" y="0"/>
          <a:chExt cx="0" cy="0"/>
        </a:xfrm>
      </p:grpSpPr>
      <p:pic>
        <p:nvPicPr>
          <p:cNvPr id="29" name="Google Shape;29;p6" descr="libro.png"/>
          <p:cNvPicPr preferRelativeResize="0"/>
          <p:nvPr/>
        </p:nvPicPr>
        <p:blipFill>
          <a:blip r:embed="rId2"/>
          <a:stretch>
            <a:fillRect/>
          </a:stretch>
        </p:blipFill>
        <p:spPr>
          <a:xfrm>
            <a:off x="0" y="0"/>
            <a:ext cx="9144000" cy="5143500"/>
          </a:xfrm>
          <a:prstGeom prst="rect">
            <a:avLst/>
          </a:prstGeom>
          <a:noFill/>
          <a:ln>
            <a:noFill/>
          </a:ln>
        </p:spPr>
      </p:pic>
      <p:sp>
        <p:nvSpPr>
          <p:cNvPr id="30" name="Google Shape;30;p6"/>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1" name="Google Shape;31;p6"/>
          <p:cNvSpPr txBox="1"/>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p:txBody>
      </p:sp>
      <p:sp>
        <p:nvSpPr>
          <p:cNvPr id="32" name="Google Shape;32;p6"/>
          <p:cNvSpPr txBox="1"/>
          <p:nvPr>
            <p:ph type="body" idx="2"/>
          </p:nvPr>
        </p:nvSpPr>
        <p:spPr>
          <a:xfrm>
            <a:off x="4961272"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p:txBody>
      </p:sp>
      <p:sp>
        <p:nvSpPr>
          <p:cNvPr id="33" name="Google Shape;33;p6"/>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34" name="Google Shape;34;p6"/>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35" name="Shape 35"/>
        <p:cNvGrpSpPr/>
        <p:nvPr/>
      </p:nvGrpSpPr>
      <p:grpSpPr>
        <a:xfrm>
          <a:off x="0" y="0"/>
          <a:ext cx="0" cy="0"/>
          <a:chOff x="0" y="0"/>
          <a:chExt cx="0" cy="0"/>
        </a:xfrm>
      </p:grpSpPr>
      <p:pic>
        <p:nvPicPr>
          <p:cNvPr id="36" name="Google Shape;36;p7" descr="libro.png"/>
          <p:cNvPicPr preferRelativeResize="0"/>
          <p:nvPr/>
        </p:nvPicPr>
        <p:blipFill>
          <a:blip r:embed="rId2"/>
          <a:stretch>
            <a:fillRect/>
          </a:stretch>
        </p:blipFill>
        <p:spPr>
          <a:xfrm>
            <a:off x="0" y="0"/>
            <a:ext cx="9144000" cy="5143500"/>
          </a:xfrm>
          <a:prstGeom prst="rect">
            <a:avLst/>
          </a:prstGeom>
          <a:noFill/>
          <a:ln>
            <a:noFill/>
          </a:ln>
        </p:spPr>
      </p:pic>
      <p:sp>
        <p:nvSpPr>
          <p:cNvPr id="37" name="Google Shape;37;p7"/>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8" name="Google Shape;38;p7"/>
          <p:cNvSpPr txBox="1"/>
          <p:nvPr>
            <p:ph type="body" idx="1"/>
          </p:nvPr>
        </p:nvSpPr>
        <p:spPr>
          <a:xfrm>
            <a:off x="1556175"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9" name="Google Shape;39;p7"/>
          <p:cNvSpPr txBox="1"/>
          <p:nvPr>
            <p:ph type="body" idx="2"/>
          </p:nvPr>
        </p:nvSpPr>
        <p:spPr>
          <a:xfrm>
            <a:off x="3798226"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40" name="Google Shape;40;p7"/>
          <p:cNvSpPr txBox="1"/>
          <p:nvPr>
            <p:ph type="body" idx="3"/>
          </p:nvPr>
        </p:nvSpPr>
        <p:spPr>
          <a:xfrm>
            <a:off x="6040277"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41" name="Google Shape;41;p7"/>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42" name="Google Shape;42;p7"/>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pic>
        <p:nvPicPr>
          <p:cNvPr id="44" name="Google Shape;44;p8" descr="libro.png"/>
          <p:cNvPicPr preferRelativeResize="0"/>
          <p:nvPr/>
        </p:nvPicPr>
        <p:blipFill>
          <a:blip r:embed="rId2"/>
          <a:stretch>
            <a:fillRect/>
          </a:stretch>
        </p:blipFill>
        <p:spPr>
          <a:xfrm>
            <a:off x="0" y="0"/>
            <a:ext cx="9144000" cy="5143500"/>
          </a:xfrm>
          <a:prstGeom prst="rect">
            <a:avLst/>
          </a:prstGeom>
          <a:noFill/>
          <a:ln>
            <a:noFill/>
          </a:ln>
        </p:spPr>
      </p:pic>
      <p:sp>
        <p:nvSpPr>
          <p:cNvPr id="45" name="Google Shape;45;p8"/>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6" name="Google Shape;46;p8"/>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47" name="Google Shape;47;p8"/>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8" name="Shape 48"/>
        <p:cNvGrpSpPr/>
        <p:nvPr/>
      </p:nvGrpSpPr>
      <p:grpSpPr>
        <a:xfrm>
          <a:off x="0" y="0"/>
          <a:ext cx="0" cy="0"/>
          <a:chOff x="0" y="0"/>
          <a:chExt cx="0" cy="0"/>
        </a:xfrm>
      </p:grpSpPr>
      <p:pic>
        <p:nvPicPr>
          <p:cNvPr id="49" name="Google Shape;49;p9" descr="libro.png"/>
          <p:cNvPicPr preferRelativeResize="0"/>
          <p:nvPr/>
        </p:nvPicPr>
        <p:blipFill>
          <a:blip r:embed="rId2"/>
          <a:stretch>
            <a:fillRect/>
          </a:stretch>
        </p:blipFill>
        <p:spPr>
          <a:xfrm>
            <a:off x="0" y="0"/>
            <a:ext cx="9144000" cy="5143500"/>
          </a:xfrm>
          <a:prstGeom prst="rect">
            <a:avLst/>
          </a:prstGeom>
          <a:noFill/>
          <a:ln>
            <a:noFill/>
          </a:ln>
        </p:spPr>
      </p:pic>
      <p:sp>
        <p:nvSpPr>
          <p:cNvPr id="50" name="Google Shape;50;p9"/>
          <p:cNvSpPr txBox="1"/>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p:txBody>
      </p:sp>
      <p:sp>
        <p:nvSpPr>
          <p:cNvPr id="51" name="Google Shape;51;p9"/>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52" name="Google Shape;52;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right">
  <p:cSld name="CAPTION_ONLY_1">
    <p:spTree>
      <p:nvGrpSpPr>
        <p:cNvPr id="53" name="Shape 53"/>
        <p:cNvGrpSpPr/>
        <p:nvPr/>
      </p:nvGrpSpPr>
      <p:grpSpPr>
        <a:xfrm>
          <a:off x="0" y="0"/>
          <a:ext cx="0" cy="0"/>
          <a:chOff x="0" y="0"/>
          <a:chExt cx="0" cy="0"/>
        </a:xfrm>
      </p:grpSpPr>
      <p:pic>
        <p:nvPicPr>
          <p:cNvPr id="54" name="Google Shape;54;p10" descr="libro.png"/>
          <p:cNvPicPr preferRelativeResize="0"/>
          <p:nvPr/>
        </p:nvPicPr>
        <p:blipFill>
          <a:blip r:embed="rId2"/>
          <a:stretch>
            <a:fillRect/>
          </a:stretch>
        </p:blipFill>
        <p:spPr>
          <a:xfrm>
            <a:off x="0" y="0"/>
            <a:ext cx="9144000" cy="5143500"/>
          </a:xfrm>
          <a:prstGeom prst="rect">
            <a:avLst/>
          </a:prstGeom>
          <a:noFill/>
          <a:ln>
            <a:noFill/>
          </a:ln>
        </p:spPr>
      </p:pic>
      <p:sp>
        <p:nvSpPr>
          <p:cNvPr id="55" name="Google Shape;55;p10"/>
          <p:cNvSpPr txBox="1"/>
          <p:nvPr>
            <p:ph type="body" idx="1"/>
          </p:nvPr>
        </p:nvSpPr>
        <p:spPr>
          <a:xfrm>
            <a:off x="6657400" y="838500"/>
            <a:ext cx="1497600" cy="3321300"/>
          </a:xfrm>
          <a:prstGeom prst="rect">
            <a:avLst/>
          </a:prstGeom>
        </p:spPr>
        <p:txBody>
          <a:bodyPr spcFirstLastPara="1" wrap="square" lIns="91425" tIns="91425" rIns="91425" bIns="91425" anchor="t" anchorCtr="0">
            <a:noAutofit/>
          </a:bodyPr>
          <a:lstStyle>
            <a:lvl1pPr marL="457200" lvl="0" indent="-228600" rtl="0">
              <a:spcBef>
                <a:spcPts val="360"/>
              </a:spcBef>
              <a:spcAft>
                <a:spcPts val="0"/>
              </a:spcAft>
              <a:buClr>
                <a:srgbClr val="666666"/>
              </a:buClr>
              <a:buSzPts val="1600"/>
              <a:buNone/>
              <a:defRPr sz="1600" i="1">
                <a:solidFill>
                  <a:srgbClr val="666666"/>
                </a:solidFill>
              </a:defRPr>
            </a:lvl1pPr>
          </a:lstStyle>
          <a:p/>
        </p:txBody>
      </p:sp>
      <p:sp>
        <p:nvSpPr>
          <p:cNvPr id="56" name="Google Shape;56;p10"/>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57" name="Google Shape;57;p10"/>
          <p:cNvCxnSpPr/>
          <p:nvPr/>
        </p:nvCxnSpPr>
        <p:spPr>
          <a:xfrm>
            <a:off x="6428800" y="990300"/>
            <a:ext cx="0" cy="31227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p:txBody>
      </p:sp>
      <p:sp>
        <p:nvSpPr>
          <p:cNvPr id="7" name="Google Shape;7;p1"/>
          <p:cNvSpPr txBox="1"/>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panose="02020603050405020304"/>
              <a:buChar char="◈"/>
              <a:defRPr sz="3000">
                <a:solidFill>
                  <a:schemeClr val="dk1"/>
                </a:solidFill>
                <a:latin typeface="Tinos" panose="02020603050405020304"/>
                <a:ea typeface="Tinos" panose="02020603050405020304"/>
                <a:cs typeface="Tinos" panose="02020603050405020304"/>
                <a:sym typeface="Tinos" panose="02020603050405020304"/>
              </a:defRPr>
            </a:lvl1pPr>
            <a:lvl2pPr marL="914400" lvl="1" indent="-381000">
              <a:spcBef>
                <a:spcPts val="0"/>
              </a:spcBef>
              <a:spcAft>
                <a:spcPts val="0"/>
              </a:spcAft>
              <a:buClr>
                <a:schemeClr val="dk1"/>
              </a:buClr>
              <a:buSzPts val="2400"/>
              <a:buFont typeface="Tinos" panose="02020603050405020304"/>
              <a:buChar char="◆"/>
              <a:defRPr sz="2400">
                <a:solidFill>
                  <a:schemeClr val="dk1"/>
                </a:solidFill>
                <a:latin typeface="Tinos" panose="02020603050405020304"/>
                <a:ea typeface="Tinos" panose="02020603050405020304"/>
                <a:cs typeface="Tinos" panose="02020603050405020304"/>
                <a:sym typeface="Tinos" panose="02020603050405020304"/>
              </a:defRPr>
            </a:lvl2pPr>
            <a:lvl3pPr marL="1371600" lvl="2" indent="-381000">
              <a:spcBef>
                <a:spcPts val="0"/>
              </a:spcBef>
              <a:spcAft>
                <a:spcPts val="0"/>
              </a:spcAft>
              <a:buClr>
                <a:schemeClr val="dk1"/>
              </a:buClr>
              <a:buSzPts val="2400"/>
              <a:buFont typeface="Tinos" panose="02020603050405020304"/>
              <a:buChar char="◇"/>
              <a:defRPr sz="2400">
                <a:solidFill>
                  <a:schemeClr val="dk1"/>
                </a:solidFill>
                <a:latin typeface="Tinos" panose="02020603050405020304"/>
                <a:ea typeface="Tinos" panose="02020603050405020304"/>
                <a:cs typeface="Tinos" panose="02020603050405020304"/>
                <a:sym typeface="Tinos" panose="02020603050405020304"/>
              </a:defRPr>
            </a:lvl3pPr>
            <a:lvl4pPr marL="1828800" lvl="3"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4pPr>
            <a:lvl5pPr marL="2286000" lvl="4"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5pPr>
            <a:lvl6pPr marL="2743200" lvl="5"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6pPr>
            <a:lvl7pPr marL="3200400" lvl="6"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7pPr>
            <a:lvl8pPr marL="3657600" lvl="7"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8pPr>
            <a:lvl9pPr marL="4114800" lvl="8"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9pPr>
          </a:lstStyle>
          <a:p/>
        </p:txBody>
      </p:sp>
      <p:sp>
        <p:nvSpPr>
          <p:cNvPr id="8" name="Google Shape;8;p1"/>
          <p:cNvSpPr txBox="1"/>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panose="02020603050405020304"/>
                <a:ea typeface="Tinos" panose="02020603050405020304"/>
                <a:cs typeface="Tinos" panose="02020603050405020304"/>
                <a:sym typeface="Tinos" panose="02020603050405020304"/>
              </a:defRPr>
            </a:lvl1pPr>
            <a:lvl2pPr lvl="1" algn="r">
              <a:buNone/>
              <a:defRPr sz="1200">
                <a:solidFill>
                  <a:schemeClr val="dk2"/>
                </a:solidFill>
                <a:latin typeface="Tinos" panose="02020603050405020304"/>
                <a:ea typeface="Tinos" panose="02020603050405020304"/>
                <a:cs typeface="Tinos" panose="02020603050405020304"/>
                <a:sym typeface="Tinos" panose="02020603050405020304"/>
              </a:defRPr>
            </a:lvl2pPr>
            <a:lvl3pPr lvl="2" algn="r">
              <a:buNone/>
              <a:defRPr sz="1200">
                <a:solidFill>
                  <a:schemeClr val="dk2"/>
                </a:solidFill>
                <a:latin typeface="Tinos" panose="02020603050405020304"/>
                <a:ea typeface="Tinos" panose="02020603050405020304"/>
                <a:cs typeface="Tinos" panose="02020603050405020304"/>
                <a:sym typeface="Tinos" panose="02020603050405020304"/>
              </a:defRPr>
            </a:lvl3pPr>
            <a:lvl4pPr lvl="3" algn="r">
              <a:buNone/>
              <a:defRPr sz="1200">
                <a:solidFill>
                  <a:schemeClr val="dk2"/>
                </a:solidFill>
                <a:latin typeface="Tinos" panose="02020603050405020304"/>
                <a:ea typeface="Tinos" panose="02020603050405020304"/>
                <a:cs typeface="Tinos" panose="02020603050405020304"/>
                <a:sym typeface="Tinos" panose="02020603050405020304"/>
              </a:defRPr>
            </a:lvl4pPr>
            <a:lvl5pPr lvl="4" algn="r">
              <a:buNone/>
              <a:defRPr sz="1200">
                <a:solidFill>
                  <a:schemeClr val="dk2"/>
                </a:solidFill>
                <a:latin typeface="Tinos" panose="02020603050405020304"/>
                <a:ea typeface="Tinos" panose="02020603050405020304"/>
                <a:cs typeface="Tinos" panose="02020603050405020304"/>
                <a:sym typeface="Tinos" panose="02020603050405020304"/>
              </a:defRPr>
            </a:lvl5pPr>
            <a:lvl6pPr lvl="5" algn="r">
              <a:buNone/>
              <a:defRPr sz="1200">
                <a:solidFill>
                  <a:schemeClr val="dk2"/>
                </a:solidFill>
                <a:latin typeface="Tinos" panose="02020603050405020304"/>
                <a:ea typeface="Tinos" panose="02020603050405020304"/>
                <a:cs typeface="Tinos" panose="02020603050405020304"/>
                <a:sym typeface="Tinos" panose="02020603050405020304"/>
              </a:defRPr>
            </a:lvl6pPr>
            <a:lvl7pPr lvl="6" algn="r">
              <a:buNone/>
              <a:defRPr sz="1200">
                <a:solidFill>
                  <a:schemeClr val="dk2"/>
                </a:solidFill>
                <a:latin typeface="Tinos" panose="02020603050405020304"/>
                <a:ea typeface="Tinos" panose="02020603050405020304"/>
                <a:cs typeface="Tinos" panose="02020603050405020304"/>
                <a:sym typeface="Tinos" panose="02020603050405020304"/>
              </a:defRPr>
            </a:lvl7pPr>
            <a:lvl8pPr lvl="7" algn="r">
              <a:buNone/>
              <a:defRPr sz="1200">
                <a:solidFill>
                  <a:schemeClr val="dk2"/>
                </a:solidFill>
                <a:latin typeface="Tinos" panose="02020603050405020304"/>
                <a:ea typeface="Tinos" panose="02020603050405020304"/>
                <a:cs typeface="Tinos" panose="02020603050405020304"/>
                <a:sym typeface="Tinos" panose="02020603050405020304"/>
              </a:defRPr>
            </a:lvl8pPr>
            <a:lvl9pPr lvl="8" algn="r">
              <a:buNone/>
              <a:defRPr sz="1200">
                <a:solidFill>
                  <a:schemeClr val="dk2"/>
                </a:solidFill>
                <a:latin typeface="Tinos" panose="02020603050405020304"/>
                <a:ea typeface="Tinos" panose="02020603050405020304"/>
                <a:cs typeface="Tinos" panose="02020603050405020304"/>
                <a:sym typeface="Tinos" panose="020206030504050203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475740" y="627380"/>
            <a:ext cx="6662420" cy="1636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200">
                <a:latin typeface="Times New Roman" panose="02020603050405020304" charset="0"/>
                <a:cs typeface="Times New Roman" panose="02020603050405020304" charset="0"/>
              </a:rPr>
              <a:t>TÌM HIỂU VÀ SO SÁNH CÁC NỀN TẢNG BLOCKCHAIN HIỆN CÓ</a:t>
            </a:r>
            <a:endParaRPr lang="en-US" altLang="en-GB" sz="3200">
              <a:latin typeface="Times New Roman" panose="02020603050405020304" charset="0"/>
              <a:cs typeface="Times New Roman" panose="02020603050405020304" charset="0"/>
            </a:endParaRPr>
          </a:p>
        </p:txBody>
      </p:sp>
      <p:sp>
        <p:nvSpPr>
          <p:cNvPr id="2" name="Google Shape;69;p14"/>
          <p:cNvSpPr txBox="1"/>
          <p:nvPr/>
        </p:nvSpPr>
        <p:spPr>
          <a:xfrm>
            <a:off x="3059430" y="4083685"/>
            <a:ext cx="3649980" cy="485775"/>
          </a:xfrm>
          <a:prstGeom prst="rect">
            <a:avLst/>
          </a:prstGeom>
          <a:noFill/>
          <a:ln>
            <a:noFill/>
          </a:ln>
          <a:effectLst>
            <a:outerShdw blurRad="14288" dist="9525" dir="16200000" algn="bl" rotWithShape="0">
              <a:schemeClr val="dk1">
                <a:alpha val="50000"/>
              </a:schemeClr>
            </a:outerShdw>
          </a:effectLst>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1pPr>
            <a:lvl2pPr marR="0" lvl="1"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2pPr>
            <a:lvl3pPr marR="0" lvl="2"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3pPr>
            <a:lvl4pPr marR="0" lvl="3"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4pPr>
            <a:lvl5pPr marR="0" lvl="4"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5pPr>
            <a:lvl6pPr marR="0" lvl="5"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6pPr>
            <a:lvl7pPr marR="0" lvl="6"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7pPr>
            <a:lvl8pPr marR="0" lvl="7"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8pPr>
            <a:lvl9pPr marR="0" lvl="8"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9pPr>
          </a:lstStyle>
          <a:p>
            <a:pPr marL="0" lvl="0" indent="0" algn="ctr" rtl="0">
              <a:spcBef>
                <a:spcPts val="0"/>
              </a:spcBef>
              <a:spcAft>
                <a:spcPts val="0"/>
              </a:spcAft>
              <a:buNone/>
            </a:pPr>
            <a:r>
              <a:rPr lang="en-US" altLang="en-GB" sz="1800">
                <a:latin typeface="Times New Roman" panose="02020603050405020304" charset="0"/>
                <a:cs typeface="Times New Roman" panose="02020603050405020304" charset="0"/>
              </a:rPr>
              <a:t>GVHD: TS. Phạm Thái Kỳ Trung</a:t>
            </a:r>
            <a:endParaRPr lang="en-US" altLang="en-GB" sz="1800">
              <a:latin typeface="Times New Roman" panose="02020603050405020304" charset="0"/>
              <a:cs typeface="Times New Roman" panose="02020603050405020304" charset="0"/>
            </a:endParaRPr>
          </a:p>
        </p:txBody>
      </p:sp>
      <p:sp>
        <p:nvSpPr>
          <p:cNvPr id="3" name="Google Shape;69;p14"/>
          <p:cNvSpPr txBox="1"/>
          <p:nvPr/>
        </p:nvSpPr>
        <p:spPr>
          <a:xfrm>
            <a:off x="4987925" y="2787650"/>
            <a:ext cx="3150235" cy="485775"/>
          </a:xfrm>
          <a:prstGeom prst="rect">
            <a:avLst/>
          </a:prstGeom>
          <a:noFill/>
          <a:ln>
            <a:noFill/>
          </a:ln>
          <a:effectLst>
            <a:outerShdw blurRad="14288" dist="9525" dir="16200000" algn="bl" rotWithShape="0">
              <a:schemeClr val="dk1">
                <a:alpha val="50000"/>
              </a:schemeClr>
            </a:outerShdw>
          </a:effectLst>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1pPr>
            <a:lvl2pPr marR="0" lvl="1"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2pPr>
            <a:lvl3pPr marR="0" lvl="2"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3pPr>
            <a:lvl4pPr marR="0" lvl="3"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4pPr>
            <a:lvl5pPr marR="0" lvl="4"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5pPr>
            <a:lvl6pPr marR="0" lvl="5"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6pPr>
            <a:lvl7pPr marR="0" lvl="6"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7pPr>
            <a:lvl8pPr marR="0" lvl="7"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8pPr>
            <a:lvl9pPr marR="0" lvl="8" algn="l" rtl="0">
              <a:lnSpc>
                <a:spcPct val="100000"/>
              </a:lnSpc>
              <a:spcBef>
                <a:spcPts val="0"/>
              </a:spcBef>
              <a:spcAft>
                <a:spcPts val="0"/>
              </a:spcAft>
              <a:buClr>
                <a:schemeClr val="accent6"/>
              </a:buClr>
              <a:buSzPts val="4800"/>
              <a:buFont typeface="Oswald"/>
              <a:buNone/>
              <a:defRPr sz="4800" b="1" i="0" u="none" strike="noStrike" cap="none">
                <a:solidFill>
                  <a:schemeClr val="accent6"/>
                </a:solidFill>
                <a:latin typeface="Oswald"/>
                <a:ea typeface="Oswald"/>
                <a:cs typeface="Oswald"/>
                <a:sym typeface="Oswald"/>
              </a:defRPr>
            </a:lvl9pPr>
          </a:lstStyle>
          <a:p>
            <a:pPr marL="0" lvl="0" indent="0" algn="r" rtl="0">
              <a:spcBef>
                <a:spcPts val="0"/>
              </a:spcBef>
              <a:spcAft>
                <a:spcPts val="0"/>
              </a:spcAft>
              <a:buNone/>
            </a:pPr>
            <a:r>
              <a:rPr lang="en-US" altLang="en-GB" sz="1400">
                <a:latin typeface="Times New Roman" panose="02020603050405020304" charset="0"/>
                <a:cs typeface="Times New Roman" panose="02020603050405020304" charset="0"/>
              </a:rPr>
              <a:t>Lê Trần Quỳnh Như - 52000379</a:t>
            </a:r>
            <a:endParaRPr lang="en-US" altLang="en-GB" sz="1400">
              <a:latin typeface="Times New Roman" panose="02020603050405020304" charset="0"/>
              <a:cs typeface="Times New Roman" panose="02020603050405020304" charset="0"/>
            </a:endParaRPr>
          </a:p>
          <a:p>
            <a:pPr marL="0" lvl="0" indent="0" algn="r" rtl="0">
              <a:spcBef>
                <a:spcPts val="0"/>
              </a:spcBef>
              <a:spcAft>
                <a:spcPts val="0"/>
              </a:spcAft>
              <a:buNone/>
            </a:pPr>
            <a:r>
              <a:rPr lang="en-US" altLang="en-GB" sz="1400">
                <a:latin typeface="Times New Roman" panose="02020603050405020304" charset="0"/>
                <a:cs typeface="Times New Roman" panose="02020603050405020304" charset="0"/>
              </a:rPr>
              <a:t>Nguyễn Nhã Thảo Duy - 52000325</a:t>
            </a:r>
            <a:endParaRPr lang="en-US" altLang="en-GB"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EOS</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51635" y="1347470"/>
            <a:ext cx="6543040" cy="3145155"/>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EOS</a:t>
            </a:r>
            <a:r>
              <a:rPr lang="en-US" altLang="en-GB" sz="1500">
                <a:latin typeface="Times New Roman" panose="02020603050405020304" charset="0"/>
                <a:cs typeface="Times New Roman" panose="02020603050405020304" charset="0"/>
              </a:rPr>
              <a:t> là một trong những giao thức blockchain mã nguồn mở tốt nhất. Nó cung cấp các dịch vụ như dApp, lưu trữ đám mây, xác thực người dùng, hợp đồng thông minh EOS.</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Một số tính năng nổi bật của EOS:</a:t>
            </a:r>
            <a:endParaRPr lang="en-US" altLang="en-GB" sz="15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mở rộng</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phân cấp</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Các giao dịch trên EOS đều cần băm của </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Font typeface="Arial" panose="020B0604020202020204" pitchFamily="34" charset="0"/>
              <a:buNone/>
            </a:pPr>
            <a:r>
              <a:rPr lang="en-US" altLang="en-GB" sz="1500">
                <a:latin typeface="Times New Roman" panose="02020603050405020304" charset="0"/>
                <a:cs typeface="Times New Roman" panose="02020603050405020304" charset="0"/>
              </a:rPr>
              <a:t>hiến pháp kèm theo chữ ký</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Freeform 7"/>
          <p:cNvSpPr/>
          <p:nvPr/>
        </p:nvSpPr>
        <p:spPr>
          <a:xfrm>
            <a:off x="5363845" y="2284095"/>
            <a:ext cx="2720340" cy="1696720"/>
          </a:xfrm>
          <a:custGeom>
            <a:avLst/>
            <a:gdLst/>
            <a:ahLst/>
            <a:cxnLst/>
            <a:rect l="l" t="t" r="r" b="b"/>
            <a:pathLst>
              <a:path w="8266729" h="4629368">
                <a:moveTo>
                  <a:pt x="0" y="0"/>
                </a:moveTo>
                <a:lnTo>
                  <a:pt x="8266729" y="0"/>
                </a:lnTo>
                <a:lnTo>
                  <a:pt x="8266729" y="4629368"/>
                </a:lnTo>
                <a:lnTo>
                  <a:pt x="0" y="4629368"/>
                </a:lnTo>
                <a:lnTo>
                  <a:pt x="0" y="0"/>
                </a:lnTo>
                <a:close/>
              </a:path>
            </a:pathLst>
          </a:custGeom>
          <a:blipFill>
            <a:blip r:embed="rId1"/>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BINANCE SMART CHAIN</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51635" y="1347470"/>
            <a:ext cx="6543040" cy="3145155"/>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Binance Smart Chain (BSC)</a:t>
            </a:r>
            <a:r>
              <a:rPr lang="en-US" altLang="en-GB" sz="1500">
                <a:latin typeface="Times New Roman" panose="02020603050405020304" charset="0"/>
                <a:cs typeface="Times New Roman" panose="02020603050405020304" charset="0"/>
              </a:rPr>
              <a:t> là nền tảng Blockchain dựa trên kiến trúc chuỗi kép. Nền tảng này cho phép người dùng tạo dApp và tài sản kỹ thuật số trên một Blockchain. Đồng thời vận dụng khả năng giao dịch nhanh chóng để trao đổi trên Blockchain khác.</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Một số lợi ích điển hình của BSC:</a:t>
            </a:r>
            <a:endParaRPr lang="en-US" altLang="en-GB" sz="15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Blockchain độc lập</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tương thích với Ethereum</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Hỗ trợ quản trị dựa vào cộng đồng và đặt cược</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tương tác tự nhiên</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Đặt cọc</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endParaRPr lang="en-US" altLang="en-GB" sz="15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Freeform 7"/>
          <p:cNvSpPr/>
          <p:nvPr/>
        </p:nvSpPr>
        <p:spPr>
          <a:xfrm>
            <a:off x="5292090" y="2284095"/>
            <a:ext cx="2764790" cy="1322705"/>
          </a:xfrm>
          <a:custGeom>
            <a:avLst/>
            <a:gdLst/>
            <a:ahLst/>
            <a:cxnLst/>
            <a:rect l="l" t="t" r="r" b="b"/>
            <a:pathLst>
              <a:path w="7323364" h="4443394">
                <a:moveTo>
                  <a:pt x="0" y="0"/>
                </a:moveTo>
                <a:lnTo>
                  <a:pt x="7323364" y="0"/>
                </a:lnTo>
                <a:lnTo>
                  <a:pt x="7323364" y="4443394"/>
                </a:lnTo>
                <a:lnTo>
                  <a:pt x="0" y="4443394"/>
                </a:lnTo>
                <a:lnTo>
                  <a:pt x="0" y="0"/>
                </a:lnTo>
                <a:close/>
              </a:path>
            </a:pathLst>
          </a:custGeom>
          <a:blipFill>
            <a:blip r:embed="rId1"/>
            <a:stretch>
              <a:fillRect l="-3992" r="-3992"/>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CARDANO</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51635" y="1347470"/>
            <a:ext cx="6543040" cy="3145155"/>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Cardano</a:t>
            </a:r>
            <a:r>
              <a:rPr lang="en-US" altLang="en-GB" sz="1500">
                <a:latin typeface="Times New Roman" panose="02020603050405020304" charset="0"/>
                <a:cs typeface="Times New Roman" panose="02020603050405020304" charset="0"/>
              </a:rPr>
              <a:t> là nền tảng bằng chứng cổ phần dựa trên blockchain thế hệ thứ ba. Nó mang đến một cơ sở hạ tầng ứng dụng tài chính và xã hội công bằng, linh hoạt. Đồng thời, Cardano cũng cung cấp tính bền vững và bảo mật tối ưu cho các dApp, xã hội và hệ thống.</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Một số tính năng nổi bật của Cardano:</a:t>
            </a:r>
            <a:endParaRPr lang="en-US" altLang="en-GB" sz="15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mở rộng</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Tính bền vững</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tương tác</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Freeform 7"/>
          <p:cNvSpPr/>
          <p:nvPr/>
        </p:nvSpPr>
        <p:spPr>
          <a:xfrm>
            <a:off x="5048885" y="2428240"/>
            <a:ext cx="3124200" cy="1502410"/>
          </a:xfrm>
          <a:custGeom>
            <a:avLst/>
            <a:gdLst/>
            <a:ahLst/>
            <a:cxnLst/>
            <a:rect l="l" t="t" r="r" b="b"/>
            <a:pathLst>
              <a:path w="8464700" h="5298001">
                <a:moveTo>
                  <a:pt x="0" y="0"/>
                </a:moveTo>
                <a:lnTo>
                  <a:pt x="8464700" y="0"/>
                </a:lnTo>
                <a:lnTo>
                  <a:pt x="8464700" y="5298001"/>
                </a:lnTo>
                <a:lnTo>
                  <a:pt x="0" y="5298001"/>
                </a:lnTo>
                <a:lnTo>
                  <a:pt x="0" y="0"/>
                </a:lnTo>
                <a:close/>
              </a:path>
            </a:pathLst>
          </a:custGeom>
          <a:blipFill>
            <a:blip r:embed="rId1"/>
            <a:stretch>
              <a:fillRect t="-5780" b="-15258"/>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SOLANA</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51635" y="1347470"/>
            <a:ext cx="6543040" cy="3145155"/>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Solana</a:t>
            </a:r>
            <a:r>
              <a:rPr lang="en-US" altLang="en-GB" sz="1500">
                <a:latin typeface="Times New Roman" panose="02020603050405020304" charset="0"/>
                <a:cs typeface="Times New Roman" panose="02020603050405020304" charset="0"/>
              </a:rPr>
              <a:t> là nền tảng Blockchain an toàn, nhanh chóng và chống kiểm duyệt. Nó có thể cung cấp cơ sở hạ tầng mở để áp dụng trên toàn cầu.</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a:latin typeface="Times New Roman" panose="02020603050405020304" charset="0"/>
                <a:cs typeface="Times New Roman" panose="02020603050405020304" charset="0"/>
              </a:rPr>
              <a:t>Nền tảng Solana xử lý vấn đề đồng thuận qua chức năng trì hoãn có thể xác minh và cơ chế Bằng chứng lịch sử. Cụ thể, Solana sẽ tạo ra thứ tự tương đối của các giao dịch thay vì thiết lập thời gian giao dịch. Nhờ vậy mà các giao dịch trở nên linh hoạt hơn nhưng vẫn an toàn.</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Một số lợi ích phải kể đến của Solana:</a:t>
            </a:r>
            <a:endParaRPr lang="en-US" altLang="en-GB" sz="15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Chi phí thấp</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Tính tương thích</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mở rộng</a:t>
            </a:r>
            <a:endParaRPr lang="en-US" altLang="en-GB" sz="15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Freeform 7"/>
          <p:cNvSpPr/>
          <p:nvPr/>
        </p:nvSpPr>
        <p:spPr>
          <a:xfrm>
            <a:off x="5075555" y="2777490"/>
            <a:ext cx="3030855" cy="1320800"/>
          </a:xfrm>
          <a:custGeom>
            <a:avLst/>
            <a:gdLst/>
            <a:ahLst/>
            <a:cxnLst/>
            <a:rect l="l" t="t" r="r" b="b"/>
            <a:pathLst>
              <a:path w="7367439" h="4125766">
                <a:moveTo>
                  <a:pt x="0" y="0"/>
                </a:moveTo>
                <a:lnTo>
                  <a:pt x="7367439" y="0"/>
                </a:lnTo>
                <a:lnTo>
                  <a:pt x="7367439" y="4125766"/>
                </a:lnTo>
                <a:lnTo>
                  <a:pt x="0" y="4125766"/>
                </a:lnTo>
                <a:lnTo>
                  <a:pt x="0" y="0"/>
                </a:lnTo>
                <a:close/>
              </a:path>
            </a:pathLst>
          </a:custGeom>
          <a:blipFill>
            <a:blip r:embed="rId1"/>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POLYGON</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51635" y="1347470"/>
            <a:ext cx="6543040" cy="3145155"/>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Polygon</a:t>
            </a:r>
            <a:r>
              <a:rPr lang="en-US" altLang="en-GB" sz="1500">
                <a:latin typeface="Times New Roman" panose="02020603050405020304" charset="0"/>
                <a:cs typeface="Times New Roman" panose="02020603050405020304" charset="0"/>
              </a:rPr>
              <a:t> là nền tảng Blockchain cho phép người dùng phát triển và kết nối các mạng Blockchain tương thích với Ethereum. Nền tảng này là sự kết hợp những gì tốt nhất của blockchain có chủ quyền và Ethereum để tạo nên một hệ thống đa chuỗi chính thức.</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Một số lợi ích nổi bật của Polygon:</a:t>
            </a:r>
            <a:endParaRPr lang="en-US" altLang="en-GB" sz="15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tương thích với ETH</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Polygon cung cấp một tập hợp các mô-đun ngày </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Font typeface="Arial" panose="020B0604020202020204" pitchFamily="34" charset="0"/>
              <a:buNone/>
            </a:pPr>
            <a:r>
              <a:rPr lang="en-US" altLang="en-GB" sz="1500">
                <a:latin typeface="Times New Roman" panose="02020603050405020304" charset="0"/>
                <a:cs typeface="Times New Roman" panose="02020603050405020304" charset="0"/>
              </a:rPr>
              <a:t>càng tăng để xây dựng các mạng tùy chỉnh</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tương tác</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An toàn hơn, mạnh mẽ và cởi mở hơn</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Trải nghiệm người dùng tốt hơn</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Freeform 7"/>
          <p:cNvSpPr/>
          <p:nvPr/>
        </p:nvSpPr>
        <p:spPr>
          <a:xfrm>
            <a:off x="5795645" y="2428240"/>
            <a:ext cx="2349500" cy="1370965"/>
          </a:xfrm>
          <a:custGeom>
            <a:avLst/>
            <a:gdLst/>
            <a:ahLst/>
            <a:cxnLst/>
            <a:rect l="l" t="t" r="r" b="b"/>
            <a:pathLst>
              <a:path w="6931131" h="3894415">
                <a:moveTo>
                  <a:pt x="0" y="0"/>
                </a:moveTo>
                <a:lnTo>
                  <a:pt x="6931131" y="0"/>
                </a:lnTo>
                <a:lnTo>
                  <a:pt x="6931131" y="3894415"/>
                </a:lnTo>
                <a:lnTo>
                  <a:pt x="0" y="3894415"/>
                </a:lnTo>
                <a:lnTo>
                  <a:pt x="0" y="0"/>
                </a:lnTo>
                <a:close/>
              </a:path>
            </a:pathLst>
          </a:custGeom>
          <a:blipFill>
            <a:blip r:embed="rId1"/>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SO SÁNH VỀ CÁC MẠNG BLOCKCHAIN</a:t>
            </a:r>
            <a:endParaRPr lang="en-US" altLang="en-GB">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aphicFrame>
        <p:nvGraphicFramePr>
          <p:cNvPr id="2" name="Table 1"/>
          <p:cNvGraphicFramePr/>
          <p:nvPr/>
        </p:nvGraphicFramePr>
        <p:xfrm>
          <a:off x="1450975" y="1419225"/>
          <a:ext cx="6828155" cy="3015615"/>
        </p:xfrm>
        <a:graphic>
          <a:graphicData uri="http://schemas.openxmlformats.org/drawingml/2006/table">
            <a:tbl>
              <a:tblPr firstRow="1" bandRow="1">
                <a:tableStyleId>{2D5ABB26-0587-4C30-8999-92F81FD0307C}</a:tableStyleId>
              </a:tblPr>
              <a:tblGrid>
                <a:gridCol w="581025"/>
                <a:gridCol w="780415"/>
                <a:gridCol w="781050"/>
                <a:gridCol w="781050"/>
                <a:gridCol w="781050"/>
                <a:gridCol w="780415"/>
                <a:gridCol w="781685"/>
                <a:gridCol w="780415"/>
                <a:gridCol w="781050"/>
              </a:tblGrid>
              <a:tr h="285115">
                <a:tc>
                  <a:txBody>
                    <a:bodyPr/>
                    <a:p>
                      <a:pPr algn="ctr">
                        <a:buNone/>
                      </a:pPr>
                      <a:endParaRPr lang="en-US" sz="1100">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Ethereum </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latin typeface="Times New Roman" panose="02020603050405020304" charset="0"/>
                          <a:cs typeface="Times New Roman" panose="02020603050405020304" charset="0"/>
                        </a:rPr>
                        <a:t>Stellar</a:t>
                      </a:r>
                      <a:endParaRPr lang="en-US" sz="1100" b="1">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Tezos</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EOS</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BSC</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Cardano</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Solana</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Polygon</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r>
              <a:tr h="1377315">
                <a:tc>
                  <a:txBody>
                    <a:bodyPr/>
                    <a:p>
                      <a:pPr algn="ctr">
                        <a:buNone/>
                      </a:pPr>
                      <a:r>
                        <a:rPr lang="en-US" sz="1100" b="1">
                          <a:solidFill>
                            <a:srgbClr val="000000"/>
                          </a:solidFill>
                          <a:latin typeface="Times New Roman" panose="02020603050405020304" charset="0"/>
                          <a:cs typeface="Times New Roman" panose="02020603050405020304" charset="0"/>
                          <a:sym typeface="+mn-ea"/>
                        </a:rPr>
                        <a:t>Mục tiêu chính</a:t>
                      </a:r>
                      <a:endParaRPr lang="en-US" sz="1100" b="1">
                        <a:latin typeface="Times New Roman" panose="02020603050405020304" charset="0"/>
                        <a:cs typeface="Times New Roman" panose="02020603050405020304" charset="0"/>
                      </a:endParaRPr>
                    </a:p>
                    <a:p>
                      <a:pPr algn="ctr">
                        <a:buNone/>
                      </a:pPr>
                      <a:endParaRPr lang="en-US" sz="1100" b="1">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000">
                          <a:solidFill>
                            <a:srgbClr val="000000"/>
                          </a:solidFill>
                          <a:latin typeface="Times New Roman" panose="02020603050405020304" charset="0"/>
                          <a:cs typeface="Times New Roman" panose="02020603050405020304" charset="0"/>
                          <a:sym typeface="+mn-ea"/>
                        </a:rPr>
                        <a:t>Phát triển ứng dụng phi tập trung và hợp đồng thông minh.</a:t>
                      </a:r>
                      <a:endParaRPr lang="en-US" sz="1000">
                        <a:latin typeface="Times New Roman" panose="02020603050405020304" charset="0"/>
                        <a:cs typeface="Times New Roman" panose="02020603050405020304" charset="0"/>
                      </a:endParaRPr>
                    </a:p>
                    <a:p>
                      <a:pPr algn="ctr">
                        <a:buNone/>
                      </a:pP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solidFill>
                            <a:srgbClr val="000000"/>
                          </a:solidFill>
                          <a:latin typeface="Times New Roman" panose="02020603050405020304" charset="0"/>
                          <a:cs typeface="Times New Roman" panose="02020603050405020304" charset="0"/>
                          <a:sym typeface="+mn-ea"/>
                        </a:rPr>
                        <a:t>Tập trung vào chuyển khoản giữa các ngân hàng và tổ chức tài chính.</a:t>
                      </a:r>
                      <a:endParaRPr lang="en-US" sz="1000">
                        <a:latin typeface="Times New Roman" panose="02020603050405020304" charset="0"/>
                        <a:cs typeface="Times New Roman" panose="02020603050405020304" charset="0"/>
                      </a:endParaRPr>
                    </a:p>
                    <a:p>
                      <a:pPr algn="ctr">
                        <a:buNone/>
                      </a:pP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Tăng khả năng mở rộng và nâng cấp tự động thông qua tự trị.</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Tăng tốc độ giao dịch và giảm chi phí cho ứng dụng phi tập trung.</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Tăng tốc độ giao dịch và giảm chi phí so với Ethereum.</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Tăng bảo mật và khả năng mở rộng thông qua phân tán và kiến trúc chia tách.</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Đạt tốc độ giao dịch cao và chi phí thấp thông qua PoH và PoS.</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Tăng tốc và giảm chi phí cho Ethereum qua sidechain và layer 2.</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089660">
                <a:tc>
                  <a:txBody>
                    <a:bodyPr/>
                    <a:p>
                      <a:pPr algn="ctr">
                        <a:buNone/>
                      </a:pPr>
                      <a:r>
                        <a:rPr lang="en-US" sz="1100" b="1">
                          <a:solidFill>
                            <a:srgbClr val="000000"/>
                          </a:solidFill>
                          <a:latin typeface="Times New Roman" panose="02020603050405020304" charset="0"/>
                          <a:cs typeface="Times New Roman" panose="02020603050405020304" charset="0"/>
                          <a:sym typeface="+mn-ea"/>
                        </a:rPr>
                        <a:t>Cơ sở hạ tầng</a:t>
                      </a:r>
                      <a:endParaRPr lang="en-US" sz="1100" b="1">
                        <a:latin typeface="Times New Roman" panose="02020603050405020304" charset="0"/>
                        <a:cs typeface="Times New Roman" panose="02020603050405020304" charset="0"/>
                      </a:endParaRPr>
                    </a:p>
                    <a:p>
                      <a:pPr algn="ctr">
                        <a:buNone/>
                      </a:pPr>
                      <a:endParaRPr lang="en-US" sz="1100" b="1">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000">
                          <a:latin typeface="Times New Roman" panose="02020603050405020304" charset="0"/>
                          <a:cs typeface="Times New Roman" panose="02020603050405020304" charset="0"/>
                        </a:rPr>
                        <a:t>Proof of Stake (chuyển đổi từ Proof of Work).</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Stellar Consensus Protocol (SCP).</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Liquid Proof of Stake (LPoS).</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Delegated Proof of Stake (DPoS).</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Tendermint Byzantine Fault Tolerant (BFT) và DPoS.</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Ouroboros Proof of Stake</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Proof of History (PoH) và Proof of Stake (PoS).</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PoS trên sidechain và layer 2.</a:t>
                      </a:r>
                      <a:endParaRPr lang="en-US" sz="1000">
                        <a:latin typeface="Times New Roman" panose="02020603050405020304" charset="0"/>
                        <a:cs typeface="Times New Roman" panose="02020603050405020304" charset="0"/>
                      </a:endParaRPr>
                    </a:p>
                  </a:txBody>
                  <a:tcPr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SO SÁNH VỀ CÁC MẠNG BLOCKCHAIN</a:t>
            </a:r>
            <a:endParaRPr lang="en-US" altLang="en-GB">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aphicFrame>
        <p:nvGraphicFramePr>
          <p:cNvPr id="2" name="Table 1"/>
          <p:cNvGraphicFramePr/>
          <p:nvPr/>
        </p:nvGraphicFramePr>
        <p:xfrm>
          <a:off x="1450975" y="1419225"/>
          <a:ext cx="6828155" cy="2742565"/>
        </p:xfrm>
        <a:graphic>
          <a:graphicData uri="http://schemas.openxmlformats.org/drawingml/2006/table">
            <a:tbl>
              <a:tblPr firstRow="1" bandRow="1">
                <a:tableStyleId>{2D5ABB26-0587-4C30-8999-92F81FD0307C}</a:tableStyleId>
              </a:tblPr>
              <a:tblGrid>
                <a:gridCol w="581025"/>
                <a:gridCol w="780415"/>
                <a:gridCol w="781050"/>
                <a:gridCol w="781050"/>
                <a:gridCol w="781050"/>
                <a:gridCol w="780415"/>
                <a:gridCol w="781685"/>
                <a:gridCol w="780415"/>
                <a:gridCol w="781050"/>
              </a:tblGrid>
              <a:tr h="314325">
                <a:tc>
                  <a:txBody>
                    <a:bodyPr/>
                    <a:p>
                      <a:pPr algn="ctr">
                        <a:buNone/>
                      </a:pPr>
                      <a:endParaRPr lang="en-US" sz="1100">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Ethereum </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latin typeface="Times New Roman" panose="02020603050405020304" charset="0"/>
                          <a:cs typeface="Times New Roman" panose="02020603050405020304" charset="0"/>
                        </a:rPr>
                        <a:t>Stellar</a:t>
                      </a:r>
                      <a:endParaRPr lang="en-US" sz="1100" b="1">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Tezos</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EOS</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BSC</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Cardano</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Solana</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Polygon</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r>
              <a:tr h="1228090">
                <a:tc>
                  <a:txBody>
                    <a:bodyPr/>
                    <a:p>
                      <a:pPr algn="ctr">
                        <a:buNone/>
                      </a:pPr>
                      <a:r>
                        <a:rPr lang="en-US" sz="1100" b="1">
                          <a:solidFill>
                            <a:srgbClr val="000000"/>
                          </a:solidFill>
                          <a:latin typeface="Times New Roman" panose="02020603050405020304" charset="0"/>
                          <a:cs typeface="Times New Roman" panose="02020603050405020304" charset="0"/>
                          <a:sym typeface="+mn-ea"/>
                        </a:rPr>
                        <a:t>Ngôn ngữ lập trình</a:t>
                      </a:r>
                      <a:endParaRPr lang="en-US" sz="1100" b="1">
                        <a:latin typeface="Times New Roman" panose="02020603050405020304" charset="0"/>
                        <a:cs typeface="Times New Roman" panose="02020603050405020304" charset="0"/>
                      </a:endParaRPr>
                    </a:p>
                    <a:p>
                      <a:pPr algn="ctr">
                        <a:buNone/>
                      </a:pPr>
                      <a:endParaRPr lang="en-US" sz="1100" b="1">
                        <a:latin typeface="Times New Roman" panose="02020603050405020304" charset="0"/>
                        <a:cs typeface="Times New Roman" panose="02020603050405020304" charset="0"/>
                      </a:endParaRPr>
                    </a:p>
                    <a:p>
                      <a:pPr algn="ctr">
                        <a:buNone/>
                      </a:pPr>
                      <a:endParaRPr lang="en-US" sz="1100" b="1">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000">
                          <a:solidFill>
                            <a:srgbClr val="000000"/>
                          </a:solidFill>
                          <a:latin typeface="Times New Roman" panose="02020603050405020304" charset="0"/>
                          <a:cs typeface="Times New Roman" panose="02020603050405020304" charset="0"/>
                          <a:sym typeface="+mn-ea"/>
                        </a:rPr>
                        <a:t>Solidity.</a:t>
                      </a:r>
                      <a:endParaRPr lang="en-US" sz="1000">
                        <a:solidFill>
                          <a:srgbClr val="000000"/>
                        </a:solidFill>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solidFill>
                            <a:srgbClr val="000000"/>
                          </a:solidFill>
                          <a:latin typeface="Times New Roman" panose="02020603050405020304" charset="0"/>
                          <a:cs typeface="Times New Roman" panose="02020603050405020304" charset="0"/>
                          <a:sym typeface="+mn-ea"/>
                        </a:rPr>
                        <a:t>Không có ngôn ngữ lập trình cho smart contract.</a:t>
                      </a:r>
                      <a:endParaRPr lang="en-US" sz="1000">
                        <a:solidFill>
                          <a:srgbClr val="000000"/>
                        </a:solidFill>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Michelson cho smart contract.</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C++.</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Solidity (tương thích với Ethereum).</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Plutus cho smart contract.</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Rust và C.</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Solidity.</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200150">
                <a:tc>
                  <a:txBody>
                    <a:bodyPr/>
                    <a:p>
                      <a:pPr algn="ctr">
                        <a:buNone/>
                      </a:pPr>
                      <a:r>
                        <a:rPr lang="en-US" sz="1100" b="1">
                          <a:latin typeface="Times New Roman" panose="02020603050405020304" charset="0"/>
                          <a:cs typeface="Times New Roman" panose="02020603050405020304" charset="0"/>
                        </a:rPr>
                        <a:t>Tốc độ giao dịch</a:t>
                      </a:r>
                      <a:endParaRPr lang="en-US" sz="1100" b="1">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000">
                          <a:latin typeface="Times New Roman" panose="02020603050405020304" charset="0"/>
                          <a:cs typeface="Times New Roman" panose="02020603050405020304" charset="0"/>
                        </a:rPr>
                        <a:t>Khoảng 15-45 giao dịch mỗi giây (tùy vào tải).</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Khoảng 1.000 giao dịch mỗi giây.</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Khoảng 40-60 giao dịch mỗi giây.</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Khoảng 3.000-4.000 giao dịch mỗi giây.</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Khoảng 100-1500 giao dịch mỗi giây.</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Dự kiến tăng lên đến 1.000 giao dịch mỗi giây.</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Khoảng 50.000-65.000 giao dịch mỗi giây.</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Khoảng 2.000-7.000 giao dịch mỗi giây.</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SO SÁNH VỀ CÁC MẠNG BLOCKCHAIN</a:t>
            </a:r>
            <a:endParaRPr lang="en-US" altLang="en-GB">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aphicFrame>
        <p:nvGraphicFramePr>
          <p:cNvPr id="2" name="Table 1"/>
          <p:cNvGraphicFramePr/>
          <p:nvPr/>
        </p:nvGraphicFramePr>
        <p:xfrm>
          <a:off x="1450975" y="1419225"/>
          <a:ext cx="6828155" cy="2743835"/>
        </p:xfrm>
        <a:graphic>
          <a:graphicData uri="http://schemas.openxmlformats.org/drawingml/2006/table">
            <a:tbl>
              <a:tblPr firstRow="1" bandRow="1">
                <a:tableStyleId>{2D5ABB26-0587-4C30-8999-92F81FD0307C}</a:tableStyleId>
              </a:tblPr>
              <a:tblGrid>
                <a:gridCol w="581025"/>
                <a:gridCol w="780415"/>
                <a:gridCol w="781050"/>
                <a:gridCol w="781050"/>
                <a:gridCol w="781050"/>
                <a:gridCol w="780415"/>
                <a:gridCol w="781685"/>
                <a:gridCol w="780415"/>
                <a:gridCol w="781050"/>
              </a:tblGrid>
              <a:tr h="285115">
                <a:tc>
                  <a:txBody>
                    <a:bodyPr/>
                    <a:p>
                      <a:pPr algn="ctr">
                        <a:buNone/>
                      </a:pPr>
                      <a:endParaRPr lang="en-US" sz="1100">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Ethereum </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latin typeface="Times New Roman" panose="02020603050405020304" charset="0"/>
                          <a:cs typeface="Times New Roman" panose="02020603050405020304" charset="0"/>
                        </a:rPr>
                        <a:t>Stellar</a:t>
                      </a:r>
                      <a:endParaRPr lang="en-US" sz="1100" b="1">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Tezos</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EOS</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BSC</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Cardano</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Solana</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100" b="1">
                          <a:solidFill>
                            <a:srgbClr val="000000"/>
                          </a:solidFill>
                          <a:latin typeface="Times New Roman" panose="02020603050405020304" charset="0"/>
                          <a:cs typeface="Times New Roman" panose="02020603050405020304" charset="0"/>
                          <a:sym typeface="+mn-ea"/>
                        </a:rPr>
                        <a:t>Polygon</a:t>
                      </a: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r>
              <a:tr h="995680">
                <a:tc>
                  <a:txBody>
                    <a:bodyPr/>
                    <a:p>
                      <a:pPr algn="ctr">
                        <a:buNone/>
                      </a:pPr>
                      <a:r>
                        <a:rPr lang="en-US" sz="1100" b="1">
                          <a:solidFill>
                            <a:srgbClr val="000000"/>
                          </a:solidFill>
                          <a:latin typeface="Times New Roman" panose="02020603050405020304" charset="0"/>
                          <a:cs typeface="Times New Roman" panose="02020603050405020304" charset="0"/>
                          <a:sym typeface="+mn-ea"/>
                        </a:rPr>
                        <a:t>Chi phí giao dịch</a:t>
                      </a:r>
                      <a:endParaRPr lang="en-US" sz="1100" b="1">
                        <a:solidFill>
                          <a:srgbClr val="000000"/>
                        </a:solidFill>
                        <a:latin typeface="Times New Roman" panose="02020603050405020304" charset="0"/>
                        <a:cs typeface="Times New Roman" panose="02020603050405020304" charset="0"/>
                        <a:sym typeface="+mn-ea"/>
                      </a:endParaRPr>
                    </a:p>
                    <a:p>
                      <a:pPr algn="ctr">
                        <a:buNone/>
                      </a:pPr>
                      <a:endParaRPr lang="en-US" sz="1100" b="1">
                        <a:solidFill>
                          <a:srgbClr val="000000"/>
                        </a:solidFill>
                        <a:latin typeface="Times New Roman" panose="02020603050405020304" charset="0"/>
                        <a:cs typeface="Times New Roman" panose="020206030504050203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000">
                          <a:solidFill>
                            <a:srgbClr val="000000"/>
                          </a:solidFill>
                          <a:latin typeface="Times New Roman" panose="02020603050405020304" charset="0"/>
                          <a:cs typeface="Times New Roman" panose="02020603050405020304" charset="0"/>
                          <a:sym typeface="+mn-ea"/>
                        </a:rPr>
                        <a:t>Chi phí biến động, cao khi mạng quá tải.</a:t>
                      </a:r>
                      <a:endParaRPr lang="en-US" sz="1000">
                        <a:solidFill>
                          <a:srgbClr val="000000"/>
                        </a:solidFill>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solidFill>
                            <a:srgbClr val="000000"/>
                          </a:solidFill>
                          <a:latin typeface="Times New Roman" panose="02020603050405020304" charset="0"/>
                          <a:cs typeface="Times New Roman" panose="02020603050405020304" charset="0"/>
                          <a:sym typeface="+mn-ea"/>
                        </a:rPr>
                        <a:t>Rất thấp hoặc miễn phí.</a:t>
                      </a:r>
                      <a:endParaRPr lang="en-US" sz="1000">
                        <a:solidFill>
                          <a:srgbClr val="000000"/>
                        </a:solidFill>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Phụ thuộc vào chính sách gas và tải mạng.</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Không tính phí cho người dùng cuối.</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Rẻ hơn so với Ethereum.</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Dự kiến thấp hơn so với Ethereum.</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Rất thấp, thậm chí có thể miễn phí.</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Thấp hơn so với Ethereum.</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089660">
                <a:tc>
                  <a:txBody>
                    <a:bodyPr/>
                    <a:p>
                      <a:pPr algn="ctr">
                        <a:buNone/>
                      </a:pPr>
                      <a:r>
                        <a:rPr lang="en-US" sz="1100" b="1">
                          <a:latin typeface="Times New Roman" panose="02020603050405020304" charset="0"/>
                          <a:cs typeface="Times New Roman" panose="02020603050405020304" charset="0"/>
                        </a:rPr>
                        <a:t>Cộng đồng và phát triển</a:t>
                      </a:r>
                      <a:endParaRPr lang="en-US" sz="1100" b="1">
                        <a:latin typeface="Times New Roman" panose="02020603050405020304" charset="0"/>
                        <a:cs typeface="Times New Roman" panose="020206030504050203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40000"/>
                        <a:lumOff val="60000"/>
                      </a:schemeClr>
                    </a:solidFill>
                  </a:tcPr>
                </a:tc>
                <a:tc>
                  <a:txBody>
                    <a:bodyPr/>
                    <a:p>
                      <a:pPr algn="ctr">
                        <a:buNone/>
                      </a:pPr>
                      <a:r>
                        <a:rPr lang="en-US" sz="1000">
                          <a:latin typeface="Times New Roman" panose="02020603050405020304" charset="0"/>
                          <a:cs typeface="Times New Roman" panose="02020603050405020304" charset="0"/>
                        </a:rPr>
                        <a:t>Cộng đồng lớn, nhiều ứng dụng và dự án.</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Được sử dụng bởi các tổ chức tài chính, không quá phổ biến trong cộng đồng crypto.</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Cộng đồng đang phát triển, nhiều sự hỗ trợ từ các tổ chức.</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Cộng đồng lớn, nhiều dự án lớn được triển khai trên nền tảng.</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Cộng đồng phát triển nhanh chóng, nhiều ứng dụng DeFi và NFT.</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Cộng đồng đang phát triển, nhiều quan tâm từ các nhà phát triển.</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Cộng đồng ngày càng lớn, thu hút nhiều dự án mới.</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buNone/>
                      </a:pPr>
                      <a:r>
                        <a:rPr lang="en-US" sz="1000">
                          <a:latin typeface="Times New Roman" panose="02020603050405020304" charset="0"/>
                          <a:cs typeface="Times New Roman" panose="02020603050405020304" charset="0"/>
                        </a:rPr>
                        <a:t>Cộng đồng lớn, được sử dụng rộng rãi cho ứng dụng Layer 2.</a:t>
                      </a:r>
                      <a:endParaRPr lang="en-US" sz="10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CÁC NGÀNH NGHỀ CÓ THỂ ỨNG DỤNG BLOCKCHAIN</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19250" y="1346835"/>
            <a:ext cx="3183255" cy="3145155"/>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300" b="1">
                <a:latin typeface="Times New Roman" panose="02020603050405020304" charset="0"/>
                <a:cs typeface="Times New Roman" panose="02020603050405020304" charset="0"/>
              </a:rPr>
              <a:t>Tài chính ngân hàng:</a:t>
            </a:r>
            <a:endParaRPr lang="en-US" altLang="en-GB" sz="13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Quản lý thanh toán và chuyển tiền.</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Giao dịch chứng khoán và giao dịch ngoại hối.</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Cho vay và tín dụng phi tập trung.</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Quản lý hợp đồng thông minh.</a:t>
            </a: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300" b="1">
                <a:latin typeface="Times New Roman" panose="02020603050405020304" charset="0"/>
                <a:cs typeface="Times New Roman" panose="02020603050405020304" charset="0"/>
              </a:rPr>
              <a:t>Bất động sản:</a:t>
            </a:r>
            <a:endParaRPr lang="en-US" altLang="en-GB" sz="13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Giao dịch mua bán và thuê bất động sản.</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Xác thực chủ sở hữu và quyền sử dụng.</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Quản lý hợp đồng thông minh và giấy tờ liên quan.</a:t>
            </a:r>
            <a:endParaRPr lang="en-US" altLang="en-GB" sz="13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 name="Google Shape;75;p15"/>
          <p:cNvSpPr txBox="1"/>
          <p:nvPr/>
        </p:nvSpPr>
        <p:spPr>
          <a:xfrm>
            <a:off x="4859655" y="1346835"/>
            <a:ext cx="3436620" cy="31451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1pPr>
            <a:lvl2pPr marL="914400" marR="0" lvl="1"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2pPr>
            <a:lvl3pPr marL="1371600" marR="0" lvl="2"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3pPr>
            <a:lvl4pPr marL="1828800" marR="0" lvl="3"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4pPr>
            <a:lvl5pPr marL="2286000" marR="0" lvl="4"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5pPr>
            <a:lvl6pPr marL="2743200" marR="0" lvl="5"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6pPr>
            <a:lvl7pPr marL="3200400" marR="0" lvl="6"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7pPr>
            <a:lvl8pPr marL="3657600" marR="0" lvl="7"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8pPr>
            <a:lvl9pPr marL="4114800" marR="0" lvl="8"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9pPr>
          </a:lstStyle>
          <a:p>
            <a:pPr marL="0" lvl="0" indent="0" algn="l" rtl="0">
              <a:lnSpc>
                <a:spcPct val="100000"/>
              </a:lnSpc>
              <a:spcBef>
                <a:spcPts val="600"/>
              </a:spcBef>
              <a:spcAft>
                <a:spcPts val="0"/>
              </a:spcAft>
              <a:buNone/>
            </a:pPr>
            <a:r>
              <a:rPr lang="en-US" altLang="en-GB" sz="1300" b="1">
                <a:latin typeface="Times New Roman" panose="02020603050405020304" charset="0"/>
                <a:cs typeface="Times New Roman" panose="02020603050405020304" charset="0"/>
                <a:sym typeface="+mn-ea"/>
              </a:rPr>
              <a:t>Bán lẻ và chuỗi cung ứng:</a:t>
            </a:r>
            <a:endParaRPr lang="en-US" altLang="en-GB" sz="13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sym typeface="+mn-ea"/>
              </a:rPr>
              <a:t>Theo dõi nguồn gốc và lịch sử của sản phẩm.</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sym typeface="+mn-ea"/>
              </a:rPr>
              <a:t>Quản lý dữ liệu sản phẩm và thông tin khách hàng.</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sym typeface="+mn-ea"/>
              </a:rPr>
              <a:t>Giao dịch trực tiếp giữa nhà sản xuất và người tiêu dùng.</a:t>
            </a:r>
            <a:endParaRPr lang="en-US" altLang="en-GB" sz="1300">
              <a:latin typeface="Times New Roman" panose="02020603050405020304" charset="0"/>
              <a:cs typeface="Times New Roman" panose="02020603050405020304" charset="0"/>
              <a:sym typeface="+mn-ea"/>
            </a:endParaRPr>
          </a:p>
          <a:p>
            <a:pPr marL="0" lvl="0" indent="0" algn="l" rtl="0">
              <a:lnSpc>
                <a:spcPct val="100000"/>
              </a:lnSpc>
              <a:spcBef>
                <a:spcPts val="600"/>
              </a:spcBef>
              <a:spcAft>
                <a:spcPts val="0"/>
              </a:spcAft>
              <a:buFont typeface="Arial" panose="020B0604020202020204" pitchFamily="34" charset="0"/>
              <a:buNone/>
            </a:pP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300" b="1">
                <a:latin typeface="Times New Roman" panose="02020603050405020304" charset="0"/>
                <a:cs typeface="Times New Roman" panose="02020603050405020304" charset="0"/>
                <a:sym typeface="+mn-ea"/>
              </a:rPr>
              <a:t>Bảo hiểm:</a:t>
            </a:r>
            <a:endParaRPr lang="en-US" altLang="en-GB" sz="13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sym typeface="+mn-ea"/>
              </a:rPr>
              <a:t>Quản lý hợp đồng bảo hiểm và yêu cầu bồi thường.</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sym typeface="+mn-ea"/>
              </a:rPr>
              <a:t>Xác thực thông tin và định danh.</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sym typeface="+mn-ea"/>
              </a:rPr>
              <a:t>Quản lý rủi ro và tái bảo hiểm.</a:t>
            </a: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3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CÁC NGÀNH NGHỀ CÓ THỂ ỨNG DỤNG BLOCKCHAIN</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547495" y="1346835"/>
            <a:ext cx="3435350" cy="332994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300" b="1">
                <a:latin typeface="Times New Roman" panose="02020603050405020304" charset="0"/>
                <a:cs typeface="Times New Roman" panose="02020603050405020304" charset="0"/>
              </a:rPr>
              <a:t>Y tế:</a:t>
            </a:r>
            <a:endParaRPr lang="en-US" altLang="en-GB" sz="13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Quản lý hồ sơ bệnh nhân và dữ liệu y tế.</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Chia sẻ thông tin y tế an toàn và bảo mật.</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Xác thực dược phẩm và kiểm tra lịch sử bệnh tật.</a:t>
            </a: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Font typeface="Arial" panose="020B0604020202020204" pitchFamily="34" charset="0"/>
              <a:buNone/>
            </a:pP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300" b="1">
                <a:latin typeface="Times New Roman" panose="02020603050405020304" charset="0"/>
                <a:cs typeface="Times New Roman" panose="02020603050405020304" charset="0"/>
              </a:rPr>
              <a:t>Quản lý chuỗi cung ứng:</a:t>
            </a:r>
            <a:endParaRPr lang="en-US" altLang="en-GB" sz="13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Theo dõi nguồn gốc và lịch sử của sản phẩm.</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Quản lý và xác thực dữ liệu về vật liệu và thành phần.</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Tăng cường tính minh bạch và công bằng trong chuỗi cung ứng.</a:t>
            </a:r>
            <a:endParaRPr lang="en-US" altLang="en-GB" sz="13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 name="Google Shape;75;p15"/>
          <p:cNvSpPr txBox="1"/>
          <p:nvPr/>
        </p:nvSpPr>
        <p:spPr>
          <a:xfrm>
            <a:off x="5003800" y="1348105"/>
            <a:ext cx="3534410" cy="31451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1pPr>
            <a:lvl2pPr marL="914400" marR="0" lvl="1"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2pPr>
            <a:lvl3pPr marL="1371600" marR="0" lvl="2"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3pPr>
            <a:lvl4pPr marL="1828800" marR="0" lvl="3"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4pPr>
            <a:lvl5pPr marL="2286000" marR="0" lvl="4"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5pPr>
            <a:lvl6pPr marL="2743200" marR="0" lvl="5"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6pPr>
            <a:lvl7pPr marL="3200400" marR="0" lvl="6"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7pPr>
            <a:lvl8pPr marL="3657600" marR="0" lvl="7"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8pPr>
            <a:lvl9pPr marL="4114800" marR="0" lvl="8"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9pPr>
          </a:lstStyle>
          <a:p>
            <a:pPr marL="0" lvl="0" indent="0" algn="l" rtl="0">
              <a:lnSpc>
                <a:spcPct val="100000"/>
              </a:lnSpc>
              <a:spcBef>
                <a:spcPts val="600"/>
              </a:spcBef>
              <a:spcAft>
                <a:spcPts val="0"/>
              </a:spcAft>
              <a:buNone/>
            </a:pPr>
            <a:r>
              <a:rPr lang="en-US" altLang="en-GB" sz="1300" b="1">
                <a:latin typeface="Times New Roman" panose="02020603050405020304" charset="0"/>
                <a:cs typeface="Times New Roman" panose="02020603050405020304" charset="0"/>
                <a:sym typeface="+mn-ea"/>
              </a:rPr>
              <a:t>Năng lượng và Môi trường:</a:t>
            </a:r>
            <a:endParaRPr lang="en-US" altLang="en-GB" sz="13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sym typeface="+mn-ea"/>
              </a:rPr>
              <a:t>Quản lý và giao dịch năng lượng tái tạo.</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sym typeface="+mn-ea"/>
              </a:rPr>
              <a:t>Theo dõi và giám sát khí thải và lượng carbon.</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sym typeface="+mn-ea"/>
              </a:rPr>
              <a:t>Giao dịch trực tiếp giữa các bên trong thị trường năng lượng.</a:t>
            </a:r>
            <a:endParaRPr lang="en-US" altLang="en-GB" sz="1300">
              <a:latin typeface="Times New Roman" panose="02020603050405020304" charset="0"/>
              <a:cs typeface="Times New Roman" panose="02020603050405020304" charset="0"/>
              <a:sym typeface="+mn-ea"/>
            </a:endParaRPr>
          </a:p>
          <a:p>
            <a:pPr marL="0" lvl="0" indent="0" algn="l" rtl="0">
              <a:lnSpc>
                <a:spcPct val="100000"/>
              </a:lnSpc>
              <a:spcBef>
                <a:spcPts val="600"/>
              </a:spcBef>
              <a:spcAft>
                <a:spcPts val="0"/>
              </a:spcAft>
              <a:buFont typeface="Arial" panose="020B0604020202020204" pitchFamily="34" charset="0"/>
              <a:buNone/>
            </a:pP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300" b="1">
                <a:latin typeface="Times New Roman" panose="02020603050405020304" charset="0"/>
                <a:cs typeface="Times New Roman" panose="02020603050405020304" charset="0"/>
              </a:rPr>
              <a:t>Bầu cử và Quản lý chính phủ:</a:t>
            </a:r>
            <a:endParaRPr lang="en-US" altLang="en-GB" sz="13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Đảm bảo tính minh bạch và an toàn trong quá trình bầu cử.</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Quản lý hồ sơ công dân và xác thực danh tính.</a:t>
            </a:r>
            <a:endParaRPr lang="en-US" altLang="en-GB" sz="13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300">
                <a:latin typeface="Times New Roman" panose="02020603050405020304" charset="0"/>
                <a:cs typeface="Times New Roman" panose="02020603050405020304" charset="0"/>
              </a:rPr>
              <a:t>Cải thiện quy trình quản lý chính phủ và dịch vụ công.</a:t>
            </a: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Font typeface="Arial" panose="020B0604020202020204" pitchFamily="34" charset="0"/>
              <a:buNone/>
            </a:pPr>
            <a:endParaRPr lang="en-US" altLang="en-GB" sz="13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3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NỘI DUNG</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703705" y="1577975"/>
            <a:ext cx="6485255" cy="18268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US" sz="1600" b="1">
                <a:solidFill>
                  <a:srgbClr val="25212A"/>
                </a:solidFill>
                <a:latin typeface="Times New Roman" panose="02020603050405020304" charset="0"/>
                <a:cs typeface="Times New Roman" panose="02020603050405020304" charset="0"/>
              </a:rPr>
              <a:t>1. Tổng quan Blockchain</a:t>
            </a:r>
            <a:endParaRPr lang="en-US" sz="1600" b="1">
              <a:solidFill>
                <a:srgbClr val="25212A"/>
              </a:solidFill>
              <a:latin typeface="Times New Roman" panose="02020603050405020304" charset="0"/>
              <a:cs typeface="Times New Roman" panose="02020603050405020304" charset="0"/>
            </a:endParaRPr>
          </a:p>
          <a:p>
            <a:pPr marL="0" lvl="0" indent="0" algn="l" rtl="0">
              <a:spcBef>
                <a:spcPts val="600"/>
              </a:spcBef>
              <a:spcAft>
                <a:spcPts val="0"/>
              </a:spcAft>
              <a:buClr>
                <a:schemeClr val="dk1"/>
              </a:buClr>
              <a:buSzPts val="1100"/>
              <a:buFont typeface="Arial" panose="020B0604020202020204"/>
              <a:buNone/>
            </a:pPr>
            <a:r>
              <a:rPr lang="en-US" sz="1600" b="1">
                <a:solidFill>
                  <a:srgbClr val="25212A"/>
                </a:solidFill>
                <a:latin typeface="Times New Roman" panose="02020603050405020304" charset="0"/>
                <a:cs typeface="Times New Roman" panose="02020603050405020304" charset="0"/>
              </a:rPr>
              <a:t>2. Phân loại Blockchain</a:t>
            </a:r>
            <a:endParaRPr lang="en-US" sz="1600" b="1">
              <a:solidFill>
                <a:srgbClr val="25212A"/>
              </a:solidFill>
              <a:latin typeface="Times New Roman" panose="02020603050405020304" charset="0"/>
              <a:cs typeface="Times New Roman" panose="02020603050405020304" charset="0"/>
            </a:endParaRPr>
          </a:p>
          <a:p>
            <a:pPr marL="0" lvl="0" indent="0" algn="l" rtl="0">
              <a:spcBef>
                <a:spcPts val="600"/>
              </a:spcBef>
              <a:spcAft>
                <a:spcPts val="0"/>
              </a:spcAft>
              <a:buClr>
                <a:schemeClr val="dk1"/>
              </a:buClr>
              <a:buSzPts val="1100"/>
              <a:buFont typeface="Arial" panose="020B0604020202020204"/>
              <a:buNone/>
            </a:pPr>
            <a:r>
              <a:rPr lang="en-US" sz="1600" b="1">
                <a:solidFill>
                  <a:srgbClr val="25212A"/>
                </a:solidFill>
                <a:latin typeface="Times New Roman" panose="02020603050405020304" charset="0"/>
                <a:cs typeface="Times New Roman" panose="02020603050405020304" charset="0"/>
              </a:rPr>
              <a:t>3. Tìm hiểu về các nền tảng Blockchain</a:t>
            </a:r>
            <a:endParaRPr lang="en-US" sz="1600" b="1">
              <a:solidFill>
                <a:srgbClr val="25212A"/>
              </a:solidFill>
              <a:latin typeface="Times New Roman" panose="02020603050405020304" charset="0"/>
              <a:cs typeface="Times New Roman" panose="02020603050405020304" charset="0"/>
            </a:endParaRPr>
          </a:p>
          <a:p>
            <a:pPr marL="0" lvl="0" indent="0" algn="l" rtl="0">
              <a:spcBef>
                <a:spcPts val="600"/>
              </a:spcBef>
              <a:spcAft>
                <a:spcPts val="0"/>
              </a:spcAft>
              <a:buClr>
                <a:schemeClr val="dk1"/>
              </a:buClr>
              <a:buSzPts val="1100"/>
              <a:buFont typeface="Arial" panose="020B0604020202020204"/>
              <a:buNone/>
            </a:pPr>
            <a:r>
              <a:rPr lang="en-US" sz="1600" b="1">
                <a:solidFill>
                  <a:srgbClr val="25212A"/>
                </a:solidFill>
                <a:latin typeface="Times New Roman" panose="02020603050405020304" charset="0"/>
                <a:cs typeface="Times New Roman" panose="02020603050405020304" charset="0"/>
              </a:rPr>
              <a:t>4. So sánh các nền tảng Blockchain</a:t>
            </a:r>
            <a:endParaRPr lang="en-US" sz="1600" b="1">
              <a:solidFill>
                <a:srgbClr val="25212A"/>
              </a:solidFill>
              <a:latin typeface="Times New Roman" panose="02020603050405020304" charset="0"/>
              <a:cs typeface="Times New Roman" panose="02020603050405020304" charset="0"/>
            </a:endParaRPr>
          </a:p>
          <a:p>
            <a:pPr marL="0" lvl="0" indent="0" algn="l" rtl="0">
              <a:spcBef>
                <a:spcPts val="600"/>
              </a:spcBef>
              <a:spcAft>
                <a:spcPts val="0"/>
              </a:spcAft>
              <a:buClr>
                <a:schemeClr val="dk1"/>
              </a:buClr>
              <a:buSzPts val="1100"/>
              <a:buFont typeface="Arial" panose="020B0604020202020204"/>
              <a:buNone/>
            </a:pPr>
            <a:r>
              <a:rPr lang="en-US" sz="1600" b="1">
                <a:solidFill>
                  <a:srgbClr val="25212A"/>
                </a:solidFill>
                <a:latin typeface="Times New Roman" panose="02020603050405020304" charset="0"/>
                <a:cs typeface="Times New Roman" panose="02020603050405020304" charset="0"/>
              </a:rPr>
              <a:t>5. Các ngành nghề có thể úng dụng blockchain</a:t>
            </a:r>
            <a:endParaRPr sz="1600">
              <a:latin typeface="Times New Roman" panose="02020603050405020304" charset="0"/>
              <a:cs typeface="Times New Roman" panose="02020603050405020304" charset="0"/>
            </a:endParaRPr>
          </a:p>
          <a:p>
            <a:pPr marL="0" lvl="0" indent="0" algn="l" rtl="0">
              <a:spcBef>
                <a:spcPts val="600"/>
              </a:spcBef>
              <a:spcAft>
                <a:spcPts val="0"/>
              </a:spcAft>
              <a:buNone/>
            </a:pPr>
            <a:endParaRPr sz="16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Times New Roman" panose="02020603050405020304" charset="0"/>
                <a:cs typeface="Times New Roman" panose="02020603050405020304" charset="0"/>
              </a:rPr>
            </a:fld>
            <a:endParaRPr 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pic>
        <p:nvPicPr>
          <p:cNvPr id="270" name="Google Shape;270;p36" descr="photo-1434030216411-0b793f4b4173.jpg"/>
          <p:cNvPicPr preferRelativeResize="0"/>
          <p:nvPr/>
        </p:nvPicPr>
        <p:blipFill>
          <a:blip r:embed="rId1"/>
          <a:stretch>
            <a:fillRect/>
          </a:stretch>
        </p:blipFill>
        <p:spPr>
          <a:xfrm>
            <a:off x="5004025" y="1132155"/>
            <a:ext cx="2746500" cy="2746500"/>
          </a:xfrm>
          <a:prstGeom prst="ellipse">
            <a:avLst/>
          </a:prstGeom>
          <a:noFill/>
          <a:ln>
            <a:noFill/>
          </a:ln>
          <a:effectLst>
            <a:outerShdw blurRad="14288" dist="9525" dir="16200000" algn="bl" rotWithShape="0">
              <a:schemeClr val="dk1">
                <a:alpha val="50000"/>
              </a:schemeClr>
            </a:outerShdw>
          </a:effectLst>
        </p:spPr>
      </p:pic>
      <p:sp>
        <p:nvSpPr>
          <p:cNvPr id="271" name="Google Shape;271;p36"/>
          <p:cNvSpPr txBox="1"/>
          <p:nvPr>
            <p:ph type="ctrTitle" idx="4294967295"/>
          </p:nvPr>
        </p:nvSpPr>
        <p:spPr>
          <a:xfrm>
            <a:off x="1043305" y="1334135"/>
            <a:ext cx="4317365" cy="234188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GB" sz="5000">
                <a:solidFill>
                  <a:schemeClr val="accent6"/>
                </a:solidFill>
                <a:latin typeface="Times New Roman" panose="02020603050405020304" charset="0"/>
                <a:cs typeface="Times New Roman" panose="02020603050405020304" charset="0"/>
              </a:rPr>
              <a:t>THANK</a:t>
            </a:r>
            <a:r>
              <a:rPr lang="en-US" altLang="en-GB" sz="5000">
                <a:solidFill>
                  <a:schemeClr val="accent6"/>
                </a:solidFill>
                <a:latin typeface="Times New Roman" panose="02020603050405020304" charset="0"/>
                <a:cs typeface="Times New Roman" panose="02020603050405020304" charset="0"/>
              </a:rPr>
              <a:t> YOU </a:t>
            </a:r>
            <a:br>
              <a:rPr lang="en-US" altLang="en-GB" sz="5000">
                <a:solidFill>
                  <a:schemeClr val="accent6"/>
                </a:solidFill>
                <a:latin typeface="Times New Roman" panose="02020603050405020304" charset="0"/>
                <a:cs typeface="Times New Roman" panose="02020603050405020304" charset="0"/>
              </a:rPr>
            </a:br>
            <a:r>
              <a:rPr lang="en-US" altLang="en-GB" sz="5000">
                <a:solidFill>
                  <a:schemeClr val="accent6"/>
                </a:solidFill>
                <a:latin typeface="Times New Roman" panose="02020603050405020304" charset="0"/>
                <a:cs typeface="Times New Roman" panose="02020603050405020304" charset="0"/>
              </a:rPr>
              <a:t>FOR WATCHING</a:t>
            </a:r>
            <a:endParaRPr lang="en-US" altLang="en-GB" sz="5000">
              <a:solidFill>
                <a:schemeClr val="accent6"/>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TỔNG QUAN BLOCKCHAIN</a:t>
            </a:r>
            <a:endParaRPr lang="en-US" altLang="en-GB">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Times New Roman" panose="02020603050405020304" charset="0"/>
                <a:cs typeface="Times New Roman" panose="02020603050405020304" charset="0"/>
              </a:rPr>
            </a:fld>
            <a:endParaRPr lang="en-GB">
              <a:latin typeface="Times New Roman" panose="02020603050405020304" charset="0"/>
              <a:cs typeface="Times New Roman" panose="02020603050405020304" charset="0"/>
            </a:endParaRPr>
          </a:p>
        </p:txBody>
      </p:sp>
      <p:sp>
        <p:nvSpPr>
          <p:cNvPr id="2" name="Google Shape;75;p15"/>
          <p:cNvSpPr txBox="1"/>
          <p:nvPr/>
        </p:nvSpPr>
        <p:spPr>
          <a:xfrm>
            <a:off x="1663065" y="1347470"/>
            <a:ext cx="6509385" cy="10248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1pPr>
            <a:lvl2pPr marL="914400" marR="0" lvl="1"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2pPr>
            <a:lvl3pPr marL="1371600" marR="0" lvl="2"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3pPr>
            <a:lvl4pPr marL="1828800" marR="0" lvl="3"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4pPr>
            <a:lvl5pPr marL="2286000" marR="0" lvl="4"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5pPr>
            <a:lvl6pPr marL="2743200" marR="0" lvl="5"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6pPr>
            <a:lvl7pPr marL="3200400" marR="0" lvl="6"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7pPr>
            <a:lvl8pPr marL="3657600" marR="0" lvl="7"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8pPr>
            <a:lvl9pPr marL="4114800" marR="0" lvl="8"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9pPr>
          </a:lstStyle>
          <a:p>
            <a:pPr marL="0" lvl="0" indent="0" algn="l" rtl="0">
              <a:spcBef>
                <a:spcPts val="600"/>
              </a:spcBef>
              <a:spcAft>
                <a:spcPts val="0"/>
              </a:spcAft>
              <a:buNone/>
            </a:pPr>
            <a:r>
              <a:rPr lang="en-US" altLang="en-GB" sz="1400" b="1">
                <a:solidFill>
                  <a:srgbClr val="25212A"/>
                </a:solidFill>
                <a:latin typeface="Times New Roman" panose="02020603050405020304" charset="0"/>
                <a:cs typeface="Times New Roman" panose="02020603050405020304" charset="0"/>
              </a:rPr>
              <a:t>Blockchain là gì? Blockchain (hay cuốn sổ cái) là hệ thống cơ sở dữ liệu cho phép lưu trữ và truyền tải các khối thông tin (block). Chúng được liên kết với nhau nhờ mã hóa.</a:t>
            </a:r>
            <a:endParaRPr lang="en-US" altLang="en-GB" sz="1400" b="1">
              <a:solidFill>
                <a:srgbClr val="25212A"/>
              </a:solidFill>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400" b="1">
                <a:solidFill>
                  <a:srgbClr val="25212A"/>
                </a:solidFill>
                <a:latin typeface="Times New Roman" panose="02020603050405020304" charset="0"/>
                <a:cs typeface="Times New Roman" panose="02020603050405020304" charset="0"/>
              </a:rPr>
              <a:t>Lịch sử phát triển của Blockchain:</a:t>
            </a:r>
            <a:endParaRPr lang="en-US" altLang="en-GB" sz="1400" b="1">
              <a:solidFill>
                <a:srgbClr val="25212A"/>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2550795" y="2428240"/>
            <a:ext cx="4627880" cy="196659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TỔNG QUAN BLOCKCHAIN</a:t>
            </a:r>
            <a:endParaRPr lang="en-US" altLang="en-GB">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Times New Roman" panose="02020603050405020304" charset="0"/>
                <a:cs typeface="Times New Roman" panose="02020603050405020304" charset="0"/>
              </a:rPr>
            </a:fld>
            <a:endParaRPr lang="en-GB">
              <a:latin typeface="Times New Roman" panose="02020603050405020304" charset="0"/>
              <a:cs typeface="Times New Roman" panose="02020603050405020304" charset="0"/>
            </a:endParaRPr>
          </a:p>
        </p:txBody>
      </p:sp>
      <p:sp>
        <p:nvSpPr>
          <p:cNvPr id="2" name="Google Shape;75;p15"/>
          <p:cNvSpPr txBox="1"/>
          <p:nvPr/>
        </p:nvSpPr>
        <p:spPr>
          <a:xfrm>
            <a:off x="1663065" y="1347470"/>
            <a:ext cx="6509385" cy="4775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1pPr>
            <a:lvl2pPr marL="914400" marR="0" lvl="1"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2pPr>
            <a:lvl3pPr marL="1371600" marR="0" lvl="2"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3pPr>
            <a:lvl4pPr marL="1828800" marR="0" lvl="3"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4pPr>
            <a:lvl5pPr marL="2286000" marR="0" lvl="4"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5pPr>
            <a:lvl6pPr marL="2743200" marR="0" lvl="5"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6pPr>
            <a:lvl7pPr marL="3200400" marR="0" lvl="6"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7pPr>
            <a:lvl8pPr marL="3657600" marR="0" lvl="7"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8pPr>
            <a:lvl9pPr marL="4114800" marR="0" lvl="8" indent="-368300" algn="l" rtl="0">
              <a:lnSpc>
                <a:spcPct val="100000"/>
              </a:lnSpc>
              <a:spcBef>
                <a:spcPts val="0"/>
              </a:spcBef>
              <a:spcAft>
                <a:spcPts val="0"/>
              </a:spcAft>
              <a:buClr>
                <a:schemeClr val="dk1"/>
              </a:buClr>
              <a:buSzPts val="2200"/>
              <a:buFont typeface="Tinos" panose="02020603050405020304"/>
              <a:buChar char="⬦"/>
              <a:defRPr sz="2200" b="0" i="0" u="none" strike="noStrike" cap="none">
                <a:solidFill>
                  <a:schemeClr val="dk1"/>
                </a:solidFill>
                <a:latin typeface="Tinos" panose="02020603050405020304"/>
                <a:ea typeface="Tinos" panose="02020603050405020304"/>
                <a:cs typeface="Tinos" panose="02020603050405020304"/>
                <a:sym typeface="Tinos" panose="02020603050405020304"/>
              </a:defRPr>
            </a:lvl9pPr>
          </a:lstStyle>
          <a:p>
            <a:pPr marL="0" lvl="0" indent="0" algn="l" rtl="0">
              <a:spcBef>
                <a:spcPts val="600"/>
              </a:spcBef>
              <a:spcAft>
                <a:spcPts val="0"/>
              </a:spcAft>
              <a:buNone/>
            </a:pPr>
            <a:r>
              <a:rPr lang="en-US" altLang="en-GB" sz="1600" b="1">
                <a:solidFill>
                  <a:srgbClr val="25212A"/>
                </a:solidFill>
                <a:latin typeface="Times New Roman" panose="02020603050405020304" charset="0"/>
                <a:cs typeface="Times New Roman" panose="02020603050405020304" charset="0"/>
              </a:rPr>
              <a:t>Các phiên bản Blockchain:</a:t>
            </a:r>
            <a:endParaRPr lang="en-US" altLang="en-GB" sz="1600" b="1">
              <a:solidFill>
                <a:srgbClr val="25212A"/>
              </a:solidFill>
              <a:latin typeface="Times New Roman" panose="02020603050405020304" charset="0"/>
              <a:cs typeface="Times New Roman" panose="02020603050405020304" charset="0"/>
            </a:endParaRPr>
          </a:p>
        </p:txBody>
      </p:sp>
      <p:pic>
        <p:nvPicPr>
          <p:cNvPr id="101" name="Picture 100"/>
          <p:cNvPicPr/>
          <p:nvPr/>
        </p:nvPicPr>
        <p:blipFill>
          <a:blip r:embed="rId1"/>
          <a:stretch>
            <a:fillRect/>
          </a:stretch>
        </p:blipFill>
        <p:spPr>
          <a:xfrm>
            <a:off x="2339975" y="1779905"/>
            <a:ext cx="5342255" cy="234442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PHÂN LOẠI BLOCKCHAIN</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490980" y="1408430"/>
            <a:ext cx="6956425" cy="29400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sz="1200" b="1">
                <a:latin typeface="Times New Roman" panose="02020603050405020304" charset="0"/>
                <a:cs typeface="Times New Roman" panose="02020603050405020304" charset="0"/>
              </a:rPr>
              <a:t>Blockchain</a:t>
            </a:r>
            <a:r>
              <a:rPr lang="en-US" altLang="en-GB" sz="1200">
                <a:latin typeface="Times New Roman" panose="02020603050405020304" charset="0"/>
                <a:cs typeface="Times New Roman" panose="02020603050405020304" charset="0"/>
              </a:rPr>
              <a:t> hiện được phân thành </a:t>
            </a:r>
            <a:r>
              <a:rPr lang="en-US" altLang="en-GB" sz="1200" b="1">
                <a:latin typeface="Times New Roman" panose="02020603050405020304" charset="0"/>
                <a:cs typeface="Times New Roman" panose="02020603050405020304" charset="0"/>
              </a:rPr>
              <a:t>2 loại</a:t>
            </a:r>
            <a:r>
              <a:rPr lang="en-US" altLang="en-GB" sz="1200">
                <a:latin typeface="Times New Roman" panose="02020603050405020304" charset="0"/>
                <a:cs typeface="Times New Roman" panose="02020603050405020304" charset="0"/>
              </a:rPr>
              <a:t>:</a:t>
            </a:r>
            <a:endParaRPr lang="en-US" altLang="en-GB" sz="12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200" b="1">
                <a:latin typeface="Times New Roman" panose="02020603050405020304" charset="0"/>
                <a:cs typeface="Times New Roman" panose="02020603050405020304" charset="0"/>
              </a:rPr>
              <a:t>Public Blockchain (Blockchain công khai): </a:t>
            </a:r>
            <a:endParaRPr lang="en-US" altLang="en-GB" sz="1200" b="1">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200">
                <a:latin typeface="Times New Roman" panose="02020603050405020304" charset="0"/>
                <a:cs typeface="Times New Roman" panose="02020603050405020304" charset="0"/>
              </a:rPr>
              <a:t>- Được hiểu là Blockchain phi tập trung. Có nghĩa là bất cứ ai cũng có thể truy cập và tham gia với tư cách người xác thực.</a:t>
            </a:r>
            <a:endParaRPr lang="en-US" altLang="en-GB" sz="12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200">
                <a:latin typeface="Times New Roman" panose="02020603050405020304" charset="0"/>
                <a:cs typeface="Times New Roman" panose="02020603050405020304" charset="0"/>
              </a:rPr>
              <a:t>- Vì tính chất của các Blockchain này là mã nguồn mở nên phải được bảo mật bằng mật mã. Đồng thời có một hệ thống đồng thuận như bằng chứng công việc (Proof-of-Work).</a:t>
            </a:r>
            <a:endParaRPr lang="en-US" altLang="en-GB" sz="12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200">
                <a:latin typeface="Times New Roman" panose="02020603050405020304" charset="0"/>
                <a:cs typeface="Times New Roman" panose="02020603050405020304" charset="0"/>
              </a:rPr>
              <a:t>- VD: Ethereum, Stellar, Tezos, EOS, Binance Smart Chain (BSC), Cardano, Solana, Polygon. ...</a:t>
            </a:r>
            <a:endParaRPr lang="en-US" altLang="en-GB" sz="12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200" b="1">
                <a:latin typeface="Times New Roman" panose="02020603050405020304" charset="0"/>
                <a:cs typeface="Times New Roman" panose="02020603050405020304" charset="0"/>
              </a:rPr>
              <a:t>Private Blockchain (Blockchain riêng tư): </a:t>
            </a:r>
            <a:endParaRPr lang="en-US" altLang="en-GB" sz="1200" b="1">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200">
                <a:latin typeface="Times New Roman" panose="02020603050405020304" charset="0"/>
                <a:cs typeface="Times New Roman" panose="02020603050405020304" charset="0"/>
              </a:rPr>
              <a:t>- Cần có cấp phép mỗi khi người dùng muốn tham gia node. Vì các node phải qua kiểm duyệt mới được tạo trên blockchain, nên các lớp bảo mật không cần quá mạnh mẽ nữa. </a:t>
            </a:r>
            <a:endParaRPr lang="en-US" altLang="en-GB" sz="12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200">
                <a:latin typeface="Times New Roman" panose="02020603050405020304" charset="0"/>
                <a:cs typeface="Times New Roman" panose="02020603050405020304" charset="0"/>
              </a:rPr>
              <a:t>- Loại Blockchain này có tính tập trung và chịu sự kiểm soát của cơ quan nhà nước và một số công ty tư nhân.</a:t>
            </a:r>
            <a:endParaRPr lang="en-US" altLang="en-GB" sz="12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200">
                <a:latin typeface="Times New Roman" panose="02020603050405020304" charset="0"/>
                <a:cs typeface="Times New Roman" panose="02020603050405020304" charset="0"/>
              </a:rPr>
              <a:t>- VD: Monero, Zcash, Dash, Beam và Grin, Horizen, Komodo, NavCoin, ...</a:t>
            </a:r>
            <a:endParaRPr lang="en-US" altLang="en-GB" sz="12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Times New Roman" panose="02020603050405020304" charset="0"/>
                <a:cs typeface="Times New Roman" panose="02020603050405020304" charset="0"/>
              </a:rPr>
            </a:fld>
            <a:endParaRPr 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385" y="719455"/>
            <a:ext cx="6820535" cy="699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TÌM HIỂU VỀ CÁC NỀN TẢNG BLOCKCHAIN</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51635" y="1347470"/>
            <a:ext cx="6543040" cy="29279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sz="1600">
                <a:latin typeface="Times New Roman" panose="02020603050405020304" charset="0"/>
                <a:cs typeface="Times New Roman" panose="02020603050405020304" charset="0"/>
              </a:rPr>
              <a:t>8 nền tảng mạng Blockchain uy tín hiện nay:</a:t>
            </a:r>
            <a:endParaRPr lang="en-US" altLang="en-GB" sz="16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600">
                <a:latin typeface="Times New Roman" panose="02020603050405020304" charset="0"/>
                <a:cs typeface="Times New Roman" panose="02020603050405020304" charset="0"/>
              </a:rPr>
              <a:t>Ethereum </a:t>
            </a:r>
            <a:endParaRPr lang="en-US" altLang="en-GB" sz="16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600">
                <a:latin typeface="Times New Roman" panose="02020603050405020304" charset="0"/>
                <a:cs typeface="Times New Roman" panose="02020603050405020304" charset="0"/>
              </a:rPr>
              <a:t>Stellar</a:t>
            </a:r>
            <a:endParaRPr lang="en-US" altLang="en-GB" sz="16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600">
                <a:latin typeface="Times New Roman" panose="02020603050405020304" charset="0"/>
                <a:cs typeface="Times New Roman" panose="02020603050405020304" charset="0"/>
              </a:rPr>
              <a:t>Tezos</a:t>
            </a:r>
            <a:endParaRPr lang="en-US" altLang="en-GB" sz="16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600">
                <a:latin typeface="Times New Roman" panose="02020603050405020304" charset="0"/>
                <a:cs typeface="Times New Roman" panose="02020603050405020304" charset="0"/>
              </a:rPr>
              <a:t>EOS</a:t>
            </a:r>
            <a:endParaRPr lang="en-US" altLang="en-GB" sz="16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600">
                <a:latin typeface="Times New Roman" panose="02020603050405020304" charset="0"/>
                <a:cs typeface="Times New Roman" panose="02020603050405020304" charset="0"/>
              </a:rPr>
              <a:t>Binance Smart Chain (BSC)</a:t>
            </a:r>
            <a:endParaRPr lang="en-US" altLang="en-GB" sz="16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600">
                <a:latin typeface="Times New Roman" panose="02020603050405020304" charset="0"/>
                <a:cs typeface="Times New Roman" panose="02020603050405020304" charset="0"/>
              </a:rPr>
              <a:t>Cardano</a:t>
            </a:r>
            <a:endParaRPr lang="en-US" altLang="en-GB" sz="16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600">
                <a:latin typeface="Times New Roman" panose="02020603050405020304" charset="0"/>
                <a:cs typeface="Times New Roman" panose="02020603050405020304" charset="0"/>
              </a:rPr>
              <a:t>Solana</a:t>
            </a:r>
            <a:endParaRPr lang="en-US" altLang="en-GB" sz="1600">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sz="1600">
                <a:latin typeface="Times New Roman" panose="02020603050405020304" charset="0"/>
                <a:cs typeface="Times New Roman" panose="02020603050405020304" charset="0"/>
              </a:rPr>
              <a:t>Polygon</a:t>
            </a:r>
            <a:endParaRPr lang="en-US" altLang="en-GB" sz="16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Times New Roman" panose="02020603050405020304" charset="0"/>
                <a:cs typeface="Times New Roman" panose="02020603050405020304" charset="0"/>
              </a:rPr>
            </a:fld>
            <a:endParaRPr lang="en-GB">
              <a:latin typeface="Times New Roman" panose="02020603050405020304" charset="0"/>
              <a:cs typeface="Times New Roman" panose="02020603050405020304" charset="0"/>
            </a:endParaRPr>
          </a:p>
        </p:txBody>
      </p:sp>
      <p:pic>
        <p:nvPicPr>
          <p:cNvPr id="2" name="Picture 1"/>
          <p:cNvPicPr/>
          <p:nvPr/>
        </p:nvPicPr>
        <p:blipFill>
          <a:blip r:embed="rId1"/>
          <a:stretch>
            <a:fillRect/>
          </a:stretch>
        </p:blipFill>
        <p:spPr>
          <a:xfrm>
            <a:off x="4230370" y="1790700"/>
            <a:ext cx="3977640" cy="24847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ETHEREUM</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51635" y="1347470"/>
            <a:ext cx="6543040" cy="3145155"/>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400" b="1">
                <a:latin typeface="Times New Roman" panose="02020603050405020304" charset="0"/>
                <a:cs typeface="Times New Roman" panose="02020603050405020304" charset="0"/>
              </a:rPr>
              <a:t>Ethereum</a:t>
            </a:r>
            <a:r>
              <a:rPr lang="en-US" altLang="en-GB" sz="1400">
                <a:latin typeface="Times New Roman" panose="02020603050405020304" charset="0"/>
                <a:cs typeface="Times New Roman" panose="02020603050405020304" charset="0"/>
              </a:rPr>
              <a:t> là một nền tảng Blockchain mã nguồn mở. Nó cho phép người dùng chạy các hợp đồng thông minh qua mạng Blockchain tùy chỉnh.</a:t>
            </a:r>
            <a:endParaRPr lang="en-US" altLang="en-GB" sz="14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400" b="1">
                <a:latin typeface="Times New Roman" panose="02020603050405020304" charset="0"/>
                <a:cs typeface="Times New Roman" panose="02020603050405020304" charset="0"/>
              </a:rPr>
              <a:t>Một số lợi ích nổi bật của Etherueum:</a:t>
            </a:r>
            <a:endParaRPr lang="en-US" altLang="en-GB" sz="14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400">
                <a:latin typeface="Times New Roman" panose="02020603050405020304" charset="0"/>
                <a:cs typeface="Times New Roman" panose="02020603050405020304" charset="0"/>
              </a:rPr>
              <a:t>Tính bất biến</a:t>
            </a:r>
            <a:endParaRPr lang="en-US" altLang="en-GB" sz="14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400">
                <a:latin typeface="Times New Roman" panose="02020603050405020304" charset="0"/>
                <a:cs typeface="Times New Roman" panose="02020603050405020304" charset="0"/>
              </a:rPr>
              <a:t>Bảo mật cao</a:t>
            </a:r>
            <a:endParaRPr lang="en-US" altLang="en-GB" sz="14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400">
                <a:latin typeface="Times New Roman" panose="02020603050405020304" charset="0"/>
                <a:cs typeface="Times New Roman" panose="02020603050405020304" charset="0"/>
              </a:rPr>
              <a:t>Không có thời gian chết</a:t>
            </a:r>
            <a:endParaRPr lang="en-US" altLang="en-GB" sz="14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400">
                <a:latin typeface="Times New Roman" panose="02020603050405020304" charset="0"/>
                <a:cs typeface="Times New Roman" panose="02020603050405020304" charset="0"/>
              </a:rPr>
              <a:t>Tamper Proof</a:t>
            </a:r>
            <a:endParaRPr lang="en-US" altLang="en-GB" sz="14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400" b="1">
                <a:latin typeface="Times New Roman" panose="02020603050405020304" charset="0"/>
                <a:cs typeface="Times New Roman" panose="02020603050405020304" charset="0"/>
              </a:rPr>
              <a:t>3 loại ứng dụng được xây dựng dựa trên giao thức của Ethereum:</a:t>
            </a:r>
            <a:endParaRPr lang="en-US" altLang="en-GB" sz="14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400">
                <a:latin typeface="Times New Roman" panose="02020603050405020304" charset="0"/>
                <a:cs typeface="Times New Roman" panose="02020603050405020304" charset="0"/>
              </a:rPr>
              <a:t>Ứng dụng tài chính.</a:t>
            </a:r>
            <a:endParaRPr lang="en-US" altLang="en-GB" sz="14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400">
                <a:latin typeface="Times New Roman" panose="02020603050405020304" charset="0"/>
                <a:cs typeface="Times New Roman" panose="02020603050405020304" charset="0"/>
              </a:rPr>
              <a:t>Ứng dụng bán tài chính.</a:t>
            </a:r>
            <a:endParaRPr lang="en-US" altLang="en-GB" sz="14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400">
                <a:latin typeface="Times New Roman" panose="02020603050405020304" charset="0"/>
                <a:cs typeface="Times New Roman" panose="02020603050405020304" charset="0"/>
              </a:rPr>
              <a:t>Ứng dụng phi tài chính, quản trị phi tập trung và bỏ phiếu trực tuyến.</a:t>
            </a:r>
            <a:endParaRPr lang="en-US" altLang="en-GB" sz="14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Freeform 6"/>
          <p:cNvSpPr/>
          <p:nvPr/>
        </p:nvSpPr>
        <p:spPr>
          <a:xfrm>
            <a:off x="5723890" y="1841500"/>
            <a:ext cx="2428240" cy="1460500"/>
          </a:xfrm>
          <a:custGeom>
            <a:avLst/>
            <a:gdLst/>
            <a:ahLst/>
            <a:cxnLst/>
            <a:rect l="l" t="t" r="r" b="b"/>
            <a:pathLst>
              <a:path w="5517552" h="3682047">
                <a:moveTo>
                  <a:pt x="0" y="0"/>
                </a:moveTo>
                <a:lnTo>
                  <a:pt x="5517553" y="0"/>
                </a:lnTo>
                <a:lnTo>
                  <a:pt x="5517553" y="3682047"/>
                </a:lnTo>
                <a:lnTo>
                  <a:pt x="0" y="3682047"/>
                </a:lnTo>
                <a:lnTo>
                  <a:pt x="0" y="0"/>
                </a:lnTo>
                <a:close/>
              </a:path>
            </a:pathLst>
          </a:custGeom>
          <a:blipFill>
            <a:blip r:embed="rId1"/>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STELLAR</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51635" y="1347470"/>
            <a:ext cx="6543040" cy="3145155"/>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Stellar </a:t>
            </a:r>
            <a:r>
              <a:rPr lang="en-US" altLang="en-GB" sz="1500">
                <a:latin typeface="Times New Roman" panose="02020603050405020304" charset="0"/>
                <a:cs typeface="Times New Roman" panose="02020603050405020304" charset="0"/>
              </a:rPr>
              <a:t>là một nền tảng Blockchain mở, phi tập trung, chuyên xử lý và lưu trữ các giao dịch chuyển tiền.</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a:latin typeface="Times New Roman" panose="02020603050405020304" charset="0"/>
                <a:cs typeface="Times New Roman" panose="02020603050405020304" charset="0"/>
              </a:rPr>
              <a:t>Giống như Ethereum, nền tảng Stellar cũng có một loại tiền kỹ thuật số riêng có tên gọi là Lumen. Người dùng sẽ cần có một ít Lumen để thực hiện giao dịch và mở tài khoản.</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Một số tính năng nổi bật của Stellar:</a:t>
            </a:r>
            <a:endParaRPr lang="en-US" altLang="en-GB" sz="15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Khả năng mở rộng và hiệu suất cao</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Cơ sở dữ liệu mã nguồn mở, phi tập trung</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Giao dịch đa tiền tệ</a:t>
            </a:r>
            <a:endParaRPr lang="en-US" altLang="en-GB" sz="15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Freeform 7"/>
          <p:cNvSpPr/>
          <p:nvPr/>
        </p:nvSpPr>
        <p:spPr>
          <a:xfrm>
            <a:off x="5445125" y="2860040"/>
            <a:ext cx="2395855" cy="1406525"/>
          </a:xfrm>
          <a:custGeom>
            <a:avLst/>
            <a:gdLst/>
            <a:ahLst/>
            <a:cxnLst/>
            <a:rect l="l" t="t" r="r" b="b"/>
            <a:pathLst>
              <a:path w="6921427" h="4114800">
                <a:moveTo>
                  <a:pt x="0" y="0"/>
                </a:moveTo>
                <a:lnTo>
                  <a:pt x="6921427" y="0"/>
                </a:lnTo>
                <a:lnTo>
                  <a:pt x="6921427" y="4114800"/>
                </a:lnTo>
                <a:lnTo>
                  <a:pt x="0" y="4114800"/>
                </a:lnTo>
                <a:lnTo>
                  <a:pt x="0" y="0"/>
                </a:lnTo>
                <a:close/>
              </a:path>
            </a:pathLst>
          </a:custGeom>
          <a:blipFill>
            <a:blip r:embed="rId1"/>
            <a:stretch>
              <a:fillRect/>
            </a:stretch>
          </a:blipFill>
        </p:spPr>
      </p:sp>
      <p:sp>
        <p:nvSpPr>
          <p:cNvPr id="2" name="Text Box 1"/>
          <p:cNvSpPr txBox="1"/>
          <p:nvPr/>
        </p:nvSpPr>
        <p:spPr>
          <a:xfrm>
            <a:off x="2787015" y="4594225"/>
            <a:ext cx="3048000" cy="306705"/>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TEZOS</a:t>
            </a:r>
            <a:endParaRPr lang="en-US" altLang="en-GB">
              <a:latin typeface="Times New Roman" panose="02020603050405020304" charset="0"/>
              <a:cs typeface="Times New Roman" panose="02020603050405020304" charset="0"/>
            </a:endParaRPr>
          </a:p>
        </p:txBody>
      </p:sp>
      <p:sp>
        <p:nvSpPr>
          <p:cNvPr id="75" name="Google Shape;75;p15"/>
          <p:cNvSpPr txBox="1"/>
          <p:nvPr>
            <p:ph type="body" idx="2"/>
          </p:nvPr>
        </p:nvSpPr>
        <p:spPr>
          <a:xfrm>
            <a:off x="1651635" y="1347470"/>
            <a:ext cx="6543040" cy="3145155"/>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Tezos </a:t>
            </a:r>
            <a:r>
              <a:rPr lang="en-US" altLang="en-GB" sz="1500">
                <a:latin typeface="Times New Roman" panose="02020603050405020304" charset="0"/>
                <a:cs typeface="Times New Roman" panose="02020603050405020304" charset="0"/>
              </a:rPr>
              <a:t>là nền tảng Blockchain mã nguồn mở. Nó cho phép các tài sản và ứng dụng phi tập trung có thể phát triển bằng cách tự nâng cấp.</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3 giao thức của Tezos:</a:t>
            </a:r>
            <a:endParaRPr lang="en-US" altLang="en-GB" sz="15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Giao thức mạng</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Giao thức đồng thuận</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Giao thức giao dịch</a:t>
            </a:r>
            <a:endParaRPr lang="en-US" altLang="en-GB" sz="1500">
              <a:latin typeface="Times New Roman" panose="02020603050405020304" charset="0"/>
              <a:cs typeface="Times New Roman" panose="02020603050405020304" charset="0"/>
            </a:endParaRPr>
          </a:p>
          <a:p>
            <a:pPr marL="0" lvl="0" indent="0" algn="l" rtl="0">
              <a:lnSpc>
                <a:spcPct val="100000"/>
              </a:lnSpc>
              <a:spcBef>
                <a:spcPts val="600"/>
              </a:spcBef>
              <a:spcAft>
                <a:spcPts val="0"/>
              </a:spcAft>
              <a:buNone/>
            </a:pPr>
            <a:r>
              <a:rPr lang="en-US" altLang="en-GB" sz="1500" b="1">
                <a:latin typeface="Times New Roman" panose="02020603050405020304" charset="0"/>
                <a:cs typeface="Times New Roman" panose="02020603050405020304" charset="0"/>
              </a:rPr>
              <a:t>Các tính năng nổi bật của Tezos:</a:t>
            </a:r>
            <a:endParaRPr lang="en-US" altLang="en-GB" sz="1500" b="1">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Cơ chế tự sửa đổi</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Xác minh chính thức và hợp đồng thông minh</a:t>
            </a:r>
            <a:endParaRPr lang="en-US" altLang="en-GB" sz="1500">
              <a:latin typeface="Times New Roman" panose="02020603050405020304" charset="0"/>
              <a:cs typeface="Times New Roman" panose="02020603050405020304" charset="0"/>
            </a:endParaRPr>
          </a:p>
          <a:p>
            <a:pPr marL="285750" lvl="0" indent="-285750" algn="l" rtl="0">
              <a:lnSpc>
                <a:spcPct val="100000"/>
              </a:lnSpc>
              <a:spcBef>
                <a:spcPts val="600"/>
              </a:spcBef>
              <a:spcAft>
                <a:spcPts val="0"/>
              </a:spcAft>
              <a:buFont typeface="Arial" panose="020B0604020202020204" pitchFamily="34" charset="0"/>
              <a:buChar char="•"/>
            </a:pPr>
            <a:r>
              <a:rPr lang="en-US" altLang="en-GB" sz="1500">
                <a:latin typeface="Times New Roman" panose="02020603050405020304" charset="0"/>
                <a:cs typeface="Times New Roman" panose="02020603050405020304" charset="0"/>
              </a:rPr>
              <a:t>Quản trị trên chuỗi</a:t>
            </a:r>
            <a:endParaRPr lang="en-US" altLang="en-GB" sz="1500">
              <a:latin typeface="Times New Roman" panose="02020603050405020304" charset="0"/>
              <a:cs typeface="Times New Roman" panose="02020603050405020304" charset="0"/>
            </a:endParaRPr>
          </a:p>
        </p:txBody>
      </p:sp>
      <p:sp>
        <p:nvSpPr>
          <p:cNvPr id="78" name="Google Shape;78;p15"/>
          <p:cNvSpPr txBox="1"/>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3" name="Freeform 7"/>
          <p:cNvSpPr/>
          <p:nvPr/>
        </p:nvSpPr>
        <p:spPr>
          <a:xfrm>
            <a:off x="6372225" y="2018665"/>
            <a:ext cx="1598930" cy="2033270"/>
          </a:xfrm>
          <a:custGeom>
            <a:avLst/>
            <a:gdLst/>
            <a:ahLst/>
            <a:cxnLst/>
            <a:rect l="l" t="t" r="r" b="b"/>
            <a:pathLst>
              <a:path w="4842038" h="5964364">
                <a:moveTo>
                  <a:pt x="0" y="0"/>
                </a:moveTo>
                <a:lnTo>
                  <a:pt x="4842038" y="0"/>
                </a:lnTo>
                <a:lnTo>
                  <a:pt x="4842038" y="5964364"/>
                </a:lnTo>
                <a:lnTo>
                  <a:pt x="0" y="5964364"/>
                </a:lnTo>
                <a:lnTo>
                  <a:pt x="0" y="0"/>
                </a:lnTo>
                <a:close/>
              </a:path>
            </a:pathLst>
          </a:custGeom>
          <a:blipFill>
            <a:blip r:embed="rId1"/>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Single"/>
      </p:transition>
    </mc:Choice>
    <mc:Fallback>
      <p:transition spd="slow">
        <p:fade/>
      </p:transition>
    </mc:Fallback>
  </mc:AlternateContent>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8500</Words>
  <Application>WPS Presentation</Application>
  <PresentationFormat/>
  <Paragraphs>397</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Arial</vt:lpstr>
      <vt:lpstr>Oswald</vt:lpstr>
      <vt:lpstr>Tinos</vt:lpstr>
      <vt:lpstr>Times New Roman</vt:lpstr>
      <vt:lpstr>Arimo Bold</vt:lpstr>
      <vt:lpstr>Yu Gothic UI Semibold</vt:lpstr>
      <vt:lpstr>Microsoft YaHei</vt:lpstr>
      <vt:lpstr>Arial Unicode MS</vt:lpstr>
      <vt:lpstr>Arimo</vt:lpstr>
      <vt:lpstr>Segoe Print</vt:lpstr>
      <vt:lpstr>Quintus template</vt:lpstr>
      <vt:lpstr>TÌM HIỂU VÀ SO SÁNH CÁC NỀN TẢNG BLOCKCHAIN HIỆN CÓ</vt:lpstr>
      <vt:lpstr>NỘI DUNG</vt:lpstr>
      <vt:lpstr>TỔNG QUAN BLOCKCHAIN</vt:lpstr>
      <vt:lpstr>TỔNG QUAN BLOCKCHAIN</vt:lpstr>
      <vt:lpstr>PHÂN LOẠI BLOCKCHAIN</vt:lpstr>
      <vt:lpstr>TÌM HIỂU VỀ CÁC NỀN TẢNG BLOCKCHAIN</vt:lpstr>
      <vt:lpstr>ETHEREUM</vt:lpstr>
      <vt:lpstr>STELLAR</vt:lpstr>
      <vt:lpstr>TEZOS</vt:lpstr>
      <vt:lpstr>EOS</vt:lpstr>
      <vt:lpstr>BINANCE SMART CHAIN</vt:lpstr>
      <vt:lpstr>CARDANO</vt:lpstr>
      <vt:lpstr>SOLANA</vt:lpstr>
      <vt:lpstr>POLYGON</vt:lpstr>
      <vt:lpstr>SO SÁNH VỀ CÁC MẠNG BLOCKCHAIN</vt:lpstr>
      <vt:lpstr>SO SÁNH VỀ CÁC MẠNG BLOCKCHAIN</vt:lpstr>
      <vt:lpstr>SO SÁNH VỀ CÁC MẠNG BLOCKCHAIN</vt:lpstr>
      <vt:lpstr>POLYGON</vt:lpstr>
      <vt:lpstr>CÁC NGÀNH NGHỀ CÓ THỂ ỨNG DỤNG BLOCKCHAIN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 API</dc:title>
  <dc:creator/>
  <cp:lastModifiedBy>DELL</cp:lastModifiedBy>
  <cp:revision>9</cp:revision>
  <dcterms:created xsi:type="dcterms:W3CDTF">2023-10-06T15:15:00Z</dcterms:created>
  <dcterms:modified xsi:type="dcterms:W3CDTF">2023-12-05T02:58:28Z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D84BAEFB1ABB4905B14972E6FA5A9D61_13</vt:lpwstr>
  </property>
  <property fmtid="{D5CDD505-2E9C-101B-9397-08002B2CF9AE}" pid="3" name="KSOProductBuildVer">
    <vt:lpwstr>1033-12.2.0.13306</vt:lpwstr>
  </property>
</Properties>
</file>