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6" r:id="rId5"/>
    <p:sldId id="275" r:id="rId6"/>
    <p:sldId id="277" r:id="rId7"/>
    <p:sldId id="273" r:id="rId8"/>
    <p:sldId id="258" r:id="rId9"/>
    <p:sldId id="259" r:id="rId10"/>
    <p:sldId id="260" r:id="rId11"/>
    <p:sldId id="261" r:id="rId12"/>
    <p:sldId id="262" r:id="rId13"/>
    <p:sldId id="263" r:id="rId14"/>
    <p:sldId id="264" r:id="rId15"/>
    <p:sldId id="265" r:id="rId16"/>
    <p:sldId id="266" r:id="rId17"/>
    <p:sldId id="280" r:id="rId18"/>
    <p:sldId id="278" r:id="rId19"/>
    <p:sldId id="279" r:id="rId20"/>
    <p:sldId id="267" r:id="rId21"/>
    <p:sldId id="268" r:id="rId22"/>
    <p:sldId id="269" r:id="rId23"/>
    <p:sldId id="270" r:id="rId24"/>
    <p:sldId id="271" r:id="rId25"/>
    <p:sldId id="272"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588" autoAdjust="0"/>
    <p:restoredTop sz="94518" autoAdjust="0"/>
  </p:normalViewPr>
  <p:slideViewPr>
    <p:cSldViewPr>
      <p:cViewPr varScale="1">
        <p:scale>
          <a:sx n="75" d="100"/>
          <a:sy n="75" d="100"/>
        </p:scale>
        <p:origin x="-178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65689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26011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55218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284F3-9ABC-4C37-87DC-6451960800D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2603818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284F3-9ABC-4C37-87DC-6451960800D8}"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264937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1284F3-9ABC-4C37-87DC-6451960800D8}"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178757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1284F3-9ABC-4C37-87DC-6451960800D8}"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99410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1284F3-9ABC-4C37-87DC-6451960800D8}"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18938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284F3-9ABC-4C37-87DC-6451960800D8}"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73553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284F3-9ABC-4C37-87DC-6451960800D8}"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127813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284F3-9ABC-4C37-87DC-6451960800D8}"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884F4-FA4B-4137-88FE-3DF9D854B032}" type="slidenum">
              <a:rPr lang="en-US" smtClean="0"/>
              <a:t>‹#›</a:t>
            </a:fld>
            <a:endParaRPr lang="en-US"/>
          </a:p>
        </p:txBody>
      </p:sp>
    </p:spTree>
    <p:extLst>
      <p:ext uri="{BB962C8B-B14F-4D97-AF65-F5344CB8AC3E}">
        <p14:creationId xmlns:p14="http://schemas.microsoft.com/office/powerpoint/2010/main" val="381982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284F3-9ABC-4C37-87DC-6451960800D8}" type="datetimeFigureOut">
              <a:rPr lang="en-US" smtClean="0"/>
              <a:t>10/31/2018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884F4-FA4B-4137-88FE-3DF9D854B032}" type="slidenum">
              <a:rPr lang="en-US" smtClean="0"/>
              <a:t>‹#›</a:t>
            </a:fld>
            <a:endParaRPr lang="en-US"/>
          </a:p>
        </p:txBody>
      </p:sp>
    </p:spTree>
    <p:extLst>
      <p:ext uri="{BB962C8B-B14F-4D97-AF65-F5344CB8AC3E}">
        <p14:creationId xmlns:p14="http://schemas.microsoft.com/office/powerpoint/2010/main" val="2795590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ôn tập Hệ QTCSDL </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979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smtClean="0"/>
              <a:t>ĐỀ 4</a:t>
            </a:r>
            <a:endParaRPr lang="en-US"/>
          </a:p>
        </p:txBody>
      </p:sp>
      <p:sp>
        <p:nvSpPr>
          <p:cNvPr id="3" name="Content Placeholder 2"/>
          <p:cNvSpPr>
            <a:spLocks noGrp="1"/>
          </p:cNvSpPr>
          <p:nvPr>
            <p:ph idx="1"/>
          </p:nvPr>
        </p:nvSpPr>
        <p:spPr>
          <a:xfrm>
            <a:off x="457200" y="764704"/>
            <a:ext cx="8686800" cy="5361459"/>
          </a:xfrm>
        </p:spPr>
        <p:txBody>
          <a:bodyPr>
            <a:noAutofit/>
          </a:bodyPr>
          <a:lstStyle/>
          <a:p>
            <a:pPr marL="0" indent="0">
              <a:buNone/>
            </a:pPr>
            <a:r>
              <a:rPr lang="pt-BR" sz="2400" b="1"/>
              <a:t>Câu 1 (3đ): Tạo csdl QLBenhVien gồm 3 bảng: </a:t>
            </a:r>
            <a:endParaRPr lang="en-US" sz="2400"/>
          </a:p>
          <a:p>
            <a:pPr marL="0" indent="0">
              <a:buNone/>
            </a:pPr>
            <a:r>
              <a:rPr lang="pt-BR" sz="2400"/>
              <a:t>+ </a:t>
            </a:r>
            <a:r>
              <a:rPr lang="pt-BR" sz="2400" b="1"/>
              <a:t>BenhVien</a:t>
            </a:r>
            <a:r>
              <a:rPr lang="pt-BR" sz="2400"/>
              <a:t>(</a:t>
            </a:r>
            <a:r>
              <a:rPr lang="pt-BR" sz="2400" b="1" u="sng"/>
              <a:t>MaBV</a:t>
            </a:r>
            <a:r>
              <a:rPr lang="pt-BR" sz="2400"/>
              <a:t>,TenBV)</a:t>
            </a:r>
            <a:endParaRPr lang="en-US" sz="2400"/>
          </a:p>
          <a:p>
            <a:pPr marL="0" indent="0">
              <a:buNone/>
            </a:pPr>
            <a:r>
              <a:rPr lang="pt-BR" sz="2400"/>
              <a:t>+ </a:t>
            </a:r>
            <a:r>
              <a:rPr lang="pt-BR" sz="2400" b="1"/>
              <a:t>KhoaKham</a:t>
            </a:r>
            <a:r>
              <a:rPr lang="pt-BR" sz="2400"/>
              <a:t>(</a:t>
            </a:r>
            <a:r>
              <a:rPr lang="pt-BR" sz="2400" b="1" u="sng"/>
              <a:t>MaKhoa</a:t>
            </a:r>
            <a:r>
              <a:rPr lang="pt-BR" sz="2400"/>
              <a:t>, TenKhoa, SoBenhNhan, MaBV)</a:t>
            </a:r>
            <a:endParaRPr lang="en-US" sz="2400"/>
          </a:p>
          <a:p>
            <a:pPr marL="0" indent="0">
              <a:buNone/>
            </a:pPr>
            <a:r>
              <a:rPr lang="en-US" sz="2400"/>
              <a:t>+ </a:t>
            </a:r>
            <a:r>
              <a:rPr lang="en-US" sz="2400" b="1"/>
              <a:t>BenhNhan</a:t>
            </a:r>
            <a:r>
              <a:rPr lang="en-US" sz="2400"/>
              <a:t>(</a:t>
            </a:r>
            <a:r>
              <a:rPr lang="en-US" sz="2400" b="1" u="sng"/>
              <a:t>MaBN</a:t>
            </a:r>
            <a:r>
              <a:rPr lang="en-US" sz="2400"/>
              <a:t>,HoTen,NgaySinh,GioiTinh(bit),SoNgayNV, MaKhoa)</a:t>
            </a:r>
          </a:p>
          <a:p>
            <a:pPr marL="0" indent="0">
              <a:buNone/>
            </a:pPr>
            <a:r>
              <a:rPr lang="en-US" sz="2400"/>
              <a:t>Nhập dữ liệu cho các bảng: 2 Bệnh viện, 2 KhoaKham, 7 BenhNhan. </a:t>
            </a:r>
          </a:p>
          <a:p>
            <a:pPr marL="0" indent="0">
              <a:buNone/>
            </a:pPr>
            <a:r>
              <a:rPr lang="de-DE" sz="2400" b="1"/>
              <a:t>Câu 2 (2đ)</a:t>
            </a:r>
            <a:r>
              <a:rPr lang="de-DE" sz="2400"/>
              <a:t>: Hãy tạo View đưa ra thống kê số bệnh nhân </a:t>
            </a:r>
            <a:r>
              <a:rPr lang="de-DE" sz="2400" b="1" i="1"/>
              <a:t>Nữ</a:t>
            </a:r>
            <a:r>
              <a:rPr lang="de-DE" sz="2400"/>
              <a:t> của từng khoa khám gồm các thông tin: MaKhoa, TenKhoa, Số_người.</a:t>
            </a:r>
            <a:endParaRPr lang="en-US" sz="2400"/>
          </a:p>
          <a:p>
            <a:pPr marL="0" indent="0">
              <a:buNone/>
            </a:pPr>
            <a:r>
              <a:rPr lang="de-DE" sz="2400" b="1"/>
              <a:t>Câu 3 (2đ)</a:t>
            </a:r>
            <a:r>
              <a:rPr lang="de-DE" sz="2400"/>
              <a:t>: Hãy tạo thủ tục lưu trữ </a:t>
            </a:r>
            <a:r>
              <a:rPr lang="de-DE" sz="2400" b="1"/>
              <a:t>in ra tổng số tiền thu được của từng khoa khám bệnh </a:t>
            </a:r>
            <a:r>
              <a:rPr lang="de-DE" sz="2400"/>
              <a:t>là bao nhiêu?(Với tham số vào là: </a:t>
            </a:r>
            <a:r>
              <a:rPr lang="de-DE" sz="2400" b="1" i="1"/>
              <a:t>MaKhoa, </a:t>
            </a:r>
            <a:r>
              <a:rPr lang="de-DE" sz="2400"/>
              <a:t>Tien=SoNgayNV*80000).</a:t>
            </a:r>
            <a:endParaRPr lang="en-US" sz="2400"/>
          </a:p>
          <a:p>
            <a:pPr marL="0" indent="0">
              <a:buNone/>
            </a:pPr>
            <a:r>
              <a:rPr lang="de-DE" sz="2400" b="1"/>
              <a:t>Câu 4 (3đ):</a:t>
            </a:r>
            <a:r>
              <a:rPr lang="de-DE" sz="2400"/>
              <a:t> Hãy tạo Trigger để tự động tăng </a:t>
            </a:r>
            <a:r>
              <a:rPr lang="de-DE" sz="2400" b="1"/>
              <a:t>số bệnh nhân</a:t>
            </a:r>
            <a:r>
              <a:rPr lang="de-DE" sz="2400"/>
              <a:t> trong bảng KhoaKham, mỗi khi thêm mới dữ liệu cho bảng BenhNhan. Nếu số bệnh nhân trong 1 khoa khám &gt;100 thì không cho thêm và đưa ra cảnh báo</a:t>
            </a:r>
            <a:endParaRPr lang="en-US" sz="2400"/>
          </a:p>
        </p:txBody>
      </p:sp>
    </p:spTree>
    <p:extLst>
      <p:ext uri="{BB962C8B-B14F-4D97-AF65-F5344CB8AC3E}">
        <p14:creationId xmlns:p14="http://schemas.microsoft.com/office/powerpoint/2010/main" val="422666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5</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500" b="1"/>
              <a:t>Câu 1 (3đ): Tạo csdl QLHANG gåm 3 bảng sau: </a:t>
            </a:r>
            <a:endParaRPr lang="en-US" sz="2500"/>
          </a:p>
          <a:p>
            <a:pPr marL="0" indent="0">
              <a:buNone/>
            </a:pPr>
            <a:r>
              <a:rPr lang="pt-BR" sz="2500"/>
              <a:t>+ </a:t>
            </a:r>
            <a:r>
              <a:rPr lang="pt-BR" sz="2500" b="1"/>
              <a:t>Hang</a:t>
            </a:r>
            <a:r>
              <a:rPr lang="pt-BR" sz="2500"/>
              <a:t>(</a:t>
            </a:r>
            <a:r>
              <a:rPr lang="pt-BR" sz="2500" b="1" u="sng"/>
              <a:t>MaHang</a:t>
            </a:r>
            <a:r>
              <a:rPr lang="pt-BR" sz="2500"/>
              <a:t>,TenHang,DVTinh, SLTon)</a:t>
            </a:r>
            <a:endParaRPr lang="en-US" sz="2500"/>
          </a:p>
          <a:p>
            <a:pPr marL="0" indent="0">
              <a:buNone/>
            </a:pPr>
            <a:r>
              <a:rPr lang="en-US" sz="2500"/>
              <a:t>+ </a:t>
            </a:r>
            <a:r>
              <a:rPr lang="en-US" sz="2500" b="1"/>
              <a:t>HDBan</a:t>
            </a:r>
            <a:r>
              <a:rPr lang="en-US" sz="2500"/>
              <a:t>(</a:t>
            </a:r>
            <a:r>
              <a:rPr lang="en-US" sz="2500" b="1" u="sng"/>
              <a:t>MaHD</a:t>
            </a:r>
            <a:r>
              <a:rPr lang="en-US" sz="2500"/>
              <a:t>,NgayBan,HoTenKhach)</a:t>
            </a:r>
          </a:p>
          <a:p>
            <a:pPr marL="0" indent="0">
              <a:buNone/>
            </a:pPr>
            <a:r>
              <a:rPr lang="en-US" sz="2500" b="1"/>
              <a:t>+</a:t>
            </a:r>
            <a:r>
              <a:rPr lang="en-US" sz="2500"/>
              <a:t> </a:t>
            </a:r>
            <a:r>
              <a:rPr lang="en-US" sz="2500" b="1"/>
              <a:t>HangBan</a:t>
            </a:r>
            <a:r>
              <a:rPr lang="en-US" sz="2500" b="1" u="sng"/>
              <a:t>(MaHD</a:t>
            </a:r>
            <a:r>
              <a:rPr lang="en-US" sz="2500"/>
              <a:t>,</a:t>
            </a:r>
            <a:r>
              <a:rPr lang="en-US" sz="2500" b="1" u="sng"/>
              <a:t>MaHang</a:t>
            </a:r>
            <a:r>
              <a:rPr lang="en-US" sz="2500"/>
              <a:t>,DonGia,SoLuong)</a:t>
            </a:r>
          </a:p>
          <a:p>
            <a:pPr marL="0" indent="0">
              <a:buNone/>
            </a:pPr>
            <a:r>
              <a:rPr lang="en-US" sz="2500"/>
              <a:t>Nhập dữ liệu cho các bảng: 2 Hang, 2 HDBan và 4 HangBan.</a:t>
            </a:r>
          </a:p>
          <a:p>
            <a:pPr marL="0" indent="0">
              <a:buNone/>
            </a:pPr>
            <a:r>
              <a:rPr lang="de-DE" sz="2500" b="1"/>
              <a:t>Câu 2 (2đ)</a:t>
            </a:r>
            <a:r>
              <a:rPr lang="de-DE" sz="2500"/>
              <a:t>: Hãy tạo View đưa ra thống kê tiền hàng bán theo từng hóa đơn gồm</a:t>
            </a:r>
            <a:r>
              <a:rPr lang="de-DE" sz="2500" b="1"/>
              <a:t>: </a:t>
            </a:r>
            <a:r>
              <a:rPr lang="en-US" sz="2500"/>
              <a:t>MaHD,NgayBan,Tổng tiền (tiền=SoLuong*DonGia)</a:t>
            </a:r>
          </a:p>
          <a:p>
            <a:pPr marL="0" indent="0">
              <a:buNone/>
            </a:pPr>
            <a:r>
              <a:rPr lang="pt-BR" sz="2500" b="1"/>
              <a:t>Câu 3 (2đ):</a:t>
            </a:r>
            <a:r>
              <a:rPr lang="pt-BR" sz="2500"/>
              <a:t> </a:t>
            </a:r>
            <a:r>
              <a:rPr lang="de-DE" sz="2500"/>
              <a:t>Hãy tạo hàm </a:t>
            </a:r>
            <a:r>
              <a:rPr lang="de-DE" sz="2500" b="1"/>
              <a:t>in ra tổng tiền hàng bán theo năm </a:t>
            </a:r>
            <a:r>
              <a:rPr lang="de-DE" sz="2500"/>
              <a:t>là bao nhiêu? (Với tham số vào là: </a:t>
            </a:r>
            <a:r>
              <a:rPr lang="de-DE" sz="2500" b="1" i="1"/>
              <a:t>Năm</a:t>
            </a:r>
            <a:r>
              <a:rPr lang="de-DE" sz="2500"/>
              <a:t>).</a:t>
            </a:r>
            <a:endParaRPr lang="en-US" sz="2500"/>
          </a:p>
          <a:p>
            <a:pPr marL="0" indent="0">
              <a:buNone/>
            </a:pPr>
            <a:r>
              <a:rPr lang="de-DE" sz="2500" b="1"/>
              <a:t>Câu 4 (3đ):</a:t>
            </a:r>
            <a:r>
              <a:rPr lang="de-DE" sz="2500"/>
              <a:t> Hãy tạo Trigger để tự động giảm số lượng tồn (SLTon) trong bảng Hang, mỗi khi thêm mới dữ liệu cho bảng HangBan. (Đưa ra thông báo lỗi nếu SoLuong&gt;SLTon) </a:t>
            </a:r>
            <a:endParaRPr lang="en-US" sz="2500"/>
          </a:p>
          <a:p>
            <a:pPr marL="0" indent="0">
              <a:buNone/>
            </a:pPr>
            <a:endParaRPr lang="en-US" sz="2500"/>
          </a:p>
        </p:txBody>
      </p:sp>
    </p:spTree>
    <p:extLst>
      <p:ext uri="{BB962C8B-B14F-4D97-AF65-F5344CB8AC3E}">
        <p14:creationId xmlns:p14="http://schemas.microsoft.com/office/powerpoint/2010/main" val="3070341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6</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500" b="1"/>
              <a:t>Câu 1(3đ): Tạo csdl QLSinhVien gồm 3 bảng: </a:t>
            </a:r>
            <a:endParaRPr lang="en-US" sz="2500"/>
          </a:p>
          <a:p>
            <a:pPr marL="0" indent="0">
              <a:buNone/>
            </a:pPr>
            <a:r>
              <a:rPr lang="pt-BR" sz="2500"/>
              <a:t>+ </a:t>
            </a:r>
            <a:r>
              <a:rPr lang="pt-BR" sz="2500" b="1"/>
              <a:t>Khoa</a:t>
            </a:r>
            <a:r>
              <a:rPr lang="pt-BR" sz="2500"/>
              <a:t>(</a:t>
            </a:r>
            <a:r>
              <a:rPr lang="pt-BR" sz="2500" b="1" u="sng"/>
              <a:t>MaKhoa</a:t>
            </a:r>
            <a:r>
              <a:rPr lang="pt-BR" sz="2500"/>
              <a:t>,TenKhoa)</a:t>
            </a:r>
            <a:endParaRPr lang="en-US" sz="2500"/>
          </a:p>
          <a:p>
            <a:pPr marL="0" indent="0">
              <a:buNone/>
            </a:pPr>
            <a:r>
              <a:rPr lang="pt-BR" sz="2500"/>
              <a:t>+ </a:t>
            </a:r>
            <a:r>
              <a:rPr lang="pt-BR" sz="2500" b="1"/>
              <a:t>Lop</a:t>
            </a:r>
            <a:r>
              <a:rPr lang="pt-BR" sz="2500"/>
              <a:t>(</a:t>
            </a:r>
            <a:r>
              <a:rPr lang="pt-BR" sz="2500" b="1" u="sng"/>
              <a:t>MaLop</a:t>
            </a:r>
            <a:r>
              <a:rPr lang="pt-BR" sz="2500"/>
              <a:t>, TenLop, SiSo, MaKhoa)</a:t>
            </a:r>
            <a:endParaRPr lang="en-US" sz="2500"/>
          </a:p>
          <a:p>
            <a:pPr marL="0" indent="0">
              <a:buNone/>
            </a:pPr>
            <a:r>
              <a:rPr lang="en-US" sz="2500"/>
              <a:t>+ </a:t>
            </a:r>
            <a:r>
              <a:rPr lang="en-US" sz="2500" b="1"/>
              <a:t>SinhVien</a:t>
            </a:r>
            <a:r>
              <a:rPr lang="en-US" sz="2500"/>
              <a:t>(</a:t>
            </a:r>
            <a:r>
              <a:rPr lang="en-US" sz="2500" b="1" u="sng"/>
              <a:t>MaSV</a:t>
            </a:r>
            <a:r>
              <a:rPr lang="en-US" sz="2500"/>
              <a:t>, HoTen, NgaySinh, GioiTinh(bit), MaLop)</a:t>
            </a:r>
          </a:p>
          <a:p>
            <a:pPr marL="0" indent="0">
              <a:buNone/>
            </a:pPr>
            <a:r>
              <a:rPr lang="en-US" sz="2500"/>
              <a:t>Nhập dữ liệu cho các bảng: 2 Khoa, 2 Lop, 7 SinhVien </a:t>
            </a:r>
          </a:p>
          <a:p>
            <a:pPr marL="0" indent="0">
              <a:buNone/>
            </a:pPr>
            <a:r>
              <a:rPr lang="de-DE" sz="2500" b="1"/>
              <a:t>Câu 2(2đ)</a:t>
            </a:r>
            <a:r>
              <a:rPr lang="de-DE" sz="2500"/>
              <a:t>: Đưa ra những sinh viên ít tuổi nhất (của một khoa nào đó) gồm: MaSV, HoTen, Tuổi.</a:t>
            </a:r>
            <a:endParaRPr lang="en-US" sz="2500"/>
          </a:p>
          <a:p>
            <a:pPr marL="0" indent="0">
              <a:buNone/>
            </a:pPr>
            <a:r>
              <a:rPr lang="de-DE" sz="2500" b="1"/>
              <a:t>Câu 3(2đ)</a:t>
            </a:r>
            <a:r>
              <a:rPr lang="de-DE" sz="2500"/>
              <a:t>: Hãy tạo thủ tục lưu trữ tìm kiếm sinh viên theo khoảng tuổi (Với 2 tham số vào là: </a:t>
            </a:r>
            <a:r>
              <a:rPr lang="de-DE" sz="2500" b="1" i="1"/>
              <a:t>TuTuoi</a:t>
            </a:r>
            <a:r>
              <a:rPr lang="de-DE" sz="2500"/>
              <a:t> và </a:t>
            </a:r>
            <a:r>
              <a:rPr lang="de-DE" sz="2500" b="1" i="1"/>
              <a:t>DenTuoi</a:t>
            </a:r>
            <a:r>
              <a:rPr lang="de-DE" sz="2500"/>
              <a:t>). Kết quả tìm được sẽ đưa ra một danh sách gồm: MaSV, HoTen, NgaySinh,TenLop,TenKhoa, Tuoi.  </a:t>
            </a:r>
            <a:r>
              <a:rPr lang="de-DE" sz="2500" b="1"/>
              <a:t> </a:t>
            </a:r>
            <a:endParaRPr lang="en-US" sz="2500"/>
          </a:p>
          <a:p>
            <a:pPr marL="0" indent="0">
              <a:buNone/>
            </a:pPr>
            <a:r>
              <a:rPr lang="de-DE" sz="2500" b="1"/>
              <a:t>Câu 4(3đ):</a:t>
            </a:r>
            <a:r>
              <a:rPr lang="de-DE" sz="2500"/>
              <a:t> Hãy tạo Trigger để tự động tăng </a:t>
            </a:r>
            <a:r>
              <a:rPr lang="de-DE" sz="2500" b="1"/>
              <a:t>sĩ số</a:t>
            </a:r>
            <a:r>
              <a:rPr lang="de-DE" sz="2500"/>
              <a:t> sinh viên trong bảng lớp, mỗi khi thêm mới dữ liệu cho bảng Sinh viên. Nếu sĩ số trong 1 lớp &gt;80 thì không cho thêm và đưa ra cảnh báo.</a:t>
            </a:r>
            <a:endParaRPr lang="en-US" sz="2500"/>
          </a:p>
        </p:txBody>
      </p:sp>
    </p:spTree>
    <p:extLst>
      <p:ext uri="{BB962C8B-B14F-4D97-AF65-F5344CB8AC3E}">
        <p14:creationId xmlns:p14="http://schemas.microsoft.com/office/powerpoint/2010/main" val="2917136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r>
              <a:rPr lang="en-US" smtClean="0"/>
              <a:t>ĐỀ 7</a:t>
            </a:r>
            <a:endParaRPr lang="en-US"/>
          </a:p>
        </p:txBody>
      </p:sp>
      <p:sp>
        <p:nvSpPr>
          <p:cNvPr id="3" name="Content Placeholder 2"/>
          <p:cNvSpPr>
            <a:spLocks noGrp="1"/>
          </p:cNvSpPr>
          <p:nvPr>
            <p:ph idx="1"/>
          </p:nvPr>
        </p:nvSpPr>
        <p:spPr>
          <a:xfrm>
            <a:off x="457200" y="548680"/>
            <a:ext cx="8579296" cy="5577483"/>
          </a:xfrm>
        </p:spPr>
        <p:txBody>
          <a:bodyPr>
            <a:noAutofit/>
          </a:bodyPr>
          <a:lstStyle/>
          <a:p>
            <a:pPr marL="0" indent="0">
              <a:buNone/>
            </a:pPr>
            <a:r>
              <a:rPr lang="pt-BR" sz="2600" b="1"/>
              <a:t>Câu 1 (3đ): Tạo csdl QLHANG gåm 3 bảng sau: </a:t>
            </a:r>
            <a:endParaRPr lang="en-US" sz="2600"/>
          </a:p>
          <a:p>
            <a:pPr marL="0" indent="0">
              <a:buNone/>
            </a:pPr>
            <a:r>
              <a:rPr lang="pt-BR" sz="2600"/>
              <a:t>+ </a:t>
            </a:r>
            <a:r>
              <a:rPr lang="pt-BR" sz="2600" b="1"/>
              <a:t>Hang</a:t>
            </a:r>
            <a:r>
              <a:rPr lang="pt-BR" sz="2600"/>
              <a:t>(</a:t>
            </a:r>
            <a:r>
              <a:rPr lang="pt-BR" sz="2600" b="1" u="sng"/>
              <a:t>MaHang</a:t>
            </a:r>
            <a:r>
              <a:rPr lang="pt-BR" sz="2600"/>
              <a:t>,TenHang,DVTinh, SLTon)</a:t>
            </a:r>
            <a:endParaRPr lang="en-US" sz="2600"/>
          </a:p>
          <a:p>
            <a:pPr marL="0" indent="0">
              <a:buNone/>
            </a:pPr>
            <a:r>
              <a:rPr lang="en-US" sz="2600"/>
              <a:t>+ </a:t>
            </a:r>
            <a:r>
              <a:rPr lang="en-US" sz="2600" b="1"/>
              <a:t>HDBan</a:t>
            </a:r>
            <a:r>
              <a:rPr lang="en-US" sz="2600"/>
              <a:t>(</a:t>
            </a:r>
            <a:r>
              <a:rPr lang="en-US" sz="2600" b="1" u="sng"/>
              <a:t>MaHD</a:t>
            </a:r>
            <a:r>
              <a:rPr lang="en-US" sz="2600"/>
              <a:t>,NgayBan,HoTenKhach)</a:t>
            </a:r>
          </a:p>
          <a:p>
            <a:pPr marL="0" indent="0">
              <a:buNone/>
            </a:pPr>
            <a:r>
              <a:rPr lang="en-US" sz="2600" b="1"/>
              <a:t>+</a:t>
            </a:r>
            <a:r>
              <a:rPr lang="en-US" sz="2600"/>
              <a:t> </a:t>
            </a:r>
            <a:r>
              <a:rPr lang="en-US" sz="2600" b="1"/>
              <a:t>HangBan</a:t>
            </a:r>
            <a:r>
              <a:rPr lang="en-US" sz="2600" b="1" u="sng"/>
              <a:t>(MaHD</a:t>
            </a:r>
            <a:r>
              <a:rPr lang="en-US" sz="2600"/>
              <a:t>,</a:t>
            </a:r>
            <a:r>
              <a:rPr lang="en-US" sz="2600" b="1" u="sng"/>
              <a:t>MaHang</a:t>
            </a:r>
            <a:r>
              <a:rPr lang="en-US" sz="2600"/>
              <a:t>,DonGia,SoLuong)</a:t>
            </a:r>
          </a:p>
          <a:p>
            <a:pPr marL="0" indent="0">
              <a:buNone/>
            </a:pPr>
            <a:r>
              <a:rPr lang="en-US" sz="2600"/>
              <a:t>Nhập dữ liệu cho các bảng: 2 Hang, 2 HDBan và 4 HangBan.</a:t>
            </a:r>
          </a:p>
          <a:p>
            <a:pPr marL="0" indent="0">
              <a:buNone/>
            </a:pPr>
            <a:r>
              <a:rPr lang="de-DE" sz="2600" b="1"/>
              <a:t>Câu 2 (2đ)</a:t>
            </a:r>
            <a:r>
              <a:rPr lang="de-DE" sz="2600"/>
              <a:t>: Đưa ra hóa đơn có số mặt hàng &gt;1 gồm: MaHD, Số mặt hàng.</a:t>
            </a:r>
            <a:endParaRPr lang="en-US" sz="2600"/>
          </a:p>
          <a:p>
            <a:pPr marL="0" indent="0">
              <a:buNone/>
            </a:pPr>
            <a:r>
              <a:rPr lang="pt-BR" sz="2600" b="1"/>
              <a:t>Câu 3 (2đ):</a:t>
            </a:r>
            <a:r>
              <a:rPr lang="pt-BR" sz="2600"/>
              <a:t> </a:t>
            </a:r>
            <a:r>
              <a:rPr lang="de-DE" sz="2600"/>
              <a:t>Hãy tạo hàm </a:t>
            </a:r>
            <a:r>
              <a:rPr lang="de-DE" sz="2600" b="1"/>
              <a:t>in ra tổng tiền hàng bán theo năm </a:t>
            </a:r>
            <a:r>
              <a:rPr lang="de-DE" sz="2600"/>
              <a:t>là bao nhiêu? (Với tham số vào là: </a:t>
            </a:r>
            <a:r>
              <a:rPr lang="de-DE" sz="2600" b="1" i="1"/>
              <a:t>Năm</a:t>
            </a:r>
            <a:r>
              <a:rPr lang="de-DE" sz="2600"/>
              <a:t>). </a:t>
            </a:r>
            <a:endParaRPr lang="en-US" sz="2600"/>
          </a:p>
          <a:p>
            <a:pPr marL="0" indent="0">
              <a:buNone/>
            </a:pPr>
            <a:r>
              <a:rPr lang="de-DE" sz="2600" b="1"/>
              <a:t>Câu 4 (3đ)</a:t>
            </a:r>
            <a:r>
              <a:rPr lang="de-DE" sz="2600"/>
              <a:t>: Hãy tạo thủ tục lưu trữ tìm kiếm hàng theo tháng và năm (Với 2 tham số vào là: </a:t>
            </a:r>
            <a:r>
              <a:rPr lang="de-DE" sz="2600" b="1" i="1"/>
              <a:t>Thang</a:t>
            </a:r>
            <a:r>
              <a:rPr lang="de-DE" sz="2600"/>
              <a:t> và </a:t>
            </a:r>
            <a:r>
              <a:rPr lang="de-DE" sz="2600" b="1" i="1"/>
              <a:t>Nam</a:t>
            </a:r>
            <a:r>
              <a:rPr lang="de-DE" sz="2600"/>
              <a:t>). Kết quả tìm được sẽ đưa ra một danh sách gồm: MaHang, TenHang, NgayBan, SoLuong, NgayThu. Trong đó: Cột </a:t>
            </a:r>
            <a:r>
              <a:rPr lang="de-DE" sz="2600" b="1"/>
              <a:t>NgayThu</a:t>
            </a:r>
            <a:r>
              <a:rPr lang="de-DE" sz="2600"/>
              <a:t> sẽ là: chủ nhật, thứ hai, ..., thứ bảy (dựa vào giá trị của cột NgayBan)</a:t>
            </a:r>
            <a:endParaRPr lang="en-US" sz="2600"/>
          </a:p>
          <a:p>
            <a:pPr marL="0" indent="0">
              <a:buNone/>
            </a:pPr>
            <a:endParaRPr lang="en-US" sz="2600"/>
          </a:p>
        </p:txBody>
      </p:sp>
    </p:spTree>
    <p:extLst>
      <p:ext uri="{BB962C8B-B14F-4D97-AF65-F5344CB8AC3E}">
        <p14:creationId xmlns:p14="http://schemas.microsoft.com/office/powerpoint/2010/main" val="2917136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8</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200" b="1"/>
              <a:t>Câu 1 (3đ): Tạo csdl QLHANG gåm 3 bảng sau: </a:t>
            </a:r>
            <a:endParaRPr lang="en-US" sz="2200"/>
          </a:p>
          <a:p>
            <a:pPr marL="0" indent="0">
              <a:buNone/>
            </a:pPr>
            <a:r>
              <a:rPr lang="pt-BR" sz="2200"/>
              <a:t>+ </a:t>
            </a:r>
            <a:r>
              <a:rPr lang="pt-BR" sz="2200" b="1"/>
              <a:t>VatTu</a:t>
            </a:r>
            <a:r>
              <a:rPr lang="pt-BR" sz="2200"/>
              <a:t>(</a:t>
            </a:r>
            <a:r>
              <a:rPr lang="pt-BR" sz="2200" b="1" u="sng"/>
              <a:t>MaVT</a:t>
            </a:r>
            <a:r>
              <a:rPr lang="pt-BR" sz="2200"/>
              <a:t>, TenVT, DVTinh, SLCon)</a:t>
            </a:r>
            <a:endParaRPr lang="en-US" sz="2200"/>
          </a:p>
          <a:p>
            <a:pPr marL="0" indent="0">
              <a:buNone/>
            </a:pPr>
            <a:r>
              <a:rPr lang="en-US" sz="2200"/>
              <a:t>+ </a:t>
            </a:r>
            <a:r>
              <a:rPr lang="en-US" sz="2200" b="1"/>
              <a:t>HDBan</a:t>
            </a:r>
            <a:r>
              <a:rPr lang="en-US" sz="2200"/>
              <a:t>(</a:t>
            </a:r>
            <a:r>
              <a:rPr lang="en-US" sz="2200" b="1" u="sng"/>
              <a:t>MaHD</a:t>
            </a:r>
            <a:r>
              <a:rPr lang="en-US" sz="2200"/>
              <a:t>, NgayXuat, HoTenKhach)</a:t>
            </a:r>
          </a:p>
          <a:p>
            <a:pPr marL="0" indent="0">
              <a:buNone/>
            </a:pPr>
            <a:r>
              <a:rPr lang="en-US" sz="2200" b="1"/>
              <a:t>+</a:t>
            </a:r>
            <a:r>
              <a:rPr lang="en-US" sz="2200"/>
              <a:t> </a:t>
            </a:r>
            <a:r>
              <a:rPr lang="en-US" sz="2200" b="1"/>
              <a:t>HangXuat</a:t>
            </a:r>
            <a:r>
              <a:rPr lang="en-US" sz="2200" b="1" u="sng"/>
              <a:t>(MaHD</a:t>
            </a:r>
            <a:r>
              <a:rPr lang="en-US" sz="2200"/>
              <a:t>,</a:t>
            </a:r>
            <a:r>
              <a:rPr lang="en-US" sz="2200" b="1" u="sng"/>
              <a:t>MaVT</a:t>
            </a:r>
            <a:r>
              <a:rPr lang="en-US" sz="2200"/>
              <a:t>,DonGia,SLBan)</a:t>
            </a:r>
          </a:p>
          <a:p>
            <a:pPr marL="0" indent="0">
              <a:buNone/>
            </a:pPr>
            <a:r>
              <a:rPr lang="en-US" sz="2200"/>
              <a:t>Nhập dữ liệu cho các bảng: 2 VatTu, 2 HDBan và 4 HangXuat.</a:t>
            </a:r>
          </a:p>
          <a:p>
            <a:pPr marL="0" indent="0">
              <a:buNone/>
            </a:pPr>
            <a:r>
              <a:rPr lang="de-DE" sz="2200" b="1"/>
              <a:t>Câu 2(2đ)</a:t>
            </a:r>
            <a:r>
              <a:rPr lang="de-DE" sz="2200"/>
              <a:t>: Hãy tạo View đưa ra các hóa đơn xuất vật tư trong năm nay</a:t>
            </a:r>
            <a:r>
              <a:rPr lang="de-DE" sz="2200" b="1"/>
              <a:t> </a:t>
            </a:r>
            <a:r>
              <a:rPr lang="de-DE" sz="2200"/>
              <a:t>gồm:</a:t>
            </a:r>
            <a:endParaRPr lang="en-US" sz="2200"/>
          </a:p>
          <a:p>
            <a:pPr marL="0" indent="0">
              <a:buNone/>
            </a:pPr>
            <a:r>
              <a:rPr lang="de-DE" sz="2200"/>
              <a:t>  MaHD, NgayXuat, </a:t>
            </a:r>
            <a:r>
              <a:rPr lang="en-US" sz="2200"/>
              <a:t>MaVT, TenVT, ThanhTien (ThanhTien=SLBan*DonGia)</a:t>
            </a:r>
          </a:p>
          <a:p>
            <a:pPr marL="0" indent="0">
              <a:buNone/>
            </a:pPr>
            <a:r>
              <a:rPr lang="pt-BR" sz="2200" b="1"/>
              <a:t>Câu 3(2đ):</a:t>
            </a:r>
            <a:r>
              <a:rPr lang="pt-BR" sz="2200"/>
              <a:t> Viết hàm với tham số truyền vào là </a:t>
            </a:r>
            <a:r>
              <a:rPr lang="pt-BR" sz="2200" b="1" i="1"/>
              <a:t>MaHD</a:t>
            </a:r>
            <a:r>
              <a:rPr lang="pt-BR" sz="2200"/>
              <a:t>, hàm trả về một bảng gồm các thông tin:MaHD,NgayXuat, MaVT, DonGia, SLBan, </a:t>
            </a:r>
            <a:r>
              <a:rPr lang="de-DE" sz="2200"/>
              <a:t>NgayThu. Trong đó: Cột </a:t>
            </a:r>
            <a:r>
              <a:rPr lang="de-DE" sz="2200" b="1"/>
              <a:t>NgayThu</a:t>
            </a:r>
            <a:r>
              <a:rPr lang="de-DE" sz="2200"/>
              <a:t> sẽ là: chủ nhật, thứ hai, ..., thứ bảy (dựa vào giá trị của cột NgayXuat</a:t>
            </a:r>
            <a:r>
              <a:rPr lang="de-DE" sz="2200" smtClean="0"/>
              <a:t>)</a:t>
            </a:r>
            <a:endParaRPr lang="en-US" sz="2200"/>
          </a:p>
          <a:p>
            <a:pPr marL="0" indent="0">
              <a:buNone/>
            </a:pPr>
            <a:r>
              <a:rPr lang="de-DE" sz="2200" b="1"/>
              <a:t>Câu 4(3đ):</a:t>
            </a:r>
            <a:r>
              <a:rPr lang="de-DE" sz="2200"/>
              <a:t> Hãy tạo Trigger để tự động giảm số lượng còn (SLCon) trong bảng VatTu, mỗi khi thêm mới dữ liệu cho bảng HangXuat. (Đưa ra thông báo lỗi nếu SLBan&gt;SLCon) </a:t>
            </a:r>
            <a:endParaRPr lang="en-US" sz="2200"/>
          </a:p>
          <a:p>
            <a:pPr marL="0" indent="0">
              <a:buNone/>
            </a:pPr>
            <a:endParaRPr lang="en-US" sz="22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normAutofit fontScale="90000"/>
          </a:bodyPr>
          <a:lstStyle/>
          <a:p>
            <a:r>
              <a:rPr lang="en-US" smtClean="0"/>
              <a:t>ĐỀ 9</a:t>
            </a:r>
            <a:endParaRPr lang="en-US"/>
          </a:p>
        </p:txBody>
      </p:sp>
      <p:sp>
        <p:nvSpPr>
          <p:cNvPr id="3" name="Content Placeholder 2"/>
          <p:cNvSpPr>
            <a:spLocks noGrp="1"/>
          </p:cNvSpPr>
          <p:nvPr>
            <p:ph idx="1"/>
          </p:nvPr>
        </p:nvSpPr>
        <p:spPr>
          <a:xfrm>
            <a:off x="323528" y="620688"/>
            <a:ext cx="8712968" cy="5505475"/>
          </a:xfrm>
        </p:spPr>
        <p:txBody>
          <a:bodyPr>
            <a:noAutofit/>
          </a:bodyPr>
          <a:lstStyle/>
          <a:p>
            <a:pPr marL="0" indent="0">
              <a:buNone/>
            </a:pPr>
            <a:r>
              <a:rPr lang="pt-BR" sz="2400" b="1"/>
              <a:t>Câu 1(3đ): Tạo csdl QLBenhVien gồm 3 bảng: </a:t>
            </a:r>
            <a:endParaRPr lang="en-US" sz="2400"/>
          </a:p>
          <a:p>
            <a:pPr marL="0" indent="0">
              <a:buNone/>
            </a:pPr>
            <a:r>
              <a:rPr lang="pt-BR" sz="2400"/>
              <a:t>+ </a:t>
            </a:r>
            <a:r>
              <a:rPr lang="pt-BR" sz="2400" b="1"/>
              <a:t>BenhVien</a:t>
            </a:r>
            <a:r>
              <a:rPr lang="pt-BR" sz="2400"/>
              <a:t>(</a:t>
            </a:r>
            <a:r>
              <a:rPr lang="pt-BR" sz="2400" b="1" u="sng"/>
              <a:t>MaBV</a:t>
            </a:r>
            <a:r>
              <a:rPr lang="pt-BR" sz="2400"/>
              <a:t>,TenBV)</a:t>
            </a:r>
            <a:endParaRPr lang="en-US" sz="2400"/>
          </a:p>
          <a:p>
            <a:pPr marL="0" indent="0">
              <a:buNone/>
            </a:pPr>
            <a:r>
              <a:rPr lang="pt-BR" sz="2400"/>
              <a:t>+ </a:t>
            </a:r>
            <a:r>
              <a:rPr lang="pt-BR" sz="2400" b="1"/>
              <a:t>KhoaKham</a:t>
            </a:r>
            <a:r>
              <a:rPr lang="pt-BR" sz="2400"/>
              <a:t>(</a:t>
            </a:r>
            <a:r>
              <a:rPr lang="pt-BR" sz="2400" b="1" u="sng"/>
              <a:t>MaKhoa</a:t>
            </a:r>
            <a:r>
              <a:rPr lang="pt-BR" sz="2400"/>
              <a:t>, TenKhoa, SoBenhNhan, MaBV)</a:t>
            </a:r>
            <a:endParaRPr lang="en-US" sz="2400"/>
          </a:p>
          <a:p>
            <a:pPr marL="0" indent="0">
              <a:buNone/>
            </a:pPr>
            <a:r>
              <a:rPr lang="en-US" sz="2400"/>
              <a:t>+ </a:t>
            </a:r>
            <a:r>
              <a:rPr lang="en-US" sz="2400" b="1" smtClean="0"/>
              <a:t>BenhNhan</a:t>
            </a:r>
            <a:r>
              <a:rPr lang="en-US" sz="2400" smtClean="0"/>
              <a:t>(</a:t>
            </a:r>
            <a:r>
              <a:rPr lang="en-US" sz="2400" b="1" u="sng" smtClean="0"/>
              <a:t>MaBN</a:t>
            </a:r>
            <a:r>
              <a:rPr lang="en-US" sz="2400" smtClean="0"/>
              <a:t>,HoTen,NgaySinh,GioiTinh(bit</a:t>
            </a:r>
            <a:r>
              <a:rPr lang="en-US" sz="2400"/>
              <a:t>),SoNgayNV, MaKhoa)</a:t>
            </a:r>
          </a:p>
          <a:p>
            <a:pPr marL="0" indent="0">
              <a:buNone/>
            </a:pPr>
            <a:r>
              <a:rPr lang="en-US" sz="2400"/>
              <a:t>Nhập dữ liệu cho các bảng: 2 Bệnh viện, 2 KhoaKham, 7 BenhNhan. </a:t>
            </a:r>
          </a:p>
          <a:p>
            <a:pPr marL="0" indent="0">
              <a:buNone/>
            </a:pPr>
            <a:r>
              <a:rPr lang="de-DE" sz="2400" b="1"/>
              <a:t>Câu 2(2đ)</a:t>
            </a:r>
            <a:r>
              <a:rPr lang="de-DE" sz="2400"/>
              <a:t>: Đưa ra những bệnh nhân có tuổi cao nhất gồm: MaBN, HoTen, Tuổi.</a:t>
            </a:r>
            <a:endParaRPr lang="en-US" sz="2400"/>
          </a:p>
          <a:p>
            <a:pPr marL="0" indent="0">
              <a:buNone/>
            </a:pPr>
            <a:r>
              <a:rPr lang="de-DE" sz="2400" b="1"/>
              <a:t>Câu 3(2đ)</a:t>
            </a:r>
            <a:r>
              <a:rPr lang="de-DE" sz="2400"/>
              <a:t>: Viết hàm với tham số truyền vào là </a:t>
            </a:r>
            <a:r>
              <a:rPr lang="de-DE" sz="2400" b="1" i="1"/>
              <a:t>MaBN</a:t>
            </a:r>
            <a:r>
              <a:rPr lang="de-DE" sz="2400"/>
              <a:t>, hàm trả về một bảng gồm các thông tin:MaBN, HoTen, NgaySinh, GioiTinh (là “</a:t>
            </a:r>
            <a:r>
              <a:rPr lang="de-DE" sz="2400" b="1"/>
              <a:t>Nam</a:t>
            </a:r>
            <a:r>
              <a:rPr lang="de-DE" sz="2400"/>
              <a:t>“ hoặc “</a:t>
            </a:r>
            <a:r>
              <a:rPr lang="de-DE" sz="2400" b="1"/>
              <a:t>Nữ</a:t>
            </a:r>
            <a:r>
              <a:rPr lang="de-DE" sz="2400"/>
              <a:t>“), TenKhoa, TenBV.</a:t>
            </a:r>
            <a:endParaRPr lang="en-US" sz="2400"/>
          </a:p>
          <a:p>
            <a:pPr marL="0" indent="0">
              <a:buNone/>
            </a:pPr>
            <a:r>
              <a:rPr lang="de-DE" sz="2400" b="1"/>
              <a:t>Câu 4(3đ):</a:t>
            </a:r>
            <a:r>
              <a:rPr lang="de-DE" sz="2400"/>
              <a:t> Hãy tạo Trigger để tự động tăng </a:t>
            </a:r>
            <a:r>
              <a:rPr lang="de-DE" sz="2400" b="1"/>
              <a:t>số bệnh nhân</a:t>
            </a:r>
            <a:r>
              <a:rPr lang="de-DE" sz="2400"/>
              <a:t> trong bảng KhoaKham, mỗi khi thêm mới dữ liệu cho bảng BenhNhan. Nếu số bệnh nhân trong 1 khoa khám &gt;100 thì không cho thêm và đưa ra cảnh báo.</a:t>
            </a:r>
            <a:endParaRPr lang="en-US" sz="24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62074"/>
          </a:xfrm>
        </p:spPr>
        <p:txBody>
          <a:bodyPr>
            <a:normAutofit fontScale="90000"/>
          </a:bodyPr>
          <a:lstStyle/>
          <a:p>
            <a:r>
              <a:rPr lang="en-US" smtClean="0"/>
              <a:t>ĐỀ 10</a:t>
            </a:r>
            <a:endParaRPr lang="en-US"/>
          </a:p>
        </p:txBody>
      </p:sp>
      <p:sp>
        <p:nvSpPr>
          <p:cNvPr id="4" name="Content Placeholder 3"/>
          <p:cNvSpPr>
            <a:spLocks noGrp="1"/>
          </p:cNvSpPr>
          <p:nvPr>
            <p:ph idx="1"/>
          </p:nvPr>
        </p:nvSpPr>
        <p:spPr>
          <a:xfrm>
            <a:off x="323528" y="764704"/>
            <a:ext cx="8686800" cy="5289451"/>
          </a:xfrm>
        </p:spPr>
        <p:txBody>
          <a:bodyPr>
            <a:noAutofit/>
          </a:bodyPr>
          <a:lstStyle/>
          <a:p>
            <a:pPr marL="0" indent="0">
              <a:buNone/>
            </a:pPr>
            <a:r>
              <a:rPr lang="pt-BR" sz="2200" b="1"/>
              <a:t>Câu 1 (3đ): Tạo csdl QLKHO gồm 3 bảng: </a:t>
            </a:r>
            <a:endParaRPr lang="en-US" sz="2200"/>
          </a:p>
          <a:p>
            <a:pPr marL="0" indent="0">
              <a:buNone/>
            </a:pPr>
            <a:r>
              <a:rPr lang="pt-BR" sz="2200" b="1"/>
              <a:t>	</a:t>
            </a:r>
            <a:r>
              <a:rPr lang="en-US" sz="2200" b="1"/>
              <a:t>Nhap</a:t>
            </a:r>
            <a:r>
              <a:rPr lang="en-US" sz="2200"/>
              <a:t> (</a:t>
            </a:r>
            <a:r>
              <a:rPr lang="en-US" sz="2200" b="1" u="sng"/>
              <a:t>SoHDN</a:t>
            </a:r>
            <a:r>
              <a:rPr lang="en-US" sz="2200"/>
              <a:t>,</a:t>
            </a:r>
            <a:r>
              <a:rPr lang="de-DE" sz="2200" i="1" u="sng"/>
              <a:t>MaVT</a:t>
            </a:r>
            <a:r>
              <a:rPr lang="de-DE" sz="2200"/>
              <a:t>,SoLuongN,DonGiaN,NgayN)</a:t>
            </a:r>
            <a:endParaRPr lang="en-US" sz="2200"/>
          </a:p>
          <a:p>
            <a:pPr marL="0" indent="0">
              <a:buNone/>
            </a:pPr>
            <a:r>
              <a:rPr lang="de-DE" sz="2200" b="1"/>
              <a:t>	Xuat</a:t>
            </a:r>
            <a:r>
              <a:rPr lang="de-DE" sz="2200"/>
              <a:t> (</a:t>
            </a:r>
            <a:r>
              <a:rPr lang="de-DE" sz="2200" b="1" u="sng"/>
              <a:t>SoHDX</a:t>
            </a:r>
            <a:r>
              <a:rPr lang="de-DE" sz="2200"/>
              <a:t>,</a:t>
            </a:r>
            <a:r>
              <a:rPr lang="de-DE" sz="2200" i="1" u="sng"/>
              <a:t>MaVT</a:t>
            </a:r>
            <a:r>
              <a:rPr lang="de-DE" sz="2200"/>
              <a:t>,SoLuongX,DonGiaX,NgayX)</a:t>
            </a:r>
            <a:endParaRPr lang="en-US" sz="2200"/>
          </a:p>
          <a:p>
            <a:pPr marL="0" indent="0">
              <a:buNone/>
            </a:pPr>
            <a:r>
              <a:rPr lang="de-DE" sz="2200"/>
              <a:t>	</a:t>
            </a:r>
            <a:r>
              <a:rPr lang="de-DE" sz="2200" b="1"/>
              <a:t>Ton</a:t>
            </a:r>
            <a:r>
              <a:rPr lang="de-DE" sz="2200"/>
              <a:t> (</a:t>
            </a:r>
            <a:r>
              <a:rPr lang="de-DE" sz="2200" b="1" u="sng"/>
              <a:t>MaVT</a:t>
            </a:r>
            <a:r>
              <a:rPr lang="de-DE" sz="2200"/>
              <a:t>,TenVT,SoLuongT)</a:t>
            </a:r>
            <a:endParaRPr lang="en-US" sz="2200"/>
          </a:p>
          <a:p>
            <a:pPr marL="0" indent="0">
              <a:buNone/>
            </a:pPr>
            <a:r>
              <a:rPr lang="en-US" sz="2200"/>
              <a:t>Nhập dữ liệu cho các bảng:</a:t>
            </a:r>
            <a:r>
              <a:rPr lang="en-US" sz="2200" i="1"/>
              <a:t> </a:t>
            </a:r>
            <a:r>
              <a:rPr lang="en-US" sz="2200"/>
              <a:t>3 phiếu nhập, 2 phiếu xuất, bảng Ton  nhập 5 vật tư khác nhau.</a:t>
            </a:r>
          </a:p>
          <a:p>
            <a:pPr marL="0" indent="0">
              <a:buNone/>
            </a:pPr>
            <a:r>
              <a:rPr lang="de-DE" sz="2200" b="1"/>
              <a:t>Câu 2 (2đ)</a:t>
            </a:r>
            <a:r>
              <a:rPr lang="de-DE" sz="2200"/>
              <a:t>: Hãy tạo View đưa ra </a:t>
            </a:r>
            <a:r>
              <a:rPr lang="de-DE" sz="2200" b="1"/>
              <a:t>thống kê tiền bán</a:t>
            </a:r>
            <a:r>
              <a:rPr lang="de-DE" sz="2200"/>
              <a:t> </a:t>
            </a:r>
            <a:r>
              <a:rPr lang="de-DE" sz="2200" b="1"/>
              <a:t>theo mã vật tư </a:t>
            </a:r>
            <a:r>
              <a:rPr lang="de-DE" sz="2200"/>
              <a:t>gồm MaVT, TênVT, TienBan (TienBan=SoLuongX*DonGiaX) </a:t>
            </a:r>
            <a:endParaRPr lang="en-US" sz="2200"/>
          </a:p>
          <a:p>
            <a:pPr marL="0" indent="0">
              <a:buNone/>
            </a:pPr>
            <a:r>
              <a:rPr lang="de-DE" sz="2200"/>
              <a:t>(lưu ý: một mã vật tư có thể xuất nhiều lần).</a:t>
            </a:r>
            <a:endParaRPr lang="en-US" sz="2200"/>
          </a:p>
          <a:p>
            <a:pPr marL="0" indent="0">
              <a:buNone/>
            </a:pPr>
            <a:r>
              <a:rPr lang="de-DE" sz="2200" b="1"/>
              <a:t>Câu 3 (2đ)</a:t>
            </a:r>
            <a:r>
              <a:rPr lang="de-DE" sz="2200"/>
              <a:t>: Hãy tạo hàm đưa ra </a:t>
            </a:r>
            <a:r>
              <a:rPr lang="de-DE" sz="2200" b="1"/>
              <a:t>thống kê tiền bán theo mã vật tư </a:t>
            </a:r>
            <a:r>
              <a:rPr lang="de-DE" sz="2200"/>
              <a:t>gồm MaVT, TênVT, TienBan (TienBan=SoLuongX*DonGiaX) với tham số truyền là Mã vật </a:t>
            </a:r>
            <a:r>
              <a:rPr lang="de-DE" sz="2200" smtClean="0"/>
              <a:t>tư  </a:t>
            </a:r>
            <a:r>
              <a:rPr lang="de-DE" sz="2200"/>
              <a:t>(lưu ý: một mã vật tư có thể xuất nhiều lần).</a:t>
            </a:r>
            <a:endParaRPr lang="en-US" sz="2200"/>
          </a:p>
          <a:p>
            <a:pPr marL="0" indent="0">
              <a:buNone/>
            </a:pPr>
            <a:r>
              <a:rPr lang="de-DE" sz="2200" b="1"/>
              <a:t>Câu 4 (3đ)</a:t>
            </a:r>
            <a:r>
              <a:rPr lang="de-DE" sz="2200"/>
              <a:t> : Hãy tạo thủ tục lưu trữ đưa ra kết quả thống kê MaVT, TenVT, SoLuongT và tiền đọng lại của vật tư (TienDong=SoLuongT*DonGiaN)  với mã vật tư được truyền khi gọi thi hành thủ tục, đơn giá để tính tiền đọng lấy theo giá  nhập lớn nhất của vật tư đó.</a:t>
            </a:r>
            <a:endParaRPr lang="en-US" sz="22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199" y="1600200"/>
            <a:ext cx="8552329" cy="4525963"/>
          </a:xfrm>
        </p:spPr>
        <p:txBody>
          <a:bodyPr/>
          <a:lstStyle/>
          <a:p>
            <a:endParaRPr lang="en-US"/>
          </a:p>
        </p:txBody>
      </p:sp>
      <p:sp>
        <p:nvSpPr>
          <p:cNvPr id="4" name="Rectangle 3"/>
          <p:cNvSpPr/>
          <p:nvPr/>
        </p:nvSpPr>
        <p:spPr>
          <a:xfrm>
            <a:off x="436502" y="260648"/>
            <a:ext cx="8251372" cy="5170646"/>
          </a:xfrm>
          <a:prstGeom prst="rect">
            <a:avLst/>
          </a:prstGeom>
        </p:spPr>
        <p:txBody>
          <a:bodyPr wrap="square">
            <a:spAutoFit/>
          </a:bodyPr>
          <a:lstStyle/>
          <a:p>
            <a:r>
              <a:rPr lang="de-DE" sz="3000" b="1">
                <a:latin typeface="Times New Roman" pitchFamily="18" charset="0"/>
                <a:cs typeface="Times New Roman" pitchFamily="18" charset="0"/>
              </a:rPr>
              <a:t>Câu 2 (2đ)</a:t>
            </a:r>
            <a:r>
              <a:rPr lang="de-DE" sz="3000">
                <a:latin typeface="Times New Roman" pitchFamily="18" charset="0"/>
                <a:cs typeface="Times New Roman" pitchFamily="18" charset="0"/>
              </a:rPr>
              <a:t>: Hãy tạo View đưa ra </a:t>
            </a:r>
            <a:r>
              <a:rPr lang="de-DE" sz="3000" b="1">
                <a:latin typeface="Times New Roman" pitchFamily="18" charset="0"/>
                <a:cs typeface="Times New Roman" pitchFamily="18" charset="0"/>
              </a:rPr>
              <a:t>thống kê tiền bán</a:t>
            </a:r>
            <a:r>
              <a:rPr lang="de-DE" sz="3000">
                <a:latin typeface="Times New Roman" pitchFamily="18" charset="0"/>
                <a:cs typeface="Times New Roman" pitchFamily="18" charset="0"/>
              </a:rPr>
              <a:t> </a:t>
            </a:r>
            <a:r>
              <a:rPr lang="de-DE" sz="3000" b="1">
                <a:latin typeface="Times New Roman" pitchFamily="18" charset="0"/>
                <a:cs typeface="Times New Roman" pitchFamily="18" charset="0"/>
              </a:rPr>
              <a:t>theo mã vật tư </a:t>
            </a:r>
            <a:r>
              <a:rPr lang="de-DE" sz="3000">
                <a:latin typeface="Times New Roman" pitchFamily="18" charset="0"/>
                <a:cs typeface="Times New Roman" pitchFamily="18" charset="0"/>
              </a:rPr>
              <a:t>gồm MaVT, TênVT, TienBan (TienBan=SoLuongX*DonGiaX) </a:t>
            </a:r>
            <a:endParaRPr lang="en-US" sz="3000">
              <a:latin typeface="Times New Roman" pitchFamily="18" charset="0"/>
              <a:cs typeface="Times New Roman" pitchFamily="18" charset="0"/>
            </a:endParaRPr>
          </a:p>
          <a:p>
            <a:r>
              <a:rPr lang="de-DE" sz="3000">
                <a:latin typeface="Times New Roman" pitchFamily="18" charset="0"/>
                <a:cs typeface="Times New Roman" pitchFamily="18" charset="0"/>
              </a:rPr>
              <a:t>(lưu ý: một mã vật tư có thể xuất nhiều lần).</a:t>
            </a:r>
            <a:endParaRPr lang="en-US" sz="3000">
              <a:latin typeface="Times New Roman" pitchFamily="18" charset="0"/>
              <a:cs typeface="Times New Roman" pitchFamily="18" charset="0"/>
            </a:endParaRPr>
          </a:p>
          <a:p>
            <a:endParaRPr lang="en-US" sz="3000" smtClean="0">
              <a:latin typeface="Times New Roman" pitchFamily="18" charset="0"/>
              <a:cs typeface="Times New Roman" pitchFamily="18" charset="0"/>
            </a:endParaRPr>
          </a:p>
          <a:p>
            <a:r>
              <a:rPr lang="en-US" sz="3000" smtClean="0">
                <a:latin typeface="Times New Roman" pitchFamily="18" charset="0"/>
                <a:cs typeface="Times New Roman" pitchFamily="18" charset="0"/>
              </a:rPr>
              <a:t>CREATE VIEW cau2</a:t>
            </a:r>
          </a:p>
          <a:p>
            <a:r>
              <a:rPr lang="en-US" sz="3000" smtClean="0">
                <a:latin typeface="Times New Roman" pitchFamily="18" charset="0"/>
                <a:cs typeface="Times New Roman" pitchFamily="18" charset="0"/>
              </a:rPr>
              <a:t>as</a:t>
            </a:r>
          </a:p>
          <a:p>
            <a:r>
              <a:rPr lang="en-US" sz="3000" smtClean="0">
                <a:latin typeface="Times New Roman" pitchFamily="18" charset="0"/>
                <a:cs typeface="Times New Roman" pitchFamily="18" charset="0"/>
              </a:rPr>
              <a:t>SELECT MAVT, TenVT, SUM(soluong*dongia) as tienban</a:t>
            </a:r>
          </a:p>
          <a:p>
            <a:r>
              <a:rPr lang="en-US" sz="3000" smtClean="0">
                <a:latin typeface="Times New Roman" pitchFamily="18" charset="0"/>
                <a:cs typeface="Times New Roman" pitchFamily="18" charset="0"/>
              </a:rPr>
              <a:t>FROM TON inner join xuat on ton.mavt=xuat.mavt</a:t>
            </a:r>
          </a:p>
          <a:p>
            <a:r>
              <a:rPr lang="en-US" sz="3000" smtClean="0">
                <a:latin typeface="Times New Roman" pitchFamily="18" charset="0"/>
                <a:cs typeface="Times New Roman" pitchFamily="18" charset="0"/>
              </a:rPr>
              <a:t>group by MAVT, TenVT</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31216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00743" y="332656"/>
            <a:ext cx="8251372" cy="5170646"/>
          </a:xfrm>
          <a:prstGeom prst="rect">
            <a:avLst/>
          </a:prstGeom>
        </p:spPr>
        <p:txBody>
          <a:bodyPr wrap="square">
            <a:spAutoFit/>
          </a:bodyPr>
          <a:lstStyle/>
          <a:p>
            <a:r>
              <a:rPr lang="de-DE" sz="3000" b="1"/>
              <a:t>Câu 3 (2đ)</a:t>
            </a:r>
            <a:r>
              <a:rPr lang="de-DE" sz="3000"/>
              <a:t>: Hãy tạo hàm đưa ra </a:t>
            </a:r>
            <a:r>
              <a:rPr lang="de-DE" sz="3000" b="1"/>
              <a:t>thống kê tiền bán theo mã vật tư </a:t>
            </a:r>
            <a:r>
              <a:rPr lang="de-DE" sz="3000"/>
              <a:t>gồm MaVT, TênVT, TienBan (TienBan=SoLuongX*DonGiaX) với tham số truyền là Mã vật tư  (lưu ý: một mã vật tư có thể xuất nhiều lần).</a:t>
            </a:r>
            <a:endParaRPr lang="en-US" sz="3000"/>
          </a:p>
          <a:p>
            <a:r>
              <a:rPr lang="en-US" sz="3000" smtClean="0"/>
              <a:t>CREATE</a:t>
            </a:r>
            <a:r>
              <a:rPr lang="en-US" sz="3000" b="1" smtClean="0"/>
              <a:t> </a:t>
            </a:r>
            <a:r>
              <a:rPr lang="en-US" sz="3000"/>
              <a:t>FUNCTION</a:t>
            </a:r>
            <a:r>
              <a:rPr lang="en-US" sz="3000" b="1"/>
              <a:t> </a:t>
            </a:r>
            <a:r>
              <a:rPr lang="en-US" sz="3000" b="1" smtClean="0"/>
              <a:t>cau3</a:t>
            </a:r>
            <a:r>
              <a:rPr lang="en-US" sz="3000" smtClean="0"/>
              <a:t>(@MAVT </a:t>
            </a:r>
            <a:r>
              <a:rPr lang="en-US" sz="3000"/>
              <a:t>NVARCHAR(20))</a:t>
            </a:r>
          </a:p>
          <a:p>
            <a:r>
              <a:rPr lang="en-US" sz="3000"/>
              <a:t>RETURNS</a:t>
            </a:r>
            <a:r>
              <a:rPr lang="en-US" sz="3000" b="1"/>
              <a:t> </a:t>
            </a:r>
            <a:r>
              <a:rPr lang="en-US" sz="3000" b="1" smtClean="0"/>
              <a:t>@TK </a:t>
            </a:r>
            <a:r>
              <a:rPr lang="en-US" sz="3000"/>
              <a:t>TABLE(</a:t>
            </a:r>
          </a:p>
          <a:p>
            <a:r>
              <a:rPr lang="en-US" sz="3000" b="1"/>
              <a:t>                  </a:t>
            </a:r>
            <a:r>
              <a:rPr lang="en-US" sz="3000" b="1" smtClean="0"/>
              <a:t>MAVT </a:t>
            </a:r>
            <a:r>
              <a:rPr lang="en-US" sz="3000"/>
              <a:t>NVARCHAR(20),</a:t>
            </a:r>
          </a:p>
          <a:p>
            <a:r>
              <a:rPr lang="en-US" sz="3000" b="1"/>
              <a:t>                  </a:t>
            </a:r>
            <a:r>
              <a:rPr lang="en-US" sz="3000" b="1" smtClean="0"/>
              <a:t>TENVT </a:t>
            </a:r>
            <a:r>
              <a:rPr lang="en-US" sz="3000"/>
              <a:t>NVARCHAR(20),</a:t>
            </a:r>
          </a:p>
          <a:p>
            <a:r>
              <a:rPr lang="en-US" sz="3000" b="1"/>
              <a:t>                 </a:t>
            </a:r>
            <a:r>
              <a:rPr lang="en-US" sz="3000" b="1" smtClean="0"/>
              <a:t> TIENBAN </a:t>
            </a:r>
            <a:r>
              <a:rPr lang="en-US" sz="3000" smtClean="0"/>
              <a:t>float</a:t>
            </a:r>
            <a:r>
              <a:rPr lang="en-US" sz="3000" b="1" smtClean="0"/>
              <a:t> </a:t>
            </a:r>
            <a:r>
              <a:rPr lang="en-US" sz="3000"/>
              <a:t>)</a:t>
            </a:r>
          </a:p>
          <a:p>
            <a:r>
              <a:rPr lang="en-US" sz="3000" smtClean="0"/>
              <a:t>AS</a:t>
            </a:r>
            <a:endParaRPr lang="en-US" sz="3000"/>
          </a:p>
        </p:txBody>
      </p:sp>
    </p:spTree>
    <p:extLst>
      <p:ext uri="{BB962C8B-B14F-4D97-AF65-F5344CB8AC3E}">
        <p14:creationId xmlns:p14="http://schemas.microsoft.com/office/powerpoint/2010/main" val="31216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00743" y="335847"/>
            <a:ext cx="8251372" cy="4524315"/>
          </a:xfrm>
          <a:prstGeom prst="rect">
            <a:avLst/>
          </a:prstGeom>
        </p:spPr>
        <p:txBody>
          <a:bodyPr wrap="square">
            <a:spAutoFit/>
          </a:bodyPr>
          <a:lstStyle/>
          <a:p>
            <a:r>
              <a:rPr lang="en-US" sz="3200" smtClean="0"/>
              <a:t>BEGIN</a:t>
            </a:r>
            <a:endParaRPr lang="en-US" sz="3200"/>
          </a:p>
          <a:p>
            <a:r>
              <a:rPr lang="en-US" sz="3200" b="1"/>
              <a:t>       </a:t>
            </a:r>
            <a:r>
              <a:rPr lang="en-US" sz="3200"/>
              <a:t>INSERT</a:t>
            </a:r>
            <a:r>
              <a:rPr lang="en-US" sz="3200" b="1"/>
              <a:t> </a:t>
            </a:r>
            <a:r>
              <a:rPr lang="en-US" sz="3200"/>
              <a:t>INTO</a:t>
            </a:r>
            <a:r>
              <a:rPr lang="en-US" sz="3200" b="1"/>
              <a:t> </a:t>
            </a:r>
            <a:r>
              <a:rPr lang="en-US" sz="3200" b="1" smtClean="0"/>
              <a:t>@TK</a:t>
            </a:r>
            <a:endParaRPr lang="en-US" sz="3200"/>
          </a:p>
          <a:p>
            <a:r>
              <a:rPr lang="en-US" sz="3200" b="1"/>
              <a:t>     </a:t>
            </a:r>
            <a:r>
              <a:rPr lang="en-US" sz="3200" smtClean="0"/>
              <a:t>SELECT</a:t>
            </a:r>
            <a:r>
              <a:rPr lang="en-US" sz="3200" b="1" smtClean="0"/>
              <a:t> MAVT, TENVT, sum(SOLUONG*DONGIA) as TIENBAN                       </a:t>
            </a:r>
            <a:r>
              <a:rPr lang="en-US" sz="3200"/>
              <a:t>FROM</a:t>
            </a:r>
            <a:r>
              <a:rPr lang="en-US" sz="3200" b="1"/>
              <a:t> </a:t>
            </a:r>
            <a:r>
              <a:rPr lang="en-US" sz="3200" b="1" smtClean="0"/>
              <a:t>TON </a:t>
            </a:r>
            <a:r>
              <a:rPr lang="en-US" sz="3200"/>
              <a:t>INNER</a:t>
            </a:r>
            <a:r>
              <a:rPr lang="en-US" sz="3200" b="1"/>
              <a:t> </a:t>
            </a:r>
            <a:r>
              <a:rPr lang="en-US" sz="3200"/>
              <a:t>JOIN</a:t>
            </a:r>
            <a:r>
              <a:rPr lang="en-US" sz="3200" b="1"/>
              <a:t> </a:t>
            </a:r>
            <a:r>
              <a:rPr lang="en-US" sz="3200" b="1" smtClean="0"/>
              <a:t>XUAT</a:t>
            </a:r>
            <a:endParaRPr lang="en-US" sz="3200"/>
          </a:p>
          <a:p>
            <a:r>
              <a:rPr lang="en-US" sz="3200" b="1"/>
              <a:t>                       </a:t>
            </a:r>
            <a:r>
              <a:rPr lang="en-US" sz="3200"/>
              <a:t>ON</a:t>
            </a:r>
            <a:r>
              <a:rPr lang="en-US" sz="3200" b="1"/>
              <a:t> </a:t>
            </a:r>
            <a:r>
              <a:rPr lang="en-US" sz="3200" b="1" smtClean="0"/>
              <a:t>TON</a:t>
            </a:r>
            <a:r>
              <a:rPr lang="en-US" sz="3200" smtClean="0"/>
              <a:t>.maVT=XUAT.MAVT</a:t>
            </a:r>
            <a:r>
              <a:rPr lang="en-US" sz="3200" b="1" smtClean="0"/>
              <a:t>                       </a:t>
            </a:r>
            <a:r>
              <a:rPr lang="en-US" sz="3200"/>
              <a:t>WHERE</a:t>
            </a:r>
            <a:r>
              <a:rPr lang="en-US" sz="3200" b="1"/>
              <a:t> </a:t>
            </a:r>
            <a:r>
              <a:rPr lang="en-US" sz="3200" b="1" smtClean="0"/>
              <a:t>TON</a:t>
            </a:r>
            <a:r>
              <a:rPr lang="en-US" sz="3200" smtClean="0"/>
              <a:t>.MAVT=@MAVT</a:t>
            </a:r>
          </a:p>
          <a:p>
            <a:r>
              <a:rPr lang="en-US" sz="3200"/>
              <a:t>R</a:t>
            </a:r>
            <a:r>
              <a:rPr lang="en-US" sz="3200" smtClean="0"/>
              <a:t>ETURN</a:t>
            </a:r>
            <a:endParaRPr lang="en-US" sz="3200"/>
          </a:p>
          <a:p>
            <a:r>
              <a:rPr lang="en-US" sz="3200" b="1"/>
              <a:t>   </a:t>
            </a:r>
            <a:r>
              <a:rPr lang="en-US" sz="3200" smtClean="0"/>
              <a:t>END</a:t>
            </a:r>
            <a:endParaRPr lang="en-US" sz="3200"/>
          </a:p>
        </p:txBody>
      </p:sp>
      <p:sp>
        <p:nvSpPr>
          <p:cNvPr id="5" name="Rectangle 4"/>
          <p:cNvSpPr/>
          <p:nvPr/>
        </p:nvSpPr>
        <p:spPr>
          <a:xfrm>
            <a:off x="538843" y="4537483"/>
            <a:ext cx="8044544" cy="1754326"/>
          </a:xfrm>
          <a:prstGeom prst="rect">
            <a:avLst/>
          </a:prstGeom>
        </p:spPr>
        <p:txBody>
          <a:bodyPr wrap="square">
            <a:spAutoFit/>
          </a:bodyPr>
          <a:lstStyle/>
          <a:p>
            <a:r>
              <a:rPr lang="en-US" sz="3600" b="1" smtClean="0"/>
              <a:t>   </a:t>
            </a:r>
            <a:r>
              <a:rPr lang="en-US" sz="3600" b="1"/>
              <a:t>-------------</a:t>
            </a:r>
          </a:p>
          <a:p>
            <a:r>
              <a:rPr lang="en-US" sz="3600" b="1"/>
              <a:t>   TEST</a:t>
            </a:r>
          </a:p>
          <a:p>
            <a:r>
              <a:rPr lang="en-US" sz="3600" b="1"/>
              <a:t>   SELECT * FROM </a:t>
            </a:r>
            <a:r>
              <a:rPr lang="en-US" sz="3600" b="1" smtClean="0"/>
              <a:t>TK('VT1')</a:t>
            </a:r>
            <a:endParaRPr lang="en-US" sz="3600" b="1"/>
          </a:p>
        </p:txBody>
      </p:sp>
    </p:spTree>
    <p:extLst>
      <p:ext uri="{BB962C8B-B14F-4D97-AF65-F5344CB8AC3E}">
        <p14:creationId xmlns:p14="http://schemas.microsoft.com/office/powerpoint/2010/main" val="416007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1215"/>
            <a:ext cx="8352928" cy="3191762"/>
          </a:xfrm>
          <a:noFill/>
          <a:ln>
            <a:noFill/>
          </a:ln>
        </p:spPr>
        <p:txBody>
          <a:bodyPr>
            <a:normAutofit fontScale="70000" lnSpcReduction="20000"/>
          </a:bodyPr>
          <a:lstStyle/>
          <a:p>
            <a:pPr marL="0" indent="0" algn="just">
              <a:buNone/>
            </a:pPr>
            <a:r>
              <a:rPr lang="en-US" b="1"/>
              <a:t>Câu 1 (4 đ): </a:t>
            </a:r>
            <a:r>
              <a:rPr lang="en-US" b="1" i="1"/>
              <a:t>Tạo csdl </a:t>
            </a:r>
            <a:r>
              <a:rPr lang="en-US" b="1"/>
              <a:t>QLbanhang</a:t>
            </a:r>
            <a:r>
              <a:rPr lang="en-US" b="1" i="1"/>
              <a:t> gồm 3 bảng sau:</a:t>
            </a:r>
            <a:endParaRPr lang="en-US"/>
          </a:p>
          <a:p>
            <a:pPr marL="0" indent="0" algn="just">
              <a:buNone/>
            </a:pPr>
            <a:r>
              <a:rPr lang="en-US"/>
              <a:t>+ Bảng Công ty</a:t>
            </a:r>
            <a:r>
              <a:rPr lang="en-US" b="1"/>
              <a:t>: CONGTY</a:t>
            </a:r>
            <a:r>
              <a:rPr lang="en-US"/>
              <a:t>(</a:t>
            </a:r>
            <a:r>
              <a:rPr lang="en-US" b="1" u="sng"/>
              <a:t>MaCT</a:t>
            </a:r>
            <a:r>
              <a:rPr lang="en-US"/>
              <a:t>, TenCT, trangthai, ThanhPho)</a:t>
            </a:r>
          </a:p>
          <a:p>
            <a:pPr marL="0" indent="0" algn="just">
              <a:buNone/>
            </a:pPr>
            <a:r>
              <a:rPr lang="en-US"/>
              <a:t>+ Bảng Sản phẩm</a:t>
            </a:r>
            <a:r>
              <a:rPr lang="en-US" b="1"/>
              <a:t>: SANPHAM</a:t>
            </a:r>
            <a:r>
              <a:rPr lang="en-US"/>
              <a:t>(</a:t>
            </a:r>
            <a:r>
              <a:rPr lang="en-US" b="1" u="sng"/>
              <a:t>MaSP</a:t>
            </a:r>
            <a:r>
              <a:rPr lang="en-US"/>
              <a:t>, TenSP, mausac, soluong, giaban)</a:t>
            </a:r>
          </a:p>
          <a:p>
            <a:pPr marL="0" indent="0" algn="just">
              <a:buNone/>
            </a:pPr>
            <a:r>
              <a:rPr lang="en-US"/>
              <a:t>+ Bảng Cung ứng</a:t>
            </a:r>
            <a:r>
              <a:rPr lang="en-US" b="1"/>
              <a:t>: CUNGUNG</a:t>
            </a:r>
            <a:r>
              <a:rPr lang="en-US"/>
              <a:t>(</a:t>
            </a:r>
            <a:r>
              <a:rPr lang="en-US" b="1" u="sng"/>
              <a:t>MaCT, MaSP</a:t>
            </a:r>
            <a:r>
              <a:rPr lang="en-US"/>
              <a:t>, SoluongCungung)</a:t>
            </a:r>
          </a:p>
          <a:p>
            <a:pPr marL="0" indent="0" algn="just">
              <a:buNone/>
            </a:pPr>
            <a:r>
              <a:rPr lang="en-US"/>
              <a:t>+ Nhập dữ liệu: 3 công ty, 3 sản phẩm và 5 cung ứng.</a:t>
            </a:r>
          </a:p>
          <a:p>
            <a:pPr marL="0" indent="0" algn="just">
              <a:buNone/>
            </a:pPr>
            <a:r>
              <a:rPr lang="en-US" b="1"/>
              <a:t>Câu 2 (3 đ)</a:t>
            </a:r>
            <a:r>
              <a:rPr lang="en-US"/>
              <a:t>: Tạo 1 hàm đưa ra các TenSP, mausac, soluong, giaban của công ty với tên công ty nhập từ bàn phím</a:t>
            </a:r>
          </a:p>
          <a:p>
            <a:pPr marL="0" indent="0" algn="just">
              <a:buNone/>
            </a:pPr>
            <a:r>
              <a:rPr lang="en-US" b="1"/>
              <a:t>Câu 3(3 đ):</a:t>
            </a:r>
            <a:r>
              <a:rPr lang="en-US"/>
              <a:t>Viết thủ tục thêm mới 1 công ty với mact, TenCT, trangthai, thanhpho nhập từ bàn phím, nếu tên công ty đó tồn tại trước đó hãy đưa ra thông báo.</a:t>
            </a:r>
          </a:p>
          <a:p>
            <a:pPr marL="0" indent="0" algn="just">
              <a:buNone/>
            </a:pPr>
            <a:endParaRPr lang="en-US"/>
          </a:p>
        </p:txBody>
      </p:sp>
      <p:sp>
        <p:nvSpPr>
          <p:cNvPr id="4" name="Title 3"/>
          <p:cNvSpPr>
            <a:spLocks noGrp="1"/>
          </p:cNvSpPr>
          <p:nvPr>
            <p:ph type="title"/>
          </p:nvPr>
        </p:nvSpPr>
        <p:spPr/>
        <p:txBody>
          <a:bodyPr/>
          <a:lstStyle/>
          <a:p>
            <a:endParaRPr lang="en-US"/>
          </a:p>
        </p:txBody>
      </p:sp>
      <p:sp>
        <p:nvSpPr>
          <p:cNvPr id="5" name="Rectangle 4"/>
          <p:cNvSpPr/>
          <p:nvPr/>
        </p:nvSpPr>
        <p:spPr>
          <a:xfrm>
            <a:off x="395536" y="3164681"/>
            <a:ext cx="8460432" cy="3139321"/>
          </a:xfrm>
          <a:prstGeom prst="rect">
            <a:avLst/>
          </a:prstGeom>
        </p:spPr>
        <p:txBody>
          <a:bodyPr wrap="square">
            <a:spAutoFit/>
          </a:bodyPr>
          <a:lstStyle/>
          <a:p>
            <a:r>
              <a:rPr lang="pt-BR" b="1"/>
              <a:t>Câu 1 (</a:t>
            </a:r>
            <a:r>
              <a:rPr lang="en-US" b="1"/>
              <a:t>4 đ</a:t>
            </a:r>
            <a:r>
              <a:rPr lang="pt-BR" b="1"/>
              <a:t>): Tạo csdl QLBenhVien gồm 3 bảng: </a:t>
            </a:r>
            <a:endParaRPr lang="en-US"/>
          </a:p>
          <a:p>
            <a:r>
              <a:rPr lang="pt-BR"/>
              <a:t>+ </a:t>
            </a:r>
            <a:r>
              <a:rPr lang="pt-BR" b="1"/>
              <a:t>BenhVien</a:t>
            </a:r>
            <a:r>
              <a:rPr lang="pt-BR"/>
              <a:t>(</a:t>
            </a:r>
            <a:r>
              <a:rPr lang="pt-BR" b="1" u="sng"/>
              <a:t>MaBV</a:t>
            </a:r>
            <a:r>
              <a:rPr lang="pt-BR"/>
              <a:t>,TenBV)</a:t>
            </a:r>
            <a:endParaRPr lang="en-US"/>
          </a:p>
          <a:p>
            <a:r>
              <a:rPr lang="pt-BR"/>
              <a:t>+ </a:t>
            </a:r>
            <a:r>
              <a:rPr lang="pt-BR" b="1"/>
              <a:t>KhoaKham</a:t>
            </a:r>
            <a:r>
              <a:rPr lang="pt-BR"/>
              <a:t>(</a:t>
            </a:r>
            <a:r>
              <a:rPr lang="pt-BR" b="1" u="sng"/>
              <a:t>MaKhoa</a:t>
            </a:r>
            <a:r>
              <a:rPr lang="pt-BR"/>
              <a:t>, TenKhoa, SoBenhNhan, MaBV)</a:t>
            </a:r>
            <a:endParaRPr lang="en-US"/>
          </a:p>
          <a:p>
            <a:r>
              <a:rPr lang="en-US"/>
              <a:t>+ </a:t>
            </a:r>
            <a:r>
              <a:rPr lang="en-US" b="1"/>
              <a:t>BenhNhan</a:t>
            </a:r>
            <a:r>
              <a:rPr lang="en-US"/>
              <a:t>(</a:t>
            </a:r>
            <a:r>
              <a:rPr lang="en-US" b="1" u="sng"/>
              <a:t>MaBN</a:t>
            </a:r>
            <a:r>
              <a:rPr lang="en-US"/>
              <a:t>,HoTen,NgaySinh,GioiTinh,SoNgayNV, MaKhoa)</a:t>
            </a:r>
          </a:p>
          <a:p>
            <a:r>
              <a:rPr lang="en-US"/>
              <a:t>Nhập dữ liệu cho các bảng: 2 Bệnh viện, 2 KhoaKham, 5 BenhNhan. </a:t>
            </a:r>
          </a:p>
          <a:p>
            <a:r>
              <a:rPr lang="de-DE" b="1"/>
              <a:t>Câu 2 (3 </a:t>
            </a:r>
            <a:r>
              <a:rPr lang="en-US" b="1"/>
              <a:t>đ</a:t>
            </a:r>
            <a:r>
              <a:rPr lang="de-DE" b="1"/>
              <a:t>)</a:t>
            </a:r>
            <a:r>
              <a:rPr lang="de-DE"/>
              <a:t>: Hãy tạo Hàm đưa ra thống kê số bệnh nhân </a:t>
            </a:r>
            <a:r>
              <a:rPr lang="de-DE" b="1" i="1"/>
              <a:t>Nữ</a:t>
            </a:r>
            <a:r>
              <a:rPr lang="de-DE"/>
              <a:t> của từng khoa khám gồm các thông tin: MaKhoa, TenKhoa, Số_người. Tham số truyền vào là mã khoa.</a:t>
            </a:r>
            <a:endParaRPr lang="en-US"/>
          </a:p>
          <a:p>
            <a:r>
              <a:rPr lang="de-DE" b="1"/>
              <a:t>Câu 3 (3 </a:t>
            </a:r>
            <a:r>
              <a:rPr lang="en-US" b="1"/>
              <a:t>đ</a:t>
            </a:r>
            <a:r>
              <a:rPr lang="de-DE" b="1"/>
              <a:t>)</a:t>
            </a:r>
            <a:r>
              <a:rPr lang="de-DE"/>
              <a:t>: </a:t>
            </a:r>
            <a:r>
              <a:rPr lang="de-DE" b="1"/>
              <a:t>)</a:t>
            </a:r>
            <a:r>
              <a:rPr lang="de-DE"/>
              <a:t>: Hãy tạo thủ tục lưu trữ tìm kiếm bệnh nhân theo khoảng tuổi (Với 2 tham số vào là: </a:t>
            </a:r>
            <a:r>
              <a:rPr lang="de-DE" b="1" i="1"/>
              <a:t>TuTuoi</a:t>
            </a:r>
            <a:r>
              <a:rPr lang="de-DE"/>
              <a:t> và </a:t>
            </a:r>
            <a:r>
              <a:rPr lang="de-DE" b="1" i="1"/>
              <a:t>DenTuoi</a:t>
            </a:r>
            <a:r>
              <a:rPr lang="de-DE"/>
              <a:t>). Kết quả tìm được sẽ đưa ra một danh sách gồm: MaBN, HoTen, NgaySinh,Tenkhoa, Tuoi.  </a:t>
            </a:r>
            <a:endParaRPr lang="en-US"/>
          </a:p>
          <a:p>
            <a:r>
              <a:rPr lang="pt-BR" b="1" u="sng"/>
              <a:t>Tạo lệnh thực thi cho mỗi câu—Nếu không có thực thi không có điểm câu đó</a:t>
            </a:r>
            <a:endParaRPr lang="en-US"/>
          </a:p>
        </p:txBody>
      </p:sp>
      <p:cxnSp>
        <p:nvCxnSpPr>
          <p:cNvPr id="7" name="Straight Connector 6"/>
          <p:cNvCxnSpPr/>
          <p:nvPr/>
        </p:nvCxnSpPr>
        <p:spPr>
          <a:xfrm>
            <a:off x="179512" y="3164681"/>
            <a:ext cx="89644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95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Kiểm tra 30’</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500" b="1"/>
              <a:t>Câu 1 </a:t>
            </a:r>
            <a:r>
              <a:rPr lang="pt-BR" sz="2500" b="1" smtClean="0"/>
              <a:t>(4đ</a:t>
            </a:r>
            <a:r>
              <a:rPr lang="pt-BR" sz="2500" b="1"/>
              <a:t>): Tạo csdl QLBenhVien gồm 3 bảng: </a:t>
            </a:r>
            <a:endParaRPr lang="en-US" sz="2500"/>
          </a:p>
          <a:p>
            <a:pPr marL="0" indent="0">
              <a:buNone/>
            </a:pPr>
            <a:r>
              <a:rPr lang="pt-BR" sz="2500"/>
              <a:t>+ </a:t>
            </a:r>
            <a:r>
              <a:rPr lang="pt-BR" sz="2500" b="1"/>
              <a:t>DV(</a:t>
            </a:r>
            <a:r>
              <a:rPr lang="pt-BR" sz="2500" b="1" u="sng"/>
              <a:t>MaDV</a:t>
            </a:r>
            <a:r>
              <a:rPr lang="pt-BR" sz="2500"/>
              <a:t>,TenDV, gia)</a:t>
            </a:r>
            <a:endParaRPr lang="en-US" sz="2500"/>
          </a:p>
          <a:p>
            <a:pPr marL="0" indent="0">
              <a:buNone/>
            </a:pPr>
            <a:r>
              <a:rPr lang="pt-BR" sz="2500"/>
              <a:t>+ </a:t>
            </a:r>
            <a:r>
              <a:rPr lang="pt-BR" sz="2500" b="1"/>
              <a:t>PhieuKham</a:t>
            </a:r>
            <a:r>
              <a:rPr lang="pt-BR" sz="2500"/>
              <a:t>(</a:t>
            </a:r>
            <a:r>
              <a:rPr lang="pt-BR" sz="2500" b="1" u="sng"/>
              <a:t>Sophieu</a:t>
            </a:r>
            <a:r>
              <a:rPr lang="pt-BR" sz="2500"/>
              <a:t>, </a:t>
            </a:r>
            <a:r>
              <a:rPr lang="pt-BR" sz="2500" b="1" u="sng"/>
              <a:t>MaDV</a:t>
            </a:r>
            <a:r>
              <a:rPr lang="pt-BR" sz="2500"/>
              <a:t>, MaBN, ngay, sl)</a:t>
            </a:r>
            <a:endParaRPr lang="en-US" sz="2500"/>
          </a:p>
          <a:p>
            <a:pPr marL="0" indent="0">
              <a:buNone/>
            </a:pPr>
            <a:r>
              <a:rPr lang="en-US" sz="2500"/>
              <a:t>+ </a:t>
            </a:r>
            <a:r>
              <a:rPr lang="en-US" sz="2500" b="1"/>
              <a:t>BenhNhan</a:t>
            </a:r>
            <a:r>
              <a:rPr lang="en-US" sz="2500"/>
              <a:t>(</a:t>
            </a:r>
            <a:r>
              <a:rPr lang="en-US" sz="2500" b="1" u="sng"/>
              <a:t>MaBN</a:t>
            </a:r>
            <a:r>
              <a:rPr lang="en-US" sz="2500"/>
              <a:t>,HoTen,NgaySinh,GioiTinh(bit))</a:t>
            </a:r>
          </a:p>
          <a:p>
            <a:pPr marL="0" indent="0">
              <a:buNone/>
            </a:pPr>
            <a:r>
              <a:rPr lang="en-US" sz="2500"/>
              <a:t>Nhập dữ liệu cho các bảng: 2 Dịch vụ, 2 Phiếu khám, </a:t>
            </a:r>
            <a:r>
              <a:rPr lang="en-US" sz="2500" smtClean="0"/>
              <a:t>5 </a:t>
            </a:r>
            <a:r>
              <a:rPr lang="en-US" sz="2500"/>
              <a:t>Bệnh nhân. </a:t>
            </a:r>
          </a:p>
          <a:p>
            <a:pPr marL="0" indent="0">
              <a:buNone/>
            </a:pPr>
            <a:r>
              <a:rPr lang="de-DE" sz="2500" b="1"/>
              <a:t>Câu 2 </a:t>
            </a:r>
            <a:r>
              <a:rPr lang="de-DE" sz="2500" b="1" smtClean="0"/>
              <a:t>(3đ</a:t>
            </a:r>
            <a:r>
              <a:rPr lang="de-DE" sz="2500" b="1"/>
              <a:t>)</a:t>
            </a:r>
            <a:r>
              <a:rPr lang="de-DE" sz="2500"/>
              <a:t>: Hãy tạo View đưa ra thống kê số bệnh nhân </a:t>
            </a:r>
            <a:r>
              <a:rPr lang="de-DE" sz="2500" b="1" i="1"/>
              <a:t>Nữ</a:t>
            </a:r>
            <a:r>
              <a:rPr lang="de-DE" sz="2500"/>
              <a:t> khám theo từng ngày gồm các thông tin: Ngày, Giới tính, Số_người.</a:t>
            </a:r>
            <a:endParaRPr lang="en-US" sz="2500"/>
          </a:p>
          <a:p>
            <a:pPr marL="0" indent="0">
              <a:buNone/>
            </a:pPr>
            <a:r>
              <a:rPr lang="de-DE" sz="2500" b="1"/>
              <a:t>Câu 3 </a:t>
            </a:r>
            <a:r>
              <a:rPr lang="de-DE" sz="2500" b="1" smtClean="0"/>
              <a:t>(3đ</a:t>
            </a:r>
            <a:r>
              <a:rPr lang="de-DE" sz="2500" b="1"/>
              <a:t>)</a:t>
            </a:r>
            <a:r>
              <a:rPr lang="de-DE" sz="2500"/>
              <a:t>: Hãy tạo </a:t>
            </a:r>
            <a:r>
              <a:rPr lang="de-DE" sz="2500" smtClean="0"/>
              <a:t>view </a:t>
            </a:r>
            <a:r>
              <a:rPr lang="de-DE" sz="2500" b="1" smtClean="0"/>
              <a:t>in </a:t>
            </a:r>
            <a:r>
              <a:rPr lang="de-DE" sz="2500" b="1"/>
              <a:t>ra tổng số tiền thu được theo từng ngày </a:t>
            </a:r>
            <a:r>
              <a:rPr lang="de-DE" sz="2500"/>
              <a:t>là bao nhiêu</a:t>
            </a:r>
            <a:r>
              <a:rPr lang="de-DE" sz="2500" smtClean="0"/>
              <a:t>?.</a:t>
            </a:r>
            <a:endParaRPr lang="en-US" sz="2500"/>
          </a:p>
          <a:p>
            <a:pPr marL="0" indent="0">
              <a:buNone/>
            </a:pPr>
            <a:endParaRPr lang="en-US" sz="25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62074"/>
          </a:xfrm>
        </p:spPr>
        <p:txBody>
          <a:bodyPr>
            <a:normAutofit fontScale="90000"/>
          </a:bodyPr>
          <a:lstStyle/>
          <a:p>
            <a:r>
              <a:rPr lang="en-US" smtClean="0"/>
              <a:t>Đề </a:t>
            </a:r>
            <a:r>
              <a:rPr lang="en-US" smtClean="0"/>
              <a:t>kiểm tra</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800" b="1"/>
              <a:t>Câu 1 </a:t>
            </a:r>
            <a:r>
              <a:rPr lang="pt-BR" sz="2800" b="1" smtClean="0"/>
              <a:t>(4đ</a:t>
            </a:r>
            <a:r>
              <a:rPr lang="pt-BR" sz="2800" b="1"/>
              <a:t>): Tạo csdl QLTV gồm 3 bảng sau: </a:t>
            </a:r>
            <a:endParaRPr lang="en-US" sz="2800"/>
          </a:p>
          <a:p>
            <a:pPr marL="0" indent="0">
              <a:buNone/>
            </a:pPr>
            <a:r>
              <a:rPr lang="pt-BR" sz="2800"/>
              <a:t>+ </a:t>
            </a:r>
            <a:r>
              <a:rPr lang="pt-BR" sz="2800" b="1"/>
              <a:t>Sach</a:t>
            </a:r>
            <a:r>
              <a:rPr lang="pt-BR" sz="2800"/>
              <a:t>(</a:t>
            </a:r>
            <a:r>
              <a:rPr lang="pt-BR" sz="2800" b="1" u="sng"/>
              <a:t>Masach</a:t>
            </a:r>
            <a:r>
              <a:rPr lang="pt-BR" sz="2800"/>
              <a:t>,Tensach,sotrang, SLTon)</a:t>
            </a:r>
            <a:endParaRPr lang="en-US" sz="2800"/>
          </a:p>
          <a:p>
            <a:pPr marL="0" indent="0">
              <a:buNone/>
            </a:pPr>
            <a:r>
              <a:rPr lang="en-US" sz="2800"/>
              <a:t>+ </a:t>
            </a:r>
            <a:r>
              <a:rPr lang="en-US" sz="2800" b="1"/>
              <a:t>PM</a:t>
            </a:r>
            <a:r>
              <a:rPr lang="en-US" sz="2800"/>
              <a:t>(</a:t>
            </a:r>
            <a:r>
              <a:rPr lang="en-US" sz="2800" b="1" u="sng"/>
              <a:t>MaPM</a:t>
            </a:r>
            <a:r>
              <a:rPr lang="en-US" sz="2800"/>
              <a:t>,NgayM, HoTenDG)</a:t>
            </a:r>
          </a:p>
          <a:p>
            <a:pPr marL="0" indent="0">
              <a:buNone/>
            </a:pPr>
            <a:r>
              <a:rPr lang="en-US" sz="2800" b="1"/>
              <a:t>+</a:t>
            </a:r>
            <a:r>
              <a:rPr lang="en-US" sz="2800"/>
              <a:t> </a:t>
            </a:r>
            <a:r>
              <a:rPr lang="en-US" sz="2800" b="1"/>
              <a:t>SachMuon</a:t>
            </a:r>
            <a:r>
              <a:rPr lang="en-US" sz="2800" b="1" u="sng"/>
              <a:t>(MaPM</a:t>
            </a:r>
            <a:r>
              <a:rPr lang="en-US" sz="2800"/>
              <a:t>,</a:t>
            </a:r>
            <a:r>
              <a:rPr lang="en-US" sz="2800" b="1" u="sng"/>
              <a:t>Masach</a:t>
            </a:r>
            <a:r>
              <a:rPr lang="en-US" sz="2800"/>
              <a:t>, songaymuon)</a:t>
            </a:r>
          </a:p>
          <a:p>
            <a:pPr marL="0" indent="0">
              <a:buNone/>
            </a:pPr>
            <a:r>
              <a:rPr lang="en-US" sz="2800"/>
              <a:t>Nhập dữ liệu cho các bảng: 2 sach, 2 PM và 4 SachMuon.</a:t>
            </a:r>
          </a:p>
          <a:p>
            <a:pPr marL="0" indent="0">
              <a:buNone/>
            </a:pPr>
            <a:r>
              <a:rPr lang="pt-BR" sz="2800" b="1" smtClean="0"/>
              <a:t>Câu 2 (3đ</a:t>
            </a:r>
            <a:r>
              <a:rPr lang="pt-BR" sz="2800" b="1"/>
              <a:t>):</a:t>
            </a:r>
            <a:r>
              <a:rPr lang="pt-BR" sz="2800"/>
              <a:t> </a:t>
            </a:r>
            <a:r>
              <a:rPr lang="de-DE" sz="2800"/>
              <a:t>Hãy tạo hàm </a:t>
            </a:r>
            <a:r>
              <a:rPr lang="de-DE" sz="2800" b="1"/>
              <a:t>in ra tên sách đã được mượn 10 lần trở lên</a:t>
            </a:r>
            <a:r>
              <a:rPr lang="de-DE" sz="2800"/>
              <a:t>? (Với tham số vào là: </a:t>
            </a:r>
            <a:r>
              <a:rPr lang="de-DE" sz="2800" b="1" i="1"/>
              <a:t>mã sách</a:t>
            </a:r>
            <a:r>
              <a:rPr lang="de-DE" sz="2800"/>
              <a:t>). </a:t>
            </a:r>
            <a:endParaRPr lang="en-US" sz="2800"/>
          </a:p>
          <a:p>
            <a:pPr marL="0" indent="0">
              <a:buNone/>
            </a:pPr>
            <a:r>
              <a:rPr lang="de-DE" sz="2800" b="1"/>
              <a:t>Câu </a:t>
            </a:r>
            <a:r>
              <a:rPr lang="de-DE" sz="2800" b="1" smtClean="0"/>
              <a:t>3 </a:t>
            </a:r>
            <a:r>
              <a:rPr lang="de-DE" sz="2800" b="1"/>
              <a:t>(3đ)</a:t>
            </a:r>
            <a:r>
              <a:rPr lang="de-DE" sz="2800"/>
              <a:t>: Hãy tạo trigger để thêm một phiếu mượn. Kiểm tra ngày mượn là ngày hiện tại thì thêm, ngược lại hiện cảnh báo.</a:t>
            </a:r>
            <a:endParaRPr lang="en-US" sz="28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13</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800" b="1"/>
              <a:t>Câu 1 (3đ): Tạo csdl QLTV gồm 3 bảng sau: </a:t>
            </a:r>
            <a:endParaRPr lang="en-US" sz="2800"/>
          </a:p>
          <a:p>
            <a:pPr marL="0" indent="0">
              <a:buNone/>
            </a:pPr>
            <a:r>
              <a:rPr lang="pt-BR" sz="2800"/>
              <a:t>+ </a:t>
            </a:r>
            <a:r>
              <a:rPr lang="pt-BR" sz="2800" b="1"/>
              <a:t>Sach</a:t>
            </a:r>
            <a:r>
              <a:rPr lang="pt-BR" sz="2800"/>
              <a:t>(</a:t>
            </a:r>
            <a:r>
              <a:rPr lang="pt-BR" sz="2800" b="1" u="sng"/>
              <a:t>Masach</a:t>
            </a:r>
            <a:r>
              <a:rPr lang="pt-BR" sz="2800"/>
              <a:t>,Tensach,sotrang, SLTon)</a:t>
            </a:r>
            <a:endParaRPr lang="en-US" sz="2800"/>
          </a:p>
          <a:p>
            <a:pPr marL="0" indent="0">
              <a:buNone/>
            </a:pPr>
            <a:r>
              <a:rPr lang="en-US" sz="2800"/>
              <a:t>+ </a:t>
            </a:r>
            <a:r>
              <a:rPr lang="en-US" sz="2800" b="1"/>
              <a:t>PM</a:t>
            </a:r>
            <a:r>
              <a:rPr lang="en-US" sz="2800"/>
              <a:t>(</a:t>
            </a:r>
            <a:r>
              <a:rPr lang="en-US" sz="2800" b="1" u="sng"/>
              <a:t>MaPM</a:t>
            </a:r>
            <a:r>
              <a:rPr lang="en-US" sz="2800"/>
              <a:t>,NgayM, HoTenDG)</a:t>
            </a:r>
          </a:p>
          <a:p>
            <a:pPr marL="0" indent="0">
              <a:buNone/>
            </a:pPr>
            <a:r>
              <a:rPr lang="en-US" sz="2800" b="1"/>
              <a:t>+</a:t>
            </a:r>
            <a:r>
              <a:rPr lang="en-US" sz="2800"/>
              <a:t> </a:t>
            </a:r>
            <a:r>
              <a:rPr lang="en-US" sz="2800" b="1"/>
              <a:t>SachMuon</a:t>
            </a:r>
            <a:r>
              <a:rPr lang="en-US" sz="2800" b="1" u="sng"/>
              <a:t>(MaPM</a:t>
            </a:r>
            <a:r>
              <a:rPr lang="en-US" sz="2800"/>
              <a:t>,</a:t>
            </a:r>
            <a:r>
              <a:rPr lang="en-US" sz="2800" b="1" u="sng"/>
              <a:t>Masach</a:t>
            </a:r>
            <a:r>
              <a:rPr lang="en-US" sz="2800"/>
              <a:t>, songaymuon)</a:t>
            </a:r>
          </a:p>
          <a:p>
            <a:pPr marL="0" indent="0">
              <a:buNone/>
            </a:pPr>
            <a:r>
              <a:rPr lang="en-US" sz="2800"/>
              <a:t>Nhập dữ liệu cho các bảng: 2 sach, 2 PM và 4 SachMuon.</a:t>
            </a:r>
          </a:p>
          <a:p>
            <a:pPr marL="0" indent="0">
              <a:buNone/>
            </a:pPr>
            <a:r>
              <a:rPr lang="de-DE" sz="2800" b="1"/>
              <a:t>Câu 2 (2đ)</a:t>
            </a:r>
            <a:r>
              <a:rPr lang="de-DE" sz="2800"/>
              <a:t>: Đưa ra danh sách các sách mượn quá hạn.</a:t>
            </a:r>
            <a:endParaRPr lang="en-US" sz="2800"/>
          </a:p>
          <a:p>
            <a:pPr marL="0" indent="0">
              <a:buNone/>
            </a:pPr>
            <a:r>
              <a:rPr lang="pt-BR" sz="2800" b="1"/>
              <a:t>Câu 3 (2đ):</a:t>
            </a:r>
            <a:r>
              <a:rPr lang="pt-BR" sz="2800"/>
              <a:t> </a:t>
            </a:r>
            <a:r>
              <a:rPr lang="de-DE" sz="2800"/>
              <a:t>Hãy tạo hàm </a:t>
            </a:r>
            <a:r>
              <a:rPr lang="de-DE" sz="2800" b="1"/>
              <a:t>in ra tên sách chưa được mượn lần nào</a:t>
            </a:r>
            <a:r>
              <a:rPr lang="de-DE" sz="2800"/>
              <a:t>? (Với tham số vào là: </a:t>
            </a:r>
            <a:r>
              <a:rPr lang="de-DE" sz="2800" b="1" i="1"/>
              <a:t>mã sách</a:t>
            </a:r>
            <a:r>
              <a:rPr lang="de-DE" sz="2800"/>
              <a:t>). </a:t>
            </a:r>
            <a:endParaRPr lang="en-US" sz="2800"/>
          </a:p>
          <a:p>
            <a:pPr marL="0" indent="0">
              <a:buNone/>
            </a:pPr>
            <a:r>
              <a:rPr lang="de-DE" sz="2800" b="1"/>
              <a:t>Câu 4 (3đ)</a:t>
            </a:r>
            <a:r>
              <a:rPr lang="de-DE" sz="2800"/>
              <a:t>: Hãy tạo trigger để cập nhật số lượng tồn của sách giảm khi thêm PM và Sachmuon.</a:t>
            </a:r>
            <a:endParaRPr lang="en-US" sz="2800"/>
          </a:p>
          <a:p>
            <a:pPr marL="0" indent="0">
              <a:buNone/>
            </a:pPr>
            <a:endParaRPr lang="en-US" sz="25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14</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400" b="1"/>
              <a:t>Câu 1 (3đ): Tạo csdl QLBenhVien gồm 3 bảng: </a:t>
            </a:r>
            <a:endParaRPr lang="en-US" sz="2400"/>
          </a:p>
          <a:p>
            <a:pPr marL="0" indent="0">
              <a:buNone/>
            </a:pPr>
            <a:r>
              <a:rPr lang="pt-BR" sz="2400"/>
              <a:t>+ </a:t>
            </a:r>
            <a:r>
              <a:rPr lang="pt-BR" sz="2400" b="1"/>
              <a:t>DV(</a:t>
            </a:r>
            <a:r>
              <a:rPr lang="pt-BR" sz="2400" b="1" u="sng"/>
              <a:t>MaDV</a:t>
            </a:r>
            <a:r>
              <a:rPr lang="pt-BR" sz="2400"/>
              <a:t>,TenDV, gia)</a:t>
            </a:r>
            <a:endParaRPr lang="en-US" sz="2400"/>
          </a:p>
          <a:p>
            <a:pPr marL="0" indent="0">
              <a:buNone/>
            </a:pPr>
            <a:r>
              <a:rPr lang="pt-BR" sz="2400"/>
              <a:t>+ </a:t>
            </a:r>
            <a:r>
              <a:rPr lang="pt-BR" sz="2400" b="1"/>
              <a:t>PhieuKham</a:t>
            </a:r>
            <a:r>
              <a:rPr lang="pt-BR" sz="2400"/>
              <a:t>(</a:t>
            </a:r>
            <a:r>
              <a:rPr lang="pt-BR" sz="2400" b="1" u="sng"/>
              <a:t>Sophieu</a:t>
            </a:r>
            <a:r>
              <a:rPr lang="pt-BR" sz="2400"/>
              <a:t>, </a:t>
            </a:r>
            <a:r>
              <a:rPr lang="pt-BR" sz="2400" b="1" u="sng"/>
              <a:t>MaDV</a:t>
            </a:r>
            <a:r>
              <a:rPr lang="pt-BR" sz="2400"/>
              <a:t>, MaBN, ngay, sl)</a:t>
            </a:r>
            <a:endParaRPr lang="en-US" sz="2400"/>
          </a:p>
          <a:p>
            <a:pPr marL="0" indent="0">
              <a:buNone/>
            </a:pPr>
            <a:r>
              <a:rPr lang="en-US" sz="2400"/>
              <a:t>+ </a:t>
            </a:r>
            <a:r>
              <a:rPr lang="en-US" sz="2400" b="1"/>
              <a:t>BenhNhan</a:t>
            </a:r>
            <a:r>
              <a:rPr lang="en-US" sz="2400"/>
              <a:t>(</a:t>
            </a:r>
            <a:r>
              <a:rPr lang="en-US" sz="2400" b="1" u="sng"/>
              <a:t>MaBN</a:t>
            </a:r>
            <a:r>
              <a:rPr lang="en-US" sz="2400"/>
              <a:t>,HoTen,NgaySinh,GioiTinh(bit))</a:t>
            </a:r>
          </a:p>
          <a:p>
            <a:pPr marL="0" indent="0">
              <a:buNone/>
            </a:pPr>
            <a:r>
              <a:rPr lang="en-US" sz="2400"/>
              <a:t>Nhập dữ liệu cho các bảng: 2 Dịch vụ, 2 Phiếu khám, 7 Bệnh nhân. </a:t>
            </a:r>
          </a:p>
          <a:p>
            <a:pPr marL="0" indent="0">
              <a:buNone/>
            </a:pPr>
            <a:r>
              <a:rPr lang="de-DE" sz="2400" b="1"/>
              <a:t>Câu 2(2đ)</a:t>
            </a:r>
            <a:r>
              <a:rPr lang="de-DE" sz="2400"/>
              <a:t>: Đưa ra những bệnh nhân có tuổi cao nhất gồm: MaBN, HoTen, Tuổi.</a:t>
            </a:r>
            <a:endParaRPr lang="en-US" sz="2400"/>
          </a:p>
          <a:p>
            <a:pPr marL="0" indent="0">
              <a:buNone/>
            </a:pPr>
            <a:r>
              <a:rPr lang="de-DE" sz="2400" b="1"/>
              <a:t>Câu 3(2đ)</a:t>
            </a:r>
            <a:r>
              <a:rPr lang="de-DE" sz="2400"/>
              <a:t>: Viết hàm với tham số truyền vào là </a:t>
            </a:r>
            <a:r>
              <a:rPr lang="de-DE" sz="2400" b="1" i="1"/>
              <a:t>MaBN</a:t>
            </a:r>
            <a:r>
              <a:rPr lang="de-DE" sz="2400"/>
              <a:t>, hàm trả về một bảng gồm các thông tin:MaBN, HoTen, NgaySinh, GioiTinh (là “</a:t>
            </a:r>
            <a:r>
              <a:rPr lang="de-DE" sz="2400" b="1"/>
              <a:t>Nam</a:t>
            </a:r>
            <a:r>
              <a:rPr lang="de-DE" sz="2400"/>
              <a:t>“ hoặc “</a:t>
            </a:r>
            <a:r>
              <a:rPr lang="de-DE" sz="2400" b="1"/>
              <a:t>Nữ</a:t>
            </a:r>
            <a:r>
              <a:rPr lang="de-DE" sz="2400"/>
              <a:t>“).</a:t>
            </a:r>
            <a:endParaRPr lang="en-US" sz="2400"/>
          </a:p>
          <a:p>
            <a:pPr marL="0" indent="0">
              <a:buNone/>
            </a:pPr>
            <a:r>
              <a:rPr lang="de-DE" sz="2400" b="1"/>
              <a:t>Câu 4(3đ):</a:t>
            </a:r>
            <a:r>
              <a:rPr lang="de-DE" sz="2400"/>
              <a:t> Hãy tạo Trigger để thêm 1 bệnh nhân. Kiểm tra điều kiện ngày sinh phải nhỏ hơn hoặc bằng ngày hiện tại. Ngược lại sẽ hiện 1 cảnh báo.</a:t>
            </a:r>
            <a:endParaRPr lang="en-US" sz="24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15</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600" b="1"/>
              <a:t>Câu 1 (3đ): Tạo csdl QLHANG gồm 3 bảng sau: </a:t>
            </a:r>
            <a:endParaRPr lang="en-US" sz="2600"/>
          </a:p>
          <a:p>
            <a:pPr marL="0" indent="0">
              <a:buNone/>
            </a:pPr>
            <a:r>
              <a:rPr lang="pt-BR" sz="2600"/>
              <a:t>+ </a:t>
            </a:r>
            <a:r>
              <a:rPr lang="pt-BR" sz="2600" b="1"/>
              <a:t>Hang</a:t>
            </a:r>
            <a:r>
              <a:rPr lang="pt-BR" sz="2600"/>
              <a:t>(</a:t>
            </a:r>
            <a:r>
              <a:rPr lang="pt-BR" sz="2600" b="1" u="sng"/>
              <a:t>MaHang</a:t>
            </a:r>
            <a:r>
              <a:rPr lang="pt-BR" sz="2600"/>
              <a:t>,TenHang,DVTinh, SLTon)</a:t>
            </a:r>
            <a:endParaRPr lang="en-US" sz="2600"/>
          </a:p>
          <a:p>
            <a:pPr marL="0" indent="0">
              <a:buNone/>
            </a:pPr>
            <a:r>
              <a:rPr lang="en-US" sz="2600"/>
              <a:t>+ </a:t>
            </a:r>
            <a:r>
              <a:rPr lang="en-US" sz="2600" b="1"/>
              <a:t>HDBan</a:t>
            </a:r>
            <a:r>
              <a:rPr lang="en-US" sz="2600"/>
              <a:t>(</a:t>
            </a:r>
            <a:r>
              <a:rPr lang="en-US" sz="2600" b="1" u="sng"/>
              <a:t>MaHD</a:t>
            </a:r>
            <a:r>
              <a:rPr lang="en-US" sz="2600"/>
              <a:t>,NgayBan,HoTenKhach)</a:t>
            </a:r>
          </a:p>
          <a:p>
            <a:pPr marL="0" indent="0">
              <a:buNone/>
            </a:pPr>
            <a:r>
              <a:rPr lang="en-US" sz="2600" b="1"/>
              <a:t>+</a:t>
            </a:r>
            <a:r>
              <a:rPr lang="en-US" sz="2600"/>
              <a:t> </a:t>
            </a:r>
            <a:r>
              <a:rPr lang="en-US" sz="2600" b="1"/>
              <a:t>HangBan</a:t>
            </a:r>
            <a:r>
              <a:rPr lang="en-US" sz="2600" b="1" u="sng"/>
              <a:t>(MaHD</a:t>
            </a:r>
            <a:r>
              <a:rPr lang="en-US" sz="2600"/>
              <a:t>,</a:t>
            </a:r>
            <a:r>
              <a:rPr lang="en-US" sz="2600" b="1" u="sng"/>
              <a:t>MaHang</a:t>
            </a:r>
            <a:r>
              <a:rPr lang="en-US" sz="2600"/>
              <a:t>,DonGia,SoLuong)</a:t>
            </a:r>
          </a:p>
          <a:p>
            <a:pPr marL="0" indent="0">
              <a:buNone/>
            </a:pPr>
            <a:r>
              <a:rPr lang="en-US" sz="2600"/>
              <a:t>Nhập dữ liệu cho các bảng: 2 Hang, 2 HDBan và 4 HangBan.</a:t>
            </a:r>
          </a:p>
          <a:p>
            <a:pPr marL="0" indent="0">
              <a:buNone/>
            </a:pPr>
            <a:r>
              <a:rPr lang="de-DE" sz="2600" b="1"/>
              <a:t>Câu 2 (2đ)</a:t>
            </a:r>
            <a:r>
              <a:rPr lang="de-DE" sz="2600"/>
              <a:t>: Hãy tạo View đưa ra mã hóa đơn có tổng tiền bán trên 1 triệu gồm</a:t>
            </a:r>
            <a:r>
              <a:rPr lang="de-DE" sz="2600" b="1"/>
              <a:t>: </a:t>
            </a:r>
            <a:r>
              <a:rPr lang="en-US" sz="2600"/>
              <a:t>MaHD,Tổng tiền (tiền=SoLuong*DonGia)</a:t>
            </a:r>
          </a:p>
          <a:p>
            <a:pPr marL="0" indent="0">
              <a:buNone/>
            </a:pPr>
            <a:r>
              <a:rPr lang="pt-BR" sz="2600" b="1"/>
              <a:t>Câu 3 (2đ):</a:t>
            </a:r>
            <a:r>
              <a:rPr lang="pt-BR" sz="2600"/>
              <a:t> </a:t>
            </a:r>
            <a:r>
              <a:rPr lang="de-DE" sz="2600"/>
              <a:t>Hãy tạo thủ tục xóa 1 mặt hàng nhập vào từ bàn phím.</a:t>
            </a:r>
            <a:endParaRPr lang="en-US" sz="2600"/>
          </a:p>
          <a:p>
            <a:pPr marL="0" indent="0">
              <a:buNone/>
            </a:pPr>
            <a:r>
              <a:rPr lang="de-DE" sz="2600" b="1"/>
              <a:t>Câu 4 (3đ)</a:t>
            </a:r>
            <a:r>
              <a:rPr lang="de-DE" sz="2600"/>
              <a:t>: Hãy tạo trigger khi thêm 1 hóa đơn bán. Nếu ngày bán không là ngày hiện tại thì hiện thông báo.</a:t>
            </a:r>
            <a:endParaRPr lang="en-US" sz="26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mtClean="0"/>
              <a:t>ĐỀ 16</a:t>
            </a:r>
            <a:endParaRPr lang="en-US"/>
          </a:p>
        </p:txBody>
      </p:sp>
      <p:sp>
        <p:nvSpPr>
          <p:cNvPr id="3" name="Content Placeholder 2"/>
          <p:cNvSpPr>
            <a:spLocks noGrp="1"/>
          </p:cNvSpPr>
          <p:nvPr>
            <p:ph idx="1"/>
          </p:nvPr>
        </p:nvSpPr>
        <p:spPr>
          <a:xfrm>
            <a:off x="457200" y="764704"/>
            <a:ext cx="8579296" cy="5361459"/>
          </a:xfrm>
        </p:spPr>
        <p:txBody>
          <a:bodyPr>
            <a:noAutofit/>
          </a:bodyPr>
          <a:lstStyle/>
          <a:p>
            <a:pPr marL="0" indent="0">
              <a:buNone/>
            </a:pPr>
            <a:r>
              <a:rPr lang="pt-BR" sz="2800" b="1"/>
              <a:t>Câu 1 </a:t>
            </a:r>
            <a:r>
              <a:rPr lang="vi-VN" sz="2800" b="1"/>
              <a:t>(</a:t>
            </a:r>
            <a:r>
              <a:rPr lang="en-US" sz="2800" b="1"/>
              <a:t>3</a:t>
            </a:r>
            <a:r>
              <a:rPr lang="vi-VN" sz="2800" b="1"/>
              <a:t>đ)</a:t>
            </a:r>
            <a:r>
              <a:rPr lang="pt-BR" sz="2800" b="1"/>
              <a:t>: </a:t>
            </a:r>
            <a:r>
              <a:rPr lang="pt-BR" sz="2800" b="1" i="1"/>
              <a:t>Tạo csdl </a:t>
            </a:r>
            <a:r>
              <a:rPr lang="pt-BR" sz="2800" b="1"/>
              <a:t>QLSACH</a:t>
            </a:r>
            <a:r>
              <a:rPr lang="pt-BR" sz="2800" b="1" i="1"/>
              <a:t> gồm 3 bảng sau:</a:t>
            </a:r>
            <a:r>
              <a:rPr lang="pt-BR" sz="2800" b="1"/>
              <a:t> </a:t>
            </a:r>
            <a:endParaRPr lang="en-US" sz="2800"/>
          </a:p>
          <a:p>
            <a:pPr marL="0" indent="0">
              <a:buNone/>
            </a:pPr>
            <a:r>
              <a:rPr lang="en-US" sz="2800" b="1"/>
              <a:t>Sach(</a:t>
            </a:r>
            <a:r>
              <a:rPr lang="en-US" sz="2800" b="1" u="sng"/>
              <a:t>Masach</a:t>
            </a:r>
            <a:r>
              <a:rPr lang="en-US" sz="2800"/>
              <a:t>, tensach, slco, MaTG, MaNXB, ngayxb)</a:t>
            </a:r>
          </a:p>
          <a:p>
            <a:pPr marL="0" indent="0">
              <a:buNone/>
            </a:pPr>
            <a:r>
              <a:rPr lang="en-US" sz="2800" b="1"/>
              <a:t>NXB(</a:t>
            </a:r>
            <a:r>
              <a:rPr lang="en-US" sz="2800" b="1" u="sng"/>
              <a:t>MaNXB</a:t>
            </a:r>
            <a:r>
              <a:rPr lang="en-US" sz="2800"/>
              <a:t>, TenNXB)</a:t>
            </a:r>
          </a:p>
          <a:p>
            <a:pPr marL="0" indent="0">
              <a:buNone/>
            </a:pPr>
            <a:r>
              <a:rPr lang="en-US" sz="2800" b="1"/>
              <a:t>TG(</a:t>
            </a:r>
            <a:r>
              <a:rPr lang="en-US" sz="2800" b="1" u="sng"/>
              <a:t>MaTG</a:t>
            </a:r>
            <a:r>
              <a:rPr lang="en-US" sz="2800"/>
              <a:t>,TenTG)</a:t>
            </a:r>
          </a:p>
          <a:p>
            <a:pPr marL="0" indent="0">
              <a:buNone/>
            </a:pPr>
            <a:r>
              <a:rPr lang="de-DE" sz="2800"/>
              <a:t>+ Nhập dữ liệu: 2 nhà xuất bản, 2 tác giả và 5 đầu sách.</a:t>
            </a:r>
            <a:endParaRPr lang="en-US" sz="2800"/>
          </a:p>
          <a:p>
            <a:pPr marL="0" indent="0">
              <a:buNone/>
            </a:pPr>
            <a:r>
              <a:rPr lang="en-US" sz="2800" b="1"/>
              <a:t>Câu 2</a:t>
            </a:r>
            <a:r>
              <a:rPr lang="vi-VN" sz="2800" b="1"/>
              <a:t>(2đ)</a:t>
            </a:r>
            <a:r>
              <a:rPr lang="en-US" sz="2800" b="1"/>
              <a:t>:</a:t>
            </a:r>
            <a:r>
              <a:rPr lang="en-US" sz="2800"/>
              <a:t> </a:t>
            </a:r>
            <a:r>
              <a:rPr lang="en-US" sz="2800" b="1" i="1"/>
              <a:t>Tạo View sau: </a:t>
            </a:r>
            <a:r>
              <a:rPr lang="en-US" sz="2800"/>
              <a:t>Đưa ra các thông tin tổng hợp theo từng tác giả: MaTG, TenTG, số sách đã viết.</a:t>
            </a:r>
          </a:p>
          <a:p>
            <a:pPr marL="0" indent="0">
              <a:buNone/>
            </a:pPr>
            <a:r>
              <a:rPr lang="en-US" sz="2800" b="1"/>
              <a:t>Câu 3 </a:t>
            </a:r>
            <a:r>
              <a:rPr lang="vi-VN" sz="2800" b="1"/>
              <a:t>(2đ)</a:t>
            </a:r>
            <a:r>
              <a:rPr lang="en-US" sz="2800" b="1"/>
              <a:t>:</a:t>
            </a:r>
            <a:r>
              <a:rPr lang="en-US" sz="2800"/>
              <a:t> </a:t>
            </a:r>
            <a:r>
              <a:rPr lang="en-US" sz="2800" b="1" i="1"/>
              <a:t>Tạo hàm sau: </a:t>
            </a:r>
            <a:r>
              <a:rPr lang="en-US" sz="2800"/>
              <a:t>Đưa ra các thông tin tổng hợp theo từng tác giả: MaTG, TenTG, số sách đã viết, với tham  số truyền vào là mã tác giả</a:t>
            </a:r>
          </a:p>
          <a:p>
            <a:pPr marL="0" indent="0">
              <a:buNone/>
            </a:pPr>
            <a:r>
              <a:rPr lang="da-DK" sz="2800" b="1"/>
              <a:t>Câu 4 </a:t>
            </a:r>
            <a:r>
              <a:rPr lang="vi-VN" sz="2800" b="1"/>
              <a:t>(</a:t>
            </a:r>
            <a:r>
              <a:rPr lang="en-US" sz="2800" b="1"/>
              <a:t>3đ</a:t>
            </a:r>
            <a:r>
              <a:rPr lang="vi-VN" sz="2800" b="1"/>
              <a:t>)</a:t>
            </a:r>
            <a:r>
              <a:rPr lang="da-DK" sz="2800" b="1"/>
              <a:t>: </a:t>
            </a:r>
            <a:r>
              <a:rPr lang="da-DK" sz="2800"/>
              <a:t>Tạo trigger để thêm 1 sách mới. Kiểm tra ngayxb nhỏ hơn hoặc bằng ngày hiện tại.</a:t>
            </a:r>
            <a:endParaRPr lang="en-US" sz="2800"/>
          </a:p>
        </p:txBody>
      </p:sp>
    </p:spTree>
    <p:extLst>
      <p:ext uri="{BB962C8B-B14F-4D97-AF65-F5344CB8AC3E}">
        <p14:creationId xmlns:p14="http://schemas.microsoft.com/office/powerpoint/2010/main" val="2917136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9512" y="188640"/>
            <a:ext cx="3600400" cy="6408712"/>
          </a:xfrm>
        </p:spPr>
        <p:txBody>
          <a:bodyPr>
            <a:noAutofit/>
          </a:bodyPr>
          <a:lstStyle/>
          <a:p>
            <a:pPr algn="just"/>
            <a:r>
              <a:rPr lang="vi-VN" sz="2200" smtClean="0"/>
              <a:t>Tạo cơ sở dữ liệu với các bảng trên </a:t>
            </a:r>
            <a:r>
              <a:rPr lang="vi-VN" sz="2200"/>
              <a:t>và thêm ít nhất 3 bản ghi vào mỗi bảng đã tạo.</a:t>
            </a:r>
          </a:p>
          <a:p>
            <a:pPr algn="just"/>
            <a:r>
              <a:rPr lang="vi-VN" sz="2200" smtClean="0"/>
              <a:t>Viết </a:t>
            </a:r>
            <a:r>
              <a:rPr lang="vi-VN" sz="2200"/>
              <a:t>một thủ tục lưu sẵn (không có tham số) để loại bỏ thông tin dự án sau ba tháng hoàn thành dự án, kể từ ngày hiện tại. In số bản ghi được xóa khỏi mỗi bảng có liên quan trong quá trình xóa.</a:t>
            </a:r>
          </a:p>
          <a:p>
            <a:pPr algn="just"/>
            <a:r>
              <a:rPr lang="vi-VN" sz="2200" smtClean="0"/>
              <a:t>Viết </a:t>
            </a:r>
            <a:r>
              <a:rPr lang="vi-VN" sz="2200"/>
              <a:t>một hàm người dùng (với tham số) trả về thông tin Công việc mà một nhân viên cụ thể đã liên </a:t>
            </a:r>
            <a:r>
              <a:rPr lang="vi-VN" sz="2200" smtClean="0"/>
              <a:t>quan.</a:t>
            </a:r>
            <a:endParaRPr lang="en-US" sz="2200"/>
          </a:p>
        </p:txBody>
      </p:sp>
      <p:pic>
        <p:nvPicPr>
          <p:cNvPr id="4" name="Picture 3"/>
          <p:cNvPicPr/>
          <p:nvPr/>
        </p:nvPicPr>
        <p:blipFill>
          <a:blip r:embed="rId2"/>
          <a:srcRect/>
          <a:stretch>
            <a:fillRect/>
          </a:stretch>
        </p:blipFill>
        <p:spPr bwMode="auto">
          <a:xfrm>
            <a:off x="3923928" y="1124744"/>
            <a:ext cx="4940935" cy="4269740"/>
          </a:xfrm>
          <a:prstGeom prst="rect">
            <a:avLst/>
          </a:prstGeom>
          <a:noFill/>
          <a:ln w="9525">
            <a:noFill/>
            <a:miter lim="800000"/>
            <a:headEnd/>
            <a:tailEnd/>
          </a:ln>
        </p:spPr>
      </p:pic>
    </p:spTree>
    <p:extLst>
      <p:ext uri="{BB962C8B-B14F-4D97-AF65-F5344CB8AC3E}">
        <p14:creationId xmlns:p14="http://schemas.microsoft.com/office/powerpoint/2010/main" val="1387522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68"/>
            <a:ext cx="8229600" cy="691128"/>
          </a:xfrm>
        </p:spPr>
        <p:txBody>
          <a:bodyPr>
            <a:normAutofit fontScale="90000"/>
          </a:bodyPr>
          <a:lstStyle/>
          <a:p>
            <a:r>
              <a:rPr lang="en-US" smtClean="0"/>
              <a:t>ĐỀ 1</a:t>
            </a:r>
            <a:endParaRPr lang="en-US"/>
          </a:p>
        </p:txBody>
      </p:sp>
      <p:sp>
        <p:nvSpPr>
          <p:cNvPr id="3" name="Content Placeholder 2"/>
          <p:cNvSpPr>
            <a:spLocks noGrp="1"/>
          </p:cNvSpPr>
          <p:nvPr>
            <p:ph idx="1"/>
          </p:nvPr>
        </p:nvSpPr>
        <p:spPr>
          <a:xfrm>
            <a:off x="457200" y="692696"/>
            <a:ext cx="8363272" cy="5760640"/>
          </a:xfrm>
        </p:spPr>
        <p:txBody>
          <a:bodyPr>
            <a:normAutofit fontScale="70000" lnSpcReduction="20000"/>
          </a:bodyPr>
          <a:lstStyle/>
          <a:p>
            <a:pPr marL="0" indent="0">
              <a:buNone/>
            </a:pPr>
            <a:r>
              <a:rPr lang="pt-BR" b="1"/>
              <a:t>Câu 1 (3đ): Tạo csdl QLSinhVien gồm 3 bảng: </a:t>
            </a:r>
            <a:endParaRPr lang="en-US"/>
          </a:p>
          <a:p>
            <a:pPr marL="0" indent="0">
              <a:buNone/>
            </a:pPr>
            <a:r>
              <a:rPr lang="pt-BR"/>
              <a:t>+ </a:t>
            </a:r>
            <a:r>
              <a:rPr lang="pt-BR" b="1"/>
              <a:t>Khoa</a:t>
            </a:r>
            <a:r>
              <a:rPr lang="pt-BR"/>
              <a:t>(</a:t>
            </a:r>
            <a:r>
              <a:rPr lang="pt-BR" b="1" u="sng"/>
              <a:t>MaKhoa</a:t>
            </a:r>
            <a:r>
              <a:rPr lang="pt-BR"/>
              <a:t>,TenKhoa)</a:t>
            </a:r>
            <a:endParaRPr lang="en-US"/>
          </a:p>
          <a:p>
            <a:pPr marL="0" indent="0">
              <a:buNone/>
            </a:pPr>
            <a:r>
              <a:rPr lang="pt-BR"/>
              <a:t>+ </a:t>
            </a:r>
            <a:r>
              <a:rPr lang="pt-BR" b="1"/>
              <a:t>Lop</a:t>
            </a:r>
            <a:r>
              <a:rPr lang="pt-BR"/>
              <a:t>(</a:t>
            </a:r>
            <a:r>
              <a:rPr lang="pt-BR" b="1" u="sng"/>
              <a:t>MaLop</a:t>
            </a:r>
            <a:r>
              <a:rPr lang="pt-BR"/>
              <a:t>, TenLop, SiSo, MaKhoa)</a:t>
            </a:r>
            <a:endParaRPr lang="en-US"/>
          </a:p>
          <a:p>
            <a:pPr marL="0" indent="0">
              <a:buNone/>
            </a:pPr>
            <a:r>
              <a:rPr lang="en-US"/>
              <a:t>+ </a:t>
            </a:r>
            <a:r>
              <a:rPr lang="en-US" b="1"/>
              <a:t>SinhVien</a:t>
            </a:r>
            <a:r>
              <a:rPr lang="en-US"/>
              <a:t>(</a:t>
            </a:r>
            <a:r>
              <a:rPr lang="en-US" b="1" u="sng"/>
              <a:t>MaSV</a:t>
            </a:r>
            <a:r>
              <a:rPr lang="en-US"/>
              <a:t>, HoTen, NgaySinh, GioiTinh(bit), MaLop</a:t>
            </a:r>
            <a:r>
              <a:rPr lang="en-US" smtClean="0"/>
              <a:t>)</a:t>
            </a:r>
          </a:p>
          <a:p>
            <a:pPr marL="0" indent="0">
              <a:buNone/>
            </a:pPr>
            <a:r>
              <a:rPr lang="en-US" smtClean="0"/>
              <a:t>- Tạo ràng buộc cho cột SiSo khởi tạo là 0</a:t>
            </a:r>
            <a:endParaRPr lang="en-US"/>
          </a:p>
          <a:p>
            <a:pPr marL="0" indent="0">
              <a:buNone/>
            </a:pPr>
            <a:r>
              <a:rPr lang="en-US"/>
              <a:t>Nhập dữ liệu cho các bảng: 2 Khoa, 2 Lop, 7 SinhVien </a:t>
            </a:r>
          </a:p>
          <a:p>
            <a:pPr marL="0" indent="0">
              <a:buNone/>
            </a:pPr>
            <a:r>
              <a:rPr lang="de-DE" b="1"/>
              <a:t>Câu 2 (2đ)</a:t>
            </a:r>
            <a:r>
              <a:rPr lang="de-DE"/>
              <a:t>: Hãy tạo View đưa ra thống kê số lớp của từng khoa gồm các thông tin: TenKhoa, Số lớp.</a:t>
            </a:r>
            <a:endParaRPr lang="en-US"/>
          </a:p>
          <a:p>
            <a:pPr marL="0" indent="0">
              <a:buNone/>
            </a:pPr>
            <a:r>
              <a:rPr lang="de-DE" b="1"/>
              <a:t>Câu 3 (2đ)</a:t>
            </a:r>
            <a:r>
              <a:rPr lang="de-DE"/>
              <a:t>: Viết hàm với tham số truyền vào là </a:t>
            </a:r>
            <a:r>
              <a:rPr lang="de-DE" b="1" i="1"/>
              <a:t>MaKhoa</a:t>
            </a:r>
            <a:r>
              <a:rPr lang="de-DE"/>
              <a:t>, hàm trả về một bảng gồm các thông tin:MaSV, HoTen, NgaySinh, GioiTinh (là “</a:t>
            </a:r>
            <a:r>
              <a:rPr lang="de-DE" b="1"/>
              <a:t>Nam</a:t>
            </a:r>
            <a:r>
              <a:rPr lang="de-DE"/>
              <a:t>“ hoặc “</a:t>
            </a:r>
            <a:r>
              <a:rPr lang="de-DE" b="1"/>
              <a:t>Nữ</a:t>
            </a:r>
            <a:r>
              <a:rPr lang="de-DE"/>
              <a:t>“), TenLop, TenKhoa.</a:t>
            </a:r>
            <a:endParaRPr lang="en-US"/>
          </a:p>
          <a:p>
            <a:pPr marL="0" indent="0">
              <a:buNone/>
            </a:pPr>
            <a:r>
              <a:rPr lang="de-DE" b="1"/>
              <a:t>Câu 4 (3đ):</a:t>
            </a:r>
            <a:r>
              <a:rPr lang="de-DE"/>
              <a:t> </a:t>
            </a:r>
            <a:r>
              <a:rPr lang="de-DE" smtClean="0"/>
              <a:t>Hãy </a:t>
            </a:r>
            <a:r>
              <a:rPr lang="de-DE"/>
              <a:t>tạo thủ tục lưu trữ tìm kiếm sinh viên theo khoảng tuổi và lớp (Với 3 tham số vào là: </a:t>
            </a:r>
            <a:r>
              <a:rPr lang="de-DE" b="1" i="1"/>
              <a:t>TuTuoi</a:t>
            </a:r>
            <a:r>
              <a:rPr lang="de-DE"/>
              <a:t> và </a:t>
            </a:r>
            <a:r>
              <a:rPr lang="de-DE" b="1" i="1"/>
              <a:t>DenTuoi và tên lớp</a:t>
            </a:r>
            <a:r>
              <a:rPr lang="de-DE"/>
              <a:t>). Kết quả tìm được sẽ đưa ra một danh sách gồm: MaSV, HoTen, NgaySinh,TenLop,TenKhoa, Tuoi. </a:t>
            </a:r>
            <a:endParaRPr lang="de-DE" smtClean="0"/>
          </a:p>
          <a:p>
            <a:pPr marL="0" indent="0">
              <a:buNone/>
            </a:pPr>
            <a:r>
              <a:rPr lang="de-DE" smtClean="0"/>
              <a:t>Hoặc Câu 4: (3đ):</a:t>
            </a:r>
          </a:p>
          <a:p>
            <a:pPr marL="0" indent="0">
              <a:buNone/>
            </a:pPr>
            <a:r>
              <a:rPr lang="de-DE" smtClean="0"/>
              <a:t>Tạo </a:t>
            </a:r>
            <a:r>
              <a:rPr lang="de-DE"/>
              <a:t>Hàm Đưa ra những sinh viên (của một khoa nào đó với tên khoa nhập từ bàn phím) gồm: MaSV, HoTen, Tuổi (năm hiện tại – năm sinh</a:t>
            </a:r>
            <a:r>
              <a:rPr lang="de-DE" smtClean="0"/>
              <a:t>).</a:t>
            </a:r>
          </a:p>
          <a:p>
            <a:pPr marL="0" indent="0">
              <a:buNone/>
            </a:pPr>
            <a:endParaRPr lang="en-US"/>
          </a:p>
          <a:p>
            <a:pPr marL="0" indent="0">
              <a:buNone/>
            </a:pPr>
            <a:endParaRPr lang="en-US"/>
          </a:p>
        </p:txBody>
      </p:sp>
    </p:spTree>
    <p:extLst>
      <p:ext uri="{BB962C8B-B14F-4D97-AF65-F5344CB8AC3E}">
        <p14:creationId xmlns:p14="http://schemas.microsoft.com/office/powerpoint/2010/main" val="2476975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404664"/>
            <a:ext cx="7981129" cy="5865515"/>
          </a:xfrm>
        </p:spPr>
      </p:pic>
    </p:spTree>
    <p:extLst>
      <p:ext uri="{BB962C8B-B14F-4D97-AF65-F5344CB8AC3E}">
        <p14:creationId xmlns:p14="http://schemas.microsoft.com/office/powerpoint/2010/main" val="4016323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mtClean="0"/>
          </a:p>
          <a:p>
            <a:pPr marL="0" indent="0">
              <a:buNone/>
            </a:pPr>
            <a:endParaRPr lang="en-US"/>
          </a:p>
        </p:txBody>
      </p:sp>
      <p:sp>
        <p:nvSpPr>
          <p:cNvPr id="4" name="Rectangle 2"/>
          <p:cNvSpPr>
            <a:spLocks noChangeArrowheads="1"/>
          </p:cNvSpPr>
          <p:nvPr/>
        </p:nvSpPr>
        <p:spPr bwMode="auto">
          <a:xfrm>
            <a:off x="248870" y="373887"/>
            <a:ext cx="787315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KIỂM</a:t>
            </a:r>
            <a:r>
              <a:rPr kumimoji="0" lang="pt-BR" sz="2200" b="1" i="0"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 TRA (60’)</a:t>
            </a:r>
          </a:p>
          <a:p>
            <a:pPr marL="0" marR="0" lvl="0" indent="0" algn="l"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1</a:t>
            </a:r>
            <a:r>
              <a:rPr kumimoji="0" lang="de-DE" sz="240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( 4 đ)</a:t>
            </a:r>
            <a:r>
              <a:rPr kumimoji="0" lang="pt-BR" sz="240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Tạo csdl QLSACH gồm 3 bảng: </a:t>
            </a:r>
            <a:endParaRPr kumimoji="0" lang="en-US" sz="240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8503" y="1193685"/>
            <a:ext cx="499110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9552" y="3047469"/>
            <a:ext cx="84275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65125" algn="l"/>
              </a:tabLst>
            </a:pPr>
            <a:r>
              <a:rPr kumimoji="0" lang="de-DE" sz="2200" b="0"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Xây dựng mô hình quan hệ cho 3 bảng trên, hãy nhập 3 tacgia, 3 nxb, 4 đầu sách</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65125" algn="l"/>
              </a:tabLst>
            </a:pPr>
            <a:r>
              <a:rPr kumimoji="0" lang="de-DE"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2(3 đ)</a:t>
            </a:r>
            <a:r>
              <a:rPr kumimoji="0" lang="de-DE" sz="2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Hãy tạo hàm đưa ra thống kê tiền bán theo tên TG, gồm Masach, </a:t>
            </a:r>
            <a:r>
              <a:rPr lang="de-DE" sz="2200" smtClean="0">
                <a:latin typeface="Times New Roman" pitchFamily="18" charset="0"/>
                <a:ea typeface="Times New Roman" pitchFamily="18" charset="0"/>
                <a:cs typeface="Times New Roman" pitchFamily="18" charset="0"/>
              </a:rPr>
              <a:t>te</a:t>
            </a:r>
            <a:r>
              <a:rPr kumimoji="0" lang="de-DE" sz="2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nsach, TenTG,TienBan (TienBan=SoLuong*DonGia) với tham số truyền là TenTG(lưu ý: một tác giả có thể xuất bản nhiều sách -  gom nhóm lại kết quả).</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65125" algn="l"/>
              </a:tabLst>
            </a:pPr>
            <a:r>
              <a:rPr lang="de-DE" sz="2200" b="1">
                <a:latin typeface="Times New Roman" pitchFamily="18" charset="0"/>
                <a:ea typeface="Times New Roman" pitchFamily="18" charset="0"/>
                <a:cs typeface="Times New Roman" pitchFamily="18" charset="0"/>
              </a:rPr>
              <a:t>C</a:t>
            </a:r>
            <a:r>
              <a:rPr kumimoji="0" lang="de-DE"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âu 3(3 đ): </a:t>
            </a:r>
            <a:r>
              <a:rPr kumimoji="0" lang="de-DE" sz="2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Hãy tạo thủ thêm</a:t>
            </a:r>
            <a:r>
              <a:rPr kumimoji="0" lang="de-DE" sz="2200" b="0" i="0"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 mới 1 tác giả</a:t>
            </a:r>
            <a:r>
              <a:rPr kumimoji="0" lang="de-DE" sz="2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Nếu tenTG </a:t>
            </a:r>
            <a:r>
              <a:rPr lang="de-DE" sz="2200" smtClean="0">
                <a:latin typeface="Times New Roman" pitchFamily="18" charset="0"/>
                <a:ea typeface="Times New Roman" pitchFamily="18" charset="0"/>
                <a:cs typeface="Times New Roman" pitchFamily="18" charset="0"/>
              </a:rPr>
              <a:t>đã</a:t>
            </a:r>
            <a:r>
              <a:rPr kumimoji="0" lang="de-DE" sz="2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có đưa ra thông báo!</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365125" algn="l"/>
              </a:tabLst>
            </a:pPr>
            <a:endParaRPr lang="en-US" sz="2200"/>
          </a:p>
        </p:txBody>
      </p:sp>
    </p:spTree>
    <p:extLst>
      <p:ext uri="{BB962C8B-B14F-4D97-AF65-F5344CB8AC3E}">
        <p14:creationId xmlns:p14="http://schemas.microsoft.com/office/powerpoint/2010/main" val="127296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2"/>
          <p:cNvSpPr>
            <a:spLocks noChangeArrowheads="1"/>
          </p:cNvSpPr>
          <p:nvPr/>
        </p:nvSpPr>
        <p:spPr bwMode="auto">
          <a:xfrm>
            <a:off x="248871" y="404664"/>
            <a:ext cx="38181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1</a:t>
            </a:r>
            <a:r>
              <a:rPr kumimoji="0" lang="de-DE"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(4 đ)</a:t>
            </a:r>
            <a:r>
              <a:rPr kumimoji="0" lang="pt-BR" sz="2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Tạo csdl QLSACH gồm 3 bảng: </a:t>
            </a:r>
            <a:endParaRPr kumimoji="0" lang="en-US" sz="2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5397"/>
            <a:ext cx="4991100" cy="1571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48871" y="2172343"/>
            <a:ext cx="842758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365125" algn="l"/>
              </a:tabLst>
            </a:pPr>
            <a:r>
              <a:rPr kumimoji="0" lang="de-DE" sz="2600" b="0" i="1"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Xây dựng mô hình quan hệ cho 3 bảng trên, hãy nhập 3 tacgia, 3 nxb, 4 đầu sách</a:t>
            </a:r>
            <a:endParaRPr kumimoji="0" lang="en-US" sz="2600" b="0" i="0" u="none" strike="noStrike" cap="none" normalizeH="0" baseline="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tab pos="365125" algn="l"/>
              </a:tabLst>
            </a:pPr>
            <a:r>
              <a:rPr kumimoji="0" lang="de-DE" sz="2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2(3 đ)</a:t>
            </a:r>
            <a:r>
              <a:rPr kumimoji="0" lang="de-DE" sz="26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Hãy tạo view đưa ra tiền bán theo tên TG, gồm Masach, Tensach, TenTG,TienBan (TienBan=SoLuong*DonGia) </a:t>
            </a:r>
          </a:p>
          <a:p>
            <a:pPr marL="0" marR="0" lvl="0" indent="0" defTabSz="914400" rtl="0" eaLnBrk="0" fontAlgn="base" latinLnBrk="0" hangingPunct="0">
              <a:lnSpc>
                <a:spcPct val="100000"/>
              </a:lnSpc>
              <a:spcBef>
                <a:spcPct val="0"/>
              </a:spcBef>
              <a:spcAft>
                <a:spcPct val="0"/>
              </a:spcAft>
              <a:buClrTx/>
              <a:buSzTx/>
              <a:buFontTx/>
              <a:buNone/>
              <a:tabLst>
                <a:tab pos="365125" algn="l"/>
              </a:tabLst>
            </a:pPr>
            <a:r>
              <a:rPr kumimoji="0" lang="de-DE" sz="2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Câu 3(3 đ): </a:t>
            </a:r>
            <a:r>
              <a:rPr kumimoji="0" lang="de-DE" sz="26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Hãy tạo view</a:t>
            </a:r>
            <a:r>
              <a:rPr kumimoji="0" lang="de-DE" sz="2600" b="0" i="0" u="none" strike="noStrike" cap="none" normalizeH="0" smtClean="0">
                <a:ln>
                  <a:noFill/>
                </a:ln>
                <a:solidFill>
                  <a:schemeClr val="tx1"/>
                </a:solidFill>
                <a:effectLst/>
                <a:latin typeface="Times New Roman" pitchFamily="18" charset="0"/>
                <a:ea typeface="Times New Roman" pitchFamily="18" charset="0"/>
                <a:cs typeface="Times New Roman" pitchFamily="18" charset="0"/>
              </a:rPr>
              <a:t> </a:t>
            </a:r>
            <a:r>
              <a:rPr kumimoji="0" lang="de-DE" sz="26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thống kê tiền bán theo tên NXB, gồm Masach, Tensach, TenNXB,TienBan (TienBan=SoLuong*DonGia)</a:t>
            </a:r>
            <a:endParaRPr kumimoji="0" lang="en-US" sz="2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9634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pPr marL="0" indent="0">
              <a:buNone/>
            </a:pPr>
            <a:r>
              <a:rPr lang="vi-VN" smtClean="0"/>
              <a:t>CREATE TABLE LOP(</a:t>
            </a:r>
          </a:p>
          <a:p>
            <a:pPr marL="0" indent="0">
              <a:buNone/>
            </a:pPr>
            <a:r>
              <a:rPr lang="en-US" smtClean="0"/>
              <a:t> MALOP VARCHAR(10) NOT NULL PRIMARY KEY,</a:t>
            </a:r>
          </a:p>
          <a:p>
            <a:pPr marL="0" indent="0">
              <a:buNone/>
            </a:pPr>
            <a:r>
              <a:rPr lang="vi-VN" smtClean="0"/>
              <a:t> TENLOP CHAR(30),</a:t>
            </a:r>
          </a:p>
          <a:p>
            <a:pPr marL="0" indent="0">
              <a:buNone/>
            </a:pPr>
            <a:r>
              <a:rPr lang="vi-VN" smtClean="0"/>
              <a:t>SISO INT DEFAULT (0),</a:t>
            </a:r>
          </a:p>
          <a:p>
            <a:pPr marL="0" indent="0">
              <a:buNone/>
            </a:pPr>
            <a:r>
              <a:rPr lang="vi-VN" smtClean="0"/>
              <a:t>MAKHOA VARCHAR(10),</a:t>
            </a:r>
          </a:p>
          <a:p>
            <a:pPr marL="0" indent="0">
              <a:buNone/>
            </a:pPr>
            <a:r>
              <a:rPr lang="vi-VN" smtClean="0"/>
              <a:t>CONSTRAINT FK1 FOREIGN KEY (MAKHOA)REFERENCES KHOA(MAKHOA) ON UPDATE CASCADE ON DELETE CASCADE) </a:t>
            </a:r>
          </a:p>
          <a:p>
            <a:pPr marL="0" indent="0">
              <a:buNone/>
            </a:pPr>
            <a:r>
              <a:rPr lang="vi-VN" smtClean="0"/>
              <a:t>------test</a:t>
            </a:r>
          </a:p>
          <a:p>
            <a:r>
              <a:rPr lang="vi-VN"/>
              <a:t>INSERT INTO lop (malop,tenlop,makhoa) VALUES(1,'CNTT1',1)</a:t>
            </a:r>
          </a:p>
          <a:p>
            <a:r>
              <a:rPr lang="vi-VN"/>
              <a:t>INSERT INTO lop (malop,tenlop,makhoa) VALUES(2,'CNTT1',1)</a:t>
            </a:r>
          </a:p>
          <a:p>
            <a:r>
              <a:rPr lang="vi-VN"/>
              <a:t>INSERT INTO lop (malop,tenlop,makhoa) VALUES(3,'kt1',2)</a:t>
            </a:r>
            <a:endParaRPr lang="en-US"/>
          </a:p>
        </p:txBody>
      </p:sp>
    </p:spTree>
    <p:extLst>
      <p:ext uri="{BB962C8B-B14F-4D97-AF65-F5344CB8AC3E}">
        <p14:creationId xmlns:p14="http://schemas.microsoft.com/office/powerpoint/2010/main" val="3393659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mtClean="0"/>
              <a:t>ĐỀ 2</a:t>
            </a:r>
            <a:endParaRPr lang="en-US"/>
          </a:p>
        </p:txBody>
      </p:sp>
      <p:sp>
        <p:nvSpPr>
          <p:cNvPr id="3" name="Content Placeholder 2"/>
          <p:cNvSpPr>
            <a:spLocks noGrp="1"/>
          </p:cNvSpPr>
          <p:nvPr>
            <p:ph idx="1"/>
          </p:nvPr>
        </p:nvSpPr>
        <p:spPr>
          <a:xfrm>
            <a:off x="457200" y="764704"/>
            <a:ext cx="8579296" cy="5760640"/>
          </a:xfrm>
        </p:spPr>
        <p:txBody>
          <a:bodyPr>
            <a:normAutofit fontScale="77500" lnSpcReduction="20000"/>
          </a:bodyPr>
          <a:lstStyle/>
          <a:p>
            <a:pPr marL="0" indent="0">
              <a:buNone/>
            </a:pPr>
            <a:r>
              <a:rPr lang="pt-BR" b="1"/>
              <a:t>Câu 1 (3đ): Tạo csdl QLHANG gåm 3 bảng sau: </a:t>
            </a:r>
            <a:endParaRPr lang="en-US"/>
          </a:p>
          <a:p>
            <a:pPr marL="0" indent="0">
              <a:buNone/>
            </a:pPr>
            <a:r>
              <a:rPr lang="pt-BR"/>
              <a:t>+ </a:t>
            </a:r>
            <a:r>
              <a:rPr lang="pt-BR" b="1"/>
              <a:t>Hang</a:t>
            </a:r>
            <a:r>
              <a:rPr lang="pt-BR"/>
              <a:t>(</a:t>
            </a:r>
            <a:r>
              <a:rPr lang="pt-BR" b="1" u="sng"/>
              <a:t>MaHang</a:t>
            </a:r>
            <a:r>
              <a:rPr lang="pt-BR"/>
              <a:t>,TenHang,DVTinh, SLTon)</a:t>
            </a:r>
            <a:endParaRPr lang="en-US"/>
          </a:p>
          <a:p>
            <a:pPr marL="0" indent="0">
              <a:buNone/>
            </a:pPr>
            <a:r>
              <a:rPr lang="en-US"/>
              <a:t>+ </a:t>
            </a:r>
            <a:r>
              <a:rPr lang="en-US" b="1"/>
              <a:t>HDBan</a:t>
            </a:r>
            <a:r>
              <a:rPr lang="en-US"/>
              <a:t>(</a:t>
            </a:r>
            <a:r>
              <a:rPr lang="en-US" b="1" u="sng"/>
              <a:t>MaHD</a:t>
            </a:r>
            <a:r>
              <a:rPr lang="en-US"/>
              <a:t>,NgayBan,HoTenKhach)</a:t>
            </a:r>
          </a:p>
          <a:p>
            <a:pPr marL="0" indent="0">
              <a:buNone/>
            </a:pPr>
            <a:r>
              <a:rPr lang="en-US" b="1"/>
              <a:t>+</a:t>
            </a:r>
            <a:r>
              <a:rPr lang="en-US"/>
              <a:t> </a:t>
            </a:r>
            <a:r>
              <a:rPr lang="en-US" b="1"/>
              <a:t>HangBan</a:t>
            </a:r>
            <a:r>
              <a:rPr lang="en-US" b="1" u="sng"/>
              <a:t>(MaHD</a:t>
            </a:r>
            <a:r>
              <a:rPr lang="en-US"/>
              <a:t>,</a:t>
            </a:r>
            <a:r>
              <a:rPr lang="en-US" b="1" u="sng"/>
              <a:t>MaHang</a:t>
            </a:r>
            <a:r>
              <a:rPr lang="en-US"/>
              <a:t>,DonGia,SoLuong)</a:t>
            </a:r>
          </a:p>
          <a:p>
            <a:pPr marL="0" indent="0">
              <a:buNone/>
            </a:pPr>
            <a:r>
              <a:rPr lang="en-US"/>
              <a:t>Nhập dữ liệu cho các bảng: 2 Hang, 2 HDBan và 4 HangBan.</a:t>
            </a:r>
          </a:p>
          <a:p>
            <a:pPr marL="0" indent="0">
              <a:buNone/>
            </a:pPr>
            <a:r>
              <a:rPr lang="de-DE" b="1"/>
              <a:t>Câu 2 (2đ)</a:t>
            </a:r>
            <a:r>
              <a:rPr lang="de-DE"/>
              <a:t>: Hãy tạo View đưa ra thống kê tiền hàng bán theo từng hóa đơn gồm</a:t>
            </a:r>
            <a:r>
              <a:rPr lang="de-DE" b="1"/>
              <a:t>: </a:t>
            </a:r>
            <a:r>
              <a:rPr lang="en-US"/>
              <a:t>MaHD,NgayBan,Tổng tiền (tiền=SoLuong*DonGia)</a:t>
            </a:r>
          </a:p>
          <a:p>
            <a:pPr marL="0" indent="0">
              <a:buNone/>
            </a:pPr>
            <a:r>
              <a:rPr lang="de-DE" b="1"/>
              <a:t>Câu 3 (2đ)</a:t>
            </a:r>
            <a:r>
              <a:rPr lang="de-DE"/>
              <a:t>: Hãy tạo thủ tục lưu trữ tìm kiếm hàng theo tháng và năm (Với 2 tham số vào là: </a:t>
            </a:r>
            <a:r>
              <a:rPr lang="de-DE" b="1" i="1"/>
              <a:t>Thang</a:t>
            </a:r>
            <a:r>
              <a:rPr lang="de-DE"/>
              <a:t> và </a:t>
            </a:r>
            <a:r>
              <a:rPr lang="de-DE" b="1" i="1"/>
              <a:t>Nam</a:t>
            </a:r>
            <a:r>
              <a:rPr lang="de-DE"/>
              <a:t>). Kết quả tìm được sẽ đưa ra một danh sách gồm: MaHang, TenHang, NgayBan, SoLuong, NgayThu. Trong đó: Cột </a:t>
            </a:r>
            <a:r>
              <a:rPr lang="de-DE" b="1"/>
              <a:t>NgayThu</a:t>
            </a:r>
            <a:r>
              <a:rPr lang="de-DE"/>
              <a:t> sẽ là: chủ nhật, thứ hai, ..., thứ bảy (dựa vào giá trị của cột NgayBan)</a:t>
            </a:r>
            <a:endParaRPr lang="en-US"/>
          </a:p>
          <a:p>
            <a:pPr marL="0" indent="0">
              <a:buNone/>
            </a:pPr>
            <a:r>
              <a:rPr lang="de-DE" b="1"/>
              <a:t>Câu 4 (3đ):</a:t>
            </a:r>
            <a:r>
              <a:rPr lang="de-DE"/>
              <a:t> Hãy tạo Trigger để tự động giảm số lượng tồn (SLTon) trong bảng Hang, mỗi khi thêm mới dữ liệu cho bảng HangBan. (Đưa ra thông báo lỗi nếu SoLuong&gt;SLTon) </a:t>
            </a:r>
            <a:endParaRPr lang="en-US"/>
          </a:p>
          <a:p>
            <a:pPr marL="0" indent="0">
              <a:buNone/>
            </a:pPr>
            <a:endParaRPr lang="en-US"/>
          </a:p>
        </p:txBody>
      </p:sp>
    </p:spTree>
    <p:extLst>
      <p:ext uri="{BB962C8B-B14F-4D97-AF65-F5344CB8AC3E}">
        <p14:creationId xmlns:p14="http://schemas.microsoft.com/office/powerpoint/2010/main" val="625064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smtClean="0"/>
              <a:t>ĐỀ 3</a:t>
            </a:r>
            <a:endParaRPr lang="en-US"/>
          </a:p>
        </p:txBody>
      </p:sp>
      <p:sp>
        <p:nvSpPr>
          <p:cNvPr id="3" name="Content Placeholder 2"/>
          <p:cNvSpPr>
            <a:spLocks noGrp="1"/>
          </p:cNvSpPr>
          <p:nvPr>
            <p:ph idx="1"/>
          </p:nvPr>
        </p:nvSpPr>
        <p:spPr>
          <a:xfrm>
            <a:off x="457200" y="764704"/>
            <a:ext cx="8229600" cy="5361459"/>
          </a:xfrm>
        </p:spPr>
        <p:txBody>
          <a:bodyPr>
            <a:normAutofit fontScale="77500" lnSpcReduction="20000"/>
          </a:bodyPr>
          <a:lstStyle/>
          <a:p>
            <a:pPr marL="0" indent="0">
              <a:buNone/>
            </a:pPr>
            <a:r>
              <a:rPr lang="pt-BR" b="1"/>
              <a:t>Câu 1 (3đ): Tạo csdl QLHANG gåm 3 bảng sau: </a:t>
            </a:r>
            <a:endParaRPr lang="en-US"/>
          </a:p>
          <a:p>
            <a:pPr marL="0" indent="0">
              <a:buNone/>
            </a:pPr>
            <a:r>
              <a:rPr lang="pt-BR"/>
              <a:t>+ </a:t>
            </a:r>
            <a:r>
              <a:rPr lang="pt-BR" b="1"/>
              <a:t>VatTu</a:t>
            </a:r>
            <a:r>
              <a:rPr lang="pt-BR"/>
              <a:t>(</a:t>
            </a:r>
            <a:r>
              <a:rPr lang="pt-BR" b="1" u="sng"/>
              <a:t>MaVT</a:t>
            </a:r>
            <a:r>
              <a:rPr lang="pt-BR"/>
              <a:t>, TenVT, DVTinh, SLCon)</a:t>
            </a:r>
            <a:endParaRPr lang="en-US"/>
          </a:p>
          <a:p>
            <a:pPr marL="0" indent="0">
              <a:buNone/>
            </a:pPr>
            <a:r>
              <a:rPr lang="en-US"/>
              <a:t>+ </a:t>
            </a:r>
            <a:r>
              <a:rPr lang="en-US" b="1"/>
              <a:t>HDBan</a:t>
            </a:r>
            <a:r>
              <a:rPr lang="en-US"/>
              <a:t>(</a:t>
            </a:r>
            <a:r>
              <a:rPr lang="en-US" b="1" u="sng"/>
              <a:t>MaHD</a:t>
            </a:r>
            <a:r>
              <a:rPr lang="en-US"/>
              <a:t>, NgayXuat, HoTenKhach)</a:t>
            </a:r>
          </a:p>
          <a:p>
            <a:pPr marL="0" indent="0">
              <a:buNone/>
            </a:pPr>
            <a:r>
              <a:rPr lang="en-US" b="1"/>
              <a:t>+</a:t>
            </a:r>
            <a:r>
              <a:rPr lang="en-US"/>
              <a:t> </a:t>
            </a:r>
            <a:r>
              <a:rPr lang="en-US" b="1"/>
              <a:t>HangXuat</a:t>
            </a:r>
            <a:r>
              <a:rPr lang="en-US" b="1" u="sng"/>
              <a:t>(MaHD</a:t>
            </a:r>
            <a:r>
              <a:rPr lang="en-US"/>
              <a:t>,</a:t>
            </a:r>
            <a:r>
              <a:rPr lang="en-US" b="1" u="sng"/>
              <a:t>MaVT</a:t>
            </a:r>
            <a:r>
              <a:rPr lang="en-US"/>
              <a:t>,DonGia,SLBan)</a:t>
            </a:r>
          </a:p>
          <a:p>
            <a:pPr marL="0" indent="0">
              <a:buNone/>
            </a:pPr>
            <a:r>
              <a:rPr lang="en-US"/>
              <a:t>Nhập dữ liệu cho các bảng: 2 VatTu, 2 HDBan và 4 HangXuat.</a:t>
            </a:r>
          </a:p>
          <a:p>
            <a:pPr marL="0" indent="0">
              <a:buNone/>
            </a:pPr>
            <a:r>
              <a:rPr lang="de-DE" b="1"/>
              <a:t>Câu 2 (2đ)</a:t>
            </a:r>
            <a:r>
              <a:rPr lang="de-DE"/>
              <a:t>: Đưa ra hóa đơn có tổng tiền vật tư nhiều nhất gồm: MaHD, Tổng tiền</a:t>
            </a:r>
            <a:endParaRPr lang="en-US"/>
          </a:p>
          <a:p>
            <a:pPr marL="0" indent="0">
              <a:buNone/>
            </a:pPr>
            <a:r>
              <a:rPr lang="pt-BR" b="1"/>
              <a:t>Câu 3 (2.5đ):</a:t>
            </a:r>
            <a:r>
              <a:rPr lang="pt-BR"/>
              <a:t> Viết hàm với tham số truyền vào là </a:t>
            </a:r>
            <a:r>
              <a:rPr lang="pt-BR" b="1" i="1"/>
              <a:t>MaHD</a:t>
            </a:r>
            <a:r>
              <a:rPr lang="pt-BR"/>
              <a:t>, hàm trả về một bảng gồm các thông tin:MaHD,NgayXuat, MaVT, DonGia, SLBan, </a:t>
            </a:r>
            <a:r>
              <a:rPr lang="de-DE"/>
              <a:t>NgayThu. Trong đó: Cột </a:t>
            </a:r>
            <a:r>
              <a:rPr lang="de-DE" b="1"/>
              <a:t>NgayThu</a:t>
            </a:r>
            <a:r>
              <a:rPr lang="de-DE"/>
              <a:t> sẽ là: chủ nhật, thứ hai, ..., thứ bảy (dựa vào giá trị của cột NgayXuat)</a:t>
            </a:r>
            <a:endParaRPr lang="en-US"/>
          </a:p>
          <a:p>
            <a:pPr marL="0" indent="0">
              <a:buNone/>
            </a:pPr>
            <a:r>
              <a:rPr lang="pt-BR"/>
              <a:t> </a:t>
            </a:r>
            <a:r>
              <a:rPr lang="de-DE" b="1" smtClean="0"/>
              <a:t>Câu </a:t>
            </a:r>
            <a:r>
              <a:rPr lang="de-DE" b="1"/>
              <a:t>4 (2.5đ)</a:t>
            </a:r>
            <a:r>
              <a:rPr lang="de-DE"/>
              <a:t>: Hãy tạo thủ tục lưu trữ </a:t>
            </a:r>
            <a:r>
              <a:rPr lang="de-DE" b="1"/>
              <a:t>in ra tổng tiền vật tư xuất theo tháng và năm </a:t>
            </a:r>
            <a:r>
              <a:rPr lang="de-DE"/>
              <a:t>là bao nhiêu? (Với tham số vào là: </a:t>
            </a:r>
            <a:r>
              <a:rPr lang="de-DE" b="1" i="1"/>
              <a:t>Tháng</a:t>
            </a:r>
            <a:r>
              <a:rPr lang="de-DE"/>
              <a:t> và </a:t>
            </a:r>
            <a:r>
              <a:rPr lang="de-DE" b="1" i="1"/>
              <a:t>Năm</a:t>
            </a:r>
            <a:r>
              <a:rPr lang="de-DE"/>
              <a:t>). </a:t>
            </a:r>
            <a:endParaRPr lang="en-US"/>
          </a:p>
          <a:p>
            <a:pPr marL="0" indent="0">
              <a:buNone/>
            </a:pPr>
            <a:endParaRPr lang="en-US"/>
          </a:p>
        </p:txBody>
      </p:sp>
    </p:spTree>
    <p:extLst>
      <p:ext uri="{BB962C8B-B14F-4D97-AF65-F5344CB8AC3E}">
        <p14:creationId xmlns:p14="http://schemas.microsoft.com/office/powerpoint/2010/main" val="32900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3088</Words>
  <Application>Microsoft Office PowerPoint</Application>
  <PresentationFormat>On-screen Show (4:3)</PresentationFormat>
  <Paragraphs>209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ôn tập Hệ QTCSDL </vt:lpstr>
      <vt:lpstr>PowerPoint Presentation</vt:lpstr>
      <vt:lpstr>ĐỀ 1</vt:lpstr>
      <vt:lpstr>PowerPoint Presentation</vt:lpstr>
      <vt:lpstr>PowerPoint Presentation</vt:lpstr>
      <vt:lpstr>PowerPoint Presentation</vt:lpstr>
      <vt:lpstr>PowerPoint Presentation</vt:lpstr>
      <vt:lpstr>ĐỀ 2</vt:lpstr>
      <vt:lpstr>ĐỀ 3</vt:lpstr>
      <vt:lpstr>ĐỀ 4</vt:lpstr>
      <vt:lpstr>ĐỀ 5</vt:lpstr>
      <vt:lpstr>ĐỀ 6</vt:lpstr>
      <vt:lpstr>ĐỀ 7</vt:lpstr>
      <vt:lpstr>ĐỀ 8</vt:lpstr>
      <vt:lpstr>ĐỀ 9</vt:lpstr>
      <vt:lpstr>ĐỀ 10</vt:lpstr>
      <vt:lpstr>PowerPoint Presentation</vt:lpstr>
      <vt:lpstr>PowerPoint Presentation</vt:lpstr>
      <vt:lpstr>PowerPoint Presentation</vt:lpstr>
      <vt:lpstr>Kiểm tra 30’</vt:lpstr>
      <vt:lpstr>Đề kiểm tra</vt:lpstr>
      <vt:lpstr>ĐỀ 13</vt:lpstr>
      <vt:lpstr>ĐỀ 14</vt:lpstr>
      <vt:lpstr>ĐỀ 15</vt:lpstr>
      <vt:lpstr>ĐỀ 16</vt:lpstr>
      <vt:lpstr>PowerPoint Presentation</vt:lpstr>
    </vt:vector>
  </TitlesOfParts>
  <Company>Truong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ôn tập Hệ QTCSDL </dc:title>
  <dc:creator>Nguyen Thị Thanh Huyen</dc:creator>
  <cp:lastModifiedBy>Nguyen Thị Thanh Huyen</cp:lastModifiedBy>
  <cp:revision>33</cp:revision>
  <dcterms:created xsi:type="dcterms:W3CDTF">2017-11-15T00:06:29Z</dcterms:created>
  <dcterms:modified xsi:type="dcterms:W3CDTF">2018-10-31T01:31:20Z</dcterms:modified>
</cp:coreProperties>
</file>