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sldIdLst>
    <p:sldId id="256" r:id="rId4"/>
    <p:sldId id="265" r:id="rId5"/>
    <p:sldId id="307" r:id="rId6"/>
    <p:sldId id="301" r:id="rId7"/>
    <p:sldId id="305" r:id="rId8"/>
    <p:sldId id="306" r:id="rId9"/>
    <p:sldId id="308" r:id="rId10"/>
    <p:sldId id="302" r:id="rId11"/>
    <p:sldId id="303" r:id="rId12"/>
    <p:sldId id="339" r:id="rId13"/>
    <p:sldId id="304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7" r:id="rId41"/>
    <p:sldId id="340" r:id="rId42"/>
    <p:sldId id="262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91102B-FB56-4C44-8202-3EA3234C5D2A}">
          <p14:sldIdLst>
            <p14:sldId id="256"/>
            <p14:sldId id="265"/>
            <p14:sldId id="307"/>
            <p14:sldId id="301"/>
            <p14:sldId id="305"/>
            <p14:sldId id="306"/>
            <p14:sldId id="308"/>
            <p14:sldId id="302"/>
            <p14:sldId id="303"/>
            <p14:sldId id="339"/>
            <p14:sldId id="304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4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3636" autoAdjust="0"/>
  </p:normalViewPr>
  <p:slideViewPr>
    <p:cSldViewPr>
      <p:cViewPr varScale="1">
        <p:scale>
          <a:sx n="91" d="100"/>
          <a:sy n="91" d="100"/>
        </p:scale>
        <p:origin x="558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2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5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3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9792" y="1779662"/>
            <a:ext cx="5220072" cy="1080120"/>
          </a:xfrm>
        </p:spPr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DEMO CÂY BST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75856" y="106452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/>
              <a:t>BÁO CÁO ĐỒ ÁN CTDL</a:t>
            </a:r>
            <a:endParaRPr lang="en-US" altLang="ko-KR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248339"/>
            <a:ext cx="531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TRƯỜNG ĐẠI HỌC SƯ PHẠM KỸ THUẬT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KHOA ĐÀO TẠO CHẤT LƯỢNG CAO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347864" y="3283119"/>
            <a:ext cx="4164082" cy="12455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b="1" dirty="0" smtClean="0"/>
              <a:t>GVHD: </a:t>
            </a:r>
            <a:r>
              <a:rPr lang="en-US" altLang="ko-KR" b="1" dirty="0" err="1" smtClean="0"/>
              <a:t>ThS</a:t>
            </a:r>
            <a:r>
              <a:rPr lang="en-US" altLang="ko-KR" b="1" dirty="0" smtClean="0"/>
              <a:t> TRẦN CÔNG TÚ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b="1" dirty="0" smtClean="0"/>
              <a:t>SVTH: NGUYỄN </a:t>
            </a:r>
            <a:r>
              <a:rPr lang="en-US" altLang="ko-KR" b="1" dirty="0" smtClean="0"/>
              <a:t>THỊ YẾN NHI	18110170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b="1" dirty="0" smtClean="0"/>
              <a:t>            BÙI </a:t>
            </a:r>
            <a:r>
              <a:rPr lang="en-US" altLang="ko-KR" b="1" dirty="0" smtClean="0"/>
              <a:t>ĐỨC </a:t>
            </a:r>
            <a:r>
              <a:rPr lang="en-US" altLang="ko-KR" b="1" dirty="0" smtClean="0"/>
              <a:t>HUY	</a:t>
            </a:r>
            <a:r>
              <a:rPr lang="en-US" altLang="ko-KR" b="1" dirty="0"/>
              <a:t>	</a:t>
            </a:r>
            <a:r>
              <a:rPr lang="en-US" altLang="ko-KR" b="1" dirty="0" smtClean="0"/>
              <a:t>18110117</a:t>
            </a:r>
            <a:endParaRPr lang="en-US" altLang="ko-KR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2051720" y="140625"/>
            <a:ext cx="864096" cy="8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145630" y="292322"/>
            <a:ext cx="37444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mtClean="0">
                <a:solidFill>
                  <a:schemeClr val="accent2">
                    <a:lumMod val="50000"/>
                  </a:schemeClr>
                </a:solidFill>
              </a:rPr>
              <a:t>Thiết kế giao diện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8060" y="1183267"/>
            <a:ext cx="6085185" cy="365984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619" t="6688" r="37271" b="30313"/>
          <a:stretch/>
        </p:blipFill>
        <p:spPr>
          <a:xfrm>
            <a:off x="1970332" y="1331067"/>
            <a:ext cx="5760639" cy="33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940541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Cây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tìm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kiếm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7954"/>
            <a:ext cx="681228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843558"/>
            <a:ext cx="626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khởi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tạo</a:t>
            </a:r>
            <a:r>
              <a:rPr lang="en-US" sz="2000" b="1" dirty="0" smtClean="0"/>
              <a:t>:</a:t>
            </a:r>
          </a:p>
          <a:p>
            <a:endParaRPr lang="en-US" sz="2400" b="1" dirty="0" smtClean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71700" y="2066644"/>
            <a:ext cx="864096" cy="720080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33408" y="2757423"/>
            <a:ext cx="360040" cy="72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27107" y="2766212"/>
            <a:ext cx="432048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2543" y="3486292"/>
            <a:ext cx="56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3240" y="3486292"/>
            <a:ext cx="66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Right</a:t>
            </a:r>
            <a:endParaRPr lang="en-US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31737" t="26375" r="48893" b="57875"/>
          <a:stretch/>
        </p:blipFill>
        <p:spPr>
          <a:xfrm>
            <a:off x="5148063" y="1782819"/>
            <a:ext cx="2520281" cy="1152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31737" t="22438" r="49446" b="58859"/>
          <a:stretch/>
        </p:blipFill>
        <p:spPr>
          <a:xfrm>
            <a:off x="5148063" y="3140770"/>
            <a:ext cx="252028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987574"/>
            <a:ext cx="626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duyệt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cây</a:t>
            </a:r>
            <a:r>
              <a:rPr lang="en-US" sz="2000" b="1" dirty="0" smtClean="0"/>
              <a:t> BST:</a:t>
            </a:r>
          </a:p>
          <a:p>
            <a:endParaRPr lang="en-US" sz="2400" b="1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832" t="26375" r="28970" b="38188"/>
          <a:stretch/>
        </p:blipFill>
        <p:spPr>
          <a:xfrm>
            <a:off x="1990592" y="2067694"/>
            <a:ext cx="5099071" cy="15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1545" t="25595" r="30821" b="49795"/>
          <a:stretch/>
        </p:blipFill>
        <p:spPr>
          <a:xfrm>
            <a:off x="799121" y="1611123"/>
            <a:ext cx="4700682" cy="1728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737" t="23422" r="32290" b="52953"/>
          <a:stretch/>
        </p:blipFill>
        <p:spPr>
          <a:xfrm>
            <a:off x="799121" y="1611123"/>
            <a:ext cx="4680521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0631" t="25391" r="30629" b="49016"/>
          <a:stretch/>
        </p:blipFill>
        <p:spPr>
          <a:xfrm>
            <a:off x="1187624" y="1591304"/>
            <a:ext cx="5040560" cy="1872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04" y="1437602"/>
            <a:ext cx="2855718" cy="23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1559" y="970499"/>
            <a:ext cx="5616624" cy="255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2000" b="1" dirty="0" err="1" smtClean="0">
                <a:solidFill>
                  <a:schemeClr val="tx1"/>
                </a:solidFill>
              </a:rPr>
              <a:t>Các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thao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tác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chính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trên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cây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BST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387" t="26375" r="28415" b="38188"/>
          <a:stretch/>
        </p:blipFill>
        <p:spPr>
          <a:xfrm>
            <a:off x="1475656" y="1851670"/>
            <a:ext cx="6478104" cy="20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2184" y="88158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Tìm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kiếm</a:t>
            </a:r>
            <a:r>
              <a:rPr lang="en-US" sz="2000" b="1" dirty="0" smtClean="0"/>
              <a:t> 1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1" y="1857696"/>
            <a:ext cx="1617738" cy="13481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64953" y="2001712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3" y="228603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75327" y="257406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4953" y="286210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1128849" y="1637964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4833" y="144599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8951" y="2010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22" y="1820737"/>
            <a:ext cx="1617738" cy="134811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094994" y="1943706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94994" y="222803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94994" y="251606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94994" y="280409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68992" y="19520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35391" y="1905312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91375" y="1713343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119299" y="22158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83" y="1830301"/>
            <a:ext cx="1617738" cy="134811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146711" y="1969875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8146711" y="225419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46711" y="254223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6711" y="283026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0709" y="19782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71016" y="2241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755458" y="2327050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11442" y="2135081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8171016" y="2570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8" y="3468778"/>
            <a:ext cx="1617738" cy="134811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084437" y="3636481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84437" y="392080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84437" y="420883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84437" y="449686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58435" y="36448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08742" y="39085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12508" y="4348975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8492" y="415700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108742" y="42369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08742" y="45109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75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3" grpId="0"/>
      <p:bldP spid="34" grpId="0"/>
      <p:bldP spid="36" grpId="0" animBg="1"/>
      <p:bldP spid="40" grpId="0"/>
      <p:bldP spid="41" grpId="0"/>
      <p:bldP spid="43" grpId="0"/>
      <p:bldP spid="44" grpId="0"/>
      <p:bldP spid="46" grpId="0" animBg="1"/>
      <p:bldP spid="50" grpId="0"/>
      <p:bldP spid="51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84355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Thêm</a:t>
            </a:r>
            <a:r>
              <a:rPr lang="en-US" sz="2000" b="1" dirty="0" smtClean="0"/>
              <a:t> 1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2064953" y="2001712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2064953" y="228603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75327" y="257406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064953" y="286210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28849" y="1637964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84833" y="144599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138951" y="2010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94994" y="1943706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094994" y="222803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94994" y="251606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94994" y="280409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68992" y="19520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535391" y="1905312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91375" y="1713343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119299" y="22158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8146711" y="1969875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8146711" y="225419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146711" y="254223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146711" y="283026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220709" y="19782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71016" y="2241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755458" y="2327050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11442" y="2135081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8171016" y="2570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32" y="3555068"/>
            <a:ext cx="1617738" cy="1348115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048421" y="3722771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048421" y="400709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048421" y="429512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048421" y="458315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22419" y="37311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72726" y="39948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276492" y="4435265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32476" y="4243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072726" y="43232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2726" y="459722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1891002"/>
            <a:ext cx="1617738" cy="1348115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1335494" y="2798908"/>
            <a:ext cx="596678" cy="440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1" y="1830301"/>
            <a:ext cx="1617738" cy="1348115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4286020" y="2738207"/>
            <a:ext cx="596678" cy="440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01" y="1842004"/>
            <a:ext cx="1617738" cy="1348115"/>
          </a:xfrm>
          <a:prstGeom prst="rect">
            <a:avLst/>
          </a:prstGeom>
        </p:spPr>
      </p:pic>
      <p:sp>
        <p:nvSpPr>
          <p:cNvPr id="118" name="Oval 117"/>
          <p:cNvSpPr/>
          <p:nvPr/>
        </p:nvSpPr>
        <p:spPr>
          <a:xfrm>
            <a:off x="7241590" y="2749910"/>
            <a:ext cx="596678" cy="440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/>
      <p:bldP spid="76" grpId="0"/>
      <p:bldP spid="77" grpId="0"/>
      <p:bldP spid="79" grpId="0" animBg="1"/>
      <p:bldP spid="83" grpId="0"/>
      <p:bldP spid="84" grpId="0"/>
      <p:bldP spid="86" grpId="0"/>
      <p:bldP spid="87" grpId="0"/>
      <p:bldP spid="89" grpId="0" animBg="1"/>
      <p:bldP spid="93" grpId="0"/>
      <p:bldP spid="94" grpId="0"/>
      <p:bldP spid="96" grpId="0"/>
      <p:bldP spid="97" grpId="0"/>
      <p:bldP spid="98" grpId="0"/>
      <p:bldP spid="116" grpId="0" animBg="1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79709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Xóa</a:t>
            </a:r>
            <a:r>
              <a:rPr lang="en-US" sz="2000" b="1" dirty="0" smtClean="0"/>
              <a:t> 1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1779662"/>
            <a:ext cx="331236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04" y="1437602"/>
            <a:ext cx="2855718" cy="237976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9712" y="1563638"/>
            <a:ext cx="3168987" cy="252028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Xóa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nút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lá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Xóa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nút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gian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Xóa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nút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có</a:t>
            </a:r>
            <a:r>
              <a:rPr lang="en-US" sz="1800" dirty="0">
                <a:solidFill>
                  <a:schemeClr val="tx1"/>
                </a:solidFill>
              </a:rPr>
              <a:t> 2 con.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2999" y="316932"/>
            <a:ext cx="5976664" cy="5760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379" y="83365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Xóa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lá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1" y="1857696"/>
            <a:ext cx="1617738" cy="13481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64953" y="2001712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64953" y="228603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5327" y="257406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4953" y="286210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1128849" y="1637964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4833" y="144599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8951" y="2010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22" y="1820737"/>
            <a:ext cx="1617738" cy="134811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094994" y="1943706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94994" y="222803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94994" y="251606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94994" y="280409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68992" y="19520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35391" y="1905312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1375" y="1713343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9299" y="22158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83" y="1830301"/>
            <a:ext cx="1617738" cy="134811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146711" y="1969875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8146711" y="225419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146711" y="254223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46711" y="283026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20709" y="19782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1016" y="2241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755458" y="2327050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11442" y="2135081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8171016" y="2570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38" y="3462006"/>
            <a:ext cx="1617738" cy="134811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849927" y="3629709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849927" y="391403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49927" y="420206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49927" y="449009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23925" y="36380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74232" y="39018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77998" y="4342203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33982" y="415023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874232" y="42301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874232" y="45041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41" y="3476176"/>
            <a:ext cx="1617738" cy="134811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002030" y="3643879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7002030" y="392820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02030" y="421623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002030" y="45042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028" y="36522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26335" y="39159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026335" y="42443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026335" y="45183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67" name="Oval 66"/>
          <p:cNvSpPr/>
          <p:nvPr/>
        </p:nvSpPr>
        <p:spPr>
          <a:xfrm>
            <a:off x="6070030" y="4384082"/>
            <a:ext cx="596678" cy="440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2" grpId="0"/>
      <p:bldP spid="33" grpId="0"/>
      <p:bldP spid="35" grpId="0" animBg="1"/>
      <p:bldP spid="39" grpId="0"/>
      <p:bldP spid="40" grpId="0"/>
      <p:bldP spid="43" grpId="0"/>
      <p:bldP spid="44" grpId="0"/>
      <p:bldP spid="46" grpId="0" animBg="1"/>
      <p:bldP spid="50" grpId="0"/>
      <p:bldP spid="51" grpId="0"/>
      <p:bldP spid="53" grpId="0"/>
      <p:bldP spid="54" grpId="0"/>
      <p:bldP spid="55" grpId="0"/>
      <p:bldP spid="57" grpId="0" animBg="1"/>
      <p:bldP spid="61" grpId="0"/>
      <p:bldP spid="62" grpId="0"/>
      <p:bldP spid="65" grpId="0"/>
      <p:bldP spid="66" grpId="0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NỘI DUNG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  <a:solidFill>
            <a:srgbClr val="7030A0"/>
          </a:solidFill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  <a:cs typeface="Arial" pitchFamily="34" charset="0"/>
                </a:rPr>
                <a:t>GIỚI THIỆU ĐỀ TÀI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3" y="1572477"/>
            <a:ext cx="2799392" cy="590237"/>
            <a:chOff x="496118" y="2469560"/>
            <a:chExt cx="1841037" cy="590237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8" y="2724641"/>
              <a:ext cx="1841037" cy="3351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QUÁ TRÌNH THỰC HIỆN</a:t>
              </a:r>
              <a:endParaRPr lang="ko-KR" altLang="en-US" sz="1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F0066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66"/>
                  </a:solidFill>
                  <a:cs typeface="Arial" pitchFamily="34" charset="0"/>
                </a:rPr>
                <a:t>PHÂN CÔNG </a:t>
              </a:r>
              <a:r>
                <a:rPr lang="en-US" altLang="ko-KR" sz="1400" b="1" dirty="0" err="1" smtClean="0">
                  <a:solidFill>
                    <a:srgbClr val="FF0066"/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 smtClean="0">
                  <a:solidFill>
                    <a:srgbClr val="FF0066"/>
                  </a:solidFill>
                  <a:cs typeface="Arial" pitchFamily="34" charset="0"/>
                </a:rPr>
                <a:t> VIỆC</a:t>
              </a:r>
              <a:endParaRPr lang="ko-KR" altLang="en-US" sz="1400" b="1" dirty="0">
                <a:solidFill>
                  <a:srgbClr val="FF0066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532080"/>
            <a:chOff x="496119" y="2469560"/>
            <a:chExt cx="1752190" cy="532080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6600"/>
                  </a:solidFill>
                  <a:cs typeface="Arial" pitchFamily="34" charset="0"/>
                </a:rPr>
                <a:t>ĐÁNH GIÁ</a:t>
              </a:r>
              <a:endParaRPr lang="ko-KR" altLang="en-US" sz="1400" b="1" dirty="0">
                <a:solidFill>
                  <a:srgbClr val="006600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5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" y="1874189"/>
            <a:ext cx="1617738" cy="1348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5077" y="2018205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65077" y="230252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5451" y="259056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5077" y="287859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1228973" y="1654457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84957" y="1462488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14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9075" y="2026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solidFill>
                  <a:schemeClr val="accent2">
                    <a:lumMod val="50000"/>
                  </a:schemeClr>
                </a:solidFill>
              </a:rPr>
              <a:t>Cấu trúc dữ liệu và giải thuật chính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775363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Xóa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gian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821603"/>
            <a:ext cx="1617738" cy="13481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32040" y="1965619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32040" y="224994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42414" y="253797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2040" y="282600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98210" y="1839879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4194" y="164791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14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6038" y="19725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6719" y="22499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09" y="1839879"/>
            <a:ext cx="1617738" cy="134811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793701" y="1983895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93701" y="226821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04075" y="255625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93701" y="284428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6540" y="2300654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02524" y="210868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14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867699" y="19907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380" y="2268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28380" y="25631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28641"/>
            <a:ext cx="1617738" cy="134811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932040" y="3672657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932040" y="395698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42414" y="424501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32040" y="453304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6038" y="36795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66719" y="395698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66719" y="42519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4387835" y="3982796"/>
            <a:ext cx="458056" cy="7418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434214" y="4076603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/>
      <p:bldP spid="26" grpId="0"/>
      <p:bldP spid="28" grpId="0" animBg="1"/>
      <p:bldP spid="33" grpId="0"/>
      <p:bldP spid="34" grpId="0"/>
      <p:bldP spid="35" grpId="0"/>
      <p:bldP spid="36" grpId="0"/>
      <p:bldP spid="38" grpId="0" animBg="1"/>
      <p:bldP spid="44" grpId="0"/>
      <p:bldP spid="45" grpId="0"/>
      <p:bldP spid="46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Xóa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2 </a:t>
            </a:r>
            <a:r>
              <a:rPr lang="en-US" sz="2000" b="1" dirty="0" err="1" smtClean="0"/>
              <a:t>cây</a:t>
            </a:r>
            <a:r>
              <a:rPr lang="en-US" sz="2000" b="1" dirty="0" smtClean="0"/>
              <a:t> con: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3" y="1721351"/>
            <a:ext cx="1617738" cy="1348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39075" y="1865367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39075" y="214969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49449" y="243772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39075" y="272575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1302971" y="1501619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8955" y="130965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3073" y="18737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72" y="1729485"/>
            <a:ext cx="1617738" cy="134811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83664" y="1873501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683664" y="215782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94038" y="24458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83664" y="273388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79867" y="1769458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5851" y="1577489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57662" y="18818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7662" y="21444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91" y="1673806"/>
            <a:ext cx="1617738" cy="134811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439383" y="1817822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39383" y="210214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49757" y="239017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39383" y="267821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586" y="1713779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91570" y="152181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3381" y="18262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13381" y="20887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395626" y="2149942"/>
            <a:ext cx="16781" cy="21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51610" y="1957973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3381" y="24035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1" y="3325658"/>
            <a:ext cx="1617738" cy="134811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690343" y="3469674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690343" y="375399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00717" y="404203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90343" y="433006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86546" y="3365631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42530" y="3173662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64341" y="34780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64341" y="3740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411760" y="4190330"/>
            <a:ext cx="16781" cy="21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86546" y="3983527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64341" y="4055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01" y="3362800"/>
            <a:ext cx="1617738" cy="134811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6485854" y="3509647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6485854" y="379397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6228" y="4082003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85854" y="437003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59852" y="35180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59852" y="37806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559852" y="40953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5050507" y="4243022"/>
            <a:ext cx="385589" cy="523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035560" y="3687611"/>
            <a:ext cx="196594" cy="208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77419" y="43319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570226" y="4361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8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36" grpId="0"/>
      <p:bldP spid="41" grpId="0"/>
      <p:bldP spid="43" grpId="0" animBg="1"/>
      <p:bldP spid="48" grpId="0"/>
      <p:bldP spid="49" grpId="0"/>
      <p:bldP spid="54" grpId="0"/>
      <p:bldP spid="56" grpId="0"/>
      <p:bldP spid="59" grpId="0"/>
      <p:bldP spid="61" grpId="0" animBg="1"/>
      <p:bldP spid="66" grpId="0"/>
      <p:bldP spid="67" grpId="0"/>
      <p:bldP spid="68" grpId="0"/>
      <p:bldP spid="70" grpId="0"/>
      <p:bldP spid="71" grpId="0"/>
      <p:bldP spid="73" grpId="0" animBg="1"/>
      <p:bldP spid="79" grpId="0"/>
      <p:bldP spid="80" grpId="0"/>
      <p:bldP spid="83" grpId="0"/>
      <p:bldP spid="86" grpId="0" animBg="1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demo: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67694"/>
            <a:ext cx="2855718" cy="23797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39752" y="1779662"/>
            <a:ext cx="3384376" cy="288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39752" y="228371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03031" y="1797656"/>
            <a:ext cx="3204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83635" y="1775485"/>
            <a:ext cx="5148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width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04251" y="2040881"/>
            <a:ext cx="5757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Height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cây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99394"/>
            <a:ext cx="2855718" cy="23797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1711362"/>
            <a:ext cx="3384376" cy="288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528" y="221541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86807" y="1729356"/>
            <a:ext cx="3204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67411" y="1707185"/>
            <a:ext cx="5148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width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027" y="1972581"/>
            <a:ext cx="5757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Height</a:t>
            </a:r>
            <a:endParaRPr lang="en-US" sz="1050" dirty="0"/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7671" t="21656" r="12005" b="46349"/>
          <a:stretch/>
        </p:blipFill>
        <p:spPr>
          <a:xfrm>
            <a:off x="3898855" y="1729356"/>
            <a:ext cx="4483548" cy="15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9619" y="1774084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339619" y="205840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39619" y="234644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39619" y="263447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3617" y="1782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3244" y="20565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346" y="23844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8109" y="26412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cây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99394"/>
            <a:ext cx="2855718" cy="23797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3528" y="1711362"/>
            <a:ext cx="3384376" cy="288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528" y="221541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6807" y="1729356"/>
            <a:ext cx="3204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67411" y="1707185"/>
            <a:ext cx="5148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width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8027" y="1972581"/>
            <a:ext cx="5757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Height</a:t>
            </a:r>
            <a:endParaRPr lang="en-US" sz="1050" dirty="0"/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20072" y="242773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3454" y="225136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Mảng</a:t>
            </a:r>
            <a:r>
              <a:rPr lang="en-US" sz="1600" dirty="0" smtClean="0"/>
              <a:t> </a:t>
            </a:r>
            <a:r>
              <a:rPr lang="en-US" sz="1600" dirty="0" err="1" smtClean="0"/>
              <a:t>tọa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endParaRPr lang="en-US" sz="16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945088" y="2219532"/>
            <a:ext cx="1514855" cy="464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39342" y="2742626"/>
            <a:ext cx="2204" cy="535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5088" y="3291829"/>
            <a:ext cx="1938842" cy="71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25855" y="3363199"/>
            <a:ext cx="197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Bật</a:t>
            </a:r>
            <a:r>
              <a:rPr lang="en-US" sz="1400" dirty="0" smtClean="0"/>
              <a:t> </a:t>
            </a:r>
            <a:r>
              <a:rPr lang="en-US" sz="1400" dirty="0" err="1" smtClean="0"/>
              <a:t>màu</a:t>
            </a:r>
            <a:r>
              <a:rPr lang="en-US" sz="1400" dirty="0" smtClean="0"/>
              <a:t> </a:t>
            </a:r>
            <a:r>
              <a:rPr lang="en-US" sz="1400" dirty="0" err="1" smtClean="0"/>
              <a:t>tại</a:t>
            </a:r>
            <a:r>
              <a:rPr lang="en-US" sz="1400" dirty="0" smtClean="0"/>
              <a:t>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trí</a:t>
            </a:r>
            <a:r>
              <a:rPr lang="en-US" sz="1400" dirty="0" smtClean="0"/>
              <a:t> </a:t>
            </a:r>
            <a:r>
              <a:rPr lang="en-US" sz="1400" dirty="0" err="1" smtClean="0"/>
              <a:t>đang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39619" y="2934901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339619" y="321922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39619" y="35072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9619" y="379528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9366" y="29307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6809" y="3207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06070" y="3532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63924" y="37835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39619" y="4091336"/>
            <a:ext cx="4320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05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29" grpId="0"/>
      <p:bldP spid="30" grpId="0" animBg="1"/>
      <p:bldP spid="34" grpId="0" animBg="1"/>
      <p:bldP spid="35" grpId="0"/>
      <p:bldP spid="43" grpId="0" animBg="1"/>
      <p:bldP spid="47" grpId="0"/>
      <p:bldP spid="48" grpId="0"/>
      <p:bldP spid="49" grpId="0"/>
      <p:bldP spid="50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search:</a:t>
            </a:r>
            <a:endParaRPr lang="en-US" sz="2000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6568"/>
            <a:ext cx="2160240" cy="1800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20098" y="1844614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20098" y="212893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0098" y="241697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0098" y="270500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4096" y="185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4403" y="211672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64818" y="3205892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1579" y="291649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044403" y="24450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4403" y="27190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964793" y="3837151"/>
            <a:ext cx="926096" cy="577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984984" y="3837151"/>
            <a:ext cx="905905" cy="56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4984" y="387577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81061" y="40523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77241" y="2407088"/>
            <a:ext cx="763163" cy="9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84940" y="22604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70664" y="4069375"/>
            <a:ext cx="885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40152" y="38757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6096" y="2116721"/>
            <a:ext cx="1728192" cy="602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0152" y="3796768"/>
            <a:ext cx="1944216" cy="60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9" grpId="0"/>
      <p:bldP spid="20" grpId="0"/>
      <p:bldP spid="23" grpId="0" animBg="1"/>
      <p:bldP spid="36" grpId="0"/>
      <p:bldP spid="37" grpId="0"/>
      <p:bldP spid="46" grpId="0"/>
      <p:bldP spid="49" grpId="0"/>
      <p:bldP spid="3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367" t="20470" r="18454" b="4719"/>
          <a:stretch/>
        </p:blipFill>
        <p:spPr>
          <a:xfrm>
            <a:off x="467544" y="1836602"/>
            <a:ext cx="3580522" cy="21769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search:</a:t>
            </a:r>
            <a:endParaRPr lang="en-US" sz="2000" b="1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474" t="7673" r="16794" b="18500"/>
          <a:stretch/>
        </p:blipFill>
        <p:spPr>
          <a:xfrm>
            <a:off x="4860032" y="1862278"/>
            <a:ext cx="3672408" cy="21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thêm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6568"/>
            <a:ext cx="2160240" cy="1800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20098" y="1844614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20098" y="212893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0098" y="241697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0098" y="270500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4096" y="185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4403" y="211672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64818" y="3205892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1579" y="291649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044403" y="24450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4403" y="27190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964793" y="3837151"/>
            <a:ext cx="926096" cy="577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84984" y="3837151"/>
            <a:ext cx="905905" cy="56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4984" y="387577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81061" y="40523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7241" y="2409839"/>
            <a:ext cx="786847" cy="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4940" y="22604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70664" y="4069375"/>
            <a:ext cx="88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5547" y="38663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4940" y="2160775"/>
            <a:ext cx="1584176" cy="5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1773" y="3796768"/>
            <a:ext cx="2099998" cy="60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9" grpId="0"/>
      <p:bldP spid="20" grpId="0"/>
      <p:bldP spid="21" grpId="0" animBg="1"/>
      <p:bldP spid="23" grpId="0"/>
      <p:bldP spid="24" grpId="0"/>
      <p:bldP spid="26" grpId="0"/>
      <p:bldP spid="28" grpId="0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thêm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492" t="13579" r="21775" b="11610"/>
          <a:stretch/>
        </p:blipFill>
        <p:spPr>
          <a:xfrm>
            <a:off x="519880" y="1850716"/>
            <a:ext cx="3581451" cy="2160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492" t="13579" r="21775" b="11610"/>
          <a:stretch/>
        </p:blipFill>
        <p:spPr>
          <a:xfrm>
            <a:off x="5054438" y="1850716"/>
            <a:ext cx="3531939" cy="21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xóa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418" y="14470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cây</a:t>
            </a:r>
            <a:r>
              <a:rPr lang="en-US" dirty="0" smtClean="0"/>
              <a:t> con.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68902"/>
            <a:ext cx="1617738" cy="13481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28514" y="2029233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8514" y="23135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8888" y="260158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8514" y="288962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9931" y="2208875"/>
            <a:ext cx="16781" cy="21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915" y="201690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2512" y="20376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2512" y="2300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45145" y="3033574"/>
            <a:ext cx="16781" cy="21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931" y="2826771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68410" y="2029233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3768410" y="23135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78784" y="260158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8410" y="2889621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2408" y="2300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842408" y="26149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42408" y="28600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418472" y="2601589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99776" y="24003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152142" y="3732550"/>
            <a:ext cx="926096" cy="577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72333" y="3732550"/>
            <a:ext cx="905905" cy="56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72333" y="377117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8410" y="394776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210832" y="4016079"/>
            <a:ext cx="88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68615" y="378426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46595" y="2279377"/>
            <a:ext cx="1637357" cy="61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60287" y="3703582"/>
            <a:ext cx="2196560" cy="624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44" grpId="0" animBg="1"/>
      <p:bldP spid="49" grpId="0"/>
      <p:bldP spid="50" grpId="0"/>
      <p:bldP spid="51" grpId="0"/>
      <p:bldP spid="56" grpId="0"/>
      <p:bldP spid="57" grpId="0" animBg="1"/>
      <p:bldP spid="59" grpId="0"/>
      <p:bldP spid="60" grpId="0"/>
      <p:bldP spid="62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GIỚI THIỆU ĐỀ TÀI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23037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7030A0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rgbClr val="7030A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9619" y="1774084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339619" y="205840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39619" y="234644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39619" y="263447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3617" y="1782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3244" y="20565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346" y="23844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8109" y="26412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7" y="1732621"/>
            <a:ext cx="2855718" cy="23797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220072" y="242773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3454" y="225136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Mảng</a:t>
            </a:r>
            <a:r>
              <a:rPr lang="en-US" sz="1600" dirty="0" smtClean="0"/>
              <a:t> </a:t>
            </a:r>
            <a:r>
              <a:rPr lang="en-US" sz="1600" dirty="0" err="1" smtClean="0"/>
              <a:t>tọa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945088" y="2219532"/>
            <a:ext cx="1514855" cy="464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39342" y="2742626"/>
            <a:ext cx="2204" cy="535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5088" y="3291829"/>
            <a:ext cx="1938842" cy="71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25855" y="3363199"/>
            <a:ext cx="197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Bật</a:t>
            </a:r>
            <a:r>
              <a:rPr lang="en-US" sz="1400" dirty="0" smtClean="0"/>
              <a:t> </a:t>
            </a:r>
            <a:r>
              <a:rPr lang="en-US" sz="1400" dirty="0" err="1" smtClean="0"/>
              <a:t>màu</a:t>
            </a:r>
            <a:r>
              <a:rPr lang="en-US" sz="1400" dirty="0" smtClean="0"/>
              <a:t> </a:t>
            </a:r>
            <a:r>
              <a:rPr lang="en-US" sz="1400" dirty="0" err="1" smtClean="0"/>
              <a:t>tại</a:t>
            </a:r>
            <a:r>
              <a:rPr lang="en-US" sz="1400" dirty="0" smtClean="0"/>
              <a:t>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trí</a:t>
            </a:r>
            <a:r>
              <a:rPr lang="en-US" sz="1400" dirty="0" smtClean="0"/>
              <a:t> </a:t>
            </a:r>
            <a:r>
              <a:rPr lang="en-US" sz="1400" dirty="0" err="1" smtClean="0"/>
              <a:t>đang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9619" y="2934901"/>
            <a:ext cx="432048" cy="1148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39619" y="3219225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39619" y="35072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39619" y="3795289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0342" y="29293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6809" y="3207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343156" y="34950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63924" y="37835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39619" y="4077603"/>
            <a:ext cx="4320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duyệt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nút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Cấu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trúc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liệu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9" grpId="0"/>
      <p:bldP spid="20" grpId="0" animBg="1"/>
      <p:bldP spid="22" grpId="0" animBg="1"/>
      <p:bldP spid="23" grpId="0"/>
      <p:bldP spid="24" grpId="0" animBg="1"/>
      <p:bldP spid="28" grpId="0"/>
      <p:bldP spid="29" grpId="0"/>
      <p:bldP spid="30" grpId="0"/>
      <p:bldP spid="31" grpId="0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9433" y="2232563"/>
            <a:ext cx="5797152" cy="47357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66"/>
                </a:solidFill>
              </a:rPr>
              <a:t>PHÂN CÔNG </a:t>
            </a:r>
            <a:r>
              <a:rPr lang="en-US" altLang="ko-KR" dirty="0" err="1" smtClean="0">
                <a:solidFill>
                  <a:srgbClr val="FF0066"/>
                </a:solidFill>
              </a:rPr>
              <a:t>CÔNG</a:t>
            </a:r>
            <a:r>
              <a:rPr lang="en-US" altLang="ko-KR" dirty="0" smtClean="0">
                <a:solidFill>
                  <a:srgbClr val="FF0066"/>
                </a:solidFill>
              </a:rPr>
              <a:t> VIỆC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23037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66"/>
                </a:solidFill>
                <a:cs typeface="Arial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547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FF0066"/>
          </a:solidFill>
        </p:grpSpPr>
        <p:sp>
          <p:nvSpPr>
            <p:cNvPr id="41" name="Rectangle 40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1259632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solidFill>
                  <a:srgbClr val="FF0066"/>
                </a:solidFill>
              </a:rPr>
              <a:t>Bảng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phân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công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công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việc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7360" r="19561" b="12594"/>
          <a:stretch/>
        </p:blipFill>
        <p:spPr>
          <a:xfrm>
            <a:off x="1403648" y="1059582"/>
            <a:ext cx="5040560" cy="215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7119" r="19058" b="12390"/>
          <a:stretch/>
        </p:blipFill>
        <p:spPr>
          <a:xfrm>
            <a:off x="1403648" y="3219822"/>
            <a:ext cx="5040560" cy="14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5" y="2232563"/>
            <a:ext cx="5170649" cy="47357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66"/>
                </a:solidFill>
              </a:rPr>
              <a:t>KẾT LUẬN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720" y="223037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66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029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41" name="Rectangle 40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hoàn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thành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1289199" y="1707654"/>
            <a:ext cx="622157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vi-VN" sz="2200" dirty="0">
                <a:latin typeface="Roboto" panose="020B0604020202020204" charset="0"/>
                <a:ea typeface="Roboto" panose="020B0604020202020204" charset="0"/>
              </a:rPr>
              <a:t>ơ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bản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hoàn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thành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yêu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trong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đồ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án</a:t>
            </a:r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Hiểu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đ</a:t>
            </a:r>
            <a:r>
              <a:rPr lang="vi-VN" sz="2200" dirty="0">
                <a:latin typeface="Roboto" panose="020B0604020202020204" charset="0"/>
                <a:ea typeface="Roboto" panose="020B0604020202020204" charset="0"/>
              </a:rPr>
              <a:t>ư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ợc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lý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thuyết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về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cây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nhị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phân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tìm</a:t>
            </a:r>
            <a:r>
              <a:rPr lang="en-US" sz="2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latin typeface="Roboto" panose="020B0604020202020204" charset="0"/>
                <a:ea typeface="Roboto" panose="020B0604020202020204" charset="0"/>
              </a:rPr>
              <a:t>kiếm</a:t>
            </a:r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Có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thể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demo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thao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tác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cơ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 smtClean="0">
                <a:latin typeface="Roboto" panose="020B0604020202020204" charset="0"/>
                <a:ea typeface="Roboto" panose="020B0604020202020204" charset="0"/>
              </a:rPr>
              <a:t>bản</a:t>
            </a:r>
            <a:r>
              <a:rPr lang="en-US" sz="2200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khăn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0022" y="1635646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 </a:t>
            </a:r>
            <a:r>
              <a:rPr lang="en-US" dirty="0" err="1" smtClean="0"/>
              <a:t>số</a:t>
            </a:r>
            <a:r>
              <a:rPr lang="en-US" dirty="0" smtClean="0"/>
              <a:t> 0.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Ưu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điểm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0022" y="1635646"/>
            <a:ext cx="643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BST.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Nhược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điểm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0022" y="1635646"/>
            <a:ext cx="643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Delete All.</a:t>
            </a:r>
          </a:p>
          <a:p>
            <a:pPr>
              <a:lnSpc>
                <a:spcPct val="200000"/>
              </a:lnSpc>
              <a:buClr>
                <a:schemeClr val="tx2"/>
              </a:buClr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528" y="1915776"/>
            <a:ext cx="8600979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0" name="TextBox 19"/>
          <p:cNvSpPr txBox="1"/>
          <p:nvPr/>
        </p:nvSpPr>
        <p:spPr>
          <a:xfrm>
            <a:off x="256829" y="2865105"/>
            <a:ext cx="250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Thực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hiện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việc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bật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màu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bằng</a:t>
            </a:r>
            <a:r>
              <a:rPr lang="en-US" altLang="ko-KR" sz="1200" b="1" dirty="0" smtClean="0">
                <a:cs typeface="Arial" pitchFamily="34" charset="0"/>
              </a:rPr>
              <a:t> BST </a:t>
            </a:r>
            <a:r>
              <a:rPr lang="en-US" altLang="ko-KR" sz="1200" b="1" dirty="0" err="1" smtClean="0">
                <a:cs typeface="Arial" pitchFamily="34" charset="0"/>
              </a:rPr>
              <a:t>thay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vì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thao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tác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mảng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5376" y="1501950"/>
            <a:ext cx="152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Hình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thức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bắt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mắt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0079" y="1967021"/>
            <a:ext cx="167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Thực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hiện</a:t>
            </a:r>
            <a:r>
              <a:rPr lang="en-US" altLang="ko-KR" sz="1200" b="1" dirty="0" smtClean="0">
                <a:cs typeface="Arial" pitchFamily="34" charset="0"/>
              </a:rPr>
              <a:t> Delete All</a:t>
            </a:r>
            <a:endParaRPr lang="ko-KR" altLang="en-US" sz="1200" b="1" dirty="0"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32" name="Rectangle 31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0022" y="8849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39491" y="2400421"/>
            <a:ext cx="178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Chỉnh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sửa</a:t>
            </a:r>
            <a:r>
              <a:rPr lang="en-US" altLang="ko-KR" sz="1200" b="1" dirty="0" smtClean="0">
                <a:cs typeface="Arial" pitchFamily="34" charset="0"/>
              </a:rPr>
              <a:t> Exception </a:t>
            </a:r>
            <a:r>
              <a:rPr lang="en-US" altLang="ko-KR" sz="1200" b="1" dirty="0" err="1" smtClean="0">
                <a:cs typeface="Arial" pitchFamily="34" charset="0"/>
              </a:rPr>
              <a:t>thêm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sau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khi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xóa</a:t>
            </a:r>
            <a:endParaRPr lang="ko-KR" alt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94054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Tiến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hành</a:t>
            </a:r>
            <a:r>
              <a:rPr lang="en-US" sz="2000" b="1" dirty="0" smtClean="0"/>
              <a:t> demo: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rgbClr val="006600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1112999" y="316932"/>
            <a:ext cx="59766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6600"/>
                </a:solidFill>
              </a:rPr>
              <a:t>Cấu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trúc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dữ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liệu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và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giải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thuật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chính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5108" y="246516"/>
            <a:ext cx="4032448" cy="576064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GIỚI THIỆU ĐỀ TÀI</a:t>
            </a:r>
            <a:endParaRPr lang="en-US" sz="2800" dirty="0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6" y="207591"/>
            <a:ext cx="864096" cy="1188088"/>
            <a:chOff x="2391994" y="1635646"/>
            <a:chExt cx="805454" cy="1584088"/>
          </a:xfrm>
          <a:solidFill>
            <a:srgbClr val="7030A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1012" y="26749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90659"/>
            <a:ext cx="806489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err="1" smtClean="0"/>
              <a:t>Lý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chọn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>
              <a:lnSpc>
                <a:spcPct val="2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700" y="2317627"/>
            <a:ext cx="2736303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Thank you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526" y="207591"/>
            <a:ext cx="864096" cy="1188088"/>
            <a:chOff x="2391994" y="1635646"/>
            <a:chExt cx="805454" cy="1584088"/>
          </a:xfrm>
          <a:solidFill>
            <a:srgbClr val="7030A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012" y="26749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5108" y="246516"/>
            <a:ext cx="4032448" cy="576064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GIỚI THIỆU ĐỀ TÀI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854177"/>
            <a:ext cx="65527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Mục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tiêu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r>
              <a:rPr lang="en-US" sz="2000" b="1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7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526" y="207591"/>
            <a:ext cx="864096" cy="1188088"/>
            <a:chOff x="2391994" y="1635646"/>
            <a:chExt cx="805454" cy="1584088"/>
          </a:xfrm>
          <a:solidFill>
            <a:srgbClr val="7030A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012" y="26749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5108" y="246516"/>
            <a:ext cx="4032448" cy="576064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GIỚI THIỆU ĐỀ TÀI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776964"/>
            <a:ext cx="65527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Cấu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trúc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giải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thuật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chính</a:t>
            </a:r>
            <a:r>
              <a:rPr lang="en-US" sz="2000" b="1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random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1 </a:t>
            </a:r>
            <a:r>
              <a:rPr lang="en-US" dirty="0" err="1" smtClean="0"/>
              <a:t>đến</a:t>
            </a:r>
            <a:r>
              <a:rPr lang="en-US" dirty="0" smtClean="0"/>
              <a:t> 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9384" y="2230378"/>
            <a:ext cx="5544616" cy="47357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QUÁ TRÌNH THỰC HIỆN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23037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21096" y="327395"/>
            <a:ext cx="4896544" cy="576064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QUÁ TRÌNH THỰC HIỆN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1563638"/>
            <a:ext cx="5617893" cy="252028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</a:rPr>
              <a:t>Thiết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kế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giao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diện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</a:rPr>
              <a:t>Cấu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trúc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dữ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liệu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và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giải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thuật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chính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</a:rPr>
              <a:t>Cài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đặt</a:t>
            </a:r>
            <a:r>
              <a:rPr lang="en-US" altLang="ko-KR" sz="1800" dirty="0">
                <a:solidFill>
                  <a:schemeClr val="tx1"/>
                </a:solidFill>
              </a:rPr>
              <a:t> demo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7000" y="29226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08060" y="1183267"/>
            <a:ext cx="6085185" cy="365984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45630" y="292322"/>
            <a:ext cx="3744416" cy="576064"/>
          </a:xfrm>
        </p:spPr>
        <p:txBody>
          <a:bodyPr/>
          <a:lstStyle/>
          <a:p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Thiết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kế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giao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800" dirty="0" err="1" smtClean="0">
                <a:solidFill>
                  <a:schemeClr val="accent2">
                    <a:lumMod val="50000"/>
                  </a:schemeClr>
                </a:solidFill>
              </a:rPr>
              <a:t>diện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49514"/>
            <a:ext cx="864096" cy="1188088"/>
            <a:chOff x="2391994" y="1635646"/>
            <a:chExt cx="805454" cy="1584088"/>
          </a:xfrm>
          <a:solidFill>
            <a:schemeClr val="accent2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1" y="281799"/>
            <a:ext cx="9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2.1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813" t="10625" r="18454" b="14563"/>
          <a:stretch/>
        </p:blipFill>
        <p:spPr>
          <a:xfrm>
            <a:off x="1979712" y="1311455"/>
            <a:ext cx="5760640" cy="34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928</Words>
  <Application>Microsoft Office PowerPoint</Application>
  <PresentationFormat>On-screen Show (16:9)</PresentationFormat>
  <Paragraphs>292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Arial Unicode MS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Nhi Nguyễn</cp:lastModifiedBy>
  <cp:revision>130</cp:revision>
  <dcterms:created xsi:type="dcterms:W3CDTF">2016-12-05T23:26:54Z</dcterms:created>
  <dcterms:modified xsi:type="dcterms:W3CDTF">2019-12-08T05:04:27Z</dcterms:modified>
</cp:coreProperties>
</file>